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charts/style3.xml" ContentType="application/vnd.ms-office.chartstyl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charts/colors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41"/>
  </p:notesMasterIdLst>
  <p:sldIdLst>
    <p:sldId id="532" r:id="rId3"/>
    <p:sldId id="544" r:id="rId4"/>
    <p:sldId id="686" r:id="rId5"/>
    <p:sldId id="695" r:id="rId6"/>
    <p:sldId id="687" r:id="rId7"/>
    <p:sldId id="690" r:id="rId8"/>
    <p:sldId id="688" r:id="rId9"/>
    <p:sldId id="692" r:id="rId10"/>
    <p:sldId id="693" r:id="rId11"/>
    <p:sldId id="699" r:id="rId12"/>
    <p:sldId id="694" r:id="rId13"/>
    <p:sldId id="700" r:id="rId14"/>
    <p:sldId id="728" r:id="rId15"/>
    <p:sldId id="701" r:id="rId16"/>
    <p:sldId id="707" r:id="rId17"/>
    <p:sldId id="712" r:id="rId18"/>
    <p:sldId id="708" r:id="rId19"/>
    <p:sldId id="713" r:id="rId20"/>
    <p:sldId id="709" r:id="rId21"/>
    <p:sldId id="714" r:id="rId22"/>
    <p:sldId id="710" r:id="rId23"/>
    <p:sldId id="717" r:id="rId24"/>
    <p:sldId id="711" r:id="rId25"/>
    <p:sldId id="718" r:id="rId26"/>
    <p:sldId id="729" r:id="rId27"/>
    <p:sldId id="732" r:id="rId28"/>
    <p:sldId id="730" r:id="rId29"/>
    <p:sldId id="731" r:id="rId30"/>
    <p:sldId id="719" r:id="rId31"/>
    <p:sldId id="720" r:id="rId32"/>
    <p:sldId id="721" r:id="rId33"/>
    <p:sldId id="722" r:id="rId34"/>
    <p:sldId id="723" r:id="rId35"/>
    <p:sldId id="724" r:id="rId36"/>
    <p:sldId id="725" r:id="rId37"/>
    <p:sldId id="726" r:id="rId38"/>
    <p:sldId id="727" r:id="rId39"/>
    <p:sldId id="643" r:id="rId40"/>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a:srgbClr val="82F567"/>
    <a:srgbClr val="000000"/>
    <a:srgbClr val="990099"/>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995" autoAdjust="0"/>
    <p:restoredTop sz="98875" autoAdjust="0"/>
  </p:normalViewPr>
  <p:slideViewPr>
    <p:cSldViewPr snapToObjects="1">
      <p:cViewPr varScale="1">
        <p:scale>
          <a:sx n="116" d="100"/>
          <a:sy n="116" d="100"/>
        </p:scale>
        <p:origin x="-2178" y="-114"/>
      </p:cViewPr>
      <p:guideLst>
        <p:guide orient="horz" pos="2160"/>
        <p:guide pos="2832"/>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ENE%20Consolidation%20-%20January-2017%20-%20password%20qwer%20-%202nd%20Cut\ENE%20PRESENTATION\2017%20ENE%20presentation%20for%20CFO%20Excel%20tables%20updated%20IV.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user\Desktop\ENE%20Consolidation%20-%20January-2017%20-%20password%20qwer%20-%202nd%20Cut\ENE%20PRESENTATION\2017%20ENE%20presentation%20for%20CFO%20Excel%20tables%20updated%20IV.xlsx" TargetMode="External"/></Relationships>
</file>

<file path=ppt/charts/_rels/chart11.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User\Documents\Hardie%2020%20March%202017\Budget\201718\Reports\Vulindlela\2017%2018%20Rural%20Development%20and%20Land%20Reform%20PIVOT%20Extracted%2020170406.xlsx" TargetMode="External"/></Relationships>
</file>

<file path=ppt/charts/_rels/chart12.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User\Documents\Hardie%2020%20March%202017\Budget\201718\Reports\Vulindlela\2017%2018%20Rural%20Development%20and%20Land%20Reform%20PIVOT%20Extracted%202017040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esktop\ENE%20Consolidation%20-%20January-2017%20-%20password%20qwer%20-%202nd%20Cut\ENE%20PRESENTATION\2017%20ENE%20presentation%20for%20CFO%20Excel%20tables%20updated%20IV.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esktop\2017%20ENE%20presentation%20for%20CFO%20Excel%20tabl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ser\Documents\Hardie%2020%20March%202017\Budget\201718\Reports\Vulindlela\2017%2018%20Rural%20Development%20and%20Land%20Reform%20PIVOT%20Extracted%2020170406.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ser\Documents\Hardie%2020%20March%202017\Budget\201718\Reports\Vulindlela\2017%2018%20Rural%20Development%20and%20Land%20Reform%20PIVOT%20Extracted%2020170406.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ser\Desktop\ENE%20Consolidation%20-%20January-2017%20-%20password%20qwer%20-%202nd%20Cut\ENE%20PRESENTATION\2017%20ENE%20presentation%20for%20CFO%20Excel%20tables%20updated%20IV.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User\Documents\Hardie%2020%20March%202017\Budget\201718\Reports\Vulindlela\2017%2018%20Rural%20Development%20and%20Land%20Reform%20PIVOT%20Extracted%2020170406.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user\Desktop\ENE%20Consolidation%20-%20January-2017%20-%20password%20qwer%20-%202nd%20Cut\ENE%20PRESENTATION\2017%20ENE%20presentation%20for%20CFO%20Excel%20tables%20updated%20IV.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user\Desktop\2017%20ENE%20presentation%20for%20CFO%20Excel%20tab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layout/>
    </c:title>
    <c:view3D>
      <c:rotX val="30"/>
      <c:perspective val="30"/>
    </c:view3D>
    <c:plotArea>
      <c:layout/>
      <c:pie3DChart>
        <c:varyColors val="1"/>
        <c:ser>
          <c:idx val="0"/>
          <c:order val="0"/>
          <c:tx>
            <c:strRef>
              <c:f>'2017 ENE Presentation'!$J$34:$J$36</c:f>
              <c:strCache>
                <c:ptCount val="1"/>
                <c:pt idx="0">
                  <c:v>Final ENE allocation R'000</c:v>
                </c:pt>
              </c:strCache>
            </c:strRef>
          </c:tx>
          <c:explosion val="25"/>
          <c:dLbls>
            <c:dLbl>
              <c:idx val="1"/>
              <c:numFmt formatCode="0.0%" sourceLinked="0"/>
              <c:spPr/>
              <c:txPr>
                <a:bodyPr/>
                <a:lstStyle/>
                <a:p>
                  <a:pPr>
                    <a:defRPr sz="2000" b="1">
                      <a:solidFill>
                        <a:sysClr val="windowText" lastClr="000000"/>
                      </a:solidFill>
                      <a:latin typeface="Arial Narrow" panose="020B0606020202030204" pitchFamily="34" charset="0"/>
                    </a:defRPr>
                  </a:pPr>
                  <a:endParaRPr lang="en-US"/>
                </a:p>
              </c:txPr>
            </c:dLbl>
            <c:numFmt formatCode="0.0%" sourceLinked="0"/>
            <c:spPr>
              <a:noFill/>
              <a:ln>
                <a:noFill/>
              </a:ln>
              <a:effectLst/>
            </c:spPr>
            <c:txPr>
              <a:bodyPr/>
              <a:lstStyle/>
              <a:p>
                <a:pPr>
                  <a:defRPr sz="2000" b="1">
                    <a:solidFill>
                      <a:schemeClr val="bg1"/>
                    </a:solidFill>
                    <a:latin typeface="Arial Narrow" panose="020B0606020202030204" pitchFamily="34" charset="0"/>
                  </a:defRPr>
                </a:pPr>
                <a:endParaRPr lang="en-US"/>
              </a:p>
            </c:txPr>
            <c:showPercent val="1"/>
            <c:showLeaderLines val="1"/>
            <c:extLst xmlns:c16r2="http://schemas.microsoft.com/office/drawing/2015/06/chart">
              <c:ext xmlns:c15="http://schemas.microsoft.com/office/drawing/2012/chart" uri="{CE6537A1-D6FC-4f65-9D91-7224C49458BB}"/>
            </c:extLst>
          </c:dLbls>
          <c:cat>
            <c:strRef>
              <c:f>'2017 ENE Presentation'!$G$37:$G$41</c:f>
              <c:strCache>
                <c:ptCount val="5"/>
                <c:pt idx="0">
                  <c:v>1. Administration</c:v>
                </c:pt>
                <c:pt idx="1">
                  <c:v>2. NGMS</c:v>
                </c:pt>
                <c:pt idx="2">
                  <c:v>3. Rural Development</c:v>
                </c:pt>
                <c:pt idx="3">
                  <c:v>4. Restitution</c:v>
                </c:pt>
                <c:pt idx="4">
                  <c:v>5. Land Reform</c:v>
                </c:pt>
              </c:strCache>
            </c:strRef>
          </c:cat>
          <c:val>
            <c:numRef>
              <c:f>'2017 ENE Presentation'!$J$37:$J$41</c:f>
              <c:numCache>
                <c:formatCode>_(* #,##0_);_(* \(#,##0\);_(* "-"_);_(@_)</c:formatCode>
                <c:ptCount val="5"/>
                <c:pt idx="0">
                  <c:v>1721620</c:v>
                </c:pt>
                <c:pt idx="1">
                  <c:v>672117</c:v>
                </c:pt>
                <c:pt idx="2">
                  <c:v>1914896</c:v>
                </c:pt>
                <c:pt idx="3">
                  <c:v>3247384</c:v>
                </c:pt>
                <c:pt idx="4">
                  <c:v>2628223</c:v>
                </c:pt>
              </c:numCache>
            </c:numRef>
          </c:val>
          <c:extLst xmlns:c16r2="http://schemas.microsoft.com/office/drawing/2015/06/chart">
            <c:ext xmlns:c16="http://schemas.microsoft.com/office/drawing/2014/chart" uri="{C3380CC4-5D6E-409C-BE32-E72D297353CC}">
              <c16:uniqueId val="{00000001-179F-4EE9-BF8F-16013666C65A}"/>
            </c:ext>
          </c:extLst>
        </c:ser>
        <c:dLbls>
          <c:showPercent val="1"/>
        </c:dLbls>
      </c:pie3DChart>
    </c:plotArea>
    <c:legend>
      <c:legendPos val="r"/>
      <c:layout/>
    </c:legend>
    <c:plotVisOnly val="1"/>
    <c:dispBlanksAs val="zero"/>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a:pPr>
            <a:r>
              <a:rPr lang="en-US"/>
              <a:t>LRD - HH</a:t>
            </a:r>
          </a:p>
        </c:rich>
      </c:tx>
      <c:layout/>
    </c:title>
    <c:view3D>
      <c:rotX val="30"/>
      <c:perspective val="30"/>
    </c:view3D>
    <c:plotArea>
      <c:layout/>
      <c:pie3DChart>
        <c:varyColors val="1"/>
        <c:ser>
          <c:idx val="0"/>
          <c:order val="0"/>
          <c:tx>
            <c:strRef>
              <c:f>'2017 ENE Presentation'!$D$674:$D$676</c:f>
              <c:strCache>
                <c:ptCount val="1"/>
                <c:pt idx="0">
                  <c:v>Final ENE allocation R'000</c:v>
                </c:pt>
              </c:strCache>
            </c:strRef>
          </c:tx>
          <c:explosion val="25"/>
          <c:dLbls>
            <c:dLbl>
              <c:idx val="1"/>
              <c:numFmt formatCode="0.0%" sourceLinked="0"/>
              <c:spPr/>
              <c:txPr>
                <a:bodyPr/>
                <a:lstStyle/>
                <a:p>
                  <a:pPr>
                    <a:defRPr sz="2000" b="1">
                      <a:solidFill>
                        <a:schemeClr val="tx1"/>
                      </a:solidFill>
                      <a:latin typeface="Arial Narrow" panose="020B0606020202030204" pitchFamily="34" charset="0"/>
                    </a:defRPr>
                  </a:pPr>
                  <a:endParaRPr lang="en-US"/>
                </a:p>
              </c:txPr>
            </c:dLbl>
            <c:dLbl>
              <c:idx val="2"/>
              <c:numFmt formatCode="0.0%" sourceLinked="0"/>
              <c:spPr/>
              <c:txPr>
                <a:bodyPr/>
                <a:lstStyle/>
                <a:p>
                  <a:pPr>
                    <a:defRPr sz="2000" b="1">
                      <a:solidFill>
                        <a:schemeClr val="tx1"/>
                      </a:solidFill>
                      <a:latin typeface="Arial Narrow" panose="020B0606020202030204" pitchFamily="34" charset="0"/>
                    </a:defRPr>
                  </a:pPr>
                  <a:endParaRPr lang="en-US"/>
                </a:p>
              </c:txPr>
            </c:dLbl>
            <c:dLbl>
              <c:idx val="6"/>
              <c:numFmt formatCode="0.0%" sourceLinked="0"/>
              <c:spPr/>
              <c:txPr>
                <a:bodyPr/>
                <a:lstStyle/>
                <a:p>
                  <a:pPr>
                    <a:defRPr sz="2000" b="1">
                      <a:solidFill>
                        <a:schemeClr val="tx1"/>
                      </a:solidFill>
                      <a:latin typeface="Arial Narrow" panose="020B0606020202030204" pitchFamily="34" charset="0"/>
                    </a:defRPr>
                  </a:pPr>
                  <a:endParaRPr lang="en-US"/>
                </a:p>
              </c:txPr>
            </c:dLbl>
            <c:dLbl>
              <c:idx val="8"/>
              <c:numFmt formatCode="0.0%" sourceLinked="0"/>
              <c:spPr/>
              <c:txPr>
                <a:bodyPr/>
                <a:lstStyle/>
                <a:p>
                  <a:pPr>
                    <a:defRPr sz="2000" b="1">
                      <a:solidFill>
                        <a:schemeClr val="tx1"/>
                      </a:solidFill>
                      <a:latin typeface="Arial Narrow" panose="020B0606020202030204" pitchFamily="34" charset="0"/>
                    </a:defRPr>
                  </a:pPr>
                  <a:endParaRPr lang="en-US"/>
                </a:p>
              </c:txPr>
            </c:dLbl>
            <c:dLbl>
              <c:idx val="9"/>
              <c:numFmt formatCode="0.0%" sourceLinked="0"/>
              <c:spPr/>
              <c:txPr>
                <a:bodyPr/>
                <a:lstStyle/>
                <a:p>
                  <a:pPr>
                    <a:defRPr sz="2000" b="1">
                      <a:solidFill>
                        <a:schemeClr val="tx1"/>
                      </a:solidFill>
                      <a:latin typeface="Arial Narrow" panose="020B0606020202030204" pitchFamily="34" charset="0"/>
                    </a:defRPr>
                  </a:pPr>
                  <a:endParaRPr lang="en-US"/>
                </a:p>
              </c:txPr>
            </c:dLbl>
            <c:numFmt formatCode="0.0%" sourceLinked="0"/>
            <c:spPr>
              <a:noFill/>
              <a:ln>
                <a:noFill/>
              </a:ln>
              <a:effectLst/>
            </c:spPr>
            <c:txPr>
              <a:bodyPr/>
              <a:lstStyle/>
              <a:p>
                <a:pPr>
                  <a:defRPr sz="2000" b="1">
                    <a:solidFill>
                      <a:schemeClr val="bg1"/>
                    </a:solidFill>
                    <a:latin typeface="Arial Narrow" panose="020B0606020202030204" pitchFamily="34" charset="0"/>
                  </a:defRPr>
                </a:pPr>
                <a:endParaRPr lang="en-US"/>
              </a:p>
            </c:txPr>
            <c:showPercent val="1"/>
            <c:showLeaderLines val="1"/>
            <c:extLst xmlns:c16r2="http://schemas.microsoft.com/office/drawing/2015/06/chart">
              <c:ext xmlns:c15="http://schemas.microsoft.com/office/drawing/2012/chart" uri="{CE6537A1-D6FC-4f65-9D91-7224C49458BB}"/>
            </c:extLst>
          </c:dLbls>
          <c:cat>
            <c:strRef>
              <c:f>'2017 ENE Presentation'!$A$677:$A$686</c:f>
              <c:strCache>
                <c:ptCount val="10"/>
                <c:pt idx="0">
                  <c:v> EC: WHOLE PROVINCE </c:v>
                </c:pt>
                <c:pt idx="1">
                  <c:v> FS: WHOLE PROVINCE </c:v>
                </c:pt>
                <c:pt idx="2">
                  <c:v> GT: WHOLE PROVINCE </c:v>
                </c:pt>
                <c:pt idx="3">
                  <c:v> KZN: WHOLE PROVINCE </c:v>
                </c:pt>
                <c:pt idx="4">
                  <c:v> LP: WHOLE PROVINCE </c:v>
                </c:pt>
                <c:pt idx="5">
                  <c:v> MP: WHOLE PROVINCE </c:v>
                </c:pt>
                <c:pt idx="6">
                  <c:v> NC: WHOLE PROVINCE </c:v>
                </c:pt>
                <c:pt idx="7">
                  <c:v> NW: WHOLE PROVINCE </c:v>
                </c:pt>
                <c:pt idx="8">
                  <c:v> WC: WHOLE PROVINCE </c:v>
                </c:pt>
                <c:pt idx="9">
                  <c:v>National Office</c:v>
                </c:pt>
              </c:strCache>
            </c:strRef>
          </c:cat>
          <c:val>
            <c:numRef>
              <c:f>'2017 ENE Presentation'!$D$677:$D$686</c:f>
              <c:numCache>
                <c:formatCode>_(* #,##0_);_(* \(#,##0\);_(* "-"_);_(@_)</c:formatCode>
                <c:ptCount val="10"/>
                <c:pt idx="0">
                  <c:v>40000</c:v>
                </c:pt>
                <c:pt idx="1">
                  <c:v>17200</c:v>
                </c:pt>
                <c:pt idx="2">
                  <c:v>20000</c:v>
                </c:pt>
                <c:pt idx="3">
                  <c:v>117465</c:v>
                </c:pt>
                <c:pt idx="4">
                  <c:v>38000</c:v>
                </c:pt>
                <c:pt idx="5">
                  <c:v>78000</c:v>
                </c:pt>
                <c:pt idx="6">
                  <c:v>17000</c:v>
                </c:pt>
                <c:pt idx="7">
                  <c:v>48472</c:v>
                </c:pt>
                <c:pt idx="8">
                  <c:v>20000</c:v>
                </c:pt>
                <c:pt idx="9">
                  <c:v>0</c:v>
                </c:pt>
              </c:numCache>
            </c:numRef>
          </c:val>
          <c:extLst xmlns:c16r2="http://schemas.microsoft.com/office/drawing/2015/06/chart">
            <c:ext xmlns:c16="http://schemas.microsoft.com/office/drawing/2014/chart" uri="{C3380CC4-5D6E-409C-BE32-E72D297353CC}">
              <c16:uniqueId val="{00000005-B505-4890-B539-A1CC96CED260}"/>
            </c:ext>
          </c:extLst>
        </c:ser>
        <c:dLbls>
          <c:showPercent val="1"/>
        </c:dLbls>
      </c:pie3DChart>
    </c:plotArea>
    <c:legend>
      <c:legendPos val="r"/>
      <c:layout>
        <c:manualLayout>
          <c:xMode val="edge"/>
          <c:yMode val="edge"/>
          <c:x val="0.69676080812479091"/>
          <c:y val="9.4084574730975742E-2"/>
          <c:w val="0.29095040539287442"/>
          <c:h val="0.85503164010030241"/>
        </c:manualLayout>
      </c:layout>
      <c:txPr>
        <a:bodyPr/>
        <a:lstStyle/>
        <a:p>
          <a:pPr>
            <a:defRPr sz="1200">
              <a:latin typeface="Arial Narrow" panose="020B0606020202030204" pitchFamily="34" charset="0"/>
            </a:defRPr>
          </a:pPr>
          <a:endParaRPr lang="en-US"/>
        </a:p>
      </c:txPr>
    </c:legend>
    <c:plotVisOnly val="1"/>
    <c:dispBlanksAs val="zero"/>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0" i="0" baseline="0">
                <a:effectLst/>
              </a:rPr>
              <a:t>HH : LTA  </a:t>
            </a:r>
            <a:endParaRPr lang="en-ZA">
              <a:effectLst/>
            </a:endParaRPr>
          </a:p>
        </c:rich>
      </c:tx>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Province!$B$141:$B$143</c:f>
              <c:strCache>
                <c:ptCount val="3"/>
                <c:pt idx="0">
                  <c:v>Final ENE allocation</c:v>
                </c:pt>
                <c:pt idx="2">
                  <c:v>R'000</c:v>
                </c:pt>
              </c:strCache>
            </c:strRef>
          </c:tx>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CABD-440D-AF3F-AB7C6F714FEC}"/>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CABD-440D-AF3F-AB7C6F714FEC}"/>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CABD-440D-AF3F-AB7C6F714FEC}"/>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CABD-440D-AF3F-AB7C6F714FEC}"/>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CABD-440D-AF3F-AB7C6F714FEC}"/>
              </c:ext>
            </c:extLst>
          </c:dPt>
          <c:dPt>
            <c:idx val="5"/>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CABD-440D-AF3F-AB7C6F714FEC}"/>
              </c:ext>
            </c:extLst>
          </c:dPt>
          <c:dPt>
            <c:idx val="6"/>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CABD-440D-AF3F-AB7C6F714FEC}"/>
              </c:ext>
            </c:extLst>
          </c:dPt>
          <c:dPt>
            <c:idx val="7"/>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F-CABD-440D-AF3F-AB7C6F714FEC}"/>
              </c:ext>
            </c:extLst>
          </c:dPt>
          <c:dPt>
            <c:idx val="8"/>
            <c:spPr>
              <a:solidFill>
                <a:schemeClr val="accent3">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1-CABD-440D-AF3F-AB7C6F714FEC}"/>
              </c:ext>
            </c:extLst>
          </c:dPt>
          <c:dLbls>
            <c:dLbl>
              <c:idx val="0"/>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en-US"/>
                </a:p>
              </c:txPr>
            </c:dLbl>
            <c:dLbl>
              <c:idx val="1"/>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en-US"/>
                </a:p>
              </c:txPr>
            </c:dLbl>
            <c:dLbl>
              <c:idx val="4"/>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en-US"/>
                </a:p>
              </c:txPr>
            </c:dLbl>
            <c:dLbl>
              <c:idx val="6"/>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en-US"/>
                </a:p>
              </c:txPr>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Percent val="1"/>
            <c:extLst xmlns:c16r2="http://schemas.microsoft.com/office/drawing/2015/06/chart">
              <c:ext xmlns:c15="http://schemas.microsoft.com/office/drawing/2012/chart" uri="{CE6537A1-D6FC-4f65-9D91-7224C49458BB}"/>
            </c:extLst>
          </c:dLbls>
          <c:cat>
            <c:strRef>
              <c:f>Province!$A$144:$A$152</c:f>
              <c:strCache>
                <c:ptCount val="9"/>
                <c:pt idx="0">
                  <c:v>Eastern Cape</c:v>
                </c:pt>
                <c:pt idx="1">
                  <c:v>Free State</c:v>
                </c:pt>
                <c:pt idx="2">
                  <c:v>Gauteng</c:v>
                </c:pt>
                <c:pt idx="3">
                  <c:v>Kwa Zulu Natal</c:v>
                </c:pt>
                <c:pt idx="4">
                  <c:v>Limpopo</c:v>
                </c:pt>
                <c:pt idx="5">
                  <c:v>Mpumalanga</c:v>
                </c:pt>
                <c:pt idx="6">
                  <c:v>Northern Cape</c:v>
                </c:pt>
                <c:pt idx="7">
                  <c:v>North West</c:v>
                </c:pt>
                <c:pt idx="8">
                  <c:v>Western Cape</c:v>
                </c:pt>
              </c:strCache>
            </c:strRef>
          </c:cat>
          <c:val>
            <c:numRef>
              <c:f>Province!$B$144:$B$152</c:f>
              <c:numCache>
                <c:formatCode>#,##0</c:formatCode>
                <c:ptCount val="9"/>
                <c:pt idx="0">
                  <c:v>600</c:v>
                </c:pt>
                <c:pt idx="1">
                  <c:v>2000</c:v>
                </c:pt>
                <c:pt idx="2">
                  <c:v>8000</c:v>
                </c:pt>
                <c:pt idx="3">
                  <c:v>7000</c:v>
                </c:pt>
                <c:pt idx="4">
                  <c:v>700</c:v>
                </c:pt>
                <c:pt idx="5">
                  <c:v>31550</c:v>
                </c:pt>
                <c:pt idx="6">
                  <c:v>1000</c:v>
                </c:pt>
                <c:pt idx="7">
                  <c:v>29955</c:v>
                </c:pt>
                <c:pt idx="8">
                  <c:v>15000</c:v>
                </c:pt>
              </c:numCache>
            </c:numRef>
          </c:val>
          <c:extLst xmlns:c16r2="http://schemas.microsoft.com/office/drawing/2015/06/chart">
            <c:ext xmlns:c16="http://schemas.microsoft.com/office/drawing/2014/chart" uri="{C3380CC4-5D6E-409C-BE32-E72D297353CC}">
              <c16:uniqueId val="{00000012-CABD-440D-AF3F-AB7C6F714FEC}"/>
            </c:ext>
          </c:extLst>
        </c:ser>
        <c:dLbls/>
      </c:pie3DChart>
      <c:spPr>
        <a:noFill/>
        <a:ln>
          <a:noFill/>
        </a:ln>
        <a:effectLst/>
      </c:spPr>
    </c:plotArea>
    <c:legend>
      <c:legendPos val="r"/>
      <c:layout>
        <c:manualLayout>
          <c:xMode val="edge"/>
          <c:yMode val="edge"/>
          <c:x val="0.7540292416601766"/>
          <c:y val="0.12332627898184471"/>
          <c:w val="0.23540098221239847"/>
          <c:h val="0.79452370011282192"/>
        </c:manualLayout>
      </c:layout>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DEPT AGENCIES</a:t>
            </a:r>
          </a:p>
        </c:rich>
      </c:tx>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Province!$B$164:$B$166</c:f>
              <c:strCache>
                <c:ptCount val="3"/>
                <c:pt idx="0">
                  <c:v>Final ENE allocation</c:v>
                </c:pt>
                <c:pt idx="2">
                  <c:v>R'000</c:v>
                </c:pt>
              </c:strCache>
            </c:strRef>
          </c:tx>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5528-4E06-B90A-20129365CF81}"/>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5528-4E06-B90A-20129365CF81}"/>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5528-4E06-B90A-20129365CF81}"/>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5528-4E06-B90A-20129365CF81}"/>
              </c:ext>
            </c:extLst>
          </c:dPt>
          <c:dLbls>
            <c:dLbl>
              <c:idx val="0"/>
              <c:layout>
                <c:manualLayout>
                  <c:x val="-2.5676060972126814E-2"/>
                  <c:y val="-0.2896208232353110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528-4E06-B90A-20129365CF81}"/>
                </c:ext>
              </c:extLst>
            </c:dLbl>
            <c:dLbl>
              <c:idx val="1"/>
              <c:layout>
                <c:manualLayout>
                  <c:x val="-3.7467327056526008E-2"/>
                  <c:y val="4.0551113485869116E-4"/>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528-4E06-B90A-20129365CF81}"/>
                </c:ext>
              </c:extLst>
            </c:dLbl>
            <c:dLbl>
              <c:idx val="3"/>
              <c:layout>
                <c:manualLayout>
                  <c:x val="6.6033719346049055E-2"/>
                  <c:y val="-6.9209884082124234E-3"/>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5528-4E06-B90A-20129365CF81}"/>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effectLst>
                      <a:outerShdw blurRad="38100" dist="38100" dir="2700000" algn="tl">
                        <a:srgbClr val="000000">
                          <a:alpha val="43137"/>
                        </a:srgbClr>
                      </a:outerShdw>
                    </a:effectLst>
                    <a:latin typeface="+mn-lt"/>
                    <a:ea typeface="+mn-ea"/>
                    <a:cs typeface="+mn-cs"/>
                  </a:defRPr>
                </a:pPr>
                <a:endParaRPr lang="en-US"/>
              </a:p>
            </c:txPr>
            <c:showPercent val="1"/>
            <c:extLst xmlns:c16r2="http://schemas.microsoft.com/office/drawing/2015/06/chart">
              <c:ext xmlns:c15="http://schemas.microsoft.com/office/drawing/2012/chart" uri="{CE6537A1-D6FC-4f65-9D91-7224C49458BB}"/>
            </c:extLst>
          </c:dLbls>
          <c:cat>
            <c:strRef>
              <c:f>Province!$A$167:$A$170</c:f>
              <c:strCache>
                <c:ptCount val="4"/>
                <c:pt idx="0">
                  <c:v>Agricultural Land Holding Account (ALHA)</c:v>
                </c:pt>
                <c:pt idx="1">
                  <c:v>KZN Ingonyama Trust Board</c:v>
                </c:pt>
                <c:pt idx="2">
                  <c:v>Office Of Valuer-General</c:v>
                </c:pt>
                <c:pt idx="3">
                  <c:v>South Africn Geomatcs Councl</c:v>
                </c:pt>
              </c:strCache>
            </c:strRef>
          </c:cat>
          <c:val>
            <c:numRef>
              <c:f>Province!$B$167:$B$170</c:f>
              <c:numCache>
                <c:formatCode>#,##0</c:formatCode>
                <c:ptCount val="4"/>
                <c:pt idx="0">
                  <c:v>1419601</c:v>
                </c:pt>
                <c:pt idx="1">
                  <c:v>19727</c:v>
                </c:pt>
                <c:pt idx="2">
                  <c:v>49806</c:v>
                </c:pt>
                <c:pt idx="3">
                  <c:v>4000</c:v>
                </c:pt>
              </c:numCache>
            </c:numRef>
          </c:val>
          <c:extLst xmlns:c16r2="http://schemas.microsoft.com/office/drawing/2015/06/chart">
            <c:ext xmlns:c16="http://schemas.microsoft.com/office/drawing/2014/chart" uri="{C3380CC4-5D6E-409C-BE32-E72D297353CC}">
              <c16:uniqueId val="{00000008-5528-4E06-B90A-20129365CF81}"/>
            </c:ext>
          </c:extLst>
        </c:ser>
        <c:dLbls/>
      </c:pie3DChart>
      <c:spPr>
        <a:noFill/>
        <a:ln>
          <a:noFill/>
        </a:ln>
        <a:effectLst/>
      </c:spPr>
    </c:plotArea>
    <c:legend>
      <c:legendPos val="r"/>
      <c:layout/>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a:pPr>
            <a:r>
              <a:rPr lang="en-US"/>
              <a:t>Economic Classification</a:t>
            </a:r>
          </a:p>
        </c:rich>
      </c:tx>
      <c:layout/>
    </c:title>
    <c:view3D>
      <c:rotX val="30"/>
      <c:perspective val="30"/>
    </c:view3D>
    <c:plotArea>
      <c:layout/>
      <c:pie3DChart>
        <c:varyColors val="1"/>
        <c:ser>
          <c:idx val="0"/>
          <c:order val="0"/>
          <c:tx>
            <c:strRef>
              <c:f>'2017 ENE Presentation'!$J$45:$J$47</c:f>
              <c:strCache>
                <c:ptCount val="1"/>
                <c:pt idx="0">
                  <c:v>Final ENE allocation R'000</c:v>
                </c:pt>
              </c:strCache>
            </c:strRef>
          </c:tx>
          <c:explosion val="25"/>
          <c:dLbls>
            <c:dLbl>
              <c:idx val="3"/>
              <c:numFmt formatCode="0.0%" sourceLinked="0"/>
              <c:spPr/>
              <c:txPr>
                <a:bodyPr/>
                <a:lstStyle/>
                <a:p>
                  <a:pPr>
                    <a:defRPr sz="2000" b="1">
                      <a:solidFill>
                        <a:schemeClr val="tx1"/>
                      </a:solidFill>
                      <a:latin typeface="Arial Narrow" panose="020B0606020202030204" pitchFamily="34" charset="0"/>
                    </a:defRPr>
                  </a:pPr>
                  <a:endParaRPr lang="en-US"/>
                </a:p>
              </c:txPr>
            </c:dLbl>
            <c:dLbl>
              <c:idx val="6"/>
              <c:numFmt formatCode="0.0%" sourceLinked="0"/>
              <c:spPr/>
              <c:txPr>
                <a:bodyPr/>
                <a:lstStyle/>
                <a:p>
                  <a:pPr>
                    <a:defRPr sz="2000" b="1">
                      <a:solidFill>
                        <a:schemeClr val="tx1"/>
                      </a:solidFill>
                      <a:latin typeface="Arial Narrow" panose="020B0606020202030204" pitchFamily="34" charset="0"/>
                    </a:defRPr>
                  </a:pPr>
                  <a:endParaRPr lang="en-US"/>
                </a:p>
              </c:txPr>
            </c:dLbl>
            <c:numFmt formatCode="0.0%" sourceLinked="0"/>
            <c:spPr>
              <a:noFill/>
              <a:ln>
                <a:noFill/>
              </a:ln>
              <a:effectLst/>
            </c:spPr>
            <c:txPr>
              <a:bodyPr/>
              <a:lstStyle/>
              <a:p>
                <a:pPr>
                  <a:defRPr sz="2000" b="1">
                    <a:solidFill>
                      <a:schemeClr val="bg1"/>
                    </a:solidFill>
                    <a:latin typeface="Arial Narrow" panose="020B0606020202030204" pitchFamily="34" charset="0"/>
                  </a:defRPr>
                </a:pPr>
                <a:endParaRPr lang="en-US"/>
              </a:p>
            </c:txPr>
            <c:showPercent val="1"/>
            <c:showLeaderLines val="1"/>
            <c:extLst xmlns:c16r2="http://schemas.microsoft.com/office/drawing/2015/06/chart">
              <c:ext xmlns:c15="http://schemas.microsoft.com/office/drawing/2012/chart" uri="{CE6537A1-D6FC-4f65-9D91-7224C49458BB}"/>
            </c:extLst>
          </c:dLbls>
          <c:cat>
            <c:strRef>
              <c:f>'2017 ENE Presentation'!$G$48:$G$59</c:f>
              <c:strCache>
                <c:ptCount val="7"/>
                <c:pt idx="0">
                  <c:v> Compensation of Employees </c:v>
                </c:pt>
                <c:pt idx="1">
                  <c:v> Goods and Services </c:v>
                </c:pt>
                <c:pt idx="2">
                  <c:v> Interest And Rent On Land </c:v>
                </c:pt>
                <c:pt idx="3">
                  <c:v> Provincial And Local Governments </c:v>
                </c:pt>
                <c:pt idx="4">
                  <c:v> Departmental Agencies &amp; Accounts </c:v>
                </c:pt>
                <c:pt idx="5">
                  <c:v> Households (HH) </c:v>
                </c:pt>
                <c:pt idx="6">
                  <c:v> Machinery and Equipment </c:v>
                </c:pt>
              </c:strCache>
            </c:strRef>
          </c:cat>
          <c:val>
            <c:numRef>
              <c:f>'2017 ENE Presentation'!$J$48:$J$59</c:f>
              <c:numCache>
                <c:formatCode>_(* #,##0_);_(* \(#,##0\);_(* "-"_);_(@_)</c:formatCode>
                <c:ptCount val="7"/>
                <c:pt idx="0">
                  <c:v>2194584</c:v>
                </c:pt>
                <c:pt idx="1">
                  <c:v>1715466</c:v>
                </c:pt>
                <c:pt idx="3">
                  <c:v>67542</c:v>
                </c:pt>
                <c:pt idx="4">
                  <c:v>1493134</c:v>
                </c:pt>
                <c:pt idx="5">
                  <c:v>4683435</c:v>
                </c:pt>
                <c:pt idx="6">
                  <c:v>24004</c:v>
                </c:pt>
              </c:numCache>
            </c:numRef>
          </c:val>
          <c:extLst xmlns:c16r2="http://schemas.microsoft.com/office/drawing/2015/06/chart">
            <c:ext xmlns:c16="http://schemas.microsoft.com/office/drawing/2014/chart" uri="{C3380CC4-5D6E-409C-BE32-E72D297353CC}">
              <c16:uniqueId val="{00000002-4269-4D2B-BFCC-0E91344001DF}"/>
            </c:ext>
          </c:extLst>
        </c:ser>
        <c:dLbls>
          <c:showPercent val="1"/>
        </c:dLbls>
      </c:pie3DChart>
    </c:plotArea>
    <c:legend>
      <c:legendPos val="r"/>
      <c:layout>
        <c:manualLayout>
          <c:xMode val="edge"/>
          <c:yMode val="edge"/>
          <c:x val="0.64171295197629408"/>
          <c:y val="7.1127572869180811E-2"/>
          <c:w val="0.34165118971493524"/>
          <c:h val="0.87079292719988965"/>
        </c:manualLayout>
      </c:layout>
      <c:txPr>
        <a:bodyPr/>
        <a:lstStyle/>
        <a:p>
          <a:pPr>
            <a:defRPr sz="1000">
              <a:latin typeface="Arial Narrow" panose="020B0606020202030204" pitchFamily="34" charset="0"/>
            </a:defRPr>
          </a:pPr>
          <a:endParaRPr lang="en-US"/>
        </a:p>
      </c:txPr>
    </c:legend>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view3D>
      <c:rotX val="30"/>
      <c:perspective val="30"/>
    </c:view3D>
    <c:plotArea>
      <c:layout/>
      <c:pie3DChart>
        <c:varyColors val="1"/>
        <c:ser>
          <c:idx val="0"/>
          <c:order val="0"/>
          <c:tx>
            <c:strRef>
              <c:f>'2017 ENE Presentation'!$D$26:$D$28</c:f>
              <c:strCache>
                <c:ptCount val="1"/>
                <c:pt idx="0">
                  <c:v>Final ENE allocation R'000</c:v>
                </c:pt>
              </c:strCache>
            </c:strRef>
          </c:tx>
          <c:explosion val="25"/>
          <c:dLbls>
            <c:dLbl>
              <c:idx val="0"/>
              <c:layout>
                <c:manualLayout>
                  <c:x val="-3.7854082157086431E-2"/>
                  <c:y val="8.4670376131047193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723D-4479-AC94-BF303BEA5486}"/>
                </c:ext>
              </c:extLst>
            </c:dLbl>
            <c:numFmt formatCode="0.0%" sourceLinked="0"/>
            <c:spPr>
              <a:noFill/>
              <a:ln>
                <a:noFill/>
              </a:ln>
              <a:effectLst/>
            </c:spPr>
            <c:txPr>
              <a:bodyPr/>
              <a:lstStyle/>
              <a:p>
                <a:pPr>
                  <a:defRPr sz="2000">
                    <a:solidFill>
                      <a:schemeClr val="bg1"/>
                    </a:solidFill>
                  </a:defRPr>
                </a:pPr>
                <a:endParaRPr lang="en-US"/>
              </a:p>
            </c:txPr>
            <c:showPercent val="1"/>
            <c:showLeaderLines val="1"/>
            <c:extLst xmlns:c16r2="http://schemas.microsoft.com/office/drawing/2015/06/chart">
              <c:ext xmlns:c15="http://schemas.microsoft.com/office/drawing/2012/chart" uri="{CE6537A1-D6FC-4f65-9D91-7224C49458BB}"/>
            </c:extLst>
          </c:dLbls>
          <c:cat>
            <c:strRef>
              <c:f>'2017 ENE Presentation'!$A$29:$A$31</c:f>
              <c:strCache>
                <c:ptCount val="3"/>
                <c:pt idx="0">
                  <c:v>Support</c:v>
                </c:pt>
                <c:pt idx="1">
                  <c:v>Organisational needs</c:v>
                </c:pt>
                <c:pt idx="2">
                  <c:v>Core</c:v>
                </c:pt>
              </c:strCache>
            </c:strRef>
          </c:cat>
          <c:val>
            <c:numRef>
              <c:f>'2017 ENE Presentation'!$D$29:$D$31</c:f>
              <c:numCache>
                <c:formatCode>_(* #,##0_);_(* \(#,##0\);_(* "-"_);_(@_)</c:formatCode>
                <c:ptCount val="3"/>
                <c:pt idx="0">
                  <c:v>723337</c:v>
                </c:pt>
                <c:pt idx="1">
                  <c:v>998283</c:v>
                </c:pt>
                <c:pt idx="2">
                  <c:v>8462620</c:v>
                </c:pt>
              </c:numCache>
            </c:numRef>
          </c:val>
          <c:extLst xmlns:c16r2="http://schemas.microsoft.com/office/drawing/2015/06/chart">
            <c:ext xmlns:c16="http://schemas.microsoft.com/office/drawing/2014/chart" uri="{C3380CC4-5D6E-409C-BE32-E72D297353CC}">
              <c16:uniqueId val="{00000001-723D-4479-AC94-BF303BEA5486}"/>
            </c:ext>
          </c:extLst>
        </c:ser>
        <c:dLbls>
          <c:showPercent val="1"/>
        </c:dLbls>
      </c:pie3DChart>
    </c:plotArea>
    <c:legend>
      <c:legendPos val="r"/>
      <c:layout/>
    </c:legend>
    <c:plotVisOnly val="1"/>
    <c:dispBlanksAs val="zero"/>
  </c:chart>
  <c:txPr>
    <a:bodyPr/>
    <a:lstStyle/>
    <a:p>
      <a:pPr>
        <a:defRPr sz="1800" b="1">
          <a:effectLst>
            <a:outerShdw blurRad="38100" dist="38100" dir="2700000" algn="tl">
              <a:srgbClr val="000000">
                <a:alpha val="43137"/>
              </a:srgbClr>
            </a:outerShdw>
          </a:effectLst>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Provincial Allocation</a:t>
            </a:r>
          </a:p>
        </c:rich>
      </c:tx>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'[2017 18 Rural Development and Land Reform PIVOT Extracted 20170406.xlsx]Sheet1'!$B$3:$B$5</c:f>
              <c:strCache>
                <c:ptCount val="3"/>
                <c:pt idx="0">
                  <c:v>Final ENE allocation</c:v>
                </c:pt>
                <c:pt idx="2">
                  <c:v>R'000</c:v>
                </c:pt>
              </c:strCache>
            </c:strRef>
          </c:tx>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36F8-42CC-8B84-0DB77492812F}"/>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36F8-42CC-8B84-0DB77492812F}"/>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36F8-42CC-8B84-0DB77492812F}"/>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36F8-42CC-8B84-0DB77492812F}"/>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36F8-42CC-8B84-0DB77492812F}"/>
              </c:ext>
            </c:extLst>
          </c:dPt>
          <c:dPt>
            <c:idx val="5"/>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36F8-42CC-8B84-0DB77492812F}"/>
              </c:ext>
            </c:extLst>
          </c:dPt>
          <c:dPt>
            <c:idx val="6"/>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36F8-42CC-8B84-0DB77492812F}"/>
              </c:ext>
            </c:extLst>
          </c:dPt>
          <c:dPt>
            <c:idx val="7"/>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F-36F8-42CC-8B84-0DB77492812F}"/>
              </c:ext>
            </c:extLst>
          </c:dPt>
          <c:dPt>
            <c:idx val="8"/>
            <c:spPr>
              <a:solidFill>
                <a:schemeClr val="accent3">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1-36F8-42CC-8B84-0DB77492812F}"/>
              </c:ext>
            </c:extLst>
          </c:dPt>
          <c:dLbls>
            <c:dLbl>
              <c:idx val="1"/>
              <c:numFmt formatCode="0.0%" sourceLinked="0"/>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ysClr val="windowText" lastClr="000000"/>
                      </a:solidFill>
                      <a:effectLst>
                        <a:outerShdw blurRad="38100" dist="38100" dir="2700000" algn="tl">
                          <a:srgbClr val="000000">
                            <a:alpha val="43137"/>
                          </a:srgbClr>
                        </a:outerShdw>
                      </a:effectLst>
                      <a:latin typeface="+mn-lt"/>
                      <a:ea typeface="+mn-ea"/>
                      <a:cs typeface="+mn-cs"/>
                    </a:defRPr>
                  </a:pPr>
                  <a:endParaRPr lang="en-US"/>
                </a:p>
              </c:txPr>
            </c:dLbl>
            <c:dLbl>
              <c:idx val="2"/>
              <c:numFmt formatCode="0.0%" sourceLinked="0"/>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ysClr val="windowText" lastClr="000000"/>
                      </a:solidFill>
                      <a:effectLst>
                        <a:outerShdw blurRad="38100" dist="38100" dir="2700000" algn="tl">
                          <a:srgbClr val="000000">
                            <a:alpha val="43137"/>
                          </a:srgbClr>
                        </a:outerShdw>
                      </a:effectLst>
                      <a:latin typeface="+mn-lt"/>
                      <a:ea typeface="+mn-ea"/>
                      <a:cs typeface="+mn-cs"/>
                    </a:defRPr>
                  </a:pPr>
                  <a:endParaRPr lang="en-US"/>
                </a:p>
              </c:txPr>
            </c:dLbl>
            <c:dLbl>
              <c:idx val="6"/>
              <c:numFmt formatCode="0.0%" sourceLinked="0"/>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ysClr val="windowText" lastClr="000000"/>
                      </a:solidFill>
                      <a:effectLst>
                        <a:outerShdw blurRad="38100" dist="38100" dir="2700000" algn="tl">
                          <a:srgbClr val="000000">
                            <a:alpha val="43137"/>
                          </a:srgbClr>
                        </a:outerShdw>
                      </a:effectLst>
                      <a:latin typeface="+mn-lt"/>
                      <a:ea typeface="+mn-ea"/>
                      <a:cs typeface="+mn-cs"/>
                    </a:defRPr>
                  </a:pPr>
                  <a:endParaRPr lang="en-US"/>
                </a:p>
              </c:txPr>
            </c:dLbl>
            <c:numFmt formatCode="0.0%" sourceLinked="0"/>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Percent val="1"/>
            <c:extLst xmlns:c16r2="http://schemas.microsoft.com/office/drawing/2015/06/chart">
              <c:ext xmlns:c15="http://schemas.microsoft.com/office/drawing/2012/chart" uri="{CE6537A1-D6FC-4f65-9D91-7224C49458BB}"/>
            </c:extLst>
          </c:dLbls>
          <c:cat>
            <c:strRef>
              <c:f>'[2017 18 Rural Development and Land Reform PIVOT Extracted 20170406.xlsx]Sheet1'!$A$6:$A$14</c:f>
              <c:strCache>
                <c:ptCount val="9"/>
                <c:pt idx="0">
                  <c:v>Eastern Cape</c:v>
                </c:pt>
                <c:pt idx="1">
                  <c:v>Free State</c:v>
                </c:pt>
                <c:pt idx="2">
                  <c:v>Gauteng</c:v>
                </c:pt>
                <c:pt idx="3">
                  <c:v>Kwa Zulu Natal</c:v>
                </c:pt>
                <c:pt idx="4">
                  <c:v>Limpopo</c:v>
                </c:pt>
                <c:pt idx="5">
                  <c:v>Mpumalanga</c:v>
                </c:pt>
                <c:pt idx="6">
                  <c:v>Northern Cape</c:v>
                </c:pt>
                <c:pt idx="7">
                  <c:v>North West</c:v>
                </c:pt>
                <c:pt idx="8">
                  <c:v>Western Cape</c:v>
                </c:pt>
              </c:strCache>
            </c:strRef>
          </c:cat>
          <c:val>
            <c:numRef>
              <c:f>'[2017 18 Rural Development and Land Reform PIVOT Extracted 20170406.xlsx]Sheet1'!$B$6:$B$14</c:f>
              <c:numCache>
                <c:formatCode>#,##0</c:formatCode>
                <c:ptCount val="9"/>
                <c:pt idx="0">
                  <c:v>712716</c:v>
                </c:pt>
                <c:pt idx="1">
                  <c:v>441955</c:v>
                </c:pt>
                <c:pt idx="2">
                  <c:v>412278</c:v>
                </c:pt>
                <c:pt idx="3">
                  <c:v>1282698</c:v>
                </c:pt>
                <c:pt idx="4">
                  <c:v>925414</c:v>
                </c:pt>
                <c:pt idx="5">
                  <c:v>1047484</c:v>
                </c:pt>
                <c:pt idx="6">
                  <c:v>448736</c:v>
                </c:pt>
                <c:pt idx="7">
                  <c:v>644362</c:v>
                </c:pt>
                <c:pt idx="8">
                  <c:v>525757</c:v>
                </c:pt>
              </c:numCache>
            </c:numRef>
          </c:val>
          <c:extLst xmlns:c16r2="http://schemas.microsoft.com/office/drawing/2015/06/chart">
            <c:ext xmlns:c16="http://schemas.microsoft.com/office/drawing/2014/chart" uri="{C3380CC4-5D6E-409C-BE32-E72D297353CC}">
              <c16:uniqueId val="{00000012-36F8-42CC-8B84-0DB77492812F}"/>
            </c:ext>
          </c:extLst>
        </c:ser>
        <c:dLbls/>
      </c:pie3DChart>
    </c:plotArea>
    <c:legend>
      <c:legendPos val="r"/>
      <c:layout/>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Provincial Econ Classification</a:t>
            </a:r>
          </a:p>
        </c:rich>
      </c:tx>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'[2017 18 Rural Development and Land Reform PIVOT Extracted 20170406.xlsx]Province'!$B$33:$B$35</c:f>
              <c:strCache>
                <c:ptCount val="3"/>
                <c:pt idx="0">
                  <c:v> Final ENE allocation </c:v>
                </c:pt>
                <c:pt idx="2">
                  <c:v> R'000 </c:v>
                </c:pt>
              </c:strCache>
            </c:strRef>
          </c:tx>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5254-499A-B832-8117009C06AD}"/>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5254-499A-B832-8117009C06AD}"/>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5254-499A-B832-8117009C06AD}"/>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5254-499A-B832-8117009C06AD}"/>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5254-499A-B832-8117009C06AD}"/>
              </c:ext>
            </c:extLst>
          </c:dPt>
          <c:dLbls>
            <c:dLbl>
              <c:idx val="0"/>
              <c:numFmt formatCode="0.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
            <c:dLbl>
              <c:idx val="3"/>
              <c:numFmt formatCode="0.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
            <c:numFmt formatCode="0.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Percent val="1"/>
            <c:extLst xmlns:c16r2="http://schemas.microsoft.com/office/drawing/2015/06/chart">
              <c:ext xmlns:c15="http://schemas.microsoft.com/office/drawing/2012/chart" uri="{CE6537A1-D6FC-4f65-9D91-7224C49458BB}"/>
            </c:extLst>
          </c:dLbls>
          <c:cat>
            <c:strRef>
              <c:f>'[2017 18 Rural Development and Land Reform PIVOT Extracted 20170406.xlsx]Province'!$A$36:$A$40</c:f>
              <c:strCache>
                <c:ptCount val="5"/>
                <c:pt idx="0">
                  <c:v> Compensation of Employees </c:v>
                </c:pt>
                <c:pt idx="1">
                  <c:v> Goods and Services </c:v>
                </c:pt>
                <c:pt idx="2">
                  <c:v> Provincial And Local Governments </c:v>
                </c:pt>
                <c:pt idx="3">
                  <c:v> Households (HH) </c:v>
                </c:pt>
                <c:pt idx="4">
                  <c:v> Machinery and Equipment </c:v>
                </c:pt>
              </c:strCache>
            </c:strRef>
          </c:cat>
          <c:val>
            <c:numRef>
              <c:f>'[2017 18 Rural Development and Land Reform PIVOT Extracted 20170406.xlsx]Province'!$B$36:$B$40</c:f>
              <c:numCache>
                <c:formatCode>#,##0</c:formatCode>
                <c:ptCount val="5"/>
                <c:pt idx="0">
                  <c:v>1386974</c:v>
                </c:pt>
                <c:pt idx="1">
                  <c:v>345804</c:v>
                </c:pt>
                <c:pt idx="2">
                  <c:v>67518</c:v>
                </c:pt>
                <c:pt idx="3">
                  <c:v>4630835</c:v>
                </c:pt>
                <c:pt idx="4">
                  <c:v>10269</c:v>
                </c:pt>
              </c:numCache>
            </c:numRef>
          </c:val>
          <c:extLst xmlns:c16r2="http://schemas.microsoft.com/office/drawing/2015/06/chart">
            <c:ext xmlns:c16="http://schemas.microsoft.com/office/drawing/2014/chart" uri="{C3380CC4-5D6E-409C-BE32-E72D297353CC}">
              <c16:uniqueId val="{0000000A-5254-499A-B832-8117009C06AD}"/>
            </c:ext>
          </c:extLst>
        </c:ser>
        <c:dLbls/>
      </c:pie3DChart>
    </c:plotArea>
    <c:legend>
      <c:legendPos val="r"/>
      <c:layout/>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a:pPr>
            <a:r>
              <a:rPr lang="en-US"/>
              <a:t>NARYSEC</a:t>
            </a:r>
            <a:r>
              <a:rPr lang="en-US" baseline="0"/>
              <a:t>  - HH</a:t>
            </a:r>
            <a:endParaRPr lang="en-US"/>
          </a:p>
        </c:rich>
      </c:tx>
      <c:layout/>
    </c:title>
    <c:view3D>
      <c:rotX val="30"/>
      <c:perspective val="30"/>
    </c:view3D>
    <c:plotArea>
      <c:layout/>
      <c:pie3DChart>
        <c:varyColors val="1"/>
        <c:ser>
          <c:idx val="0"/>
          <c:order val="0"/>
          <c:tx>
            <c:strRef>
              <c:f>'2017 ENE Presentation'!$D$562:$D$564</c:f>
              <c:strCache>
                <c:ptCount val="1"/>
                <c:pt idx="0">
                  <c:v>Final ENE allocation R'000</c:v>
                </c:pt>
              </c:strCache>
            </c:strRef>
          </c:tx>
          <c:explosion val="25"/>
          <c:dLbls>
            <c:numFmt formatCode="0.0%" sourceLinked="0"/>
            <c:spPr>
              <a:noFill/>
              <a:ln>
                <a:noFill/>
              </a:ln>
              <a:effectLst/>
            </c:spPr>
            <c:txPr>
              <a:bodyPr/>
              <a:lstStyle/>
              <a:p>
                <a:pPr>
                  <a:defRPr sz="1800" b="1">
                    <a:solidFill>
                      <a:schemeClr val="bg1"/>
                    </a:solidFill>
                    <a:latin typeface="Arial Narrow" panose="020B0606020202030204" pitchFamily="34" charset="0"/>
                  </a:defRPr>
                </a:pPr>
                <a:endParaRPr lang="en-US"/>
              </a:p>
            </c:txPr>
            <c:showPercent val="1"/>
            <c:showLeaderLines val="1"/>
            <c:extLst xmlns:c16r2="http://schemas.microsoft.com/office/drawing/2015/06/chart">
              <c:ext xmlns:c15="http://schemas.microsoft.com/office/drawing/2012/chart" uri="{CE6537A1-D6FC-4f65-9D91-7224C49458BB}"/>
            </c:extLst>
          </c:dLbls>
          <c:cat>
            <c:strRef>
              <c:f>'2017 ENE Presentation'!$A$565:$A$574</c:f>
              <c:strCache>
                <c:ptCount val="10"/>
                <c:pt idx="0">
                  <c:v> EC: WHOLE PROVINCE </c:v>
                </c:pt>
                <c:pt idx="1">
                  <c:v> FS: WHOLE PROVINCE </c:v>
                </c:pt>
                <c:pt idx="2">
                  <c:v> GT: WHOLE PROVINCE </c:v>
                </c:pt>
                <c:pt idx="3">
                  <c:v> KZN: WHOLE PROVINCE </c:v>
                </c:pt>
                <c:pt idx="4">
                  <c:v> LP: WHOLE PROVINCE </c:v>
                </c:pt>
                <c:pt idx="5">
                  <c:v> MP: WHOLE PROVINCE </c:v>
                </c:pt>
                <c:pt idx="6">
                  <c:v> NC: WHOLE PROVINCE </c:v>
                </c:pt>
                <c:pt idx="7">
                  <c:v> NW: WHOLE PROVINCE </c:v>
                </c:pt>
                <c:pt idx="8">
                  <c:v> WC: WHOLE PROVINCE </c:v>
                </c:pt>
                <c:pt idx="9">
                  <c:v>National Office</c:v>
                </c:pt>
              </c:strCache>
            </c:strRef>
          </c:cat>
          <c:val>
            <c:numRef>
              <c:f>'2017 ENE Presentation'!$D$565:$D$574</c:f>
              <c:numCache>
                <c:formatCode>_(* #,##0_);_(* \(#,##0\);_(* "-"_);_(@_)</c:formatCode>
                <c:ptCount val="10"/>
                <c:pt idx="0">
                  <c:v>40482</c:v>
                </c:pt>
                <c:pt idx="1">
                  <c:v>40482</c:v>
                </c:pt>
                <c:pt idx="2">
                  <c:v>40482</c:v>
                </c:pt>
                <c:pt idx="3">
                  <c:v>40482</c:v>
                </c:pt>
                <c:pt idx="4">
                  <c:v>40482</c:v>
                </c:pt>
                <c:pt idx="5">
                  <c:v>32169</c:v>
                </c:pt>
                <c:pt idx="6">
                  <c:v>40482</c:v>
                </c:pt>
                <c:pt idx="7">
                  <c:v>40482</c:v>
                </c:pt>
                <c:pt idx="8">
                  <c:v>40482</c:v>
                </c:pt>
              </c:numCache>
            </c:numRef>
          </c:val>
          <c:extLst xmlns:c16r2="http://schemas.microsoft.com/office/drawing/2015/06/chart">
            <c:ext xmlns:c16="http://schemas.microsoft.com/office/drawing/2014/chart" uri="{C3380CC4-5D6E-409C-BE32-E72D297353CC}">
              <c16:uniqueId val="{00000000-2E7A-40DF-B705-3804FEB610E4}"/>
            </c:ext>
          </c:extLst>
        </c:ser>
        <c:dLbls>
          <c:showPercent val="1"/>
        </c:dLbls>
      </c:pie3DChart>
    </c:plotArea>
    <c:legend>
      <c:legendPos val="r"/>
      <c:layout>
        <c:manualLayout>
          <c:xMode val="edge"/>
          <c:yMode val="edge"/>
          <c:x val="0.73610727640393603"/>
          <c:y val="0.13623403816096027"/>
          <c:w val="0.25241496175962241"/>
          <c:h val="0.80231364337884725"/>
        </c:manualLayout>
      </c:layout>
    </c:legend>
    <c:plotVisOnly val="1"/>
    <c:dispBlanksAs val="zero"/>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0" i="0" baseline="0">
                <a:effectLst/>
              </a:rPr>
              <a:t>HH : RID  </a:t>
            </a:r>
            <a:endParaRPr lang="en-ZA">
              <a:effectLst/>
            </a:endParaRPr>
          </a:p>
        </c:rich>
      </c:tx>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Province!$B$57:$B$59</c:f>
              <c:strCache>
                <c:ptCount val="3"/>
                <c:pt idx="0">
                  <c:v>Final ENE allocation</c:v>
                </c:pt>
                <c:pt idx="2">
                  <c:v>R'000</c:v>
                </c:pt>
              </c:strCache>
            </c:strRef>
          </c:tx>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D0BF-4456-9FA0-69F2FC0F945B}"/>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D0BF-4456-9FA0-69F2FC0F945B}"/>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D0BF-4456-9FA0-69F2FC0F945B}"/>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D0BF-4456-9FA0-69F2FC0F945B}"/>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D0BF-4456-9FA0-69F2FC0F945B}"/>
              </c:ext>
            </c:extLst>
          </c:dPt>
          <c:dPt>
            <c:idx val="5"/>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D0BF-4456-9FA0-69F2FC0F945B}"/>
              </c:ext>
            </c:extLst>
          </c:dPt>
          <c:dPt>
            <c:idx val="6"/>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D0BF-4456-9FA0-69F2FC0F945B}"/>
              </c:ext>
            </c:extLst>
          </c:dPt>
          <c:dPt>
            <c:idx val="7"/>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F-D0BF-4456-9FA0-69F2FC0F945B}"/>
              </c:ext>
            </c:extLst>
          </c:dPt>
          <c:dPt>
            <c:idx val="8"/>
            <c:spPr>
              <a:solidFill>
                <a:schemeClr val="accent3">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1-D0BF-4456-9FA0-69F2FC0F945B}"/>
              </c:ext>
            </c:extLst>
          </c:dPt>
          <c:dPt>
            <c:idx val="9"/>
            <c:spPr>
              <a:solidFill>
                <a:schemeClr val="accent4">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3-D0BF-4456-9FA0-69F2FC0F945B}"/>
              </c:ext>
            </c:extLst>
          </c:dPt>
          <c:dLbls>
            <c:dLbl>
              <c:idx val="6"/>
              <c:numFmt formatCode="0.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en-US"/>
                </a:p>
              </c:txPr>
            </c:dLbl>
            <c:dLbl>
              <c:idx val="9"/>
              <c:numFmt formatCode="0.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en-US"/>
                </a:p>
              </c:txPr>
            </c:dLbl>
            <c:numFmt formatCode="0.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Percent val="1"/>
            <c:extLst xmlns:c16r2="http://schemas.microsoft.com/office/drawing/2015/06/chart">
              <c:ext xmlns:c15="http://schemas.microsoft.com/office/drawing/2012/chart" uri="{CE6537A1-D6FC-4f65-9D91-7224C49458BB}"/>
            </c:extLst>
          </c:dLbls>
          <c:cat>
            <c:strRef>
              <c:f>Province!$A$60:$A$69</c:f>
              <c:strCache>
                <c:ptCount val="10"/>
                <c:pt idx="0">
                  <c:v>Eastern Cape</c:v>
                </c:pt>
                <c:pt idx="1">
                  <c:v>Free State</c:v>
                </c:pt>
                <c:pt idx="2">
                  <c:v>Gauteng</c:v>
                </c:pt>
                <c:pt idx="3">
                  <c:v>Kwa Zulu Natal</c:v>
                </c:pt>
                <c:pt idx="4">
                  <c:v>Limpopo</c:v>
                </c:pt>
                <c:pt idx="5">
                  <c:v>Mpumalanga</c:v>
                </c:pt>
                <c:pt idx="6">
                  <c:v>Northern Cape</c:v>
                </c:pt>
                <c:pt idx="7">
                  <c:v>North West</c:v>
                </c:pt>
                <c:pt idx="8">
                  <c:v>Western Cape</c:v>
                </c:pt>
                <c:pt idx="9">
                  <c:v>National Office</c:v>
                </c:pt>
              </c:strCache>
            </c:strRef>
          </c:cat>
          <c:val>
            <c:numRef>
              <c:f>Province!$B$60:$B$69</c:f>
              <c:numCache>
                <c:formatCode>#,##0</c:formatCode>
                <c:ptCount val="10"/>
                <c:pt idx="0">
                  <c:v>155071</c:v>
                </c:pt>
                <c:pt idx="1">
                  <c:v>58115</c:v>
                </c:pt>
                <c:pt idx="2">
                  <c:v>56115</c:v>
                </c:pt>
                <c:pt idx="3">
                  <c:v>158000</c:v>
                </c:pt>
                <c:pt idx="4">
                  <c:v>87099</c:v>
                </c:pt>
                <c:pt idx="5">
                  <c:v>98267</c:v>
                </c:pt>
                <c:pt idx="6">
                  <c:v>38348</c:v>
                </c:pt>
                <c:pt idx="7">
                  <c:v>69000</c:v>
                </c:pt>
                <c:pt idx="8">
                  <c:v>69417</c:v>
                </c:pt>
                <c:pt idx="9">
                  <c:v>25000</c:v>
                </c:pt>
              </c:numCache>
            </c:numRef>
          </c:val>
          <c:extLst xmlns:c16r2="http://schemas.microsoft.com/office/drawing/2015/06/chart">
            <c:ext xmlns:c16="http://schemas.microsoft.com/office/drawing/2014/chart" uri="{C3380CC4-5D6E-409C-BE32-E72D297353CC}">
              <c16:uniqueId val="{00000014-D0BF-4456-9FA0-69F2FC0F945B}"/>
            </c:ext>
          </c:extLst>
        </c:ser>
        <c:dLbls/>
      </c:pie3DChart>
      <c:spPr>
        <a:noFill/>
        <a:ln>
          <a:noFill/>
        </a:ln>
        <a:effectLst/>
      </c:spPr>
    </c:plotArea>
    <c:legend>
      <c:legendPos val="r"/>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a:pPr>
            <a:r>
              <a:rPr lang="en-US"/>
              <a:t>REID - HH</a:t>
            </a:r>
          </a:p>
        </c:rich>
      </c:tx>
      <c:layout/>
    </c:title>
    <c:view3D>
      <c:rotX val="30"/>
      <c:perspective val="30"/>
    </c:view3D>
    <c:plotArea>
      <c:layout/>
      <c:pie3DChart>
        <c:varyColors val="1"/>
        <c:ser>
          <c:idx val="0"/>
          <c:order val="0"/>
          <c:tx>
            <c:strRef>
              <c:f>'2017 ENE Presentation'!$D$600:$D$602</c:f>
              <c:strCache>
                <c:ptCount val="1"/>
                <c:pt idx="0">
                  <c:v>Final ENE allocation R'000</c:v>
                </c:pt>
              </c:strCache>
            </c:strRef>
          </c:tx>
          <c:explosion val="25"/>
          <c:dLbls>
            <c:numFmt formatCode="0.0%" sourceLinked="0"/>
            <c:spPr>
              <a:noFill/>
              <a:ln>
                <a:noFill/>
              </a:ln>
              <a:effectLst/>
            </c:spPr>
            <c:txPr>
              <a:bodyPr/>
              <a:lstStyle/>
              <a:p>
                <a:pPr>
                  <a:defRPr sz="1600" b="1">
                    <a:solidFill>
                      <a:schemeClr val="bg1"/>
                    </a:solidFill>
                    <a:latin typeface="Arial Narrow" panose="020B0606020202030204" pitchFamily="34" charset="0"/>
                  </a:defRPr>
                </a:pPr>
                <a:endParaRPr lang="en-US"/>
              </a:p>
            </c:txPr>
            <c:showPercent val="1"/>
            <c:showLeaderLines val="1"/>
            <c:extLst xmlns:c16r2="http://schemas.microsoft.com/office/drawing/2015/06/chart">
              <c:ext xmlns:c15="http://schemas.microsoft.com/office/drawing/2012/chart" uri="{CE6537A1-D6FC-4f65-9D91-7224C49458BB}"/>
            </c:extLst>
          </c:dLbls>
          <c:cat>
            <c:strRef>
              <c:f>'2017 ENE Presentation'!$A$603:$A$612</c:f>
              <c:strCache>
                <c:ptCount val="10"/>
                <c:pt idx="0">
                  <c:v> EC: WHOLE PROVINCE </c:v>
                </c:pt>
                <c:pt idx="1">
                  <c:v> FS: WHOLE PROVINCE </c:v>
                </c:pt>
                <c:pt idx="2">
                  <c:v> GT: WHOLE PROVINCE </c:v>
                </c:pt>
                <c:pt idx="3">
                  <c:v> KZN: WHOLE PROVINCE </c:v>
                </c:pt>
                <c:pt idx="4">
                  <c:v> LP: WHOLE PROVINCE </c:v>
                </c:pt>
                <c:pt idx="5">
                  <c:v> MP: WHOLE PROVINCE </c:v>
                </c:pt>
                <c:pt idx="6">
                  <c:v> NC: WHOLE PROVINCE </c:v>
                </c:pt>
                <c:pt idx="7">
                  <c:v> NW: WHOLE PROVINCE </c:v>
                </c:pt>
                <c:pt idx="8">
                  <c:v> WC: WHOLE PROVINCE </c:v>
                </c:pt>
                <c:pt idx="9">
                  <c:v>National Office</c:v>
                </c:pt>
              </c:strCache>
            </c:strRef>
          </c:cat>
          <c:val>
            <c:numRef>
              <c:f>'2017 ENE Presentation'!$D$603:$D$612</c:f>
              <c:numCache>
                <c:formatCode>_(* #,##0_);_(* \(#,##0\);_(* "-"_);_(@_)</c:formatCode>
                <c:ptCount val="10"/>
                <c:pt idx="0">
                  <c:v>64628</c:v>
                </c:pt>
                <c:pt idx="1">
                  <c:v>36477</c:v>
                </c:pt>
                <c:pt idx="2">
                  <c:v>25534</c:v>
                </c:pt>
                <c:pt idx="3">
                  <c:v>83776</c:v>
                </c:pt>
                <c:pt idx="4">
                  <c:v>45921</c:v>
                </c:pt>
                <c:pt idx="5">
                  <c:v>33356</c:v>
                </c:pt>
                <c:pt idx="6">
                  <c:v>32371</c:v>
                </c:pt>
                <c:pt idx="7">
                  <c:v>34301</c:v>
                </c:pt>
                <c:pt idx="8">
                  <c:v>27636</c:v>
                </c:pt>
              </c:numCache>
            </c:numRef>
          </c:val>
          <c:extLst xmlns:c16r2="http://schemas.microsoft.com/office/drawing/2015/06/chart">
            <c:ext xmlns:c16="http://schemas.microsoft.com/office/drawing/2014/chart" uri="{C3380CC4-5D6E-409C-BE32-E72D297353CC}">
              <c16:uniqueId val="{00000000-6DC3-43E7-BF83-361C44203698}"/>
            </c:ext>
          </c:extLst>
        </c:ser>
        <c:dLbls>
          <c:showPercent val="1"/>
        </c:dLbls>
      </c:pie3DChart>
    </c:plotArea>
    <c:legend>
      <c:legendPos val="r"/>
      <c:legendEntry>
        <c:idx val="9"/>
        <c:delete val="1"/>
      </c:legendEntry>
      <c:layout>
        <c:manualLayout>
          <c:xMode val="edge"/>
          <c:yMode val="edge"/>
          <c:x val="0.72218440436880882"/>
          <c:y val="8.9184913529644444E-2"/>
          <c:w val="0.25796447900588121"/>
          <c:h val="0.86717829791823964"/>
        </c:manualLayout>
      </c:layout>
      <c:txPr>
        <a:bodyPr/>
        <a:lstStyle/>
        <a:p>
          <a:pPr>
            <a:defRPr>
              <a:latin typeface="Arial Narrow" panose="020B0606020202030204" pitchFamily="34" charset="0"/>
            </a:defRPr>
          </a:pPr>
          <a:endParaRPr lang="en-US"/>
        </a:p>
      </c:txPr>
    </c:legend>
    <c:plotVisOnly val="1"/>
    <c:dispBlanksAs val="zero"/>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a:pPr>
            <a:r>
              <a:rPr lang="en-US"/>
              <a:t>Restitution</a:t>
            </a:r>
            <a:r>
              <a:rPr lang="en-US" baseline="0"/>
              <a:t> - HH</a:t>
            </a:r>
            <a:endParaRPr lang="en-US"/>
          </a:p>
        </c:rich>
      </c:tx>
      <c:layout/>
    </c:title>
    <c:view3D>
      <c:rotX val="30"/>
      <c:perspective val="30"/>
    </c:view3D>
    <c:plotArea>
      <c:layout/>
      <c:pie3DChart>
        <c:varyColors val="1"/>
        <c:ser>
          <c:idx val="0"/>
          <c:order val="0"/>
          <c:tx>
            <c:strRef>
              <c:f>'2017 ENE Presentation'!$D$172:$D$174</c:f>
              <c:strCache>
                <c:ptCount val="1"/>
                <c:pt idx="0">
                  <c:v>Final ENE allocation R'000</c:v>
                </c:pt>
              </c:strCache>
            </c:strRef>
          </c:tx>
          <c:explosion val="25"/>
          <c:dLbls>
            <c:dLbl>
              <c:idx val="1"/>
              <c:numFmt formatCode="0.0%" sourceLinked="0"/>
              <c:spPr/>
              <c:txPr>
                <a:bodyPr/>
                <a:lstStyle/>
                <a:p>
                  <a:pPr>
                    <a:defRPr sz="1800" b="1">
                      <a:solidFill>
                        <a:schemeClr val="tx1"/>
                      </a:solidFill>
                      <a:effectLst>
                        <a:outerShdw blurRad="38100" dist="38100" dir="2700000" algn="tl">
                          <a:srgbClr val="000000">
                            <a:alpha val="43137"/>
                          </a:srgbClr>
                        </a:outerShdw>
                      </a:effectLst>
                      <a:latin typeface="Arial Narrow" panose="020B0606020202030204" pitchFamily="34" charset="0"/>
                    </a:defRPr>
                  </a:pPr>
                  <a:endParaRPr lang="en-US"/>
                </a:p>
              </c:txPr>
            </c:dLbl>
            <c:dLbl>
              <c:idx val="2"/>
              <c:numFmt formatCode="0.0%" sourceLinked="0"/>
              <c:spPr/>
              <c:txPr>
                <a:bodyPr/>
                <a:lstStyle/>
                <a:p>
                  <a:pPr>
                    <a:defRPr sz="1800" b="1">
                      <a:solidFill>
                        <a:schemeClr val="tx1"/>
                      </a:solidFill>
                      <a:effectLst>
                        <a:outerShdw blurRad="38100" dist="38100" dir="2700000" algn="tl">
                          <a:srgbClr val="000000">
                            <a:alpha val="43137"/>
                          </a:srgbClr>
                        </a:outerShdw>
                      </a:effectLst>
                      <a:latin typeface="Arial Narrow" panose="020B0606020202030204" pitchFamily="34" charset="0"/>
                    </a:defRPr>
                  </a:pPr>
                  <a:endParaRPr lang="en-US"/>
                </a:p>
              </c:txPr>
            </c:dLbl>
            <c:dLbl>
              <c:idx val="8"/>
              <c:numFmt formatCode="0.0%" sourceLinked="0"/>
              <c:spPr/>
              <c:txPr>
                <a:bodyPr/>
                <a:lstStyle/>
                <a:p>
                  <a:pPr>
                    <a:defRPr sz="1800" b="1">
                      <a:solidFill>
                        <a:schemeClr val="tx1"/>
                      </a:solidFill>
                      <a:effectLst>
                        <a:outerShdw blurRad="38100" dist="38100" dir="2700000" algn="tl">
                          <a:srgbClr val="000000">
                            <a:alpha val="43137"/>
                          </a:srgbClr>
                        </a:outerShdw>
                      </a:effectLst>
                      <a:latin typeface="Arial Narrow" panose="020B0606020202030204" pitchFamily="34" charset="0"/>
                    </a:defRPr>
                  </a:pPr>
                  <a:endParaRPr lang="en-US"/>
                </a:p>
              </c:txPr>
            </c:dLbl>
            <c:numFmt formatCode="0.0%" sourceLinked="0"/>
            <c:spPr>
              <a:noFill/>
              <a:ln>
                <a:noFill/>
              </a:ln>
              <a:effectLst/>
            </c:spPr>
            <c:txPr>
              <a:bodyPr/>
              <a:lstStyle/>
              <a:p>
                <a:pPr>
                  <a:defRPr sz="1800" b="1">
                    <a:solidFill>
                      <a:schemeClr val="bg1"/>
                    </a:solidFill>
                    <a:effectLst>
                      <a:outerShdw blurRad="38100" dist="38100" dir="2700000" algn="tl">
                        <a:srgbClr val="000000">
                          <a:alpha val="43137"/>
                        </a:srgbClr>
                      </a:outerShdw>
                    </a:effectLst>
                    <a:latin typeface="Arial Narrow" panose="020B0606020202030204" pitchFamily="34" charset="0"/>
                  </a:defRPr>
                </a:pPr>
                <a:endParaRPr lang="en-US"/>
              </a:p>
            </c:txPr>
            <c:showPercent val="1"/>
            <c:showLeaderLines val="1"/>
            <c:extLst xmlns:c16r2="http://schemas.microsoft.com/office/drawing/2015/06/chart">
              <c:ext xmlns:c15="http://schemas.microsoft.com/office/drawing/2012/chart" uri="{CE6537A1-D6FC-4f65-9D91-7224C49458BB}"/>
            </c:extLst>
          </c:dLbls>
          <c:cat>
            <c:strRef>
              <c:f>'2017 ENE Presentation'!$A$175:$A$183</c:f>
              <c:strCache>
                <c:ptCount val="9"/>
                <c:pt idx="0">
                  <c:v> EC: WHOLE PROVINCE </c:v>
                </c:pt>
                <c:pt idx="1">
                  <c:v> FS: WHOLE PROVINCE </c:v>
                </c:pt>
                <c:pt idx="2">
                  <c:v> GT: WHOLE PROVINCE </c:v>
                </c:pt>
                <c:pt idx="3">
                  <c:v> KZN: WHOLE PROVINCE </c:v>
                </c:pt>
                <c:pt idx="4">
                  <c:v> LP: WHOLE PROVINCE </c:v>
                </c:pt>
                <c:pt idx="5">
                  <c:v> MP: WHOLE PROVINCE </c:v>
                </c:pt>
                <c:pt idx="6">
                  <c:v> NC: WHOLE PROVINCE </c:v>
                </c:pt>
                <c:pt idx="7">
                  <c:v> NW: WHOLE PROVINCE </c:v>
                </c:pt>
                <c:pt idx="8">
                  <c:v> WC: WHOLE PROVINCE </c:v>
                </c:pt>
              </c:strCache>
            </c:strRef>
          </c:cat>
          <c:val>
            <c:numRef>
              <c:f>'2017 ENE Presentation'!$D$175:$D$183</c:f>
              <c:numCache>
                <c:formatCode>_(* #,##0_);_(* \(#,##0\);_(* "-"_);_(@_)</c:formatCode>
                <c:ptCount val="9"/>
                <c:pt idx="0">
                  <c:v>211593</c:v>
                </c:pt>
                <c:pt idx="1">
                  <c:v>109635</c:v>
                </c:pt>
                <c:pt idx="2">
                  <c:v>65193</c:v>
                </c:pt>
                <c:pt idx="3">
                  <c:v>581990</c:v>
                </c:pt>
                <c:pt idx="4">
                  <c:v>514574</c:v>
                </c:pt>
                <c:pt idx="5">
                  <c:v>524105</c:v>
                </c:pt>
                <c:pt idx="6">
                  <c:v>204533</c:v>
                </c:pt>
                <c:pt idx="7">
                  <c:v>248429</c:v>
                </c:pt>
                <c:pt idx="8">
                  <c:v>149026</c:v>
                </c:pt>
              </c:numCache>
            </c:numRef>
          </c:val>
          <c:extLst xmlns:c16r2="http://schemas.microsoft.com/office/drawing/2015/06/chart">
            <c:ext xmlns:c16="http://schemas.microsoft.com/office/drawing/2014/chart" uri="{C3380CC4-5D6E-409C-BE32-E72D297353CC}">
              <c16:uniqueId val="{00000003-BE35-4D6F-A84F-46D6142306FB}"/>
            </c:ext>
          </c:extLst>
        </c:ser>
        <c:dLbls>
          <c:showPercent val="1"/>
        </c:dLbls>
      </c:pie3DChart>
    </c:plotArea>
    <c:legend>
      <c:legendPos val="r"/>
      <c:layout/>
      <c:txPr>
        <a:bodyPr/>
        <a:lstStyle/>
        <a:p>
          <a:pPr>
            <a:defRPr sz="1600">
              <a:latin typeface="Arial Narrow" panose="020B0606020202030204" pitchFamily="34" charset="0"/>
            </a:defRPr>
          </a:pPr>
          <a:endParaRPr lang="en-US"/>
        </a:p>
      </c:txPr>
    </c:legend>
    <c:plotVisOnly val="1"/>
    <c:dispBlanksAs val="zero"/>
  </c:chart>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eaLnBrk="1" hangingPunct="1">
              <a:defRPr sz="1200">
                <a:cs typeface="Arial" panose="020B0604020202020204" pitchFamily="34" charset="0"/>
              </a:defRPr>
            </a:lvl1pPr>
          </a:lstStyle>
          <a:p>
            <a:pPr>
              <a:defRPr/>
            </a:pPr>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eaLnBrk="1" hangingPunct="1">
              <a:defRPr sz="1200">
                <a:cs typeface="Arial" panose="020B0604020202020204" pitchFamily="34" charset="0"/>
              </a:defRPr>
            </a:lvl1pPr>
          </a:lstStyle>
          <a:p>
            <a:pPr>
              <a:defRPr/>
            </a:pPr>
            <a:fld id="{7D9D97EC-0A6F-4ADA-A90E-C1D60FB94A19}" type="datetimeFigureOut">
              <a:rPr lang="en-GB"/>
              <a:pPr>
                <a:defRPr/>
              </a:pPr>
              <a:t>05/05/2017</a:t>
            </a:fld>
            <a:endParaRPr lang="en-GB"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eaLnBrk="1" hangingPunct="1">
              <a:defRPr sz="1200">
                <a:cs typeface="Arial" panose="020B0604020202020204" pitchFamily="34" charset="0"/>
              </a:defRPr>
            </a:lvl1pPr>
          </a:lstStyle>
          <a:p>
            <a:pPr>
              <a:defRPr/>
            </a:pPr>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charset="0"/>
              </a:defRPr>
            </a:lvl1pPr>
          </a:lstStyle>
          <a:p>
            <a:pPr>
              <a:defRPr/>
            </a:pPr>
            <a:fld id="{742750AF-058C-4B70-A9FB-8BFB6477ECFA}" type="slidenum">
              <a:rPr lang="en-GB" altLang="en-US"/>
              <a:pPr>
                <a:defRPr/>
              </a:pPr>
              <a:t>‹#›</a:t>
            </a:fld>
            <a:endParaRPr lang="en-GB" altLang="en-US" dirty="0"/>
          </a:p>
        </p:txBody>
      </p:sp>
    </p:spTree>
    <p:extLst>
      <p:ext uri="{BB962C8B-B14F-4D97-AF65-F5344CB8AC3E}">
        <p14:creationId xmlns:p14="http://schemas.microsoft.com/office/powerpoint/2010/main" xmlns="" val="413672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8B3C61D-61A3-4514-9108-FA99F4830A9D}" type="slidenum">
              <a:rPr lang="en-ZA" smtClean="0"/>
              <a:pPr/>
              <a:t>6</a:t>
            </a:fld>
            <a:endParaRPr lang="en-ZA"/>
          </a:p>
        </p:txBody>
      </p:sp>
    </p:spTree>
    <p:extLst>
      <p:ext uri="{BB962C8B-B14F-4D97-AF65-F5344CB8AC3E}">
        <p14:creationId xmlns:p14="http://schemas.microsoft.com/office/powerpoint/2010/main" xmlns="" val="2490270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98B3C61D-61A3-4514-9108-FA99F4830A9D}" type="slidenum">
              <a:rPr lang="en-ZA" smtClean="0">
                <a:solidFill>
                  <a:prstClr val="black"/>
                </a:solidFill>
              </a:rPr>
              <a:pPr/>
              <a:t>30</a:t>
            </a:fld>
            <a:endParaRPr lang="en-ZA">
              <a:solidFill>
                <a:prstClr val="black"/>
              </a:solidFill>
            </a:endParaRPr>
          </a:p>
        </p:txBody>
      </p:sp>
    </p:spTree>
    <p:extLst>
      <p:ext uri="{BB962C8B-B14F-4D97-AF65-F5344CB8AC3E}">
        <p14:creationId xmlns:p14="http://schemas.microsoft.com/office/powerpoint/2010/main" xmlns="" val="94026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Although</a:t>
            </a:r>
            <a:r>
              <a:rPr lang="en-ZA" baseline="0" dirty="0"/>
              <a:t> the TOTAL Strategic Land Acquisition allocation was split per province, no further break down is provided by the Branch for each category within Land acquisition in terms of Land Acquisition, SRR (50/90) and Planning has been provided. Analysis of the allocation per category shows that 44%, 54% and 2% has been provided for 2017/18, whereas for the outer years a split of 40%, 58% and 2% has been provided. Subsequent to the submission the Branch provided a further breakdown of the categories which the total doesn’t tie back to the total allocation.</a:t>
            </a:r>
            <a:endParaRPr lang="en-ZA" dirty="0"/>
          </a:p>
        </p:txBody>
      </p:sp>
      <p:sp>
        <p:nvSpPr>
          <p:cNvPr id="4" name="Slide Number Placeholder 3"/>
          <p:cNvSpPr>
            <a:spLocks noGrp="1"/>
          </p:cNvSpPr>
          <p:nvPr>
            <p:ph type="sldNum" sz="quarter" idx="10"/>
          </p:nvPr>
        </p:nvSpPr>
        <p:spPr/>
        <p:txBody>
          <a:bodyPr/>
          <a:lstStyle/>
          <a:p>
            <a:fld id="{98B3C61D-61A3-4514-9108-FA99F4830A9D}" type="slidenum">
              <a:rPr lang="en-ZA" smtClean="0">
                <a:solidFill>
                  <a:prstClr val="black"/>
                </a:solidFill>
              </a:rPr>
              <a:pPr/>
              <a:t>33</a:t>
            </a:fld>
            <a:endParaRPr lang="en-ZA">
              <a:solidFill>
                <a:prstClr val="black"/>
              </a:solidFill>
            </a:endParaRPr>
          </a:p>
        </p:txBody>
      </p:sp>
    </p:spTree>
    <p:extLst>
      <p:ext uri="{BB962C8B-B14F-4D97-AF65-F5344CB8AC3E}">
        <p14:creationId xmlns:p14="http://schemas.microsoft.com/office/powerpoint/2010/main" xmlns="" val="2114253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Although the TOTAL Recap was split per province, no further break down is provided by the Branch for each category per province within Recap in terms of  for example Recap and 1H1H has been provided. Analysis of the allocation per category shows that 68%, and 32% has been provided for 2017/18, whereas for the outer years a split of 65%, and 35% has been provided for 2018/19 and 69% and 31% in 2019/20. Subsequent to the submission to National Treasury the Branch provided a further breakdown per province of the categories which the total allocation doesn’t tie back to the total allocation.</a:t>
            </a:r>
          </a:p>
        </p:txBody>
      </p:sp>
      <p:sp>
        <p:nvSpPr>
          <p:cNvPr id="4" name="Slide Number Placeholder 3"/>
          <p:cNvSpPr>
            <a:spLocks noGrp="1"/>
          </p:cNvSpPr>
          <p:nvPr>
            <p:ph type="sldNum" sz="quarter" idx="10"/>
          </p:nvPr>
        </p:nvSpPr>
        <p:spPr/>
        <p:txBody>
          <a:bodyPr/>
          <a:lstStyle/>
          <a:p>
            <a:fld id="{98B3C61D-61A3-4514-9108-FA99F4830A9D}" type="slidenum">
              <a:rPr lang="en-ZA" smtClean="0">
                <a:solidFill>
                  <a:prstClr val="black"/>
                </a:solidFill>
              </a:rPr>
              <a:pPr/>
              <a:t>34</a:t>
            </a:fld>
            <a:endParaRPr lang="en-ZA">
              <a:solidFill>
                <a:prstClr val="black"/>
              </a:solidFill>
            </a:endParaRPr>
          </a:p>
        </p:txBody>
      </p:sp>
    </p:spTree>
    <p:extLst>
      <p:ext uri="{BB962C8B-B14F-4D97-AF65-F5344CB8AC3E}">
        <p14:creationId xmlns:p14="http://schemas.microsoft.com/office/powerpoint/2010/main" xmlns="" val="2114253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Rates and taxes budget has been estimated to increase by 6% all around per financial year and per  province. These estimates are based on the current (2016/17) approved  allocation. This is despite the low spending in the line item as the expected spending for the current financial year will meet the target.</a:t>
            </a:r>
          </a:p>
        </p:txBody>
      </p:sp>
      <p:sp>
        <p:nvSpPr>
          <p:cNvPr id="4" name="Slide Number Placeholder 3"/>
          <p:cNvSpPr>
            <a:spLocks noGrp="1"/>
          </p:cNvSpPr>
          <p:nvPr>
            <p:ph type="sldNum" sz="quarter" idx="10"/>
          </p:nvPr>
        </p:nvSpPr>
        <p:spPr/>
        <p:txBody>
          <a:bodyPr/>
          <a:lstStyle/>
          <a:p>
            <a:fld id="{98B3C61D-61A3-4514-9108-FA99F4830A9D}" type="slidenum">
              <a:rPr lang="en-ZA" smtClean="0">
                <a:solidFill>
                  <a:prstClr val="black"/>
                </a:solidFill>
              </a:rPr>
              <a:pPr/>
              <a:t>35</a:t>
            </a:fld>
            <a:endParaRPr lang="en-ZA">
              <a:solidFill>
                <a:prstClr val="black"/>
              </a:solidFill>
            </a:endParaRPr>
          </a:p>
        </p:txBody>
      </p:sp>
    </p:spTree>
    <p:extLst>
      <p:ext uri="{BB962C8B-B14F-4D97-AF65-F5344CB8AC3E}">
        <p14:creationId xmlns:p14="http://schemas.microsoft.com/office/powerpoint/2010/main" xmlns="" val="2114253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ZA" dirty="0">
              <a:ea typeface="Calibri" pitchFamily="34" charset="0"/>
              <a:cs typeface="Arial" charset="0"/>
            </a:endParaRPr>
          </a:p>
        </p:txBody>
      </p:sp>
      <p:sp>
        <p:nvSpPr>
          <p:cNvPr id="4" name="Slide Number Placeholder 3"/>
          <p:cNvSpPr>
            <a:spLocks noGrp="1"/>
          </p:cNvSpPr>
          <p:nvPr>
            <p:ph type="sldNum" sz="quarter" idx="10"/>
          </p:nvPr>
        </p:nvSpPr>
        <p:spPr/>
        <p:txBody>
          <a:bodyPr/>
          <a:lstStyle/>
          <a:p>
            <a:fld id="{98B3C61D-61A3-4514-9108-FA99F4830A9D}" type="slidenum">
              <a:rPr lang="en-ZA" smtClean="0">
                <a:solidFill>
                  <a:prstClr val="black"/>
                </a:solidFill>
              </a:rPr>
              <a:pPr/>
              <a:t>36</a:t>
            </a:fld>
            <a:endParaRPr lang="en-ZA">
              <a:solidFill>
                <a:prstClr val="black"/>
              </a:solidFill>
            </a:endParaRPr>
          </a:p>
        </p:txBody>
      </p:sp>
    </p:spTree>
    <p:extLst>
      <p:ext uri="{BB962C8B-B14F-4D97-AF65-F5344CB8AC3E}">
        <p14:creationId xmlns:p14="http://schemas.microsoft.com/office/powerpoint/2010/main" xmlns="" val="1938480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45305AD-A457-4AEC-80B5-E160239DFB68}" type="datetime1">
              <a:rPr lang="en-US" smtClean="0"/>
              <a:pPr>
                <a:defRPr/>
              </a:pPr>
              <a:t>5/5/2017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FF85C85-9E4F-40FE-A69B-E7A1439F8BD2}" type="slidenum">
              <a:rPr lang="en-US" altLang="en-US"/>
              <a:pPr>
                <a:defRPr/>
              </a:pPr>
              <a:t>‹#›</a:t>
            </a:fld>
            <a:endParaRPr lang="en-US" altLang="en-US" dirty="0"/>
          </a:p>
        </p:txBody>
      </p:sp>
    </p:spTree>
    <p:extLst>
      <p:ext uri="{BB962C8B-B14F-4D97-AF65-F5344CB8AC3E}">
        <p14:creationId xmlns:p14="http://schemas.microsoft.com/office/powerpoint/2010/main" xmlns="" val="425293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ED2ADD6B-F6CD-4B2C-AFDF-19064DD4BEBE}" type="datetime1">
              <a:rPr lang="en-US" smtClean="0"/>
              <a:pPr>
                <a:defRPr/>
              </a:pPr>
              <a:t>5/5/2017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56EA5EE-6033-4823-A6A1-05C25893B788}" type="slidenum">
              <a:rPr lang="en-US" altLang="en-US"/>
              <a:pPr>
                <a:defRPr/>
              </a:pPr>
              <a:t>‹#›</a:t>
            </a:fld>
            <a:endParaRPr lang="en-US" altLang="en-US" dirty="0"/>
          </a:p>
        </p:txBody>
      </p:sp>
    </p:spTree>
    <p:extLst>
      <p:ext uri="{BB962C8B-B14F-4D97-AF65-F5344CB8AC3E}">
        <p14:creationId xmlns:p14="http://schemas.microsoft.com/office/powerpoint/2010/main" xmlns="" val="359221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94BDA570-6C8A-474E-8823-A19A6DB69BF5}" type="datetime1">
              <a:rPr lang="en-US" smtClean="0"/>
              <a:pPr>
                <a:defRPr/>
              </a:pPr>
              <a:t>5/5/2017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6017551-EC32-4EC2-8049-67BFFC11D1F8}" type="slidenum">
              <a:rPr lang="en-US" altLang="en-US"/>
              <a:pPr>
                <a:defRPr/>
              </a:pPr>
              <a:t>‹#›</a:t>
            </a:fld>
            <a:endParaRPr lang="en-US" altLang="en-US" dirty="0"/>
          </a:p>
        </p:txBody>
      </p:sp>
    </p:spTree>
    <p:extLst>
      <p:ext uri="{BB962C8B-B14F-4D97-AF65-F5344CB8AC3E}">
        <p14:creationId xmlns:p14="http://schemas.microsoft.com/office/powerpoint/2010/main" xmlns="" val="578984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1981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xmlns="" val="1275601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2943359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19812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609600" y="2286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xmlns="" val="3176278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369729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387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387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4117721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26085291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96036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289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127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xmlns="" val="176932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2D71459A-9C85-4F2E-BCE6-E7874C432426}" type="datetime1">
              <a:rPr lang="en-US" smtClean="0"/>
              <a:pPr>
                <a:defRPr/>
              </a:pPr>
              <a:t>5/5/2017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A1B8CE3-7ABB-4A56-9BBF-ADD83951A54A}" type="slidenum">
              <a:rPr lang="en-US" altLang="en-US"/>
              <a:pPr>
                <a:defRPr/>
              </a:pPr>
              <a:t>‹#›</a:t>
            </a:fld>
            <a:endParaRPr lang="en-US" altLang="en-US" dirty="0"/>
          </a:p>
        </p:txBody>
      </p:sp>
    </p:spTree>
    <p:extLst>
      <p:ext uri="{BB962C8B-B14F-4D97-AF65-F5344CB8AC3E}">
        <p14:creationId xmlns:p14="http://schemas.microsoft.com/office/powerpoint/2010/main" xmlns="" val="31451910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xmlns="" val="27803642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7704565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2879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28796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4034753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45CF1A2A-4F28-450F-813E-5D20A30DF9B2}" type="datetime1">
              <a:rPr lang="en-US" smtClean="0"/>
              <a:pPr>
                <a:defRPr/>
              </a:pPr>
              <a:t>5/5/2017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1CB5440-EC4E-4E8B-8019-47CCB6E285A8}" type="slidenum">
              <a:rPr lang="en-US" altLang="en-US"/>
              <a:pPr>
                <a:defRPr/>
              </a:pPr>
              <a:t>‹#›</a:t>
            </a:fld>
            <a:endParaRPr lang="en-US" altLang="en-US" dirty="0"/>
          </a:p>
        </p:txBody>
      </p:sp>
    </p:spTree>
    <p:extLst>
      <p:ext uri="{BB962C8B-B14F-4D97-AF65-F5344CB8AC3E}">
        <p14:creationId xmlns:p14="http://schemas.microsoft.com/office/powerpoint/2010/main" xmlns="" val="3853747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E252D2FB-3A2F-4073-8FEF-CE0D925D9145}" type="datetime1">
              <a:rPr lang="en-US" smtClean="0"/>
              <a:pPr>
                <a:defRPr/>
              </a:pPr>
              <a:t>5/5/2017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F725551-C218-495E-B455-660146C70192}" type="slidenum">
              <a:rPr lang="en-US" altLang="en-US"/>
              <a:pPr>
                <a:defRPr/>
              </a:pPr>
              <a:t>‹#›</a:t>
            </a:fld>
            <a:endParaRPr lang="en-US" altLang="en-US" dirty="0"/>
          </a:p>
        </p:txBody>
      </p:sp>
    </p:spTree>
    <p:extLst>
      <p:ext uri="{BB962C8B-B14F-4D97-AF65-F5344CB8AC3E}">
        <p14:creationId xmlns:p14="http://schemas.microsoft.com/office/powerpoint/2010/main" xmlns="" val="1176314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3E77046D-A621-4F7F-A256-33E717DA68CF}" type="datetime1">
              <a:rPr lang="en-US" smtClean="0"/>
              <a:pPr>
                <a:defRPr/>
              </a:pPr>
              <a:t>5/5/2017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9538668E-43DE-40DD-AF4A-09734379A966}" type="slidenum">
              <a:rPr lang="en-US" altLang="en-US"/>
              <a:pPr>
                <a:defRPr/>
              </a:pPr>
              <a:t>‹#›</a:t>
            </a:fld>
            <a:endParaRPr lang="en-US" altLang="en-US" dirty="0"/>
          </a:p>
        </p:txBody>
      </p:sp>
    </p:spTree>
    <p:extLst>
      <p:ext uri="{BB962C8B-B14F-4D97-AF65-F5344CB8AC3E}">
        <p14:creationId xmlns:p14="http://schemas.microsoft.com/office/powerpoint/2010/main" xmlns="" val="3418614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EC0B7B7-AFAD-44F4-894B-C98DC6D996C1}" type="datetime1">
              <a:rPr lang="en-US" smtClean="0"/>
              <a:pPr>
                <a:defRPr/>
              </a:pPr>
              <a:t>5/5/2017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AD83663-BE43-4B74-B0F3-206823E4B2A1}" type="slidenum">
              <a:rPr lang="en-US" altLang="en-US"/>
              <a:pPr>
                <a:defRPr/>
              </a:pPr>
              <a:t>‹#›</a:t>
            </a:fld>
            <a:endParaRPr lang="en-US" altLang="en-US" dirty="0"/>
          </a:p>
        </p:txBody>
      </p:sp>
    </p:spTree>
    <p:extLst>
      <p:ext uri="{BB962C8B-B14F-4D97-AF65-F5344CB8AC3E}">
        <p14:creationId xmlns:p14="http://schemas.microsoft.com/office/powerpoint/2010/main" xmlns="" val="3320163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6B5CF03-6EEE-4816-B981-B8BE78736741}" type="datetime1">
              <a:rPr lang="en-US" smtClean="0"/>
              <a:pPr>
                <a:defRPr/>
              </a:pPr>
              <a:t>5/5/2017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C44A1EA-D786-4D05-AC40-290BDAAE86A5}" type="slidenum">
              <a:rPr lang="en-US" altLang="en-US"/>
              <a:pPr>
                <a:defRPr/>
              </a:pPr>
              <a:t>‹#›</a:t>
            </a:fld>
            <a:endParaRPr lang="en-US" altLang="en-US" dirty="0"/>
          </a:p>
        </p:txBody>
      </p:sp>
    </p:spTree>
    <p:extLst>
      <p:ext uri="{BB962C8B-B14F-4D97-AF65-F5344CB8AC3E}">
        <p14:creationId xmlns:p14="http://schemas.microsoft.com/office/powerpoint/2010/main" xmlns="" val="2650539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07EA1947-CF3A-4A78-8B0D-54A1D68E501E}" type="datetime1">
              <a:rPr lang="en-US" smtClean="0"/>
              <a:pPr>
                <a:defRPr/>
              </a:pPr>
              <a:t>5/5/2017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88B1D49-267C-4CEA-9DAD-8940323E28FD}" type="slidenum">
              <a:rPr lang="en-US" altLang="en-US"/>
              <a:pPr>
                <a:defRPr/>
              </a:pPr>
              <a:t>‹#›</a:t>
            </a:fld>
            <a:endParaRPr lang="en-US" altLang="en-US" dirty="0"/>
          </a:p>
        </p:txBody>
      </p:sp>
    </p:spTree>
    <p:extLst>
      <p:ext uri="{BB962C8B-B14F-4D97-AF65-F5344CB8AC3E}">
        <p14:creationId xmlns:p14="http://schemas.microsoft.com/office/powerpoint/2010/main" xmlns="" val="97322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F2F60984-3A13-40A6-A7D5-3DCB96719D2C}" type="datetime1">
              <a:rPr lang="en-US" smtClean="0"/>
              <a:pPr>
                <a:defRPr/>
              </a:pPr>
              <a:t>5/5/2017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E49167E-A7B6-47AB-86D4-6589C39FD16A}" type="slidenum">
              <a:rPr lang="en-US" altLang="en-US"/>
              <a:pPr>
                <a:defRPr/>
              </a:pPr>
              <a:t>‹#›</a:t>
            </a:fld>
            <a:endParaRPr lang="en-US" altLang="en-US" dirty="0"/>
          </a:p>
        </p:txBody>
      </p:sp>
    </p:spTree>
    <p:extLst>
      <p:ext uri="{BB962C8B-B14F-4D97-AF65-F5344CB8AC3E}">
        <p14:creationId xmlns:p14="http://schemas.microsoft.com/office/powerpoint/2010/main" xmlns="" val="353388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DRDLR Powerpoint Presentation.jpg"/>
          <p:cNvPicPr>
            <a:picLocks noChangeAspect="1"/>
          </p:cNvPicPr>
          <p:nvPr/>
        </p:nvPicPr>
        <p:blipFill>
          <a:blip r:embed="rId13">
            <a:extLst>
              <a:ext uri="{28A0092B-C50C-407E-A947-70E740481C1C}">
                <a14:useLocalDpi xmlns:a14="http://schemas.microsoft.com/office/drawing/2010/main" xmlns="" val="0"/>
              </a:ext>
            </a:extLst>
          </a:blip>
          <a:srcRect/>
          <a:stretch>
            <a:fillRect/>
          </a:stretch>
        </p:blipFill>
        <p:spPr bwMode="auto">
          <a:xfrm>
            <a:off x="0" y="-1438275"/>
            <a:ext cx="9296400" cy="829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1028" name="Text Placeholder 2"/>
          <p:cNvSpPr>
            <a:spLocks noGrp="1"/>
          </p:cNvSpPr>
          <p:nvPr>
            <p:ph type="body" idx="1"/>
          </p:nvPr>
        </p:nvSpPr>
        <p:spPr bwMode="auto">
          <a:xfrm>
            <a:off x="457200" y="1600200"/>
            <a:ext cx="8229600" cy="2895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591A989-DCF5-427D-885C-6E69E403D1B2}" type="datetime1">
              <a:rPr lang="en-US" smtClean="0"/>
              <a:pPr>
                <a:defRPr/>
              </a:pPr>
              <a:t>5/5/2017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charset="0"/>
              </a:defRPr>
            </a:lvl1pPr>
          </a:lstStyle>
          <a:p>
            <a:pPr>
              <a:defRPr/>
            </a:pPr>
            <a:fld id="{9B9388C5-53C1-473B-87F4-5FA9130D4BD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0" fontAlgn="base" hangingPunct="0">
        <a:spcBef>
          <a:spcPct val="0"/>
        </a:spcBef>
        <a:spcAft>
          <a:spcPct val="0"/>
        </a:spcAft>
        <a:defRPr sz="4000" kern="1200">
          <a:solidFill>
            <a:schemeClr val="tx1"/>
          </a:solidFill>
          <a:latin typeface="+mj-lt"/>
          <a:ea typeface="+mj-ea"/>
          <a:cs typeface="+mj-cs"/>
        </a:defRPr>
      </a:lvl1pPr>
      <a:lvl2pPr algn="l" defTabSz="457200" rtl="0" eaLnBrk="0" fontAlgn="base" hangingPunct="0">
        <a:spcBef>
          <a:spcPct val="0"/>
        </a:spcBef>
        <a:spcAft>
          <a:spcPct val="0"/>
        </a:spcAft>
        <a:defRPr sz="4000">
          <a:solidFill>
            <a:schemeClr val="tx1"/>
          </a:solidFill>
          <a:latin typeface="Calibri" pitchFamily="34" charset="0"/>
        </a:defRPr>
      </a:lvl2pPr>
      <a:lvl3pPr algn="l" defTabSz="457200" rtl="0" eaLnBrk="0" fontAlgn="base" hangingPunct="0">
        <a:spcBef>
          <a:spcPct val="0"/>
        </a:spcBef>
        <a:spcAft>
          <a:spcPct val="0"/>
        </a:spcAft>
        <a:defRPr sz="4000">
          <a:solidFill>
            <a:schemeClr val="tx1"/>
          </a:solidFill>
          <a:latin typeface="Calibri" pitchFamily="34" charset="0"/>
        </a:defRPr>
      </a:lvl3pPr>
      <a:lvl4pPr algn="l" defTabSz="457200" rtl="0" eaLnBrk="0" fontAlgn="base" hangingPunct="0">
        <a:spcBef>
          <a:spcPct val="0"/>
        </a:spcBef>
        <a:spcAft>
          <a:spcPct val="0"/>
        </a:spcAft>
        <a:defRPr sz="4000">
          <a:solidFill>
            <a:schemeClr val="tx1"/>
          </a:solidFill>
          <a:latin typeface="Calibri" pitchFamily="34" charset="0"/>
        </a:defRPr>
      </a:lvl4pPr>
      <a:lvl5pPr algn="l" defTabSz="457200" rtl="0" eaLnBrk="0" fontAlgn="base" hangingPunct="0">
        <a:spcBef>
          <a:spcPct val="0"/>
        </a:spcBef>
        <a:spcAft>
          <a:spcPct val="0"/>
        </a:spcAft>
        <a:defRPr sz="4000">
          <a:solidFill>
            <a:schemeClr val="tx1"/>
          </a:solidFill>
          <a:latin typeface="Calibri" pitchFamily="34" charset="0"/>
        </a:defRPr>
      </a:lvl5pPr>
      <a:lvl6pPr marL="457200" algn="l" defTabSz="457200" rtl="0" fontAlgn="base">
        <a:spcBef>
          <a:spcPct val="0"/>
        </a:spcBef>
        <a:spcAft>
          <a:spcPct val="0"/>
        </a:spcAft>
        <a:defRPr sz="4000">
          <a:solidFill>
            <a:schemeClr val="tx1"/>
          </a:solidFill>
          <a:latin typeface="Calibri" pitchFamily="34" charset="0"/>
        </a:defRPr>
      </a:lvl6pPr>
      <a:lvl7pPr marL="914400" algn="l" defTabSz="457200" rtl="0" fontAlgn="base">
        <a:spcBef>
          <a:spcPct val="0"/>
        </a:spcBef>
        <a:spcAft>
          <a:spcPct val="0"/>
        </a:spcAft>
        <a:defRPr sz="4000">
          <a:solidFill>
            <a:schemeClr val="tx1"/>
          </a:solidFill>
          <a:latin typeface="Calibri" pitchFamily="34" charset="0"/>
        </a:defRPr>
      </a:lvl7pPr>
      <a:lvl8pPr marL="1371600" algn="l" defTabSz="457200" rtl="0" fontAlgn="base">
        <a:spcBef>
          <a:spcPct val="0"/>
        </a:spcBef>
        <a:spcAft>
          <a:spcPct val="0"/>
        </a:spcAft>
        <a:defRPr sz="4000">
          <a:solidFill>
            <a:schemeClr val="tx1"/>
          </a:solidFill>
          <a:latin typeface="Calibri" pitchFamily="34" charset="0"/>
        </a:defRPr>
      </a:lvl8pPr>
      <a:lvl9pPr marL="1828800" algn="l" defTabSz="457200" rtl="0" fontAlgn="base">
        <a:spcBef>
          <a:spcPct val="0"/>
        </a:spcBef>
        <a:spcAft>
          <a:spcPct val="0"/>
        </a:spcAft>
        <a:defRPr sz="40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394411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5544312"/>
            <a:ext cx="9144000" cy="1313688"/>
          </a:xfrm>
          <a:prstGeom prst="rect">
            <a:avLst/>
          </a:prstGeom>
        </p:spPr>
      </p:pic>
    </p:spTree>
    <p:extLst>
      <p:ext uri="{BB962C8B-B14F-4D97-AF65-F5344CB8AC3E}">
        <p14:creationId xmlns:p14="http://schemas.microsoft.com/office/powerpoint/2010/main" xmlns="" val="209811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DRDLR Powerpoint Presentation.jpg"/>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36512" y="-1467543"/>
            <a:ext cx="9433471" cy="85518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1" name="Title 1"/>
          <p:cNvSpPr>
            <a:spLocks noGrp="1"/>
          </p:cNvSpPr>
          <p:nvPr>
            <p:ph type="ctrTitle"/>
          </p:nvPr>
        </p:nvSpPr>
        <p:spPr>
          <a:xfrm>
            <a:off x="0" y="116632"/>
            <a:ext cx="9396959" cy="3960439"/>
          </a:xfrm>
        </p:spPr>
        <p:txBody>
          <a:bodyPr/>
          <a:lstStyle/>
          <a:p>
            <a:pPr algn="ctr" eaLnBrk="1" hangingPunct="1"/>
            <a:r>
              <a:rPr lang="en-US" altLang="en-US" b="1" dirty="0">
                <a:solidFill>
                  <a:schemeClr val="bg1"/>
                </a:solidFill>
                <a:effectLst>
                  <a:outerShdw blurRad="38100" dist="38100" dir="2700000" algn="tl">
                    <a:srgbClr val="000000">
                      <a:alpha val="43137"/>
                    </a:srgbClr>
                  </a:outerShdw>
                </a:effectLst>
                <a:latin typeface="Arial" charset="0"/>
                <a:cs typeface="Arial" charset="0"/>
              </a:rPr>
              <a:t/>
            </a:r>
            <a:br>
              <a:rPr lang="en-US" altLang="en-US" b="1" dirty="0">
                <a:solidFill>
                  <a:schemeClr val="bg1"/>
                </a:solidFill>
                <a:effectLst>
                  <a:outerShdw blurRad="38100" dist="38100" dir="2700000" algn="tl">
                    <a:srgbClr val="000000">
                      <a:alpha val="43137"/>
                    </a:srgbClr>
                  </a:outerShdw>
                </a:effectLst>
                <a:latin typeface="Arial" charset="0"/>
                <a:cs typeface="Arial" charset="0"/>
              </a:rPr>
            </a:br>
            <a:r>
              <a:rPr lang="en-US" altLang="en-US" b="1" dirty="0" smtClean="0">
                <a:solidFill>
                  <a:schemeClr val="bg1"/>
                </a:solidFill>
                <a:effectLst>
                  <a:outerShdw blurRad="38100" dist="38100" dir="2700000" algn="tl">
                    <a:srgbClr val="000000">
                      <a:alpha val="43137"/>
                    </a:srgbClr>
                  </a:outerShdw>
                </a:effectLst>
                <a:latin typeface="Arial" charset="0"/>
                <a:cs typeface="Arial" charset="0"/>
              </a:rPr>
              <a:t>2017 </a:t>
            </a:r>
            <a:r>
              <a:rPr lang="en-US" altLang="en-US" b="1" dirty="0">
                <a:solidFill>
                  <a:schemeClr val="bg1"/>
                </a:solidFill>
                <a:effectLst>
                  <a:outerShdw blurRad="38100" dist="38100" dir="2700000" algn="tl">
                    <a:srgbClr val="000000">
                      <a:alpha val="43137"/>
                    </a:srgbClr>
                  </a:outerShdw>
                </a:effectLst>
                <a:latin typeface="Arial" charset="0"/>
                <a:cs typeface="Arial" charset="0"/>
              </a:rPr>
              <a:t>ENE ALLOCATION</a:t>
            </a:r>
            <a:br>
              <a:rPr lang="en-US" altLang="en-US" b="1" dirty="0">
                <a:solidFill>
                  <a:schemeClr val="bg1"/>
                </a:solidFill>
                <a:effectLst>
                  <a:outerShdw blurRad="38100" dist="38100" dir="2700000" algn="tl">
                    <a:srgbClr val="000000">
                      <a:alpha val="43137"/>
                    </a:srgbClr>
                  </a:outerShdw>
                </a:effectLst>
                <a:latin typeface="Arial" charset="0"/>
                <a:cs typeface="Arial" charset="0"/>
              </a:rPr>
            </a:br>
            <a:r>
              <a:rPr lang="en-US" altLang="en-US" b="1" dirty="0">
                <a:solidFill>
                  <a:schemeClr val="bg1"/>
                </a:solidFill>
                <a:effectLst>
                  <a:outerShdw blurRad="38100" dist="38100" dir="2700000" algn="tl">
                    <a:srgbClr val="000000">
                      <a:alpha val="43137"/>
                    </a:srgbClr>
                  </a:outerShdw>
                </a:effectLst>
                <a:latin typeface="Arial" charset="0"/>
                <a:cs typeface="Arial" charset="0"/>
              </a:rPr>
              <a:t/>
            </a:r>
            <a:br>
              <a:rPr lang="en-US" altLang="en-US" b="1" dirty="0">
                <a:solidFill>
                  <a:schemeClr val="bg1"/>
                </a:solidFill>
                <a:effectLst>
                  <a:outerShdw blurRad="38100" dist="38100" dir="2700000" algn="tl">
                    <a:srgbClr val="000000">
                      <a:alpha val="43137"/>
                    </a:srgbClr>
                  </a:outerShdw>
                </a:effectLst>
                <a:latin typeface="Arial" charset="0"/>
                <a:cs typeface="Arial" charset="0"/>
              </a:rPr>
            </a:br>
            <a:r>
              <a:rPr lang="en-US" altLang="en-US" b="1" dirty="0">
                <a:solidFill>
                  <a:schemeClr val="bg1"/>
                </a:solidFill>
                <a:effectLst>
                  <a:outerShdw blurRad="38100" dist="38100" dir="2700000" algn="tl">
                    <a:srgbClr val="000000">
                      <a:alpha val="43137"/>
                    </a:srgbClr>
                  </a:outerShdw>
                </a:effectLst>
                <a:latin typeface="Arial" charset="0"/>
                <a:cs typeface="Arial" charset="0"/>
              </a:rPr>
              <a:t/>
            </a:r>
            <a:br>
              <a:rPr lang="en-US" altLang="en-US" b="1" dirty="0">
                <a:solidFill>
                  <a:schemeClr val="bg1"/>
                </a:solidFill>
                <a:effectLst>
                  <a:outerShdw blurRad="38100" dist="38100" dir="2700000" algn="tl">
                    <a:srgbClr val="000000">
                      <a:alpha val="43137"/>
                    </a:srgbClr>
                  </a:outerShdw>
                </a:effectLst>
                <a:latin typeface="Arial" charset="0"/>
                <a:cs typeface="Arial" charset="0"/>
              </a:rPr>
            </a:br>
            <a:r>
              <a:rPr lang="en-US" altLang="en-US" b="1" dirty="0" smtClean="0">
                <a:solidFill>
                  <a:schemeClr val="bg1"/>
                </a:solidFill>
                <a:effectLst>
                  <a:outerShdw blurRad="38100" dist="38100" dir="2700000" algn="tl">
                    <a:srgbClr val="000000">
                      <a:alpha val="43137"/>
                    </a:srgbClr>
                  </a:outerShdw>
                </a:effectLst>
                <a:latin typeface="Arial" charset="0"/>
                <a:cs typeface="Arial" charset="0"/>
              </a:rPr>
              <a:t>PORTFOLIO COMMITTEE ON RURAL DEVELOPMENT AND LAND REFORM</a:t>
            </a:r>
            <a:br>
              <a:rPr lang="en-US" altLang="en-US" b="1" dirty="0" smtClean="0">
                <a:solidFill>
                  <a:schemeClr val="bg1"/>
                </a:solidFill>
                <a:effectLst>
                  <a:outerShdw blurRad="38100" dist="38100" dir="2700000" algn="tl">
                    <a:srgbClr val="000000">
                      <a:alpha val="43137"/>
                    </a:srgbClr>
                  </a:outerShdw>
                </a:effectLst>
                <a:latin typeface="Arial" charset="0"/>
                <a:cs typeface="Arial" charset="0"/>
              </a:rPr>
            </a:br>
            <a:r>
              <a:rPr lang="en-US" altLang="en-US" b="1" dirty="0" smtClean="0">
                <a:solidFill>
                  <a:schemeClr val="bg1"/>
                </a:solidFill>
                <a:effectLst>
                  <a:outerShdw blurRad="38100" dist="38100" dir="2700000" algn="tl">
                    <a:srgbClr val="000000">
                      <a:alpha val="43137"/>
                    </a:srgbClr>
                  </a:outerShdw>
                </a:effectLst>
                <a:latin typeface="Arial" charset="0"/>
                <a:cs typeface="Arial" charset="0"/>
              </a:rPr>
              <a:t>3 MAY 2017</a:t>
            </a:r>
            <a:r>
              <a:rPr lang="en-US" altLang="en-US" b="1" dirty="0">
                <a:solidFill>
                  <a:schemeClr val="bg1"/>
                </a:solidFill>
                <a:effectLst>
                  <a:outerShdw blurRad="38100" dist="38100" dir="2700000" algn="tl">
                    <a:srgbClr val="000000">
                      <a:alpha val="43137"/>
                    </a:srgbClr>
                  </a:outerShdw>
                </a:effectLst>
                <a:latin typeface="Arial" charset="0"/>
                <a:cs typeface="Arial" charset="0"/>
              </a:rPr>
              <a:t/>
            </a:r>
            <a:br>
              <a:rPr lang="en-US" altLang="en-US" b="1" dirty="0">
                <a:solidFill>
                  <a:schemeClr val="bg1"/>
                </a:solidFill>
                <a:effectLst>
                  <a:outerShdw blurRad="38100" dist="38100" dir="2700000" algn="tl">
                    <a:srgbClr val="000000">
                      <a:alpha val="43137"/>
                    </a:srgbClr>
                  </a:outerShdw>
                </a:effectLst>
                <a:latin typeface="Arial" charset="0"/>
                <a:cs typeface="Arial" charset="0"/>
              </a:rPr>
            </a:br>
            <a:r>
              <a:rPr lang="en-US" altLang="en-US" b="1" dirty="0">
                <a:solidFill>
                  <a:schemeClr val="bg1"/>
                </a:solidFill>
                <a:effectLst>
                  <a:outerShdw blurRad="38100" dist="38100" dir="2700000" algn="tl">
                    <a:srgbClr val="000000">
                      <a:alpha val="43137"/>
                    </a:srgbClr>
                  </a:outerShdw>
                </a:effectLst>
                <a:latin typeface="Arial" charset="0"/>
                <a:cs typeface="Arial" charset="0"/>
              </a:rPr>
              <a:t/>
            </a:r>
            <a:br>
              <a:rPr lang="en-US" altLang="en-US" b="1" dirty="0">
                <a:solidFill>
                  <a:schemeClr val="bg1"/>
                </a:solidFill>
                <a:effectLst>
                  <a:outerShdw blurRad="38100" dist="38100" dir="2700000" algn="tl">
                    <a:srgbClr val="000000">
                      <a:alpha val="43137"/>
                    </a:srgbClr>
                  </a:outerShdw>
                </a:effectLst>
                <a:latin typeface="Arial" charset="0"/>
                <a:cs typeface="Arial" charset="0"/>
              </a:rPr>
            </a:br>
            <a:endParaRPr lang="en-US" altLang="en-US" b="1"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2" name="Slide Number Placeholder 1"/>
          <p:cNvSpPr>
            <a:spLocks noGrp="1"/>
          </p:cNvSpPr>
          <p:nvPr>
            <p:ph type="sldNum" sz="quarter" idx="12"/>
          </p:nvPr>
        </p:nvSpPr>
        <p:spPr/>
        <p:txBody>
          <a:bodyPr/>
          <a:lstStyle/>
          <a:p>
            <a:pPr>
              <a:defRPr/>
            </a:pPr>
            <a:fld id="{1FF85C85-9E4F-40FE-A69B-E7A1439F8BD2}" type="slidenum">
              <a:rPr lang="en-US" altLang="en-US" smtClean="0"/>
              <a:pPr>
                <a:defRPr/>
              </a:pPr>
              <a:t>1</a:t>
            </a:fld>
            <a:endParaRPr lang="en-US" altLang="en-US" dirty="0"/>
          </a:p>
        </p:txBody>
      </p:sp>
    </p:spTree>
    <p:extLst>
      <p:ext uri="{BB962C8B-B14F-4D97-AF65-F5344CB8AC3E}">
        <p14:creationId xmlns:p14="http://schemas.microsoft.com/office/powerpoint/2010/main" xmlns="" val="104410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10</a:t>
            </a:fld>
            <a:endParaRPr lang="en-US" altLang="en-US" dirty="0"/>
          </a:p>
        </p:txBody>
      </p:sp>
      <p:sp>
        <p:nvSpPr>
          <p:cNvPr id="5" name="Title 13"/>
          <p:cNvSpPr>
            <a:spLocks noGrp="1"/>
          </p:cNvSpPr>
          <p:nvPr>
            <p:ph type="title"/>
          </p:nvPr>
        </p:nvSpPr>
        <p:spPr>
          <a:xfrm>
            <a:off x="107504" y="274638"/>
            <a:ext cx="9036496" cy="1143000"/>
          </a:xfrm>
          <a:solidFill>
            <a:schemeClr val="accent3">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algn="ctr">
              <a:defRPr/>
            </a:pPr>
            <a:r>
              <a:rPr lang="en-ZA" sz="2800" b="1" dirty="0">
                <a:effectLst>
                  <a:outerShdw blurRad="38100" dist="38100" dir="2700000" algn="tl">
                    <a:srgbClr val="000000">
                      <a:alpha val="43137"/>
                    </a:srgbClr>
                  </a:outerShdw>
                </a:effectLst>
                <a:latin typeface="Arial" pitchFamily="34" charset="0"/>
                <a:cs typeface="Arial" pitchFamily="34" charset="0"/>
              </a:rPr>
              <a:t>% SHARED IN PROVINCIAL TOTAL BUDGET </a:t>
            </a:r>
          </a:p>
        </p:txBody>
      </p:sp>
      <p:graphicFrame>
        <p:nvGraphicFramePr>
          <p:cNvPr id="6" name="Chart 5">
            <a:extLst>
              <a:ext uri="{FF2B5EF4-FFF2-40B4-BE49-F238E27FC236}">
                <a16:creationId xmlns="" xmlns:a16="http://schemas.microsoft.com/office/drawing/2014/main" id="{DB464265-F27F-4B7F-8CAF-FD43D0D2426B}"/>
              </a:ext>
            </a:extLst>
          </p:cNvPr>
          <p:cNvGraphicFramePr>
            <a:graphicFrameLocks/>
          </p:cNvGraphicFramePr>
          <p:nvPr>
            <p:extLst>
              <p:ext uri="{D42A27DB-BD31-4B8C-83A1-F6EECF244321}">
                <p14:modId xmlns:p14="http://schemas.microsoft.com/office/powerpoint/2010/main" xmlns="" val="2678108362"/>
              </p:ext>
            </p:extLst>
          </p:nvPr>
        </p:nvGraphicFramePr>
        <p:xfrm>
          <a:off x="107504" y="1556792"/>
          <a:ext cx="8712968" cy="3816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153311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3"/>
          <p:cNvSpPr>
            <a:spLocks noGrp="1"/>
          </p:cNvSpPr>
          <p:nvPr>
            <p:ph type="title"/>
          </p:nvPr>
        </p:nvSpPr>
        <p:spPr>
          <a:xfrm>
            <a:off x="124406" y="-171400"/>
            <a:ext cx="9019594" cy="648072"/>
          </a:xfrm>
          <a:solidFill>
            <a:schemeClr val="accent3">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algn="ctr">
              <a:defRPr/>
            </a:pPr>
            <a:r>
              <a:rPr lang="en-ZA" sz="2400" b="1" dirty="0">
                <a:effectLst>
                  <a:outerShdw blurRad="38100" dist="38100" dir="2700000" algn="tl">
                    <a:srgbClr val="000000">
                      <a:alpha val="43137"/>
                    </a:srgbClr>
                  </a:outerShdw>
                </a:effectLst>
                <a:latin typeface="Arial" pitchFamily="34" charset="0"/>
                <a:cs typeface="Arial" pitchFamily="34" charset="0"/>
              </a:rPr>
              <a:t>PROVINCIAL ECONOMIC CLASSIFICATION ALLOCATION</a:t>
            </a:r>
          </a:p>
        </p:txBody>
      </p:sp>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11</a:t>
            </a:fld>
            <a:endParaRPr lang="en-US" altLang="en-US" dirty="0"/>
          </a:p>
        </p:txBody>
      </p:sp>
      <p:pic>
        <p:nvPicPr>
          <p:cNvPr id="9"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4033838" y="1743075"/>
            <a:ext cx="0" cy="57150"/>
          </a:xfrm>
          <a:prstGeom prst="rect">
            <a:avLst/>
          </a:prstGeom>
        </p:spPr>
      </p:pic>
      <p:pic>
        <p:nvPicPr>
          <p:cNvPr id="10"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4033838" y="2114550"/>
            <a:ext cx="0" cy="142875"/>
          </a:xfrm>
          <a:prstGeom prst="rect">
            <a:avLst/>
          </a:prstGeom>
        </p:spPr>
      </p:pic>
      <p:pic>
        <p:nvPicPr>
          <p:cNvPr id="11"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4033838" y="2114550"/>
            <a:ext cx="0" cy="142875"/>
          </a:xfrm>
          <a:prstGeom prst="rect">
            <a:avLst/>
          </a:prstGeom>
        </p:spPr>
      </p:pic>
      <p:pic>
        <p:nvPicPr>
          <p:cNvPr id="12"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4033838" y="2114550"/>
            <a:ext cx="0" cy="142875"/>
          </a:xfrm>
          <a:prstGeom prst="rect">
            <a:avLst/>
          </a:prstGeom>
        </p:spPr>
      </p:pic>
      <p:pic>
        <p:nvPicPr>
          <p:cNvPr id="13"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4033838" y="2114550"/>
            <a:ext cx="0" cy="142875"/>
          </a:xfrm>
          <a:prstGeom prst="rect">
            <a:avLst/>
          </a:prstGeom>
        </p:spPr>
      </p:pic>
      <p:pic>
        <p:nvPicPr>
          <p:cNvPr id="14"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4033838" y="2114550"/>
            <a:ext cx="0" cy="142875"/>
          </a:xfrm>
          <a:prstGeom prst="rect">
            <a:avLst/>
          </a:prstGeom>
        </p:spPr>
      </p:pic>
      <p:pic>
        <p:nvPicPr>
          <p:cNvPr id="18"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3762375" y="1743075"/>
            <a:ext cx="0" cy="57150"/>
          </a:xfrm>
          <a:prstGeom prst="rect">
            <a:avLst/>
          </a:prstGeom>
        </p:spPr>
      </p:pic>
      <p:pic>
        <p:nvPicPr>
          <p:cNvPr id="19"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3762375" y="2114550"/>
            <a:ext cx="0" cy="142875"/>
          </a:xfrm>
          <a:prstGeom prst="rect">
            <a:avLst/>
          </a:prstGeom>
        </p:spPr>
      </p:pic>
      <p:pic>
        <p:nvPicPr>
          <p:cNvPr id="20"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3762375" y="2114550"/>
            <a:ext cx="0" cy="142875"/>
          </a:xfrm>
          <a:prstGeom prst="rect">
            <a:avLst/>
          </a:prstGeom>
        </p:spPr>
      </p:pic>
      <p:pic>
        <p:nvPicPr>
          <p:cNvPr id="21"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3762375" y="2114550"/>
            <a:ext cx="0" cy="142875"/>
          </a:xfrm>
          <a:prstGeom prst="rect">
            <a:avLst/>
          </a:prstGeom>
        </p:spPr>
      </p:pic>
      <p:pic>
        <p:nvPicPr>
          <p:cNvPr id="22"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3762375" y="2114550"/>
            <a:ext cx="0" cy="142875"/>
          </a:xfrm>
          <a:prstGeom prst="rect">
            <a:avLst/>
          </a:prstGeom>
        </p:spPr>
      </p:pic>
      <p:pic>
        <p:nvPicPr>
          <p:cNvPr id="23"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3762375" y="2114550"/>
            <a:ext cx="0" cy="142875"/>
          </a:xfrm>
          <a:prstGeom prst="rect">
            <a:avLst/>
          </a:prstGeom>
        </p:spPr>
      </p:pic>
      <p:pic>
        <p:nvPicPr>
          <p:cNvPr id="31"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3754438" y="1743075"/>
            <a:ext cx="0" cy="57150"/>
          </a:xfrm>
          <a:prstGeom prst="rect">
            <a:avLst/>
          </a:prstGeom>
        </p:spPr>
      </p:pic>
      <p:pic>
        <p:nvPicPr>
          <p:cNvPr id="32"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3754438" y="2114550"/>
            <a:ext cx="0" cy="142875"/>
          </a:xfrm>
          <a:prstGeom prst="rect">
            <a:avLst/>
          </a:prstGeom>
        </p:spPr>
      </p:pic>
      <p:pic>
        <p:nvPicPr>
          <p:cNvPr id="33"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3754438" y="2114550"/>
            <a:ext cx="0" cy="142875"/>
          </a:xfrm>
          <a:prstGeom prst="rect">
            <a:avLst/>
          </a:prstGeom>
        </p:spPr>
      </p:pic>
      <p:pic>
        <p:nvPicPr>
          <p:cNvPr id="34"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3754438" y="2114550"/>
            <a:ext cx="0" cy="142875"/>
          </a:xfrm>
          <a:prstGeom prst="rect">
            <a:avLst/>
          </a:prstGeom>
        </p:spPr>
      </p:pic>
      <p:pic>
        <p:nvPicPr>
          <p:cNvPr id="35"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3754438" y="2114550"/>
            <a:ext cx="0" cy="142875"/>
          </a:xfrm>
          <a:prstGeom prst="rect">
            <a:avLst/>
          </a:prstGeom>
        </p:spPr>
      </p:pic>
      <p:pic>
        <p:nvPicPr>
          <p:cNvPr id="36"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3754438" y="2114550"/>
            <a:ext cx="0" cy="142875"/>
          </a:xfrm>
          <a:prstGeom prst="rect">
            <a:avLst/>
          </a:prstGeom>
        </p:spPr>
      </p:pic>
      <p:pic>
        <p:nvPicPr>
          <p:cNvPr id="44"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3702050" y="1743075"/>
            <a:ext cx="0" cy="57150"/>
          </a:xfrm>
          <a:prstGeom prst="rect">
            <a:avLst/>
          </a:prstGeom>
        </p:spPr>
      </p:pic>
      <p:pic>
        <p:nvPicPr>
          <p:cNvPr id="45"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3702050" y="2114550"/>
            <a:ext cx="0" cy="142875"/>
          </a:xfrm>
          <a:prstGeom prst="rect">
            <a:avLst/>
          </a:prstGeom>
        </p:spPr>
      </p:pic>
      <p:pic>
        <p:nvPicPr>
          <p:cNvPr id="46"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3702050" y="2114550"/>
            <a:ext cx="0" cy="142875"/>
          </a:xfrm>
          <a:prstGeom prst="rect">
            <a:avLst/>
          </a:prstGeom>
        </p:spPr>
      </p:pic>
      <p:pic>
        <p:nvPicPr>
          <p:cNvPr id="47"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3702050" y="2114550"/>
            <a:ext cx="0" cy="142875"/>
          </a:xfrm>
          <a:prstGeom prst="rect">
            <a:avLst/>
          </a:prstGeom>
        </p:spPr>
      </p:pic>
      <p:pic>
        <p:nvPicPr>
          <p:cNvPr id="48"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3702050" y="2114550"/>
            <a:ext cx="0" cy="142875"/>
          </a:xfrm>
          <a:prstGeom prst="rect">
            <a:avLst/>
          </a:prstGeom>
        </p:spPr>
      </p:pic>
      <p:pic>
        <p:nvPicPr>
          <p:cNvPr id="49"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3702050" y="2114550"/>
            <a:ext cx="0" cy="142875"/>
          </a:xfrm>
          <a:prstGeom prst="rect">
            <a:avLst/>
          </a:prstGeom>
        </p:spPr>
      </p:pic>
      <p:pic>
        <p:nvPicPr>
          <p:cNvPr id="54"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3800475" y="1741488"/>
            <a:ext cx="0" cy="57150"/>
          </a:xfrm>
          <a:prstGeom prst="rect">
            <a:avLst/>
          </a:prstGeom>
        </p:spPr>
      </p:pic>
      <p:pic>
        <p:nvPicPr>
          <p:cNvPr id="55"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3800475" y="2112963"/>
            <a:ext cx="0" cy="142875"/>
          </a:xfrm>
          <a:prstGeom prst="rect">
            <a:avLst/>
          </a:prstGeom>
        </p:spPr>
      </p:pic>
      <p:pic>
        <p:nvPicPr>
          <p:cNvPr id="56"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3800475" y="2112963"/>
            <a:ext cx="0" cy="142875"/>
          </a:xfrm>
          <a:prstGeom prst="rect">
            <a:avLst/>
          </a:prstGeom>
        </p:spPr>
      </p:pic>
      <p:pic>
        <p:nvPicPr>
          <p:cNvPr id="57"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3800475" y="2112963"/>
            <a:ext cx="0" cy="142875"/>
          </a:xfrm>
          <a:prstGeom prst="rect">
            <a:avLst/>
          </a:prstGeom>
        </p:spPr>
      </p:pic>
      <p:pic>
        <p:nvPicPr>
          <p:cNvPr id="58"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3800475" y="2112963"/>
            <a:ext cx="0" cy="142875"/>
          </a:xfrm>
          <a:prstGeom prst="rect">
            <a:avLst/>
          </a:prstGeom>
        </p:spPr>
      </p:pic>
      <p:pic>
        <p:nvPicPr>
          <p:cNvPr id="59"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3800475" y="2112963"/>
            <a:ext cx="0" cy="142875"/>
          </a:xfrm>
          <a:prstGeom prst="rect">
            <a:avLst/>
          </a:prstGeom>
        </p:spPr>
      </p:pic>
      <p:pic>
        <p:nvPicPr>
          <p:cNvPr id="66"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3448050" y="1743075"/>
            <a:ext cx="0" cy="57150"/>
          </a:xfrm>
          <a:prstGeom prst="rect">
            <a:avLst/>
          </a:prstGeom>
        </p:spPr>
      </p:pic>
      <p:pic>
        <p:nvPicPr>
          <p:cNvPr id="67"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3448050" y="2114550"/>
            <a:ext cx="0" cy="142875"/>
          </a:xfrm>
          <a:prstGeom prst="rect">
            <a:avLst/>
          </a:prstGeom>
        </p:spPr>
      </p:pic>
      <p:pic>
        <p:nvPicPr>
          <p:cNvPr id="68"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3448050" y="2114550"/>
            <a:ext cx="0" cy="142875"/>
          </a:xfrm>
          <a:prstGeom prst="rect">
            <a:avLst/>
          </a:prstGeom>
        </p:spPr>
      </p:pic>
      <p:pic>
        <p:nvPicPr>
          <p:cNvPr id="69"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3448050" y="2114550"/>
            <a:ext cx="0" cy="142875"/>
          </a:xfrm>
          <a:prstGeom prst="rect">
            <a:avLst/>
          </a:prstGeom>
        </p:spPr>
      </p:pic>
      <p:pic>
        <p:nvPicPr>
          <p:cNvPr id="70"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3448050" y="2114550"/>
            <a:ext cx="0" cy="142875"/>
          </a:xfrm>
          <a:prstGeom prst="rect">
            <a:avLst/>
          </a:prstGeom>
        </p:spPr>
      </p:pic>
      <p:pic>
        <p:nvPicPr>
          <p:cNvPr id="71"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3448050" y="2114550"/>
            <a:ext cx="0" cy="142875"/>
          </a:xfrm>
          <a:prstGeom prst="rect">
            <a:avLst/>
          </a:prstGeom>
        </p:spPr>
      </p:pic>
      <p:pic>
        <p:nvPicPr>
          <p:cNvPr id="78"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3448050" y="1743075"/>
            <a:ext cx="0" cy="57150"/>
          </a:xfrm>
          <a:prstGeom prst="rect">
            <a:avLst/>
          </a:prstGeom>
        </p:spPr>
      </p:pic>
      <p:pic>
        <p:nvPicPr>
          <p:cNvPr id="79"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3448050" y="2114550"/>
            <a:ext cx="0" cy="142875"/>
          </a:xfrm>
          <a:prstGeom prst="rect">
            <a:avLst/>
          </a:prstGeom>
        </p:spPr>
      </p:pic>
      <p:pic>
        <p:nvPicPr>
          <p:cNvPr id="80"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3448050" y="2114550"/>
            <a:ext cx="0" cy="142875"/>
          </a:xfrm>
          <a:prstGeom prst="rect">
            <a:avLst/>
          </a:prstGeom>
        </p:spPr>
      </p:pic>
      <p:pic>
        <p:nvPicPr>
          <p:cNvPr id="81"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3448050" y="2114550"/>
            <a:ext cx="0" cy="142875"/>
          </a:xfrm>
          <a:prstGeom prst="rect">
            <a:avLst/>
          </a:prstGeom>
        </p:spPr>
      </p:pic>
      <p:pic>
        <p:nvPicPr>
          <p:cNvPr id="82"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3448050" y="2114550"/>
            <a:ext cx="0" cy="142875"/>
          </a:xfrm>
          <a:prstGeom prst="rect">
            <a:avLst/>
          </a:prstGeom>
        </p:spPr>
      </p:pic>
      <p:pic>
        <p:nvPicPr>
          <p:cNvPr id="83"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3448050" y="2114550"/>
            <a:ext cx="0" cy="142875"/>
          </a:xfrm>
          <a:prstGeom prst="rect">
            <a:avLst/>
          </a:prstGeom>
        </p:spPr>
      </p:pic>
      <p:pic>
        <p:nvPicPr>
          <p:cNvPr id="90"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3876675" y="1743075"/>
            <a:ext cx="0" cy="57150"/>
          </a:xfrm>
          <a:prstGeom prst="rect">
            <a:avLst/>
          </a:prstGeom>
        </p:spPr>
      </p:pic>
      <p:pic>
        <p:nvPicPr>
          <p:cNvPr id="91"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3876675" y="2114550"/>
            <a:ext cx="0" cy="142875"/>
          </a:xfrm>
          <a:prstGeom prst="rect">
            <a:avLst/>
          </a:prstGeom>
        </p:spPr>
      </p:pic>
      <p:pic>
        <p:nvPicPr>
          <p:cNvPr id="92"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3876675" y="2114550"/>
            <a:ext cx="0" cy="142875"/>
          </a:xfrm>
          <a:prstGeom prst="rect">
            <a:avLst/>
          </a:prstGeom>
        </p:spPr>
      </p:pic>
      <p:pic>
        <p:nvPicPr>
          <p:cNvPr id="93"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3876675" y="2114550"/>
            <a:ext cx="0" cy="142875"/>
          </a:xfrm>
          <a:prstGeom prst="rect">
            <a:avLst/>
          </a:prstGeom>
        </p:spPr>
      </p:pic>
      <p:pic>
        <p:nvPicPr>
          <p:cNvPr id="94"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3876675" y="2114550"/>
            <a:ext cx="0" cy="142875"/>
          </a:xfrm>
          <a:prstGeom prst="rect">
            <a:avLst/>
          </a:prstGeom>
        </p:spPr>
      </p:pic>
      <p:pic>
        <p:nvPicPr>
          <p:cNvPr id="95"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3876675" y="2114550"/>
            <a:ext cx="0" cy="142875"/>
          </a:xfrm>
          <a:prstGeom prst="rect">
            <a:avLst/>
          </a:prstGeom>
        </p:spPr>
      </p:pic>
      <p:pic>
        <p:nvPicPr>
          <p:cNvPr id="103"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3448050" y="1743075"/>
            <a:ext cx="0" cy="57150"/>
          </a:xfrm>
          <a:prstGeom prst="rect">
            <a:avLst/>
          </a:prstGeom>
        </p:spPr>
      </p:pic>
      <p:pic>
        <p:nvPicPr>
          <p:cNvPr id="104"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3448050" y="2114550"/>
            <a:ext cx="0" cy="142875"/>
          </a:xfrm>
          <a:prstGeom prst="rect">
            <a:avLst/>
          </a:prstGeom>
        </p:spPr>
      </p:pic>
      <p:pic>
        <p:nvPicPr>
          <p:cNvPr id="105"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3448050" y="2114550"/>
            <a:ext cx="0" cy="142875"/>
          </a:xfrm>
          <a:prstGeom prst="rect">
            <a:avLst/>
          </a:prstGeom>
        </p:spPr>
      </p:pic>
      <p:pic>
        <p:nvPicPr>
          <p:cNvPr id="106"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3448050" y="2114550"/>
            <a:ext cx="0" cy="142875"/>
          </a:xfrm>
          <a:prstGeom prst="rect">
            <a:avLst/>
          </a:prstGeom>
        </p:spPr>
      </p:pic>
      <p:pic>
        <p:nvPicPr>
          <p:cNvPr id="107"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3448050" y="2114550"/>
            <a:ext cx="0" cy="142875"/>
          </a:xfrm>
          <a:prstGeom prst="rect">
            <a:avLst/>
          </a:prstGeom>
        </p:spPr>
      </p:pic>
      <p:pic>
        <p:nvPicPr>
          <p:cNvPr id="108"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3448050" y="2114550"/>
            <a:ext cx="0" cy="142875"/>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xmlns="" val="1135089051"/>
              </p:ext>
            </p:extLst>
          </p:nvPr>
        </p:nvGraphicFramePr>
        <p:xfrm>
          <a:off x="124406" y="620686"/>
          <a:ext cx="8912090" cy="4608513"/>
        </p:xfrm>
        <a:graphic>
          <a:graphicData uri="http://schemas.openxmlformats.org/drawingml/2006/table">
            <a:tbl>
              <a:tblPr firstRow="1" lastRow="1" bandRow="1">
                <a:tableStyleId>{F5AB1C69-6EDB-4FF4-983F-18BD219EF322}</a:tableStyleId>
              </a:tblPr>
              <a:tblGrid>
                <a:gridCol w="3731266">
                  <a:extLst>
                    <a:ext uri="{9D8B030D-6E8A-4147-A177-3AD203B41FA5}">
                      <a16:colId xmlns="" xmlns:a16="http://schemas.microsoft.com/office/drawing/2014/main" val="20000"/>
                    </a:ext>
                  </a:extLst>
                </a:gridCol>
                <a:gridCol w="3543362">
                  <a:extLst>
                    <a:ext uri="{9D8B030D-6E8A-4147-A177-3AD203B41FA5}">
                      <a16:colId xmlns="" xmlns:a16="http://schemas.microsoft.com/office/drawing/2014/main" val="20001"/>
                    </a:ext>
                  </a:extLst>
                </a:gridCol>
                <a:gridCol w="1637462">
                  <a:extLst>
                    <a:ext uri="{9D8B030D-6E8A-4147-A177-3AD203B41FA5}">
                      <a16:colId xmlns="" xmlns:a16="http://schemas.microsoft.com/office/drawing/2014/main" val="20002"/>
                    </a:ext>
                  </a:extLst>
                </a:gridCol>
              </a:tblGrid>
              <a:tr h="443939">
                <a:tc rowSpan="2">
                  <a:txBody>
                    <a:bodyPr/>
                    <a:lstStyle/>
                    <a:p>
                      <a:pPr algn="l" rtl="0" fontAlgn="t"/>
                      <a:r>
                        <a:rPr lang="en-ZA" sz="1800" u="none" strike="noStrike" dirty="0">
                          <a:solidFill>
                            <a:schemeClr val="tx1"/>
                          </a:solidFill>
                          <a:effectLst>
                            <a:outerShdw blurRad="50800" dist="38100" algn="tr" rotWithShape="0">
                              <a:prstClr val="black">
                                <a:alpha val="40000"/>
                              </a:prstClr>
                            </a:outerShdw>
                          </a:effectLst>
                          <a:latin typeface="Arial Narrow" pitchFamily="34" charset="0"/>
                        </a:rPr>
                        <a:t>Economic classification</a:t>
                      </a:r>
                      <a:endParaRPr lang="en-ZA" sz="1800" b="1" i="0" u="none" strike="noStrike" dirty="0">
                        <a:solidFill>
                          <a:schemeClr val="tx1"/>
                        </a:solidFill>
                        <a:effectLst>
                          <a:outerShdw blurRad="50800" dist="38100" algn="tr" rotWithShape="0">
                            <a:prstClr val="black">
                              <a:alpha val="40000"/>
                            </a:prstClr>
                          </a:outerShdw>
                        </a:effectLst>
                        <a:latin typeface="Arial Narrow" pitchFamily="34" charset="0"/>
                      </a:endParaRPr>
                    </a:p>
                  </a:txBody>
                  <a:tcPr marL="9525" marR="9525" marT="9525" marB="0">
                    <a:solidFill>
                      <a:schemeClr val="accent3">
                        <a:lumMod val="75000"/>
                      </a:schemeClr>
                    </a:solidFill>
                  </a:tcPr>
                </a:tc>
                <a:tc rowSpan="2">
                  <a:txBody>
                    <a:bodyPr/>
                    <a:lstStyle/>
                    <a:p>
                      <a:pPr algn="ctr" rtl="0" fontAlgn="t"/>
                      <a:r>
                        <a:rPr lang="en-ZA" sz="1800" u="none" strike="noStrike" dirty="0">
                          <a:solidFill>
                            <a:schemeClr val="tx1"/>
                          </a:solidFill>
                          <a:effectLst>
                            <a:outerShdw blurRad="50800" dist="38100" algn="tr" rotWithShape="0">
                              <a:prstClr val="black">
                                <a:alpha val="40000"/>
                              </a:prstClr>
                            </a:outerShdw>
                          </a:effectLst>
                          <a:latin typeface="Arial Narrow" pitchFamily="34" charset="0"/>
                        </a:rPr>
                        <a:t> Final ENE allocation </a:t>
                      </a:r>
                      <a:endParaRPr lang="en-ZA" sz="1800" b="1" i="0" u="none" strike="noStrike" dirty="0">
                        <a:solidFill>
                          <a:schemeClr val="tx1"/>
                        </a:solidFill>
                        <a:effectLst>
                          <a:outerShdw blurRad="50800" dist="38100" algn="tr" rotWithShape="0">
                            <a:prstClr val="black">
                              <a:alpha val="40000"/>
                            </a:prstClr>
                          </a:outerShdw>
                        </a:effectLst>
                        <a:latin typeface="Arial Narrow" pitchFamily="34" charset="0"/>
                      </a:endParaRPr>
                    </a:p>
                  </a:txBody>
                  <a:tcPr marL="9525" marR="9525" marT="9525" marB="0">
                    <a:solidFill>
                      <a:schemeClr val="accent3">
                        <a:lumMod val="75000"/>
                      </a:schemeClr>
                    </a:solidFill>
                  </a:tcPr>
                </a:tc>
                <a:tc>
                  <a:txBody>
                    <a:bodyPr/>
                    <a:lstStyle/>
                    <a:p>
                      <a:pPr algn="ctr" rtl="0" fontAlgn="t"/>
                      <a:r>
                        <a:rPr lang="en-ZA" sz="1800" u="none" strike="noStrike">
                          <a:solidFill>
                            <a:schemeClr val="tx1"/>
                          </a:solidFill>
                          <a:effectLst>
                            <a:outerShdw blurRad="50800" dist="38100" algn="tr" rotWithShape="0">
                              <a:prstClr val="black">
                                <a:alpha val="40000"/>
                              </a:prstClr>
                            </a:outerShdw>
                          </a:effectLst>
                          <a:latin typeface="Arial Narrow" pitchFamily="34" charset="0"/>
                        </a:rPr>
                        <a:t>%</a:t>
                      </a:r>
                      <a:endParaRPr lang="en-ZA" sz="1800" b="1" i="0" u="none" strike="noStrike">
                        <a:solidFill>
                          <a:schemeClr val="tx1"/>
                        </a:solidFill>
                        <a:effectLst>
                          <a:outerShdw blurRad="50800" dist="38100" algn="tr" rotWithShape="0">
                            <a:prstClr val="black">
                              <a:alpha val="40000"/>
                            </a:prstClr>
                          </a:outerShdw>
                        </a:effectLst>
                        <a:latin typeface="Arial Narrow" pitchFamily="34" charset="0"/>
                      </a:endParaRPr>
                    </a:p>
                  </a:txBody>
                  <a:tcPr marL="9525" marR="9525" marT="9525" marB="0">
                    <a:solidFill>
                      <a:schemeClr val="accent3">
                        <a:lumMod val="75000"/>
                      </a:schemeClr>
                    </a:solidFill>
                  </a:tcPr>
                </a:tc>
                <a:extLst>
                  <a:ext uri="{0D108BD9-81ED-4DB2-BD59-A6C34878D82A}">
                    <a16:rowId xmlns="" xmlns:a16="http://schemas.microsoft.com/office/drawing/2014/main" val="10000"/>
                  </a:ext>
                </a:extLst>
              </a:tr>
              <a:tr h="761039">
                <a:tc vMerge="1">
                  <a:txBody>
                    <a:bodyPr/>
                    <a:lstStyle/>
                    <a:p>
                      <a:endParaRPr lang="en-ZA"/>
                    </a:p>
                  </a:txBody>
                  <a:tcPr/>
                </a:tc>
                <a:tc vMerge="1">
                  <a:txBody>
                    <a:bodyPr/>
                    <a:lstStyle/>
                    <a:p>
                      <a:endParaRPr lang="en-ZA"/>
                    </a:p>
                  </a:txBody>
                  <a:tcPr/>
                </a:tc>
                <a:tc>
                  <a:txBody>
                    <a:bodyPr/>
                    <a:lstStyle/>
                    <a:p>
                      <a:pPr algn="ctr" rtl="0" fontAlgn="t"/>
                      <a:r>
                        <a:rPr lang="en-ZA" sz="1800" u="none" strike="noStrike">
                          <a:solidFill>
                            <a:schemeClr val="tx1"/>
                          </a:solidFill>
                          <a:effectLst>
                            <a:outerShdw blurRad="50800" dist="38100" algn="tr" rotWithShape="0">
                              <a:prstClr val="black">
                                <a:alpha val="40000"/>
                              </a:prstClr>
                            </a:outerShdw>
                          </a:effectLst>
                          <a:latin typeface="Arial Narrow" pitchFamily="34" charset="0"/>
                        </a:rPr>
                        <a:t>allocation to Total baseline</a:t>
                      </a:r>
                      <a:endParaRPr lang="en-ZA" sz="1800" b="1" i="0" u="none" strike="noStrike">
                        <a:solidFill>
                          <a:schemeClr val="tx1"/>
                        </a:solidFill>
                        <a:effectLst>
                          <a:outerShdw blurRad="50800" dist="38100" algn="tr" rotWithShape="0">
                            <a:prstClr val="black">
                              <a:alpha val="40000"/>
                            </a:prstClr>
                          </a:outerShdw>
                        </a:effectLst>
                        <a:latin typeface="Arial Narrow" pitchFamily="34" charset="0"/>
                      </a:endParaRPr>
                    </a:p>
                  </a:txBody>
                  <a:tcPr marL="9525" marR="9525" marT="9525" marB="0">
                    <a:solidFill>
                      <a:schemeClr val="accent3">
                        <a:lumMod val="75000"/>
                      </a:schemeClr>
                    </a:solidFill>
                  </a:tcPr>
                </a:tc>
                <a:extLst>
                  <a:ext uri="{0D108BD9-81ED-4DB2-BD59-A6C34878D82A}">
                    <a16:rowId xmlns="" xmlns:a16="http://schemas.microsoft.com/office/drawing/2014/main" val="10001"/>
                  </a:ext>
                </a:extLst>
              </a:tr>
              <a:tr h="465080">
                <a:tc>
                  <a:txBody>
                    <a:bodyPr/>
                    <a:lstStyle/>
                    <a:p>
                      <a:pPr algn="l" rtl="0" fontAlgn="b"/>
                      <a:r>
                        <a:rPr lang="en-ZA" sz="1800" u="none" strike="noStrike">
                          <a:solidFill>
                            <a:schemeClr val="tx1"/>
                          </a:solidFill>
                          <a:effectLst>
                            <a:outerShdw blurRad="50800" dist="38100" algn="tr" rotWithShape="0">
                              <a:prstClr val="black">
                                <a:alpha val="40000"/>
                              </a:prstClr>
                            </a:outerShdw>
                          </a:effectLst>
                          <a:latin typeface="Arial Narrow" pitchFamily="34" charset="0"/>
                        </a:rPr>
                        <a:t> </a:t>
                      </a:r>
                      <a:endParaRPr lang="en-ZA" sz="1800" b="1" i="0" u="none" strike="noStrike">
                        <a:solidFill>
                          <a:schemeClr val="tx1"/>
                        </a:solidFill>
                        <a:effectLst>
                          <a:outerShdw blurRad="50800" dist="38100" algn="tr" rotWithShape="0">
                            <a:prstClr val="black">
                              <a:alpha val="40000"/>
                            </a:prstClr>
                          </a:outerShdw>
                        </a:effectLst>
                        <a:latin typeface="Arial Narrow" pitchFamily="34" charset="0"/>
                      </a:endParaRPr>
                    </a:p>
                  </a:txBody>
                  <a:tcPr marL="9525" marR="9525" marT="9525" marB="0" anchor="b">
                    <a:solidFill>
                      <a:schemeClr val="accent3">
                        <a:lumMod val="75000"/>
                      </a:schemeClr>
                    </a:solidFill>
                  </a:tcPr>
                </a:tc>
                <a:tc>
                  <a:txBody>
                    <a:bodyPr/>
                    <a:lstStyle/>
                    <a:p>
                      <a:pPr algn="ctr" rtl="0" fontAlgn="b"/>
                      <a:r>
                        <a:rPr lang="en-ZA" sz="1800" u="none" strike="noStrike" dirty="0">
                          <a:solidFill>
                            <a:schemeClr val="tx1"/>
                          </a:solidFill>
                          <a:effectLst>
                            <a:outerShdw blurRad="50800" dist="38100" algn="tr" rotWithShape="0">
                              <a:prstClr val="black">
                                <a:alpha val="40000"/>
                              </a:prstClr>
                            </a:outerShdw>
                          </a:effectLst>
                          <a:latin typeface="Arial Narrow" pitchFamily="34" charset="0"/>
                        </a:rPr>
                        <a:t> R'000 </a:t>
                      </a:r>
                      <a:endParaRPr lang="en-ZA" sz="1800" b="1" i="0" u="none" strike="noStrike" dirty="0">
                        <a:solidFill>
                          <a:schemeClr val="tx1"/>
                        </a:solidFill>
                        <a:effectLst>
                          <a:outerShdw blurRad="50800" dist="38100" algn="tr" rotWithShape="0">
                            <a:prstClr val="black">
                              <a:alpha val="40000"/>
                            </a:prstClr>
                          </a:outerShdw>
                        </a:effectLst>
                        <a:latin typeface="Arial Narrow" pitchFamily="34" charset="0"/>
                      </a:endParaRPr>
                    </a:p>
                  </a:txBody>
                  <a:tcPr marL="9525" marR="9525" marT="9525" marB="0" anchor="b">
                    <a:solidFill>
                      <a:schemeClr val="accent3">
                        <a:lumMod val="75000"/>
                      </a:schemeClr>
                    </a:solidFill>
                  </a:tcPr>
                </a:tc>
                <a:tc>
                  <a:txBody>
                    <a:bodyPr/>
                    <a:lstStyle/>
                    <a:p>
                      <a:pPr algn="ctr" rtl="0" fontAlgn="b"/>
                      <a:r>
                        <a:rPr lang="en-ZA" sz="1800" u="none" strike="noStrike" dirty="0">
                          <a:solidFill>
                            <a:schemeClr val="tx1"/>
                          </a:solidFill>
                          <a:effectLst>
                            <a:outerShdw blurRad="50800" dist="38100" algn="tr" rotWithShape="0">
                              <a:prstClr val="black">
                                <a:alpha val="40000"/>
                              </a:prstClr>
                            </a:outerShdw>
                          </a:effectLst>
                          <a:latin typeface="Arial Narrow" pitchFamily="34" charset="0"/>
                        </a:rPr>
                        <a:t>%</a:t>
                      </a:r>
                      <a:endParaRPr lang="en-ZA" sz="1800" b="1" i="0" u="none" strike="noStrike" dirty="0">
                        <a:solidFill>
                          <a:schemeClr val="tx1"/>
                        </a:solidFill>
                        <a:effectLst>
                          <a:outerShdw blurRad="50800" dist="38100" algn="tr" rotWithShape="0">
                            <a:prstClr val="black">
                              <a:alpha val="40000"/>
                            </a:prstClr>
                          </a:outerShdw>
                        </a:effectLst>
                        <a:latin typeface="Arial Narrow" pitchFamily="34" charset="0"/>
                      </a:endParaRPr>
                    </a:p>
                  </a:txBody>
                  <a:tcPr marL="9525" marR="9525" marT="9525" marB="0" anchor="b">
                    <a:solidFill>
                      <a:schemeClr val="accent3">
                        <a:lumMod val="75000"/>
                      </a:schemeClr>
                    </a:solidFill>
                  </a:tcPr>
                </a:tc>
                <a:extLst>
                  <a:ext uri="{0D108BD9-81ED-4DB2-BD59-A6C34878D82A}">
                    <a16:rowId xmlns="" xmlns:a16="http://schemas.microsoft.com/office/drawing/2014/main" val="10002"/>
                  </a:ext>
                </a:extLst>
              </a:tr>
              <a:tr h="443939">
                <a:tc>
                  <a:txBody>
                    <a:bodyPr/>
                    <a:lstStyle/>
                    <a:p>
                      <a:pPr algn="l" rtl="0" fontAlgn="ctr"/>
                      <a:r>
                        <a:rPr lang="en-ZA" sz="1800" u="none" strike="noStrike">
                          <a:solidFill>
                            <a:schemeClr val="tx1"/>
                          </a:solidFill>
                          <a:effectLst/>
                          <a:latin typeface="Arial Narrow" pitchFamily="34" charset="0"/>
                        </a:rPr>
                        <a:t> Compensation of Employees </a:t>
                      </a:r>
                      <a:endParaRPr lang="en-ZA" sz="1800" b="0" i="0" u="none" strike="noStrike">
                        <a:solidFill>
                          <a:schemeClr val="tx1"/>
                        </a:solidFill>
                        <a:effectLst/>
                        <a:latin typeface="Arial Narrow" pitchFamily="34" charset="0"/>
                      </a:endParaRPr>
                    </a:p>
                  </a:txBody>
                  <a:tcPr marL="9525" marR="9525" marT="9525" marB="0" anchor="ctr"/>
                </a:tc>
                <a:tc>
                  <a:txBody>
                    <a:bodyPr/>
                    <a:lstStyle/>
                    <a:p>
                      <a:pPr algn="r" rtl="0" fontAlgn="b"/>
                      <a:r>
                        <a:rPr lang="en-ZA" sz="1800" u="none" strike="noStrike" dirty="0">
                          <a:solidFill>
                            <a:schemeClr val="tx1"/>
                          </a:solidFill>
                          <a:effectLst/>
                          <a:latin typeface="Arial Narrow" pitchFamily="34" charset="0"/>
                        </a:rPr>
                        <a:t>1,386,974</a:t>
                      </a:r>
                      <a:endParaRPr lang="en-ZA" sz="1800" b="0" i="0" u="none" strike="noStrike" dirty="0">
                        <a:solidFill>
                          <a:schemeClr val="tx1"/>
                        </a:solidFill>
                        <a:effectLst/>
                        <a:latin typeface="Arial Narrow" pitchFamily="34" charset="0"/>
                      </a:endParaRPr>
                    </a:p>
                  </a:txBody>
                  <a:tcPr marL="9525" marR="9525" marT="9525" marB="0" anchor="b"/>
                </a:tc>
                <a:tc>
                  <a:txBody>
                    <a:bodyPr/>
                    <a:lstStyle/>
                    <a:p>
                      <a:pPr algn="ctr" rtl="0" fontAlgn="b"/>
                      <a:r>
                        <a:rPr lang="en-ZA" sz="1800" u="none" strike="noStrike" dirty="0">
                          <a:solidFill>
                            <a:schemeClr val="tx1"/>
                          </a:solidFill>
                          <a:effectLst/>
                          <a:latin typeface="Arial Narrow" pitchFamily="34" charset="0"/>
                        </a:rPr>
                        <a:t>21.53%</a:t>
                      </a:r>
                      <a:endParaRPr lang="en-ZA" sz="1800" b="0" i="0" u="none" strike="noStrike" dirty="0">
                        <a:solidFill>
                          <a:schemeClr val="tx1"/>
                        </a:solidFill>
                        <a:effectLst/>
                        <a:latin typeface="Arial Narrow" pitchFamily="34" charset="0"/>
                      </a:endParaRPr>
                    </a:p>
                  </a:txBody>
                  <a:tcPr marL="9525" marR="9525" marT="9525" marB="0" anchor="b"/>
                </a:tc>
                <a:extLst>
                  <a:ext uri="{0D108BD9-81ED-4DB2-BD59-A6C34878D82A}">
                    <a16:rowId xmlns="" xmlns:a16="http://schemas.microsoft.com/office/drawing/2014/main" val="10003"/>
                  </a:ext>
                </a:extLst>
              </a:tr>
              <a:tr h="443939">
                <a:tc>
                  <a:txBody>
                    <a:bodyPr/>
                    <a:lstStyle/>
                    <a:p>
                      <a:pPr algn="l" rtl="0" fontAlgn="ctr"/>
                      <a:r>
                        <a:rPr lang="en-ZA" sz="1800" u="none" strike="noStrike">
                          <a:solidFill>
                            <a:schemeClr val="tx1"/>
                          </a:solidFill>
                          <a:effectLst/>
                          <a:latin typeface="Arial Narrow" pitchFamily="34" charset="0"/>
                        </a:rPr>
                        <a:t> Goods and Services </a:t>
                      </a:r>
                      <a:endParaRPr lang="en-ZA" sz="1800" b="0" i="0" u="none" strike="noStrike">
                        <a:solidFill>
                          <a:schemeClr val="tx1"/>
                        </a:solidFill>
                        <a:effectLst/>
                        <a:latin typeface="Arial Narrow" pitchFamily="34" charset="0"/>
                      </a:endParaRPr>
                    </a:p>
                  </a:txBody>
                  <a:tcPr marL="9525" marR="9525" marT="9525" marB="0" anchor="ctr"/>
                </a:tc>
                <a:tc>
                  <a:txBody>
                    <a:bodyPr/>
                    <a:lstStyle/>
                    <a:p>
                      <a:pPr algn="r" rtl="0" fontAlgn="b"/>
                      <a:r>
                        <a:rPr lang="en-ZA" sz="1800" u="none" strike="noStrike" dirty="0">
                          <a:solidFill>
                            <a:schemeClr val="tx1"/>
                          </a:solidFill>
                          <a:effectLst/>
                          <a:latin typeface="Arial Narrow" pitchFamily="34" charset="0"/>
                        </a:rPr>
                        <a:t>345,804</a:t>
                      </a:r>
                      <a:endParaRPr lang="en-ZA" sz="1800" b="0" i="0" u="none" strike="noStrike" dirty="0">
                        <a:solidFill>
                          <a:schemeClr val="tx1"/>
                        </a:solidFill>
                        <a:effectLst/>
                        <a:latin typeface="Arial Narrow" pitchFamily="34" charset="0"/>
                      </a:endParaRPr>
                    </a:p>
                  </a:txBody>
                  <a:tcPr marL="9525" marR="9525" marT="9525" marB="0" anchor="b"/>
                </a:tc>
                <a:tc>
                  <a:txBody>
                    <a:bodyPr/>
                    <a:lstStyle/>
                    <a:p>
                      <a:pPr algn="ctr" rtl="0" fontAlgn="b"/>
                      <a:r>
                        <a:rPr lang="en-ZA" sz="1800" u="none" strike="noStrike" dirty="0">
                          <a:solidFill>
                            <a:schemeClr val="tx1"/>
                          </a:solidFill>
                          <a:effectLst/>
                          <a:latin typeface="Arial Narrow" pitchFamily="34" charset="0"/>
                        </a:rPr>
                        <a:t>5.37%</a:t>
                      </a:r>
                      <a:endParaRPr lang="en-ZA" sz="1800" b="0" i="0" u="none" strike="noStrike" dirty="0">
                        <a:solidFill>
                          <a:schemeClr val="tx1"/>
                        </a:solidFill>
                        <a:effectLst/>
                        <a:latin typeface="Arial Narrow" pitchFamily="34" charset="0"/>
                      </a:endParaRPr>
                    </a:p>
                  </a:txBody>
                  <a:tcPr marL="9525" marR="9525" marT="9525" marB="0" anchor="b"/>
                </a:tc>
                <a:extLst>
                  <a:ext uri="{0D108BD9-81ED-4DB2-BD59-A6C34878D82A}">
                    <a16:rowId xmlns="" xmlns:a16="http://schemas.microsoft.com/office/drawing/2014/main" val="10004"/>
                  </a:ext>
                </a:extLst>
              </a:tr>
              <a:tr h="697619">
                <a:tc>
                  <a:txBody>
                    <a:bodyPr/>
                    <a:lstStyle/>
                    <a:p>
                      <a:pPr algn="l" rtl="0" fontAlgn="ctr"/>
                      <a:r>
                        <a:rPr lang="en-ZA" sz="1800" u="none" strike="noStrike">
                          <a:solidFill>
                            <a:schemeClr val="tx1"/>
                          </a:solidFill>
                          <a:effectLst/>
                          <a:latin typeface="Arial Narrow" pitchFamily="34" charset="0"/>
                        </a:rPr>
                        <a:t> Provincial And Local Governments </a:t>
                      </a:r>
                      <a:endParaRPr lang="en-ZA" sz="1800" b="0" i="0" u="none" strike="noStrike">
                        <a:solidFill>
                          <a:schemeClr val="tx1"/>
                        </a:solidFill>
                        <a:effectLst/>
                        <a:latin typeface="Arial Narrow" pitchFamily="34" charset="0"/>
                      </a:endParaRPr>
                    </a:p>
                  </a:txBody>
                  <a:tcPr marL="9525" marR="9525" marT="9525" marB="0" anchor="ctr"/>
                </a:tc>
                <a:tc>
                  <a:txBody>
                    <a:bodyPr/>
                    <a:lstStyle/>
                    <a:p>
                      <a:pPr algn="r" rtl="0" fontAlgn="b"/>
                      <a:r>
                        <a:rPr lang="en-ZA" sz="1800" u="none" strike="noStrike">
                          <a:solidFill>
                            <a:schemeClr val="tx1"/>
                          </a:solidFill>
                          <a:effectLst/>
                          <a:latin typeface="Arial Narrow" pitchFamily="34" charset="0"/>
                        </a:rPr>
                        <a:t>67,518</a:t>
                      </a:r>
                      <a:endParaRPr lang="en-ZA" sz="1800" b="0" i="0" u="none" strike="noStrike">
                        <a:solidFill>
                          <a:schemeClr val="tx1"/>
                        </a:solidFill>
                        <a:effectLst/>
                        <a:latin typeface="Arial Narrow" pitchFamily="34" charset="0"/>
                      </a:endParaRPr>
                    </a:p>
                  </a:txBody>
                  <a:tcPr marL="9525" marR="9525" marT="9525" marB="0" anchor="b"/>
                </a:tc>
                <a:tc>
                  <a:txBody>
                    <a:bodyPr/>
                    <a:lstStyle/>
                    <a:p>
                      <a:pPr algn="ctr" rtl="0" fontAlgn="b"/>
                      <a:r>
                        <a:rPr lang="en-ZA" sz="1800" u="none" strike="noStrike">
                          <a:solidFill>
                            <a:schemeClr val="tx1"/>
                          </a:solidFill>
                          <a:effectLst/>
                          <a:latin typeface="Arial Narrow" pitchFamily="34" charset="0"/>
                        </a:rPr>
                        <a:t>1.05%</a:t>
                      </a:r>
                      <a:endParaRPr lang="en-ZA" sz="1800" b="0" i="0" u="none" strike="noStrike">
                        <a:solidFill>
                          <a:schemeClr val="tx1"/>
                        </a:solidFill>
                        <a:effectLst/>
                        <a:latin typeface="Arial Narrow" pitchFamily="34" charset="0"/>
                      </a:endParaRPr>
                    </a:p>
                  </a:txBody>
                  <a:tcPr marL="9525" marR="9525" marT="9525" marB="0" anchor="b"/>
                </a:tc>
                <a:extLst>
                  <a:ext uri="{0D108BD9-81ED-4DB2-BD59-A6C34878D82A}">
                    <a16:rowId xmlns="" xmlns:a16="http://schemas.microsoft.com/office/drawing/2014/main" val="10005"/>
                  </a:ext>
                </a:extLst>
              </a:tr>
              <a:tr h="443939">
                <a:tc>
                  <a:txBody>
                    <a:bodyPr/>
                    <a:lstStyle/>
                    <a:p>
                      <a:pPr algn="l" rtl="0" fontAlgn="ctr"/>
                      <a:r>
                        <a:rPr lang="en-ZA" sz="1800" u="none" strike="noStrike">
                          <a:solidFill>
                            <a:schemeClr val="tx1"/>
                          </a:solidFill>
                          <a:effectLst/>
                          <a:latin typeface="Arial Narrow" pitchFamily="34" charset="0"/>
                        </a:rPr>
                        <a:t> Households (HH) </a:t>
                      </a:r>
                      <a:endParaRPr lang="en-ZA" sz="1800" b="0" i="0" u="none" strike="noStrike">
                        <a:solidFill>
                          <a:schemeClr val="tx1"/>
                        </a:solidFill>
                        <a:effectLst/>
                        <a:latin typeface="Arial Narrow" pitchFamily="34" charset="0"/>
                      </a:endParaRPr>
                    </a:p>
                  </a:txBody>
                  <a:tcPr marL="9525" marR="9525" marT="9525" marB="0" anchor="ctr"/>
                </a:tc>
                <a:tc>
                  <a:txBody>
                    <a:bodyPr/>
                    <a:lstStyle/>
                    <a:p>
                      <a:pPr algn="r" rtl="0" fontAlgn="b"/>
                      <a:r>
                        <a:rPr lang="en-ZA" sz="1800" u="none" strike="noStrike">
                          <a:solidFill>
                            <a:schemeClr val="tx1"/>
                          </a:solidFill>
                          <a:effectLst/>
                          <a:latin typeface="Arial Narrow" pitchFamily="34" charset="0"/>
                        </a:rPr>
                        <a:t>4,630,835</a:t>
                      </a:r>
                      <a:endParaRPr lang="en-ZA" sz="1800" b="0" i="0" u="none" strike="noStrike">
                        <a:solidFill>
                          <a:schemeClr val="tx1"/>
                        </a:solidFill>
                        <a:effectLst/>
                        <a:latin typeface="Arial Narrow" pitchFamily="34" charset="0"/>
                      </a:endParaRPr>
                    </a:p>
                  </a:txBody>
                  <a:tcPr marL="9525" marR="9525" marT="9525" marB="0" anchor="b"/>
                </a:tc>
                <a:tc>
                  <a:txBody>
                    <a:bodyPr/>
                    <a:lstStyle/>
                    <a:p>
                      <a:pPr algn="ctr" rtl="0" fontAlgn="b"/>
                      <a:r>
                        <a:rPr lang="en-ZA" sz="1800" u="none" strike="noStrike">
                          <a:solidFill>
                            <a:schemeClr val="tx1"/>
                          </a:solidFill>
                          <a:effectLst/>
                          <a:latin typeface="Arial Narrow" pitchFamily="34" charset="0"/>
                        </a:rPr>
                        <a:t>71.89%</a:t>
                      </a:r>
                      <a:endParaRPr lang="en-ZA" sz="1800" b="0" i="0" u="none" strike="noStrike">
                        <a:solidFill>
                          <a:schemeClr val="tx1"/>
                        </a:solidFill>
                        <a:effectLst/>
                        <a:latin typeface="Arial Narrow" pitchFamily="34" charset="0"/>
                      </a:endParaRPr>
                    </a:p>
                  </a:txBody>
                  <a:tcPr marL="9525" marR="9525" marT="9525" marB="0" anchor="b"/>
                </a:tc>
                <a:extLst>
                  <a:ext uri="{0D108BD9-81ED-4DB2-BD59-A6C34878D82A}">
                    <a16:rowId xmlns="" xmlns:a16="http://schemas.microsoft.com/office/drawing/2014/main" val="10006"/>
                  </a:ext>
                </a:extLst>
              </a:tr>
              <a:tr h="443939">
                <a:tc>
                  <a:txBody>
                    <a:bodyPr/>
                    <a:lstStyle/>
                    <a:p>
                      <a:pPr algn="l" rtl="0" fontAlgn="ctr"/>
                      <a:r>
                        <a:rPr lang="en-ZA" sz="1800" u="none" strike="noStrike">
                          <a:solidFill>
                            <a:schemeClr val="tx1"/>
                          </a:solidFill>
                          <a:effectLst/>
                          <a:latin typeface="Arial Narrow" pitchFamily="34" charset="0"/>
                        </a:rPr>
                        <a:t> Machinery and Equipment </a:t>
                      </a:r>
                      <a:endParaRPr lang="en-ZA" sz="1800" b="0" i="0" u="none" strike="noStrike">
                        <a:solidFill>
                          <a:schemeClr val="tx1"/>
                        </a:solidFill>
                        <a:effectLst/>
                        <a:latin typeface="Arial Narrow" pitchFamily="34" charset="0"/>
                      </a:endParaRPr>
                    </a:p>
                  </a:txBody>
                  <a:tcPr marL="9525" marR="9525" marT="9525" marB="0" anchor="ctr"/>
                </a:tc>
                <a:tc>
                  <a:txBody>
                    <a:bodyPr/>
                    <a:lstStyle/>
                    <a:p>
                      <a:pPr algn="r" rtl="0" fontAlgn="b"/>
                      <a:r>
                        <a:rPr lang="en-ZA" sz="1800" u="none" strike="noStrike">
                          <a:solidFill>
                            <a:schemeClr val="tx1"/>
                          </a:solidFill>
                          <a:effectLst/>
                          <a:latin typeface="Arial Narrow" pitchFamily="34" charset="0"/>
                        </a:rPr>
                        <a:t>10,269</a:t>
                      </a:r>
                      <a:endParaRPr lang="en-ZA" sz="1800" b="0" i="0" u="none" strike="noStrike">
                        <a:solidFill>
                          <a:schemeClr val="tx1"/>
                        </a:solidFill>
                        <a:effectLst/>
                        <a:latin typeface="Arial Narrow" pitchFamily="34" charset="0"/>
                      </a:endParaRPr>
                    </a:p>
                  </a:txBody>
                  <a:tcPr marL="9525" marR="9525" marT="9525" marB="0" anchor="b"/>
                </a:tc>
                <a:tc>
                  <a:txBody>
                    <a:bodyPr/>
                    <a:lstStyle/>
                    <a:p>
                      <a:pPr algn="ctr" rtl="0" fontAlgn="b"/>
                      <a:r>
                        <a:rPr lang="en-ZA" sz="1800" u="none" strike="noStrike">
                          <a:solidFill>
                            <a:schemeClr val="tx1"/>
                          </a:solidFill>
                          <a:effectLst/>
                          <a:latin typeface="Arial Narrow" pitchFamily="34" charset="0"/>
                        </a:rPr>
                        <a:t>0.16%</a:t>
                      </a:r>
                      <a:endParaRPr lang="en-ZA" sz="1800" b="0" i="0" u="none" strike="noStrike">
                        <a:solidFill>
                          <a:schemeClr val="tx1"/>
                        </a:solidFill>
                        <a:effectLst/>
                        <a:latin typeface="Arial Narrow" pitchFamily="34" charset="0"/>
                      </a:endParaRPr>
                    </a:p>
                  </a:txBody>
                  <a:tcPr marL="9525" marR="9525" marT="9525" marB="0" anchor="b"/>
                </a:tc>
                <a:extLst>
                  <a:ext uri="{0D108BD9-81ED-4DB2-BD59-A6C34878D82A}">
                    <a16:rowId xmlns="" xmlns:a16="http://schemas.microsoft.com/office/drawing/2014/main" val="10007"/>
                  </a:ext>
                </a:extLst>
              </a:tr>
              <a:tr h="465080">
                <a:tc>
                  <a:txBody>
                    <a:bodyPr/>
                    <a:lstStyle/>
                    <a:p>
                      <a:pPr algn="l" rtl="0" fontAlgn="ctr"/>
                      <a:r>
                        <a:rPr lang="en-ZA" sz="1800" u="none" strike="noStrike">
                          <a:solidFill>
                            <a:schemeClr val="tx1"/>
                          </a:solidFill>
                          <a:effectLst>
                            <a:outerShdw blurRad="50800" dist="38100" algn="tr" rotWithShape="0">
                              <a:prstClr val="black">
                                <a:alpha val="40000"/>
                              </a:prstClr>
                            </a:outerShdw>
                          </a:effectLst>
                          <a:latin typeface="Arial Narrow" pitchFamily="34" charset="0"/>
                        </a:rPr>
                        <a:t>TOTAL</a:t>
                      </a:r>
                      <a:endParaRPr lang="en-ZA" sz="1800" b="1" i="0" u="none" strike="noStrike">
                        <a:solidFill>
                          <a:schemeClr val="tx1"/>
                        </a:solidFill>
                        <a:effectLst>
                          <a:outerShdw blurRad="50800" dist="38100" algn="tr" rotWithShape="0">
                            <a:prstClr val="black">
                              <a:alpha val="40000"/>
                            </a:prstClr>
                          </a:outerShdw>
                        </a:effectLst>
                        <a:latin typeface="Arial Narrow" pitchFamily="34" charset="0"/>
                      </a:endParaRPr>
                    </a:p>
                  </a:txBody>
                  <a:tcPr marL="9525" marR="9525" marT="9525" marB="0" anchor="ctr">
                    <a:solidFill>
                      <a:schemeClr val="accent3">
                        <a:lumMod val="75000"/>
                      </a:schemeClr>
                    </a:solidFill>
                  </a:tcPr>
                </a:tc>
                <a:tc>
                  <a:txBody>
                    <a:bodyPr/>
                    <a:lstStyle/>
                    <a:p>
                      <a:pPr algn="r" rtl="0" fontAlgn="b"/>
                      <a:r>
                        <a:rPr lang="en-ZA" sz="1800" u="none" strike="noStrike">
                          <a:solidFill>
                            <a:schemeClr val="tx1"/>
                          </a:solidFill>
                          <a:effectLst>
                            <a:outerShdw blurRad="50800" dist="38100" algn="tr" rotWithShape="0">
                              <a:prstClr val="black">
                                <a:alpha val="40000"/>
                              </a:prstClr>
                            </a:outerShdw>
                          </a:effectLst>
                          <a:latin typeface="Arial Narrow" pitchFamily="34" charset="0"/>
                        </a:rPr>
                        <a:t>6,441,400</a:t>
                      </a:r>
                      <a:endParaRPr lang="en-ZA" sz="1800" b="1" i="0" u="none" strike="noStrike">
                        <a:solidFill>
                          <a:schemeClr val="tx1"/>
                        </a:solidFill>
                        <a:effectLst>
                          <a:outerShdw blurRad="50800" dist="38100" algn="tr" rotWithShape="0">
                            <a:prstClr val="black">
                              <a:alpha val="40000"/>
                            </a:prstClr>
                          </a:outerShdw>
                        </a:effectLst>
                        <a:latin typeface="Arial Narrow" pitchFamily="34" charset="0"/>
                      </a:endParaRPr>
                    </a:p>
                  </a:txBody>
                  <a:tcPr marL="9525" marR="9525" marT="9525" marB="0" anchor="b">
                    <a:solidFill>
                      <a:schemeClr val="accent3">
                        <a:lumMod val="75000"/>
                      </a:schemeClr>
                    </a:solidFill>
                  </a:tcPr>
                </a:tc>
                <a:tc>
                  <a:txBody>
                    <a:bodyPr/>
                    <a:lstStyle/>
                    <a:p>
                      <a:pPr algn="ctr" rtl="0" fontAlgn="b"/>
                      <a:r>
                        <a:rPr lang="en-ZA" sz="1800" u="none" strike="noStrike" dirty="0">
                          <a:solidFill>
                            <a:schemeClr val="tx1"/>
                          </a:solidFill>
                          <a:effectLst>
                            <a:outerShdw blurRad="50800" dist="38100" algn="tr" rotWithShape="0">
                              <a:prstClr val="black">
                                <a:alpha val="40000"/>
                              </a:prstClr>
                            </a:outerShdw>
                          </a:effectLst>
                          <a:latin typeface="Arial Narrow" pitchFamily="34" charset="0"/>
                        </a:rPr>
                        <a:t>100.00%</a:t>
                      </a:r>
                      <a:endParaRPr lang="en-ZA" sz="1800" b="1" i="0" u="none" strike="noStrike" dirty="0">
                        <a:solidFill>
                          <a:schemeClr val="tx1"/>
                        </a:solidFill>
                        <a:effectLst>
                          <a:outerShdw blurRad="50800" dist="38100" algn="tr" rotWithShape="0">
                            <a:prstClr val="black">
                              <a:alpha val="40000"/>
                            </a:prstClr>
                          </a:outerShdw>
                        </a:effectLst>
                        <a:latin typeface="Arial Narrow" pitchFamily="34" charset="0"/>
                      </a:endParaRPr>
                    </a:p>
                  </a:txBody>
                  <a:tcPr marL="9525" marR="9525" marT="9525" marB="0" anchor="b">
                    <a:solidFill>
                      <a:schemeClr val="accent3">
                        <a:lumMod val="75000"/>
                      </a:schemeClr>
                    </a:solidFill>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xmlns="" val="3173735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12</a:t>
            </a:fld>
            <a:endParaRPr lang="en-US" altLang="en-US" dirty="0"/>
          </a:p>
        </p:txBody>
      </p:sp>
      <p:sp>
        <p:nvSpPr>
          <p:cNvPr id="5" name="Title 13"/>
          <p:cNvSpPr>
            <a:spLocks noGrp="1"/>
          </p:cNvSpPr>
          <p:nvPr>
            <p:ph type="title"/>
          </p:nvPr>
        </p:nvSpPr>
        <p:spPr>
          <a:xfrm>
            <a:off x="107504" y="274638"/>
            <a:ext cx="9036496" cy="1143000"/>
          </a:xfrm>
          <a:solidFill>
            <a:schemeClr val="accent3">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algn="ctr">
              <a:defRPr/>
            </a:pPr>
            <a:r>
              <a:rPr lang="en-ZA" sz="2800" b="1" dirty="0">
                <a:effectLst>
                  <a:outerShdw blurRad="38100" dist="38100" dir="2700000" algn="tl">
                    <a:srgbClr val="000000">
                      <a:alpha val="43137"/>
                    </a:srgbClr>
                  </a:outerShdw>
                </a:effectLst>
                <a:latin typeface="Arial" pitchFamily="34" charset="0"/>
                <a:cs typeface="Arial" pitchFamily="34" charset="0"/>
              </a:rPr>
              <a:t>% ALLOCATION PER ECONOMIC CLASSIFIATION</a:t>
            </a:r>
          </a:p>
        </p:txBody>
      </p:sp>
      <p:graphicFrame>
        <p:nvGraphicFramePr>
          <p:cNvPr id="6" name="Content Placeholder 5">
            <a:extLst>
              <a:ext uri="{FF2B5EF4-FFF2-40B4-BE49-F238E27FC236}">
                <a16:creationId xmlns="" xmlns:a16="http://schemas.microsoft.com/office/drawing/2014/main" id="{77545D18-FB7F-4B67-BBD0-93D11760EAC7}"/>
              </a:ext>
            </a:extLst>
          </p:cNvPr>
          <p:cNvGraphicFramePr>
            <a:graphicFrameLocks noGrp="1"/>
          </p:cNvGraphicFramePr>
          <p:nvPr>
            <p:ph idx="1"/>
            <p:extLst>
              <p:ext uri="{D42A27DB-BD31-4B8C-83A1-F6EECF244321}">
                <p14:modId xmlns:p14="http://schemas.microsoft.com/office/powerpoint/2010/main" xmlns="" val="3091998858"/>
              </p:ext>
            </p:extLst>
          </p:nvPr>
        </p:nvGraphicFramePr>
        <p:xfrm>
          <a:off x="251520" y="1600200"/>
          <a:ext cx="8712968" cy="39170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153311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noGrp="1"/>
          </p:cNvSpPr>
          <p:nvPr>
            <p:ph type="title"/>
          </p:nvPr>
        </p:nvSpPr>
        <p:spPr bwMode="auto">
          <a:xfrm>
            <a:off x="251518" y="-3179"/>
            <a:ext cx="8661650" cy="539552"/>
          </a:xfrm>
          <a:prstGeom prst="rect">
            <a:avLst/>
          </a:prstGeom>
          <a:solidFill>
            <a:schemeClr val="accent3">
              <a:lumMod val="75000"/>
            </a:schemeClr>
          </a:soli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xmlns="" w="9525">
                <a:solidFill>
                  <a:srgbClr val="000000"/>
                </a:solidFill>
                <a:miter lim="800000"/>
                <a:headEnd/>
                <a:tailEnd/>
              </a14:hiddenLine>
            </a:ext>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4000" kern="1200">
                <a:solidFill>
                  <a:schemeClr val="lt1"/>
                </a:solidFill>
                <a:latin typeface="+mn-lt"/>
                <a:ea typeface="+mn-ea"/>
                <a:cs typeface="+mn-cs"/>
              </a:defRPr>
            </a:lvl1pPr>
            <a:lvl2pPr algn="l" defTabSz="457200" rtl="0" eaLnBrk="0" fontAlgn="base" hangingPunct="0">
              <a:spcBef>
                <a:spcPct val="0"/>
              </a:spcBef>
              <a:spcAft>
                <a:spcPct val="0"/>
              </a:spcAft>
              <a:defRPr sz="4000">
                <a:solidFill>
                  <a:schemeClr val="lt1"/>
                </a:solidFill>
                <a:latin typeface="+mn-lt"/>
                <a:ea typeface="+mn-ea"/>
                <a:cs typeface="+mn-cs"/>
              </a:defRPr>
            </a:lvl2pPr>
            <a:lvl3pPr algn="l" defTabSz="457200" rtl="0" eaLnBrk="0" fontAlgn="base" hangingPunct="0">
              <a:spcBef>
                <a:spcPct val="0"/>
              </a:spcBef>
              <a:spcAft>
                <a:spcPct val="0"/>
              </a:spcAft>
              <a:defRPr sz="4000">
                <a:solidFill>
                  <a:schemeClr val="lt1"/>
                </a:solidFill>
                <a:latin typeface="+mn-lt"/>
                <a:ea typeface="+mn-ea"/>
                <a:cs typeface="+mn-cs"/>
              </a:defRPr>
            </a:lvl3pPr>
            <a:lvl4pPr algn="l" defTabSz="457200" rtl="0" eaLnBrk="0" fontAlgn="base" hangingPunct="0">
              <a:spcBef>
                <a:spcPct val="0"/>
              </a:spcBef>
              <a:spcAft>
                <a:spcPct val="0"/>
              </a:spcAft>
              <a:defRPr sz="4000">
                <a:solidFill>
                  <a:schemeClr val="lt1"/>
                </a:solidFill>
                <a:latin typeface="+mn-lt"/>
                <a:ea typeface="+mn-ea"/>
                <a:cs typeface="+mn-cs"/>
              </a:defRPr>
            </a:lvl4pPr>
            <a:lvl5pPr algn="l" defTabSz="457200" rtl="0" eaLnBrk="0" fontAlgn="base" hangingPunct="0">
              <a:spcBef>
                <a:spcPct val="0"/>
              </a:spcBef>
              <a:spcAft>
                <a:spcPct val="0"/>
              </a:spcAft>
              <a:defRPr sz="4000">
                <a:solidFill>
                  <a:schemeClr val="lt1"/>
                </a:solidFill>
                <a:latin typeface="+mn-lt"/>
                <a:ea typeface="+mn-ea"/>
                <a:cs typeface="+mn-cs"/>
              </a:defRPr>
            </a:lvl5pPr>
            <a:lvl6pPr marL="457200" algn="l" defTabSz="457200" rtl="0" fontAlgn="base">
              <a:spcBef>
                <a:spcPct val="0"/>
              </a:spcBef>
              <a:spcAft>
                <a:spcPct val="0"/>
              </a:spcAft>
              <a:defRPr sz="4000">
                <a:solidFill>
                  <a:schemeClr val="lt1"/>
                </a:solidFill>
                <a:latin typeface="+mn-lt"/>
                <a:ea typeface="+mn-ea"/>
                <a:cs typeface="+mn-cs"/>
              </a:defRPr>
            </a:lvl6pPr>
            <a:lvl7pPr marL="914400" algn="l" defTabSz="457200" rtl="0" fontAlgn="base">
              <a:spcBef>
                <a:spcPct val="0"/>
              </a:spcBef>
              <a:spcAft>
                <a:spcPct val="0"/>
              </a:spcAft>
              <a:defRPr sz="4000">
                <a:solidFill>
                  <a:schemeClr val="lt1"/>
                </a:solidFill>
                <a:latin typeface="+mn-lt"/>
                <a:ea typeface="+mn-ea"/>
                <a:cs typeface="+mn-cs"/>
              </a:defRPr>
            </a:lvl7pPr>
            <a:lvl8pPr marL="1371600" algn="l" defTabSz="457200" rtl="0" fontAlgn="base">
              <a:spcBef>
                <a:spcPct val="0"/>
              </a:spcBef>
              <a:spcAft>
                <a:spcPct val="0"/>
              </a:spcAft>
              <a:defRPr sz="4000">
                <a:solidFill>
                  <a:schemeClr val="lt1"/>
                </a:solidFill>
                <a:latin typeface="+mn-lt"/>
                <a:ea typeface="+mn-ea"/>
                <a:cs typeface="+mn-cs"/>
              </a:defRPr>
            </a:lvl8pPr>
            <a:lvl9pPr marL="1828800" algn="l" defTabSz="457200" rtl="0" fontAlgn="base">
              <a:spcBef>
                <a:spcPct val="0"/>
              </a:spcBef>
              <a:spcAft>
                <a:spcPct val="0"/>
              </a:spcAft>
              <a:defRPr sz="4000">
                <a:solidFill>
                  <a:schemeClr val="lt1"/>
                </a:solidFill>
                <a:latin typeface="+mn-lt"/>
                <a:ea typeface="+mn-ea"/>
                <a:cs typeface="+mn-cs"/>
              </a:defRPr>
            </a:lvl9pPr>
          </a:lstStyle>
          <a:p>
            <a:pPr algn="ctr">
              <a:defRPr/>
            </a:pPr>
            <a:r>
              <a:rPr lang="en-ZA" sz="2400" dirty="0">
                <a:effectLst>
                  <a:outerShdw blurRad="38100" dist="38100" dir="2700000" algn="tl">
                    <a:srgbClr val="000000">
                      <a:alpha val="43137"/>
                    </a:srgbClr>
                  </a:outerShdw>
                </a:effectLst>
                <a:latin typeface="Arial" pitchFamily="34" charset="0"/>
                <a:cs typeface="Arial" pitchFamily="34" charset="0"/>
              </a:rPr>
              <a:t>Household Projects: Per Branch &amp; Province</a:t>
            </a:r>
          </a:p>
        </p:txBody>
      </p:sp>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13</a:t>
            </a:fld>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xmlns="" val="1767202037"/>
              </p:ext>
            </p:extLst>
          </p:nvPr>
        </p:nvGraphicFramePr>
        <p:xfrm>
          <a:off x="395537" y="692696"/>
          <a:ext cx="8517631" cy="4680520"/>
        </p:xfrm>
        <a:graphic>
          <a:graphicData uri="http://schemas.openxmlformats.org/drawingml/2006/table">
            <a:tbl>
              <a:tblPr firstRow="1" lastRow="1" bandRow="1">
                <a:tableStyleId>{F5AB1C69-6EDB-4FF4-983F-18BD219EF322}</a:tableStyleId>
              </a:tblPr>
              <a:tblGrid>
                <a:gridCol w="5445883">
                  <a:extLst>
                    <a:ext uri="{9D8B030D-6E8A-4147-A177-3AD203B41FA5}">
                      <a16:colId xmlns="" xmlns:a16="http://schemas.microsoft.com/office/drawing/2014/main" val="20000"/>
                    </a:ext>
                  </a:extLst>
                </a:gridCol>
                <a:gridCol w="1805917">
                  <a:extLst>
                    <a:ext uri="{9D8B030D-6E8A-4147-A177-3AD203B41FA5}">
                      <a16:colId xmlns="" xmlns:a16="http://schemas.microsoft.com/office/drawing/2014/main" val="20001"/>
                    </a:ext>
                  </a:extLst>
                </a:gridCol>
                <a:gridCol w="1265831">
                  <a:extLst>
                    <a:ext uri="{9D8B030D-6E8A-4147-A177-3AD203B41FA5}">
                      <a16:colId xmlns="" xmlns:a16="http://schemas.microsoft.com/office/drawing/2014/main" val="20002"/>
                    </a:ext>
                  </a:extLst>
                </a:gridCol>
              </a:tblGrid>
              <a:tr h="296899">
                <a:tc rowSpan="2">
                  <a:txBody>
                    <a:bodyPr/>
                    <a:lstStyle/>
                    <a:p>
                      <a:pPr algn="l" rtl="0" fontAlgn="t"/>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PROVINCIAL OFFICE</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tc rowSpan="2">
                  <a:txBody>
                    <a:bodyPr/>
                    <a:lstStyle/>
                    <a:p>
                      <a:pPr algn="ctr" rtl="0" fontAlgn="t"/>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Final ENE allocation</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tc>
                  <a:txBody>
                    <a:bodyPr/>
                    <a:lstStyle/>
                    <a:p>
                      <a:pPr algn="ctr" rtl="0" fontAlgn="t"/>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extLst>
                  <a:ext uri="{0D108BD9-81ED-4DB2-BD59-A6C34878D82A}">
                    <a16:rowId xmlns="" xmlns:a16="http://schemas.microsoft.com/office/drawing/2014/main" val="10000"/>
                  </a:ext>
                </a:extLst>
              </a:tr>
              <a:tr h="908162">
                <a:tc vMerge="1">
                  <a:txBody>
                    <a:bodyPr/>
                    <a:lstStyle/>
                    <a:p>
                      <a:endParaRPr lang="en-US"/>
                    </a:p>
                  </a:txBody>
                  <a:tcPr/>
                </a:tc>
                <a:tc vMerge="1">
                  <a:txBody>
                    <a:bodyPr/>
                    <a:lstStyle/>
                    <a:p>
                      <a:endParaRPr lang="en-US"/>
                    </a:p>
                  </a:txBody>
                  <a:tcPr/>
                </a:tc>
                <a:tc>
                  <a:txBody>
                    <a:bodyPr/>
                    <a:lstStyle/>
                    <a:p>
                      <a:pPr algn="ctr" rtl="0" fontAlgn="t"/>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allocation to provincial budget</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extLst>
                  <a:ext uri="{0D108BD9-81ED-4DB2-BD59-A6C34878D82A}">
                    <a16:rowId xmlns="" xmlns:a16="http://schemas.microsoft.com/office/drawing/2014/main" val="10001"/>
                  </a:ext>
                </a:extLst>
              </a:tr>
              <a:tr h="331829">
                <a:tc>
                  <a:txBody>
                    <a:bodyPr/>
                    <a:lstStyle/>
                    <a:p>
                      <a:pPr algn="l" fontAlgn="b"/>
                      <a:r>
                        <a:rPr lang="en-US" sz="2000" b="1" u="none" strike="noStrike" dirty="0">
                          <a:solidFill>
                            <a:srgbClr val="7030A0"/>
                          </a:solidFill>
                          <a:effectLst>
                            <a:outerShdw blurRad="38100" dist="38100" dir="2700000" algn="tl">
                              <a:srgbClr val="000000">
                                <a:alpha val="43137"/>
                              </a:srgbClr>
                            </a:outerShdw>
                          </a:effectLst>
                          <a:latin typeface="Arial Narrow" panose="020B0606020202030204" pitchFamily="34" charset="0"/>
                        </a:rPr>
                        <a:t>NARYSEC</a:t>
                      </a:r>
                      <a:endParaRPr lang="en-US" sz="2000" b="1" i="0" u="none" strike="noStrike" dirty="0">
                        <a:solidFill>
                          <a:srgbClr val="7030A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tc>
                  <a:txBody>
                    <a:bodyPr/>
                    <a:lstStyle/>
                    <a:p>
                      <a:pPr algn="ctr" rtl="0" fontAlgn="b"/>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R'000</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tc>
                  <a:txBody>
                    <a:bodyPr/>
                    <a:lstStyle/>
                    <a:p>
                      <a:pPr algn="ctr" rtl="0" fontAlgn="b"/>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extLst>
                  <a:ext uri="{0D108BD9-81ED-4DB2-BD59-A6C34878D82A}">
                    <a16:rowId xmlns="" xmlns:a16="http://schemas.microsoft.com/office/drawing/2014/main" val="10002"/>
                  </a:ext>
                </a:extLst>
              </a:tr>
              <a:tr h="314363">
                <a:tc>
                  <a:txBody>
                    <a:bodyPr/>
                    <a:lstStyle/>
                    <a:p>
                      <a:pPr algn="l" rtl="0" fontAlgn="ctr"/>
                      <a:r>
                        <a:rPr lang="en-US" sz="1400" u="none" strike="noStrike">
                          <a:effectLst/>
                          <a:latin typeface="Arial Narrow" panose="020B0606020202030204" pitchFamily="34" charset="0"/>
                        </a:rPr>
                        <a:t> EC: WHOLE PROVINCE </a:t>
                      </a:r>
                      <a:endParaRPr lang="en-US" sz="1400" b="0" i="0" u="none" strike="noStrike">
                        <a:solidFill>
                          <a:srgbClr val="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effectLst/>
                          <a:latin typeface="Arial Narrow" panose="020B0606020202030204" pitchFamily="34" charset="0"/>
                        </a:rPr>
                        <a:t>                      40,482 </a:t>
                      </a:r>
                      <a:endParaRPr lang="en-US" sz="14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effectLst/>
                          <a:latin typeface="Arial Narrow" panose="020B0606020202030204" pitchFamily="34" charset="0"/>
                        </a:rPr>
                        <a:t>11.4%</a:t>
                      </a:r>
                      <a:endParaRPr lang="en-US" sz="14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3"/>
                  </a:ext>
                </a:extLst>
              </a:tr>
              <a:tr h="314363">
                <a:tc>
                  <a:txBody>
                    <a:bodyPr/>
                    <a:lstStyle/>
                    <a:p>
                      <a:pPr algn="l" rtl="0" fontAlgn="ctr"/>
                      <a:r>
                        <a:rPr lang="en-US" sz="1400" u="none" strike="noStrike">
                          <a:effectLst/>
                          <a:latin typeface="Arial Narrow" panose="020B0606020202030204" pitchFamily="34" charset="0"/>
                        </a:rPr>
                        <a:t> FS: WHOLE PROVINCE </a:t>
                      </a:r>
                      <a:endParaRPr lang="en-US" sz="1400" b="0" i="0" u="none" strike="noStrike">
                        <a:solidFill>
                          <a:srgbClr val="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effectLst/>
                          <a:latin typeface="Arial Narrow" panose="020B0606020202030204" pitchFamily="34" charset="0"/>
                        </a:rPr>
                        <a:t>                      40,482 </a:t>
                      </a:r>
                      <a:endParaRPr lang="en-US" sz="14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effectLst/>
                          <a:latin typeface="Arial Narrow" panose="020B0606020202030204" pitchFamily="34" charset="0"/>
                        </a:rPr>
                        <a:t>11.4%</a:t>
                      </a:r>
                      <a:endParaRPr lang="en-US" sz="14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4"/>
                  </a:ext>
                </a:extLst>
              </a:tr>
              <a:tr h="314363">
                <a:tc>
                  <a:txBody>
                    <a:bodyPr/>
                    <a:lstStyle/>
                    <a:p>
                      <a:pPr algn="l" rtl="0" fontAlgn="ctr"/>
                      <a:r>
                        <a:rPr lang="en-US" sz="1400" u="none" strike="noStrike">
                          <a:effectLst/>
                          <a:latin typeface="Arial Narrow" panose="020B0606020202030204" pitchFamily="34" charset="0"/>
                        </a:rPr>
                        <a:t> GT: WHOLE PROVINCE </a:t>
                      </a:r>
                      <a:endParaRPr lang="en-US" sz="1400" b="0" i="0" u="none" strike="noStrike">
                        <a:solidFill>
                          <a:srgbClr val="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effectLst/>
                          <a:latin typeface="Arial Narrow" panose="020B0606020202030204" pitchFamily="34" charset="0"/>
                        </a:rPr>
                        <a:t>                      40,482 </a:t>
                      </a:r>
                      <a:endParaRPr lang="en-US" sz="14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effectLst/>
                          <a:latin typeface="Arial Narrow" panose="020B0606020202030204" pitchFamily="34" charset="0"/>
                        </a:rPr>
                        <a:t>11.4%</a:t>
                      </a:r>
                      <a:endParaRPr lang="en-US" sz="14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5"/>
                  </a:ext>
                </a:extLst>
              </a:tr>
              <a:tr h="314363">
                <a:tc>
                  <a:txBody>
                    <a:bodyPr/>
                    <a:lstStyle/>
                    <a:p>
                      <a:pPr algn="l" rtl="0" fontAlgn="ctr"/>
                      <a:r>
                        <a:rPr lang="en-US" sz="1400" u="none" strike="noStrike">
                          <a:effectLst/>
                          <a:latin typeface="Arial Narrow" panose="020B0606020202030204" pitchFamily="34" charset="0"/>
                        </a:rPr>
                        <a:t> KZN: WHOLE PROVINCE </a:t>
                      </a:r>
                      <a:endParaRPr lang="en-US" sz="1400" b="0" i="0" u="none" strike="noStrike">
                        <a:solidFill>
                          <a:srgbClr val="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effectLst/>
                          <a:latin typeface="Arial Narrow" panose="020B0606020202030204" pitchFamily="34" charset="0"/>
                        </a:rPr>
                        <a:t>                      40,482 </a:t>
                      </a:r>
                      <a:endParaRPr lang="en-US" sz="14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effectLst/>
                          <a:latin typeface="Arial Narrow" panose="020B0606020202030204" pitchFamily="34" charset="0"/>
                        </a:rPr>
                        <a:t>11.4%</a:t>
                      </a:r>
                      <a:endParaRPr lang="en-US" sz="14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6"/>
                  </a:ext>
                </a:extLst>
              </a:tr>
              <a:tr h="314363">
                <a:tc>
                  <a:txBody>
                    <a:bodyPr/>
                    <a:lstStyle/>
                    <a:p>
                      <a:pPr algn="l" rtl="0" fontAlgn="ctr"/>
                      <a:r>
                        <a:rPr lang="en-US" sz="1400" u="none" strike="noStrike">
                          <a:effectLst/>
                          <a:latin typeface="Arial Narrow" panose="020B0606020202030204" pitchFamily="34" charset="0"/>
                        </a:rPr>
                        <a:t> LP: WHOLE PROVINCE </a:t>
                      </a:r>
                      <a:endParaRPr lang="en-US" sz="1400" b="0" i="0" u="none" strike="noStrike">
                        <a:solidFill>
                          <a:srgbClr val="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effectLst/>
                          <a:latin typeface="Arial Narrow" panose="020B0606020202030204" pitchFamily="34" charset="0"/>
                        </a:rPr>
                        <a:t>                      40,482 </a:t>
                      </a:r>
                      <a:endParaRPr lang="en-US" sz="14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effectLst/>
                          <a:latin typeface="Arial Narrow" panose="020B0606020202030204" pitchFamily="34" charset="0"/>
                        </a:rPr>
                        <a:t>11.4%</a:t>
                      </a:r>
                      <a:endParaRPr lang="en-US" sz="14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7"/>
                  </a:ext>
                </a:extLst>
              </a:tr>
              <a:tr h="314363">
                <a:tc>
                  <a:txBody>
                    <a:bodyPr/>
                    <a:lstStyle/>
                    <a:p>
                      <a:pPr algn="l" rtl="0" fontAlgn="ctr"/>
                      <a:r>
                        <a:rPr lang="en-US" sz="1400" u="none" strike="noStrike">
                          <a:effectLst/>
                          <a:latin typeface="Arial Narrow" panose="020B0606020202030204" pitchFamily="34" charset="0"/>
                        </a:rPr>
                        <a:t> MP: WHOLE PROVINCE </a:t>
                      </a:r>
                      <a:endParaRPr lang="en-US" sz="1400" b="0" i="0" u="none" strike="noStrike">
                        <a:solidFill>
                          <a:srgbClr val="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effectLst/>
                          <a:latin typeface="Arial Narrow" panose="020B0606020202030204" pitchFamily="34" charset="0"/>
                        </a:rPr>
                        <a:t>                      32,169 </a:t>
                      </a:r>
                      <a:endParaRPr lang="en-US" sz="14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effectLst/>
                          <a:latin typeface="Arial Narrow" panose="020B0606020202030204" pitchFamily="34" charset="0"/>
                        </a:rPr>
                        <a:t>9.0%</a:t>
                      </a:r>
                      <a:endParaRPr lang="en-US" sz="14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8"/>
                  </a:ext>
                </a:extLst>
              </a:tr>
              <a:tr h="314363">
                <a:tc>
                  <a:txBody>
                    <a:bodyPr/>
                    <a:lstStyle/>
                    <a:p>
                      <a:pPr algn="l" rtl="0" fontAlgn="ctr"/>
                      <a:r>
                        <a:rPr lang="en-US" sz="1400" u="none" strike="noStrike">
                          <a:effectLst/>
                          <a:latin typeface="Arial Narrow" panose="020B0606020202030204" pitchFamily="34" charset="0"/>
                        </a:rPr>
                        <a:t> NC: WHOLE PROVINCE </a:t>
                      </a:r>
                      <a:endParaRPr lang="en-US" sz="1400" b="0" i="0" u="none" strike="noStrike">
                        <a:solidFill>
                          <a:srgbClr val="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effectLst/>
                          <a:latin typeface="Arial Narrow" panose="020B0606020202030204" pitchFamily="34" charset="0"/>
                        </a:rPr>
                        <a:t>                      40,482 </a:t>
                      </a:r>
                      <a:endParaRPr lang="en-US" sz="14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effectLst/>
                          <a:latin typeface="Arial Narrow" panose="020B0606020202030204" pitchFamily="34" charset="0"/>
                        </a:rPr>
                        <a:t>11.4%</a:t>
                      </a:r>
                      <a:endParaRPr lang="en-US" sz="14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9"/>
                  </a:ext>
                </a:extLst>
              </a:tr>
              <a:tr h="314363">
                <a:tc>
                  <a:txBody>
                    <a:bodyPr/>
                    <a:lstStyle/>
                    <a:p>
                      <a:pPr algn="l" rtl="0" fontAlgn="ctr"/>
                      <a:r>
                        <a:rPr lang="en-US" sz="1400" u="none" strike="noStrike">
                          <a:effectLst/>
                          <a:latin typeface="Arial Narrow" panose="020B0606020202030204" pitchFamily="34" charset="0"/>
                        </a:rPr>
                        <a:t> NW: WHOLE PROVINCE </a:t>
                      </a:r>
                      <a:endParaRPr lang="en-US" sz="1400" b="0" i="0" u="none" strike="noStrike">
                        <a:solidFill>
                          <a:srgbClr val="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effectLst/>
                          <a:latin typeface="Arial Narrow" panose="020B0606020202030204" pitchFamily="34" charset="0"/>
                        </a:rPr>
                        <a:t>                      40,482 </a:t>
                      </a:r>
                      <a:endParaRPr lang="en-US" sz="14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effectLst/>
                          <a:latin typeface="Arial Narrow" panose="020B0606020202030204" pitchFamily="34" charset="0"/>
                        </a:rPr>
                        <a:t>11.4%</a:t>
                      </a:r>
                      <a:endParaRPr lang="en-US" sz="14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10"/>
                  </a:ext>
                </a:extLst>
              </a:tr>
              <a:tr h="314363">
                <a:tc>
                  <a:txBody>
                    <a:bodyPr/>
                    <a:lstStyle/>
                    <a:p>
                      <a:pPr algn="l" rtl="0" fontAlgn="ctr"/>
                      <a:r>
                        <a:rPr lang="en-US" sz="1400" u="none" strike="noStrike">
                          <a:effectLst/>
                          <a:latin typeface="Arial Narrow" panose="020B0606020202030204" pitchFamily="34" charset="0"/>
                        </a:rPr>
                        <a:t> WC: WHOLE PROVINCE </a:t>
                      </a:r>
                      <a:endParaRPr lang="en-US" sz="1400" b="0" i="0" u="none" strike="noStrike">
                        <a:solidFill>
                          <a:srgbClr val="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effectLst/>
                          <a:latin typeface="Arial Narrow" panose="020B0606020202030204" pitchFamily="34" charset="0"/>
                        </a:rPr>
                        <a:t>                      40,482 </a:t>
                      </a:r>
                      <a:endParaRPr lang="en-US" sz="14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effectLst/>
                          <a:latin typeface="Arial Narrow" panose="020B0606020202030204" pitchFamily="34" charset="0"/>
                        </a:rPr>
                        <a:t>11.4%</a:t>
                      </a:r>
                      <a:endParaRPr lang="en-US" sz="14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11"/>
                  </a:ext>
                </a:extLst>
              </a:tr>
              <a:tr h="314363">
                <a:tc>
                  <a:txBody>
                    <a:bodyPr/>
                    <a:lstStyle/>
                    <a:p>
                      <a:pPr algn="l" rtl="0" fontAlgn="ctr"/>
                      <a:r>
                        <a:rPr lang="en-US" sz="1400" u="none" strike="noStrike" dirty="0">
                          <a:solidFill>
                            <a:schemeClr val="tx1"/>
                          </a:solidFill>
                          <a:effectLst>
                            <a:outerShdw blurRad="38100" dist="38100" dir="2700000" algn="tl">
                              <a:srgbClr val="000000">
                                <a:alpha val="43137"/>
                              </a:srgbClr>
                            </a:outerShdw>
                          </a:effectLst>
                          <a:latin typeface="Arial Narrow" panose="020B0606020202030204" pitchFamily="34" charset="0"/>
                        </a:rPr>
                        <a:t>TOTAL</a:t>
                      </a:r>
                      <a:endParaRPr lang="en-US" sz="1400" b="1" i="0" u="none" strike="noStrike" dirty="0">
                        <a:solidFill>
                          <a:schemeClr val="tx1"/>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ctr">
                    <a:solidFill>
                      <a:schemeClr val="accent3">
                        <a:lumMod val="75000"/>
                      </a:schemeClr>
                    </a:solidFill>
                  </a:tcPr>
                </a:tc>
                <a:tc>
                  <a:txBody>
                    <a:bodyPr/>
                    <a:lstStyle/>
                    <a:p>
                      <a:pPr algn="r" fontAlgn="b"/>
                      <a:r>
                        <a:rPr lang="en-US" sz="1400" u="none" strike="noStrike" dirty="0">
                          <a:solidFill>
                            <a:schemeClr val="tx1"/>
                          </a:solidFill>
                          <a:effectLst>
                            <a:outerShdw blurRad="38100" dist="38100" dir="2700000" algn="tl">
                              <a:srgbClr val="000000">
                                <a:alpha val="43137"/>
                              </a:srgbClr>
                            </a:outerShdw>
                          </a:effectLst>
                          <a:latin typeface="Arial Narrow" panose="020B0606020202030204" pitchFamily="34" charset="0"/>
                        </a:rPr>
                        <a:t>                    356,025 </a:t>
                      </a:r>
                      <a:endParaRPr lang="en-US" sz="1400" b="1" i="0" u="none" strike="noStrike" dirty="0">
                        <a:solidFill>
                          <a:schemeClr val="tx1"/>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tc>
                  <a:txBody>
                    <a:bodyPr/>
                    <a:lstStyle/>
                    <a:p>
                      <a:pPr algn="ctr" fontAlgn="b"/>
                      <a:r>
                        <a:rPr lang="en-US" sz="1400" u="none" strike="noStrike" dirty="0">
                          <a:solidFill>
                            <a:schemeClr val="tx1"/>
                          </a:solidFill>
                          <a:effectLst>
                            <a:outerShdw blurRad="38100" dist="38100" dir="2700000" algn="tl">
                              <a:srgbClr val="000000">
                                <a:alpha val="43137"/>
                              </a:srgbClr>
                            </a:outerShdw>
                          </a:effectLst>
                          <a:latin typeface="Arial Narrow" panose="020B0606020202030204" pitchFamily="34" charset="0"/>
                        </a:rPr>
                        <a:t>100.0%</a:t>
                      </a:r>
                      <a:endParaRPr lang="en-US" sz="1400" b="1" i="0" u="none" strike="noStrike" dirty="0">
                        <a:solidFill>
                          <a:schemeClr val="tx1"/>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xmlns="" val="29062506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14</a:t>
            </a:fld>
            <a:endParaRPr lang="en-US" altLang="en-US" dirty="0"/>
          </a:p>
        </p:txBody>
      </p:sp>
      <p:sp>
        <p:nvSpPr>
          <p:cNvPr id="5" name="Title 13"/>
          <p:cNvSpPr>
            <a:spLocks noGrp="1"/>
          </p:cNvSpPr>
          <p:nvPr>
            <p:ph type="title"/>
          </p:nvPr>
        </p:nvSpPr>
        <p:spPr>
          <a:xfrm>
            <a:off x="107504" y="274638"/>
            <a:ext cx="9036496" cy="1143000"/>
          </a:xfrm>
          <a:solidFill>
            <a:schemeClr val="accent3">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algn="ctr">
              <a:defRPr/>
            </a:pPr>
            <a:r>
              <a:rPr lang="en-ZA" sz="2800" b="1" dirty="0">
                <a:effectLst>
                  <a:outerShdw blurRad="38100" dist="38100" dir="2700000" algn="tl">
                    <a:srgbClr val="000000">
                      <a:alpha val="43137"/>
                    </a:srgbClr>
                  </a:outerShdw>
                </a:effectLst>
                <a:latin typeface="Arial" pitchFamily="34" charset="0"/>
                <a:cs typeface="Arial" pitchFamily="34" charset="0"/>
              </a:rPr>
              <a:t>% ALLOCATION SHARED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1093913995"/>
              </p:ext>
            </p:extLst>
          </p:nvPr>
        </p:nvGraphicFramePr>
        <p:xfrm>
          <a:off x="323528" y="1600200"/>
          <a:ext cx="8712968" cy="38450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625388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noGrp="1"/>
          </p:cNvSpPr>
          <p:nvPr>
            <p:ph type="title"/>
          </p:nvPr>
        </p:nvSpPr>
        <p:spPr bwMode="auto">
          <a:xfrm>
            <a:off x="251518" y="-3179"/>
            <a:ext cx="8661650" cy="539552"/>
          </a:xfrm>
          <a:prstGeom prst="rect">
            <a:avLst/>
          </a:prstGeom>
          <a:solidFill>
            <a:schemeClr val="accent3">
              <a:lumMod val="75000"/>
            </a:schemeClr>
          </a:soli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xmlns="" w="9525">
                <a:solidFill>
                  <a:srgbClr val="000000"/>
                </a:solidFill>
                <a:miter lim="800000"/>
                <a:headEnd/>
                <a:tailEnd/>
              </a14:hiddenLine>
            </a:ext>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4000" kern="1200">
                <a:solidFill>
                  <a:schemeClr val="lt1"/>
                </a:solidFill>
                <a:latin typeface="+mn-lt"/>
                <a:ea typeface="+mn-ea"/>
                <a:cs typeface="+mn-cs"/>
              </a:defRPr>
            </a:lvl1pPr>
            <a:lvl2pPr algn="l" defTabSz="457200" rtl="0" eaLnBrk="0" fontAlgn="base" hangingPunct="0">
              <a:spcBef>
                <a:spcPct val="0"/>
              </a:spcBef>
              <a:spcAft>
                <a:spcPct val="0"/>
              </a:spcAft>
              <a:defRPr sz="4000">
                <a:solidFill>
                  <a:schemeClr val="lt1"/>
                </a:solidFill>
                <a:latin typeface="+mn-lt"/>
                <a:ea typeface="+mn-ea"/>
                <a:cs typeface="+mn-cs"/>
              </a:defRPr>
            </a:lvl2pPr>
            <a:lvl3pPr algn="l" defTabSz="457200" rtl="0" eaLnBrk="0" fontAlgn="base" hangingPunct="0">
              <a:spcBef>
                <a:spcPct val="0"/>
              </a:spcBef>
              <a:spcAft>
                <a:spcPct val="0"/>
              </a:spcAft>
              <a:defRPr sz="4000">
                <a:solidFill>
                  <a:schemeClr val="lt1"/>
                </a:solidFill>
                <a:latin typeface="+mn-lt"/>
                <a:ea typeface="+mn-ea"/>
                <a:cs typeface="+mn-cs"/>
              </a:defRPr>
            </a:lvl3pPr>
            <a:lvl4pPr algn="l" defTabSz="457200" rtl="0" eaLnBrk="0" fontAlgn="base" hangingPunct="0">
              <a:spcBef>
                <a:spcPct val="0"/>
              </a:spcBef>
              <a:spcAft>
                <a:spcPct val="0"/>
              </a:spcAft>
              <a:defRPr sz="4000">
                <a:solidFill>
                  <a:schemeClr val="lt1"/>
                </a:solidFill>
                <a:latin typeface="+mn-lt"/>
                <a:ea typeface="+mn-ea"/>
                <a:cs typeface="+mn-cs"/>
              </a:defRPr>
            </a:lvl4pPr>
            <a:lvl5pPr algn="l" defTabSz="457200" rtl="0" eaLnBrk="0" fontAlgn="base" hangingPunct="0">
              <a:spcBef>
                <a:spcPct val="0"/>
              </a:spcBef>
              <a:spcAft>
                <a:spcPct val="0"/>
              </a:spcAft>
              <a:defRPr sz="4000">
                <a:solidFill>
                  <a:schemeClr val="lt1"/>
                </a:solidFill>
                <a:latin typeface="+mn-lt"/>
                <a:ea typeface="+mn-ea"/>
                <a:cs typeface="+mn-cs"/>
              </a:defRPr>
            </a:lvl5pPr>
            <a:lvl6pPr marL="457200" algn="l" defTabSz="457200" rtl="0" fontAlgn="base">
              <a:spcBef>
                <a:spcPct val="0"/>
              </a:spcBef>
              <a:spcAft>
                <a:spcPct val="0"/>
              </a:spcAft>
              <a:defRPr sz="4000">
                <a:solidFill>
                  <a:schemeClr val="lt1"/>
                </a:solidFill>
                <a:latin typeface="+mn-lt"/>
                <a:ea typeface="+mn-ea"/>
                <a:cs typeface="+mn-cs"/>
              </a:defRPr>
            </a:lvl6pPr>
            <a:lvl7pPr marL="914400" algn="l" defTabSz="457200" rtl="0" fontAlgn="base">
              <a:spcBef>
                <a:spcPct val="0"/>
              </a:spcBef>
              <a:spcAft>
                <a:spcPct val="0"/>
              </a:spcAft>
              <a:defRPr sz="4000">
                <a:solidFill>
                  <a:schemeClr val="lt1"/>
                </a:solidFill>
                <a:latin typeface="+mn-lt"/>
                <a:ea typeface="+mn-ea"/>
                <a:cs typeface="+mn-cs"/>
              </a:defRPr>
            </a:lvl7pPr>
            <a:lvl8pPr marL="1371600" algn="l" defTabSz="457200" rtl="0" fontAlgn="base">
              <a:spcBef>
                <a:spcPct val="0"/>
              </a:spcBef>
              <a:spcAft>
                <a:spcPct val="0"/>
              </a:spcAft>
              <a:defRPr sz="4000">
                <a:solidFill>
                  <a:schemeClr val="lt1"/>
                </a:solidFill>
                <a:latin typeface="+mn-lt"/>
                <a:ea typeface="+mn-ea"/>
                <a:cs typeface="+mn-cs"/>
              </a:defRPr>
            </a:lvl8pPr>
            <a:lvl9pPr marL="1828800" algn="l" defTabSz="457200" rtl="0" fontAlgn="base">
              <a:spcBef>
                <a:spcPct val="0"/>
              </a:spcBef>
              <a:spcAft>
                <a:spcPct val="0"/>
              </a:spcAft>
              <a:defRPr sz="4000">
                <a:solidFill>
                  <a:schemeClr val="lt1"/>
                </a:solidFill>
                <a:latin typeface="+mn-lt"/>
                <a:ea typeface="+mn-ea"/>
                <a:cs typeface="+mn-cs"/>
              </a:defRPr>
            </a:lvl9pPr>
          </a:lstStyle>
          <a:p>
            <a:pPr algn="ctr">
              <a:defRPr/>
            </a:pPr>
            <a:r>
              <a:rPr lang="en-ZA" sz="2400" dirty="0">
                <a:effectLst>
                  <a:outerShdw blurRad="38100" dist="38100" dir="2700000" algn="tl">
                    <a:srgbClr val="000000">
                      <a:alpha val="43137"/>
                    </a:srgbClr>
                  </a:outerShdw>
                </a:effectLst>
                <a:latin typeface="Arial" pitchFamily="34" charset="0"/>
                <a:cs typeface="Arial" pitchFamily="34" charset="0"/>
              </a:rPr>
              <a:t>Household Projects: Per Branch &amp; Province</a:t>
            </a:r>
          </a:p>
        </p:txBody>
      </p:sp>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15</a:t>
            </a:fld>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xmlns="" val="2806875092"/>
              </p:ext>
            </p:extLst>
          </p:nvPr>
        </p:nvGraphicFramePr>
        <p:xfrm>
          <a:off x="323528" y="692696"/>
          <a:ext cx="8589640" cy="4680519"/>
        </p:xfrm>
        <a:graphic>
          <a:graphicData uri="http://schemas.openxmlformats.org/drawingml/2006/table">
            <a:tbl>
              <a:tblPr firstRow="1" lastRow="1" bandRow="1">
                <a:tableStyleId>{F5AB1C69-6EDB-4FF4-983F-18BD219EF322}</a:tableStyleId>
              </a:tblPr>
              <a:tblGrid>
                <a:gridCol w="3596264">
                  <a:extLst>
                    <a:ext uri="{9D8B030D-6E8A-4147-A177-3AD203B41FA5}">
                      <a16:colId xmlns="" xmlns:a16="http://schemas.microsoft.com/office/drawing/2014/main" val="3752906569"/>
                    </a:ext>
                  </a:extLst>
                </a:gridCol>
                <a:gridCol w="3415159">
                  <a:extLst>
                    <a:ext uri="{9D8B030D-6E8A-4147-A177-3AD203B41FA5}">
                      <a16:colId xmlns="" xmlns:a16="http://schemas.microsoft.com/office/drawing/2014/main" val="4099131128"/>
                    </a:ext>
                  </a:extLst>
                </a:gridCol>
                <a:gridCol w="1578217">
                  <a:extLst>
                    <a:ext uri="{9D8B030D-6E8A-4147-A177-3AD203B41FA5}">
                      <a16:colId xmlns="" xmlns:a16="http://schemas.microsoft.com/office/drawing/2014/main" val="3211914076"/>
                    </a:ext>
                  </a:extLst>
                </a:gridCol>
              </a:tblGrid>
              <a:tr h="326549">
                <a:tc rowSpan="2">
                  <a:txBody>
                    <a:bodyPr/>
                    <a:lstStyle/>
                    <a:p>
                      <a:pPr algn="l" rtl="0" fontAlgn="t"/>
                      <a:r>
                        <a:rPr lang="en-ZA" sz="16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PROVINCIAL OFFICE</a:t>
                      </a:r>
                    </a:p>
                  </a:txBody>
                  <a:tcPr marL="6734" marR="6734" marT="6734" marB="0">
                    <a:solidFill>
                      <a:schemeClr val="accent3">
                        <a:lumMod val="75000"/>
                      </a:schemeClr>
                    </a:solidFill>
                  </a:tcPr>
                </a:tc>
                <a:tc rowSpan="2">
                  <a:txBody>
                    <a:bodyPr/>
                    <a:lstStyle/>
                    <a:p>
                      <a:pPr algn="ctr" rtl="0" fontAlgn="t"/>
                      <a:r>
                        <a:rPr lang="en-ZA" sz="16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Final ENE allocation</a:t>
                      </a:r>
                    </a:p>
                  </a:txBody>
                  <a:tcPr marL="6734" marR="6734" marT="6734" marB="0">
                    <a:solidFill>
                      <a:schemeClr val="accent3">
                        <a:lumMod val="75000"/>
                      </a:schemeClr>
                    </a:solidFill>
                  </a:tcPr>
                </a:tc>
                <a:tc>
                  <a:txBody>
                    <a:bodyPr/>
                    <a:lstStyle/>
                    <a:p>
                      <a:pPr algn="ctr" rtl="0" fontAlgn="t"/>
                      <a:r>
                        <a:rPr lang="en-ZA" sz="16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a:t>
                      </a:r>
                    </a:p>
                  </a:txBody>
                  <a:tcPr marL="6734" marR="6734" marT="6734" marB="0">
                    <a:solidFill>
                      <a:schemeClr val="accent3">
                        <a:lumMod val="75000"/>
                      </a:schemeClr>
                    </a:solidFill>
                  </a:tcPr>
                </a:tc>
                <a:extLst>
                  <a:ext uri="{0D108BD9-81ED-4DB2-BD59-A6C34878D82A}">
                    <a16:rowId xmlns="" xmlns:a16="http://schemas.microsoft.com/office/drawing/2014/main" val="2188829171"/>
                  </a:ext>
                </a:extLst>
              </a:tr>
              <a:tr h="1066722">
                <a:tc vMerge="1">
                  <a:txBody>
                    <a:bodyPr/>
                    <a:lstStyle/>
                    <a:p>
                      <a:endParaRPr lang="en-ZA"/>
                    </a:p>
                  </a:txBody>
                  <a:tcPr/>
                </a:tc>
                <a:tc vMerge="1">
                  <a:txBody>
                    <a:bodyPr/>
                    <a:lstStyle/>
                    <a:p>
                      <a:endParaRPr lang="en-ZA"/>
                    </a:p>
                  </a:txBody>
                  <a:tcPr/>
                </a:tc>
                <a:tc>
                  <a:txBody>
                    <a:bodyPr/>
                    <a:lstStyle/>
                    <a:p>
                      <a:pPr algn="ctr" rtl="0" fontAlgn="t"/>
                      <a:r>
                        <a:rPr lang="en-ZA" sz="16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allocation to provincial budget</a:t>
                      </a:r>
                    </a:p>
                  </a:txBody>
                  <a:tcPr marL="6734" marR="6734" marT="6734" marB="0">
                    <a:solidFill>
                      <a:schemeClr val="accent3">
                        <a:lumMod val="75000"/>
                      </a:schemeClr>
                    </a:solidFill>
                  </a:tcPr>
                </a:tc>
                <a:extLst>
                  <a:ext uri="{0D108BD9-81ED-4DB2-BD59-A6C34878D82A}">
                    <a16:rowId xmlns="" xmlns:a16="http://schemas.microsoft.com/office/drawing/2014/main" val="1985276453"/>
                  </a:ext>
                </a:extLst>
              </a:tr>
              <a:tr h="283009">
                <a:tc>
                  <a:txBody>
                    <a:bodyPr/>
                    <a:lstStyle/>
                    <a:p>
                      <a:pPr algn="l" rtl="0" fontAlgn="b"/>
                      <a:r>
                        <a:rPr lang="en-ZA" sz="1600" b="1" i="0" u="none" strike="noStrike" dirty="0">
                          <a:solidFill>
                            <a:srgbClr val="7030A0"/>
                          </a:solidFill>
                          <a:effectLst>
                            <a:outerShdw blurRad="38100" dist="38100" dir="2700000" algn="tl">
                              <a:srgbClr val="000000">
                                <a:alpha val="43137"/>
                              </a:srgbClr>
                            </a:outerShdw>
                          </a:effectLst>
                          <a:latin typeface="Arial Narrow" panose="020B0606020202030204" pitchFamily="34" charset="0"/>
                        </a:rPr>
                        <a:t>RID</a:t>
                      </a:r>
                    </a:p>
                  </a:txBody>
                  <a:tcPr marL="6734" marR="6734" marT="6734" marB="0" anchor="b">
                    <a:solidFill>
                      <a:schemeClr val="accent3">
                        <a:lumMod val="75000"/>
                      </a:schemeClr>
                    </a:solidFill>
                  </a:tcPr>
                </a:tc>
                <a:tc>
                  <a:txBody>
                    <a:bodyPr/>
                    <a:lstStyle/>
                    <a:p>
                      <a:pPr algn="ctr" rtl="0" fontAlgn="b"/>
                      <a:r>
                        <a:rPr lang="en-ZA" sz="16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R'000</a:t>
                      </a:r>
                    </a:p>
                  </a:txBody>
                  <a:tcPr marL="6734" marR="6734" marT="6734" marB="0" anchor="b">
                    <a:solidFill>
                      <a:schemeClr val="accent3">
                        <a:lumMod val="75000"/>
                      </a:schemeClr>
                    </a:solidFill>
                  </a:tcPr>
                </a:tc>
                <a:tc>
                  <a:txBody>
                    <a:bodyPr/>
                    <a:lstStyle/>
                    <a:p>
                      <a:pPr algn="ctr" rtl="0" fontAlgn="b"/>
                      <a:r>
                        <a:rPr lang="en-ZA" sz="16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a:t>
                      </a:r>
                    </a:p>
                  </a:txBody>
                  <a:tcPr marL="6734" marR="6734" marT="6734" marB="0" anchor="b">
                    <a:solidFill>
                      <a:schemeClr val="accent3">
                        <a:lumMod val="75000"/>
                      </a:schemeClr>
                    </a:solidFill>
                  </a:tcPr>
                </a:tc>
                <a:extLst>
                  <a:ext uri="{0D108BD9-81ED-4DB2-BD59-A6C34878D82A}">
                    <a16:rowId xmlns="" xmlns:a16="http://schemas.microsoft.com/office/drawing/2014/main" val="1428798366"/>
                  </a:ext>
                </a:extLst>
              </a:tr>
              <a:tr h="272123">
                <a:tc>
                  <a:txBody>
                    <a:bodyPr/>
                    <a:lstStyle/>
                    <a:p>
                      <a:pPr algn="l" rtl="0" fontAlgn="ctr"/>
                      <a:r>
                        <a:rPr lang="en-ZA" sz="1600" b="0" i="0" u="none" strike="noStrike">
                          <a:solidFill>
                            <a:sysClr val="windowText" lastClr="000000"/>
                          </a:solidFill>
                          <a:effectLst/>
                          <a:latin typeface="Arial Narrow" panose="020B0606020202030204" pitchFamily="34" charset="0"/>
                        </a:rPr>
                        <a:t>Eastern Cape</a:t>
                      </a:r>
                    </a:p>
                  </a:txBody>
                  <a:tcPr marL="6734" marR="6734" marT="6734" marB="0" anchor="ctr"/>
                </a:tc>
                <a:tc>
                  <a:txBody>
                    <a:bodyPr/>
                    <a:lstStyle/>
                    <a:p>
                      <a:pPr algn="r" rtl="0" fontAlgn="b"/>
                      <a:r>
                        <a:rPr lang="en-ZA" sz="1600" b="0" i="0" u="none" strike="noStrike" dirty="0">
                          <a:solidFill>
                            <a:sysClr val="windowText" lastClr="000000"/>
                          </a:solidFill>
                          <a:effectLst/>
                          <a:latin typeface="Arial Narrow" panose="020B0606020202030204" pitchFamily="34" charset="0"/>
                        </a:rPr>
                        <a:t>155,071</a:t>
                      </a:r>
                    </a:p>
                  </a:txBody>
                  <a:tcPr marL="6734" marR="6734" marT="6734" marB="0" anchor="b"/>
                </a:tc>
                <a:tc>
                  <a:txBody>
                    <a:bodyPr/>
                    <a:lstStyle/>
                    <a:p>
                      <a:pPr algn="ctr" rtl="0" fontAlgn="b"/>
                      <a:r>
                        <a:rPr lang="en-ZA" sz="1600" b="0" i="0" u="none" strike="noStrike" dirty="0">
                          <a:solidFill>
                            <a:sysClr val="windowText" lastClr="000000"/>
                          </a:solidFill>
                          <a:effectLst/>
                          <a:latin typeface="Arial Narrow" panose="020B0606020202030204" pitchFamily="34" charset="0"/>
                        </a:rPr>
                        <a:t>19.0%</a:t>
                      </a:r>
                    </a:p>
                  </a:txBody>
                  <a:tcPr marL="6734" marR="6734" marT="6734" marB="0" anchor="b"/>
                </a:tc>
                <a:extLst>
                  <a:ext uri="{0D108BD9-81ED-4DB2-BD59-A6C34878D82A}">
                    <a16:rowId xmlns="" xmlns:a16="http://schemas.microsoft.com/office/drawing/2014/main" val="1922884979"/>
                  </a:ext>
                </a:extLst>
              </a:tr>
              <a:tr h="272123">
                <a:tc>
                  <a:txBody>
                    <a:bodyPr/>
                    <a:lstStyle/>
                    <a:p>
                      <a:pPr algn="l" rtl="0" fontAlgn="ctr"/>
                      <a:r>
                        <a:rPr lang="en-ZA" sz="1600" b="0" i="0" u="none" strike="noStrike">
                          <a:solidFill>
                            <a:sysClr val="windowText" lastClr="000000"/>
                          </a:solidFill>
                          <a:effectLst/>
                          <a:latin typeface="Arial Narrow" panose="020B0606020202030204" pitchFamily="34" charset="0"/>
                        </a:rPr>
                        <a:t>Free State</a:t>
                      </a:r>
                    </a:p>
                  </a:txBody>
                  <a:tcPr marL="6734" marR="6734" marT="6734" marB="0" anchor="ctr"/>
                </a:tc>
                <a:tc>
                  <a:txBody>
                    <a:bodyPr/>
                    <a:lstStyle/>
                    <a:p>
                      <a:pPr algn="r" rtl="0" fontAlgn="b"/>
                      <a:r>
                        <a:rPr lang="en-ZA" sz="1600" b="0" i="0" u="none" strike="noStrike">
                          <a:solidFill>
                            <a:sysClr val="windowText" lastClr="000000"/>
                          </a:solidFill>
                          <a:effectLst/>
                          <a:latin typeface="Arial Narrow" panose="020B0606020202030204" pitchFamily="34" charset="0"/>
                        </a:rPr>
                        <a:t>58,115</a:t>
                      </a:r>
                    </a:p>
                  </a:txBody>
                  <a:tcPr marL="6734" marR="6734" marT="6734" marB="0" anchor="b"/>
                </a:tc>
                <a:tc>
                  <a:txBody>
                    <a:bodyPr/>
                    <a:lstStyle/>
                    <a:p>
                      <a:pPr algn="ctr" rtl="0" fontAlgn="b"/>
                      <a:r>
                        <a:rPr lang="en-ZA" sz="1600" b="0" i="0" u="none" strike="noStrike">
                          <a:solidFill>
                            <a:sysClr val="windowText" lastClr="000000"/>
                          </a:solidFill>
                          <a:effectLst/>
                          <a:latin typeface="Arial Narrow" panose="020B0606020202030204" pitchFamily="34" charset="0"/>
                        </a:rPr>
                        <a:t>7.1%</a:t>
                      </a:r>
                    </a:p>
                  </a:txBody>
                  <a:tcPr marL="6734" marR="6734" marT="6734" marB="0" anchor="b"/>
                </a:tc>
                <a:extLst>
                  <a:ext uri="{0D108BD9-81ED-4DB2-BD59-A6C34878D82A}">
                    <a16:rowId xmlns="" xmlns:a16="http://schemas.microsoft.com/office/drawing/2014/main" val="1826118643"/>
                  </a:ext>
                </a:extLst>
              </a:tr>
              <a:tr h="272123">
                <a:tc>
                  <a:txBody>
                    <a:bodyPr/>
                    <a:lstStyle/>
                    <a:p>
                      <a:pPr algn="l" rtl="0" fontAlgn="ctr"/>
                      <a:r>
                        <a:rPr lang="en-ZA" sz="1600" b="0" i="0" u="none" strike="noStrike">
                          <a:solidFill>
                            <a:sysClr val="windowText" lastClr="000000"/>
                          </a:solidFill>
                          <a:effectLst/>
                          <a:latin typeface="Arial Narrow" panose="020B0606020202030204" pitchFamily="34" charset="0"/>
                        </a:rPr>
                        <a:t>Gauteng</a:t>
                      </a:r>
                    </a:p>
                  </a:txBody>
                  <a:tcPr marL="6734" marR="6734" marT="6734" marB="0" anchor="ctr"/>
                </a:tc>
                <a:tc>
                  <a:txBody>
                    <a:bodyPr/>
                    <a:lstStyle/>
                    <a:p>
                      <a:pPr algn="r" rtl="0" fontAlgn="b"/>
                      <a:r>
                        <a:rPr lang="en-ZA" sz="1600" b="0" i="0" u="none" strike="noStrike">
                          <a:solidFill>
                            <a:sysClr val="windowText" lastClr="000000"/>
                          </a:solidFill>
                          <a:effectLst/>
                          <a:latin typeface="Arial Narrow" panose="020B0606020202030204" pitchFamily="34" charset="0"/>
                        </a:rPr>
                        <a:t>56,115</a:t>
                      </a:r>
                    </a:p>
                  </a:txBody>
                  <a:tcPr marL="6734" marR="6734" marT="6734" marB="0" anchor="b"/>
                </a:tc>
                <a:tc>
                  <a:txBody>
                    <a:bodyPr/>
                    <a:lstStyle/>
                    <a:p>
                      <a:pPr algn="ctr" rtl="0" fontAlgn="b"/>
                      <a:r>
                        <a:rPr lang="en-ZA" sz="1600" b="0" i="0" u="none" strike="noStrike">
                          <a:solidFill>
                            <a:sysClr val="windowText" lastClr="000000"/>
                          </a:solidFill>
                          <a:effectLst/>
                          <a:latin typeface="Arial Narrow" panose="020B0606020202030204" pitchFamily="34" charset="0"/>
                        </a:rPr>
                        <a:t>6.9%</a:t>
                      </a:r>
                    </a:p>
                  </a:txBody>
                  <a:tcPr marL="6734" marR="6734" marT="6734" marB="0" anchor="b"/>
                </a:tc>
                <a:extLst>
                  <a:ext uri="{0D108BD9-81ED-4DB2-BD59-A6C34878D82A}">
                    <a16:rowId xmlns="" xmlns:a16="http://schemas.microsoft.com/office/drawing/2014/main" val="3686021366"/>
                  </a:ext>
                </a:extLst>
              </a:tr>
              <a:tr h="272123">
                <a:tc>
                  <a:txBody>
                    <a:bodyPr/>
                    <a:lstStyle/>
                    <a:p>
                      <a:pPr algn="l" rtl="0" fontAlgn="ctr"/>
                      <a:r>
                        <a:rPr lang="en-ZA" sz="1600" b="0" i="0" u="none" strike="noStrike">
                          <a:solidFill>
                            <a:sysClr val="windowText" lastClr="000000"/>
                          </a:solidFill>
                          <a:effectLst/>
                          <a:latin typeface="Arial Narrow" panose="020B0606020202030204" pitchFamily="34" charset="0"/>
                        </a:rPr>
                        <a:t>Kwa Zulu Natal</a:t>
                      </a:r>
                    </a:p>
                  </a:txBody>
                  <a:tcPr marL="6734" marR="6734" marT="6734" marB="0" anchor="ctr"/>
                </a:tc>
                <a:tc>
                  <a:txBody>
                    <a:bodyPr/>
                    <a:lstStyle/>
                    <a:p>
                      <a:pPr algn="r" rtl="0" fontAlgn="b"/>
                      <a:r>
                        <a:rPr lang="en-ZA" sz="1600" b="0" i="0" u="none" strike="noStrike" dirty="0">
                          <a:solidFill>
                            <a:sysClr val="windowText" lastClr="000000"/>
                          </a:solidFill>
                          <a:effectLst/>
                          <a:latin typeface="Arial Narrow" panose="020B0606020202030204" pitchFamily="34" charset="0"/>
                        </a:rPr>
                        <a:t>158,000</a:t>
                      </a:r>
                    </a:p>
                  </a:txBody>
                  <a:tcPr marL="6734" marR="6734" marT="6734" marB="0" anchor="b"/>
                </a:tc>
                <a:tc>
                  <a:txBody>
                    <a:bodyPr/>
                    <a:lstStyle/>
                    <a:p>
                      <a:pPr algn="ctr" rtl="0" fontAlgn="b"/>
                      <a:r>
                        <a:rPr lang="en-ZA" sz="1600" b="0" i="0" u="none" strike="noStrike">
                          <a:solidFill>
                            <a:sysClr val="windowText" lastClr="000000"/>
                          </a:solidFill>
                          <a:effectLst/>
                          <a:latin typeface="Arial Narrow" panose="020B0606020202030204" pitchFamily="34" charset="0"/>
                        </a:rPr>
                        <a:t>19.4%</a:t>
                      </a:r>
                    </a:p>
                  </a:txBody>
                  <a:tcPr marL="6734" marR="6734" marT="6734" marB="0" anchor="b"/>
                </a:tc>
                <a:extLst>
                  <a:ext uri="{0D108BD9-81ED-4DB2-BD59-A6C34878D82A}">
                    <a16:rowId xmlns="" xmlns:a16="http://schemas.microsoft.com/office/drawing/2014/main" val="2082638086"/>
                  </a:ext>
                </a:extLst>
              </a:tr>
              <a:tr h="272123">
                <a:tc>
                  <a:txBody>
                    <a:bodyPr/>
                    <a:lstStyle/>
                    <a:p>
                      <a:pPr algn="l" rtl="0" fontAlgn="ctr"/>
                      <a:r>
                        <a:rPr lang="en-ZA" sz="1600" b="0" i="0" u="none" strike="noStrike" dirty="0">
                          <a:solidFill>
                            <a:sysClr val="windowText" lastClr="000000"/>
                          </a:solidFill>
                          <a:effectLst/>
                          <a:latin typeface="Arial Narrow" panose="020B0606020202030204" pitchFamily="34" charset="0"/>
                        </a:rPr>
                        <a:t>Limpopo</a:t>
                      </a:r>
                    </a:p>
                  </a:txBody>
                  <a:tcPr marL="6734" marR="6734" marT="6734" marB="0" anchor="ctr"/>
                </a:tc>
                <a:tc>
                  <a:txBody>
                    <a:bodyPr/>
                    <a:lstStyle/>
                    <a:p>
                      <a:pPr algn="r" rtl="0" fontAlgn="b"/>
                      <a:r>
                        <a:rPr lang="en-ZA" sz="1600" b="0" i="0" u="none" strike="noStrike">
                          <a:solidFill>
                            <a:sysClr val="windowText" lastClr="000000"/>
                          </a:solidFill>
                          <a:effectLst/>
                          <a:latin typeface="Arial Narrow" panose="020B0606020202030204" pitchFamily="34" charset="0"/>
                        </a:rPr>
                        <a:t>87,099</a:t>
                      </a:r>
                    </a:p>
                  </a:txBody>
                  <a:tcPr marL="6734" marR="6734" marT="6734" marB="0" anchor="b"/>
                </a:tc>
                <a:tc>
                  <a:txBody>
                    <a:bodyPr/>
                    <a:lstStyle/>
                    <a:p>
                      <a:pPr algn="ctr" rtl="0" fontAlgn="b"/>
                      <a:r>
                        <a:rPr lang="en-ZA" sz="1600" b="0" i="0" u="none" strike="noStrike">
                          <a:solidFill>
                            <a:sysClr val="windowText" lastClr="000000"/>
                          </a:solidFill>
                          <a:effectLst/>
                          <a:latin typeface="Arial Narrow" panose="020B0606020202030204" pitchFamily="34" charset="0"/>
                        </a:rPr>
                        <a:t>10.7%</a:t>
                      </a:r>
                    </a:p>
                  </a:txBody>
                  <a:tcPr marL="6734" marR="6734" marT="6734" marB="0" anchor="b"/>
                </a:tc>
                <a:extLst>
                  <a:ext uri="{0D108BD9-81ED-4DB2-BD59-A6C34878D82A}">
                    <a16:rowId xmlns="" xmlns:a16="http://schemas.microsoft.com/office/drawing/2014/main" val="1492111086"/>
                  </a:ext>
                </a:extLst>
              </a:tr>
              <a:tr h="272123">
                <a:tc>
                  <a:txBody>
                    <a:bodyPr/>
                    <a:lstStyle/>
                    <a:p>
                      <a:pPr algn="l" rtl="0" fontAlgn="ctr"/>
                      <a:r>
                        <a:rPr lang="en-ZA" sz="1600" b="0" i="0" u="none" strike="noStrike" dirty="0">
                          <a:solidFill>
                            <a:sysClr val="windowText" lastClr="000000"/>
                          </a:solidFill>
                          <a:effectLst/>
                          <a:latin typeface="Arial Narrow" panose="020B0606020202030204" pitchFamily="34" charset="0"/>
                        </a:rPr>
                        <a:t>Mpumalanga</a:t>
                      </a:r>
                    </a:p>
                  </a:txBody>
                  <a:tcPr marL="6734" marR="6734" marT="6734" marB="0" anchor="ctr"/>
                </a:tc>
                <a:tc>
                  <a:txBody>
                    <a:bodyPr/>
                    <a:lstStyle/>
                    <a:p>
                      <a:pPr algn="r" rtl="0" fontAlgn="b"/>
                      <a:r>
                        <a:rPr lang="en-ZA" sz="1600" b="0" i="0" u="none" strike="noStrike">
                          <a:solidFill>
                            <a:sysClr val="windowText" lastClr="000000"/>
                          </a:solidFill>
                          <a:effectLst/>
                          <a:latin typeface="Arial Narrow" panose="020B0606020202030204" pitchFamily="34" charset="0"/>
                        </a:rPr>
                        <a:t>98,267</a:t>
                      </a:r>
                    </a:p>
                  </a:txBody>
                  <a:tcPr marL="6734" marR="6734" marT="6734" marB="0" anchor="b"/>
                </a:tc>
                <a:tc>
                  <a:txBody>
                    <a:bodyPr/>
                    <a:lstStyle/>
                    <a:p>
                      <a:pPr algn="ctr" rtl="0" fontAlgn="b"/>
                      <a:r>
                        <a:rPr lang="en-ZA" sz="1600" b="0" i="0" u="none" strike="noStrike">
                          <a:solidFill>
                            <a:sysClr val="windowText" lastClr="000000"/>
                          </a:solidFill>
                          <a:effectLst/>
                          <a:latin typeface="Arial Narrow" panose="020B0606020202030204" pitchFamily="34" charset="0"/>
                        </a:rPr>
                        <a:t>12.1%</a:t>
                      </a:r>
                    </a:p>
                  </a:txBody>
                  <a:tcPr marL="6734" marR="6734" marT="6734" marB="0" anchor="b"/>
                </a:tc>
                <a:extLst>
                  <a:ext uri="{0D108BD9-81ED-4DB2-BD59-A6C34878D82A}">
                    <a16:rowId xmlns="" xmlns:a16="http://schemas.microsoft.com/office/drawing/2014/main" val="3575958797"/>
                  </a:ext>
                </a:extLst>
              </a:tr>
              <a:tr h="272123">
                <a:tc>
                  <a:txBody>
                    <a:bodyPr/>
                    <a:lstStyle/>
                    <a:p>
                      <a:pPr algn="l" rtl="0" fontAlgn="ctr"/>
                      <a:r>
                        <a:rPr lang="en-ZA" sz="1600" b="0" i="0" u="none" strike="noStrike">
                          <a:solidFill>
                            <a:sysClr val="windowText" lastClr="000000"/>
                          </a:solidFill>
                          <a:effectLst/>
                          <a:latin typeface="Arial Narrow" panose="020B0606020202030204" pitchFamily="34" charset="0"/>
                        </a:rPr>
                        <a:t>Northern Cape</a:t>
                      </a:r>
                    </a:p>
                  </a:txBody>
                  <a:tcPr marL="6734" marR="6734" marT="6734" marB="0" anchor="ctr"/>
                </a:tc>
                <a:tc>
                  <a:txBody>
                    <a:bodyPr/>
                    <a:lstStyle/>
                    <a:p>
                      <a:pPr algn="r" rtl="0" fontAlgn="b"/>
                      <a:r>
                        <a:rPr lang="en-ZA" sz="1600" b="0" i="0" u="none" strike="noStrike">
                          <a:solidFill>
                            <a:sysClr val="windowText" lastClr="000000"/>
                          </a:solidFill>
                          <a:effectLst/>
                          <a:latin typeface="Arial Narrow" panose="020B0606020202030204" pitchFamily="34" charset="0"/>
                        </a:rPr>
                        <a:t>38,348</a:t>
                      </a:r>
                    </a:p>
                  </a:txBody>
                  <a:tcPr marL="6734" marR="6734" marT="6734" marB="0" anchor="b"/>
                </a:tc>
                <a:tc>
                  <a:txBody>
                    <a:bodyPr/>
                    <a:lstStyle/>
                    <a:p>
                      <a:pPr algn="ctr" rtl="0" fontAlgn="b"/>
                      <a:r>
                        <a:rPr lang="en-ZA" sz="1600" b="0" i="0" u="none" strike="noStrike">
                          <a:solidFill>
                            <a:sysClr val="windowText" lastClr="000000"/>
                          </a:solidFill>
                          <a:effectLst/>
                          <a:latin typeface="Arial Narrow" panose="020B0606020202030204" pitchFamily="34" charset="0"/>
                        </a:rPr>
                        <a:t>4.7%</a:t>
                      </a:r>
                    </a:p>
                  </a:txBody>
                  <a:tcPr marL="6734" marR="6734" marT="6734" marB="0" anchor="b"/>
                </a:tc>
                <a:extLst>
                  <a:ext uri="{0D108BD9-81ED-4DB2-BD59-A6C34878D82A}">
                    <a16:rowId xmlns="" xmlns:a16="http://schemas.microsoft.com/office/drawing/2014/main" val="3881738121"/>
                  </a:ext>
                </a:extLst>
              </a:tr>
              <a:tr h="272123">
                <a:tc>
                  <a:txBody>
                    <a:bodyPr/>
                    <a:lstStyle/>
                    <a:p>
                      <a:pPr algn="l" rtl="0" fontAlgn="ctr"/>
                      <a:r>
                        <a:rPr lang="en-ZA" sz="1600" b="0" i="0" u="none" strike="noStrike">
                          <a:solidFill>
                            <a:sysClr val="windowText" lastClr="000000"/>
                          </a:solidFill>
                          <a:effectLst/>
                          <a:latin typeface="Arial Narrow" panose="020B0606020202030204" pitchFamily="34" charset="0"/>
                        </a:rPr>
                        <a:t>North West</a:t>
                      </a:r>
                    </a:p>
                  </a:txBody>
                  <a:tcPr marL="6734" marR="6734" marT="6734" marB="0" anchor="ctr"/>
                </a:tc>
                <a:tc>
                  <a:txBody>
                    <a:bodyPr/>
                    <a:lstStyle/>
                    <a:p>
                      <a:pPr algn="r" rtl="0" fontAlgn="b"/>
                      <a:r>
                        <a:rPr lang="en-ZA" sz="1600" b="0" i="0" u="none" strike="noStrike">
                          <a:solidFill>
                            <a:sysClr val="windowText" lastClr="000000"/>
                          </a:solidFill>
                          <a:effectLst/>
                          <a:latin typeface="Arial Narrow" panose="020B0606020202030204" pitchFamily="34" charset="0"/>
                        </a:rPr>
                        <a:t>69,000</a:t>
                      </a:r>
                    </a:p>
                  </a:txBody>
                  <a:tcPr marL="6734" marR="6734" marT="6734" marB="0" anchor="b"/>
                </a:tc>
                <a:tc>
                  <a:txBody>
                    <a:bodyPr/>
                    <a:lstStyle/>
                    <a:p>
                      <a:pPr algn="ctr" rtl="0" fontAlgn="b"/>
                      <a:r>
                        <a:rPr lang="en-ZA" sz="1600" b="0" i="0" u="none" strike="noStrike">
                          <a:solidFill>
                            <a:sysClr val="windowText" lastClr="000000"/>
                          </a:solidFill>
                          <a:effectLst/>
                          <a:latin typeface="Arial Narrow" panose="020B0606020202030204" pitchFamily="34" charset="0"/>
                        </a:rPr>
                        <a:t>8.5%</a:t>
                      </a:r>
                    </a:p>
                  </a:txBody>
                  <a:tcPr marL="6734" marR="6734" marT="6734" marB="0" anchor="b"/>
                </a:tc>
                <a:extLst>
                  <a:ext uri="{0D108BD9-81ED-4DB2-BD59-A6C34878D82A}">
                    <a16:rowId xmlns="" xmlns:a16="http://schemas.microsoft.com/office/drawing/2014/main" val="671376334"/>
                  </a:ext>
                </a:extLst>
              </a:tr>
              <a:tr h="272123">
                <a:tc>
                  <a:txBody>
                    <a:bodyPr/>
                    <a:lstStyle/>
                    <a:p>
                      <a:pPr algn="l" rtl="0" fontAlgn="ctr"/>
                      <a:r>
                        <a:rPr lang="en-ZA" sz="1600" b="0" i="0" u="none" strike="noStrike">
                          <a:solidFill>
                            <a:sysClr val="windowText" lastClr="000000"/>
                          </a:solidFill>
                          <a:effectLst/>
                          <a:latin typeface="Arial Narrow" panose="020B0606020202030204" pitchFamily="34" charset="0"/>
                        </a:rPr>
                        <a:t>Western Cape</a:t>
                      </a:r>
                    </a:p>
                  </a:txBody>
                  <a:tcPr marL="6734" marR="6734" marT="6734" marB="0" anchor="ctr"/>
                </a:tc>
                <a:tc>
                  <a:txBody>
                    <a:bodyPr/>
                    <a:lstStyle/>
                    <a:p>
                      <a:pPr algn="r" rtl="0" fontAlgn="b"/>
                      <a:r>
                        <a:rPr lang="en-ZA" sz="1600" b="0" i="0" u="none" strike="noStrike">
                          <a:solidFill>
                            <a:sysClr val="windowText" lastClr="000000"/>
                          </a:solidFill>
                          <a:effectLst/>
                          <a:latin typeface="Arial Narrow" panose="020B0606020202030204" pitchFamily="34" charset="0"/>
                        </a:rPr>
                        <a:t>69,417</a:t>
                      </a:r>
                    </a:p>
                  </a:txBody>
                  <a:tcPr marL="6734" marR="6734" marT="6734" marB="0" anchor="b"/>
                </a:tc>
                <a:tc>
                  <a:txBody>
                    <a:bodyPr/>
                    <a:lstStyle/>
                    <a:p>
                      <a:pPr algn="ctr" rtl="0" fontAlgn="b"/>
                      <a:r>
                        <a:rPr lang="en-ZA" sz="1600" b="0" i="0" u="none" strike="noStrike">
                          <a:solidFill>
                            <a:sysClr val="windowText" lastClr="000000"/>
                          </a:solidFill>
                          <a:effectLst/>
                          <a:latin typeface="Arial Narrow" panose="020B0606020202030204" pitchFamily="34" charset="0"/>
                        </a:rPr>
                        <a:t>8.5%</a:t>
                      </a:r>
                    </a:p>
                  </a:txBody>
                  <a:tcPr marL="6734" marR="6734" marT="6734" marB="0" anchor="b"/>
                </a:tc>
                <a:extLst>
                  <a:ext uri="{0D108BD9-81ED-4DB2-BD59-A6C34878D82A}">
                    <a16:rowId xmlns="" xmlns:a16="http://schemas.microsoft.com/office/drawing/2014/main" val="3770255820"/>
                  </a:ext>
                </a:extLst>
              </a:tr>
              <a:tr h="272123">
                <a:tc>
                  <a:txBody>
                    <a:bodyPr/>
                    <a:lstStyle/>
                    <a:p>
                      <a:pPr algn="l" rtl="0" fontAlgn="ctr"/>
                      <a:r>
                        <a:rPr lang="en-ZA" sz="1600" b="0" i="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National Office (PMU – project)</a:t>
                      </a:r>
                    </a:p>
                  </a:txBody>
                  <a:tcPr marL="6734" marR="6734" marT="6734" marB="0" anchor="ctr"/>
                </a:tc>
                <a:tc>
                  <a:txBody>
                    <a:bodyPr/>
                    <a:lstStyle/>
                    <a:p>
                      <a:pPr algn="r" rtl="0" fontAlgn="b"/>
                      <a:r>
                        <a:rPr lang="en-ZA" sz="1600" b="0" i="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25,000</a:t>
                      </a:r>
                    </a:p>
                  </a:txBody>
                  <a:tcPr marL="6734" marR="6734" marT="6734" marB="0" anchor="b"/>
                </a:tc>
                <a:tc>
                  <a:txBody>
                    <a:bodyPr/>
                    <a:lstStyle/>
                    <a:p>
                      <a:pPr algn="ctr" rtl="0" fontAlgn="b"/>
                      <a:r>
                        <a:rPr lang="en-ZA" sz="1600" b="0" i="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3.1%</a:t>
                      </a:r>
                    </a:p>
                  </a:txBody>
                  <a:tcPr marL="6734" marR="6734" marT="6734" marB="0" anchor="b"/>
                </a:tc>
                <a:extLst>
                  <a:ext uri="{0D108BD9-81ED-4DB2-BD59-A6C34878D82A}">
                    <a16:rowId xmlns="" xmlns:a16="http://schemas.microsoft.com/office/drawing/2014/main" val="3237431653"/>
                  </a:ext>
                </a:extLst>
              </a:tr>
              <a:tr h="283009">
                <a:tc>
                  <a:txBody>
                    <a:bodyPr/>
                    <a:lstStyle/>
                    <a:p>
                      <a:pPr algn="l" rtl="0" fontAlgn="ctr"/>
                      <a:r>
                        <a:rPr lang="en-ZA" sz="1600" b="1" i="0" u="none" strike="noStrike">
                          <a:solidFill>
                            <a:sysClr val="windowText" lastClr="000000"/>
                          </a:solidFill>
                          <a:effectLst>
                            <a:outerShdw blurRad="50800" dist="38100" algn="tr" rotWithShape="0">
                              <a:prstClr val="black">
                                <a:alpha val="40000"/>
                              </a:prstClr>
                            </a:outerShdw>
                          </a:effectLst>
                          <a:latin typeface="Arial Narrow" panose="020B0606020202030204" pitchFamily="34" charset="0"/>
                        </a:rPr>
                        <a:t>TOTAL</a:t>
                      </a:r>
                    </a:p>
                  </a:txBody>
                  <a:tcPr marL="6734" marR="6734" marT="6734" marB="0" anchor="ctr">
                    <a:solidFill>
                      <a:schemeClr val="accent3">
                        <a:lumMod val="75000"/>
                      </a:schemeClr>
                    </a:solidFill>
                  </a:tcPr>
                </a:tc>
                <a:tc>
                  <a:txBody>
                    <a:bodyPr/>
                    <a:lstStyle/>
                    <a:p>
                      <a:pPr algn="r" rtl="0" fontAlgn="b"/>
                      <a:r>
                        <a:rPr lang="en-ZA" sz="1600" b="1" i="0" u="none" strike="noStrike">
                          <a:solidFill>
                            <a:sysClr val="windowText" lastClr="000000"/>
                          </a:solidFill>
                          <a:effectLst>
                            <a:outerShdw blurRad="50800" dist="38100" algn="tr" rotWithShape="0">
                              <a:prstClr val="black">
                                <a:alpha val="40000"/>
                              </a:prstClr>
                            </a:outerShdw>
                          </a:effectLst>
                          <a:latin typeface="Arial Narrow" panose="020B0606020202030204" pitchFamily="34" charset="0"/>
                        </a:rPr>
                        <a:t>814,432</a:t>
                      </a:r>
                    </a:p>
                  </a:txBody>
                  <a:tcPr marL="6734" marR="6734" marT="6734" marB="0" anchor="b">
                    <a:solidFill>
                      <a:schemeClr val="accent3">
                        <a:lumMod val="75000"/>
                      </a:schemeClr>
                    </a:solidFill>
                  </a:tcPr>
                </a:tc>
                <a:tc>
                  <a:txBody>
                    <a:bodyPr/>
                    <a:lstStyle/>
                    <a:p>
                      <a:pPr algn="ctr" rtl="0" fontAlgn="b"/>
                      <a:r>
                        <a:rPr lang="en-ZA" sz="1600" b="1" i="0" u="none" strike="noStrike" dirty="0">
                          <a:solidFill>
                            <a:sysClr val="windowText" lastClr="000000"/>
                          </a:solidFill>
                          <a:effectLst>
                            <a:outerShdw blurRad="50800" dist="38100" algn="tr" rotWithShape="0">
                              <a:prstClr val="black">
                                <a:alpha val="40000"/>
                              </a:prstClr>
                            </a:outerShdw>
                          </a:effectLst>
                          <a:latin typeface="Arial Narrow" panose="020B0606020202030204" pitchFamily="34" charset="0"/>
                        </a:rPr>
                        <a:t>100.0%</a:t>
                      </a:r>
                    </a:p>
                  </a:txBody>
                  <a:tcPr marL="6734" marR="6734" marT="6734" marB="0" anchor="b">
                    <a:solidFill>
                      <a:schemeClr val="accent3">
                        <a:lumMod val="75000"/>
                      </a:schemeClr>
                    </a:solidFill>
                  </a:tcPr>
                </a:tc>
                <a:extLst>
                  <a:ext uri="{0D108BD9-81ED-4DB2-BD59-A6C34878D82A}">
                    <a16:rowId xmlns="" xmlns:a16="http://schemas.microsoft.com/office/drawing/2014/main" val="1861253701"/>
                  </a:ext>
                </a:extLst>
              </a:tr>
            </a:tbl>
          </a:graphicData>
        </a:graphic>
      </p:graphicFrame>
    </p:spTree>
    <p:extLst>
      <p:ext uri="{BB962C8B-B14F-4D97-AF65-F5344CB8AC3E}">
        <p14:creationId xmlns:p14="http://schemas.microsoft.com/office/powerpoint/2010/main" xmlns="" val="37168451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16</a:t>
            </a:fld>
            <a:endParaRPr lang="en-US" altLang="en-US" dirty="0"/>
          </a:p>
        </p:txBody>
      </p:sp>
      <p:sp>
        <p:nvSpPr>
          <p:cNvPr id="5" name="Title 13"/>
          <p:cNvSpPr>
            <a:spLocks noGrp="1"/>
          </p:cNvSpPr>
          <p:nvPr>
            <p:ph type="title"/>
          </p:nvPr>
        </p:nvSpPr>
        <p:spPr>
          <a:xfrm>
            <a:off x="107504" y="274638"/>
            <a:ext cx="9036496" cy="1143000"/>
          </a:xfrm>
          <a:solidFill>
            <a:schemeClr val="accent3">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algn="ctr">
              <a:defRPr/>
            </a:pPr>
            <a:r>
              <a:rPr lang="en-ZA" sz="2800" b="1" dirty="0">
                <a:effectLst>
                  <a:outerShdw blurRad="38100" dist="38100" dir="2700000" algn="tl">
                    <a:srgbClr val="000000">
                      <a:alpha val="43137"/>
                    </a:srgbClr>
                  </a:outerShdw>
                </a:effectLst>
                <a:latin typeface="Arial" pitchFamily="34" charset="0"/>
                <a:cs typeface="Arial" pitchFamily="34" charset="0"/>
              </a:rPr>
              <a:t>% ALLOCATION SHARED </a:t>
            </a:r>
          </a:p>
        </p:txBody>
      </p:sp>
      <p:graphicFrame>
        <p:nvGraphicFramePr>
          <p:cNvPr id="6" name="Content Placeholder 5">
            <a:extLst>
              <a:ext uri="{FF2B5EF4-FFF2-40B4-BE49-F238E27FC236}">
                <a16:creationId xmlns="" xmlns:a16="http://schemas.microsoft.com/office/drawing/2014/main" id="{89BD7B71-0968-4151-A4EC-245A76A65FBC}"/>
              </a:ext>
            </a:extLst>
          </p:cNvPr>
          <p:cNvGraphicFramePr>
            <a:graphicFrameLocks noGrp="1"/>
          </p:cNvGraphicFramePr>
          <p:nvPr>
            <p:ph idx="1"/>
            <p:extLst>
              <p:ext uri="{D42A27DB-BD31-4B8C-83A1-F6EECF244321}">
                <p14:modId xmlns:p14="http://schemas.microsoft.com/office/powerpoint/2010/main" xmlns="" val="3448625311"/>
              </p:ext>
            </p:extLst>
          </p:nvPr>
        </p:nvGraphicFramePr>
        <p:xfrm>
          <a:off x="457200" y="1600200"/>
          <a:ext cx="8686800" cy="38450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768542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noGrp="1"/>
          </p:cNvSpPr>
          <p:nvPr>
            <p:ph type="title"/>
          </p:nvPr>
        </p:nvSpPr>
        <p:spPr bwMode="auto">
          <a:xfrm>
            <a:off x="251518" y="-3179"/>
            <a:ext cx="8661650" cy="539552"/>
          </a:xfrm>
          <a:prstGeom prst="rect">
            <a:avLst/>
          </a:prstGeom>
          <a:solidFill>
            <a:schemeClr val="accent3">
              <a:lumMod val="75000"/>
            </a:schemeClr>
          </a:soli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xmlns="" w="9525">
                <a:solidFill>
                  <a:srgbClr val="000000"/>
                </a:solidFill>
                <a:miter lim="800000"/>
                <a:headEnd/>
                <a:tailEnd/>
              </a14:hiddenLine>
            </a:ext>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4000" kern="1200">
                <a:solidFill>
                  <a:schemeClr val="lt1"/>
                </a:solidFill>
                <a:latin typeface="+mn-lt"/>
                <a:ea typeface="+mn-ea"/>
                <a:cs typeface="+mn-cs"/>
              </a:defRPr>
            </a:lvl1pPr>
            <a:lvl2pPr algn="l" defTabSz="457200" rtl="0" eaLnBrk="0" fontAlgn="base" hangingPunct="0">
              <a:spcBef>
                <a:spcPct val="0"/>
              </a:spcBef>
              <a:spcAft>
                <a:spcPct val="0"/>
              </a:spcAft>
              <a:defRPr sz="4000">
                <a:solidFill>
                  <a:schemeClr val="lt1"/>
                </a:solidFill>
                <a:latin typeface="+mn-lt"/>
                <a:ea typeface="+mn-ea"/>
                <a:cs typeface="+mn-cs"/>
              </a:defRPr>
            </a:lvl2pPr>
            <a:lvl3pPr algn="l" defTabSz="457200" rtl="0" eaLnBrk="0" fontAlgn="base" hangingPunct="0">
              <a:spcBef>
                <a:spcPct val="0"/>
              </a:spcBef>
              <a:spcAft>
                <a:spcPct val="0"/>
              </a:spcAft>
              <a:defRPr sz="4000">
                <a:solidFill>
                  <a:schemeClr val="lt1"/>
                </a:solidFill>
                <a:latin typeface="+mn-lt"/>
                <a:ea typeface="+mn-ea"/>
                <a:cs typeface="+mn-cs"/>
              </a:defRPr>
            </a:lvl3pPr>
            <a:lvl4pPr algn="l" defTabSz="457200" rtl="0" eaLnBrk="0" fontAlgn="base" hangingPunct="0">
              <a:spcBef>
                <a:spcPct val="0"/>
              </a:spcBef>
              <a:spcAft>
                <a:spcPct val="0"/>
              </a:spcAft>
              <a:defRPr sz="4000">
                <a:solidFill>
                  <a:schemeClr val="lt1"/>
                </a:solidFill>
                <a:latin typeface="+mn-lt"/>
                <a:ea typeface="+mn-ea"/>
                <a:cs typeface="+mn-cs"/>
              </a:defRPr>
            </a:lvl4pPr>
            <a:lvl5pPr algn="l" defTabSz="457200" rtl="0" eaLnBrk="0" fontAlgn="base" hangingPunct="0">
              <a:spcBef>
                <a:spcPct val="0"/>
              </a:spcBef>
              <a:spcAft>
                <a:spcPct val="0"/>
              </a:spcAft>
              <a:defRPr sz="4000">
                <a:solidFill>
                  <a:schemeClr val="lt1"/>
                </a:solidFill>
                <a:latin typeface="+mn-lt"/>
                <a:ea typeface="+mn-ea"/>
                <a:cs typeface="+mn-cs"/>
              </a:defRPr>
            </a:lvl5pPr>
            <a:lvl6pPr marL="457200" algn="l" defTabSz="457200" rtl="0" fontAlgn="base">
              <a:spcBef>
                <a:spcPct val="0"/>
              </a:spcBef>
              <a:spcAft>
                <a:spcPct val="0"/>
              </a:spcAft>
              <a:defRPr sz="4000">
                <a:solidFill>
                  <a:schemeClr val="lt1"/>
                </a:solidFill>
                <a:latin typeface="+mn-lt"/>
                <a:ea typeface="+mn-ea"/>
                <a:cs typeface="+mn-cs"/>
              </a:defRPr>
            </a:lvl6pPr>
            <a:lvl7pPr marL="914400" algn="l" defTabSz="457200" rtl="0" fontAlgn="base">
              <a:spcBef>
                <a:spcPct val="0"/>
              </a:spcBef>
              <a:spcAft>
                <a:spcPct val="0"/>
              </a:spcAft>
              <a:defRPr sz="4000">
                <a:solidFill>
                  <a:schemeClr val="lt1"/>
                </a:solidFill>
                <a:latin typeface="+mn-lt"/>
                <a:ea typeface="+mn-ea"/>
                <a:cs typeface="+mn-cs"/>
              </a:defRPr>
            </a:lvl7pPr>
            <a:lvl8pPr marL="1371600" algn="l" defTabSz="457200" rtl="0" fontAlgn="base">
              <a:spcBef>
                <a:spcPct val="0"/>
              </a:spcBef>
              <a:spcAft>
                <a:spcPct val="0"/>
              </a:spcAft>
              <a:defRPr sz="4000">
                <a:solidFill>
                  <a:schemeClr val="lt1"/>
                </a:solidFill>
                <a:latin typeface="+mn-lt"/>
                <a:ea typeface="+mn-ea"/>
                <a:cs typeface="+mn-cs"/>
              </a:defRPr>
            </a:lvl8pPr>
            <a:lvl9pPr marL="1828800" algn="l" defTabSz="457200" rtl="0" fontAlgn="base">
              <a:spcBef>
                <a:spcPct val="0"/>
              </a:spcBef>
              <a:spcAft>
                <a:spcPct val="0"/>
              </a:spcAft>
              <a:defRPr sz="4000">
                <a:solidFill>
                  <a:schemeClr val="lt1"/>
                </a:solidFill>
                <a:latin typeface="+mn-lt"/>
                <a:ea typeface="+mn-ea"/>
                <a:cs typeface="+mn-cs"/>
              </a:defRPr>
            </a:lvl9pPr>
          </a:lstStyle>
          <a:p>
            <a:pPr algn="ctr">
              <a:defRPr/>
            </a:pPr>
            <a:r>
              <a:rPr lang="en-ZA" sz="2400" dirty="0">
                <a:effectLst>
                  <a:outerShdw blurRad="38100" dist="38100" dir="2700000" algn="tl">
                    <a:srgbClr val="000000">
                      <a:alpha val="43137"/>
                    </a:srgbClr>
                  </a:outerShdw>
                </a:effectLst>
                <a:latin typeface="Arial" pitchFamily="34" charset="0"/>
                <a:cs typeface="Arial" pitchFamily="34" charset="0"/>
              </a:rPr>
              <a:t>Household Projects: Per Branch &amp; Province</a:t>
            </a:r>
          </a:p>
        </p:txBody>
      </p:sp>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17</a:t>
            </a:fld>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xmlns="" val="797899615"/>
              </p:ext>
            </p:extLst>
          </p:nvPr>
        </p:nvGraphicFramePr>
        <p:xfrm>
          <a:off x="395535" y="836708"/>
          <a:ext cx="8517633" cy="4536507"/>
        </p:xfrm>
        <a:graphic>
          <a:graphicData uri="http://schemas.openxmlformats.org/drawingml/2006/table">
            <a:tbl>
              <a:tblPr firstRow="1" lastRow="1" bandRow="1">
                <a:tableStyleId>{F5AB1C69-6EDB-4FF4-983F-18BD219EF322}</a:tableStyleId>
              </a:tblPr>
              <a:tblGrid>
                <a:gridCol w="5445884">
                  <a:extLst>
                    <a:ext uri="{9D8B030D-6E8A-4147-A177-3AD203B41FA5}">
                      <a16:colId xmlns="" xmlns:a16="http://schemas.microsoft.com/office/drawing/2014/main" val="20000"/>
                    </a:ext>
                  </a:extLst>
                </a:gridCol>
                <a:gridCol w="1805919">
                  <a:extLst>
                    <a:ext uri="{9D8B030D-6E8A-4147-A177-3AD203B41FA5}">
                      <a16:colId xmlns="" xmlns:a16="http://schemas.microsoft.com/office/drawing/2014/main" val="20001"/>
                    </a:ext>
                  </a:extLst>
                </a:gridCol>
                <a:gridCol w="1265830">
                  <a:extLst>
                    <a:ext uri="{9D8B030D-6E8A-4147-A177-3AD203B41FA5}">
                      <a16:colId xmlns="" xmlns:a16="http://schemas.microsoft.com/office/drawing/2014/main" val="20002"/>
                    </a:ext>
                  </a:extLst>
                </a:gridCol>
              </a:tblGrid>
              <a:tr h="269748">
                <a:tc rowSpan="2">
                  <a:txBody>
                    <a:bodyPr/>
                    <a:lstStyle/>
                    <a:p>
                      <a:pPr algn="l" rtl="0" fontAlgn="t"/>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PROVINCIAL OFFICE</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tc rowSpan="2">
                  <a:txBody>
                    <a:bodyPr/>
                    <a:lstStyle/>
                    <a:p>
                      <a:pPr algn="ctr" rtl="0" fontAlgn="t"/>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Final ENE allocation</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tc>
                  <a:txBody>
                    <a:bodyPr/>
                    <a:lstStyle/>
                    <a:p>
                      <a:pPr algn="ctr" rtl="0" fontAlgn="t"/>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extLst>
                  <a:ext uri="{0D108BD9-81ED-4DB2-BD59-A6C34878D82A}">
                    <a16:rowId xmlns="" xmlns:a16="http://schemas.microsoft.com/office/drawing/2014/main" val="10000"/>
                  </a:ext>
                </a:extLst>
              </a:tr>
              <a:tr h="825112">
                <a:tc vMerge="1">
                  <a:txBody>
                    <a:bodyPr/>
                    <a:lstStyle/>
                    <a:p>
                      <a:endParaRPr lang="en-US"/>
                    </a:p>
                  </a:txBody>
                  <a:tcPr/>
                </a:tc>
                <a:tc vMerge="1">
                  <a:txBody>
                    <a:bodyPr/>
                    <a:lstStyle/>
                    <a:p>
                      <a:endParaRPr lang="en-US"/>
                    </a:p>
                  </a:txBody>
                  <a:tcPr/>
                </a:tc>
                <a:tc>
                  <a:txBody>
                    <a:bodyPr/>
                    <a:lstStyle/>
                    <a:p>
                      <a:pPr algn="ctr" rtl="0" fontAlgn="t"/>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allocation to provincial budget</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extLst>
                  <a:ext uri="{0D108BD9-81ED-4DB2-BD59-A6C34878D82A}">
                    <a16:rowId xmlns="" xmlns:a16="http://schemas.microsoft.com/office/drawing/2014/main" val="10001"/>
                  </a:ext>
                </a:extLst>
              </a:tr>
              <a:tr h="347474">
                <a:tc>
                  <a:txBody>
                    <a:bodyPr/>
                    <a:lstStyle/>
                    <a:p>
                      <a:pPr algn="l" fontAlgn="b"/>
                      <a:r>
                        <a:rPr lang="en-US" sz="2000" b="1" u="none" strike="noStrike" dirty="0">
                          <a:solidFill>
                            <a:srgbClr val="7030A0"/>
                          </a:solidFill>
                          <a:effectLst>
                            <a:outerShdw blurRad="38100" dist="38100" dir="2700000" algn="tl">
                              <a:srgbClr val="000000">
                                <a:alpha val="43137"/>
                              </a:srgbClr>
                            </a:outerShdw>
                          </a:effectLst>
                          <a:latin typeface="Arial Narrow" panose="020B0606020202030204" pitchFamily="34" charset="0"/>
                        </a:rPr>
                        <a:t>REID</a:t>
                      </a:r>
                      <a:endParaRPr lang="en-US" sz="2000" b="1" i="0" u="none" strike="noStrike" dirty="0">
                        <a:solidFill>
                          <a:srgbClr val="7030A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tc>
                  <a:txBody>
                    <a:bodyPr/>
                    <a:lstStyle/>
                    <a:p>
                      <a:pPr algn="ctr" rtl="0" fontAlgn="b"/>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R'000</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tc>
                  <a:txBody>
                    <a:bodyPr/>
                    <a:lstStyle/>
                    <a:p>
                      <a:pPr algn="ctr" rtl="0" fontAlgn="b"/>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extLst>
                  <a:ext uri="{0D108BD9-81ED-4DB2-BD59-A6C34878D82A}">
                    <a16:rowId xmlns="" xmlns:a16="http://schemas.microsoft.com/office/drawing/2014/main" val="10002"/>
                  </a:ext>
                </a:extLst>
              </a:tr>
              <a:tr h="285616">
                <a:tc>
                  <a:txBody>
                    <a:bodyPr/>
                    <a:lstStyle/>
                    <a:p>
                      <a:pPr algn="l" rtl="0" fontAlgn="ctr"/>
                      <a:r>
                        <a:rPr lang="en-US" sz="1400" u="none" strike="noStrike">
                          <a:solidFill>
                            <a:sysClr val="windowText" lastClr="000000"/>
                          </a:solidFill>
                          <a:effectLst/>
                          <a:latin typeface="Arial Narrow" panose="020B0606020202030204" pitchFamily="34" charset="0"/>
                        </a:rPr>
                        <a:t> EC: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64,628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solidFill>
                            <a:sysClr val="windowText" lastClr="000000"/>
                          </a:solidFill>
                          <a:effectLst/>
                          <a:latin typeface="Arial Narrow" panose="020B0606020202030204" pitchFamily="34" charset="0"/>
                        </a:rPr>
                        <a:t>16.8%</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3"/>
                  </a:ext>
                </a:extLst>
              </a:tr>
              <a:tr h="285616">
                <a:tc>
                  <a:txBody>
                    <a:bodyPr/>
                    <a:lstStyle/>
                    <a:p>
                      <a:pPr algn="l" rtl="0" fontAlgn="ctr"/>
                      <a:r>
                        <a:rPr lang="en-US" sz="1400" u="none" strike="noStrike">
                          <a:solidFill>
                            <a:sysClr val="windowText" lastClr="000000"/>
                          </a:solidFill>
                          <a:effectLst/>
                          <a:latin typeface="Arial Narrow" panose="020B0606020202030204" pitchFamily="34" charset="0"/>
                        </a:rPr>
                        <a:t> FS: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36,477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solidFill>
                            <a:sysClr val="windowText" lastClr="000000"/>
                          </a:solidFill>
                          <a:effectLst/>
                          <a:latin typeface="Arial Narrow" panose="020B0606020202030204" pitchFamily="34" charset="0"/>
                        </a:rPr>
                        <a:t>9.5%</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4"/>
                  </a:ext>
                </a:extLst>
              </a:tr>
              <a:tr h="285616">
                <a:tc>
                  <a:txBody>
                    <a:bodyPr/>
                    <a:lstStyle/>
                    <a:p>
                      <a:pPr algn="l" rtl="0" fontAlgn="ctr"/>
                      <a:r>
                        <a:rPr lang="en-US" sz="1400" u="none" strike="noStrike">
                          <a:solidFill>
                            <a:sysClr val="windowText" lastClr="000000"/>
                          </a:solidFill>
                          <a:effectLst/>
                          <a:latin typeface="Arial Narrow" panose="020B0606020202030204" pitchFamily="34" charset="0"/>
                        </a:rPr>
                        <a:t> GT: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25,534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solidFill>
                            <a:sysClr val="windowText" lastClr="000000"/>
                          </a:solidFill>
                          <a:effectLst/>
                          <a:latin typeface="Arial Narrow" panose="020B0606020202030204" pitchFamily="34" charset="0"/>
                        </a:rPr>
                        <a:t>6.6%</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5"/>
                  </a:ext>
                </a:extLst>
              </a:tr>
              <a:tr h="285616">
                <a:tc>
                  <a:txBody>
                    <a:bodyPr/>
                    <a:lstStyle/>
                    <a:p>
                      <a:pPr algn="l" rtl="0" fontAlgn="ctr"/>
                      <a:r>
                        <a:rPr lang="en-US" sz="1400" u="none" strike="noStrike">
                          <a:solidFill>
                            <a:sysClr val="windowText" lastClr="000000"/>
                          </a:solidFill>
                          <a:effectLst/>
                          <a:latin typeface="Arial Narrow" panose="020B0606020202030204" pitchFamily="34" charset="0"/>
                        </a:rPr>
                        <a:t> KZN: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83,776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solidFill>
                            <a:sysClr val="windowText" lastClr="000000"/>
                          </a:solidFill>
                          <a:effectLst/>
                          <a:latin typeface="Arial Narrow" panose="020B0606020202030204" pitchFamily="34" charset="0"/>
                        </a:rPr>
                        <a:t>21.8%</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6"/>
                  </a:ext>
                </a:extLst>
              </a:tr>
              <a:tr h="285616">
                <a:tc>
                  <a:txBody>
                    <a:bodyPr/>
                    <a:lstStyle/>
                    <a:p>
                      <a:pPr algn="l" rtl="0" fontAlgn="ctr"/>
                      <a:r>
                        <a:rPr lang="en-US" sz="1400" u="none" strike="noStrike">
                          <a:solidFill>
                            <a:sysClr val="windowText" lastClr="000000"/>
                          </a:solidFill>
                          <a:effectLst/>
                          <a:latin typeface="Arial Narrow" panose="020B0606020202030204" pitchFamily="34" charset="0"/>
                        </a:rPr>
                        <a:t> LP: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45,921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solidFill>
                            <a:sysClr val="windowText" lastClr="000000"/>
                          </a:solidFill>
                          <a:effectLst/>
                          <a:latin typeface="Arial Narrow" panose="020B0606020202030204" pitchFamily="34" charset="0"/>
                        </a:rPr>
                        <a:t>12.0%</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7"/>
                  </a:ext>
                </a:extLst>
              </a:tr>
              <a:tr h="285616">
                <a:tc>
                  <a:txBody>
                    <a:bodyPr/>
                    <a:lstStyle/>
                    <a:p>
                      <a:pPr algn="l" rtl="0" fontAlgn="ctr"/>
                      <a:r>
                        <a:rPr lang="en-US" sz="1400" u="none" strike="noStrike">
                          <a:solidFill>
                            <a:sysClr val="windowText" lastClr="000000"/>
                          </a:solidFill>
                          <a:effectLst/>
                          <a:latin typeface="Arial Narrow" panose="020B0606020202030204" pitchFamily="34" charset="0"/>
                        </a:rPr>
                        <a:t> MP: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33,356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solidFill>
                            <a:sysClr val="windowText" lastClr="000000"/>
                          </a:solidFill>
                          <a:effectLst/>
                          <a:latin typeface="Arial Narrow" panose="020B0606020202030204" pitchFamily="34" charset="0"/>
                        </a:rPr>
                        <a:t>8.7%</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8"/>
                  </a:ext>
                </a:extLst>
              </a:tr>
              <a:tr h="285616">
                <a:tc>
                  <a:txBody>
                    <a:bodyPr/>
                    <a:lstStyle/>
                    <a:p>
                      <a:pPr algn="l" rtl="0" fontAlgn="ctr"/>
                      <a:r>
                        <a:rPr lang="en-US" sz="1400" u="none" strike="noStrike">
                          <a:solidFill>
                            <a:sysClr val="windowText" lastClr="000000"/>
                          </a:solidFill>
                          <a:effectLst/>
                          <a:latin typeface="Arial Narrow" panose="020B0606020202030204" pitchFamily="34" charset="0"/>
                        </a:rPr>
                        <a:t> NC: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32,371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solidFill>
                            <a:sysClr val="windowText" lastClr="000000"/>
                          </a:solidFill>
                          <a:effectLst/>
                          <a:latin typeface="Arial Narrow" panose="020B0606020202030204" pitchFamily="34" charset="0"/>
                        </a:rPr>
                        <a:t>8.4%</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9"/>
                  </a:ext>
                </a:extLst>
              </a:tr>
              <a:tr h="285616">
                <a:tc>
                  <a:txBody>
                    <a:bodyPr/>
                    <a:lstStyle/>
                    <a:p>
                      <a:pPr algn="l" rtl="0" fontAlgn="ctr"/>
                      <a:r>
                        <a:rPr lang="en-US" sz="1400" u="none" strike="noStrike">
                          <a:solidFill>
                            <a:sysClr val="windowText" lastClr="000000"/>
                          </a:solidFill>
                          <a:effectLst/>
                          <a:latin typeface="Arial Narrow" panose="020B0606020202030204" pitchFamily="34" charset="0"/>
                        </a:rPr>
                        <a:t> NW: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34,301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solidFill>
                            <a:sysClr val="windowText" lastClr="000000"/>
                          </a:solidFill>
                          <a:effectLst/>
                          <a:latin typeface="Arial Narrow" panose="020B0606020202030204" pitchFamily="34" charset="0"/>
                        </a:rPr>
                        <a:t>8.9%</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10"/>
                  </a:ext>
                </a:extLst>
              </a:tr>
              <a:tr h="285616">
                <a:tc>
                  <a:txBody>
                    <a:bodyPr/>
                    <a:lstStyle/>
                    <a:p>
                      <a:pPr algn="l" rtl="0" fontAlgn="ctr"/>
                      <a:r>
                        <a:rPr lang="en-US" sz="1400" u="none" strike="noStrike">
                          <a:solidFill>
                            <a:sysClr val="windowText" lastClr="000000"/>
                          </a:solidFill>
                          <a:effectLst/>
                          <a:latin typeface="Arial Narrow" panose="020B0606020202030204" pitchFamily="34" charset="0"/>
                        </a:rPr>
                        <a:t> WC: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27,636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solidFill>
                            <a:sysClr val="windowText" lastClr="000000"/>
                          </a:solidFill>
                          <a:effectLst/>
                          <a:latin typeface="Arial Narrow" panose="020B0606020202030204" pitchFamily="34" charset="0"/>
                        </a:rPr>
                        <a:t>7.2%</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11"/>
                  </a:ext>
                </a:extLst>
              </a:tr>
              <a:tr h="523629">
                <a:tc>
                  <a:txBody>
                    <a:bodyPr/>
                    <a:lstStyle/>
                    <a:p>
                      <a:pPr algn="l" rtl="0" fontAlgn="ctr"/>
                      <a:r>
                        <a:rPr lang="en-US" sz="140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TOTAL</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                    384,000 </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tc>
                <a:tc>
                  <a:txBody>
                    <a:bodyPr/>
                    <a:lstStyle/>
                    <a:p>
                      <a:pPr algn="ctr" fontAlgn="b"/>
                      <a:r>
                        <a:rPr lang="en-US" sz="140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100.0%</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xmlns="" val="1198655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18</a:t>
            </a:fld>
            <a:endParaRPr lang="en-US" altLang="en-US" dirty="0"/>
          </a:p>
        </p:txBody>
      </p:sp>
      <p:sp>
        <p:nvSpPr>
          <p:cNvPr id="5" name="Title 13"/>
          <p:cNvSpPr>
            <a:spLocks noGrp="1"/>
          </p:cNvSpPr>
          <p:nvPr>
            <p:ph type="title"/>
          </p:nvPr>
        </p:nvSpPr>
        <p:spPr>
          <a:xfrm>
            <a:off x="107504" y="274638"/>
            <a:ext cx="9036496" cy="1143000"/>
          </a:xfrm>
          <a:solidFill>
            <a:schemeClr val="accent3">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algn="ctr">
              <a:defRPr/>
            </a:pPr>
            <a:r>
              <a:rPr lang="en-ZA" sz="2800" b="1" dirty="0">
                <a:effectLst>
                  <a:outerShdw blurRad="38100" dist="38100" dir="2700000" algn="tl">
                    <a:srgbClr val="000000">
                      <a:alpha val="43137"/>
                    </a:srgbClr>
                  </a:outerShdw>
                </a:effectLst>
                <a:latin typeface="Arial" pitchFamily="34" charset="0"/>
                <a:cs typeface="Arial" pitchFamily="34" charset="0"/>
              </a:rPr>
              <a:t>% ALLOCATION SHARED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236135124"/>
              </p:ext>
            </p:extLst>
          </p:nvPr>
        </p:nvGraphicFramePr>
        <p:xfrm>
          <a:off x="457200" y="1600200"/>
          <a:ext cx="8507288" cy="37010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768542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noGrp="1"/>
          </p:cNvSpPr>
          <p:nvPr>
            <p:ph type="title"/>
          </p:nvPr>
        </p:nvSpPr>
        <p:spPr bwMode="auto">
          <a:xfrm>
            <a:off x="251518" y="-3179"/>
            <a:ext cx="8661650" cy="539552"/>
          </a:xfrm>
          <a:prstGeom prst="rect">
            <a:avLst/>
          </a:prstGeom>
          <a:solidFill>
            <a:schemeClr val="accent3">
              <a:lumMod val="75000"/>
            </a:schemeClr>
          </a:soli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xmlns="" w="9525">
                <a:solidFill>
                  <a:srgbClr val="000000"/>
                </a:solidFill>
                <a:miter lim="800000"/>
                <a:headEnd/>
                <a:tailEnd/>
              </a14:hiddenLine>
            </a:ext>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4000" kern="1200">
                <a:solidFill>
                  <a:schemeClr val="lt1"/>
                </a:solidFill>
                <a:latin typeface="+mn-lt"/>
                <a:ea typeface="+mn-ea"/>
                <a:cs typeface="+mn-cs"/>
              </a:defRPr>
            </a:lvl1pPr>
            <a:lvl2pPr algn="l" defTabSz="457200" rtl="0" eaLnBrk="0" fontAlgn="base" hangingPunct="0">
              <a:spcBef>
                <a:spcPct val="0"/>
              </a:spcBef>
              <a:spcAft>
                <a:spcPct val="0"/>
              </a:spcAft>
              <a:defRPr sz="4000">
                <a:solidFill>
                  <a:schemeClr val="lt1"/>
                </a:solidFill>
                <a:latin typeface="+mn-lt"/>
                <a:ea typeface="+mn-ea"/>
                <a:cs typeface="+mn-cs"/>
              </a:defRPr>
            </a:lvl2pPr>
            <a:lvl3pPr algn="l" defTabSz="457200" rtl="0" eaLnBrk="0" fontAlgn="base" hangingPunct="0">
              <a:spcBef>
                <a:spcPct val="0"/>
              </a:spcBef>
              <a:spcAft>
                <a:spcPct val="0"/>
              </a:spcAft>
              <a:defRPr sz="4000">
                <a:solidFill>
                  <a:schemeClr val="lt1"/>
                </a:solidFill>
                <a:latin typeface="+mn-lt"/>
                <a:ea typeface="+mn-ea"/>
                <a:cs typeface="+mn-cs"/>
              </a:defRPr>
            </a:lvl3pPr>
            <a:lvl4pPr algn="l" defTabSz="457200" rtl="0" eaLnBrk="0" fontAlgn="base" hangingPunct="0">
              <a:spcBef>
                <a:spcPct val="0"/>
              </a:spcBef>
              <a:spcAft>
                <a:spcPct val="0"/>
              </a:spcAft>
              <a:defRPr sz="4000">
                <a:solidFill>
                  <a:schemeClr val="lt1"/>
                </a:solidFill>
                <a:latin typeface="+mn-lt"/>
                <a:ea typeface="+mn-ea"/>
                <a:cs typeface="+mn-cs"/>
              </a:defRPr>
            </a:lvl4pPr>
            <a:lvl5pPr algn="l" defTabSz="457200" rtl="0" eaLnBrk="0" fontAlgn="base" hangingPunct="0">
              <a:spcBef>
                <a:spcPct val="0"/>
              </a:spcBef>
              <a:spcAft>
                <a:spcPct val="0"/>
              </a:spcAft>
              <a:defRPr sz="4000">
                <a:solidFill>
                  <a:schemeClr val="lt1"/>
                </a:solidFill>
                <a:latin typeface="+mn-lt"/>
                <a:ea typeface="+mn-ea"/>
                <a:cs typeface="+mn-cs"/>
              </a:defRPr>
            </a:lvl5pPr>
            <a:lvl6pPr marL="457200" algn="l" defTabSz="457200" rtl="0" fontAlgn="base">
              <a:spcBef>
                <a:spcPct val="0"/>
              </a:spcBef>
              <a:spcAft>
                <a:spcPct val="0"/>
              </a:spcAft>
              <a:defRPr sz="4000">
                <a:solidFill>
                  <a:schemeClr val="lt1"/>
                </a:solidFill>
                <a:latin typeface="+mn-lt"/>
                <a:ea typeface="+mn-ea"/>
                <a:cs typeface="+mn-cs"/>
              </a:defRPr>
            </a:lvl6pPr>
            <a:lvl7pPr marL="914400" algn="l" defTabSz="457200" rtl="0" fontAlgn="base">
              <a:spcBef>
                <a:spcPct val="0"/>
              </a:spcBef>
              <a:spcAft>
                <a:spcPct val="0"/>
              </a:spcAft>
              <a:defRPr sz="4000">
                <a:solidFill>
                  <a:schemeClr val="lt1"/>
                </a:solidFill>
                <a:latin typeface="+mn-lt"/>
                <a:ea typeface="+mn-ea"/>
                <a:cs typeface="+mn-cs"/>
              </a:defRPr>
            </a:lvl7pPr>
            <a:lvl8pPr marL="1371600" algn="l" defTabSz="457200" rtl="0" fontAlgn="base">
              <a:spcBef>
                <a:spcPct val="0"/>
              </a:spcBef>
              <a:spcAft>
                <a:spcPct val="0"/>
              </a:spcAft>
              <a:defRPr sz="4000">
                <a:solidFill>
                  <a:schemeClr val="lt1"/>
                </a:solidFill>
                <a:latin typeface="+mn-lt"/>
                <a:ea typeface="+mn-ea"/>
                <a:cs typeface="+mn-cs"/>
              </a:defRPr>
            </a:lvl8pPr>
            <a:lvl9pPr marL="1828800" algn="l" defTabSz="457200" rtl="0" fontAlgn="base">
              <a:spcBef>
                <a:spcPct val="0"/>
              </a:spcBef>
              <a:spcAft>
                <a:spcPct val="0"/>
              </a:spcAft>
              <a:defRPr sz="4000">
                <a:solidFill>
                  <a:schemeClr val="lt1"/>
                </a:solidFill>
                <a:latin typeface="+mn-lt"/>
                <a:ea typeface="+mn-ea"/>
                <a:cs typeface="+mn-cs"/>
              </a:defRPr>
            </a:lvl9pPr>
          </a:lstStyle>
          <a:p>
            <a:pPr algn="ctr">
              <a:defRPr/>
            </a:pPr>
            <a:r>
              <a:rPr lang="en-ZA" sz="2400" dirty="0">
                <a:effectLst>
                  <a:outerShdw blurRad="38100" dist="38100" dir="2700000" algn="tl">
                    <a:srgbClr val="000000">
                      <a:alpha val="43137"/>
                    </a:srgbClr>
                  </a:outerShdw>
                </a:effectLst>
                <a:latin typeface="Arial" pitchFamily="34" charset="0"/>
                <a:cs typeface="Arial" pitchFamily="34" charset="0"/>
              </a:rPr>
              <a:t>Household Projects: Per Branch &amp; Province</a:t>
            </a:r>
          </a:p>
        </p:txBody>
      </p:sp>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19</a:t>
            </a:fld>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xmlns="" val="673809635"/>
              </p:ext>
            </p:extLst>
          </p:nvPr>
        </p:nvGraphicFramePr>
        <p:xfrm>
          <a:off x="395537" y="692694"/>
          <a:ext cx="8517631" cy="4680522"/>
        </p:xfrm>
        <a:graphic>
          <a:graphicData uri="http://schemas.openxmlformats.org/drawingml/2006/table">
            <a:tbl>
              <a:tblPr firstRow="1" lastRow="1" bandRow="1">
                <a:tableStyleId>{F5AB1C69-6EDB-4FF4-983F-18BD219EF322}</a:tableStyleId>
              </a:tblPr>
              <a:tblGrid>
                <a:gridCol w="5445883">
                  <a:extLst>
                    <a:ext uri="{9D8B030D-6E8A-4147-A177-3AD203B41FA5}">
                      <a16:colId xmlns="" xmlns:a16="http://schemas.microsoft.com/office/drawing/2014/main" val="20000"/>
                    </a:ext>
                  </a:extLst>
                </a:gridCol>
                <a:gridCol w="1805917">
                  <a:extLst>
                    <a:ext uri="{9D8B030D-6E8A-4147-A177-3AD203B41FA5}">
                      <a16:colId xmlns="" xmlns:a16="http://schemas.microsoft.com/office/drawing/2014/main" val="20001"/>
                    </a:ext>
                  </a:extLst>
                </a:gridCol>
                <a:gridCol w="1265831">
                  <a:extLst>
                    <a:ext uri="{9D8B030D-6E8A-4147-A177-3AD203B41FA5}">
                      <a16:colId xmlns="" xmlns:a16="http://schemas.microsoft.com/office/drawing/2014/main" val="20002"/>
                    </a:ext>
                  </a:extLst>
                </a:gridCol>
              </a:tblGrid>
              <a:tr h="275792">
                <a:tc rowSpan="2">
                  <a:txBody>
                    <a:bodyPr/>
                    <a:lstStyle/>
                    <a:p>
                      <a:pPr algn="l" rtl="0" fontAlgn="t"/>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PROVINCIAL OFFICE</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tc rowSpan="2">
                  <a:txBody>
                    <a:bodyPr/>
                    <a:lstStyle/>
                    <a:p>
                      <a:pPr algn="ctr" rtl="0" fontAlgn="t"/>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Final ENE allocation</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tc>
                  <a:txBody>
                    <a:bodyPr/>
                    <a:lstStyle/>
                    <a:p>
                      <a:pPr algn="ctr" rtl="0" fontAlgn="t"/>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extLst>
                  <a:ext uri="{0D108BD9-81ED-4DB2-BD59-A6C34878D82A}">
                    <a16:rowId xmlns="" xmlns:a16="http://schemas.microsoft.com/office/drawing/2014/main" val="10000"/>
                  </a:ext>
                </a:extLst>
              </a:tr>
              <a:tr h="843597">
                <a:tc vMerge="1">
                  <a:txBody>
                    <a:bodyPr/>
                    <a:lstStyle/>
                    <a:p>
                      <a:endParaRPr lang="en-US"/>
                    </a:p>
                  </a:txBody>
                  <a:tcPr/>
                </a:tc>
                <a:tc vMerge="1">
                  <a:txBody>
                    <a:bodyPr/>
                    <a:lstStyle/>
                    <a:p>
                      <a:endParaRPr lang="en-US"/>
                    </a:p>
                  </a:txBody>
                  <a:tcPr/>
                </a:tc>
                <a:tc>
                  <a:txBody>
                    <a:bodyPr/>
                    <a:lstStyle/>
                    <a:p>
                      <a:pPr algn="ctr" rtl="0" fontAlgn="t"/>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allocation to provincial budget</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extLst>
                  <a:ext uri="{0D108BD9-81ED-4DB2-BD59-A6C34878D82A}">
                    <a16:rowId xmlns="" xmlns:a16="http://schemas.microsoft.com/office/drawing/2014/main" val="10001"/>
                  </a:ext>
                </a:extLst>
              </a:tr>
              <a:tr h="397648">
                <a:tc>
                  <a:txBody>
                    <a:bodyPr/>
                    <a:lstStyle/>
                    <a:p>
                      <a:pPr algn="l" fontAlgn="b"/>
                      <a:r>
                        <a:rPr lang="en-US" sz="2400" b="1" u="none" strike="noStrike" dirty="0">
                          <a:solidFill>
                            <a:srgbClr val="7030A0"/>
                          </a:solidFill>
                          <a:effectLst>
                            <a:outerShdw blurRad="38100" dist="38100" dir="2700000" algn="tl">
                              <a:srgbClr val="000000">
                                <a:alpha val="43137"/>
                              </a:srgbClr>
                            </a:outerShdw>
                          </a:effectLst>
                          <a:latin typeface="Arial Narrow" panose="020B0606020202030204" pitchFamily="34" charset="0"/>
                        </a:rPr>
                        <a:t>Restitution</a:t>
                      </a:r>
                      <a:endParaRPr lang="en-US" sz="2400" b="1" i="0" u="none" strike="noStrike" dirty="0">
                        <a:solidFill>
                          <a:srgbClr val="7030A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tc>
                  <a:txBody>
                    <a:bodyPr/>
                    <a:lstStyle/>
                    <a:p>
                      <a:pPr algn="ctr" rtl="0" fontAlgn="b"/>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R'000</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tc>
                  <a:txBody>
                    <a:bodyPr/>
                    <a:lstStyle/>
                    <a:p>
                      <a:pPr algn="ctr" rtl="0" fontAlgn="b"/>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extLst>
                  <a:ext uri="{0D108BD9-81ED-4DB2-BD59-A6C34878D82A}">
                    <a16:rowId xmlns="" xmlns:a16="http://schemas.microsoft.com/office/drawing/2014/main" val="10002"/>
                  </a:ext>
                </a:extLst>
              </a:tr>
              <a:tr h="292014">
                <a:tc>
                  <a:txBody>
                    <a:bodyPr/>
                    <a:lstStyle/>
                    <a:p>
                      <a:pPr algn="l" rtl="0" fontAlgn="ctr"/>
                      <a:r>
                        <a:rPr lang="en-US" sz="1400" u="none" strike="noStrike" dirty="0">
                          <a:solidFill>
                            <a:sysClr val="windowText" lastClr="000000"/>
                          </a:solidFill>
                          <a:effectLst/>
                          <a:latin typeface="Arial Narrow" panose="020B0606020202030204" pitchFamily="34" charset="0"/>
                        </a:rPr>
                        <a:t> EC: WHOLE PROVINCE </a:t>
                      </a:r>
                      <a:endParaRPr lang="en-US" sz="1400" b="0" i="0" u="none" strike="noStrike" dirty="0">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211,593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dirty="0">
                          <a:solidFill>
                            <a:sysClr val="windowText" lastClr="000000"/>
                          </a:solidFill>
                          <a:effectLst/>
                          <a:latin typeface="Arial Narrow" panose="020B0606020202030204" pitchFamily="34" charset="0"/>
                        </a:rPr>
                        <a:t>8.1%</a:t>
                      </a:r>
                      <a:endParaRPr lang="en-US" sz="1400" b="0" i="0" u="none" strike="noStrike" dirty="0">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3"/>
                  </a:ext>
                </a:extLst>
              </a:tr>
              <a:tr h="292014">
                <a:tc>
                  <a:txBody>
                    <a:bodyPr/>
                    <a:lstStyle/>
                    <a:p>
                      <a:pPr algn="l" rtl="0" fontAlgn="ctr"/>
                      <a:r>
                        <a:rPr lang="en-US" sz="1400" u="none" strike="noStrike">
                          <a:solidFill>
                            <a:sysClr val="windowText" lastClr="000000"/>
                          </a:solidFill>
                          <a:effectLst/>
                          <a:latin typeface="Arial Narrow" panose="020B0606020202030204" pitchFamily="34" charset="0"/>
                        </a:rPr>
                        <a:t> FS: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109,635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dirty="0">
                          <a:solidFill>
                            <a:sysClr val="windowText" lastClr="000000"/>
                          </a:solidFill>
                          <a:effectLst/>
                          <a:latin typeface="Arial Narrow" panose="020B0606020202030204" pitchFamily="34" charset="0"/>
                        </a:rPr>
                        <a:t>4.2%</a:t>
                      </a:r>
                      <a:endParaRPr lang="en-US" sz="1400" b="0" i="0" u="none" strike="noStrike" dirty="0">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4"/>
                  </a:ext>
                </a:extLst>
              </a:tr>
              <a:tr h="292014">
                <a:tc>
                  <a:txBody>
                    <a:bodyPr/>
                    <a:lstStyle/>
                    <a:p>
                      <a:pPr algn="l" rtl="0" fontAlgn="ctr"/>
                      <a:r>
                        <a:rPr lang="en-US" sz="1400" u="none" strike="noStrike">
                          <a:solidFill>
                            <a:sysClr val="windowText" lastClr="000000"/>
                          </a:solidFill>
                          <a:effectLst/>
                          <a:latin typeface="Arial Narrow" panose="020B0606020202030204" pitchFamily="34" charset="0"/>
                        </a:rPr>
                        <a:t> GT: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65,193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dirty="0">
                          <a:solidFill>
                            <a:sysClr val="windowText" lastClr="000000"/>
                          </a:solidFill>
                          <a:effectLst/>
                          <a:latin typeface="Arial Narrow" panose="020B0606020202030204" pitchFamily="34" charset="0"/>
                        </a:rPr>
                        <a:t>2.5%</a:t>
                      </a:r>
                      <a:endParaRPr lang="en-US" sz="1400" b="0" i="0" u="none" strike="noStrike" dirty="0">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5"/>
                  </a:ext>
                </a:extLst>
              </a:tr>
              <a:tr h="292014">
                <a:tc>
                  <a:txBody>
                    <a:bodyPr/>
                    <a:lstStyle/>
                    <a:p>
                      <a:pPr algn="l" rtl="0" fontAlgn="ctr"/>
                      <a:r>
                        <a:rPr lang="en-US" sz="1400" u="none" strike="noStrike">
                          <a:solidFill>
                            <a:sysClr val="windowText" lastClr="000000"/>
                          </a:solidFill>
                          <a:effectLst/>
                          <a:latin typeface="Arial Narrow" panose="020B0606020202030204" pitchFamily="34" charset="0"/>
                        </a:rPr>
                        <a:t> KZN: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581,990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dirty="0">
                          <a:solidFill>
                            <a:sysClr val="windowText" lastClr="000000"/>
                          </a:solidFill>
                          <a:effectLst/>
                          <a:latin typeface="Arial Narrow" panose="020B0606020202030204" pitchFamily="34" charset="0"/>
                        </a:rPr>
                        <a:t>22.3%</a:t>
                      </a:r>
                      <a:endParaRPr lang="en-US" sz="1400" b="0" i="0" u="none" strike="noStrike" dirty="0">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6"/>
                  </a:ext>
                </a:extLst>
              </a:tr>
              <a:tr h="292014">
                <a:tc>
                  <a:txBody>
                    <a:bodyPr/>
                    <a:lstStyle/>
                    <a:p>
                      <a:pPr algn="l" rtl="0" fontAlgn="ctr"/>
                      <a:r>
                        <a:rPr lang="en-US" sz="1400" u="none" strike="noStrike">
                          <a:solidFill>
                            <a:sysClr val="windowText" lastClr="000000"/>
                          </a:solidFill>
                          <a:effectLst/>
                          <a:latin typeface="Arial Narrow" panose="020B0606020202030204" pitchFamily="34" charset="0"/>
                        </a:rPr>
                        <a:t> LP: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514,574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dirty="0">
                          <a:solidFill>
                            <a:sysClr val="windowText" lastClr="000000"/>
                          </a:solidFill>
                          <a:effectLst/>
                          <a:latin typeface="Arial Narrow" panose="020B0606020202030204" pitchFamily="34" charset="0"/>
                        </a:rPr>
                        <a:t>19.7%</a:t>
                      </a:r>
                      <a:endParaRPr lang="en-US" sz="1400" b="0" i="0" u="none" strike="noStrike" dirty="0">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7"/>
                  </a:ext>
                </a:extLst>
              </a:tr>
              <a:tr h="292014">
                <a:tc>
                  <a:txBody>
                    <a:bodyPr/>
                    <a:lstStyle/>
                    <a:p>
                      <a:pPr algn="l" rtl="0" fontAlgn="ctr"/>
                      <a:r>
                        <a:rPr lang="en-US" sz="1400" u="none" strike="noStrike">
                          <a:solidFill>
                            <a:sysClr val="windowText" lastClr="000000"/>
                          </a:solidFill>
                          <a:effectLst/>
                          <a:latin typeface="Arial Narrow" panose="020B0606020202030204" pitchFamily="34" charset="0"/>
                        </a:rPr>
                        <a:t> MP: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524,105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dirty="0">
                          <a:solidFill>
                            <a:sysClr val="windowText" lastClr="000000"/>
                          </a:solidFill>
                          <a:effectLst/>
                          <a:latin typeface="Arial Narrow" panose="020B0606020202030204" pitchFamily="34" charset="0"/>
                        </a:rPr>
                        <a:t>20.1%</a:t>
                      </a:r>
                      <a:endParaRPr lang="en-US" sz="1400" b="0" i="0" u="none" strike="noStrike" dirty="0">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8"/>
                  </a:ext>
                </a:extLst>
              </a:tr>
              <a:tr h="292014">
                <a:tc>
                  <a:txBody>
                    <a:bodyPr/>
                    <a:lstStyle/>
                    <a:p>
                      <a:pPr algn="l" rtl="0" fontAlgn="ctr"/>
                      <a:r>
                        <a:rPr lang="en-US" sz="1400" u="none" strike="noStrike">
                          <a:solidFill>
                            <a:sysClr val="windowText" lastClr="000000"/>
                          </a:solidFill>
                          <a:effectLst/>
                          <a:latin typeface="Arial Narrow" panose="020B0606020202030204" pitchFamily="34" charset="0"/>
                        </a:rPr>
                        <a:t> NC: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204,533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dirty="0">
                          <a:solidFill>
                            <a:sysClr val="windowText" lastClr="000000"/>
                          </a:solidFill>
                          <a:effectLst/>
                          <a:latin typeface="Arial Narrow" panose="020B0606020202030204" pitchFamily="34" charset="0"/>
                        </a:rPr>
                        <a:t>7.8%</a:t>
                      </a:r>
                      <a:endParaRPr lang="en-US" sz="1400" b="0" i="0" u="none" strike="noStrike" dirty="0">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9"/>
                  </a:ext>
                </a:extLst>
              </a:tr>
              <a:tr h="292014">
                <a:tc>
                  <a:txBody>
                    <a:bodyPr/>
                    <a:lstStyle/>
                    <a:p>
                      <a:pPr algn="l" rtl="0" fontAlgn="ctr"/>
                      <a:r>
                        <a:rPr lang="en-US" sz="1400" u="none" strike="noStrike">
                          <a:solidFill>
                            <a:sysClr val="windowText" lastClr="000000"/>
                          </a:solidFill>
                          <a:effectLst/>
                          <a:latin typeface="Arial Narrow" panose="020B0606020202030204" pitchFamily="34" charset="0"/>
                        </a:rPr>
                        <a:t> NW: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248,429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dirty="0">
                          <a:solidFill>
                            <a:sysClr val="windowText" lastClr="000000"/>
                          </a:solidFill>
                          <a:effectLst/>
                          <a:latin typeface="Arial Narrow" panose="020B0606020202030204" pitchFamily="34" charset="0"/>
                        </a:rPr>
                        <a:t>9.5%</a:t>
                      </a:r>
                      <a:endParaRPr lang="en-US" sz="1400" b="0" i="0" u="none" strike="noStrike" dirty="0">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10"/>
                  </a:ext>
                </a:extLst>
              </a:tr>
              <a:tr h="292014">
                <a:tc>
                  <a:txBody>
                    <a:bodyPr/>
                    <a:lstStyle/>
                    <a:p>
                      <a:pPr algn="l" rtl="0" fontAlgn="ctr"/>
                      <a:r>
                        <a:rPr lang="en-US" sz="1400" u="none" strike="noStrike">
                          <a:solidFill>
                            <a:sysClr val="windowText" lastClr="000000"/>
                          </a:solidFill>
                          <a:effectLst/>
                          <a:latin typeface="Arial Narrow" panose="020B0606020202030204" pitchFamily="34" charset="0"/>
                        </a:rPr>
                        <a:t> WC: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149,026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dirty="0">
                          <a:solidFill>
                            <a:sysClr val="windowText" lastClr="000000"/>
                          </a:solidFill>
                          <a:effectLst/>
                          <a:latin typeface="Arial Narrow" panose="020B0606020202030204" pitchFamily="34" charset="0"/>
                        </a:rPr>
                        <a:t>5.7%</a:t>
                      </a:r>
                      <a:endParaRPr lang="en-US" sz="1400" b="0" i="0" u="none" strike="noStrike" dirty="0">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11"/>
                  </a:ext>
                </a:extLst>
              </a:tr>
              <a:tr h="535359">
                <a:tc>
                  <a:txBody>
                    <a:bodyPr/>
                    <a:lstStyle/>
                    <a:p>
                      <a:pPr algn="l" rtl="0" fontAlgn="ctr"/>
                      <a:r>
                        <a:rPr lang="en-US" sz="140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TOTAL</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ctr">
                    <a:solidFill>
                      <a:schemeClr val="accent3">
                        <a:lumMod val="75000"/>
                      </a:schemeClr>
                    </a:solidFill>
                  </a:tcPr>
                </a:tc>
                <a:tc>
                  <a:txBody>
                    <a:bodyPr/>
                    <a:lstStyle/>
                    <a:p>
                      <a:pPr algn="r" fontAlgn="b"/>
                      <a:r>
                        <a:rPr lang="en-US" sz="140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                 2,609,078 </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tc>
                  <a:txBody>
                    <a:bodyPr/>
                    <a:lstStyle/>
                    <a:p>
                      <a:pPr algn="ctr" fontAlgn="b"/>
                      <a:r>
                        <a:rPr lang="en-US" sz="140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100.0%</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xmlns="" val="1922937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
          <p:cNvSpPr>
            <a:spLocks noChangeArrowheads="1"/>
          </p:cNvSpPr>
          <p:nvPr/>
        </p:nvSpPr>
        <p:spPr bwMode="auto">
          <a:xfrm>
            <a:off x="2066925" y="7477125"/>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p>
        </p:txBody>
      </p:sp>
      <p:sp>
        <p:nvSpPr>
          <p:cNvPr id="7171" name="Rectangle 12"/>
          <p:cNvSpPr>
            <a:spLocks noChangeArrowheads="1"/>
          </p:cNvSpPr>
          <p:nvPr/>
        </p:nvSpPr>
        <p:spPr bwMode="auto">
          <a:xfrm>
            <a:off x="-333375" y="1698625"/>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p>
        </p:txBody>
      </p:sp>
      <p:sp>
        <p:nvSpPr>
          <p:cNvPr id="7172" name="Rectangle 16"/>
          <p:cNvSpPr>
            <a:spLocks noChangeArrowheads="1"/>
          </p:cNvSpPr>
          <p:nvPr/>
        </p:nvSpPr>
        <p:spPr bwMode="auto">
          <a:xfrm>
            <a:off x="10042525" y="3032125"/>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p>
        </p:txBody>
      </p:sp>
      <p:sp>
        <p:nvSpPr>
          <p:cNvPr id="7173" name="Rectangle 21"/>
          <p:cNvSpPr>
            <a:spLocks noChangeArrowheads="1"/>
          </p:cNvSpPr>
          <p:nvPr/>
        </p:nvSpPr>
        <p:spPr bwMode="auto">
          <a:xfrm>
            <a:off x="5343525" y="7515225"/>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p>
        </p:txBody>
      </p:sp>
      <p:sp>
        <p:nvSpPr>
          <p:cNvPr id="7174" name="Slide Number Placeholder 1"/>
          <p:cNvSpPr>
            <a:spLocks noGrp="1"/>
          </p:cNvSpPr>
          <p:nvPr>
            <p:ph type="sldNum" sz="quarter" idx="12"/>
          </p:nvPr>
        </p:nvSpPr>
        <p:spPr bwMode="auto">
          <a:xfrm>
            <a:off x="7088188" y="6310313"/>
            <a:ext cx="19050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900734A-29D3-4840-8E09-B463846EBD49}" type="slidenum">
              <a:rPr lang="en-US" altLang="en-US" sz="1400" smtClean="0">
                <a:latin typeface="Arial" charset="0"/>
                <a:ea typeface="ＭＳ Ｐゴシック" pitchFamily="34" charset="-128"/>
              </a:rPr>
              <a:pPr>
                <a:spcBef>
                  <a:spcPct val="0"/>
                </a:spcBef>
                <a:buFontTx/>
                <a:buNone/>
              </a:pPr>
              <a:t>2</a:t>
            </a:fld>
            <a:endParaRPr lang="en-US" altLang="en-US" sz="1400" dirty="0">
              <a:latin typeface="Arial" charset="0"/>
              <a:ea typeface="ＭＳ Ｐゴシック" pitchFamily="34" charset="-128"/>
            </a:endParaRPr>
          </a:p>
        </p:txBody>
      </p:sp>
      <p:sp>
        <p:nvSpPr>
          <p:cNvPr id="6308" name="Title 13"/>
          <p:cNvSpPr>
            <a:spLocks noGrp="1"/>
          </p:cNvSpPr>
          <p:nvPr>
            <p:ph type="title"/>
          </p:nvPr>
        </p:nvSpPr>
        <p:spPr>
          <a:xfrm>
            <a:off x="251521" y="-131911"/>
            <a:ext cx="8919775" cy="536576"/>
          </a:xfrm>
          <a:solidFill>
            <a:schemeClr val="accent3">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algn="ctr">
              <a:defRPr/>
            </a:pPr>
            <a:r>
              <a:rPr lang="en-ZA" sz="2800" b="1" dirty="0">
                <a:effectLst>
                  <a:outerShdw blurRad="38100" dist="38100" dir="2700000" algn="tl">
                    <a:srgbClr val="000000">
                      <a:alpha val="43137"/>
                    </a:srgbClr>
                  </a:outerShdw>
                </a:effectLst>
                <a:latin typeface="Arial" pitchFamily="34" charset="0"/>
                <a:cs typeface="Arial" pitchFamily="34" charset="0"/>
              </a:rPr>
              <a:t>Branches</a:t>
            </a:r>
          </a:p>
        </p:txBody>
      </p:sp>
      <p:pic>
        <p:nvPicPr>
          <p:cNvPr id="10"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4324350" y="1743075"/>
            <a:ext cx="0" cy="57150"/>
          </a:xfrm>
          <a:prstGeom prst="rect">
            <a:avLst/>
          </a:prstGeom>
        </p:spPr>
      </p:pic>
      <p:pic>
        <p:nvPicPr>
          <p:cNvPr id="11"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4324350" y="2114550"/>
            <a:ext cx="0" cy="142875"/>
          </a:xfrm>
          <a:prstGeom prst="rect">
            <a:avLst/>
          </a:prstGeom>
        </p:spPr>
      </p:pic>
      <p:pic>
        <p:nvPicPr>
          <p:cNvPr id="12"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4324350" y="2114550"/>
            <a:ext cx="0" cy="142875"/>
          </a:xfrm>
          <a:prstGeom prst="rect">
            <a:avLst/>
          </a:prstGeom>
        </p:spPr>
      </p:pic>
      <p:pic>
        <p:nvPicPr>
          <p:cNvPr id="13"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4324350" y="2114550"/>
            <a:ext cx="0" cy="142875"/>
          </a:xfrm>
          <a:prstGeom prst="rect">
            <a:avLst/>
          </a:prstGeom>
        </p:spPr>
      </p:pic>
      <p:pic>
        <p:nvPicPr>
          <p:cNvPr id="14"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4324350" y="2114550"/>
            <a:ext cx="0" cy="142875"/>
          </a:xfrm>
          <a:prstGeom prst="rect">
            <a:avLst/>
          </a:prstGeom>
        </p:spPr>
      </p:pic>
      <p:pic>
        <p:nvPicPr>
          <p:cNvPr id="15"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4324350" y="2114550"/>
            <a:ext cx="0" cy="142875"/>
          </a:xfrm>
          <a:prstGeom prst="rect">
            <a:avLst/>
          </a:prstGeom>
        </p:spPr>
      </p:pic>
      <p:pic>
        <p:nvPicPr>
          <p:cNvPr id="22"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4052888" y="1716088"/>
            <a:ext cx="0" cy="57150"/>
          </a:xfrm>
          <a:prstGeom prst="rect">
            <a:avLst/>
          </a:prstGeom>
        </p:spPr>
      </p:pic>
      <p:pic>
        <p:nvPicPr>
          <p:cNvPr id="23"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4052888" y="2087563"/>
            <a:ext cx="0" cy="142875"/>
          </a:xfrm>
          <a:prstGeom prst="rect">
            <a:avLst/>
          </a:prstGeom>
        </p:spPr>
      </p:pic>
      <p:pic>
        <p:nvPicPr>
          <p:cNvPr id="24"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4052888" y="2087563"/>
            <a:ext cx="0" cy="142875"/>
          </a:xfrm>
          <a:prstGeom prst="rect">
            <a:avLst/>
          </a:prstGeom>
        </p:spPr>
      </p:pic>
      <p:pic>
        <p:nvPicPr>
          <p:cNvPr id="25"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4052888" y="2087563"/>
            <a:ext cx="0" cy="142875"/>
          </a:xfrm>
          <a:prstGeom prst="rect">
            <a:avLst/>
          </a:prstGeom>
        </p:spPr>
      </p:pic>
      <p:pic>
        <p:nvPicPr>
          <p:cNvPr id="26"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4052888" y="2087563"/>
            <a:ext cx="0" cy="142875"/>
          </a:xfrm>
          <a:prstGeom prst="rect">
            <a:avLst/>
          </a:prstGeom>
        </p:spPr>
      </p:pic>
      <p:pic>
        <p:nvPicPr>
          <p:cNvPr id="27"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4052888" y="2087563"/>
            <a:ext cx="0" cy="142875"/>
          </a:xfrm>
          <a:prstGeom prst="rect">
            <a:avLst/>
          </a:prstGeom>
        </p:spPr>
      </p:pic>
      <p:pic>
        <p:nvPicPr>
          <p:cNvPr id="34"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4073525" y="1743075"/>
            <a:ext cx="0" cy="57150"/>
          </a:xfrm>
          <a:prstGeom prst="rect">
            <a:avLst/>
          </a:prstGeom>
        </p:spPr>
      </p:pic>
      <p:pic>
        <p:nvPicPr>
          <p:cNvPr id="35"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4073525" y="2114550"/>
            <a:ext cx="0" cy="142875"/>
          </a:xfrm>
          <a:prstGeom prst="rect">
            <a:avLst/>
          </a:prstGeom>
        </p:spPr>
      </p:pic>
      <p:pic>
        <p:nvPicPr>
          <p:cNvPr id="36"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4073525" y="2114550"/>
            <a:ext cx="0" cy="142875"/>
          </a:xfrm>
          <a:prstGeom prst="rect">
            <a:avLst/>
          </a:prstGeom>
        </p:spPr>
      </p:pic>
      <p:pic>
        <p:nvPicPr>
          <p:cNvPr id="37"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4073525" y="2114550"/>
            <a:ext cx="0" cy="142875"/>
          </a:xfrm>
          <a:prstGeom prst="rect">
            <a:avLst/>
          </a:prstGeom>
        </p:spPr>
      </p:pic>
      <p:pic>
        <p:nvPicPr>
          <p:cNvPr id="38"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4073525" y="2114550"/>
            <a:ext cx="0" cy="142875"/>
          </a:xfrm>
          <a:prstGeom prst="rect">
            <a:avLst/>
          </a:prstGeom>
        </p:spPr>
      </p:pic>
      <p:pic>
        <p:nvPicPr>
          <p:cNvPr id="39"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4073525" y="2114550"/>
            <a:ext cx="0" cy="142875"/>
          </a:xfrm>
          <a:prstGeom prst="rect">
            <a:avLst/>
          </a:prstGeom>
        </p:spPr>
      </p:pic>
      <p:pic>
        <p:nvPicPr>
          <p:cNvPr id="46"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4418013" y="1743075"/>
            <a:ext cx="0" cy="57150"/>
          </a:xfrm>
          <a:prstGeom prst="rect">
            <a:avLst/>
          </a:prstGeom>
        </p:spPr>
      </p:pic>
      <p:pic>
        <p:nvPicPr>
          <p:cNvPr id="47"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4418013" y="2114550"/>
            <a:ext cx="0" cy="142875"/>
          </a:xfrm>
          <a:prstGeom prst="rect">
            <a:avLst/>
          </a:prstGeom>
        </p:spPr>
      </p:pic>
      <p:pic>
        <p:nvPicPr>
          <p:cNvPr id="48"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4418013" y="2114550"/>
            <a:ext cx="0" cy="142875"/>
          </a:xfrm>
          <a:prstGeom prst="rect">
            <a:avLst/>
          </a:prstGeom>
        </p:spPr>
      </p:pic>
      <p:pic>
        <p:nvPicPr>
          <p:cNvPr id="49"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4418013" y="2114550"/>
            <a:ext cx="0" cy="142875"/>
          </a:xfrm>
          <a:prstGeom prst="rect">
            <a:avLst/>
          </a:prstGeom>
        </p:spPr>
      </p:pic>
      <p:pic>
        <p:nvPicPr>
          <p:cNvPr id="50"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4418013" y="2114550"/>
            <a:ext cx="0" cy="142875"/>
          </a:xfrm>
          <a:prstGeom prst="rect">
            <a:avLst/>
          </a:prstGeom>
        </p:spPr>
      </p:pic>
      <p:pic>
        <p:nvPicPr>
          <p:cNvPr id="51"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4418013" y="2114550"/>
            <a:ext cx="0" cy="142875"/>
          </a:xfrm>
          <a:prstGeom prst="rect">
            <a:avLst/>
          </a:prstGeom>
        </p:spPr>
      </p:pic>
      <p:graphicFrame>
        <p:nvGraphicFramePr>
          <p:cNvPr id="7175" name="Table 7174"/>
          <p:cNvGraphicFramePr>
            <a:graphicFrameLocks noGrp="1"/>
          </p:cNvGraphicFramePr>
          <p:nvPr>
            <p:extLst>
              <p:ext uri="{D42A27DB-BD31-4B8C-83A1-F6EECF244321}">
                <p14:modId xmlns:p14="http://schemas.microsoft.com/office/powerpoint/2010/main" xmlns="" val="96277360"/>
              </p:ext>
            </p:extLst>
          </p:nvPr>
        </p:nvGraphicFramePr>
        <p:xfrm>
          <a:off x="395535" y="479440"/>
          <a:ext cx="8748465" cy="5267012"/>
        </p:xfrm>
        <a:graphic>
          <a:graphicData uri="http://schemas.openxmlformats.org/drawingml/2006/table">
            <a:tbl>
              <a:tblPr firstRow="1" lastRow="1" bandRow="1">
                <a:tableStyleId>{F5AB1C69-6EDB-4FF4-983F-18BD219EF322}</a:tableStyleId>
              </a:tblPr>
              <a:tblGrid>
                <a:gridCol w="5593470">
                  <a:extLst>
                    <a:ext uri="{9D8B030D-6E8A-4147-A177-3AD203B41FA5}">
                      <a16:colId xmlns="" xmlns:a16="http://schemas.microsoft.com/office/drawing/2014/main" val="20000"/>
                    </a:ext>
                  </a:extLst>
                </a:gridCol>
                <a:gridCol w="1854859">
                  <a:extLst>
                    <a:ext uri="{9D8B030D-6E8A-4147-A177-3AD203B41FA5}">
                      <a16:colId xmlns="" xmlns:a16="http://schemas.microsoft.com/office/drawing/2014/main" val="20001"/>
                    </a:ext>
                  </a:extLst>
                </a:gridCol>
                <a:gridCol w="1300136">
                  <a:extLst>
                    <a:ext uri="{9D8B030D-6E8A-4147-A177-3AD203B41FA5}">
                      <a16:colId xmlns="" xmlns:a16="http://schemas.microsoft.com/office/drawing/2014/main" val="20002"/>
                    </a:ext>
                  </a:extLst>
                </a:gridCol>
              </a:tblGrid>
              <a:tr h="207158">
                <a:tc rowSpan="2">
                  <a:txBody>
                    <a:bodyPr/>
                    <a:lstStyle/>
                    <a:p>
                      <a:pPr algn="l" rtl="0" fontAlgn="t"/>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Branches</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solidFill>
                      <a:schemeClr val="accent3">
                        <a:lumMod val="75000"/>
                      </a:schemeClr>
                    </a:solidFill>
                  </a:tcPr>
                </a:tc>
                <a:tc rowSpan="2">
                  <a:txBody>
                    <a:bodyPr/>
                    <a:lstStyle/>
                    <a:p>
                      <a:pPr algn="ctr" rtl="0" fontAlgn="t"/>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 Final ENE allocation </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solidFill>
                      <a:schemeClr val="accent3">
                        <a:lumMod val="75000"/>
                      </a:schemeClr>
                    </a:solidFill>
                  </a:tcPr>
                </a:tc>
                <a:tc>
                  <a:txBody>
                    <a:bodyPr/>
                    <a:lstStyle/>
                    <a:p>
                      <a:pPr algn="ctr" rtl="0" fontAlgn="t"/>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solidFill>
                      <a:schemeClr val="accent3">
                        <a:lumMod val="75000"/>
                      </a:schemeClr>
                    </a:solidFill>
                  </a:tcPr>
                </a:tc>
                <a:extLst>
                  <a:ext uri="{0D108BD9-81ED-4DB2-BD59-A6C34878D82A}">
                    <a16:rowId xmlns="" xmlns:a16="http://schemas.microsoft.com/office/drawing/2014/main" val="10000"/>
                  </a:ext>
                </a:extLst>
              </a:tr>
              <a:tr h="408315">
                <a:tc vMerge="1">
                  <a:txBody>
                    <a:bodyPr/>
                    <a:lstStyle/>
                    <a:p>
                      <a:endParaRPr lang="en-US"/>
                    </a:p>
                  </a:txBody>
                  <a:tcPr/>
                </a:tc>
                <a:tc vMerge="1">
                  <a:txBody>
                    <a:bodyPr/>
                    <a:lstStyle/>
                    <a:p>
                      <a:endParaRPr lang="en-US"/>
                    </a:p>
                  </a:txBody>
                  <a:tcPr/>
                </a:tc>
                <a:tc>
                  <a:txBody>
                    <a:bodyPr/>
                    <a:lstStyle/>
                    <a:p>
                      <a:pPr algn="ctr" rtl="0" fontAlgn="t"/>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allocation to Total baseline</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solidFill>
                      <a:schemeClr val="accent3">
                        <a:lumMod val="75000"/>
                      </a:schemeClr>
                    </a:solidFill>
                  </a:tcPr>
                </a:tc>
                <a:extLst>
                  <a:ext uri="{0D108BD9-81ED-4DB2-BD59-A6C34878D82A}">
                    <a16:rowId xmlns="" xmlns:a16="http://schemas.microsoft.com/office/drawing/2014/main" val="10001"/>
                  </a:ext>
                </a:extLst>
              </a:tr>
              <a:tr h="207158">
                <a:tc>
                  <a:txBody>
                    <a:bodyPr/>
                    <a:lstStyle/>
                    <a:p>
                      <a:pPr algn="l" rtl="0" fontAlgn="b"/>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 </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nchor="b">
                    <a:solidFill>
                      <a:schemeClr val="accent3">
                        <a:lumMod val="75000"/>
                      </a:schemeClr>
                    </a:solidFill>
                  </a:tcPr>
                </a:tc>
                <a:tc>
                  <a:txBody>
                    <a:bodyPr/>
                    <a:lstStyle/>
                    <a:p>
                      <a:pPr algn="ctr" rtl="0" fontAlgn="b"/>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 R'000 </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nchor="b">
                    <a:solidFill>
                      <a:schemeClr val="accent3">
                        <a:lumMod val="75000"/>
                      </a:schemeClr>
                    </a:solidFill>
                  </a:tcPr>
                </a:tc>
                <a:tc>
                  <a:txBody>
                    <a:bodyPr/>
                    <a:lstStyle/>
                    <a:p>
                      <a:pPr algn="ctr" rtl="0" fontAlgn="b"/>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nchor="b">
                    <a:solidFill>
                      <a:schemeClr val="accent3">
                        <a:lumMod val="75000"/>
                      </a:schemeClr>
                    </a:solidFill>
                  </a:tcPr>
                </a:tc>
                <a:extLst>
                  <a:ext uri="{0D108BD9-81ED-4DB2-BD59-A6C34878D82A}">
                    <a16:rowId xmlns="" xmlns:a16="http://schemas.microsoft.com/office/drawing/2014/main" val="10002"/>
                  </a:ext>
                </a:extLst>
              </a:tr>
              <a:tr h="207158">
                <a:tc>
                  <a:txBody>
                    <a:bodyPr/>
                    <a:lstStyle/>
                    <a:p>
                      <a:pPr algn="l" rtl="0" fontAlgn="ctr"/>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Administration</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nchor="ctr"/>
                </a:tc>
                <a:tc>
                  <a:txBody>
                    <a:bodyPr/>
                    <a:lstStyle/>
                    <a:p>
                      <a:pPr algn="r" fontAlgn="b"/>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                 1,721,620 </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nchor="b"/>
                </a:tc>
                <a:tc>
                  <a:txBody>
                    <a:bodyPr/>
                    <a:lstStyle/>
                    <a:p>
                      <a:pPr algn="ctr" fontAlgn="b"/>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16.9%</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03"/>
                  </a:ext>
                </a:extLst>
              </a:tr>
              <a:tr h="207158">
                <a:tc>
                  <a:txBody>
                    <a:bodyPr/>
                    <a:lstStyle/>
                    <a:p>
                      <a:pPr algn="l" rtl="0" fontAlgn="ctr"/>
                      <a:r>
                        <a:rPr lang="en-US" sz="1400" u="none" strike="noStrike">
                          <a:solidFill>
                            <a:sysClr val="windowText" lastClr="000000"/>
                          </a:solidFill>
                          <a:effectLst/>
                          <a:latin typeface="Arial Narrow" panose="020B0606020202030204" pitchFamily="34" charset="0"/>
                        </a:rPr>
                        <a:t>Ministerial Services</a:t>
                      </a:r>
                      <a:endParaRPr lang="en-US" sz="1400" b="0" i="0" u="none" strike="noStrike">
                        <a:solidFill>
                          <a:sysClr val="windowText" lastClr="000000"/>
                        </a:solidFill>
                        <a:effectLst/>
                        <a:latin typeface="Arial Narrow" panose="020B0606020202030204" pitchFamily="34" charset="0"/>
                      </a:endParaRPr>
                    </a:p>
                  </a:txBody>
                  <a:tcPr marL="6364" marR="6364" marT="6364" marB="0" anchor="ctr"/>
                </a:tc>
                <a:tc>
                  <a:txBody>
                    <a:bodyPr/>
                    <a:lstStyle/>
                    <a:p>
                      <a:pPr algn="r" fontAlgn="b"/>
                      <a:r>
                        <a:rPr lang="en-US" sz="1400" u="none" strike="noStrike">
                          <a:solidFill>
                            <a:sysClr val="windowText" lastClr="000000"/>
                          </a:solidFill>
                          <a:effectLst/>
                          <a:latin typeface="Arial Narrow" panose="020B0606020202030204" pitchFamily="34" charset="0"/>
                        </a:rPr>
                        <a:t>                      37,829 </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tc>
                  <a:txBody>
                    <a:bodyPr/>
                    <a:lstStyle/>
                    <a:p>
                      <a:pPr algn="ctr" fontAlgn="b"/>
                      <a:r>
                        <a:rPr lang="en-US" sz="1400" u="none" strike="noStrike">
                          <a:solidFill>
                            <a:sysClr val="windowText" lastClr="000000"/>
                          </a:solidFill>
                          <a:effectLst/>
                          <a:latin typeface="Arial Narrow" panose="020B0606020202030204" pitchFamily="34" charset="0"/>
                        </a:rPr>
                        <a:t>2.2%</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04"/>
                  </a:ext>
                </a:extLst>
              </a:tr>
              <a:tr h="207158">
                <a:tc>
                  <a:txBody>
                    <a:bodyPr/>
                    <a:lstStyle/>
                    <a:p>
                      <a:pPr algn="l" rtl="0" fontAlgn="ctr"/>
                      <a:r>
                        <a:rPr lang="en-US" sz="1400" u="none" strike="noStrike">
                          <a:solidFill>
                            <a:sysClr val="windowText" lastClr="000000"/>
                          </a:solidFill>
                          <a:effectLst/>
                          <a:latin typeface="Arial Narrow" panose="020B0606020202030204" pitchFamily="34" charset="0"/>
                        </a:rPr>
                        <a:t>Management</a:t>
                      </a:r>
                      <a:endParaRPr lang="en-US" sz="1400" b="0" i="0" u="none" strike="noStrike">
                        <a:solidFill>
                          <a:sysClr val="windowText" lastClr="000000"/>
                        </a:solidFill>
                        <a:effectLst/>
                        <a:latin typeface="Arial Narrow" panose="020B0606020202030204" pitchFamily="34" charset="0"/>
                      </a:endParaRPr>
                    </a:p>
                  </a:txBody>
                  <a:tcPr marL="6364" marR="6364" marT="6364" marB="0" anchor="ctr"/>
                </a:tc>
                <a:tc>
                  <a:txBody>
                    <a:bodyPr/>
                    <a:lstStyle/>
                    <a:p>
                      <a:pPr algn="r" fontAlgn="b"/>
                      <a:r>
                        <a:rPr lang="en-US" sz="1400" u="none" strike="noStrike">
                          <a:solidFill>
                            <a:sysClr val="windowText" lastClr="000000"/>
                          </a:solidFill>
                          <a:effectLst/>
                          <a:latin typeface="Arial Narrow" panose="020B0606020202030204" pitchFamily="34" charset="0"/>
                        </a:rPr>
                        <a:t>                    163,918 </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tc>
                  <a:txBody>
                    <a:bodyPr/>
                    <a:lstStyle/>
                    <a:p>
                      <a:pPr algn="ctr" fontAlgn="b"/>
                      <a:r>
                        <a:rPr lang="en-US" sz="1400" u="none" strike="noStrike">
                          <a:solidFill>
                            <a:sysClr val="windowText" lastClr="000000"/>
                          </a:solidFill>
                          <a:effectLst/>
                          <a:latin typeface="Arial Narrow" panose="020B0606020202030204" pitchFamily="34" charset="0"/>
                        </a:rPr>
                        <a:t>9.5%</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05"/>
                  </a:ext>
                </a:extLst>
              </a:tr>
              <a:tr h="207158">
                <a:tc>
                  <a:txBody>
                    <a:bodyPr/>
                    <a:lstStyle/>
                    <a:p>
                      <a:pPr algn="l" rtl="0" fontAlgn="ctr"/>
                      <a:r>
                        <a:rPr lang="en-US" sz="1400" u="none" strike="noStrike">
                          <a:solidFill>
                            <a:sysClr val="windowText" lastClr="000000"/>
                          </a:solidFill>
                          <a:effectLst/>
                          <a:latin typeface="Arial Narrow" panose="020B0606020202030204" pitchFamily="34" charset="0"/>
                        </a:rPr>
                        <a:t>Internal Audit</a:t>
                      </a:r>
                      <a:endParaRPr lang="en-US" sz="1400" b="0" i="0" u="none" strike="noStrike">
                        <a:solidFill>
                          <a:sysClr val="windowText" lastClr="000000"/>
                        </a:solidFill>
                        <a:effectLst/>
                        <a:latin typeface="Arial Narrow" panose="020B0606020202030204" pitchFamily="34" charset="0"/>
                      </a:endParaRPr>
                    </a:p>
                  </a:txBody>
                  <a:tcPr marL="6364" marR="6364" marT="6364" marB="0" anchor="ctr"/>
                </a:tc>
                <a:tc>
                  <a:txBody>
                    <a:bodyPr/>
                    <a:lstStyle/>
                    <a:p>
                      <a:pPr algn="r" fontAlgn="b"/>
                      <a:r>
                        <a:rPr lang="en-US" sz="1400" u="none" strike="noStrike">
                          <a:solidFill>
                            <a:sysClr val="windowText" lastClr="000000"/>
                          </a:solidFill>
                          <a:effectLst/>
                          <a:latin typeface="Arial Narrow" panose="020B0606020202030204" pitchFamily="34" charset="0"/>
                        </a:rPr>
                        <a:t>                      39,207 </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tc>
                  <a:txBody>
                    <a:bodyPr/>
                    <a:lstStyle/>
                    <a:p>
                      <a:pPr algn="ctr" fontAlgn="b"/>
                      <a:r>
                        <a:rPr lang="en-US" sz="1400" u="none" strike="noStrike">
                          <a:solidFill>
                            <a:sysClr val="windowText" lastClr="000000"/>
                          </a:solidFill>
                          <a:effectLst/>
                          <a:latin typeface="Arial Narrow" panose="020B0606020202030204" pitchFamily="34" charset="0"/>
                        </a:rPr>
                        <a:t>2.3%</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06"/>
                  </a:ext>
                </a:extLst>
              </a:tr>
              <a:tr h="207158">
                <a:tc>
                  <a:txBody>
                    <a:bodyPr/>
                    <a:lstStyle/>
                    <a:p>
                      <a:pPr algn="l" rtl="0" fontAlgn="ctr"/>
                      <a:r>
                        <a:rPr lang="en-US" sz="1400" u="none" strike="noStrike">
                          <a:solidFill>
                            <a:sysClr val="windowText" lastClr="000000"/>
                          </a:solidFill>
                          <a:effectLst/>
                          <a:latin typeface="Arial Narrow" panose="020B0606020202030204" pitchFamily="34" charset="0"/>
                        </a:rPr>
                        <a:t>Financial Services </a:t>
                      </a:r>
                      <a:endParaRPr lang="en-US" sz="1400" b="0" i="0" u="none" strike="noStrike">
                        <a:solidFill>
                          <a:sysClr val="windowText" lastClr="000000"/>
                        </a:solidFill>
                        <a:effectLst/>
                        <a:latin typeface="Arial Narrow" panose="020B0606020202030204" pitchFamily="34" charset="0"/>
                      </a:endParaRPr>
                    </a:p>
                  </a:txBody>
                  <a:tcPr marL="6364" marR="6364" marT="6364" marB="0" anchor="ctr"/>
                </a:tc>
                <a:tc>
                  <a:txBody>
                    <a:bodyPr/>
                    <a:lstStyle/>
                    <a:p>
                      <a:pPr algn="r" fontAlgn="b"/>
                      <a:r>
                        <a:rPr lang="en-US" sz="1400" u="none" strike="noStrike">
                          <a:solidFill>
                            <a:sysClr val="windowText" lastClr="000000"/>
                          </a:solidFill>
                          <a:effectLst/>
                          <a:latin typeface="Arial Narrow" panose="020B0606020202030204" pitchFamily="34" charset="0"/>
                        </a:rPr>
                        <a:t>                    190,103 </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tc>
                  <a:txBody>
                    <a:bodyPr/>
                    <a:lstStyle/>
                    <a:p>
                      <a:pPr algn="ctr" fontAlgn="b"/>
                      <a:r>
                        <a:rPr lang="en-US" sz="1400" u="none" strike="noStrike">
                          <a:solidFill>
                            <a:sysClr val="windowText" lastClr="000000"/>
                          </a:solidFill>
                          <a:effectLst/>
                          <a:latin typeface="Arial Narrow" panose="020B0606020202030204" pitchFamily="34" charset="0"/>
                        </a:rPr>
                        <a:t>11.0%</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07"/>
                  </a:ext>
                </a:extLst>
              </a:tr>
              <a:tr h="207158">
                <a:tc>
                  <a:txBody>
                    <a:bodyPr/>
                    <a:lstStyle/>
                    <a:p>
                      <a:pPr algn="l" rtl="0" fontAlgn="ctr"/>
                      <a:r>
                        <a:rPr lang="en-US" sz="1400" u="none" strike="noStrike">
                          <a:solidFill>
                            <a:sysClr val="windowText" lastClr="000000"/>
                          </a:solidFill>
                          <a:effectLst/>
                          <a:latin typeface="Arial Narrow" panose="020B0606020202030204" pitchFamily="34" charset="0"/>
                        </a:rPr>
                        <a:t>Office Accommodation</a:t>
                      </a:r>
                      <a:endParaRPr lang="en-US" sz="1400" b="0" i="0" u="none" strike="noStrike">
                        <a:solidFill>
                          <a:sysClr val="windowText" lastClr="000000"/>
                        </a:solidFill>
                        <a:effectLst/>
                        <a:latin typeface="Arial Narrow" panose="020B0606020202030204" pitchFamily="34" charset="0"/>
                      </a:endParaRPr>
                    </a:p>
                  </a:txBody>
                  <a:tcPr marL="6364" marR="6364" marT="6364" marB="0" anchor="ctr"/>
                </a:tc>
                <a:tc>
                  <a:txBody>
                    <a:bodyPr/>
                    <a:lstStyle/>
                    <a:p>
                      <a:pPr algn="r" fontAlgn="b"/>
                      <a:r>
                        <a:rPr lang="en-US" sz="1400" u="none" strike="noStrike">
                          <a:solidFill>
                            <a:sysClr val="windowText" lastClr="000000"/>
                          </a:solidFill>
                          <a:effectLst/>
                          <a:latin typeface="Arial Narrow" panose="020B0606020202030204" pitchFamily="34" charset="0"/>
                        </a:rPr>
                        <a:t>                    531,990 </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tc>
                  <a:txBody>
                    <a:bodyPr/>
                    <a:lstStyle/>
                    <a:p>
                      <a:pPr algn="ctr" fontAlgn="b"/>
                      <a:r>
                        <a:rPr lang="en-US" sz="1400" u="none" strike="noStrike">
                          <a:solidFill>
                            <a:sysClr val="windowText" lastClr="000000"/>
                          </a:solidFill>
                          <a:effectLst/>
                          <a:latin typeface="Arial Narrow" panose="020B0606020202030204" pitchFamily="34" charset="0"/>
                        </a:rPr>
                        <a:t>30.9%</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08"/>
                  </a:ext>
                </a:extLst>
              </a:tr>
              <a:tr h="207158">
                <a:tc>
                  <a:txBody>
                    <a:bodyPr/>
                    <a:lstStyle/>
                    <a:p>
                      <a:pPr algn="l" rtl="0" fontAlgn="ctr"/>
                      <a:r>
                        <a:rPr lang="en-US" sz="1400" u="none" strike="noStrike">
                          <a:solidFill>
                            <a:sysClr val="windowText" lastClr="000000"/>
                          </a:solidFill>
                          <a:effectLst/>
                          <a:latin typeface="Arial Narrow" panose="020B0606020202030204" pitchFamily="34" charset="0"/>
                        </a:rPr>
                        <a:t>Corporate Services</a:t>
                      </a:r>
                      <a:endParaRPr lang="en-US" sz="1400" b="0" i="0" u="none" strike="noStrike">
                        <a:solidFill>
                          <a:sysClr val="windowText" lastClr="000000"/>
                        </a:solidFill>
                        <a:effectLst/>
                        <a:latin typeface="Arial Narrow" panose="020B0606020202030204" pitchFamily="34" charset="0"/>
                      </a:endParaRPr>
                    </a:p>
                  </a:txBody>
                  <a:tcPr marL="6364" marR="6364" marT="6364" marB="0" anchor="ctr"/>
                </a:tc>
                <a:tc>
                  <a:txBody>
                    <a:bodyPr/>
                    <a:lstStyle/>
                    <a:p>
                      <a:pPr algn="r" fontAlgn="b"/>
                      <a:r>
                        <a:rPr lang="en-US" sz="1400" u="none" strike="noStrike">
                          <a:solidFill>
                            <a:sysClr val="windowText" lastClr="000000"/>
                          </a:solidFill>
                          <a:effectLst/>
                          <a:latin typeface="Arial Narrow" panose="020B0606020202030204" pitchFamily="34" charset="0"/>
                        </a:rPr>
                        <a:t>                    420,917 </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tc>
                  <a:txBody>
                    <a:bodyPr/>
                    <a:lstStyle/>
                    <a:p>
                      <a:pPr algn="ctr" fontAlgn="b"/>
                      <a:r>
                        <a:rPr lang="en-US" sz="1400" u="none" strike="noStrike">
                          <a:solidFill>
                            <a:sysClr val="windowText" lastClr="000000"/>
                          </a:solidFill>
                          <a:effectLst/>
                          <a:latin typeface="Arial Narrow" panose="020B0606020202030204" pitchFamily="34" charset="0"/>
                        </a:rPr>
                        <a:t>24.4%</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09"/>
                  </a:ext>
                </a:extLst>
              </a:tr>
              <a:tr h="207158">
                <a:tc>
                  <a:txBody>
                    <a:bodyPr/>
                    <a:lstStyle/>
                    <a:p>
                      <a:pPr algn="l" rtl="0" fontAlgn="ctr"/>
                      <a:r>
                        <a:rPr lang="en-US" sz="1400" u="none" strike="noStrike">
                          <a:solidFill>
                            <a:sysClr val="windowText" lastClr="000000"/>
                          </a:solidFill>
                          <a:effectLst/>
                          <a:latin typeface="Arial Narrow" panose="020B0606020202030204" pitchFamily="34" charset="0"/>
                        </a:rPr>
                        <a:t>Provincial Coordination</a:t>
                      </a:r>
                      <a:endParaRPr lang="en-US" sz="1400" b="0" i="0" u="none" strike="noStrike">
                        <a:solidFill>
                          <a:sysClr val="windowText" lastClr="000000"/>
                        </a:solidFill>
                        <a:effectLst/>
                        <a:latin typeface="Arial Narrow" panose="020B0606020202030204" pitchFamily="34" charset="0"/>
                      </a:endParaRPr>
                    </a:p>
                  </a:txBody>
                  <a:tcPr marL="6364" marR="6364" marT="6364" marB="0" anchor="ctr"/>
                </a:tc>
                <a:tc>
                  <a:txBody>
                    <a:bodyPr/>
                    <a:lstStyle/>
                    <a:p>
                      <a:pPr algn="r" fontAlgn="b"/>
                      <a:r>
                        <a:rPr lang="en-US" sz="1400" u="none" strike="noStrike">
                          <a:solidFill>
                            <a:sysClr val="windowText" lastClr="000000"/>
                          </a:solidFill>
                          <a:effectLst/>
                          <a:latin typeface="Arial Narrow" panose="020B0606020202030204" pitchFamily="34" charset="0"/>
                        </a:rPr>
                        <a:t>                    337,656 </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tc>
                  <a:txBody>
                    <a:bodyPr/>
                    <a:lstStyle/>
                    <a:p>
                      <a:pPr algn="ctr" fontAlgn="b"/>
                      <a:r>
                        <a:rPr lang="en-US" sz="1400" u="none" strike="noStrike">
                          <a:solidFill>
                            <a:sysClr val="windowText" lastClr="000000"/>
                          </a:solidFill>
                          <a:effectLst/>
                          <a:latin typeface="Arial Narrow" panose="020B0606020202030204" pitchFamily="34" charset="0"/>
                        </a:rPr>
                        <a:t>19.6%</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10"/>
                  </a:ext>
                </a:extLst>
              </a:tr>
              <a:tr h="207158">
                <a:tc>
                  <a:txBody>
                    <a:bodyPr/>
                    <a:lstStyle/>
                    <a:p>
                      <a:pPr algn="l" rtl="0" fontAlgn="ctr"/>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NGMS</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nchor="ctr"/>
                </a:tc>
                <a:tc>
                  <a:txBody>
                    <a:bodyPr/>
                    <a:lstStyle/>
                    <a:p>
                      <a:pPr algn="r" fontAlgn="b"/>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                    672,117 </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nchor="b"/>
                </a:tc>
                <a:tc>
                  <a:txBody>
                    <a:bodyPr/>
                    <a:lstStyle/>
                    <a:p>
                      <a:pPr algn="ctr" fontAlgn="b"/>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6.6%</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11"/>
                  </a:ext>
                </a:extLst>
              </a:tr>
              <a:tr h="207158">
                <a:tc>
                  <a:txBody>
                    <a:bodyPr/>
                    <a:lstStyle/>
                    <a:p>
                      <a:pPr algn="l" rtl="0" fontAlgn="ctr"/>
                      <a:r>
                        <a:rPr lang="en-US" sz="1400" u="none" strike="noStrike">
                          <a:solidFill>
                            <a:sysClr val="windowText" lastClr="000000"/>
                          </a:solidFill>
                          <a:effectLst/>
                          <a:latin typeface="Arial Narrow" panose="020B0606020202030204" pitchFamily="34" charset="0"/>
                        </a:rPr>
                        <a:t>NGMS</a:t>
                      </a:r>
                      <a:endParaRPr lang="en-US" sz="1400" b="0" i="0" u="none" strike="noStrike">
                        <a:solidFill>
                          <a:sysClr val="windowText" lastClr="000000"/>
                        </a:solidFill>
                        <a:effectLst/>
                        <a:latin typeface="Arial Narrow" panose="020B0606020202030204" pitchFamily="34" charset="0"/>
                      </a:endParaRPr>
                    </a:p>
                  </a:txBody>
                  <a:tcPr marL="6364" marR="6364" marT="6364" marB="0" anchor="ctr"/>
                </a:tc>
                <a:tc>
                  <a:txBody>
                    <a:bodyPr/>
                    <a:lstStyle/>
                    <a:p>
                      <a:pPr algn="r" fontAlgn="b"/>
                      <a:r>
                        <a:rPr lang="en-US" sz="1400" u="none" strike="noStrike">
                          <a:solidFill>
                            <a:sysClr val="windowText" lastClr="000000"/>
                          </a:solidFill>
                          <a:effectLst/>
                          <a:latin typeface="Arial Narrow" panose="020B0606020202030204" pitchFamily="34" charset="0"/>
                        </a:rPr>
                        <a:t>                    500,536 </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tc>
                  <a:txBody>
                    <a:bodyPr/>
                    <a:lstStyle/>
                    <a:p>
                      <a:pPr algn="ctr" fontAlgn="b"/>
                      <a:r>
                        <a:rPr lang="en-US" sz="1400" u="none" strike="noStrike">
                          <a:solidFill>
                            <a:sysClr val="windowText" lastClr="000000"/>
                          </a:solidFill>
                          <a:effectLst/>
                          <a:latin typeface="Arial Narrow" panose="020B0606020202030204" pitchFamily="34" charset="0"/>
                        </a:rPr>
                        <a:t>74.5%</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12"/>
                  </a:ext>
                </a:extLst>
              </a:tr>
              <a:tr h="207158">
                <a:tc>
                  <a:txBody>
                    <a:bodyPr/>
                    <a:lstStyle/>
                    <a:p>
                      <a:pPr algn="l" rtl="0" fontAlgn="ctr"/>
                      <a:r>
                        <a:rPr lang="en-US" sz="1400" u="none" strike="noStrike">
                          <a:solidFill>
                            <a:sysClr val="windowText" lastClr="000000"/>
                          </a:solidFill>
                          <a:effectLst/>
                          <a:latin typeface="Arial Narrow" panose="020B0606020202030204" pitchFamily="34" charset="0"/>
                        </a:rPr>
                        <a:t>SPLUM</a:t>
                      </a:r>
                      <a:endParaRPr lang="en-US" sz="1400" b="0" i="0" u="none" strike="noStrike">
                        <a:solidFill>
                          <a:sysClr val="windowText" lastClr="000000"/>
                        </a:solidFill>
                        <a:effectLst/>
                        <a:latin typeface="Arial Narrow" panose="020B0606020202030204" pitchFamily="34" charset="0"/>
                      </a:endParaRPr>
                    </a:p>
                  </a:txBody>
                  <a:tcPr marL="6364" marR="6364" marT="6364" marB="0" anchor="ctr"/>
                </a:tc>
                <a:tc>
                  <a:txBody>
                    <a:bodyPr/>
                    <a:lstStyle/>
                    <a:p>
                      <a:pPr algn="r" fontAlgn="b"/>
                      <a:r>
                        <a:rPr lang="en-US" sz="1400" u="none" strike="noStrike">
                          <a:solidFill>
                            <a:sysClr val="windowText" lastClr="000000"/>
                          </a:solidFill>
                          <a:effectLst/>
                          <a:latin typeface="Arial Narrow" panose="020B0606020202030204" pitchFamily="34" charset="0"/>
                        </a:rPr>
                        <a:t>                    171,581 </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tc>
                  <a:txBody>
                    <a:bodyPr/>
                    <a:lstStyle/>
                    <a:p>
                      <a:pPr algn="ctr" fontAlgn="b"/>
                      <a:r>
                        <a:rPr lang="en-US" sz="1400" u="none" strike="noStrike">
                          <a:solidFill>
                            <a:sysClr val="windowText" lastClr="000000"/>
                          </a:solidFill>
                          <a:effectLst/>
                          <a:latin typeface="Arial Narrow" panose="020B0606020202030204" pitchFamily="34" charset="0"/>
                        </a:rPr>
                        <a:t>25.5%</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13"/>
                  </a:ext>
                </a:extLst>
              </a:tr>
              <a:tr h="207158">
                <a:tc>
                  <a:txBody>
                    <a:bodyPr/>
                    <a:lstStyle/>
                    <a:p>
                      <a:pPr algn="l" rtl="0" fontAlgn="ctr"/>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 Rural Development</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nchor="ctr"/>
                </a:tc>
                <a:tc>
                  <a:txBody>
                    <a:bodyPr/>
                    <a:lstStyle/>
                    <a:p>
                      <a:pPr algn="r" fontAlgn="b"/>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                 1,914,896 </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nchor="b"/>
                </a:tc>
                <a:tc>
                  <a:txBody>
                    <a:bodyPr/>
                    <a:lstStyle/>
                    <a:p>
                      <a:pPr algn="ctr" fontAlgn="b"/>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18.8%</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14"/>
                  </a:ext>
                </a:extLst>
              </a:tr>
              <a:tr h="207158">
                <a:tc>
                  <a:txBody>
                    <a:bodyPr/>
                    <a:lstStyle/>
                    <a:p>
                      <a:pPr algn="l" rtl="0" fontAlgn="ctr"/>
                      <a:r>
                        <a:rPr lang="en-US" sz="1400" u="none" strike="noStrike" dirty="0">
                          <a:solidFill>
                            <a:sysClr val="windowText" lastClr="000000"/>
                          </a:solidFill>
                          <a:effectLst/>
                          <a:latin typeface="Arial Narrow" panose="020B0606020202030204" pitchFamily="34" charset="0"/>
                        </a:rPr>
                        <a:t>SOYD</a:t>
                      </a:r>
                      <a:endParaRPr lang="en-US" sz="1400" b="0" i="0" u="none" strike="noStrike" dirty="0">
                        <a:solidFill>
                          <a:sysClr val="windowText" lastClr="000000"/>
                        </a:solidFill>
                        <a:effectLst/>
                        <a:latin typeface="Arial Narrow" panose="020B0606020202030204" pitchFamily="34" charset="0"/>
                      </a:endParaRPr>
                    </a:p>
                  </a:txBody>
                  <a:tcPr marL="6364" marR="6364" marT="6364" marB="0" anchor="ctr"/>
                </a:tc>
                <a:tc>
                  <a:txBody>
                    <a:bodyPr/>
                    <a:lstStyle/>
                    <a:p>
                      <a:pPr algn="r" fontAlgn="b"/>
                      <a:r>
                        <a:rPr lang="en-US" sz="1400" u="none" strike="noStrike" dirty="0">
                          <a:solidFill>
                            <a:sysClr val="windowText" lastClr="000000"/>
                          </a:solidFill>
                          <a:effectLst/>
                          <a:latin typeface="Arial Narrow" panose="020B0606020202030204" pitchFamily="34" charset="0"/>
                        </a:rPr>
                        <a:t>                    437,520 </a:t>
                      </a:r>
                      <a:endParaRPr lang="en-US" sz="1400" b="0" i="0" u="none" strike="noStrike" dirty="0">
                        <a:solidFill>
                          <a:sysClr val="windowText" lastClr="000000"/>
                        </a:solidFill>
                        <a:effectLst/>
                        <a:latin typeface="Arial Narrow" panose="020B0606020202030204" pitchFamily="34" charset="0"/>
                      </a:endParaRPr>
                    </a:p>
                  </a:txBody>
                  <a:tcPr marL="6364" marR="6364" marT="6364" marB="0" anchor="b"/>
                </a:tc>
                <a:tc>
                  <a:txBody>
                    <a:bodyPr/>
                    <a:lstStyle/>
                    <a:p>
                      <a:pPr algn="ctr" fontAlgn="b"/>
                      <a:r>
                        <a:rPr lang="en-US" sz="1400" u="none" strike="noStrike">
                          <a:solidFill>
                            <a:sysClr val="windowText" lastClr="000000"/>
                          </a:solidFill>
                          <a:effectLst/>
                          <a:latin typeface="Arial Narrow" panose="020B0606020202030204" pitchFamily="34" charset="0"/>
                        </a:rPr>
                        <a:t>22.8%</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15"/>
                  </a:ext>
                </a:extLst>
              </a:tr>
              <a:tr h="207158">
                <a:tc>
                  <a:txBody>
                    <a:bodyPr/>
                    <a:lstStyle/>
                    <a:p>
                      <a:pPr algn="l" rtl="0" fontAlgn="ctr"/>
                      <a:r>
                        <a:rPr lang="en-US" sz="1400" u="none" strike="noStrike">
                          <a:solidFill>
                            <a:sysClr val="windowText" lastClr="000000"/>
                          </a:solidFill>
                          <a:effectLst/>
                          <a:latin typeface="Arial Narrow" panose="020B0606020202030204" pitchFamily="34" charset="0"/>
                        </a:rPr>
                        <a:t>RID</a:t>
                      </a:r>
                      <a:endParaRPr lang="en-US" sz="1400" b="0" i="0" u="none" strike="noStrike">
                        <a:solidFill>
                          <a:sysClr val="windowText" lastClr="000000"/>
                        </a:solidFill>
                        <a:effectLst/>
                        <a:latin typeface="Arial Narrow" panose="020B0606020202030204" pitchFamily="34" charset="0"/>
                      </a:endParaRPr>
                    </a:p>
                  </a:txBody>
                  <a:tcPr marL="6364" marR="6364" marT="6364" marB="0" anchor="ctr"/>
                </a:tc>
                <a:tc>
                  <a:txBody>
                    <a:bodyPr/>
                    <a:lstStyle/>
                    <a:p>
                      <a:pPr algn="r" fontAlgn="b"/>
                      <a:r>
                        <a:rPr lang="en-US" sz="1400" u="none" strike="noStrike">
                          <a:solidFill>
                            <a:sysClr val="windowText" lastClr="000000"/>
                          </a:solidFill>
                          <a:effectLst/>
                          <a:latin typeface="Arial Narrow" panose="020B0606020202030204" pitchFamily="34" charset="0"/>
                        </a:rPr>
                        <a:t>                    924,325 </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tc>
                  <a:txBody>
                    <a:bodyPr/>
                    <a:lstStyle/>
                    <a:p>
                      <a:pPr algn="ctr" fontAlgn="b"/>
                      <a:r>
                        <a:rPr lang="en-US" sz="1400" u="none" strike="noStrike">
                          <a:solidFill>
                            <a:sysClr val="windowText" lastClr="000000"/>
                          </a:solidFill>
                          <a:effectLst/>
                          <a:latin typeface="Arial Narrow" panose="020B0606020202030204" pitchFamily="34" charset="0"/>
                        </a:rPr>
                        <a:t>48.3%</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16"/>
                  </a:ext>
                </a:extLst>
              </a:tr>
              <a:tr h="207158">
                <a:tc>
                  <a:txBody>
                    <a:bodyPr/>
                    <a:lstStyle/>
                    <a:p>
                      <a:pPr algn="l" rtl="0" fontAlgn="ctr"/>
                      <a:r>
                        <a:rPr lang="en-US" sz="1400" u="none" strike="noStrike">
                          <a:solidFill>
                            <a:sysClr val="windowText" lastClr="000000"/>
                          </a:solidFill>
                          <a:effectLst/>
                          <a:latin typeface="Arial Narrow" panose="020B0606020202030204" pitchFamily="34" charset="0"/>
                        </a:rPr>
                        <a:t>REID</a:t>
                      </a:r>
                      <a:endParaRPr lang="en-US" sz="1400" b="0" i="0" u="none" strike="noStrike">
                        <a:solidFill>
                          <a:sysClr val="windowText" lastClr="000000"/>
                        </a:solidFill>
                        <a:effectLst/>
                        <a:latin typeface="Arial Narrow" panose="020B0606020202030204" pitchFamily="34" charset="0"/>
                      </a:endParaRPr>
                    </a:p>
                  </a:txBody>
                  <a:tcPr marL="6364" marR="6364" marT="6364" marB="0" anchor="ctr"/>
                </a:tc>
                <a:tc>
                  <a:txBody>
                    <a:bodyPr/>
                    <a:lstStyle/>
                    <a:p>
                      <a:pPr algn="r" fontAlgn="b"/>
                      <a:r>
                        <a:rPr lang="en-US" sz="1400" u="none" strike="noStrike">
                          <a:solidFill>
                            <a:sysClr val="windowText" lastClr="000000"/>
                          </a:solidFill>
                          <a:effectLst/>
                          <a:latin typeface="Arial Narrow" panose="020B0606020202030204" pitchFamily="34" charset="0"/>
                        </a:rPr>
                        <a:t>                    553,051 </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tc>
                  <a:txBody>
                    <a:bodyPr/>
                    <a:lstStyle/>
                    <a:p>
                      <a:pPr algn="ctr" fontAlgn="b"/>
                      <a:r>
                        <a:rPr lang="en-US" sz="1400" u="none" strike="noStrike">
                          <a:solidFill>
                            <a:sysClr val="windowText" lastClr="000000"/>
                          </a:solidFill>
                          <a:effectLst/>
                          <a:latin typeface="Arial Narrow" panose="020B0606020202030204" pitchFamily="34" charset="0"/>
                        </a:rPr>
                        <a:t>28.9%</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17"/>
                  </a:ext>
                </a:extLst>
              </a:tr>
              <a:tr h="207158">
                <a:tc>
                  <a:txBody>
                    <a:bodyPr/>
                    <a:lstStyle/>
                    <a:p>
                      <a:pPr algn="l" rtl="0" fontAlgn="ctr"/>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Restitution</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nchor="ctr"/>
                </a:tc>
                <a:tc>
                  <a:txBody>
                    <a:bodyPr/>
                    <a:lstStyle/>
                    <a:p>
                      <a:pPr algn="r" fontAlgn="b"/>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                 3,247,384 </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nchor="b"/>
                </a:tc>
                <a:tc>
                  <a:txBody>
                    <a:bodyPr/>
                    <a:lstStyle/>
                    <a:p>
                      <a:pPr algn="ctr" fontAlgn="b"/>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31.9%</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18"/>
                  </a:ext>
                </a:extLst>
              </a:tr>
              <a:tr h="207158">
                <a:tc>
                  <a:txBody>
                    <a:bodyPr/>
                    <a:lstStyle/>
                    <a:p>
                      <a:pPr algn="l" rtl="0" fontAlgn="ctr"/>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Land Reform</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nchor="ctr"/>
                </a:tc>
                <a:tc>
                  <a:txBody>
                    <a:bodyPr/>
                    <a:lstStyle/>
                    <a:p>
                      <a:pPr algn="r" fontAlgn="b"/>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                 2,628,223 </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nchor="b"/>
                </a:tc>
                <a:tc>
                  <a:txBody>
                    <a:bodyPr/>
                    <a:lstStyle/>
                    <a:p>
                      <a:pPr algn="ctr" fontAlgn="b"/>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25.8%</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19"/>
                  </a:ext>
                </a:extLst>
              </a:tr>
              <a:tr h="207158">
                <a:tc>
                  <a:txBody>
                    <a:bodyPr/>
                    <a:lstStyle/>
                    <a:p>
                      <a:pPr algn="l" rtl="0" fontAlgn="ctr"/>
                      <a:r>
                        <a:rPr lang="en-US" sz="1400" u="none" strike="noStrike">
                          <a:solidFill>
                            <a:sysClr val="windowText" lastClr="000000"/>
                          </a:solidFill>
                          <a:effectLst/>
                          <a:latin typeface="Arial Narrow" panose="020B0606020202030204" pitchFamily="34" charset="0"/>
                        </a:rPr>
                        <a:t>Land Redistribution and Development</a:t>
                      </a:r>
                      <a:endParaRPr lang="en-US" sz="1400" b="0" i="0" u="none" strike="noStrike">
                        <a:solidFill>
                          <a:sysClr val="windowText" lastClr="000000"/>
                        </a:solidFill>
                        <a:effectLst/>
                        <a:latin typeface="Arial Narrow" panose="020B0606020202030204" pitchFamily="34" charset="0"/>
                      </a:endParaRPr>
                    </a:p>
                  </a:txBody>
                  <a:tcPr marL="6364" marR="6364" marT="6364" marB="0" anchor="ctr"/>
                </a:tc>
                <a:tc>
                  <a:txBody>
                    <a:bodyPr/>
                    <a:lstStyle/>
                    <a:p>
                      <a:pPr algn="r" fontAlgn="b"/>
                      <a:r>
                        <a:rPr lang="en-US" sz="1400" u="none" strike="noStrike">
                          <a:solidFill>
                            <a:sysClr val="windowText" lastClr="000000"/>
                          </a:solidFill>
                          <a:effectLst/>
                          <a:latin typeface="Arial Narrow" panose="020B0606020202030204" pitchFamily="34" charset="0"/>
                        </a:rPr>
                        <a:t>                 2,132,176 </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tc>
                  <a:txBody>
                    <a:bodyPr/>
                    <a:lstStyle/>
                    <a:p>
                      <a:pPr algn="ctr" fontAlgn="b"/>
                      <a:r>
                        <a:rPr lang="en-US" sz="1400" u="none" strike="noStrike">
                          <a:solidFill>
                            <a:sysClr val="windowText" lastClr="000000"/>
                          </a:solidFill>
                          <a:effectLst/>
                          <a:latin typeface="Arial Narrow" panose="020B0606020202030204" pitchFamily="34" charset="0"/>
                        </a:rPr>
                        <a:t>81.1%</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20"/>
                  </a:ext>
                </a:extLst>
              </a:tr>
              <a:tr h="207158">
                <a:tc>
                  <a:txBody>
                    <a:bodyPr/>
                    <a:lstStyle/>
                    <a:p>
                      <a:pPr algn="l" rtl="0" fontAlgn="ctr"/>
                      <a:r>
                        <a:rPr lang="en-US" sz="1400" u="none" strike="noStrike">
                          <a:solidFill>
                            <a:sysClr val="windowText" lastClr="000000"/>
                          </a:solidFill>
                          <a:effectLst/>
                          <a:latin typeface="Arial Narrow" panose="020B0606020202030204" pitchFamily="34" charset="0"/>
                        </a:rPr>
                        <a:t>Land Tenure and Administration</a:t>
                      </a:r>
                      <a:endParaRPr lang="en-US" sz="1400" b="0" i="0" u="none" strike="noStrike">
                        <a:solidFill>
                          <a:sysClr val="windowText" lastClr="000000"/>
                        </a:solidFill>
                        <a:effectLst/>
                        <a:latin typeface="Arial Narrow" panose="020B0606020202030204" pitchFamily="34" charset="0"/>
                      </a:endParaRPr>
                    </a:p>
                  </a:txBody>
                  <a:tcPr marL="6364" marR="6364" marT="6364" marB="0" anchor="ctr"/>
                </a:tc>
                <a:tc>
                  <a:txBody>
                    <a:bodyPr/>
                    <a:lstStyle/>
                    <a:p>
                      <a:pPr algn="r" fontAlgn="b"/>
                      <a:r>
                        <a:rPr lang="en-US" sz="1400" u="none" strike="noStrike">
                          <a:solidFill>
                            <a:sysClr val="windowText" lastClr="000000"/>
                          </a:solidFill>
                          <a:effectLst/>
                          <a:latin typeface="Arial Narrow" panose="020B0606020202030204" pitchFamily="34" charset="0"/>
                        </a:rPr>
                        <a:t>                    496,047 </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tc>
                  <a:txBody>
                    <a:bodyPr/>
                    <a:lstStyle/>
                    <a:p>
                      <a:pPr algn="ctr" fontAlgn="b"/>
                      <a:r>
                        <a:rPr lang="en-US" sz="1400" u="none" strike="noStrike">
                          <a:solidFill>
                            <a:sysClr val="windowText" lastClr="000000"/>
                          </a:solidFill>
                          <a:effectLst/>
                          <a:latin typeface="Arial Narrow" panose="020B0606020202030204" pitchFamily="34" charset="0"/>
                        </a:rPr>
                        <a:t>18.9%</a:t>
                      </a:r>
                      <a:endParaRPr lang="en-US" sz="1400" b="0" i="0" u="none" strike="noStrike">
                        <a:solidFill>
                          <a:sysClr val="windowText" lastClr="000000"/>
                        </a:solidFill>
                        <a:effectLst/>
                        <a:latin typeface="Arial Narrow" panose="020B0606020202030204" pitchFamily="34" charset="0"/>
                      </a:endParaRPr>
                    </a:p>
                  </a:txBody>
                  <a:tcPr marL="6364" marR="6364" marT="6364" marB="0" anchor="b"/>
                </a:tc>
                <a:extLst>
                  <a:ext uri="{0D108BD9-81ED-4DB2-BD59-A6C34878D82A}">
                    <a16:rowId xmlns="" xmlns:a16="http://schemas.microsoft.com/office/drawing/2014/main" val="10021"/>
                  </a:ext>
                </a:extLst>
              </a:tr>
              <a:tr h="207158">
                <a:tc>
                  <a:txBody>
                    <a:bodyPr/>
                    <a:lstStyle/>
                    <a:p>
                      <a:pPr algn="l" rtl="0" fontAlgn="ctr"/>
                      <a:r>
                        <a:rPr lang="en-US" sz="1400" u="none" strike="noStrike" dirty="0">
                          <a:solidFill>
                            <a:sysClr val="windowText" lastClr="000000"/>
                          </a:solidFill>
                          <a:effectLst/>
                          <a:latin typeface="Arial Narrow" panose="020B0606020202030204" pitchFamily="34" charset="0"/>
                        </a:rPr>
                        <a:t> TOTAL </a:t>
                      </a:r>
                      <a:endParaRPr lang="en-US" sz="1400" b="1" i="0" u="none" strike="noStrike" dirty="0">
                        <a:solidFill>
                          <a:sysClr val="windowText" lastClr="000000"/>
                        </a:solidFill>
                        <a:effectLst/>
                        <a:latin typeface="Arial Narrow" panose="020B0606020202030204" pitchFamily="34" charset="0"/>
                      </a:endParaRPr>
                    </a:p>
                  </a:txBody>
                  <a:tcPr marL="6364" marR="6364" marT="6364" marB="0" anchor="ctr">
                    <a:solidFill>
                      <a:schemeClr val="accent3">
                        <a:lumMod val="75000"/>
                      </a:schemeClr>
                    </a:solidFill>
                  </a:tcPr>
                </a:tc>
                <a:tc>
                  <a:txBody>
                    <a:bodyPr/>
                    <a:lstStyle/>
                    <a:p>
                      <a:pPr algn="r" fontAlgn="b"/>
                      <a:r>
                        <a:rPr lang="en-US" sz="1400" u="none" strike="noStrike" dirty="0">
                          <a:solidFill>
                            <a:sysClr val="windowText" lastClr="000000"/>
                          </a:solidFill>
                          <a:effectLst/>
                          <a:latin typeface="Arial Narrow" panose="020B0606020202030204" pitchFamily="34" charset="0"/>
                        </a:rPr>
                        <a:t>               10,184,240 </a:t>
                      </a:r>
                      <a:endParaRPr lang="en-US" sz="1400" b="1" i="0" u="none" strike="noStrike" dirty="0">
                        <a:solidFill>
                          <a:sysClr val="windowText" lastClr="000000"/>
                        </a:solidFill>
                        <a:effectLst/>
                        <a:latin typeface="Arial Narrow" panose="020B0606020202030204" pitchFamily="34" charset="0"/>
                      </a:endParaRPr>
                    </a:p>
                  </a:txBody>
                  <a:tcPr marL="6364" marR="6364" marT="6364" marB="0" anchor="b">
                    <a:solidFill>
                      <a:schemeClr val="accent3">
                        <a:lumMod val="75000"/>
                      </a:schemeClr>
                    </a:solidFill>
                  </a:tcPr>
                </a:tc>
                <a:tc>
                  <a:txBody>
                    <a:bodyPr/>
                    <a:lstStyle/>
                    <a:p>
                      <a:pPr algn="ctr" fontAlgn="b"/>
                      <a:r>
                        <a:rPr lang="en-US" sz="1400" u="none" strike="noStrike" dirty="0">
                          <a:solidFill>
                            <a:sysClr val="windowText" lastClr="000000"/>
                          </a:solidFill>
                          <a:effectLst/>
                          <a:latin typeface="Arial Narrow" panose="020B0606020202030204" pitchFamily="34" charset="0"/>
                        </a:rPr>
                        <a:t>100.0%</a:t>
                      </a:r>
                      <a:endParaRPr lang="en-US" sz="1400" b="1" i="0" u="none" strike="noStrike" dirty="0">
                        <a:solidFill>
                          <a:sysClr val="windowText" lastClr="000000"/>
                        </a:solidFill>
                        <a:effectLst/>
                        <a:latin typeface="Arial Narrow" panose="020B0606020202030204" pitchFamily="34" charset="0"/>
                      </a:endParaRPr>
                    </a:p>
                  </a:txBody>
                  <a:tcPr marL="6364" marR="6364" marT="6364" marB="0" anchor="b">
                    <a:solidFill>
                      <a:schemeClr val="accent3">
                        <a:lumMod val="75000"/>
                      </a:schemeClr>
                    </a:solidFill>
                  </a:tcPr>
                </a:tc>
                <a:extLst>
                  <a:ext uri="{0D108BD9-81ED-4DB2-BD59-A6C34878D82A}">
                    <a16:rowId xmlns="" xmlns:a16="http://schemas.microsoft.com/office/drawing/2014/main" val="10022"/>
                  </a:ext>
                </a:extLst>
              </a:tr>
            </a:tbl>
          </a:graphicData>
        </a:graphic>
      </p:graphicFrame>
    </p:spTree>
    <p:extLst>
      <p:ext uri="{BB962C8B-B14F-4D97-AF65-F5344CB8AC3E}">
        <p14:creationId xmlns:p14="http://schemas.microsoft.com/office/powerpoint/2010/main" xmlns="" val="2590250796"/>
      </p:ext>
    </p:extLst>
  </p:cSld>
  <p:clrMapOvr>
    <a:masterClrMapping/>
  </p:clrMapOvr>
  <p:transition spd="slow">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20</a:t>
            </a:fld>
            <a:endParaRPr lang="en-US" altLang="en-US" dirty="0"/>
          </a:p>
        </p:txBody>
      </p:sp>
      <p:sp>
        <p:nvSpPr>
          <p:cNvPr id="5" name="Title 13"/>
          <p:cNvSpPr>
            <a:spLocks noGrp="1"/>
          </p:cNvSpPr>
          <p:nvPr>
            <p:ph type="title"/>
          </p:nvPr>
        </p:nvSpPr>
        <p:spPr>
          <a:xfrm>
            <a:off x="107504" y="274638"/>
            <a:ext cx="9036496" cy="1143000"/>
          </a:xfrm>
          <a:solidFill>
            <a:schemeClr val="accent3">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algn="ctr">
              <a:defRPr/>
            </a:pPr>
            <a:r>
              <a:rPr lang="en-ZA" sz="2800" b="1" dirty="0">
                <a:effectLst>
                  <a:outerShdw blurRad="38100" dist="38100" dir="2700000" algn="tl">
                    <a:srgbClr val="000000">
                      <a:alpha val="43137"/>
                    </a:srgbClr>
                  </a:outerShdw>
                </a:effectLst>
                <a:latin typeface="Arial" pitchFamily="34" charset="0"/>
                <a:cs typeface="Arial" pitchFamily="34" charset="0"/>
              </a:rPr>
              <a:t>% ALLOCATION SHARED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75157097"/>
              </p:ext>
            </p:extLst>
          </p:nvPr>
        </p:nvGraphicFramePr>
        <p:xfrm>
          <a:off x="107504" y="1600200"/>
          <a:ext cx="8928992" cy="38450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768542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noGrp="1"/>
          </p:cNvSpPr>
          <p:nvPr>
            <p:ph type="title"/>
          </p:nvPr>
        </p:nvSpPr>
        <p:spPr bwMode="auto">
          <a:xfrm>
            <a:off x="251518" y="-3179"/>
            <a:ext cx="8661650" cy="539552"/>
          </a:xfrm>
          <a:prstGeom prst="rect">
            <a:avLst/>
          </a:prstGeom>
          <a:solidFill>
            <a:schemeClr val="accent3">
              <a:lumMod val="75000"/>
            </a:schemeClr>
          </a:soli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xmlns="" w="9525">
                <a:solidFill>
                  <a:srgbClr val="000000"/>
                </a:solidFill>
                <a:miter lim="800000"/>
                <a:headEnd/>
                <a:tailEnd/>
              </a14:hiddenLine>
            </a:ext>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4000" kern="1200">
                <a:solidFill>
                  <a:schemeClr val="lt1"/>
                </a:solidFill>
                <a:latin typeface="+mn-lt"/>
                <a:ea typeface="+mn-ea"/>
                <a:cs typeface="+mn-cs"/>
              </a:defRPr>
            </a:lvl1pPr>
            <a:lvl2pPr algn="l" defTabSz="457200" rtl="0" eaLnBrk="0" fontAlgn="base" hangingPunct="0">
              <a:spcBef>
                <a:spcPct val="0"/>
              </a:spcBef>
              <a:spcAft>
                <a:spcPct val="0"/>
              </a:spcAft>
              <a:defRPr sz="4000">
                <a:solidFill>
                  <a:schemeClr val="lt1"/>
                </a:solidFill>
                <a:latin typeface="+mn-lt"/>
                <a:ea typeface="+mn-ea"/>
                <a:cs typeface="+mn-cs"/>
              </a:defRPr>
            </a:lvl2pPr>
            <a:lvl3pPr algn="l" defTabSz="457200" rtl="0" eaLnBrk="0" fontAlgn="base" hangingPunct="0">
              <a:spcBef>
                <a:spcPct val="0"/>
              </a:spcBef>
              <a:spcAft>
                <a:spcPct val="0"/>
              </a:spcAft>
              <a:defRPr sz="4000">
                <a:solidFill>
                  <a:schemeClr val="lt1"/>
                </a:solidFill>
                <a:latin typeface="+mn-lt"/>
                <a:ea typeface="+mn-ea"/>
                <a:cs typeface="+mn-cs"/>
              </a:defRPr>
            </a:lvl3pPr>
            <a:lvl4pPr algn="l" defTabSz="457200" rtl="0" eaLnBrk="0" fontAlgn="base" hangingPunct="0">
              <a:spcBef>
                <a:spcPct val="0"/>
              </a:spcBef>
              <a:spcAft>
                <a:spcPct val="0"/>
              </a:spcAft>
              <a:defRPr sz="4000">
                <a:solidFill>
                  <a:schemeClr val="lt1"/>
                </a:solidFill>
                <a:latin typeface="+mn-lt"/>
                <a:ea typeface="+mn-ea"/>
                <a:cs typeface="+mn-cs"/>
              </a:defRPr>
            </a:lvl4pPr>
            <a:lvl5pPr algn="l" defTabSz="457200" rtl="0" eaLnBrk="0" fontAlgn="base" hangingPunct="0">
              <a:spcBef>
                <a:spcPct val="0"/>
              </a:spcBef>
              <a:spcAft>
                <a:spcPct val="0"/>
              </a:spcAft>
              <a:defRPr sz="4000">
                <a:solidFill>
                  <a:schemeClr val="lt1"/>
                </a:solidFill>
                <a:latin typeface="+mn-lt"/>
                <a:ea typeface="+mn-ea"/>
                <a:cs typeface="+mn-cs"/>
              </a:defRPr>
            </a:lvl5pPr>
            <a:lvl6pPr marL="457200" algn="l" defTabSz="457200" rtl="0" fontAlgn="base">
              <a:spcBef>
                <a:spcPct val="0"/>
              </a:spcBef>
              <a:spcAft>
                <a:spcPct val="0"/>
              </a:spcAft>
              <a:defRPr sz="4000">
                <a:solidFill>
                  <a:schemeClr val="lt1"/>
                </a:solidFill>
                <a:latin typeface="+mn-lt"/>
                <a:ea typeface="+mn-ea"/>
                <a:cs typeface="+mn-cs"/>
              </a:defRPr>
            </a:lvl6pPr>
            <a:lvl7pPr marL="914400" algn="l" defTabSz="457200" rtl="0" fontAlgn="base">
              <a:spcBef>
                <a:spcPct val="0"/>
              </a:spcBef>
              <a:spcAft>
                <a:spcPct val="0"/>
              </a:spcAft>
              <a:defRPr sz="4000">
                <a:solidFill>
                  <a:schemeClr val="lt1"/>
                </a:solidFill>
                <a:latin typeface="+mn-lt"/>
                <a:ea typeface="+mn-ea"/>
                <a:cs typeface="+mn-cs"/>
              </a:defRPr>
            </a:lvl7pPr>
            <a:lvl8pPr marL="1371600" algn="l" defTabSz="457200" rtl="0" fontAlgn="base">
              <a:spcBef>
                <a:spcPct val="0"/>
              </a:spcBef>
              <a:spcAft>
                <a:spcPct val="0"/>
              </a:spcAft>
              <a:defRPr sz="4000">
                <a:solidFill>
                  <a:schemeClr val="lt1"/>
                </a:solidFill>
                <a:latin typeface="+mn-lt"/>
                <a:ea typeface="+mn-ea"/>
                <a:cs typeface="+mn-cs"/>
              </a:defRPr>
            </a:lvl8pPr>
            <a:lvl9pPr marL="1828800" algn="l" defTabSz="457200" rtl="0" fontAlgn="base">
              <a:spcBef>
                <a:spcPct val="0"/>
              </a:spcBef>
              <a:spcAft>
                <a:spcPct val="0"/>
              </a:spcAft>
              <a:defRPr sz="4000">
                <a:solidFill>
                  <a:schemeClr val="lt1"/>
                </a:solidFill>
                <a:latin typeface="+mn-lt"/>
                <a:ea typeface="+mn-ea"/>
                <a:cs typeface="+mn-cs"/>
              </a:defRPr>
            </a:lvl9pPr>
          </a:lstStyle>
          <a:p>
            <a:pPr algn="ctr">
              <a:defRPr/>
            </a:pPr>
            <a:r>
              <a:rPr lang="en-ZA" sz="2400" dirty="0">
                <a:effectLst>
                  <a:outerShdw blurRad="38100" dist="38100" dir="2700000" algn="tl">
                    <a:srgbClr val="000000">
                      <a:alpha val="43137"/>
                    </a:srgbClr>
                  </a:outerShdw>
                </a:effectLst>
                <a:latin typeface="Arial" pitchFamily="34" charset="0"/>
                <a:cs typeface="Arial" pitchFamily="34" charset="0"/>
              </a:rPr>
              <a:t>Household Projects: Per Branch &amp; Province</a:t>
            </a:r>
          </a:p>
        </p:txBody>
      </p:sp>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21</a:t>
            </a:fld>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303806289"/>
              </p:ext>
            </p:extLst>
          </p:nvPr>
        </p:nvGraphicFramePr>
        <p:xfrm>
          <a:off x="395536" y="692697"/>
          <a:ext cx="8517631" cy="4547823"/>
        </p:xfrm>
        <a:graphic>
          <a:graphicData uri="http://schemas.openxmlformats.org/drawingml/2006/table">
            <a:tbl>
              <a:tblPr firstRow="1" lastRow="1" bandRow="1">
                <a:tableStyleId>{F5AB1C69-6EDB-4FF4-983F-18BD219EF322}</a:tableStyleId>
              </a:tblPr>
              <a:tblGrid>
                <a:gridCol w="5445883">
                  <a:extLst>
                    <a:ext uri="{9D8B030D-6E8A-4147-A177-3AD203B41FA5}">
                      <a16:colId xmlns="" xmlns:a16="http://schemas.microsoft.com/office/drawing/2014/main" val="20000"/>
                    </a:ext>
                  </a:extLst>
                </a:gridCol>
                <a:gridCol w="1805917">
                  <a:extLst>
                    <a:ext uri="{9D8B030D-6E8A-4147-A177-3AD203B41FA5}">
                      <a16:colId xmlns="" xmlns:a16="http://schemas.microsoft.com/office/drawing/2014/main" val="20001"/>
                    </a:ext>
                  </a:extLst>
                </a:gridCol>
                <a:gridCol w="1265831">
                  <a:extLst>
                    <a:ext uri="{9D8B030D-6E8A-4147-A177-3AD203B41FA5}">
                      <a16:colId xmlns="" xmlns:a16="http://schemas.microsoft.com/office/drawing/2014/main" val="20002"/>
                    </a:ext>
                  </a:extLst>
                </a:gridCol>
              </a:tblGrid>
              <a:tr h="211619">
                <a:tc rowSpan="2">
                  <a:txBody>
                    <a:bodyPr/>
                    <a:lstStyle/>
                    <a:p>
                      <a:pPr algn="l" rtl="0" fontAlgn="t"/>
                      <a:r>
                        <a:rPr lang="en-US" sz="1400" b="1" u="none" strike="noStrike" dirty="0">
                          <a:solidFill>
                            <a:sysClr val="windowText" lastClr="000000"/>
                          </a:solidFill>
                          <a:effectLst>
                            <a:outerShdw blurRad="38100" dist="38100" dir="2700000" algn="tl">
                              <a:srgbClr val="000000">
                                <a:alpha val="43137"/>
                              </a:srgbClr>
                            </a:outerShdw>
                          </a:effectLst>
                        </a:rPr>
                        <a:t>PROVINCIAL OFFICE</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a:endParaRPr>
                    </a:p>
                  </a:txBody>
                  <a:tcPr marL="9525" marR="9525" marT="9525" marB="0">
                    <a:solidFill>
                      <a:schemeClr val="accent3">
                        <a:lumMod val="75000"/>
                      </a:schemeClr>
                    </a:solidFill>
                  </a:tcPr>
                </a:tc>
                <a:tc rowSpan="2">
                  <a:txBody>
                    <a:bodyPr/>
                    <a:lstStyle/>
                    <a:p>
                      <a:pPr algn="ctr" rtl="0" fontAlgn="t"/>
                      <a:r>
                        <a:rPr lang="en-US" sz="1400" b="1" u="none" strike="noStrike" dirty="0">
                          <a:solidFill>
                            <a:sysClr val="windowText" lastClr="000000"/>
                          </a:solidFill>
                          <a:effectLst>
                            <a:outerShdw blurRad="38100" dist="38100" dir="2700000" algn="tl">
                              <a:srgbClr val="000000">
                                <a:alpha val="43137"/>
                              </a:srgbClr>
                            </a:outerShdw>
                          </a:effectLst>
                        </a:rPr>
                        <a:t>Final ENE allocation</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a:endParaRPr>
                    </a:p>
                  </a:txBody>
                  <a:tcPr marL="9525" marR="9525" marT="9525" marB="0">
                    <a:solidFill>
                      <a:schemeClr val="accent3">
                        <a:lumMod val="75000"/>
                      </a:schemeClr>
                    </a:solidFill>
                  </a:tcPr>
                </a:tc>
                <a:tc>
                  <a:txBody>
                    <a:bodyPr/>
                    <a:lstStyle/>
                    <a:p>
                      <a:pPr algn="ctr" rtl="0" fontAlgn="t"/>
                      <a:r>
                        <a:rPr lang="en-US" sz="1400" u="none" strike="noStrike" dirty="0">
                          <a:solidFill>
                            <a:sysClr val="windowText" lastClr="000000"/>
                          </a:solidFill>
                          <a:effectLst/>
                        </a:rPr>
                        <a:t>%</a:t>
                      </a:r>
                      <a:endParaRPr lang="en-US" sz="1400" b="1" i="0" u="none" strike="noStrike" dirty="0">
                        <a:solidFill>
                          <a:sysClr val="windowText" lastClr="000000"/>
                        </a:solidFill>
                        <a:effectLst/>
                        <a:latin typeface="Arial Narrow"/>
                      </a:endParaRPr>
                    </a:p>
                  </a:txBody>
                  <a:tcPr marL="9525" marR="9525" marT="9525" marB="0">
                    <a:solidFill>
                      <a:schemeClr val="accent3">
                        <a:lumMod val="75000"/>
                      </a:schemeClr>
                    </a:solidFill>
                  </a:tcPr>
                </a:tc>
                <a:extLst>
                  <a:ext uri="{0D108BD9-81ED-4DB2-BD59-A6C34878D82A}">
                    <a16:rowId xmlns="" xmlns:a16="http://schemas.microsoft.com/office/drawing/2014/main" val="10000"/>
                  </a:ext>
                </a:extLst>
              </a:tr>
              <a:tr h="647306">
                <a:tc vMerge="1">
                  <a:txBody>
                    <a:bodyPr/>
                    <a:lstStyle/>
                    <a:p>
                      <a:endParaRPr lang="en-US"/>
                    </a:p>
                  </a:txBody>
                  <a:tcPr/>
                </a:tc>
                <a:tc vMerge="1">
                  <a:txBody>
                    <a:bodyPr/>
                    <a:lstStyle/>
                    <a:p>
                      <a:endParaRPr lang="en-US"/>
                    </a:p>
                  </a:txBody>
                  <a:tcPr/>
                </a:tc>
                <a:tc>
                  <a:txBody>
                    <a:bodyPr/>
                    <a:lstStyle/>
                    <a:p>
                      <a:pPr algn="ctr" rtl="0" fontAlgn="t"/>
                      <a:r>
                        <a:rPr lang="en-US" sz="1400" b="1" u="none" strike="noStrike">
                          <a:solidFill>
                            <a:sysClr val="windowText" lastClr="000000"/>
                          </a:solidFill>
                          <a:effectLst>
                            <a:outerShdw blurRad="38100" dist="38100" dir="2700000" algn="tl">
                              <a:srgbClr val="000000">
                                <a:alpha val="43137"/>
                              </a:srgbClr>
                            </a:outerShdw>
                          </a:effectLst>
                        </a:rPr>
                        <a:t>allocation to provincial budget</a:t>
                      </a:r>
                      <a:endParaRPr lang="en-US" sz="1400" b="1" i="0" u="none" strike="noStrike">
                        <a:solidFill>
                          <a:sysClr val="windowText" lastClr="000000"/>
                        </a:solidFill>
                        <a:effectLst>
                          <a:outerShdw blurRad="38100" dist="38100" dir="2700000" algn="tl">
                            <a:srgbClr val="000000">
                              <a:alpha val="43137"/>
                            </a:srgbClr>
                          </a:outerShdw>
                        </a:effectLst>
                        <a:latin typeface="Arial Narrow"/>
                      </a:endParaRPr>
                    </a:p>
                  </a:txBody>
                  <a:tcPr marL="9525" marR="9525" marT="9525" marB="0">
                    <a:solidFill>
                      <a:schemeClr val="accent3">
                        <a:lumMod val="75000"/>
                      </a:schemeClr>
                    </a:solidFill>
                  </a:tcPr>
                </a:tc>
                <a:extLst>
                  <a:ext uri="{0D108BD9-81ED-4DB2-BD59-A6C34878D82A}">
                    <a16:rowId xmlns="" xmlns:a16="http://schemas.microsoft.com/office/drawing/2014/main" val="10001"/>
                  </a:ext>
                </a:extLst>
              </a:tr>
              <a:tr h="236515">
                <a:tc>
                  <a:txBody>
                    <a:bodyPr/>
                    <a:lstStyle/>
                    <a:p>
                      <a:pPr algn="l" fontAlgn="b"/>
                      <a:r>
                        <a:rPr lang="en-US" sz="2000" b="1" u="none" strike="noStrike" dirty="0">
                          <a:solidFill>
                            <a:srgbClr val="7030A0"/>
                          </a:solidFill>
                          <a:effectLst>
                            <a:outerShdw blurRad="38100" dist="38100" dir="2700000" algn="tl">
                              <a:srgbClr val="000000">
                                <a:alpha val="43137"/>
                              </a:srgbClr>
                            </a:outerShdw>
                          </a:effectLst>
                        </a:rPr>
                        <a:t>LRD</a:t>
                      </a:r>
                      <a:endParaRPr lang="en-US" sz="2000" b="1" i="0" u="none" strike="noStrike" dirty="0">
                        <a:solidFill>
                          <a:srgbClr val="7030A0"/>
                        </a:solidFill>
                        <a:effectLst>
                          <a:outerShdw blurRad="38100" dist="38100" dir="2700000" algn="tl">
                            <a:srgbClr val="000000">
                              <a:alpha val="43137"/>
                            </a:srgbClr>
                          </a:outerShdw>
                        </a:effectLst>
                        <a:latin typeface="Arial Narrow"/>
                      </a:endParaRPr>
                    </a:p>
                  </a:txBody>
                  <a:tcPr marL="9525" marR="9525" marT="9525" marB="0" anchor="b">
                    <a:solidFill>
                      <a:schemeClr val="accent3">
                        <a:lumMod val="75000"/>
                      </a:schemeClr>
                    </a:solidFill>
                  </a:tcPr>
                </a:tc>
                <a:tc>
                  <a:txBody>
                    <a:bodyPr/>
                    <a:lstStyle/>
                    <a:p>
                      <a:pPr algn="ctr" rtl="0" fontAlgn="b"/>
                      <a:r>
                        <a:rPr lang="en-US" sz="1400" b="1" u="none" strike="noStrike">
                          <a:solidFill>
                            <a:sysClr val="windowText" lastClr="000000"/>
                          </a:solidFill>
                          <a:effectLst>
                            <a:outerShdw blurRad="38100" dist="38100" dir="2700000" algn="tl">
                              <a:srgbClr val="000000">
                                <a:alpha val="43137"/>
                              </a:srgbClr>
                            </a:outerShdw>
                          </a:effectLst>
                        </a:rPr>
                        <a:t>R'000</a:t>
                      </a:r>
                      <a:endParaRPr lang="en-US" sz="1400" b="1" i="0" u="none" strike="noStrike">
                        <a:solidFill>
                          <a:sysClr val="windowText" lastClr="000000"/>
                        </a:solidFill>
                        <a:effectLst>
                          <a:outerShdw blurRad="38100" dist="38100" dir="2700000" algn="tl">
                            <a:srgbClr val="000000">
                              <a:alpha val="43137"/>
                            </a:srgbClr>
                          </a:outerShdw>
                        </a:effectLst>
                        <a:latin typeface="Arial Narrow"/>
                      </a:endParaRPr>
                    </a:p>
                  </a:txBody>
                  <a:tcPr marL="9525" marR="9525" marT="9525" marB="0" anchor="b">
                    <a:solidFill>
                      <a:schemeClr val="accent3">
                        <a:lumMod val="75000"/>
                      </a:schemeClr>
                    </a:solidFill>
                  </a:tcPr>
                </a:tc>
                <a:tc>
                  <a:txBody>
                    <a:bodyPr/>
                    <a:lstStyle/>
                    <a:p>
                      <a:pPr algn="ctr" rtl="0" fontAlgn="b"/>
                      <a:r>
                        <a:rPr lang="en-US" sz="1400" b="1" u="none" strike="noStrike" dirty="0">
                          <a:solidFill>
                            <a:sysClr val="windowText" lastClr="000000"/>
                          </a:solidFill>
                          <a:effectLst>
                            <a:outerShdw blurRad="38100" dist="38100" dir="2700000" algn="tl">
                              <a:srgbClr val="000000">
                                <a:alpha val="43137"/>
                              </a:srgbClr>
                            </a:outerShdw>
                          </a:effectLst>
                        </a:rPr>
                        <a:t>%</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a:endParaRPr>
                    </a:p>
                  </a:txBody>
                  <a:tcPr marL="9525" marR="9525" marT="9525" marB="0" anchor="b">
                    <a:solidFill>
                      <a:schemeClr val="accent3">
                        <a:lumMod val="75000"/>
                      </a:schemeClr>
                    </a:solidFill>
                  </a:tcPr>
                </a:tc>
                <a:extLst>
                  <a:ext uri="{0D108BD9-81ED-4DB2-BD59-A6C34878D82A}">
                    <a16:rowId xmlns="" xmlns:a16="http://schemas.microsoft.com/office/drawing/2014/main" val="10002"/>
                  </a:ext>
                </a:extLst>
              </a:tr>
              <a:tr h="410790">
                <a:tc>
                  <a:txBody>
                    <a:bodyPr/>
                    <a:lstStyle/>
                    <a:p>
                      <a:pPr algn="l" rtl="0" fontAlgn="ctr"/>
                      <a:r>
                        <a:rPr lang="en-US" sz="1400" u="none" strike="noStrike" dirty="0">
                          <a:solidFill>
                            <a:sysClr val="windowText" lastClr="000000"/>
                          </a:solidFill>
                          <a:effectLst/>
                        </a:rPr>
                        <a:t> EC: WHOLE PROVINCE </a:t>
                      </a:r>
                      <a:endParaRPr lang="en-US" sz="1400" b="0" i="0" u="none" strike="noStrike" dirty="0">
                        <a:solidFill>
                          <a:sysClr val="windowText" lastClr="000000"/>
                        </a:solidFill>
                        <a:effectLst/>
                        <a:latin typeface="Arial Narrow"/>
                      </a:endParaRPr>
                    </a:p>
                  </a:txBody>
                  <a:tcPr marL="9525" marR="9525" marT="9525" marB="0" anchor="ctr"/>
                </a:tc>
                <a:tc>
                  <a:txBody>
                    <a:bodyPr/>
                    <a:lstStyle/>
                    <a:p>
                      <a:pPr algn="r" fontAlgn="b"/>
                      <a:r>
                        <a:rPr lang="en-US" sz="1400" u="none" strike="noStrike">
                          <a:solidFill>
                            <a:sysClr val="windowText" lastClr="000000"/>
                          </a:solidFill>
                          <a:effectLst/>
                        </a:rPr>
                        <a:t>                      40,000 </a:t>
                      </a:r>
                      <a:endParaRPr lang="en-US" sz="1400" b="0" i="0" u="none" strike="noStrike">
                        <a:solidFill>
                          <a:sysClr val="windowText" lastClr="000000"/>
                        </a:solidFill>
                        <a:effectLst/>
                        <a:latin typeface="Arial Narrow"/>
                      </a:endParaRPr>
                    </a:p>
                  </a:txBody>
                  <a:tcPr marL="9525" marR="9525" marT="9525" marB="0" anchor="b"/>
                </a:tc>
                <a:tc>
                  <a:txBody>
                    <a:bodyPr/>
                    <a:lstStyle/>
                    <a:p>
                      <a:pPr algn="ctr" fontAlgn="b"/>
                      <a:r>
                        <a:rPr lang="en-US" sz="1400" u="none" strike="noStrike">
                          <a:solidFill>
                            <a:sysClr val="windowText" lastClr="000000"/>
                          </a:solidFill>
                          <a:effectLst/>
                        </a:rPr>
                        <a:t>10.1%</a:t>
                      </a:r>
                      <a:endParaRPr lang="en-US" sz="1400" b="0" i="0" u="none" strike="noStrike">
                        <a:solidFill>
                          <a:sysClr val="windowText" lastClr="000000"/>
                        </a:solidFill>
                        <a:effectLst/>
                        <a:latin typeface="Arial Narrow"/>
                      </a:endParaRPr>
                    </a:p>
                  </a:txBody>
                  <a:tcPr marL="9525" marR="9525" marT="9525" marB="0" anchor="b"/>
                </a:tc>
                <a:extLst>
                  <a:ext uri="{0D108BD9-81ED-4DB2-BD59-A6C34878D82A}">
                    <a16:rowId xmlns="" xmlns:a16="http://schemas.microsoft.com/office/drawing/2014/main" val="10003"/>
                  </a:ext>
                </a:extLst>
              </a:tr>
              <a:tr h="410790">
                <a:tc>
                  <a:txBody>
                    <a:bodyPr/>
                    <a:lstStyle/>
                    <a:p>
                      <a:pPr algn="l" rtl="0" fontAlgn="ctr"/>
                      <a:r>
                        <a:rPr lang="en-US" sz="1400" u="none" strike="noStrike" dirty="0">
                          <a:solidFill>
                            <a:sysClr val="windowText" lastClr="000000"/>
                          </a:solidFill>
                          <a:effectLst/>
                        </a:rPr>
                        <a:t> FS: WHOLE PROVINCE </a:t>
                      </a:r>
                      <a:endParaRPr lang="en-US" sz="1400" b="0" i="0" u="none" strike="noStrike" dirty="0">
                        <a:solidFill>
                          <a:sysClr val="windowText" lastClr="000000"/>
                        </a:solidFill>
                        <a:effectLst/>
                        <a:latin typeface="Arial Narrow"/>
                      </a:endParaRPr>
                    </a:p>
                  </a:txBody>
                  <a:tcPr marL="9525" marR="9525" marT="9525" marB="0" anchor="ctr"/>
                </a:tc>
                <a:tc>
                  <a:txBody>
                    <a:bodyPr/>
                    <a:lstStyle/>
                    <a:p>
                      <a:pPr algn="r" fontAlgn="b"/>
                      <a:r>
                        <a:rPr lang="en-US" sz="1400" u="none" strike="noStrike">
                          <a:solidFill>
                            <a:sysClr val="windowText" lastClr="000000"/>
                          </a:solidFill>
                          <a:effectLst/>
                        </a:rPr>
                        <a:t>                      17,200 </a:t>
                      </a:r>
                      <a:endParaRPr lang="en-US" sz="1400" b="0" i="0" u="none" strike="noStrike">
                        <a:solidFill>
                          <a:sysClr val="windowText" lastClr="000000"/>
                        </a:solidFill>
                        <a:effectLst/>
                        <a:latin typeface="Arial Narrow"/>
                      </a:endParaRPr>
                    </a:p>
                  </a:txBody>
                  <a:tcPr marL="9525" marR="9525" marT="9525" marB="0" anchor="b"/>
                </a:tc>
                <a:tc>
                  <a:txBody>
                    <a:bodyPr/>
                    <a:lstStyle/>
                    <a:p>
                      <a:pPr algn="ctr" fontAlgn="b"/>
                      <a:r>
                        <a:rPr lang="en-US" sz="1400" u="none" strike="noStrike">
                          <a:solidFill>
                            <a:sysClr val="windowText" lastClr="000000"/>
                          </a:solidFill>
                          <a:effectLst/>
                        </a:rPr>
                        <a:t>4.3%</a:t>
                      </a:r>
                      <a:endParaRPr lang="en-US" sz="1400" b="0" i="0" u="none" strike="noStrike">
                        <a:solidFill>
                          <a:sysClr val="windowText" lastClr="000000"/>
                        </a:solidFill>
                        <a:effectLst/>
                        <a:latin typeface="Arial Narrow"/>
                      </a:endParaRPr>
                    </a:p>
                  </a:txBody>
                  <a:tcPr marL="9525" marR="9525" marT="9525" marB="0" anchor="b"/>
                </a:tc>
                <a:extLst>
                  <a:ext uri="{0D108BD9-81ED-4DB2-BD59-A6C34878D82A}">
                    <a16:rowId xmlns="" xmlns:a16="http://schemas.microsoft.com/office/drawing/2014/main" val="10004"/>
                  </a:ext>
                </a:extLst>
              </a:tr>
              <a:tr h="224067">
                <a:tc>
                  <a:txBody>
                    <a:bodyPr/>
                    <a:lstStyle/>
                    <a:p>
                      <a:pPr algn="l" rtl="0" fontAlgn="ctr"/>
                      <a:r>
                        <a:rPr lang="en-US" sz="1400" u="none" strike="noStrike" dirty="0">
                          <a:solidFill>
                            <a:sysClr val="windowText" lastClr="000000"/>
                          </a:solidFill>
                          <a:effectLst/>
                        </a:rPr>
                        <a:t> GT: WHOLE PROVINCE </a:t>
                      </a:r>
                      <a:endParaRPr lang="en-US" sz="1400" b="0" i="0" u="none" strike="noStrike" dirty="0">
                        <a:solidFill>
                          <a:sysClr val="windowText" lastClr="000000"/>
                        </a:solidFill>
                        <a:effectLst/>
                        <a:latin typeface="Arial Narrow"/>
                      </a:endParaRPr>
                    </a:p>
                  </a:txBody>
                  <a:tcPr marL="9525" marR="9525" marT="9525" marB="0" anchor="ctr"/>
                </a:tc>
                <a:tc>
                  <a:txBody>
                    <a:bodyPr/>
                    <a:lstStyle/>
                    <a:p>
                      <a:pPr algn="r" fontAlgn="b"/>
                      <a:r>
                        <a:rPr lang="en-US" sz="1400" u="none" strike="noStrike">
                          <a:solidFill>
                            <a:sysClr val="windowText" lastClr="000000"/>
                          </a:solidFill>
                          <a:effectLst/>
                        </a:rPr>
                        <a:t>                      20,000 </a:t>
                      </a:r>
                      <a:endParaRPr lang="en-US" sz="1400" b="0" i="0" u="none" strike="noStrike">
                        <a:solidFill>
                          <a:sysClr val="windowText" lastClr="000000"/>
                        </a:solidFill>
                        <a:effectLst/>
                        <a:latin typeface="Arial Narrow"/>
                      </a:endParaRPr>
                    </a:p>
                  </a:txBody>
                  <a:tcPr marL="9525" marR="9525" marT="9525" marB="0" anchor="b"/>
                </a:tc>
                <a:tc>
                  <a:txBody>
                    <a:bodyPr/>
                    <a:lstStyle/>
                    <a:p>
                      <a:pPr algn="ctr" fontAlgn="b"/>
                      <a:r>
                        <a:rPr lang="en-US" sz="1400" u="none" strike="noStrike">
                          <a:solidFill>
                            <a:sysClr val="windowText" lastClr="000000"/>
                          </a:solidFill>
                          <a:effectLst/>
                        </a:rPr>
                        <a:t>5.0%</a:t>
                      </a:r>
                      <a:endParaRPr lang="en-US" sz="1400" b="0" i="0" u="none" strike="noStrike">
                        <a:solidFill>
                          <a:sysClr val="windowText" lastClr="000000"/>
                        </a:solidFill>
                        <a:effectLst/>
                        <a:latin typeface="Arial Narrow"/>
                      </a:endParaRPr>
                    </a:p>
                  </a:txBody>
                  <a:tcPr marL="9525" marR="9525" marT="9525" marB="0" anchor="b"/>
                </a:tc>
                <a:extLst>
                  <a:ext uri="{0D108BD9-81ED-4DB2-BD59-A6C34878D82A}">
                    <a16:rowId xmlns="" xmlns:a16="http://schemas.microsoft.com/office/drawing/2014/main" val="10005"/>
                  </a:ext>
                </a:extLst>
              </a:tr>
              <a:tr h="410790">
                <a:tc>
                  <a:txBody>
                    <a:bodyPr/>
                    <a:lstStyle/>
                    <a:p>
                      <a:pPr algn="l" rtl="0" fontAlgn="ctr"/>
                      <a:r>
                        <a:rPr lang="en-US" sz="1400" u="none" strike="noStrike" dirty="0">
                          <a:solidFill>
                            <a:sysClr val="windowText" lastClr="000000"/>
                          </a:solidFill>
                          <a:effectLst/>
                        </a:rPr>
                        <a:t> KZN: WHOLE PROVINCE </a:t>
                      </a:r>
                      <a:endParaRPr lang="en-US" sz="1400" b="0" i="0" u="none" strike="noStrike" dirty="0">
                        <a:solidFill>
                          <a:sysClr val="windowText" lastClr="000000"/>
                        </a:solidFill>
                        <a:effectLst/>
                        <a:latin typeface="Arial Narrow"/>
                      </a:endParaRPr>
                    </a:p>
                  </a:txBody>
                  <a:tcPr marL="9525" marR="9525" marT="9525" marB="0" anchor="ctr"/>
                </a:tc>
                <a:tc>
                  <a:txBody>
                    <a:bodyPr/>
                    <a:lstStyle/>
                    <a:p>
                      <a:pPr algn="r" fontAlgn="b"/>
                      <a:r>
                        <a:rPr lang="en-US" sz="1400" u="none" strike="noStrike">
                          <a:solidFill>
                            <a:sysClr val="windowText" lastClr="000000"/>
                          </a:solidFill>
                          <a:effectLst/>
                        </a:rPr>
                        <a:t>                    117,465 </a:t>
                      </a:r>
                      <a:endParaRPr lang="en-US" sz="1400" b="0" i="0" u="none" strike="noStrike">
                        <a:solidFill>
                          <a:sysClr val="windowText" lastClr="000000"/>
                        </a:solidFill>
                        <a:effectLst/>
                        <a:latin typeface="Arial Narrow"/>
                      </a:endParaRPr>
                    </a:p>
                  </a:txBody>
                  <a:tcPr marL="9525" marR="9525" marT="9525" marB="0" anchor="b"/>
                </a:tc>
                <a:tc>
                  <a:txBody>
                    <a:bodyPr/>
                    <a:lstStyle/>
                    <a:p>
                      <a:pPr algn="ctr" fontAlgn="b"/>
                      <a:r>
                        <a:rPr lang="en-US" sz="1400" u="none" strike="noStrike">
                          <a:solidFill>
                            <a:sysClr val="windowText" lastClr="000000"/>
                          </a:solidFill>
                          <a:effectLst/>
                        </a:rPr>
                        <a:t>29.7%</a:t>
                      </a:r>
                      <a:endParaRPr lang="en-US" sz="1400" b="0" i="0" u="none" strike="noStrike">
                        <a:solidFill>
                          <a:sysClr val="windowText" lastClr="000000"/>
                        </a:solidFill>
                        <a:effectLst/>
                        <a:latin typeface="Arial Narrow"/>
                      </a:endParaRPr>
                    </a:p>
                  </a:txBody>
                  <a:tcPr marL="9525" marR="9525" marT="9525" marB="0" anchor="b"/>
                </a:tc>
                <a:extLst>
                  <a:ext uri="{0D108BD9-81ED-4DB2-BD59-A6C34878D82A}">
                    <a16:rowId xmlns="" xmlns:a16="http://schemas.microsoft.com/office/drawing/2014/main" val="10006"/>
                  </a:ext>
                </a:extLst>
              </a:tr>
              <a:tr h="224067">
                <a:tc>
                  <a:txBody>
                    <a:bodyPr/>
                    <a:lstStyle/>
                    <a:p>
                      <a:pPr algn="l" rtl="0" fontAlgn="ctr"/>
                      <a:r>
                        <a:rPr lang="en-US" sz="1400" u="none" strike="noStrike" dirty="0">
                          <a:solidFill>
                            <a:sysClr val="windowText" lastClr="000000"/>
                          </a:solidFill>
                          <a:effectLst/>
                        </a:rPr>
                        <a:t> LP: WHOLE PROVINCE </a:t>
                      </a:r>
                      <a:endParaRPr lang="en-US" sz="1400" b="0" i="0" u="none" strike="noStrike" dirty="0">
                        <a:solidFill>
                          <a:sysClr val="windowText" lastClr="000000"/>
                        </a:solidFill>
                        <a:effectLst/>
                        <a:latin typeface="Arial Narrow"/>
                      </a:endParaRPr>
                    </a:p>
                  </a:txBody>
                  <a:tcPr marL="9525" marR="9525" marT="9525" marB="0" anchor="ctr"/>
                </a:tc>
                <a:tc>
                  <a:txBody>
                    <a:bodyPr/>
                    <a:lstStyle/>
                    <a:p>
                      <a:pPr algn="r" fontAlgn="b"/>
                      <a:r>
                        <a:rPr lang="en-US" sz="1400" u="none" strike="noStrike">
                          <a:solidFill>
                            <a:sysClr val="windowText" lastClr="000000"/>
                          </a:solidFill>
                          <a:effectLst/>
                        </a:rPr>
                        <a:t>                      38,000 </a:t>
                      </a:r>
                      <a:endParaRPr lang="en-US" sz="1400" b="0" i="0" u="none" strike="noStrike">
                        <a:solidFill>
                          <a:sysClr val="windowText" lastClr="000000"/>
                        </a:solidFill>
                        <a:effectLst/>
                        <a:latin typeface="Arial Narrow"/>
                      </a:endParaRPr>
                    </a:p>
                  </a:txBody>
                  <a:tcPr marL="9525" marR="9525" marT="9525" marB="0" anchor="b"/>
                </a:tc>
                <a:tc>
                  <a:txBody>
                    <a:bodyPr/>
                    <a:lstStyle/>
                    <a:p>
                      <a:pPr algn="ctr" fontAlgn="b"/>
                      <a:r>
                        <a:rPr lang="en-US" sz="1400" u="none" strike="noStrike">
                          <a:solidFill>
                            <a:sysClr val="windowText" lastClr="000000"/>
                          </a:solidFill>
                          <a:effectLst/>
                        </a:rPr>
                        <a:t>9.6%</a:t>
                      </a:r>
                      <a:endParaRPr lang="en-US" sz="1400" b="0" i="0" u="none" strike="noStrike">
                        <a:solidFill>
                          <a:sysClr val="windowText" lastClr="000000"/>
                        </a:solidFill>
                        <a:effectLst/>
                        <a:latin typeface="Arial Narrow"/>
                      </a:endParaRPr>
                    </a:p>
                  </a:txBody>
                  <a:tcPr marL="9525" marR="9525" marT="9525" marB="0" anchor="b"/>
                </a:tc>
                <a:extLst>
                  <a:ext uri="{0D108BD9-81ED-4DB2-BD59-A6C34878D82A}">
                    <a16:rowId xmlns="" xmlns:a16="http://schemas.microsoft.com/office/drawing/2014/main" val="10007"/>
                  </a:ext>
                </a:extLst>
              </a:tr>
              <a:tr h="410790">
                <a:tc>
                  <a:txBody>
                    <a:bodyPr/>
                    <a:lstStyle/>
                    <a:p>
                      <a:pPr algn="l" rtl="0" fontAlgn="ctr"/>
                      <a:r>
                        <a:rPr lang="en-US" sz="1400" u="none" strike="noStrike" dirty="0">
                          <a:solidFill>
                            <a:sysClr val="windowText" lastClr="000000"/>
                          </a:solidFill>
                          <a:effectLst/>
                        </a:rPr>
                        <a:t> MP: WHOLE PROVINCE </a:t>
                      </a:r>
                      <a:endParaRPr lang="en-US" sz="1400" b="0" i="0" u="none" strike="noStrike" dirty="0">
                        <a:solidFill>
                          <a:sysClr val="windowText" lastClr="000000"/>
                        </a:solidFill>
                        <a:effectLst/>
                        <a:latin typeface="Arial Narrow"/>
                      </a:endParaRPr>
                    </a:p>
                  </a:txBody>
                  <a:tcPr marL="9525" marR="9525" marT="9525" marB="0" anchor="ctr"/>
                </a:tc>
                <a:tc>
                  <a:txBody>
                    <a:bodyPr/>
                    <a:lstStyle/>
                    <a:p>
                      <a:pPr algn="r" fontAlgn="b"/>
                      <a:r>
                        <a:rPr lang="en-US" sz="1400" u="none" strike="noStrike">
                          <a:solidFill>
                            <a:sysClr val="windowText" lastClr="000000"/>
                          </a:solidFill>
                          <a:effectLst/>
                        </a:rPr>
                        <a:t>                      78,000 </a:t>
                      </a:r>
                      <a:endParaRPr lang="en-US" sz="1400" b="0" i="0" u="none" strike="noStrike">
                        <a:solidFill>
                          <a:sysClr val="windowText" lastClr="000000"/>
                        </a:solidFill>
                        <a:effectLst/>
                        <a:latin typeface="Arial Narrow"/>
                      </a:endParaRPr>
                    </a:p>
                  </a:txBody>
                  <a:tcPr marL="9525" marR="9525" marT="9525" marB="0" anchor="b"/>
                </a:tc>
                <a:tc>
                  <a:txBody>
                    <a:bodyPr/>
                    <a:lstStyle/>
                    <a:p>
                      <a:pPr algn="ctr" fontAlgn="b"/>
                      <a:r>
                        <a:rPr lang="en-US" sz="1400" u="none" strike="noStrike">
                          <a:solidFill>
                            <a:sysClr val="windowText" lastClr="000000"/>
                          </a:solidFill>
                          <a:effectLst/>
                        </a:rPr>
                        <a:t>19.7%</a:t>
                      </a:r>
                      <a:endParaRPr lang="en-US" sz="1400" b="0" i="0" u="none" strike="noStrike">
                        <a:solidFill>
                          <a:sysClr val="windowText" lastClr="000000"/>
                        </a:solidFill>
                        <a:effectLst/>
                        <a:latin typeface="Arial Narrow"/>
                      </a:endParaRPr>
                    </a:p>
                  </a:txBody>
                  <a:tcPr marL="9525" marR="9525" marT="9525" marB="0" anchor="b"/>
                </a:tc>
                <a:extLst>
                  <a:ext uri="{0D108BD9-81ED-4DB2-BD59-A6C34878D82A}">
                    <a16:rowId xmlns="" xmlns:a16="http://schemas.microsoft.com/office/drawing/2014/main" val="10008"/>
                  </a:ext>
                </a:extLst>
              </a:tr>
              <a:tr h="224067">
                <a:tc>
                  <a:txBody>
                    <a:bodyPr/>
                    <a:lstStyle/>
                    <a:p>
                      <a:pPr algn="l" rtl="0" fontAlgn="ctr"/>
                      <a:r>
                        <a:rPr lang="en-US" sz="1400" u="none" strike="noStrike" dirty="0">
                          <a:solidFill>
                            <a:sysClr val="windowText" lastClr="000000"/>
                          </a:solidFill>
                          <a:effectLst/>
                        </a:rPr>
                        <a:t> NC: WHOLE PROVINCE </a:t>
                      </a:r>
                      <a:endParaRPr lang="en-US" sz="1400" b="0" i="0" u="none" strike="noStrike" dirty="0">
                        <a:solidFill>
                          <a:sysClr val="windowText" lastClr="000000"/>
                        </a:solidFill>
                        <a:effectLst/>
                        <a:latin typeface="Arial Narrow"/>
                      </a:endParaRPr>
                    </a:p>
                  </a:txBody>
                  <a:tcPr marL="9525" marR="9525" marT="9525" marB="0" anchor="ctr"/>
                </a:tc>
                <a:tc>
                  <a:txBody>
                    <a:bodyPr/>
                    <a:lstStyle/>
                    <a:p>
                      <a:pPr algn="r" fontAlgn="b"/>
                      <a:r>
                        <a:rPr lang="en-US" sz="1400" u="none" strike="noStrike">
                          <a:solidFill>
                            <a:sysClr val="windowText" lastClr="000000"/>
                          </a:solidFill>
                          <a:effectLst/>
                        </a:rPr>
                        <a:t>                      17,000 </a:t>
                      </a:r>
                      <a:endParaRPr lang="en-US" sz="1400" b="0" i="0" u="none" strike="noStrike">
                        <a:solidFill>
                          <a:sysClr val="windowText" lastClr="000000"/>
                        </a:solidFill>
                        <a:effectLst/>
                        <a:latin typeface="Arial Narrow"/>
                      </a:endParaRPr>
                    </a:p>
                  </a:txBody>
                  <a:tcPr marL="9525" marR="9525" marT="9525" marB="0" anchor="b"/>
                </a:tc>
                <a:tc>
                  <a:txBody>
                    <a:bodyPr/>
                    <a:lstStyle/>
                    <a:p>
                      <a:pPr algn="ctr" fontAlgn="b"/>
                      <a:r>
                        <a:rPr lang="en-US" sz="1400" u="none" strike="noStrike">
                          <a:solidFill>
                            <a:sysClr val="windowText" lastClr="000000"/>
                          </a:solidFill>
                          <a:effectLst/>
                        </a:rPr>
                        <a:t>4.3%</a:t>
                      </a:r>
                      <a:endParaRPr lang="en-US" sz="1400" b="0" i="0" u="none" strike="noStrike">
                        <a:solidFill>
                          <a:sysClr val="windowText" lastClr="000000"/>
                        </a:solidFill>
                        <a:effectLst/>
                        <a:latin typeface="Arial Narrow"/>
                      </a:endParaRPr>
                    </a:p>
                  </a:txBody>
                  <a:tcPr marL="9525" marR="9525" marT="9525" marB="0" anchor="b"/>
                </a:tc>
                <a:extLst>
                  <a:ext uri="{0D108BD9-81ED-4DB2-BD59-A6C34878D82A}">
                    <a16:rowId xmlns="" xmlns:a16="http://schemas.microsoft.com/office/drawing/2014/main" val="10009"/>
                  </a:ext>
                </a:extLst>
              </a:tr>
              <a:tr h="410790">
                <a:tc>
                  <a:txBody>
                    <a:bodyPr/>
                    <a:lstStyle/>
                    <a:p>
                      <a:pPr algn="l" rtl="0" fontAlgn="ctr"/>
                      <a:r>
                        <a:rPr lang="en-US" sz="1400" u="none" strike="noStrike">
                          <a:solidFill>
                            <a:sysClr val="windowText" lastClr="000000"/>
                          </a:solidFill>
                          <a:effectLst/>
                        </a:rPr>
                        <a:t> NW: WHOLE PROVINCE </a:t>
                      </a:r>
                      <a:endParaRPr lang="en-US" sz="1400" b="0" i="0" u="none" strike="noStrike">
                        <a:solidFill>
                          <a:sysClr val="windowText" lastClr="000000"/>
                        </a:solidFill>
                        <a:effectLst/>
                        <a:latin typeface="Arial Narrow"/>
                      </a:endParaRPr>
                    </a:p>
                  </a:txBody>
                  <a:tcPr marL="9525" marR="9525" marT="9525" marB="0" anchor="ctr"/>
                </a:tc>
                <a:tc>
                  <a:txBody>
                    <a:bodyPr/>
                    <a:lstStyle/>
                    <a:p>
                      <a:pPr algn="r" fontAlgn="b"/>
                      <a:r>
                        <a:rPr lang="en-US" sz="1400" u="none" strike="noStrike" dirty="0">
                          <a:solidFill>
                            <a:sysClr val="windowText" lastClr="000000"/>
                          </a:solidFill>
                          <a:effectLst/>
                        </a:rPr>
                        <a:t>                      48,472 </a:t>
                      </a:r>
                      <a:endParaRPr lang="en-US" sz="1400" b="0" i="0" u="none" strike="noStrike" dirty="0">
                        <a:solidFill>
                          <a:sysClr val="windowText" lastClr="000000"/>
                        </a:solidFill>
                        <a:effectLst/>
                        <a:latin typeface="Arial Narrow"/>
                      </a:endParaRPr>
                    </a:p>
                  </a:txBody>
                  <a:tcPr marL="9525" marR="9525" marT="9525" marB="0" anchor="b"/>
                </a:tc>
                <a:tc>
                  <a:txBody>
                    <a:bodyPr/>
                    <a:lstStyle/>
                    <a:p>
                      <a:pPr algn="ctr" fontAlgn="b"/>
                      <a:r>
                        <a:rPr lang="en-US" sz="1400" u="none" strike="noStrike">
                          <a:solidFill>
                            <a:sysClr val="windowText" lastClr="000000"/>
                          </a:solidFill>
                          <a:effectLst/>
                        </a:rPr>
                        <a:t>12.2%</a:t>
                      </a:r>
                      <a:endParaRPr lang="en-US" sz="1400" b="0" i="0" u="none" strike="noStrike">
                        <a:solidFill>
                          <a:sysClr val="windowText" lastClr="000000"/>
                        </a:solidFill>
                        <a:effectLst/>
                        <a:latin typeface="Arial Narrow"/>
                      </a:endParaRPr>
                    </a:p>
                  </a:txBody>
                  <a:tcPr marL="9525" marR="9525" marT="9525" marB="0" anchor="b"/>
                </a:tc>
                <a:extLst>
                  <a:ext uri="{0D108BD9-81ED-4DB2-BD59-A6C34878D82A}">
                    <a16:rowId xmlns="" xmlns:a16="http://schemas.microsoft.com/office/drawing/2014/main" val="10010"/>
                  </a:ext>
                </a:extLst>
              </a:tr>
              <a:tr h="224067">
                <a:tc>
                  <a:txBody>
                    <a:bodyPr/>
                    <a:lstStyle/>
                    <a:p>
                      <a:pPr algn="l" rtl="0" fontAlgn="ctr"/>
                      <a:r>
                        <a:rPr lang="en-US" sz="1400" u="none" strike="noStrike">
                          <a:solidFill>
                            <a:sysClr val="windowText" lastClr="000000"/>
                          </a:solidFill>
                          <a:effectLst/>
                        </a:rPr>
                        <a:t> WC: WHOLE PROVINCE </a:t>
                      </a:r>
                      <a:endParaRPr lang="en-US" sz="1400" b="0" i="0" u="none" strike="noStrike">
                        <a:solidFill>
                          <a:sysClr val="windowText" lastClr="000000"/>
                        </a:solidFill>
                        <a:effectLst/>
                        <a:latin typeface="Arial Narrow"/>
                      </a:endParaRPr>
                    </a:p>
                  </a:txBody>
                  <a:tcPr marL="9525" marR="9525" marT="9525" marB="0" anchor="ctr"/>
                </a:tc>
                <a:tc>
                  <a:txBody>
                    <a:bodyPr/>
                    <a:lstStyle/>
                    <a:p>
                      <a:pPr algn="r" fontAlgn="b"/>
                      <a:r>
                        <a:rPr lang="en-US" sz="1400" u="none" strike="noStrike" dirty="0">
                          <a:solidFill>
                            <a:sysClr val="windowText" lastClr="000000"/>
                          </a:solidFill>
                          <a:effectLst/>
                        </a:rPr>
                        <a:t>                      20,000 </a:t>
                      </a:r>
                      <a:endParaRPr lang="en-US" sz="1400" b="0" i="0" u="none" strike="noStrike" dirty="0">
                        <a:solidFill>
                          <a:sysClr val="windowText" lastClr="000000"/>
                        </a:solidFill>
                        <a:effectLst/>
                        <a:latin typeface="Arial Narrow"/>
                      </a:endParaRPr>
                    </a:p>
                  </a:txBody>
                  <a:tcPr marL="9525" marR="9525" marT="9525" marB="0" anchor="b"/>
                </a:tc>
                <a:tc>
                  <a:txBody>
                    <a:bodyPr/>
                    <a:lstStyle/>
                    <a:p>
                      <a:pPr algn="ctr" fontAlgn="b"/>
                      <a:r>
                        <a:rPr lang="en-US" sz="1400" u="none" strike="noStrike">
                          <a:solidFill>
                            <a:sysClr val="windowText" lastClr="000000"/>
                          </a:solidFill>
                          <a:effectLst/>
                        </a:rPr>
                        <a:t>5.0%</a:t>
                      </a:r>
                      <a:endParaRPr lang="en-US" sz="1400" b="0" i="0" u="none" strike="noStrike">
                        <a:solidFill>
                          <a:sysClr val="windowText" lastClr="000000"/>
                        </a:solidFill>
                        <a:effectLst/>
                        <a:latin typeface="Arial Narrow"/>
                      </a:endParaRPr>
                    </a:p>
                  </a:txBody>
                  <a:tcPr marL="9525" marR="9525" marT="9525" marB="0" anchor="b"/>
                </a:tc>
                <a:extLst>
                  <a:ext uri="{0D108BD9-81ED-4DB2-BD59-A6C34878D82A}">
                    <a16:rowId xmlns="" xmlns:a16="http://schemas.microsoft.com/office/drawing/2014/main" val="10011"/>
                  </a:ext>
                </a:extLst>
              </a:tr>
              <a:tr h="410790">
                <a:tc>
                  <a:txBody>
                    <a:bodyPr/>
                    <a:lstStyle/>
                    <a:p>
                      <a:pPr algn="l" rtl="0" fontAlgn="ctr"/>
                      <a:r>
                        <a:rPr lang="en-US" sz="1400" u="none" strike="noStrike" dirty="0">
                          <a:solidFill>
                            <a:sysClr val="windowText" lastClr="000000"/>
                          </a:solidFill>
                          <a:effectLst>
                            <a:outerShdw blurRad="38100" dist="38100" dir="2700000" algn="tl">
                              <a:srgbClr val="000000">
                                <a:alpha val="43137"/>
                              </a:srgbClr>
                            </a:outerShdw>
                          </a:effectLst>
                        </a:rPr>
                        <a:t>TOTAL</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a:endParaRPr>
                    </a:p>
                  </a:txBody>
                  <a:tcPr marL="9525" marR="9525" marT="9525" marB="0" anchor="ctr">
                    <a:solidFill>
                      <a:schemeClr val="accent3">
                        <a:lumMod val="75000"/>
                      </a:schemeClr>
                    </a:solidFill>
                  </a:tcPr>
                </a:tc>
                <a:tc>
                  <a:txBody>
                    <a:bodyPr/>
                    <a:lstStyle/>
                    <a:p>
                      <a:pPr algn="r" fontAlgn="b"/>
                      <a:r>
                        <a:rPr lang="en-US" sz="1400" u="none" strike="noStrike" dirty="0">
                          <a:solidFill>
                            <a:sysClr val="windowText" lastClr="000000"/>
                          </a:solidFill>
                          <a:effectLst>
                            <a:outerShdw blurRad="38100" dist="38100" dir="2700000" algn="tl">
                              <a:srgbClr val="000000">
                                <a:alpha val="43137"/>
                              </a:srgbClr>
                            </a:outerShdw>
                          </a:effectLst>
                        </a:rPr>
                        <a:t>                    396,137 </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a:endParaRPr>
                    </a:p>
                  </a:txBody>
                  <a:tcPr marL="9525" marR="9525" marT="9525" marB="0" anchor="b">
                    <a:solidFill>
                      <a:schemeClr val="accent3">
                        <a:lumMod val="75000"/>
                      </a:schemeClr>
                    </a:solidFill>
                  </a:tcPr>
                </a:tc>
                <a:tc>
                  <a:txBody>
                    <a:bodyPr/>
                    <a:lstStyle/>
                    <a:p>
                      <a:pPr algn="ctr" fontAlgn="b"/>
                      <a:r>
                        <a:rPr lang="en-US" sz="1400" u="none" strike="noStrike" dirty="0">
                          <a:solidFill>
                            <a:sysClr val="windowText" lastClr="000000"/>
                          </a:solidFill>
                          <a:effectLst>
                            <a:outerShdw blurRad="38100" dist="38100" dir="2700000" algn="tl">
                              <a:srgbClr val="000000">
                                <a:alpha val="43137"/>
                              </a:srgbClr>
                            </a:outerShdw>
                          </a:effectLst>
                        </a:rPr>
                        <a:t>100.0%</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a:endParaRPr>
                    </a:p>
                  </a:txBody>
                  <a:tcPr marL="9525" marR="9525" marT="9525" marB="0" anchor="b">
                    <a:solidFill>
                      <a:schemeClr val="accent3">
                        <a:lumMod val="75000"/>
                      </a:schemeClr>
                    </a:solidFill>
                  </a:tcPr>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xmlns="" val="1163517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22</a:t>
            </a:fld>
            <a:endParaRPr lang="en-US" altLang="en-US" dirty="0"/>
          </a:p>
        </p:txBody>
      </p:sp>
      <p:sp>
        <p:nvSpPr>
          <p:cNvPr id="5" name="Title 13"/>
          <p:cNvSpPr>
            <a:spLocks noGrp="1"/>
          </p:cNvSpPr>
          <p:nvPr>
            <p:ph type="title"/>
          </p:nvPr>
        </p:nvSpPr>
        <p:spPr>
          <a:xfrm>
            <a:off x="107504" y="274638"/>
            <a:ext cx="9036496" cy="1143000"/>
          </a:xfrm>
          <a:solidFill>
            <a:schemeClr val="accent3">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algn="ctr">
              <a:defRPr/>
            </a:pPr>
            <a:r>
              <a:rPr lang="en-ZA" sz="2800" b="1" dirty="0">
                <a:effectLst>
                  <a:outerShdw blurRad="38100" dist="38100" dir="2700000" algn="tl">
                    <a:srgbClr val="000000">
                      <a:alpha val="43137"/>
                    </a:srgbClr>
                  </a:outerShdw>
                </a:effectLst>
                <a:latin typeface="Arial" pitchFamily="34" charset="0"/>
                <a:cs typeface="Arial" pitchFamily="34" charset="0"/>
              </a:rPr>
              <a:t>% ALLOCATION SHARED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351396945"/>
              </p:ext>
            </p:extLst>
          </p:nvPr>
        </p:nvGraphicFramePr>
        <p:xfrm>
          <a:off x="457200" y="1600200"/>
          <a:ext cx="8507288" cy="37730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407479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noGrp="1"/>
          </p:cNvSpPr>
          <p:nvPr>
            <p:ph type="title"/>
          </p:nvPr>
        </p:nvSpPr>
        <p:spPr bwMode="auto">
          <a:xfrm>
            <a:off x="251518" y="-3179"/>
            <a:ext cx="8661650" cy="539552"/>
          </a:xfrm>
          <a:prstGeom prst="rect">
            <a:avLst/>
          </a:prstGeom>
          <a:solidFill>
            <a:schemeClr val="accent3">
              <a:lumMod val="75000"/>
            </a:schemeClr>
          </a:soli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xmlns="" w="9525">
                <a:solidFill>
                  <a:srgbClr val="000000"/>
                </a:solidFill>
                <a:miter lim="800000"/>
                <a:headEnd/>
                <a:tailEnd/>
              </a14:hiddenLine>
            </a:ext>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4000" kern="1200">
                <a:solidFill>
                  <a:schemeClr val="lt1"/>
                </a:solidFill>
                <a:latin typeface="+mn-lt"/>
                <a:ea typeface="+mn-ea"/>
                <a:cs typeface="+mn-cs"/>
              </a:defRPr>
            </a:lvl1pPr>
            <a:lvl2pPr algn="l" defTabSz="457200" rtl="0" eaLnBrk="0" fontAlgn="base" hangingPunct="0">
              <a:spcBef>
                <a:spcPct val="0"/>
              </a:spcBef>
              <a:spcAft>
                <a:spcPct val="0"/>
              </a:spcAft>
              <a:defRPr sz="4000">
                <a:solidFill>
                  <a:schemeClr val="lt1"/>
                </a:solidFill>
                <a:latin typeface="+mn-lt"/>
                <a:ea typeface="+mn-ea"/>
                <a:cs typeface="+mn-cs"/>
              </a:defRPr>
            </a:lvl2pPr>
            <a:lvl3pPr algn="l" defTabSz="457200" rtl="0" eaLnBrk="0" fontAlgn="base" hangingPunct="0">
              <a:spcBef>
                <a:spcPct val="0"/>
              </a:spcBef>
              <a:spcAft>
                <a:spcPct val="0"/>
              </a:spcAft>
              <a:defRPr sz="4000">
                <a:solidFill>
                  <a:schemeClr val="lt1"/>
                </a:solidFill>
                <a:latin typeface="+mn-lt"/>
                <a:ea typeface="+mn-ea"/>
                <a:cs typeface="+mn-cs"/>
              </a:defRPr>
            </a:lvl3pPr>
            <a:lvl4pPr algn="l" defTabSz="457200" rtl="0" eaLnBrk="0" fontAlgn="base" hangingPunct="0">
              <a:spcBef>
                <a:spcPct val="0"/>
              </a:spcBef>
              <a:spcAft>
                <a:spcPct val="0"/>
              </a:spcAft>
              <a:defRPr sz="4000">
                <a:solidFill>
                  <a:schemeClr val="lt1"/>
                </a:solidFill>
                <a:latin typeface="+mn-lt"/>
                <a:ea typeface="+mn-ea"/>
                <a:cs typeface="+mn-cs"/>
              </a:defRPr>
            </a:lvl4pPr>
            <a:lvl5pPr algn="l" defTabSz="457200" rtl="0" eaLnBrk="0" fontAlgn="base" hangingPunct="0">
              <a:spcBef>
                <a:spcPct val="0"/>
              </a:spcBef>
              <a:spcAft>
                <a:spcPct val="0"/>
              </a:spcAft>
              <a:defRPr sz="4000">
                <a:solidFill>
                  <a:schemeClr val="lt1"/>
                </a:solidFill>
                <a:latin typeface="+mn-lt"/>
                <a:ea typeface="+mn-ea"/>
                <a:cs typeface="+mn-cs"/>
              </a:defRPr>
            </a:lvl5pPr>
            <a:lvl6pPr marL="457200" algn="l" defTabSz="457200" rtl="0" fontAlgn="base">
              <a:spcBef>
                <a:spcPct val="0"/>
              </a:spcBef>
              <a:spcAft>
                <a:spcPct val="0"/>
              </a:spcAft>
              <a:defRPr sz="4000">
                <a:solidFill>
                  <a:schemeClr val="lt1"/>
                </a:solidFill>
                <a:latin typeface="+mn-lt"/>
                <a:ea typeface="+mn-ea"/>
                <a:cs typeface="+mn-cs"/>
              </a:defRPr>
            </a:lvl6pPr>
            <a:lvl7pPr marL="914400" algn="l" defTabSz="457200" rtl="0" fontAlgn="base">
              <a:spcBef>
                <a:spcPct val="0"/>
              </a:spcBef>
              <a:spcAft>
                <a:spcPct val="0"/>
              </a:spcAft>
              <a:defRPr sz="4000">
                <a:solidFill>
                  <a:schemeClr val="lt1"/>
                </a:solidFill>
                <a:latin typeface="+mn-lt"/>
                <a:ea typeface="+mn-ea"/>
                <a:cs typeface="+mn-cs"/>
              </a:defRPr>
            </a:lvl7pPr>
            <a:lvl8pPr marL="1371600" algn="l" defTabSz="457200" rtl="0" fontAlgn="base">
              <a:spcBef>
                <a:spcPct val="0"/>
              </a:spcBef>
              <a:spcAft>
                <a:spcPct val="0"/>
              </a:spcAft>
              <a:defRPr sz="4000">
                <a:solidFill>
                  <a:schemeClr val="lt1"/>
                </a:solidFill>
                <a:latin typeface="+mn-lt"/>
                <a:ea typeface="+mn-ea"/>
                <a:cs typeface="+mn-cs"/>
              </a:defRPr>
            </a:lvl8pPr>
            <a:lvl9pPr marL="1828800" algn="l" defTabSz="457200" rtl="0" fontAlgn="base">
              <a:spcBef>
                <a:spcPct val="0"/>
              </a:spcBef>
              <a:spcAft>
                <a:spcPct val="0"/>
              </a:spcAft>
              <a:defRPr sz="4000">
                <a:solidFill>
                  <a:schemeClr val="lt1"/>
                </a:solidFill>
                <a:latin typeface="+mn-lt"/>
                <a:ea typeface="+mn-ea"/>
                <a:cs typeface="+mn-cs"/>
              </a:defRPr>
            </a:lvl9pPr>
          </a:lstStyle>
          <a:p>
            <a:pPr algn="ctr">
              <a:defRPr/>
            </a:pPr>
            <a:r>
              <a:rPr lang="en-ZA" sz="2400" dirty="0">
                <a:effectLst>
                  <a:outerShdw blurRad="38100" dist="38100" dir="2700000" algn="tl">
                    <a:srgbClr val="000000">
                      <a:alpha val="43137"/>
                    </a:srgbClr>
                  </a:outerShdw>
                </a:effectLst>
                <a:latin typeface="Arial" pitchFamily="34" charset="0"/>
                <a:cs typeface="Arial" pitchFamily="34" charset="0"/>
              </a:rPr>
              <a:t>Household Projects: Per Branch &amp; Province</a:t>
            </a:r>
          </a:p>
        </p:txBody>
      </p:sp>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23</a:t>
            </a:fld>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xmlns="" val="4024010239"/>
              </p:ext>
            </p:extLst>
          </p:nvPr>
        </p:nvGraphicFramePr>
        <p:xfrm>
          <a:off x="395536" y="620688"/>
          <a:ext cx="8517632" cy="4752527"/>
        </p:xfrm>
        <a:graphic>
          <a:graphicData uri="http://schemas.openxmlformats.org/drawingml/2006/table">
            <a:tbl>
              <a:tblPr firstRow="1" lastRow="1" bandRow="1">
                <a:tableStyleId>{F5AB1C69-6EDB-4FF4-983F-18BD219EF322}</a:tableStyleId>
              </a:tblPr>
              <a:tblGrid>
                <a:gridCol w="4612874">
                  <a:extLst>
                    <a:ext uri="{9D8B030D-6E8A-4147-A177-3AD203B41FA5}">
                      <a16:colId xmlns="" xmlns:a16="http://schemas.microsoft.com/office/drawing/2014/main" val="743413902"/>
                    </a:ext>
                  </a:extLst>
                </a:gridCol>
                <a:gridCol w="2670612">
                  <a:extLst>
                    <a:ext uri="{9D8B030D-6E8A-4147-A177-3AD203B41FA5}">
                      <a16:colId xmlns="" xmlns:a16="http://schemas.microsoft.com/office/drawing/2014/main" val="2916364005"/>
                    </a:ext>
                  </a:extLst>
                </a:gridCol>
                <a:gridCol w="1234146">
                  <a:extLst>
                    <a:ext uri="{9D8B030D-6E8A-4147-A177-3AD203B41FA5}">
                      <a16:colId xmlns="" xmlns:a16="http://schemas.microsoft.com/office/drawing/2014/main" val="1493103490"/>
                    </a:ext>
                  </a:extLst>
                </a:gridCol>
              </a:tblGrid>
              <a:tr h="297033">
                <a:tc rowSpan="2">
                  <a:txBody>
                    <a:bodyPr/>
                    <a:lstStyle/>
                    <a:p>
                      <a:pPr algn="l" rtl="0" fontAlgn="t"/>
                      <a:r>
                        <a:rPr lang="en-ZA" sz="1600" b="1" i="0" u="none" strike="noStrike">
                          <a:solidFill>
                            <a:schemeClr val="tx1"/>
                          </a:solidFill>
                          <a:effectLst>
                            <a:outerShdw blurRad="38100" dist="38100" dir="2700000" algn="tl">
                              <a:srgbClr val="000000">
                                <a:alpha val="43137"/>
                              </a:srgbClr>
                            </a:outerShdw>
                          </a:effectLst>
                          <a:latin typeface="Arial Narrow" panose="020B0606020202030204" pitchFamily="34" charset="0"/>
                        </a:rPr>
                        <a:t>PROVINCIAL OFFICE</a:t>
                      </a:r>
                    </a:p>
                  </a:txBody>
                  <a:tcPr marL="7239" marR="7239" marT="7239" marB="0">
                    <a:solidFill>
                      <a:schemeClr val="accent3">
                        <a:lumMod val="75000"/>
                      </a:schemeClr>
                    </a:solidFill>
                  </a:tcPr>
                </a:tc>
                <a:tc rowSpan="2">
                  <a:txBody>
                    <a:bodyPr/>
                    <a:lstStyle/>
                    <a:p>
                      <a:pPr algn="ctr" rtl="0" fontAlgn="t"/>
                      <a:r>
                        <a:rPr lang="en-ZA" sz="1600" b="1" i="0" u="none" strike="noStrike">
                          <a:solidFill>
                            <a:schemeClr val="tx1"/>
                          </a:solidFill>
                          <a:effectLst>
                            <a:outerShdw blurRad="38100" dist="38100" dir="2700000" algn="tl">
                              <a:srgbClr val="000000">
                                <a:alpha val="43137"/>
                              </a:srgbClr>
                            </a:outerShdw>
                          </a:effectLst>
                          <a:latin typeface="Arial Narrow" panose="020B0606020202030204" pitchFamily="34" charset="0"/>
                        </a:rPr>
                        <a:t>Final ENE allocation</a:t>
                      </a:r>
                    </a:p>
                  </a:txBody>
                  <a:tcPr marL="7239" marR="7239" marT="7239" marB="0">
                    <a:solidFill>
                      <a:schemeClr val="accent3">
                        <a:lumMod val="75000"/>
                      </a:schemeClr>
                    </a:solidFill>
                  </a:tcPr>
                </a:tc>
                <a:tc>
                  <a:txBody>
                    <a:bodyPr/>
                    <a:lstStyle/>
                    <a:p>
                      <a:pPr algn="ctr" rtl="0" fontAlgn="t"/>
                      <a:r>
                        <a:rPr lang="en-ZA" sz="1600" b="1" i="0" u="none" strike="noStrike">
                          <a:solidFill>
                            <a:schemeClr val="tx1"/>
                          </a:solidFill>
                          <a:effectLst>
                            <a:outerShdw blurRad="38100" dist="38100" dir="2700000" algn="tl">
                              <a:srgbClr val="000000">
                                <a:alpha val="43137"/>
                              </a:srgbClr>
                            </a:outerShdw>
                          </a:effectLst>
                          <a:latin typeface="Arial Narrow" panose="020B0606020202030204" pitchFamily="34" charset="0"/>
                        </a:rPr>
                        <a:t>%</a:t>
                      </a:r>
                    </a:p>
                  </a:txBody>
                  <a:tcPr marL="7239" marR="7239" marT="7239" marB="0">
                    <a:solidFill>
                      <a:schemeClr val="accent3">
                        <a:lumMod val="75000"/>
                      </a:schemeClr>
                    </a:solidFill>
                  </a:tcPr>
                </a:tc>
                <a:extLst>
                  <a:ext uri="{0D108BD9-81ED-4DB2-BD59-A6C34878D82A}">
                    <a16:rowId xmlns="" xmlns:a16="http://schemas.microsoft.com/office/drawing/2014/main" val="1430274580"/>
                  </a:ext>
                </a:extLst>
              </a:tr>
              <a:tr h="1164369">
                <a:tc vMerge="1">
                  <a:txBody>
                    <a:bodyPr/>
                    <a:lstStyle/>
                    <a:p>
                      <a:endParaRPr lang="en-ZA"/>
                    </a:p>
                  </a:txBody>
                  <a:tcPr/>
                </a:tc>
                <a:tc vMerge="1">
                  <a:txBody>
                    <a:bodyPr/>
                    <a:lstStyle/>
                    <a:p>
                      <a:endParaRPr lang="en-ZA"/>
                    </a:p>
                  </a:txBody>
                  <a:tcPr/>
                </a:tc>
                <a:tc>
                  <a:txBody>
                    <a:bodyPr/>
                    <a:lstStyle/>
                    <a:p>
                      <a:pPr algn="ctr" rtl="0" fontAlgn="t"/>
                      <a:r>
                        <a:rPr lang="en-ZA" sz="1600" b="1" i="0" u="none" strike="noStrike">
                          <a:solidFill>
                            <a:schemeClr val="tx1"/>
                          </a:solidFill>
                          <a:effectLst>
                            <a:outerShdw blurRad="38100" dist="38100" dir="2700000" algn="tl">
                              <a:srgbClr val="000000">
                                <a:alpha val="43137"/>
                              </a:srgbClr>
                            </a:outerShdw>
                          </a:effectLst>
                          <a:latin typeface="Arial Narrow" panose="020B0606020202030204" pitchFamily="34" charset="0"/>
                        </a:rPr>
                        <a:t>allocation to provincial budget</a:t>
                      </a:r>
                    </a:p>
                  </a:txBody>
                  <a:tcPr marL="7239" marR="7239" marT="7239" marB="0">
                    <a:solidFill>
                      <a:schemeClr val="accent3">
                        <a:lumMod val="75000"/>
                      </a:schemeClr>
                    </a:solidFill>
                  </a:tcPr>
                </a:tc>
                <a:extLst>
                  <a:ext uri="{0D108BD9-81ED-4DB2-BD59-A6C34878D82A}">
                    <a16:rowId xmlns="" xmlns:a16="http://schemas.microsoft.com/office/drawing/2014/main" val="794443720"/>
                  </a:ext>
                </a:extLst>
              </a:tr>
              <a:tr h="308914">
                <a:tc>
                  <a:txBody>
                    <a:bodyPr/>
                    <a:lstStyle/>
                    <a:p>
                      <a:pPr algn="l" rtl="0" fontAlgn="b"/>
                      <a:r>
                        <a:rPr lang="en-ZA" sz="1600" b="1" i="0" u="none" strike="noStrike" dirty="0">
                          <a:solidFill>
                            <a:srgbClr val="7030A0"/>
                          </a:solidFill>
                          <a:effectLst>
                            <a:outerShdw blurRad="38100" dist="38100" dir="2700000" algn="tl">
                              <a:srgbClr val="000000">
                                <a:alpha val="43137"/>
                              </a:srgbClr>
                            </a:outerShdw>
                          </a:effectLst>
                          <a:latin typeface="Arial Narrow" panose="020B0606020202030204" pitchFamily="34" charset="0"/>
                        </a:rPr>
                        <a:t>LTA</a:t>
                      </a:r>
                    </a:p>
                  </a:txBody>
                  <a:tcPr marL="7239" marR="7239" marT="7239" marB="0" anchor="b">
                    <a:solidFill>
                      <a:schemeClr val="accent3">
                        <a:lumMod val="75000"/>
                      </a:schemeClr>
                    </a:solidFill>
                  </a:tcPr>
                </a:tc>
                <a:tc>
                  <a:txBody>
                    <a:bodyPr/>
                    <a:lstStyle/>
                    <a:p>
                      <a:pPr algn="ctr" rtl="0" fontAlgn="b"/>
                      <a:r>
                        <a:rPr lang="en-ZA" sz="1600" b="1" i="0" u="none" strike="noStrike">
                          <a:solidFill>
                            <a:schemeClr val="tx1"/>
                          </a:solidFill>
                          <a:effectLst>
                            <a:outerShdw blurRad="38100" dist="38100" dir="2700000" algn="tl">
                              <a:srgbClr val="000000">
                                <a:alpha val="43137"/>
                              </a:srgbClr>
                            </a:outerShdw>
                          </a:effectLst>
                          <a:latin typeface="Arial Narrow" panose="020B0606020202030204" pitchFamily="34" charset="0"/>
                        </a:rPr>
                        <a:t>R'000</a:t>
                      </a:r>
                    </a:p>
                  </a:txBody>
                  <a:tcPr marL="7239" marR="7239" marT="7239" marB="0" anchor="b">
                    <a:solidFill>
                      <a:schemeClr val="accent3">
                        <a:lumMod val="75000"/>
                      </a:schemeClr>
                    </a:solidFill>
                  </a:tcPr>
                </a:tc>
                <a:tc>
                  <a:txBody>
                    <a:bodyPr/>
                    <a:lstStyle/>
                    <a:p>
                      <a:pPr algn="ctr" rtl="0" fontAlgn="b"/>
                      <a:r>
                        <a:rPr lang="en-ZA" sz="1600" b="1" i="0" u="none" strike="noStrike" dirty="0">
                          <a:solidFill>
                            <a:schemeClr val="tx1"/>
                          </a:solidFill>
                          <a:effectLst>
                            <a:outerShdw blurRad="38100" dist="38100" dir="2700000" algn="tl">
                              <a:srgbClr val="000000">
                                <a:alpha val="43137"/>
                              </a:srgbClr>
                            </a:outerShdw>
                          </a:effectLst>
                          <a:latin typeface="Arial Narrow" panose="020B0606020202030204" pitchFamily="34" charset="0"/>
                        </a:rPr>
                        <a:t>%</a:t>
                      </a:r>
                    </a:p>
                  </a:txBody>
                  <a:tcPr marL="7239" marR="7239" marT="7239" marB="0" anchor="b">
                    <a:solidFill>
                      <a:schemeClr val="accent3">
                        <a:lumMod val="75000"/>
                      </a:schemeClr>
                    </a:solidFill>
                  </a:tcPr>
                </a:tc>
                <a:extLst>
                  <a:ext uri="{0D108BD9-81ED-4DB2-BD59-A6C34878D82A}">
                    <a16:rowId xmlns="" xmlns:a16="http://schemas.microsoft.com/office/drawing/2014/main" val="3294203033"/>
                  </a:ext>
                </a:extLst>
              </a:tr>
              <a:tr h="297033">
                <a:tc>
                  <a:txBody>
                    <a:bodyPr/>
                    <a:lstStyle/>
                    <a:p>
                      <a:pPr algn="l" rtl="0" fontAlgn="ctr"/>
                      <a:r>
                        <a:rPr lang="en-ZA" sz="1600" b="0" i="0" u="none" strike="noStrike">
                          <a:solidFill>
                            <a:schemeClr val="tx1"/>
                          </a:solidFill>
                          <a:effectLst/>
                          <a:latin typeface="Arial Narrow" panose="020B0606020202030204" pitchFamily="34" charset="0"/>
                        </a:rPr>
                        <a:t>Eastern Cape</a:t>
                      </a:r>
                    </a:p>
                  </a:txBody>
                  <a:tcPr marL="7239" marR="7239" marT="7239" marB="0" anchor="ctr"/>
                </a:tc>
                <a:tc>
                  <a:txBody>
                    <a:bodyPr/>
                    <a:lstStyle/>
                    <a:p>
                      <a:pPr algn="r" rtl="0" fontAlgn="b"/>
                      <a:r>
                        <a:rPr lang="en-ZA" sz="1600" b="0" i="0" u="none" strike="noStrike">
                          <a:solidFill>
                            <a:schemeClr val="tx1"/>
                          </a:solidFill>
                          <a:effectLst/>
                          <a:latin typeface="Arial Narrow" panose="020B0606020202030204" pitchFamily="34" charset="0"/>
                        </a:rPr>
                        <a:t>600</a:t>
                      </a:r>
                    </a:p>
                  </a:txBody>
                  <a:tcPr marL="7239" marR="7239" marT="7239" marB="0" anchor="b"/>
                </a:tc>
                <a:tc>
                  <a:txBody>
                    <a:bodyPr/>
                    <a:lstStyle/>
                    <a:p>
                      <a:pPr algn="ctr" rtl="0" fontAlgn="b"/>
                      <a:r>
                        <a:rPr lang="en-ZA" sz="1600" b="0" i="0" u="none" strike="noStrike">
                          <a:solidFill>
                            <a:schemeClr val="tx1"/>
                          </a:solidFill>
                          <a:effectLst/>
                          <a:latin typeface="Arial Narrow" panose="020B0606020202030204" pitchFamily="34" charset="0"/>
                        </a:rPr>
                        <a:t>0.63%</a:t>
                      </a:r>
                    </a:p>
                  </a:txBody>
                  <a:tcPr marL="7239" marR="7239" marT="7239" marB="0" anchor="b"/>
                </a:tc>
                <a:extLst>
                  <a:ext uri="{0D108BD9-81ED-4DB2-BD59-A6C34878D82A}">
                    <a16:rowId xmlns="" xmlns:a16="http://schemas.microsoft.com/office/drawing/2014/main" val="2692577989"/>
                  </a:ext>
                </a:extLst>
              </a:tr>
              <a:tr h="297033">
                <a:tc>
                  <a:txBody>
                    <a:bodyPr/>
                    <a:lstStyle/>
                    <a:p>
                      <a:pPr algn="l" rtl="0" fontAlgn="ctr"/>
                      <a:r>
                        <a:rPr lang="en-ZA" sz="1600" b="0" i="0" u="none" strike="noStrike">
                          <a:solidFill>
                            <a:schemeClr val="tx1"/>
                          </a:solidFill>
                          <a:effectLst/>
                          <a:latin typeface="Arial Narrow" panose="020B0606020202030204" pitchFamily="34" charset="0"/>
                        </a:rPr>
                        <a:t>Free State</a:t>
                      </a:r>
                    </a:p>
                  </a:txBody>
                  <a:tcPr marL="7239" marR="7239" marT="7239" marB="0" anchor="ctr"/>
                </a:tc>
                <a:tc>
                  <a:txBody>
                    <a:bodyPr/>
                    <a:lstStyle/>
                    <a:p>
                      <a:pPr algn="r" rtl="0" fontAlgn="b"/>
                      <a:r>
                        <a:rPr lang="en-ZA" sz="1600" b="0" i="0" u="none" strike="noStrike">
                          <a:solidFill>
                            <a:schemeClr val="tx1"/>
                          </a:solidFill>
                          <a:effectLst/>
                          <a:latin typeface="Arial Narrow" panose="020B0606020202030204" pitchFamily="34" charset="0"/>
                        </a:rPr>
                        <a:t>2,000</a:t>
                      </a:r>
                    </a:p>
                  </a:txBody>
                  <a:tcPr marL="7239" marR="7239" marT="7239" marB="0" anchor="b"/>
                </a:tc>
                <a:tc>
                  <a:txBody>
                    <a:bodyPr/>
                    <a:lstStyle/>
                    <a:p>
                      <a:pPr algn="ctr" rtl="0" fontAlgn="b"/>
                      <a:r>
                        <a:rPr lang="en-ZA" sz="1600" b="0" i="0" u="none" strike="noStrike">
                          <a:solidFill>
                            <a:schemeClr val="tx1"/>
                          </a:solidFill>
                          <a:effectLst/>
                          <a:latin typeface="Arial Narrow" panose="020B0606020202030204" pitchFamily="34" charset="0"/>
                        </a:rPr>
                        <a:t>2.09%</a:t>
                      </a:r>
                    </a:p>
                  </a:txBody>
                  <a:tcPr marL="7239" marR="7239" marT="7239" marB="0" anchor="b"/>
                </a:tc>
                <a:extLst>
                  <a:ext uri="{0D108BD9-81ED-4DB2-BD59-A6C34878D82A}">
                    <a16:rowId xmlns="" xmlns:a16="http://schemas.microsoft.com/office/drawing/2014/main" val="3270823454"/>
                  </a:ext>
                </a:extLst>
              </a:tr>
              <a:tr h="297033">
                <a:tc>
                  <a:txBody>
                    <a:bodyPr/>
                    <a:lstStyle/>
                    <a:p>
                      <a:pPr algn="l" rtl="0" fontAlgn="ctr"/>
                      <a:r>
                        <a:rPr lang="en-ZA" sz="1600" b="0" i="0" u="none" strike="noStrike">
                          <a:solidFill>
                            <a:schemeClr val="tx1"/>
                          </a:solidFill>
                          <a:effectLst/>
                          <a:latin typeface="Arial Narrow" panose="020B0606020202030204" pitchFamily="34" charset="0"/>
                        </a:rPr>
                        <a:t>Gauteng</a:t>
                      </a:r>
                    </a:p>
                  </a:txBody>
                  <a:tcPr marL="7239" marR="7239" marT="7239" marB="0" anchor="ctr"/>
                </a:tc>
                <a:tc>
                  <a:txBody>
                    <a:bodyPr/>
                    <a:lstStyle/>
                    <a:p>
                      <a:pPr algn="r" rtl="0" fontAlgn="b"/>
                      <a:r>
                        <a:rPr lang="en-ZA" sz="1600" b="0" i="0" u="none" strike="noStrike">
                          <a:solidFill>
                            <a:schemeClr val="tx1"/>
                          </a:solidFill>
                          <a:effectLst/>
                          <a:latin typeface="Arial Narrow" panose="020B0606020202030204" pitchFamily="34" charset="0"/>
                        </a:rPr>
                        <a:t>8,000</a:t>
                      </a:r>
                    </a:p>
                  </a:txBody>
                  <a:tcPr marL="7239" marR="7239" marT="7239" marB="0" anchor="b"/>
                </a:tc>
                <a:tc>
                  <a:txBody>
                    <a:bodyPr/>
                    <a:lstStyle/>
                    <a:p>
                      <a:pPr algn="ctr" rtl="0" fontAlgn="b"/>
                      <a:r>
                        <a:rPr lang="en-ZA" sz="1600" b="0" i="0" u="none" strike="noStrike">
                          <a:solidFill>
                            <a:schemeClr val="tx1"/>
                          </a:solidFill>
                          <a:effectLst/>
                          <a:latin typeface="Arial Narrow" panose="020B0606020202030204" pitchFamily="34" charset="0"/>
                        </a:rPr>
                        <a:t>8.35%</a:t>
                      </a:r>
                    </a:p>
                  </a:txBody>
                  <a:tcPr marL="7239" marR="7239" marT="7239" marB="0" anchor="b"/>
                </a:tc>
                <a:extLst>
                  <a:ext uri="{0D108BD9-81ED-4DB2-BD59-A6C34878D82A}">
                    <a16:rowId xmlns="" xmlns:a16="http://schemas.microsoft.com/office/drawing/2014/main" val="1321615317"/>
                  </a:ext>
                </a:extLst>
              </a:tr>
              <a:tr h="297033">
                <a:tc>
                  <a:txBody>
                    <a:bodyPr/>
                    <a:lstStyle/>
                    <a:p>
                      <a:pPr algn="l" rtl="0" fontAlgn="ctr"/>
                      <a:r>
                        <a:rPr lang="en-ZA" sz="1600" b="0" i="0" u="none" strike="noStrike">
                          <a:solidFill>
                            <a:schemeClr val="tx1"/>
                          </a:solidFill>
                          <a:effectLst/>
                          <a:latin typeface="Arial Narrow" panose="020B0606020202030204" pitchFamily="34" charset="0"/>
                        </a:rPr>
                        <a:t>Kwa Zulu Natal</a:t>
                      </a:r>
                    </a:p>
                  </a:txBody>
                  <a:tcPr marL="7239" marR="7239" marT="7239" marB="0" anchor="ctr"/>
                </a:tc>
                <a:tc>
                  <a:txBody>
                    <a:bodyPr/>
                    <a:lstStyle/>
                    <a:p>
                      <a:pPr algn="r" rtl="0" fontAlgn="b"/>
                      <a:r>
                        <a:rPr lang="en-ZA" sz="1600" b="0" i="0" u="none" strike="noStrike">
                          <a:solidFill>
                            <a:schemeClr val="tx1"/>
                          </a:solidFill>
                          <a:effectLst/>
                          <a:latin typeface="Arial Narrow" panose="020B0606020202030204" pitchFamily="34" charset="0"/>
                        </a:rPr>
                        <a:t>7,000</a:t>
                      </a:r>
                    </a:p>
                  </a:txBody>
                  <a:tcPr marL="7239" marR="7239" marT="7239" marB="0" anchor="b"/>
                </a:tc>
                <a:tc>
                  <a:txBody>
                    <a:bodyPr/>
                    <a:lstStyle/>
                    <a:p>
                      <a:pPr algn="ctr" rtl="0" fontAlgn="b"/>
                      <a:r>
                        <a:rPr lang="en-ZA" sz="1600" b="0" i="0" u="none" strike="noStrike">
                          <a:solidFill>
                            <a:schemeClr val="tx1"/>
                          </a:solidFill>
                          <a:effectLst/>
                          <a:latin typeface="Arial Narrow" panose="020B0606020202030204" pitchFamily="34" charset="0"/>
                        </a:rPr>
                        <a:t>7.31%</a:t>
                      </a:r>
                    </a:p>
                  </a:txBody>
                  <a:tcPr marL="7239" marR="7239" marT="7239" marB="0" anchor="b"/>
                </a:tc>
                <a:extLst>
                  <a:ext uri="{0D108BD9-81ED-4DB2-BD59-A6C34878D82A}">
                    <a16:rowId xmlns="" xmlns:a16="http://schemas.microsoft.com/office/drawing/2014/main" val="3596857134"/>
                  </a:ext>
                </a:extLst>
              </a:tr>
              <a:tr h="297033">
                <a:tc>
                  <a:txBody>
                    <a:bodyPr/>
                    <a:lstStyle/>
                    <a:p>
                      <a:pPr algn="l" rtl="0" fontAlgn="ctr"/>
                      <a:r>
                        <a:rPr lang="en-ZA" sz="1600" b="0" i="0" u="none" strike="noStrike">
                          <a:solidFill>
                            <a:schemeClr val="tx1"/>
                          </a:solidFill>
                          <a:effectLst/>
                          <a:latin typeface="Arial Narrow" panose="020B0606020202030204" pitchFamily="34" charset="0"/>
                        </a:rPr>
                        <a:t>Limpopo</a:t>
                      </a:r>
                    </a:p>
                  </a:txBody>
                  <a:tcPr marL="7239" marR="7239" marT="7239" marB="0" anchor="ctr"/>
                </a:tc>
                <a:tc>
                  <a:txBody>
                    <a:bodyPr/>
                    <a:lstStyle/>
                    <a:p>
                      <a:pPr algn="r" rtl="0" fontAlgn="b"/>
                      <a:r>
                        <a:rPr lang="en-ZA" sz="1600" b="0" i="0" u="none" strike="noStrike">
                          <a:solidFill>
                            <a:schemeClr val="tx1"/>
                          </a:solidFill>
                          <a:effectLst/>
                          <a:latin typeface="Arial Narrow" panose="020B0606020202030204" pitchFamily="34" charset="0"/>
                        </a:rPr>
                        <a:t>700</a:t>
                      </a:r>
                    </a:p>
                  </a:txBody>
                  <a:tcPr marL="7239" marR="7239" marT="7239" marB="0" anchor="b"/>
                </a:tc>
                <a:tc>
                  <a:txBody>
                    <a:bodyPr/>
                    <a:lstStyle/>
                    <a:p>
                      <a:pPr algn="ctr" rtl="0" fontAlgn="b"/>
                      <a:r>
                        <a:rPr lang="en-ZA" sz="1600" b="0" i="0" u="none" strike="noStrike">
                          <a:solidFill>
                            <a:schemeClr val="tx1"/>
                          </a:solidFill>
                          <a:effectLst/>
                          <a:latin typeface="Arial Narrow" panose="020B0606020202030204" pitchFamily="34" charset="0"/>
                        </a:rPr>
                        <a:t>0.73%</a:t>
                      </a:r>
                    </a:p>
                  </a:txBody>
                  <a:tcPr marL="7239" marR="7239" marT="7239" marB="0" anchor="b"/>
                </a:tc>
                <a:extLst>
                  <a:ext uri="{0D108BD9-81ED-4DB2-BD59-A6C34878D82A}">
                    <a16:rowId xmlns="" xmlns:a16="http://schemas.microsoft.com/office/drawing/2014/main" val="2924338523"/>
                  </a:ext>
                </a:extLst>
              </a:tr>
              <a:tr h="297033">
                <a:tc>
                  <a:txBody>
                    <a:bodyPr/>
                    <a:lstStyle/>
                    <a:p>
                      <a:pPr algn="l" rtl="0" fontAlgn="ctr"/>
                      <a:r>
                        <a:rPr lang="en-ZA" sz="1600" b="0" i="0" u="none" strike="noStrike">
                          <a:solidFill>
                            <a:schemeClr val="tx1"/>
                          </a:solidFill>
                          <a:effectLst/>
                          <a:latin typeface="Arial Narrow" panose="020B0606020202030204" pitchFamily="34" charset="0"/>
                        </a:rPr>
                        <a:t>Mpumalanga</a:t>
                      </a:r>
                    </a:p>
                  </a:txBody>
                  <a:tcPr marL="7239" marR="7239" marT="7239" marB="0" anchor="ctr"/>
                </a:tc>
                <a:tc>
                  <a:txBody>
                    <a:bodyPr/>
                    <a:lstStyle/>
                    <a:p>
                      <a:pPr algn="r" rtl="0" fontAlgn="b"/>
                      <a:r>
                        <a:rPr lang="en-ZA" sz="1600" b="0" i="0" u="none" strike="noStrike">
                          <a:solidFill>
                            <a:schemeClr val="tx1"/>
                          </a:solidFill>
                          <a:effectLst/>
                          <a:latin typeface="Arial Narrow" panose="020B0606020202030204" pitchFamily="34" charset="0"/>
                        </a:rPr>
                        <a:t>31,550</a:t>
                      </a:r>
                    </a:p>
                  </a:txBody>
                  <a:tcPr marL="7239" marR="7239" marT="7239" marB="0" anchor="b"/>
                </a:tc>
                <a:tc>
                  <a:txBody>
                    <a:bodyPr/>
                    <a:lstStyle/>
                    <a:p>
                      <a:pPr algn="ctr" rtl="0" fontAlgn="b"/>
                      <a:r>
                        <a:rPr lang="en-ZA" sz="1600" b="0" i="0" u="none" strike="noStrike">
                          <a:solidFill>
                            <a:schemeClr val="tx1"/>
                          </a:solidFill>
                          <a:effectLst/>
                          <a:latin typeface="Arial Narrow" panose="020B0606020202030204" pitchFamily="34" charset="0"/>
                        </a:rPr>
                        <a:t>32.93%</a:t>
                      </a:r>
                    </a:p>
                  </a:txBody>
                  <a:tcPr marL="7239" marR="7239" marT="7239" marB="0" anchor="b"/>
                </a:tc>
                <a:extLst>
                  <a:ext uri="{0D108BD9-81ED-4DB2-BD59-A6C34878D82A}">
                    <a16:rowId xmlns="" xmlns:a16="http://schemas.microsoft.com/office/drawing/2014/main" val="3742805022"/>
                  </a:ext>
                </a:extLst>
              </a:tr>
              <a:tr h="297033">
                <a:tc>
                  <a:txBody>
                    <a:bodyPr/>
                    <a:lstStyle/>
                    <a:p>
                      <a:pPr algn="l" rtl="0" fontAlgn="ctr"/>
                      <a:r>
                        <a:rPr lang="en-ZA" sz="1600" b="0" i="0" u="none" strike="noStrike">
                          <a:solidFill>
                            <a:schemeClr val="tx1"/>
                          </a:solidFill>
                          <a:effectLst/>
                          <a:latin typeface="Arial Narrow" panose="020B0606020202030204" pitchFamily="34" charset="0"/>
                        </a:rPr>
                        <a:t>Northern Cape</a:t>
                      </a:r>
                    </a:p>
                  </a:txBody>
                  <a:tcPr marL="7239" marR="7239" marT="7239" marB="0" anchor="ctr"/>
                </a:tc>
                <a:tc>
                  <a:txBody>
                    <a:bodyPr/>
                    <a:lstStyle/>
                    <a:p>
                      <a:pPr algn="r" rtl="0" fontAlgn="b"/>
                      <a:r>
                        <a:rPr lang="en-ZA" sz="1600" b="0" i="0" u="none" strike="noStrike">
                          <a:solidFill>
                            <a:schemeClr val="tx1"/>
                          </a:solidFill>
                          <a:effectLst/>
                          <a:latin typeface="Arial Narrow" panose="020B0606020202030204" pitchFamily="34" charset="0"/>
                        </a:rPr>
                        <a:t>1,000</a:t>
                      </a:r>
                    </a:p>
                  </a:txBody>
                  <a:tcPr marL="7239" marR="7239" marT="7239" marB="0" anchor="b"/>
                </a:tc>
                <a:tc>
                  <a:txBody>
                    <a:bodyPr/>
                    <a:lstStyle/>
                    <a:p>
                      <a:pPr algn="ctr" rtl="0" fontAlgn="b"/>
                      <a:r>
                        <a:rPr lang="en-ZA" sz="1600" b="0" i="0" u="none" strike="noStrike">
                          <a:solidFill>
                            <a:schemeClr val="tx1"/>
                          </a:solidFill>
                          <a:effectLst/>
                          <a:latin typeface="Arial Narrow" panose="020B0606020202030204" pitchFamily="34" charset="0"/>
                        </a:rPr>
                        <a:t>1.04%</a:t>
                      </a:r>
                    </a:p>
                  </a:txBody>
                  <a:tcPr marL="7239" marR="7239" marT="7239" marB="0" anchor="b"/>
                </a:tc>
                <a:extLst>
                  <a:ext uri="{0D108BD9-81ED-4DB2-BD59-A6C34878D82A}">
                    <a16:rowId xmlns="" xmlns:a16="http://schemas.microsoft.com/office/drawing/2014/main" val="1950840532"/>
                  </a:ext>
                </a:extLst>
              </a:tr>
              <a:tr h="297033">
                <a:tc>
                  <a:txBody>
                    <a:bodyPr/>
                    <a:lstStyle/>
                    <a:p>
                      <a:pPr algn="l" rtl="0" fontAlgn="ctr"/>
                      <a:r>
                        <a:rPr lang="en-ZA" sz="1600" b="0" i="0" u="none" strike="noStrike">
                          <a:solidFill>
                            <a:schemeClr val="tx1"/>
                          </a:solidFill>
                          <a:effectLst/>
                          <a:latin typeface="Arial Narrow" panose="020B0606020202030204" pitchFamily="34" charset="0"/>
                        </a:rPr>
                        <a:t>North West</a:t>
                      </a:r>
                    </a:p>
                  </a:txBody>
                  <a:tcPr marL="7239" marR="7239" marT="7239" marB="0" anchor="ctr"/>
                </a:tc>
                <a:tc>
                  <a:txBody>
                    <a:bodyPr/>
                    <a:lstStyle/>
                    <a:p>
                      <a:pPr algn="r" rtl="0" fontAlgn="b"/>
                      <a:r>
                        <a:rPr lang="en-ZA" sz="1600" b="0" i="0" u="none" strike="noStrike">
                          <a:solidFill>
                            <a:schemeClr val="tx1"/>
                          </a:solidFill>
                          <a:effectLst/>
                          <a:latin typeface="Arial Narrow" panose="020B0606020202030204" pitchFamily="34" charset="0"/>
                        </a:rPr>
                        <a:t>29,955</a:t>
                      </a:r>
                    </a:p>
                  </a:txBody>
                  <a:tcPr marL="7239" marR="7239" marT="7239" marB="0" anchor="b"/>
                </a:tc>
                <a:tc>
                  <a:txBody>
                    <a:bodyPr/>
                    <a:lstStyle/>
                    <a:p>
                      <a:pPr algn="ctr" rtl="0" fontAlgn="b"/>
                      <a:r>
                        <a:rPr lang="en-ZA" sz="1600" b="0" i="0" u="none" strike="noStrike">
                          <a:solidFill>
                            <a:schemeClr val="tx1"/>
                          </a:solidFill>
                          <a:effectLst/>
                          <a:latin typeface="Arial Narrow" panose="020B0606020202030204" pitchFamily="34" charset="0"/>
                        </a:rPr>
                        <a:t>31.27%</a:t>
                      </a:r>
                    </a:p>
                  </a:txBody>
                  <a:tcPr marL="7239" marR="7239" marT="7239" marB="0" anchor="b"/>
                </a:tc>
                <a:extLst>
                  <a:ext uri="{0D108BD9-81ED-4DB2-BD59-A6C34878D82A}">
                    <a16:rowId xmlns="" xmlns:a16="http://schemas.microsoft.com/office/drawing/2014/main" val="2565455110"/>
                  </a:ext>
                </a:extLst>
              </a:tr>
              <a:tr h="297033">
                <a:tc>
                  <a:txBody>
                    <a:bodyPr/>
                    <a:lstStyle/>
                    <a:p>
                      <a:pPr algn="l" rtl="0" fontAlgn="ctr"/>
                      <a:r>
                        <a:rPr lang="en-ZA" sz="1600" b="0" i="0" u="none" strike="noStrike">
                          <a:solidFill>
                            <a:schemeClr val="tx1"/>
                          </a:solidFill>
                          <a:effectLst/>
                          <a:latin typeface="Arial Narrow" panose="020B0606020202030204" pitchFamily="34" charset="0"/>
                        </a:rPr>
                        <a:t>Western Cape</a:t>
                      </a:r>
                    </a:p>
                  </a:txBody>
                  <a:tcPr marL="7239" marR="7239" marT="7239" marB="0" anchor="ctr"/>
                </a:tc>
                <a:tc>
                  <a:txBody>
                    <a:bodyPr/>
                    <a:lstStyle/>
                    <a:p>
                      <a:pPr algn="r" rtl="0" fontAlgn="b"/>
                      <a:r>
                        <a:rPr lang="en-ZA" sz="1600" b="0" i="0" u="none" strike="noStrike">
                          <a:solidFill>
                            <a:schemeClr val="tx1"/>
                          </a:solidFill>
                          <a:effectLst/>
                          <a:latin typeface="Arial Narrow" panose="020B0606020202030204" pitchFamily="34" charset="0"/>
                        </a:rPr>
                        <a:t>15,000</a:t>
                      </a:r>
                    </a:p>
                  </a:txBody>
                  <a:tcPr marL="7239" marR="7239" marT="7239" marB="0" anchor="b"/>
                </a:tc>
                <a:tc>
                  <a:txBody>
                    <a:bodyPr/>
                    <a:lstStyle/>
                    <a:p>
                      <a:pPr algn="ctr" rtl="0" fontAlgn="b"/>
                      <a:r>
                        <a:rPr lang="en-ZA" sz="1600" b="0" i="0" u="none" strike="noStrike">
                          <a:solidFill>
                            <a:schemeClr val="tx1"/>
                          </a:solidFill>
                          <a:effectLst/>
                          <a:latin typeface="Arial Narrow" panose="020B0606020202030204" pitchFamily="34" charset="0"/>
                        </a:rPr>
                        <a:t>15.66%</a:t>
                      </a:r>
                    </a:p>
                  </a:txBody>
                  <a:tcPr marL="7239" marR="7239" marT="7239" marB="0" anchor="b"/>
                </a:tc>
                <a:extLst>
                  <a:ext uri="{0D108BD9-81ED-4DB2-BD59-A6C34878D82A}">
                    <a16:rowId xmlns="" xmlns:a16="http://schemas.microsoft.com/office/drawing/2014/main" val="266403851"/>
                  </a:ext>
                </a:extLst>
              </a:tr>
              <a:tr h="308914">
                <a:tc>
                  <a:txBody>
                    <a:bodyPr/>
                    <a:lstStyle/>
                    <a:p>
                      <a:pPr algn="l" rtl="0" fontAlgn="ctr"/>
                      <a:r>
                        <a:rPr lang="en-ZA" sz="1600" b="0" i="0" u="none" strike="noStrike">
                          <a:solidFill>
                            <a:schemeClr val="tx1"/>
                          </a:solidFill>
                          <a:effectLst>
                            <a:outerShdw blurRad="50800" dist="38100" algn="tr" rotWithShape="0">
                              <a:prstClr val="black">
                                <a:alpha val="40000"/>
                              </a:prstClr>
                            </a:outerShdw>
                          </a:effectLst>
                          <a:latin typeface="Arial Narrow" panose="020B0606020202030204" pitchFamily="34" charset="0"/>
                        </a:rPr>
                        <a:t>TOTAL</a:t>
                      </a:r>
                    </a:p>
                  </a:txBody>
                  <a:tcPr marL="7239" marR="7239" marT="7239" marB="0" anchor="ctr">
                    <a:solidFill>
                      <a:schemeClr val="accent3">
                        <a:lumMod val="75000"/>
                      </a:schemeClr>
                    </a:solidFill>
                  </a:tcPr>
                </a:tc>
                <a:tc>
                  <a:txBody>
                    <a:bodyPr/>
                    <a:lstStyle/>
                    <a:p>
                      <a:pPr algn="r" rtl="0" fontAlgn="b"/>
                      <a:r>
                        <a:rPr lang="en-ZA" sz="1600" b="0" i="0" u="none" strike="noStrike">
                          <a:solidFill>
                            <a:schemeClr val="tx1"/>
                          </a:solidFill>
                          <a:effectLst>
                            <a:outerShdw blurRad="50800" dist="38100" algn="tr" rotWithShape="0">
                              <a:prstClr val="black">
                                <a:alpha val="40000"/>
                              </a:prstClr>
                            </a:outerShdw>
                          </a:effectLst>
                          <a:latin typeface="Arial Narrow" panose="020B0606020202030204" pitchFamily="34" charset="0"/>
                        </a:rPr>
                        <a:t>95,805</a:t>
                      </a:r>
                    </a:p>
                  </a:txBody>
                  <a:tcPr marL="7239" marR="7239" marT="7239" marB="0" anchor="b">
                    <a:solidFill>
                      <a:schemeClr val="accent3">
                        <a:lumMod val="75000"/>
                      </a:schemeClr>
                    </a:solidFill>
                  </a:tcPr>
                </a:tc>
                <a:tc>
                  <a:txBody>
                    <a:bodyPr/>
                    <a:lstStyle/>
                    <a:p>
                      <a:pPr algn="ctr" rtl="0" fontAlgn="b"/>
                      <a:r>
                        <a:rPr lang="en-ZA" sz="1600" b="0" i="0" u="none" strike="noStrike" dirty="0">
                          <a:solidFill>
                            <a:schemeClr val="tx1"/>
                          </a:solidFill>
                          <a:effectLst>
                            <a:outerShdw blurRad="50800" dist="38100" algn="tr" rotWithShape="0">
                              <a:prstClr val="black">
                                <a:alpha val="40000"/>
                              </a:prstClr>
                            </a:outerShdw>
                          </a:effectLst>
                          <a:latin typeface="Arial Narrow" panose="020B0606020202030204" pitchFamily="34" charset="0"/>
                        </a:rPr>
                        <a:t>100.00%</a:t>
                      </a:r>
                    </a:p>
                  </a:txBody>
                  <a:tcPr marL="7239" marR="7239" marT="7239" marB="0" anchor="b">
                    <a:solidFill>
                      <a:schemeClr val="accent3">
                        <a:lumMod val="75000"/>
                      </a:schemeClr>
                    </a:solidFill>
                  </a:tcPr>
                </a:tc>
                <a:extLst>
                  <a:ext uri="{0D108BD9-81ED-4DB2-BD59-A6C34878D82A}">
                    <a16:rowId xmlns="" xmlns:a16="http://schemas.microsoft.com/office/drawing/2014/main" val="3678792391"/>
                  </a:ext>
                </a:extLst>
              </a:tr>
            </a:tbl>
          </a:graphicData>
        </a:graphic>
      </p:graphicFrame>
    </p:spTree>
    <p:extLst>
      <p:ext uri="{BB962C8B-B14F-4D97-AF65-F5344CB8AC3E}">
        <p14:creationId xmlns:p14="http://schemas.microsoft.com/office/powerpoint/2010/main" xmlns="" val="1625505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24</a:t>
            </a:fld>
            <a:endParaRPr lang="en-US" altLang="en-US" dirty="0"/>
          </a:p>
        </p:txBody>
      </p:sp>
      <p:sp>
        <p:nvSpPr>
          <p:cNvPr id="5" name="Title 13"/>
          <p:cNvSpPr>
            <a:spLocks noGrp="1"/>
          </p:cNvSpPr>
          <p:nvPr>
            <p:ph type="title"/>
          </p:nvPr>
        </p:nvSpPr>
        <p:spPr>
          <a:xfrm>
            <a:off x="107504" y="274638"/>
            <a:ext cx="9036496" cy="1143000"/>
          </a:xfrm>
          <a:solidFill>
            <a:schemeClr val="accent3">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algn="ctr">
              <a:defRPr/>
            </a:pPr>
            <a:r>
              <a:rPr lang="en-ZA" sz="2800" b="1" dirty="0">
                <a:effectLst>
                  <a:outerShdw blurRad="38100" dist="38100" dir="2700000" algn="tl">
                    <a:srgbClr val="000000">
                      <a:alpha val="43137"/>
                    </a:srgbClr>
                  </a:outerShdw>
                </a:effectLst>
                <a:latin typeface="Arial" pitchFamily="34" charset="0"/>
                <a:cs typeface="Arial" pitchFamily="34" charset="0"/>
              </a:rPr>
              <a:t>% ALLOCATION SHARED </a:t>
            </a:r>
          </a:p>
        </p:txBody>
      </p:sp>
      <p:graphicFrame>
        <p:nvGraphicFramePr>
          <p:cNvPr id="6" name="Content Placeholder 5">
            <a:extLst>
              <a:ext uri="{FF2B5EF4-FFF2-40B4-BE49-F238E27FC236}">
                <a16:creationId xmlns="" xmlns:a16="http://schemas.microsoft.com/office/drawing/2014/main" id="{887E68A6-5361-4A59-9D3B-AC88F038B9A3}"/>
              </a:ext>
            </a:extLst>
          </p:cNvPr>
          <p:cNvGraphicFramePr>
            <a:graphicFrameLocks noGrp="1"/>
          </p:cNvGraphicFramePr>
          <p:nvPr>
            <p:ph idx="1"/>
            <p:extLst>
              <p:ext uri="{D42A27DB-BD31-4B8C-83A1-F6EECF244321}">
                <p14:modId xmlns:p14="http://schemas.microsoft.com/office/powerpoint/2010/main" xmlns="" val="2086043387"/>
              </p:ext>
            </p:extLst>
          </p:nvPr>
        </p:nvGraphicFramePr>
        <p:xfrm>
          <a:off x="457200" y="1600200"/>
          <a:ext cx="8579296" cy="38450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699094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noGrp="1"/>
          </p:cNvSpPr>
          <p:nvPr>
            <p:ph type="title"/>
          </p:nvPr>
        </p:nvSpPr>
        <p:spPr bwMode="auto">
          <a:xfrm>
            <a:off x="251518" y="-3179"/>
            <a:ext cx="8661650" cy="539552"/>
          </a:xfrm>
          <a:prstGeom prst="rect">
            <a:avLst/>
          </a:prstGeom>
          <a:solidFill>
            <a:schemeClr val="accent3">
              <a:lumMod val="75000"/>
            </a:schemeClr>
          </a:soli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xmlns="" w="9525">
                <a:solidFill>
                  <a:srgbClr val="000000"/>
                </a:solidFill>
                <a:miter lim="800000"/>
                <a:headEnd/>
                <a:tailEnd/>
              </a14:hiddenLine>
            </a:ext>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4000" kern="1200">
                <a:solidFill>
                  <a:schemeClr val="lt1"/>
                </a:solidFill>
                <a:latin typeface="+mn-lt"/>
                <a:ea typeface="+mn-ea"/>
                <a:cs typeface="+mn-cs"/>
              </a:defRPr>
            </a:lvl1pPr>
            <a:lvl2pPr algn="l" defTabSz="457200" rtl="0" eaLnBrk="0" fontAlgn="base" hangingPunct="0">
              <a:spcBef>
                <a:spcPct val="0"/>
              </a:spcBef>
              <a:spcAft>
                <a:spcPct val="0"/>
              </a:spcAft>
              <a:defRPr sz="4000">
                <a:solidFill>
                  <a:schemeClr val="lt1"/>
                </a:solidFill>
                <a:latin typeface="+mn-lt"/>
                <a:ea typeface="+mn-ea"/>
                <a:cs typeface="+mn-cs"/>
              </a:defRPr>
            </a:lvl2pPr>
            <a:lvl3pPr algn="l" defTabSz="457200" rtl="0" eaLnBrk="0" fontAlgn="base" hangingPunct="0">
              <a:spcBef>
                <a:spcPct val="0"/>
              </a:spcBef>
              <a:spcAft>
                <a:spcPct val="0"/>
              </a:spcAft>
              <a:defRPr sz="4000">
                <a:solidFill>
                  <a:schemeClr val="lt1"/>
                </a:solidFill>
                <a:latin typeface="+mn-lt"/>
                <a:ea typeface="+mn-ea"/>
                <a:cs typeface="+mn-cs"/>
              </a:defRPr>
            </a:lvl3pPr>
            <a:lvl4pPr algn="l" defTabSz="457200" rtl="0" eaLnBrk="0" fontAlgn="base" hangingPunct="0">
              <a:spcBef>
                <a:spcPct val="0"/>
              </a:spcBef>
              <a:spcAft>
                <a:spcPct val="0"/>
              </a:spcAft>
              <a:defRPr sz="4000">
                <a:solidFill>
                  <a:schemeClr val="lt1"/>
                </a:solidFill>
                <a:latin typeface="+mn-lt"/>
                <a:ea typeface="+mn-ea"/>
                <a:cs typeface="+mn-cs"/>
              </a:defRPr>
            </a:lvl4pPr>
            <a:lvl5pPr algn="l" defTabSz="457200" rtl="0" eaLnBrk="0" fontAlgn="base" hangingPunct="0">
              <a:spcBef>
                <a:spcPct val="0"/>
              </a:spcBef>
              <a:spcAft>
                <a:spcPct val="0"/>
              </a:spcAft>
              <a:defRPr sz="4000">
                <a:solidFill>
                  <a:schemeClr val="lt1"/>
                </a:solidFill>
                <a:latin typeface="+mn-lt"/>
                <a:ea typeface="+mn-ea"/>
                <a:cs typeface="+mn-cs"/>
              </a:defRPr>
            </a:lvl5pPr>
            <a:lvl6pPr marL="457200" algn="l" defTabSz="457200" rtl="0" fontAlgn="base">
              <a:spcBef>
                <a:spcPct val="0"/>
              </a:spcBef>
              <a:spcAft>
                <a:spcPct val="0"/>
              </a:spcAft>
              <a:defRPr sz="4000">
                <a:solidFill>
                  <a:schemeClr val="lt1"/>
                </a:solidFill>
                <a:latin typeface="+mn-lt"/>
                <a:ea typeface="+mn-ea"/>
                <a:cs typeface="+mn-cs"/>
              </a:defRPr>
            </a:lvl6pPr>
            <a:lvl7pPr marL="914400" algn="l" defTabSz="457200" rtl="0" fontAlgn="base">
              <a:spcBef>
                <a:spcPct val="0"/>
              </a:spcBef>
              <a:spcAft>
                <a:spcPct val="0"/>
              </a:spcAft>
              <a:defRPr sz="4000">
                <a:solidFill>
                  <a:schemeClr val="lt1"/>
                </a:solidFill>
                <a:latin typeface="+mn-lt"/>
                <a:ea typeface="+mn-ea"/>
                <a:cs typeface="+mn-cs"/>
              </a:defRPr>
            </a:lvl7pPr>
            <a:lvl8pPr marL="1371600" algn="l" defTabSz="457200" rtl="0" fontAlgn="base">
              <a:spcBef>
                <a:spcPct val="0"/>
              </a:spcBef>
              <a:spcAft>
                <a:spcPct val="0"/>
              </a:spcAft>
              <a:defRPr sz="4000">
                <a:solidFill>
                  <a:schemeClr val="lt1"/>
                </a:solidFill>
                <a:latin typeface="+mn-lt"/>
                <a:ea typeface="+mn-ea"/>
                <a:cs typeface="+mn-cs"/>
              </a:defRPr>
            </a:lvl8pPr>
            <a:lvl9pPr marL="1828800" algn="l" defTabSz="457200" rtl="0" fontAlgn="base">
              <a:spcBef>
                <a:spcPct val="0"/>
              </a:spcBef>
              <a:spcAft>
                <a:spcPct val="0"/>
              </a:spcAft>
              <a:defRPr sz="4000">
                <a:solidFill>
                  <a:schemeClr val="lt1"/>
                </a:solidFill>
                <a:latin typeface="+mn-lt"/>
                <a:ea typeface="+mn-ea"/>
                <a:cs typeface="+mn-cs"/>
              </a:defRPr>
            </a:lvl9pPr>
          </a:lstStyle>
          <a:p>
            <a:pPr algn="ctr">
              <a:defRPr/>
            </a:pPr>
            <a:r>
              <a:rPr lang="en-ZA" sz="2400" dirty="0">
                <a:effectLst>
                  <a:outerShdw blurRad="38100" dist="38100" dir="2700000" algn="tl">
                    <a:srgbClr val="000000">
                      <a:alpha val="43137"/>
                    </a:srgbClr>
                  </a:outerShdw>
                </a:effectLst>
                <a:latin typeface="Arial" pitchFamily="34" charset="0"/>
                <a:cs typeface="Arial" pitchFamily="34" charset="0"/>
              </a:rPr>
              <a:t>Departmental Agencies : Per Sub Programme</a:t>
            </a:r>
          </a:p>
        </p:txBody>
      </p:sp>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25</a:t>
            </a:fld>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xmlns="" val="383414146"/>
              </p:ext>
            </p:extLst>
          </p:nvPr>
        </p:nvGraphicFramePr>
        <p:xfrm>
          <a:off x="467544" y="764704"/>
          <a:ext cx="8445624" cy="4608510"/>
        </p:xfrm>
        <a:graphic>
          <a:graphicData uri="http://schemas.openxmlformats.org/drawingml/2006/table">
            <a:tbl>
              <a:tblPr firstRow="1" lastRow="1" bandRow="1">
                <a:tableStyleId>{F5AB1C69-6EDB-4FF4-983F-18BD219EF322}</a:tableStyleId>
              </a:tblPr>
              <a:tblGrid>
                <a:gridCol w="4573878">
                  <a:extLst>
                    <a:ext uri="{9D8B030D-6E8A-4147-A177-3AD203B41FA5}">
                      <a16:colId xmlns="" xmlns:a16="http://schemas.microsoft.com/office/drawing/2014/main" val="2475620032"/>
                    </a:ext>
                  </a:extLst>
                </a:gridCol>
                <a:gridCol w="2648034">
                  <a:extLst>
                    <a:ext uri="{9D8B030D-6E8A-4147-A177-3AD203B41FA5}">
                      <a16:colId xmlns="" xmlns:a16="http://schemas.microsoft.com/office/drawing/2014/main" val="1118397557"/>
                    </a:ext>
                  </a:extLst>
                </a:gridCol>
                <a:gridCol w="1223712">
                  <a:extLst>
                    <a:ext uri="{9D8B030D-6E8A-4147-A177-3AD203B41FA5}">
                      <a16:colId xmlns="" xmlns:a16="http://schemas.microsoft.com/office/drawing/2014/main" val="1446277892"/>
                    </a:ext>
                  </a:extLst>
                </a:gridCol>
              </a:tblGrid>
              <a:tr h="460550">
                <a:tc rowSpan="2">
                  <a:txBody>
                    <a:bodyPr/>
                    <a:lstStyle/>
                    <a:p>
                      <a:pPr algn="l" rtl="0" fontAlgn="t"/>
                      <a:r>
                        <a:rPr lang="en-ZA" sz="1400" b="1" u="none" strike="noStrike" dirty="0">
                          <a:solidFill>
                            <a:schemeClr val="tx1"/>
                          </a:solidFill>
                          <a:effectLst>
                            <a:outerShdw blurRad="38100" dist="38100" dir="2700000" algn="tl">
                              <a:srgbClr val="000000">
                                <a:alpha val="43137"/>
                              </a:srgbClr>
                            </a:outerShdw>
                          </a:effectLst>
                        </a:rPr>
                        <a:t>DEPARTMENTAL AGENCIES</a:t>
                      </a:r>
                      <a:endParaRPr lang="en-ZA" sz="1400" b="1" i="0" u="none" strike="noStrike" dirty="0">
                        <a:solidFill>
                          <a:schemeClr val="tx1"/>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tc rowSpan="2">
                  <a:txBody>
                    <a:bodyPr/>
                    <a:lstStyle/>
                    <a:p>
                      <a:pPr algn="ctr" rtl="0" fontAlgn="t"/>
                      <a:r>
                        <a:rPr lang="en-ZA" sz="1400" b="1" u="none" strike="noStrike">
                          <a:solidFill>
                            <a:schemeClr val="tx1"/>
                          </a:solidFill>
                          <a:effectLst>
                            <a:outerShdw blurRad="38100" dist="38100" dir="2700000" algn="tl">
                              <a:srgbClr val="000000">
                                <a:alpha val="43137"/>
                              </a:srgbClr>
                            </a:outerShdw>
                          </a:effectLst>
                        </a:rPr>
                        <a:t>Final ENE allocation</a:t>
                      </a:r>
                      <a:endParaRPr lang="en-ZA" sz="1400" b="1" i="0" u="none" strike="noStrike">
                        <a:solidFill>
                          <a:schemeClr val="tx1"/>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tc>
                  <a:txBody>
                    <a:bodyPr/>
                    <a:lstStyle/>
                    <a:p>
                      <a:pPr algn="ctr" rtl="0" fontAlgn="t"/>
                      <a:r>
                        <a:rPr lang="en-ZA" sz="1400" b="1" u="none" strike="noStrike">
                          <a:solidFill>
                            <a:schemeClr val="tx1"/>
                          </a:solidFill>
                          <a:effectLst>
                            <a:outerShdw blurRad="38100" dist="38100" dir="2700000" algn="tl">
                              <a:srgbClr val="000000">
                                <a:alpha val="43137"/>
                              </a:srgbClr>
                            </a:outerShdw>
                          </a:effectLst>
                        </a:rPr>
                        <a:t>%</a:t>
                      </a:r>
                      <a:endParaRPr lang="en-ZA" sz="1400" b="1" i="0" u="none" strike="noStrike">
                        <a:solidFill>
                          <a:schemeClr val="tx1"/>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extLst>
                  <a:ext uri="{0D108BD9-81ED-4DB2-BD59-A6C34878D82A}">
                    <a16:rowId xmlns="" xmlns:a16="http://schemas.microsoft.com/office/drawing/2014/main" val="2633600428"/>
                  </a:ext>
                </a:extLst>
              </a:tr>
              <a:tr h="964635">
                <a:tc vMerge="1">
                  <a:txBody>
                    <a:bodyPr/>
                    <a:lstStyle/>
                    <a:p>
                      <a:endParaRPr lang="en-ZA"/>
                    </a:p>
                  </a:txBody>
                  <a:tcPr/>
                </a:tc>
                <a:tc vMerge="1">
                  <a:txBody>
                    <a:bodyPr/>
                    <a:lstStyle/>
                    <a:p>
                      <a:endParaRPr lang="en-ZA"/>
                    </a:p>
                  </a:txBody>
                  <a:tcPr/>
                </a:tc>
                <a:tc>
                  <a:txBody>
                    <a:bodyPr/>
                    <a:lstStyle/>
                    <a:p>
                      <a:pPr algn="ctr" rtl="0" fontAlgn="t"/>
                      <a:r>
                        <a:rPr lang="en-ZA" sz="1400" b="1" u="none" strike="noStrike">
                          <a:solidFill>
                            <a:schemeClr val="tx1"/>
                          </a:solidFill>
                          <a:effectLst>
                            <a:outerShdw blurRad="38100" dist="38100" dir="2700000" algn="tl">
                              <a:srgbClr val="000000">
                                <a:alpha val="43137"/>
                              </a:srgbClr>
                            </a:outerShdw>
                          </a:effectLst>
                        </a:rPr>
                        <a:t>allocation to provincial budget</a:t>
                      </a:r>
                      <a:endParaRPr lang="en-ZA" sz="1400" b="1" i="0" u="none" strike="noStrike">
                        <a:solidFill>
                          <a:schemeClr val="tx1"/>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extLst>
                  <a:ext uri="{0D108BD9-81ED-4DB2-BD59-A6C34878D82A}">
                    <a16:rowId xmlns="" xmlns:a16="http://schemas.microsoft.com/office/drawing/2014/main" val="28156235"/>
                  </a:ext>
                </a:extLst>
              </a:tr>
              <a:tr h="478973">
                <a:tc>
                  <a:txBody>
                    <a:bodyPr/>
                    <a:lstStyle/>
                    <a:p>
                      <a:pPr algn="l" rtl="0" fontAlgn="b"/>
                      <a:r>
                        <a:rPr lang="en-ZA" sz="1400" b="1" u="none" strike="noStrike">
                          <a:solidFill>
                            <a:schemeClr val="tx1"/>
                          </a:solidFill>
                          <a:effectLst>
                            <a:outerShdw blurRad="38100" dist="38100" dir="2700000" algn="tl">
                              <a:srgbClr val="000000">
                                <a:alpha val="43137"/>
                              </a:srgbClr>
                            </a:outerShdw>
                          </a:effectLst>
                        </a:rPr>
                        <a:t>SUB PROG</a:t>
                      </a:r>
                      <a:endParaRPr lang="en-ZA" sz="1400" b="1" i="0" u="none" strike="noStrike">
                        <a:solidFill>
                          <a:schemeClr val="tx1"/>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tc>
                  <a:txBody>
                    <a:bodyPr/>
                    <a:lstStyle/>
                    <a:p>
                      <a:pPr algn="ctr" rtl="0" fontAlgn="b"/>
                      <a:r>
                        <a:rPr lang="en-ZA" sz="1400" b="1" u="none" strike="noStrike">
                          <a:solidFill>
                            <a:schemeClr val="tx1"/>
                          </a:solidFill>
                          <a:effectLst>
                            <a:outerShdw blurRad="38100" dist="38100" dir="2700000" algn="tl">
                              <a:srgbClr val="000000">
                                <a:alpha val="43137"/>
                              </a:srgbClr>
                            </a:outerShdw>
                          </a:effectLst>
                        </a:rPr>
                        <a:t>R'000</a:t>
                      </a:r>
                      <a:endParaRPr lang="en-ZA" sz="1400" b="1" i="0" u="none" strike="noStrike">
                        <a:solidFill>
                          <a:schemeClr val="tx1"/>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tc>
                  <a:txBody>
                    <a:bodyPr/>
                    <a:lstStyle/>
                    <a:p>
                      <a:pPr algn="ctr" rtl="0" fontAlgn="b"/>
                      <a:r>
                        <a:rPr lang="en-ZA" sz="1400" b="1" u="none" strike="noStrike" dirty="0">
                          <a:solidFill>
                            <a:schemeClr val="tx1"/>
                          </a:solidFill>
                          <a:effectLst>
                            <a:outerShdw blurRad="38100" dist="38100" dir="2700000" algn="tl">
                              <a:srgbClr val="000000">
                                <a:alpha val="43137"/>
                              </a:srgbClr>
                            </a:outerShdw>
                          </a:effectLst>
                        </a:rPr>
                        <a:t>%</a:t>
                      </a:r>
                      <a:endParaRPr lang="en-ZA" sz="1400" b="1" i="0" u="none" strike="noStrike" dirty="0">
                        <a:solidFill>
                          <a:schemeClr val="tx1"/>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extLst>
                  <a:ext uri="{0D108BD9-81ED-4DB2-BD59-A6C34878D82A}">
                    <a16:rowId xmlns="" xmlns:a16="http://schemas.microsoft.com/office/drawing/2014/main" val="4265832382"/>
                  </a:ext>
                </a:extLst>
              </a:tr>
              <a:tr h="843729">
                <a:tc>
                  <a:txBody>
                    <a:bodyPr/>
                    <a:lstStyle/>
                    <a:p>
                      <a:pPr algn="l" rtl="0" fontAlgn="ctr"/>
                      <a:r>
                        <a:rPr lang="en-ZA" sz="1400" u="none" strike="noStrike">
                          <a:solidFill>
                            <a:schemeClr val="tx1"/>
                          </a:solidFill>
                          <a:effectLst/>
                        </a:rPr>
                        <a:t>Agricultural Land Holding Account (ALHA)</a:t>
                      </a:r>
                      <a:endParaRPr lang="en-ZA" sz="1400" b="0" i="0" u="none" strike="noStrike">
                        <a:solidFill>
                          <a:schemeClr val="tx1"/>
                        </a:solidFill>
                        <a:effectLst/>
                        <a:latin typeface="Arial Narrow" panose="020B0606020202030204" pitchFamily="34" charset="0"/>
                      </a:endParaRPr>
                    </a:p>
                  </a:txBody>
                  <a:tcPr marL="9525" marR="9525" marT="9525" marB="0" anchor="ctr"/>
                </a:tc>
                <a:tc>
                  <a:txBody>
                    <a:bodyPr/>
                    <a:lstStyle/>
                    <a:p>
                      <a:pPr algn="r" rtl="0" fontAlgn="b"/>
                      <a:r>
                        <a:rPr lang="en-ZA" sz="1400" u="none" strike="noStrike">
                          <a:solidFill>
                            <a:schemeClr val="tx1"/>
                          </a:solidFill>
                          <a:effectLst/>
                        </a:rPr>
                        <a:t>1,419,601</a:t>
                      </a:r>
                      <a:endParaRPr lang="en-ZA" sz="1400" b="0" i="0" u="none" strike="noStrike">
                        <a:solidFill>
                          <a:schemeClr val="tx1"/>
                        </a:solidFill>
                        <a:effectLst/>
                        <a:latin typeface="Arial Narrow" panose="020B0606020202030204" pitchFamily="34" charset="0"/>
                      </a:endParaRPr>
                    </a:p>
                  </a:txBody>
                  <a:tcPr marL="9525" marR="9525" marT="9525" marB="0" anchor="b"/>
                </a:tc>
                <a:tc>
                  <a:txBody>
                    <a:bodyPr/>
                    <a:lstStyle/>
                    <a:p>
                      <a:pPr algn="ctr" rtl="0" fontAlgn="b"/>
                      <a:r>
                        <a:rPr lang="en-ZA" sz="1400" u="none" strike="noStrike">
                          <a:solidFill>
                            <a:schemeClr val="tx1"/>
                          </a:solidFill>
                          <a:effectLst/>
                        </a:rPr>
                        <a:t>95.1%</a:t>
                      </a:r>
                      <a:endParaRPr lang="en-ZA" sz="1400" b="0" i="0" u="none" strike="noStrike">
                        <a:solidFill>
                          <a:schemeClr val="tx1"/>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196167986"/>
                  </a:ext>
                </a:extLst>
              </a:tr>
              <a:tr h="460550">
                <a:tc>
                  <a:txBody>
                    <a:bodyPr/>
                    <a:lstStyle/>
                    <a:p>
                      <a:pPr algn="l" rtl="0" fontAlgn="ctr"/>
                      <a:r>
                        <a:rPr lang="en-ZA" sz="1400" u="none" strike="noStrike">
                          <a:solidFill>
                            <a:schemeClr val="tx1"/>
                          </a:solidFill>
                          <a:effectLst/>
                        </a:rPr>
                        <a:t>KZN Ingonyama Trust Board</a:t>
                      </a:r>
                      <a:endParaRPr lang="en-ZA" sz="1400" b="0" i="0" u="none" strike="noStrike">
                        <a:solidFill>
                          <a:schemeClr val="tx1"/>
                        </a:solidFill>
                        <a:effectLst/>
                        <a:latin typeface="Arial Narrow" panose="020B0606020202030204" pitchFamily="34" charset="0"/>
                      </a:endParaRPr>
                    </a:p>
                  </a:txBody>
                  <a:tcPr marL="9525" marR="9525" marT="9525" marB="0" anchor="ctr"/>
                </a:tc>
                <a:tc>
                  <a:txBody>
                    <a:bodyPr/>
                    <a:lstStyle/>
                    <a:p>
                      <a:pPr algn="r" rtl="0" fontAlgn="b"/>
                      <a:r>
                        <a:rPr lang="en-ZA" sz="1400" u="none" strike="noStrike">
                          <a:solidFill>
                            <a:schemeClr val="tx1"/>
                          </a:solidFill>
                          <a:effectLst/>
                        </a:rPr>
                        <a:t>19,727</a:t>
                      </a:r>
                      <a:endParaRPr lang="en-ZA" sz="1400" b="0" i="0" u="none" strike="noStrike">
                        <a:solidFill>
                          <a:schemeClr val="tx1"/>
                        </a:solidFill>
                        <a:effectLst/>
                        <a:latin typeface="Arial Narrow" panose="020B0606020202030204" pitchFamily="34" charset="0"/>
                      </a:endParaRPr>
                    </a:p>
                  </a:txBody>
                  <a:tcPr marL="9525" marR="9525" marT="9525" marB="0" anchor="b"/>
                </a:tc>
                <a:tc>
                  <a:txBody>
                    <a:bodyPr/>
                    <a:lstStyle/>
                    <a:p>
                      <a:pPr algn="ctr" rtl="0" fontAlgn="b"/>
                      <a:r>
                        <a:rPr lang="en-ZA" sz="1400" u="none" strike="noStrike">
                          <a:solidFill>
                            <a:schemeClr val="tx1"/>
                          </a:solidFill>
                          <a:effectLst/>
                        </a:rPr>
                        <a:t>1.3%</a:t>
                      </a:r>
                      <a:endParaRPr lang="en-ZA" sz="1400" b="0" i="0" u="none" strike="noStrike">
                        <a:solidFill>
                          <a:schemeClr val="tx1"/>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2409980106"/>
                  </a:ext>
                </a:extLst>
              </a:tr>
              <a:tr h="460550">
                <a:tc>
                  <a:txBody>
                    <a:bodyPr/>
                    <a:lstStyle/>
                    <a:p>
                      <a:pPr algn="l" rtl="0" fontAlgn="ctr"/>
                      <a:r>
                        <a:rPr lang="en-ZA" sz="1400" u="none" strike="noStrike">
                          <a:solidFill>
                            <a:schemeClr val="tx1"/>
                          </a:solidFill>
                          <a:effectLst/>
                        </a:rPr>
                        <a:t>Office Of Valuer-General</a:t>
                      </a:r>
                      <a:endParaRPr lang="en-ZA" sz="1400" b="0" i="0" u="none" strike="noStrike">
                        <a:solidFill>
                          <a:schemeClr val="tx1"/>
                        </a:solidFill>
                        <a:effectLst/>
                        <a:latin typeface="Arial Narrow" panose="020B0606020202030204" pitchFamily="34" charset="0"/>
                      </a:endParaRPr>
                    </a:p>
                  </a:txBody>
                  <a:tcPr marL="9525" marR="9525" marT="9525" marB="0" anchor="ctr"/>
                </a:tc>
                <a:tc>
                  <a:txBody>
                    <a:bodyPr/>
                    <a:lstStyle/>
                    <a:p>
                      <a:pPr algn="r" rtl="0" fontAlgn="b"/>
                      <a:r>
                        <a:rPr lang="en-ZA" sz="1400" u="none" strike="noStrike">
                          <a:solidFill>
                            <a:schemeClr val="tx1"/>
                          </a:solidFill>
                          <a:effectLst/>
                        </a:rPr>
                        <a:t>49,806</a:t>
                      </a:r>
                      <a:endParaRPr lang="en-ZA" sz="1400" b="0" i="0" u="none" strike="noStrike">
                        <a:solidFill>
                          <a:schemeClr val="tx1"/>
                        </a:solidFill>
                        <a:effectLst/>
                        <a:latin typeface="Arial Narrow" panose="020B0606020202030204" pitchFamily="34" charset="0"/>
                      </a:endParaRPr>
                    </a:p>
                  </a:txBody>
                  <a:tcPr marL="9525" marR="9525" marT="9525" marB="0" anchor="b"/>
                </a:tc>
                <a:tc>
                  <a:txBody>
                    <a:bodyPr/>
                    <a:lstStyle/>
                    <a:p>
                      <a:pPr algn="ctr" rtl="0" fontAlgn="b"/>
                      <a:r>
                        <a:rPr lang="en-ZA" sz="1400" u="none" strike="noStrike">
                          <a:solidFill>
                            <a:schemeClr val="tx1"/>
                          </a:solidFill>
                          <a:effectLst/>
                        </a:rPr>
                        <a:t>3.3%</a:t>
                      </a:r>
                      <a:endParaRPr lang="en-ZA" sz="1400" b="0" i="0" u="none" strike="noStrike">
                        <a:solidFill>
                          <a:schemeClr val="tx1"/>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2758505775"/>
                  </a:ext>
                </a:extLst>
              </a:tr>
              <a:tr h="460550">
                <a:tc>
                  <a:txBody>
                    <a:bodyPr/>
                    <a:lstStyle/>
                    <a:p>
                      <a:pPr algn="l" rtl="0" fontAlgn="ctr"/>
                      <a:r>
                        <a:rPr lang="en-ZA" sz="1400" u="none" strike="noStrike">
                          <a:solidFill>
                            <a:schemeClr val="tx1"/>
                          </a:solidFill>
                          <a:effectLst/>
                        </a:rPr>
                        <a:t>South Africn Geomatcs Councl</a:t>
                      </a:r>
                      <a:endParaRPr lang="en-ZA" sz="1400" b="0" i="0" u="none" strike="noStrike">
                        <a:solidFill>
                          <a:schemeClr val="tx1"/>
                        </a:solidFill>
                        <a:effectLst/>
                        <a:latin typeface="Arial Narrow" panose="020B0606020202030204" pitchFamily="34" charset="0"/>
                      </a:endParaRPr>
                    </a:p>
                  </a:txBody>
                  <a:tcPr marL="9525" marR="9525" marT="9525" marB="0" anchor="ctr"/>
                </a:tc>
                <a:tc>
                  <a:txBody>
                    <a:bodyPr/>
                    <a:lstStyle/>
                    <a:p>
                      <a:pPr algn="r" rtl="0" fontAlgn="b"/>
                      <a:r>
                        <a:rPr lang="en-ZA" sz="1400" u="none" strike="noStrike">
                          <a:solidFill>
                            <a:schemeClr val="tx1"/>
                          </a:solidFill>
                          <a:effectLst/>
                        </a:rPr>
                        <a:t>4,000</a:t>
                      </a:r>
                      <a:endParaRPr lang="en-ZA" sz="1400" b="0" i="0" u="none" strike="noStrike">
                        <a:solidFill>
                          <a:schemeClr val="tx1"/>
                        </a:solidFill>
                        <a:effectLst/>
                        <a:latin typeface="Arial Narrow" panose="020B0606020202030204" pitchFamily="34" charset="0"/>
                      </a:endParaRPr>
                    </a:p>
                  </a:txBody>
                  <a:tcPr marL="9525" marR="9525" marT="9525" marB="0" anchor="b"/>
                </a:tc>
                <a:tc>
                  <a:txBody>
                    <a:bodyPr/>
                    <a:lstStyle/>
                    <a:p>
                      <a:pPr algn="ctr" rtl="0" fontAlgn="b"/>
                      <a:r>
                        <a:rPr lang="en-ZA" sz="1400" u="none" strike="noStrike">
                          <a:solidFill>
                            <a:schemeClr val="tx1"/>
                          </a:solidFill>
                          <a:effectLst/>
                        </a:rPr>
                        <a:t>0.3%</a:t>
                      </a:r>
                      <a:endParaRPr lang="en-ZA" sz="1400" b="0" i="0" u="none" strike="noStrike">
                        <a:solidFill>
                          <a:schemeClr val="tx1"/>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550630487"/>
                  </a:ext>
                </a:extLst>
              </a:tr>
              <a:tr h="478973">
                <a:tc>
                  <a:txBody>
                    <a:bodyPr/>
                    <a:lstStyle/>
                    <a:p>
                      <a:pPr algn="l" rtl="0" fontAlgn="ctr"/>
                      <a:r>
                        <a:rPr lang="en-ZA" sz="1400" u="none" strike="noStrike">
                          <a:solidFill>
                            <a:schemeClr val="tx1"/>
                          </a:solidFill>
                          <a:effectLst>
                            <a:outerShdw blurRad="50800" dist="38100" algn="tr" rotWithShape="0">
                              <a:prstClr val="black">
                                <a:alpha val="40000"/>
                              </a:prstClr>
                            </a:outerShdw>
                          </a:effectLst>
                        </a:rPr>
                        <a:t>TOTAL</a:t>
                      </a:r>
                      <a:endParaRPr lang="en-ZA" sz="1400" b="1" i="0" u="none" strike="noStrike">
                        <a:solidFill>
                          <a:schemeClr val="tx1"/>
                        </a:solidFill>
                        <a:effectLst>
                          <a:outerShdw blurRad="50800" dist="38100" algn="tr" rotWithShape="0">
                            <a:prstClr val="black">
                              <a:alpha val="40000"/>
                            </a:prstClr>
                          </a:outerShdw>
                        </a:effectLst>
                        <a:latin typeface="Arial Narrow" panose="020B0606020202030204" pitchFamily="34" charset="0"/>
                      </a:endParaRPr>
                    </a:p>
                  </a:txBody>
                  <a:tcPr marL="9525" marR="9525" marT="9525" marB="0" anchor="ctr">
                    <a:solidFill>
                      <a:schemeClr val="accent3">
                        <a:lumMod val="75000"/>
                      </a:schemeClr>
                    </a:solidFill>
                  </a:tcPr>
                </a:tc>
                <a:tc>
                  <a:txBody>
                    <a:bodyPr/>
                    <a:lstStyle/>
                    <a:p>
                      <a:pPr algn="r" rtl="0" fontAlgn="b"/>
                      <a:r>
                        <a:rPr lang="en-ZA" sz="1400" u="none" strike="noStrike">
                          <a:solidFill>
                            <a:schemeClr val="tx1"/>
                          </a:solidFill>
                          <a:effectLst>
                            <a:outerShdw blurRad="50800" dist="38100" algn="tr" rotWithShape="0">
                              <a:prstClr val="black">
                                <a:alpha val="40000"/>
                              </a:prstClr>
                            </a:outerShdw>
                          </a:effectLst>
                        </a:rPr>
                        <a:t>1,493,134</a:t>
                      </a:r>
                      <a:endParaRPr lang="en-ZA" sz="1400" b="1" i="0" u="none" strike="noStrike">
                        <a:solidFill>
                          <a:schemeClr val="tx1"/>
                        </a:solidFill>
                        <a:effectLst>
                          <a:outerShdw blurRad="50800" dist="38100" algn="tr" rotWithShape="0">
                            <a:prstClr val="black">
                              <a:alpha val="40000"/>
                            </a:prstClr>
                          </a:outerShdw>
                        </a:effectLst>
                        <a:latin typeface="Arial Narrow" panose="020B0606020202030204" pitchFamily="34" charset="0"/>
                      </a:endParaRPr>
                    </a:p>
                  </a:txBody>
                  <a:tcPr marL="9525" marR="9525" marT="9525" marB="0" anchor="b">
                    <a:solidFill>
                      <a:schemeClr val="accent3">
                        <a:lumMod val="75000"/>
                      </a:schemeClr>
                    </a:solidFill>
                  </a:tcPr>
                </a:tc>
                <a:tc>
                  <a:txBody>
                    <a:bodyPr/>
                    <a:lstStyle/>
                    <a:p>
                      <a:pPr algn="ctr" rtl="0" fontAlgn="b"/>
                      <a:r>
                        <a:rPr lang="en-ZA" sz="1400" u="none" strike="noStrike" dirty="0">
                          <a:solidFill>
                            <a:schemeClr val="tx1"/>
                          </a:solidFill>
                          <a:effectLst>
                            <a:outerShdw blurRad="50800" dist="38100" algn="tr" rotWithShape="0">
                              <a:prstClr val="black">
                                <a:alpha val="40000"/>
                              </a:prstClr>
                            </a:outerShdw>
                          </a:effectLst>
                        </a:rPr>
                        <a:t>100.0%</a:t>
                      </a:r>
                      <a:endParaRPr lang="en-ZA" sz="1400" b="1" i="0" u="none" strike="noStrike" dirty="0">
                        <a:solidFill>
                          <a:schemeClr val="tx1"/>
                        </a:solidFill>
                        <a:effectLst>
                          <a:outerShdw blurRad="50800" dist="38100" algn="tr" rotWithShape="0">
                            <a:prstClr val="black">
                              <a:alpha val="40000"/>
                            </a:prstClr>
                          </a:outerShdw>
                        </a:effectLst>
                        <a:latin typeface="Arial Narrow" panose="020B0606020202030204" pitchFamily="34" charset="0"/>
                      </a:endParaRPr>
                    </a:p>
                  </a:txBody>
                  <a:tcPr marL="9525" marR="9525" marT="9525" marB="0" anchor="b">
                    <a:solidFill>
                      <a:schemeClr val="accent3">
                        <a:lumMod val="75000"/>
                      </a:schemeClr>
                    </a:solidFill>
                  </a:tcPr>
                </a:tc>
                <a:extLst>
                  <a:ext uri="{0D108BD9-81ED-4DB2-BD59-A6C34878D82A}">
                    <a16:rowId xmlns="" xmlns:a16="http://schemas.microsoft.com/office/drawing/2014/main" val="1739025108"/>
                  </a:ext>
                </a:extLst>
              </a:tr>
            </a:tbl>
          </a:graphicData>
        </a:graphic>
      </p:graphicFrame>
    </p:spTree>
    <p:extLst>
      <p:ext uri="{BB962C8B-B14F-4D97-AF65-F5344CB8AC3E}">
        <p14:creationId xmlns:p14="http://schemas.microsoft.com/office/powerpoint/2010/main" xmlns="" val="4159178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26</a:t>
            </a:fld>
            <a:endParaRPr lang="en-US" altLang="en-US" dirty="0"/>
          </a:p>
        </p:txBody>
      </p:sp>
      <p:sp>
        <p:nvSpPr>
          <p:cNvPr id="5" name="Title 13"/>
          <p:cNvSpPr>
            <a:spLocks noGrp="1"/>
          </p:cNvSpPr>
          <p:nvPr>
            <p:ph type="title"/>
          </p:nvPr>
        </p:nvSpPr>
        <p:spPr>
          <a:xfrm>
            <a:off x="107504" y="274638"/>
            <a:ext cx="9036496" cy="1143000"/>
          </a:xfrm>
          <a:solidFill>
            <a:schemeClr val="accent3">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algn="ctr">
              <a:defRPr/>
            </a:pPr>
            <a:r>
              <a:rPr lang="en-ZA" sz="2800" b="1" dirty="0">
                <a:effectLst>
                  <a:outerShdw blurRad="38100" dist="38100" dir="2700000" algn="tl">
                    <a:srgbClr val="000000">
                      <a:alpha val="43137"/>
                    </a:srgbClr>
                  </a:outerShdw>
                </a:effectLst>
                <a:latin typeface="Arial" pitchFamily="34" charset="0"/>
                <a:cs typeface="Arial" pitchFamily="34" charset="0"/>
              </a:rPr>
              <a:t>% ALLOCATION SHARED </a:t>
            </a:r>
          </a:p>
        </p:txBody>
      </p:sp>
      <p:graphicFrame>
        <p:nvGraphicFramePr>
          <p:cNvPr id="8" name="Content Placeholder 7">
            <a:extLst>
              <a:ext uri="{FF2B5EF4-FFF2-40B4-BE49-F238E27FC236}">
                <a16:creationId xmlns="" xmlns:a16="http://schemas.microsoft.com/office/drawing/2014/main" id="{F638E637-8E27-4544-BCF4-234F9E2A01F1}"/>
              </a:ext>
            </a:extLst>
          </p:cNvPr>
          <p:cNvGraphicFramePr>
            <a:graphicFrameLocks noGrp="1"/>
          </p:cNvGraphicFramePr>
          <p:nvPr>
            <p:ph idx="1"/>
            <p:extLst>
              <p:ext uri="{D42A27DB-BD31-4B8C-83A1-F6EECF244321}">
                <p14:modId xmlns:p14="http://schemas.microsoft.com/office/powerpoint/2010/main" xmlns="" val="1347740712"/>
              </p:ext>
            </p:extLst>
          </p:nvPr>
        </p:nvGraphicFramePr>
        <p:xfrm>
          <a:off x="457200" y="1600200"/>
          <a:ext cx="8291264" cy="37730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786930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noGrp="1"/>
          </p:cNvSpPr>
          <p:nvPr>
            <p:ph type="title"/>
          </p:nvPr>
        </p:nvSpPr>
        <p:spPr bwMode="auto">
          <a:xfrm>
            <a:off x="251518" y="-3179"/>
            <a:ext cx="8661650" cy="539552"/>
          </a:xfrm>
          <a:prstGeom prst="rect">
            <a:avLst/>
          </a:prstGeom>
          <a:solidFill>
            <a:schemeClr val="accent3">
              <a:lumMod val="75000"/>
            </a:schemeClr>
          </a:soli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xmlns="" w="9525">
                <a:solidFill>
                  <a:srgbClr val="000000"/>
                </a:solidFill>
                <a:miter lim="800000"/>
                <a:headEnd/>
                <a:tailEnd/>
              </a14:hiddenLine>
            </a:ext>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4000" kern="1200">
                <a:solidFill>
                  <a:schemeClr val="lt1"/>
                </a:solidFill>
                <a:latin typeface="+mn-lt"/>
                <a:ea typeface="+mn-ea"/>
                <a:cs typeface="+mn-cs"/>
              </a:defRPr>
            </a:lvl1pPr>
            <a:lvl2pPr algn="l" defTabSz="457200" rtl="0" eaLnBrk="0" fontAlgn="base" hangingPunct="0">
              <a:spcBef>
                <a:spcPct val="0"/>
              </a:spcBef>
              <a:spcAft>
                <a:spcPct val="0"/>
              </a:spcAft>
              <a:defRPr sz="4000">
                <a:solidFill>
                  <a:schemeClr val="lt1"/>
                </a:solidFill>
                <a:latin typeface="+mn-lt"/>
                <a:ea typeface="+mn-ea"/>
                <a:cs typeface="+mn-cs"/>
              </a:defRPr>
            </a:lvl2pPr>
            <a:lvl3pPr algn="l" defTabSz="457200" rtl="0" eaLnBrk="0" fontAlgn="base" hangingPunct="0">
              <a:spcBef>
                <a:spcPct val="0"/>
              </a:spcBef>
              <a:spcAft>
                <a:spcPct val="0"/>
              </a:spcAft>
              <a:defRPr sz="4000">
                <a:solidFill>
                  <a:schemeClr val="lt1"/>
                </a:solidFill>
                <a:latin typeface="+mn-lt"/>
                <a:ea typeface="+mn-ea"/>
                <a:cs typeface="+mn-cs"/>
              </a:defRPr>
            </a:lvl3pPr>
            <a:lvl4pPr algn="l" defTabSz="457200" rtl="0" eaLnBrk="0" fontAlgn="base" hangingPunct="0">
              <a:spcBef>
                <a:spcPct val="0"/>
              </a:spcBef>
              <a:spcAft>
                <a:spcPct val="0"/>
              </a:spcAft>
              <a:defRPr sz="4000">
                <a:solidFill>
                  <a:schemeClr val="lt1"/>
                </a:solidFill>
                <a:latin typeface="+mn-lt"/>
                <a:ea typeface="+mn-ea"/>
                <a:cs typeface="+mn-cs"/>
              </a:defRPr>
            </a:lvl4pPr>
            <a:lvl5pPr algn="l" defTabSz="457200" rtl="0" eaLnBrk="0" fontAlgn="base" hangingPunct="0">
              <a:spcBef>
                <a:spcPct val="0"/>
              </a:spcBef>
              <a:spcAft>
                <a:spcPct val="0"/>
              </a:spcAft>
              <a:defRPr sz="4000">
                <a:solidFill>
                  <a:schemeClr val="lt1"/>
                </a:solidFill>
                <a:latin typeface="+mn-lt"/>
                <a:ea typeface="+mn-ea"/>
                <a:cs typeface="+mn-cs"/>
              </a:defRPr>
            </a:lvl5pPr>
            <a:lvl6pPr marL="457200" algn="l" defTabSz="457200" rtl="0" fontAlgn="base">
              <a:spcBef>
                <a:spcPct val="0"/>
              </a:spcBef>
              <a:spcAft>
                <a:spcPct val="0"/>
              </a:spcAft>
              <a:defRPr sz="4000">
                <a:solidFill>
                  <a:schemeClr val="lt1"/>
                </a:solidFill>
                <a:latin typeface="+mn-lt"/>
                <a:ea typeface="+mn-ea"/>
                <a:cs typeface="+mn-cs"/>
              </a:defRPr>
            </a:lvl6pPr>
            <a:lvl7pPr marL="914400" algn="l" defTabSz="457200" rtl="0" fontAlgn="base">
              <a:spcBef>
                <a:spcPct val="0"/>
              </a:spcBef>
              <a:spcAft>
                <a:spcPct val="0"/>
              </a:spcAft>
              <a:defRPr sz="4000">
                <a:solidFill>
                  <a:schemeClr val="lt1"/>
                </a:solidFill>
                <a:latin typeface="+mn-lt"/>
                <a:ea typeface="+mn-ea"/>
                <a:cs typeface="+mn-cs"/>
              </a:defRPr>
            </a:lvl7pPr>
            <a:lvl8pPr marL="1371600" algn="l" defTabSz="457200" rtl="0" fontAlgn="base">
              <a:spcBef>
                <a:spcPct val="0"/>
              </a:spcBef>
              <a:spcAft>
                <a:spcPct val="0"/>
              </a:spcAft>
              <a:defRPr sz="4000">
                <a:solidFill>
                  <a:schemeClr val="lt1"/>
                </a:solidFill>
                <a:latin typeface="+mn-lt"/>
                <a:ea typeface="+mn-ea"/>
                <a:cs typeface="+mn-cs"/>
              </a:defRPr>
            </a:lvl8pPr>
            <a:lvl9pPr marL="1828800" algn="l" defTabSz="457200" rtl="0" fontAlgn="base">
              <a:spcBef>
                <a:spcPct val="0"/>
              </a:spcBef>
              <a:spcAft>
                <a:spcPct val="0"/>
              </a:spcAft>
              <a:defRPr sz="4000">
                <a:solidFill>
                  <a:schemeClr val="lt1"/>
                </a:solidFill>
                <a:latin typeface="+mn-lt"/>
                <a:ea typeface="+mn-ea"/>
                <a:cs typeface="+mn-cs"/>
              </a:defRPr>
            </a:lvl9pPr>
          </a:lstStyle>
          <a:p>
            <a:pPr algn="ctr">
              <a:defRPr/>
            </a:pPr>
            <a:r>
              <a:rPr lang="en-ZA" sz="2400" dirty="0">
                <a:effectLst>
                  <a:outerShdw blurRad="38100" dist="38100" dir="2700000" algn="tl">
                    <a:srgbClr val="000000">
                      <a:alpha val="43137"/>
                    </a:srgbClr>
                  </a:outerShdw>
                </a:effectLst>
                <a:latin typeface="Arial" pitchFamily="34" charset="0"/>
                <a:cs typeface="Arial" pitchFamily="34" charset="0"/>
              </a:rPr>
              <a:t>Provincial &amp; Local Gov : Per Branch &amp; Province</a:t>
            </a:r>
          </a:p>
        </p:txBody>
      </p:sp>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27</a:t>
            </a:fld>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xmlns="" val="3280866744"/>
              </p:ext>
            </p:extLst>
          </p:nvPr>
        </p:nvGraphicFramePr>
        <p:xfrm>
          <a:off x="395536" y="764704"/>
          <a:ext cx="8517631" cy="4512673"/>
        </p:xfrm>
        <a:graphic>
          <a:graphicData uri="http://schemas.openxmlformats.org/drawingml/2006/table">
            <a:tbl>
              <a:tblPr firstRow="1" lastRow="1" bandRow="1">
                <a:tableStyleId>{F5AB1C69-6EDB-4FF4-983F-18BD219EF322}</a:tableStyleId>
              </a:tblPr>
              <a:tblGrid>
                <a:gridCol w="5445883">
                  <a:extLst>
                    <a:ext uri="{9D8B030D-6E8A-4147-A177-3AD203B41FA5}">
                      <a16:colId xmlns="" xmlns:a16="http://schemas.microsoft.com/office/drawing/2014/main" val="20000"/>
                    </a:ext>
                  </a:extLst>
                </a:gridCol>
                <a:gridCol w="1805917">
                  <a:extLst>
                    <a:ext uri="{9D8B030D-6E8A-4147-A177-3AD203B41FA5}">
                      <a16:colId xmlns="" xmlns:a16="http://schemas.microsoft.com/office/drawing/2014/main" val="20001"/>
                    </a:ext>
                  </a:extLst>
                </a:gridCol>
                <a:gridCol w="1265831">
                  <a:extLst>
                    <a:ext uri="{9D8B030D-6E8A-4147-A177-3AD203B41FA5}">
                      <a16:colId xmlns="" xmlns:a16="http://schemas.microsoft.com/office/drawing/2014/main" val="20002"/>
                    </a:ext>
                  </a:extLst>
                </a:gridCol>
              </a:tblGrid>
              <a:tr h="218484">
                <a:tc rowSpan="2">
                  <a:txBody>
                    <a:bodyPr/>
                    <a:lstStyle/>
                    <a:p>
                      <a:pPr algn="l" rtl="0" fontAlgn="t"/>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PROVINCIAL OFFICE</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tc rowSpan="2">
                  <a:txBody>
                    <a:bodyPr/>
                    <a:lstStyle/>
                    <a:p>
                      <a:pPr algn="ctr" rtl="0" fontAlgn="t"/>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Final ENE allocation</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tc>
                  <a:txBody>
                    <a:bodyPr/>
                    <a:lstStyle/>
                    <a:p>
                      <a:pPr algn="ctr" rtl="0" fontAlgn="t"/>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extLst>
                  <a:ext uri="{0D108BD9-81ED-4DB2-BD59-A6C34878D82A}">
                    <a16:rowId xmlns="" xmlns:a16="http://schemas.microsoft.com/office/drawing/2014/main" val="10000"/>
                  </a:ext>
                </a:extLst>
              </a:tr>
              <a:tr h="668303">
                <a:tc vMerge="1">
                  <a:txBody>
                    <a:bodyPr/>
                    <a:lstStyle/>
                    <a:p>
                      <a:endParaRPr lang="en-US"/>
                    </a:p>
                  </a:txBody>
                  <a:tcPr/>
                </a:tc>
                <a:tc vMerge="1">
                  <a:txBody>
                    <a:bodyPr/>
                    <a:lstStyle/>
                    <a:p>
                      <a:endParaRPr lang="en-US"/>
                    </a:p>
                  </a:txBody>
                  <a:tcPr/>
                </a:tc>
                <a:tc>
                  <a:txBody>
                    <a:bodyPr/>
                    <a:lstStyle/>
                    <a:p>
                      <a:pPr algn="ctr" rtl="0" fontAlgn="t"/>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allocation to provincial budget</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extLst>
                  <a:ext uri="{0D108BD9-81ED-4DB2-BD59-A6C34878D82A}">
                    <a16:rowId xmlns="" xmlns:a16="http://schemas.microsoft.com/office/drawing/2014/main" val="10001"/>
                  </a:ext>
                </a:extLst>
              </a:tr>
              <a:tr h="244188">
                <a:tc>
                  <a:txBody>
                    <a:bodyPr/>
                    <a:lstStyle/>
                    <a:p>
                      <a:pPr algn="l" fontAlgn="b"/>
                      <a:r>
                        <a:rPr lang="en-US" sz="2400" b="1" u="none" strike="noStrike" dirty="0">
                          <a:solidFill>
                            <a:srgbClr val="7030A0"/>
                          </a:solidFill>
                          <a:effectLst>
                            <a:outerShdw blurRad="38100" dist="38100" dir="2700000" algn="tl">
                              <a:srgbClr val="000000">
                                <a:alpha val="43137"/>
                              </a:srgbClr>
                            </a:outerShdw>
                          </a:effectLst>
                          <a:latin typeface="Arial Narrow" panose="020B0606020202030204" pitchFamily="34" charset="0"/>
                        </a:rPr>
                        <a:t>Restitution</a:t>
                      </a:r>
                      <a:endParaRPr lang="en-US" sz="2400" b="1" i="0" u="none" strike="noStrike" dirty="0">
                        <a:solidFill>
                          <a:srgbClr val="7030A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tc>
                  <a:txBody>
                    <a:bodyPr/>
                    <a:lstStyle/>
                    <a:p>
                      <a:pPr algn="ctr" rtl="0" fontAlgn="b"/>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R'000</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tc>
                  <a:txBody>
                    <a:bodyPr/>
                    <a:lstStyle/>
                    <a:p>
                      <a:pPr algn="ctr" rtl="0" fontAlgn="b"/>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extLst>
                  <a:ext uri="{0D108BD9-81ED-4DB2-BD59-A6C34878D82A}">
                    <a16:rowId xmlns="" xmlns:a16="http://schemas.microsoft.com/office/drawing/2014/main" val="10002"/>
                  </a:ext>
                </a:extLst>
              </a:tr>
              <a:tr h="231336">
                <a:tc>
                  <a:txBody>
                    <a:bodyPr/>
                    <a:lstStyle/>
                    <a:p>
                      <a:pPr algn="l" rtl="0" fontAlgn="ctr"/>
                      <a:r>
                        <a:rPr lang="en-US" sz="1400" u="none" strike="noStrike">
                          <a:solidFill>
                            <a:sysClr val="windowText" lastClr="000000"/>
                          </a:solidFill>
                          <a:effectLst/>
                          <a:latin typeface="Arial Narrow" panose="020B0606020202030204" pitchFamily="34" charset="0"/>
                        </a:rPr>
                        <a:t> EC: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solidFill>
                            <a:sysClr val="windowText" lastClr="000000"/>
                          </a:solidFill>
                          <a:effectLst/>
                          <a:latin typeface="Arial Narrow" panose="020B0606020202030204" pitchFamily="34" charset="0"/>
                        </a:rPr>
                        <a:t>0.0%</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3"/>
                  </a:ext>
                </a:extLst>
              </a:tr>
              <a:tr h="347941">
                <a:tc>
                  <a:txBody>
                    <a:bodyPr/>
                    <a:lstStyle/>
                    <a:p>
                      <a:pPr algn="l" rtl="0" fontAlgn="ctr"/>
                      <a:r>
                        <a:rPr lang="en-US" sz="1400" u="none" strike="noStrike">
                          <a:solidFill>
                            <a:sysClr val="windowText" lastClr="000000"/>
                          </a:solidFill>
                          <a:effectLst/>
                          <a:latin typeface="Arial Narrow" panose="020B0606020202030204" pitchFamily="34" charset="0"/>
                        </a:rPr>
                        <a:t> FS: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419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solidFill>
                            <a:sysClr val="windowText" lastClr="000000"/>
                          </a:solidFill>
                          <a:effectLst/>
                          <a:latin typeface="Arial Narrow" panose="020B0606020202030204" pitchFamily="34" charset="0"/>
                        </a:rPr>
                        <a:t>7.5%</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4"/>
                  </a:ext>
                </a:extLst>
              </a:tr>
              <a:tr h="231336">
                <a:tc>
                  <a:txBody>
                    <a:bodyPr/>
                    <a:lstStyle/>
                    <a:p>
                      <a:pPr algn="l" rtl="0" fontAlgn="ctr"/>
                      <a:r>
                        <a:rPr lang="en-US" sz="1400" u="none" strike="noStrike">
                          <a:solidFill>
                            <a:sysClr val="windowText" lastClr="000000"/>
                          </a:solidFill>
                          <a:effectLst/>
                          <a:latin typeface="Arial Narrow" panose="020B0606020202030204" pitchFamily="34" charset="0"/>
                        </a:rPr>
                        <a:t> GT: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solidFill>
                            <a:sysClr val="windowText" lastClr="000000"/>
                          </a:solidFill>
                          <a:effectLst/>
                          <a:latin typeface="Arial Narrow" panose="020B0606020202030204" pitchFamily="34" charset="0"/>
                        </a:rPr>
                        <a:t>0.0%</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5"/>
                  </a:ext>
                </a:extLst>
              </a:tr>
              <a:tr h="347941">
                <a:tc>
                  <a:txBody>
                    <a:bodyPr/>
                    <a:lstStyle/>
                    <a:p>
                      <a:pPr algn="l" rtl="0" fontAlgn="ctr"/>
                      <a:r>
                        <a:rPr lang="en-US" sz="1400" u="none" strike="noStrike">
                          <a:solidFill>
                            <a:sysClr val="windowText" lastClr="000000"/>
                          </a:solidFill>
                          <a:effectLst/>
                          <a:latin typeface="Arial Narrow" panose="020B0606020202030204" pitchFamily="34" charset="0"/>
                        </a:rPr>
                        <a:t> KZN: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dirty="0">
                          <a:solidFill>
                            <a:sysClr val="windowText" lastClr="000000"/>
                          </a:solidFill>
                          <a:effectLst/>
                          <a:latin typeface="Arial Narrow" panose="020B0606020202030204" pitchFamily="34" charset="0"/>
                        </a:rPr>
                        <a:t>                           419 </a:t>
                      </a:r>
                      <a:endParaRPr lang="en-US" sz="1400" b="0" i="0" u="none" strike="noStrike" dirty="0">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solidFill>
                            <a:sysClr val="windowText" lastClr="000000"/>
                          </a:solidFill>
                          <a:effectLst/>
                          <a:latin typeface="Arial Narrow" panose="020B0606020202030204" pitchFamily="34" charset="0"/>
                        </a:rPr>
                        <a:t>7.5%</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6"/>
                  </a:ext>
                </a:extLst>
              </a:tr>
              <a:tr h="347941">
                <a:tc>
                  <a:txBody>
                    <a:bodyPr/>
                    <a:lstStyle/>
                    <a:p>
                      <a:pPr algn="l" rtl="0" fontAlgn="ctr"/>
                      <a:r>
                        <a:rPr lang="en-US" sz="1400" u="none" strike="noStrike">
                          <a:solidFill>
                            <a:sysClr val="windowText" lastClr="000000"/>
                          </a:solidFill>
                          <a:effectLst/>
                          <a:latin typeface="Arial Narrow" panose="020B0606020202030204" pitchFamily="34" charset="0"/>
                        </a:rPr>
                        <a:t> LP: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dirty="0">
                          <a:solidFill>
                            <a:sysClr val="windowText" lastClr="000000"/>
                          </a:solidFill>
                          <a:effectLst/>
                          <a:latin typeface="Arial Narrow" panose="020B0606020202030204" pitchFamily="34" charset="0"/>
                        </a:rPr>
                        <a:t>                           437 </a:t>
                      </a:r>
                      <a:endParaRPr lang="en-US" sz="1400" b="0" i="0" u="none" strike="noStrike" dirty="0">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solidFill>
                            <a:sysClr val="windowText" lastClr="000000"/>
                          </a:solidFill>
                          <a:effectLst/>
                          <a:latin typeface="Arial Narrow" panose="020B0606020202030204" pitchFamily="34" charset="0"/>
                        </a:rPr>
                        <a:t>7.8%</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7"/>
                  </a:ext>
                </a:extLst>
              </a:tr>
              <a:tr h="347941">
                <a:tc>
                  <a:txBody>
                    <a:bodyPr/>
                    <a:lstStyle/>
                    <a:p>
                      <a:pPr algn="l" rtl="0" fontAlgn="ctr"/>
                      <a:r>
                        <a:rPr lang="en-US" sz="1400" u="none" strike="noStrike">
                          <a:solidFill>
                            <a:sysClr val="windowText" lastClr="000000"/>
                          </a:solidFill>
                          <a:effectLst/>
                          <a:latin typeface="Arial Narrow" panose="020B0606020202030204" pitchFamily="34" charset="0"/>
                        </a:rPr>
                        <a:t> MP: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dirty="0">
                          <a:solidFill>
                            <a:sysClr val="windowText" lastClr="000000"/>
                          </a:solidFill>
                          <a:effectLst/>
                          <a:latin typeface="Arial Narrow" panose="020B0606020202030204" pitchFamily="34" charset="0"/>
                        </a:rPr>
                        <a:t>                        1,210 </a:t>
                      </a:r>
                      <a:endParaRPr lang="en-US" sz="1400" b="0" i="0" u="none" strike="noStrike" dirty="0">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solidFill>
                            <a:sysClr val="windowText" lastClr="000000"/>
                          </a:solidFill>
                          <a:effectLst/>
                          <a:latin typeface="Arial Narrow" panose="020B0606020202030204" pitchFamily="34" charset="0"/>
                        </a:rPr>
                        <a:t>21.5%</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8"/>
                  </a:ext>
                </a:extLst>
              </a:tr>
              <a:tr h="347941">
                <a:tc>
                  <a:txBody>
                    <a:bodyPr/>
                    <a:lstStyle/>
                    <a:p>
                      <a:pPr algn="l" rtl="0" fontAlgn="ctr"/>
                      <a:r>
                        <a:rPr lang="en-US" sz="1400" u="none" strike="noStrike">
                          <a:solidFill>
                            <a:sysClr val="windowText" lastClr="000000"/>
                          </a:solidFill>
                          <a:effectLst/>
                          <a:latin typeface="Arial Narrow" panose="020B0606020202030204" pitchFamily="34" charset="0"/>
                        </a:rPr>
                        <a:t> NC: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dirty="0">
                          <a:solidFill>
                            <a:sysClr val="windowText" lastClr="000000"/>
                          </a:solidFill>
                          <a:effectLst/>
                          <a:latin typeface="Arial Narrow" panose="020B0606020202030204" pitchFamily="34" charset="0"/>
                        </a:rPr>
                        <a:t>                           870 </a:t>
                      </a:r>
                      <a:endParaRPr lang="en-US" sz="1400" b="0" i="0" u="none" strike="noStrike" dirty="0">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solidFill>
                            <a:sysClr val="windowText" lastClr="000000"/>
                          </a:solidFill>
                          <a:effectLst/>
                          <a:latin typeface="Arial Narrow" panose="020B0606020202030204" pitchFamily="34" charset="0"/>
                        </a:rPr>
                        <a:t>15.5%</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9"/>
                  </a:ext>
                </a:extLst>
              </a:tr>
              <a:tr h="347941">
                <a:tc>
                  <a:txBody>
                    <a:bodyPr/>
                    <a:lstStyle/>
                    <a:p>
                      <a:pPr algn="l" rtl="0" fontAlgn="ctr"/>
                      <a:r>
                        <a:rPr lang="en-US" sz="1400" u="none" strike="noStrike">
                          <a:solidFill>
                            <a:sysClr val="windowText" lastClr="000000"/>
                          </a:solidFill>
                          <a:effectLst/>
                          <a:latin typeface="Arial Narrow" panose="020B0606020202030204" pitchFamily="34" charset="0"/>
                        </a:rPr>
                        <a:t> NW: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dirty="0">
                          <a:solidFill>
                            <a:sysClr val="windowText" lastClr="000000"/>
                          </a:solidFill>
                          <a:effectLst/>
                          <a:latin typeface="Arial Narrow" panose="020B0606020202030204" pitchFamily="34" charset="0"/>
                        </a:rPr>
                        <a:t>                        1,840 </a:t>
                      </a:r>
                      <a:endParaRPr lang="en-US" sz="1400" b="0" i="0" u="none" strike="noStrike" dirty="0">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a:solidFill>
                            <a:sysClr val="windowText" lastClr="000000"/>
                          </a:solidFill>
                          <a:effectLst/>
                          <a:latin typeface="Arial Narrow" panose="020B0606020202030204" pitchFamily="34" charset="0"/>
                        </a:rPr>
                        <a:t>32.7%</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10"/>
                  </a:ext>
                </a:extLst>
              </a:tr>
              <a:tr h="347941">
                <a:tc>
                  <a:txBody>
                    <a:bodyPr/>
                    <a:lstStyle/>
                    <a:p>
                      <a:pPr algn="l" rtl="0" fontAlgn="ctr"/>
                      <a:r>
                        <a:rPr lang="en-US" sz="1400" u="none" strike="noStrike">
                          <a:solidFill>
                            <a:sysClr val="windowText" lastClr="000000"/>
                          </a:solidFill>
                          <a:effectLst/>
                          <a:latin typeface="Arial Narrow" panose="020B0606020202030204" pitchFamily="34" charset="0"/>
                        </a:rPr>
                        <a:t> WC: WHOLE PROVINCE </a:t>
                      </a:r>
                      <a:endParaRPr lang="en-US" sz="14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400" u="none" strike="noStrike">
                          <a:solidFill>
                            <a:sysClr val="windowText" lastClr="000000"/>
                          </a:solidFill>
                          <a:effectLst/>
                          <a:latin typeface="Arial Narrow" panose="020B0606020202030204" pitchFamily="34" charset="0"/>
                        </a:rPr>
                        <a:t>                           426 </a:t>
                      </a:r>
                      <a:endParaRPr lang="en-US" sz="14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ctr" fontAlgn="b"/>
                      <a:r>
                        <a:rPr lang="en-US" sz="1400" u="none" strike="noStrike" dirty="0">
                          <a:solidFill>
                            <a:sysClr val="windowText" lastClr="000000"/>
                          </a:solidFill>
                          <a:effectLst/>
                          <a:latin typeface="Arial Narrow" panose="020B0606020202030204" pitchFamily="34" charset="0"/>
                        </a:rPr>
                        <a:t>7.6%</a:t>
                      </a:r>
                      <a:endParaRPr lang="en-US" sz="1400" b="0" i="0" u="none" strike="noStrike" dirty="0">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11"/>
                  </a:ext>
                </a:extLst>
              </a:tr>
              <a:tr h="347941">
                <a:tc>
                  <a:txBody>
                    <a:bodyPr/>
                    <a:lstStyle/>
                    <a:p>
                      <a:pPr algn="l" rtl="0" fontAlgn="ctr"/>
                      <a:r>
                        <a:rPr lang="en-US" sz="140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TOTAL (Rates &amp; Taxes  / Vehicle Licenses)</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ctr"/>
                </a:tc>
                <a:tc>
                  <a:txBody>
                    <a:bodyPr/>
                    <a:lstStyle/>
                    <a:p>
                      <a:pPr algn="r" fontAlgn="b"/>
                      <a:r>
                        <a:rPr lang="en-US" sz="140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                        5,621 </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tc>
                <a:tc>
                  <a:txBody>
                    <a:bodyPr/>
                    <a:lstStyle/>
                    <a:p>
                      <a:pPr algn="ctr" fontAlgn="b"/>
                      <a:r>
                        <a:rPr lang="en-US" sz="140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100.0%</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xmlns="" val="2356020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noGrp="1"/>
          </p:cNvSpPr>
          <p:nvPr>
            <p:ph type="title"/>
          </p:nvPr>
        </p:nvSpPr>
        <p:spPr bwMode="auto">
          <a:xfrm>
            <a:off x="251518" y="-3179"/>
            <a:ext cx="8661650" cy="539552"/>
          </a:xfrm>
          <a:prstGeom prst="rect">
            <a:avLst/>
          </a:prstGeom>
          <a:solidFill>
            <a:schemeClr val="accent3">
              <a:lumMod val="75000"/>
            </a:schemeClr>
          </a:soli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xmlns="" w="9525">
                <a:solidFill>
                  <a:srgbClr val="000000"/>
                </a:solidFill>
                <a:miter lim="800000"/>
                <a:headEnd/>
                <a:tailEnd/>
              </a14:hiddenLine>
            </a:ext>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4000" kern="1200">
                <a:solidFill>
                  <a:schemeClr val="lt1"/>
                </a:solidFill>
                <a:latin typeface="+mn-lt"/>
                <a:ea typeface="+mn-ea"/>
                <a:cs typeface="+mn-cs"/>
              </a:defRPr>
            </a:lvl1pPr>
            <a:lvl2pPr algn="l" defTabSz="457200" rtl="0" eaLnBrk="0" fontAlgn="base" hangingPunct="0">
              <a:spcBef>
                <a:spcPct val="0"/>
              </a:spcBef>
              <a:spcAft>
                <a:spcPct val="0"/>
              </a:spcAft>
              <a:defRPr sz="4000">
                <a:solidFill>
                  <a:schemeClr val="lt1"/>
                </a:solidFill>
                <a:latin typeface="+mn-lt"/>
                <a:ea typeface="+mn-ea"/>
                <a:cs typeface="+mn-cs"/>
              </a:defRPr>
            </a:lvl2pPr>
            <a:lvl3pPr algn="l" defTabSz="457200" rtl="0" eaLnBrk="0" fontAlgn="base" hangingPunct="0">
              <a:spcBef>
                <a:spcPct val="0"/>
              </a:spcBef>
              <a:spcAft>
                <a:spcPct val="0"/>
              </a:spcAft>
              <a:defRPr sz="4000">
                <a:solidFill>
                  <a:schemeClr val="lt1"/>
                </a:solidFill>
                <a:latin typeface="+mn-lt"/>
                <a:ea typeface="+mn-ea"/>
                <a:cs typeface="+mn-cs"/>
              </a:defRPr>
            </a:lvl3pPr>
            <a:lvl4pPr algn="l" defTabSz="457200" rtl="0" eaLnBrk="0" fontAlgn="base" hangingPunct="0">
              <a:spcBef>
                <a:spcPct val="0"/>
              </a:spcBef>
              <a:spcAft>
                <a:spcPct val="0"/>
              </a:spcAft>
              <a:defRPr sz="4000">
                <a:solidFill>
                  <a:schemeClr val="lt1"/>
                </a:solidFill>
                <a:latin typeface="+mn-lt"/>
                <a:ea typeface="+mn-ea"/>
                <a:cs typeface="+mn-cs"/>
              </a:defRPr>
            </a:lvl4pPr>
            <a:lvl5pPr algn="l" defTabSz="457200" rtl="0" eaLnBrk="0" fontAlgn="base" hangingPunct="0">
              <a:spcBef>
                <a:spcPct val="0"/>
              </a:spcBef>
              <a:spcAft>
                <a:spcPct val="0"/>
              </a:spcAft>
              <a:defRPr sz="4000">
                <a:solidFill>
                  <a:schemeClr val="lt1"/>
                </a:solidFill>
                <a:latin typeface="+mn-lt"/>
                <a:ea typeface="+mn-ea"/>
                <a:cs typeface="+mn-cs"/>
              </a:defRPr>
            </a:lvl5pPr>
            <a:lvl6pPr marL="457200" algn="l" defTabSz="457200" rtl="0" fontAlgn="base">
              <a:spcBef>
                <a:spcPct val="0"/>
              </a:spcBef>
              <a:spcAft>
                <a:spcPct val="0"/>
              </a:spcAft>
              <a:defRPr sz="4000">
                <a:solidFill>
                  <a:schemeClr val="lt1"/>
                </a:solidFill>
                <a:latin typeface="+mn-lt"/>
                <a:ea typeface="+mn-ea"/>
                <a:cs typeface="+mn-cs"/>
              </a:defRPr>
            </a:lvl6pPr>
            <a:lvl7pPr marL="914400" algn="l" defTabSz="457200" rtl="0" fontAlgn="base">
              <a:spcBef>
                <a:spcPct val="0"/>
              </a:spcBef>
              <a:spcAft>
                <a:spcPct val="0"/>
              </a:spcAft>
              <a:defRPr sz="4000">
                <a:solidFill>
                  <a:schemeClr val="lt1"/>
                </a:solidFill>
                <a:latin typeface="+mn-lt"/>
                <a:ea typeface="+mn-ea"/>
                <a:cs typeface="+mn-cs"/>
              </a:defRPr>
            </a:lvl7pPr>
            <a:lvl8pPr marL="1371600" algn="l" defTabSz="457200" rtl="0" fontAlgn="base">
              <a:spcBef>
                <a:spcPct val="0"/>
              </a:spcBef>
              <a:spcAft>
                <a:spcPct val="0"/>
              </a:spcAft>
              <a:defRPr sz="4000">
                <a:solidFill>
                  <a:schemeClr val="lt1"/>
                </a:solidFill>
                <a:latin typeface="+mn-lt"/>
                <a:ea typeface="+mn-ea"/>
                <a:cs typeface="+mn-cs"/>
              </a:defRPr>
            </a:lvl8pPr>
            <a:lvl9pPr marL="1828800" algn="l" defTabSz="457200" rtl="0" fontAlgn="base">
              <a:spcBef>
                <a:spcPct val="0"/>
              </a:spcBef>
              <a:spcAft>
                <a:spcPct val="0"/>
              </a:spcAft>
              <a:defRPr sz="4000">
                <a:solidFill>
                  <a:schemeClr val="lt1"/>
                </a:solidFill>
                <a:latin typeface="+mn-lt"/>
                <a:ea typeface="+mn-ea"/>
                <a:cs typeface="+mn-cs"/>
              </a:defRPr>
            </a:lvl9pPr>
          </a:lstStyle>
          <a:p>
            <a:pPr algn="ctr">
              <a:defRPr/>
            </a:pPr>
            <a:r>
              <a:rPr lang="en-ZA" sz="2400" dirty="0">
                <a:effectLst>
                  <a:outerShdw blurRad="38100" dist="38100" dir="2700000" algn="tl">
                    <a:srgbClr val="000000">
                      <a:alpha val="43137"/>
                    </a:srgbClr>
                  </a:outerShdw>
                </a:effectLst>
                <a:latin typeface="Arial" pitchFamily="34" charset="0"/>
                <a:cs typeface="Arial" pitchFamily="34" charset="0"/>
              </a:rPr>
              <a:t>Provincial &amp; Local Gov : Per Branch &amp; Province</a:t>
            </a:r>
          </a:p>
        </p:txBody>
      </p:sp>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28</a:t>
            </a:fld>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xmlns="" val="1350278692"/>
              </p:ext>
            </p:extLst>
          </p:nvPr>
        </p:nvGraphicFramePr>
        <p:xfrm>
          <a:off x="323530" y="692699"/>
          <a:ext cx="8589638" cy="4680514"/>
        </p:xfrm>
        <a:graphic>
          <a:graphicData uri="http://schemas.openxmlformats.org/drawingml/2006/table">
            <a:tbl>
              <a:tblPr firstRow="1" lastRow="1" bandRow="1">
                <a:tableStyleId>{F5AB1C69-6EDB-4FF4-983F-18BD219EF322}</a:tableStyleId>
              </a:tblPr>
              <a:tblGrid>
                <a:gridCol w="5491922">
                  <a:extLst>
                    <a:ext uri="{9D8B030D-6E8A-4147-A177-3AD203B41FA5}">
                      <a16:colId xmlns="" xmlns:a16="http://schemas.microsoft.com/office/drawing/2014/main" val="20000"/>
                    </a:ext>
                  </a:extLst>
                </a:gridCol>
                <a:gridCol w="1821185">
                  <a:extLst>
                    <a:ext uri="{9D8B030D-6E8A-4147-A177-3AD203B41FA5}">
                      <a16:colId xmlns="" xmlns:a16="http://schemas.microsoft.com/office/drawing/2014/main" val="20001"/>
                    </a:ext>
                  </a:extLst>
                </a:gridCol>
                <a:gridCol w="1276531">
                  <a:extLst>
                    <a:ext uri="{9D8B030D-6E8A-4147-A177-3AD203B41FA5}">
                      <a16:colId xmlns="" xmlns:a16="http://schemas.microsoft.com/office/drawing/2014/main" val="20002"/>
                    </a:ext>
                  </a:extLst>
                </a:gridCol>
              </a:tblGrid>
              <a:tr h="281162">
                <a:tc rowSpan="2">
                  <a:txBody>
                    <a:bodyPr/>
                    <a:lstStyle/>
                    <a:p>
                      <a:pPr algn="l" rtl="0" fontAlgn="t"/>
                      <a:r>
                        <a:rPr lang="en-US" sz="1600" b="1" u="none" strike="noStrike" dirty="0">
                          <a:solidFill>
                            <a:sysClr val="windowText" lastClr="000000"/>
                          </a:solidFill>
                          <a:effectLst>
                            <a:outerShdw blurRad="38100" dist="38100" dir="2700000" algn="tl">
                              <a:srgbClr val="000000">
                                <a:alpha val="43137"/>
                              </a:srgbClr>
                            </a:outerShdw>
                          </a:effectLst>
                        </a:rPr>
                        <a:t>PROVINCIAL OFFICE</a:t>
                      </a:r>
                      <a:endParaRPr lang="en-US" sz="1600" b="1" i="0" u="none" strike="noStrike" dirty="0">
                        <a:solidFill>
                          <a:sysClr val="windowText" lastClr="000000"/>
                        </a:solidFill>
                        <a:effectLst>
                          <a:outerShdw blurRad="38100" dist="38100" dir="2700000" algn="tl">
                            <a:srgbClr val="000000">
                              <a:alpha val="43137"/>
                            </a:srgbClr>
                          </a:outerShdw>
                        </a:effectLst>
                        <a:latin typeface="Arial Narrow"/>
                      </a:endParaRPr>
                    </a:p>
                  </a:txBody>
                  <a:tcPr marL="9525" marR="9525" marT="9525" marB="0">
                    <a:solidFill>
                      <a:schemeClr val="accent3">
                        <a:lumMod val="75000"/>
                      </a:schemeClr>
                    </a:solidFill>
                  </a:tcPr>
                </a:tc>
                <a:tc rowSpan="2">
                  <a:txBody>
                    <a:bodyPr/>
                    <a:lstStyle/>
                    <a:p>
                      <a:pPr algn="ctr" rtl="0" fontAlgn="t"/>
                      <a:r>
                        <a:rPr lang="en-US" sz="1600" b="1" u="none" strike="noStrike" dirty="0">
                          <a:solidFill>
                            <a:sysClr val="windowText" lastClr="000000"/>
                          </a:solidFill>
                          <a:effectLst>
                            <a:outerShdw blurRad="38100" dist="38100" dir="2700000" algn="tl">
                              <a:srgbClr val="000000">
                                <a:alpha val="43137"/>
                              </a:srgbClr>
                            </a:outerShdw>
                          </a:effectLst>
                        </a:rPr>
                        <a:t>Final ENE allocation</a:t>
                      </a:r>
                      <a:endParaRPr lang="en-US" sz="1600" b="1" i="0" u="none" strike="noStrike" dirty="0">
                        <a:solidFill>
                          <a:sysClr val="windowText" lastClr="000000"/>
                        </a:solidFill>
                        <a:effectLst>
                          <a:outerShdw blurRad="38100" dist="38100" dir="2700000" algn="tl">
                            <a:srgbClr val="000000">
                              <a:alpha val="43137"/>
                            </a:srgbClr>
                          </a:outerShdw>
                        </a:effectLst>
                        <a:latin typeface="Arial Narrow"/>
                      </a:endParaRPr>
                    </a:p>
                  </a:txBody>
                  <a:tcPr marL="9525" marR="9525" marT="9525" marB="0">
                    <a:solidFill>
                      <a:schemeClr val="accent3">
                        <a:lumMod val="75000"/>
                      </a:schemeClr>
                    </a:solidFill>
                  </a:tcPr>
                </a:tc>
                <a:tc>
                  <a:txBody>
                    <a:bodyPr/>
                    <a:lstStyle/>
                    <a:p>
                      <a:pPr algn="ctr" rtl="0" fontAlgn="t"/>
                      <a:r>
                        <a:rPr lang="en-US" sz="1600" b="1" u="none" strike="noStrike">
                          <a:solidFill>
                            <a:sysClr val="windowText" lastClr="000000"/>
                          </a:solidFill>
                          <a:effectLst>
                            <a:outerShdw blurRad="38100" dist="38100" dir="2700000" algn="tl">
                              <a:srgbClr val="000000">
                                <a:alpha val="43137"/>
                              </a:srgbClr>
                            </a:outerShdw>
                          </a:effectLst>
                        </a:rPr>
                        <a:t>%</a:t>
                      </a:r>
                      <a:endParaRPr lang="en-US" sz="1600" b="1" i="0" u="none" strike="noStrike">
                        <a:solidFill>
                          <a:sysClr val="windowText" lastClr="000000"/>
                        </a:solidFill>
                        <a:effectLst>
                          <a:outerShdw blurRad="38100" dist="38100" dir="2700000" algn="tl">
                            <a:srgbClr val="000000">
                              <a:alpha val="43137"/>
                            </a:srgbClr>
                          </a:outerShdw>
                        </a:effectLst>
                        <a:latin typeface="Arial Narrow"/>
                      </a:endParaRPr>
                    </a:p>
                  </a:txBody>
                  <a:tcPr marL="9525" marR="9525" marT="9525" marB="0">
                    <a:solidFill>
                      <a:schemeClr val="accent3">
                        <a:lumMod val="75000"/>
                      </a:schemeClr>
                    </a:solidFill>
                  </a:tcPr>
                </a:tc>
                <a:extLst>
                  <a:ext uri="{0D108BD9-81ED-4DB2-BD59-A6C34878D82A}">
                    <a16:rowId xmlns="" xmlns:a16="http://schemas.microsoft.com/office/drawing/2014/main" val="10000"/>
                  </a:ext>
                </a:extLst>
              </a:tr>
              <a:tr h="860026">
                <a:tc vMerge="1">
                  <a:txBody>
                    <a:bodyPr/>
                    <a:lstStyle/>
                    <a:p>
                      <a:endParaRPr lang="en-US"/>
                    </a:p>
                  </a:txBody>
                  <a:tcPr/>
                </a:tc>
                <a:tc vMerge="1">
                  <a:txBody>
                    <a:bodyPr/>
                    <a:lstStyle/>
                    <a:p>
                      <a:endParaRPr lang="en-US"/>
                    </a:p>
                  </a:txBody>
                  <a:tcPr/>
                </a:tc>
                <a:tc>
                  <a:txBody>
                    <a:bodyPr/>
                    <a:lstStyle/>
                    <a:p>
                      <a:pPr algn="ctr" rtl="0" fontAlgn="t"/>
                      <a:r>
                        <a:rPr lang="en-US" sz="1600" b="1" u="none" strike="noStrike">
                          <a:solidFill>
                            <a:sysClr val="windowText" lastClr="000000"/>
                          </a:solidFill>
                          <a:effectLst>
                            <a:outerShdw blurRad="38100" dist="38100" dir="2700000" algn="tl">
                              <a:srgbClr val="000000">
                                <a:alpha val="43137"/>
                              </a:srgbClr>
                            </a:outerShdw>
                          </a:effectLst>
                        </a:rPr>
                        <a:t>allocation to provincial budget</a:t>
                      </a:r>
                      <a:endParaRPr lang="en-US" sz="1600" b="1" i="0" u="none" strike="noStrike">
                        <a:solidFill>
                          <a:sysClr val="windowText" lastClr="000000"/>
                        </a:solidFill>
                        <a:effectLst>
                          <a:outerShdw blurRad="38100" dist="38100" dir="2700000" algn="tl">
                            <a:srgbClr val="000000">
                              <a:alpha val="43137"/>
                            </a:srgbClr>
                          </a:outerShdw>
                        </a:effectLst>
                        <a:latin typeface="Arial Narrow"/>
                      </a:endParaRPr>
                    </a:p>
                  </a:txBody>
                  <a:tcPr marL="9525" marR="9525" marT="9525" marB="0">
                    <a:solidFill>
                      <a:schemeClr val="accent3">
                        <a:lumMod val="75000"/>
                      </a:schemeClr>
                    </a:solidFill>
                  </a:tcPr>
                </a:tc>
                <a:extLst>
                  <a:ext uri="{0D108BD9-81ED-4DB2-BD59-A6C34878D82A}">
                    <a16:rowId xmlns="" xmlns:a16="http://schemas.microsoft.com/office/drawing/2014/main" val="10001"/>
                  </a:ext>
                </a:extLst>
              </a:tr>
              <a:tr h="314240">
                <a:tc>
                  <a:txBody>
                    <a:bodyPr/>
                    <a:lstStyle/>
                    <a:p>
                      <a:pPr algn="l" fontAlgn="b"/>
                      <a:r>
                        <a:rPr lang="en-US" sz="1600" b="1" u="none" strike="noStrike">
                          <a:solidFill>
                            <a:sysClr val="windowText" lastClr="000000"/>
                          </a:solidFill>
                          <a:effectLst>
                            <a:outerShdw blurRad="38100" dist="38100" dir="2700000" algn="tl">
                              <a:srgbClr val="000000">
                                <a:alpha val="43137"/>
                              </a:srgbClr>
                            </a:outerShdw>
                          </a:effectLst>
                        </a:rPr>
                        <a:t>LTA</a:t>
                      </a:r>
                      <a:endParaRPr lang="en-US" sz="1600" b="1" i="0" u="none" strike="noStrike">
                        <a:solidFill>
                          <a:sysClr val="windowText" lastClr="000000"/>
                        </a:solidFill>
                        <a:effectLst>
                          <a:outerShdw blurRad="38100" dist="38100" dir="2700000" algn="tl">
                            <a:srgbClr val="000000">
                              <a:alpha val="43137"/>
                            </a:srgbClr>
                          </a:outerShdw>
                        </a:effectLst>
                        <a:latin typeface="Arial Narrow"/>
                      </a:endParaRPr>
                    </a:p>
                  </a:txBody>
                  <a:tcPr marL="9525" marR="9525" marT="9525" marB="0" anchor="b">
                    <a:solidFill>
                      <a:schemeClr val="accent3">
                        <a:lumMod val="75000"/>
                      </a:schemeClr>
                    </a:solidFill>
                  </a:tcPr>
                </a:tc>
                <a:tc>
                  <a:txBody>
                    <a:bodyPr/>
                    <a:lstStyle/>
                    <a:p>
                      <a:pPr algn="ctr" rtl="0" fontAlgn="b"/>
                      <a:r>
                        <a:rPr lang="en-US" sz="1600" b="1" u="none" strike="noStrike">
                          <a:solidFill>
                            <a:sysClr val="windowText" lastClr="000000"/>
                          </a:solidFill>
                          <a:effectLst>
                            <a:outerShdw blurRad="38100" dist="38100" dir="2700000" algn="tl">
                              <a:srgbClr val="000000">
                                <a:alpha val="43137"/>
                              </a:srgbClr>
                            </a:outerShdw>
                          </a:effectLst>
                        </a:rPr>
                        <a:t>R'000</a:t>
                      </a:r>
                      <a:endParaRPr lang="en-US" sz="1600" b="1" i="0" u="none" strike="noStrike">
                        <a:solidFill>
                          <a:sysClr val="windowText" lastClr="000000"/>
                        </a:solidFill>
                        <a:effectLst>
                          <a:outerShdw blurRad="38100" dist="38100" dir="2700000" algn="tl">
                            <a:srgbClr val="000000">
                              <a:alpha val="43137"/>
                            </a:srgbClr>
                          </a:outerShdw>
                        </a:effectLst>
                        <a:latin typeface="Arial Narrow"/>
                      </a:endParaRPr>
                    </a:p>
                  </a:txBody>
                  <a:tcPr marL="9525" marR="9525" marT="9525" marB="0" anchor="b">
                    <a:solidFill>
                      <a:schemeClr val="accent3">
                        <a:lumMod val="75000"/>
                      </a:schemeClr>
                    </a:solidFill>
                  </a:tcPr>
                </a:tc>
                <a:tc>
                  <a:txBody>
                    <a:bodyPr/>
                    <a:lstStyle/>
                    <a:p>
                      <a:pPr algn="ctr" rtl="0" fontAlgn="b"/>
                      <a:r>
                        <a:rPr lang="en-US" sz="1600" b="1" u="none" strike="noStrike" dirty="0">
                          <a:solidFill>
                            <a:sysClr val="windowText" lastClr="000000"/>
                          </a:solidFill>
                          <a:effectLst>
                            <a:outerShdw blurRad="38100" dist="38100" dir="2700000" algn="tl">
                              <a:srgbClr val="000000">
                                <a:alpha val="43137"/>
                              </a:srgbClr>
                            </a:outerShdw>
                          </a:effectLst>
                        </a:rPr>
                        <a:t>%</a:t>
                      </a:r>
                      <a:endParaRPr lang="en-US" sz="1600" b="1" i="0" u="none" strike="noStrike" dirty="0">
                        <a:solidFill>
                          <a:sysClr val="windowText" lastClr="000000"/>
                        </a:solidFill>
                        <a:effectLst>
                          <a:outerShdw blurRad="38100" dist="38100" dir="2700000" algn="tl">
                            <a:srgbClr val="000000">
                              <a:alpha val="43137"/>
                            </a:srgbClr>
                          </a:outerShdw>
                        </a:effectLst>
                        <a:latin typeface="Arial Narrow"/>
                      </a:endParaRPr>
                    </a:p>
                  </a:txBody>
                  <a:tcPr marL="9525" marR="9525" marT="9525" marB="0" anchor="b">
                    <a:solidFill>
                      <a:schemeClr val="accent3">
                        <a:lumMod val="75000"/>
                      </a:schemeClr>
                    </a:solidFill>
                  </a:tcPr>
                </a:tc>
                <a:extLst>
                  <a:ext uri="{0D108BD9-81ED-4DB2-BD59-A6C34878D82A}">
                    <a16:rowId xmlns="" xmlns:a16="http://schemas.microsoft.com/office/drawing/2014/main" val="10002"/>
                  </a:ext>
                </a:extLst>
              </a:tr>
              <a:tr h="297700">
                <a:tc>
                  <a:txBody>
                    <a:bodyPr/>
                    <a:lstStyle/>
                    <a:p>
                      <a:pPr algn="l" rtl="0" fontAlgn="ctr"/>
                      <a:r>
                        <a:rPr lang="en-US" sz="1600" u="none" strike="noStrike">
                          <a:solidFill>
                            <a:sysClr val="windowText" lastClr="000000"/>
                          </a:solidFill>
                          <a:effectLst/>
                        </a:rPr>
                        <a:t> EC: WHOLE PROVINCE </a:t>
                      </a:r>
                      <a:endParaRPr lang="en-US" sz="1600" b="0" i="0" u="none" strike="noStrike">
                        <a:solidFill>
                          <a:sysClr val="windowText" lastClr="000000"/>
                        </a:solidFill>
                        <a:effectLst/>
                        <a:latin typeface="Arial Narrow"/>
                      </a:endParaRPr>
                    </a:p>
                  </a:txBody>
                  <a:tcPr marL="9525" marR="9525" marT="9525" marB="0" anchor="ctr"/>
                </a:tc>
                <a:tc>
                  <a:txBody>
                    <a:bodyPr/>
                    <a:lstStyle/>
                    <a:p>
                      <a:pPr algn="r" fontAlgn="b"/>
                      <a:r>
                        <a:rPr lang="en-US" sz="1600" u="none" strike="noStrike">
                          <a:solidFill>
                            <a:sysClr val="windowText" lastClr="000000"/>
                          </a:solidFill>
                          <a:effectLst/>
                        </a:rPr>
                        <a:t>                        5,219 </a:t>
                      </a:r>
                      <a:endParaRPr lang="en-US" sz="1600" b="0" i="0" u="none" strike="noStrike">
                        <a:solidFill>
                          <a:sysClr val="windowText" lastClr="000000"/>
                        </a:solidFill>
                        <a:effectLst/>
                        <a:latin typeface="Arial Narrow"/>
                      </a:endParaRPr>
                    </a:p>
                  </a:txBody>
                  <a:tcPr marL="9525" marR="9525" marT="9525" marB="0" anchor="b"/>
                </a:tc>
                <a:tc>
                  <a:txBody>
                    <a:bodyPr/>
                    <a:lstStyle/>
                    <a:p>
                      <a:pPr algn="ctr" fontAlgn="b"/>
                      <a:r>
                        <a:rPr lang="en-US" sz="1600" u="none" strike="noStrike">
                          <a:solidFill>
                            <a:sysClr val="windowText" lastClr="000000"/>
                          </a:solidFill>
                          <a:effectLst/>
                        </a:rPr>
                        <a:t>8.4%</a:t>
                      </a:r>
                      <a:endParaRPr lang="en-US" sz="1600" b="0" i="0" u="none" strike="noStrike">
                        <a:solidFill>
                          <a:sysClr val="windowText" lastClr="000000"/>
                        </a:solidFill>
                        <a:effectLst/>
                        <a:latin typeface="Arial Narrow"/>
                      </a:endParaRPr>
                    </a:p>
                  </a:txBody>
                  <a:tcPr marL="9525" marR="9525" marT="9525" marB="0" anchor="b"/>
                </a:tc>
                <a:extLst>
                  <a:ext uri="{0D108BD9-81ED-4DB2-BD59-A6C34878D82A}">
                    <a16:rowId xmlns="" xmlns:a16="http://schemas.microsoft.com/office/drawing/2014/main" val="10003"/>
                  </a:ext>
                </a:extLst>
              </a:tr>
              <a:tr h="297700">
                <a:tc>
                  <a:txBody>
                    <a:bodyPr/>
                    <a:lstStyle/>
                    <a:p>
                      <a:pPr algn="l" rtl="0" fontAlgn="ctr"/>
                      <a:r>
                        <a:rPr lang="en-US" sz="1600" u="none" strike="noStrike">
                          <a:solidFill>
                            <a:sysClr val="windowText" lastClr="000000"/>
                          </a:solidFill>
                          <a:effectLst/>
                        </a:rPr>
                        <a:t> FS: WHOLE PROVINCE </a:t>
                      </a:r>
                      <a:endParaRPr lang="en-US" sz="1600" b="0" i="0" u="none" strike="noStrike">
                        <a:solidFill>
                          <a:sysClr val="windowText" lastClr="000000"/>
                        </a:solidFill>
                        <a:effectLst/>
                        <a:latin typeface="Arial Narrow"/>
                      </a:endParaRPr>
                    </a:p>
                  </a:txBody>
                  <a:tcPr marL="9525" marR="9525" marT="9525" marB="0" anchor="ctr"/>
                </a:tc>
                <a:tc>
                  <a:txBody>
                    <a:bodyPr/>
                    <a:lstStyle/>
                    <a:p>
                      <a:pPr algn="r" fontAlgn="b"/>
                      <a:r>
                        <a:rPr lang="en-US" sz="1600" u="none" strike="noStrike">
                          <a:solidFill>
                            <a:sysClr val="windowText" lastClr="000000"/>
                          </a:solidFill>
                          <a:effectLst/>
                        </a:rPr>
                        <a:t>                           522 </a:t>
                      </a:r>
                      <a:endParaRPr lang="en-US" sz="1600" b="0" i="0" u="none" strike="noStrike">
                        <a:solidFill>
                          <a:sysClr val="windowText" lastClr="000000"/>
                        </a:solidFill>
                        <a:effectLst/>
                        <a:latin typeface="Arial Narrow"/>
                      </a:endParaRPr>
                    </a:p>
                  </a:txBody>
                  <a:tcPr marL="9525" marR="9525" marT="9525" marB="0" anchor="b"/>
                </a:tc>
                <a:tc>
                  <a:txBody>
                    <a:bodyPr/>
                    <a:lstStyle/>
                    <a:p>
                      <a:pPr algn="ctr" fontAlgn="b"/>
                      <a:r>
                        <a:rPr lang="en-US" sz="1600" u="none" strike="noStrike">
                          <a:solidFill>
                            <a:sysClr val="windowText" lastClr="000000"/>
                          </a:solidFill>
                          <a:effectLst/>
                        </a:rPr>
                        <a:t>0.8%</a:t>
                      </a:r>
                      <a:endParaRPr lang="en-US" sz="1600" b="0" i="0" u="none" strike="noStrike">
                        <a:solidFill>
                          <a:sysClr val="windowText" lastClr="000000"/>
                        </a:solidFill>
                        <a:effectLst/>
                        <a:latin typeface="Arial Narrow"/>
                      </a:endParaRPr>
                    </a:p>
                  </a:txBody>
                  <a:tcPr marL="9525" marR="9525" marT="9525" marB="0" anchor="b"/>
                </a:tc>
                <a:extLst>
                  <a:ext uri="{0D108BD9-81ED-4DB2-BD59-A6C34878D82A}">
                    <a16:rowId xmlns="" xmlns:a16="http://schemas.microsoft.com/office/drawing/2014/main" val="10004"/>
                  </a:ext>
                </a:extLst>
              </a:tr>
              <a:tr h="297700">
                <a:tc>
                  <a:txBody>
                    <a:bodyPr/>
                    <a:lstStyle/>
                    <a:p>
                      <a:pPr algn="l" rtl="0" fontAlgn="ctr"/>
                      <a:r>
                        <a:rPr lang="en-US" sz="1600" u="none" strike="noStrike">
                          <a:solidFill>
                            <a:sysClr val="windowText" lastClr="000000"/>
                          </a:solidFill>
                          <a:effectLst/>
                        </a:rPr>
                        <a:t> GT: WHOLE PROVINCE </a:t>
                      </a:r>
                      <a:endParaRPr lang="en-US" sz="1600" b="0" i="0" u="none" strike="noStrike">
                        <a:solidFill>
                          <a:sysClr val="windowText" lastClr="000000"/>
                        </a:solidFill>
                        <a:effectLst/>
                        <a:latin typeface="Arial Narrow"/>
                      </a:endParaRPr>
                    </a:p>
                  </a:txBody>
                  <a:tcPr marL="9525" marR="9525" marT="9525" marB="0" anchor="ctr"/>
                </a:tc>
                <a:tc>
                  <a:txBody>
                    <a:bodyPr/>
                    <a:lstStyle/>
                    <a:p>
                      <a:pPr algn="r" fontAlgn="b"/>
                      <a:r>
                        <a:rPr lang="en-US" sz="1600" u="none" strike="noStrike">
                          <a:solidFill>
                            <a:sysClr val="windowText" lastClr="000000"/>
                          </a:solidFill>
                          <a:effectLst/>
                        </a:rPr>
                        <a:t>                           522 </a:t>
                      </a:r>
                      <a:endParaRPr lang="en-US" sz="1600" b="0" i="0" u="none" strike="noStrike">
                        <a:solidFill>
                          <a:sysClr val="windowText" lastClr="000000"/>
                        </a:solidFill>
                        <a:effectLst/>
                        <a:latin typeface="Arial Narrow"/>
                      </a:endParaRPr>
                    </a:p>
                  </a:txBody>
                  <a:tcPr marL="9525" marR="9525" marT="9525" marB="0" anchor="b"/>
                </a:tc>
                <a:tc>
                  <a:txBody>
                    <a:bodyPr/>
                    <a:lstStyle/>
                    <a:p>
                      <a:pPr algn="ctr" fontAlgn="b"/>
                      <a:r>
                        <a:rPr lang="en-US" sz="1600" u="none" strike="noStrike">
                          <a:solidFill>
                            <a:sysClr val="windowText" lastClr="000000"/>
                          </a:solidFill>
                          <a:effectLst/>
                        </a:rPr>
                        <a:t>0.8%</a:t>
                      </a:r>
                      <a:endParaRPr lang="en-US" sz="1600" b="0" i="0" u="none" strike="noStrike">
                        <a:solidFill>
                          <a:sysClr val="windowText" lastClr="000000"/>
                        </a:solidFill>
                        <a:effectLst/>
                        <a:latin typeface="Arial Narrow"/>
                      </a:endParaRPr>
                    </a:p>
                  </a:txBody>
                  <a:tcPr marL="9525" marR="9525" marT="9525" marB="0" anchor="b"/>
                </a:tc>
                <a:extLst>
                  <a:ext uri="{0D108BD9-81ED-4DB2-BD59-A6C34878D82A}">
                    <a16:rowId xmlns="" xmlns:a16="http://schemas.microsoft.com/office/drawing/2014/main" val="10005"/>
                  </a:ext>
                </a:extLst>
              </a:tr>
              <a:tr h="297700">
                <a:tc>
                  <a:txBody>
                    <a:bodyPr/>
                    <a:lstStyle/>
                    <a:p>
                      <a:pPr algn="l" rtl="0" fontAlgn="ctr"/>
                      <a:r>
                        <a:rPr lang="en-US" sz="1600" u="none" strike="noStrike">
                          <a:solidFill>
                            <a:sysClr val="windowText" lastClr="000000"/>
                          </a:solidFill>
                          <a:effectLst/>
                        </a:rPr>
                        <a:t> KZN: WHOLE PROVINCE </a:t>
                      </a:r>
                      <a:endParaRPr lang="en-US" sz="1600" b="0" i="0" u="none" strike="noStrike">
                        <a:solidFill>
                          <a:sysClr val="windowText" lastClr="000000"/>
                        </a:solidFill>
                        <a:effectLst/>
                        <a:latin typeface="Arial Narrow"/>
                      </a:endParaRPr>
                    </a:p>
                  </a:txBody>
                  <a:tcPr marL="9525" marR="9525" marT="9525" marB="0" anchor="ctr"/>
                </a:tc>
                <a:tc>
                  <a:txBody>
                    <a:bodyPr/>
                    <a:lstStyle/>
                    <a:p>
                      <a:pPr algn="r" fontAlgn="b"/>
                      <a:r>
                        <a:rPr lang="en-US" sz="1600" u="none" strike="noStrike">
                          <a:solidFill>
                            <a:sysClr val="windowText" lastClr="000000"/>
                          </a:solidFill>
                          <a:effectLst/>
                        </a:rPr>
                        <a:t>                        3,017 </a:t>
                      </a:r>
                      <a:endParaRPr lang="en-US" sz="1600" b="0" i="0" u="none" strike="noStrike">
                        <a:solidFill>
                          <a:sysClr val="windowText" lastClr="000000"/>
                        </a:solidFill>
                        <a:effectLst/>
                        <a:latin typeface="Arial Narrow"/>
                      </a:endParaRPr>
                    </a:p>
                  </a:txBody>
                  <a:tcPr marL="9525" marR="9525" marT="9525" marB="0" anchor="b"/>
                </a:tc>
                <a:tc>
                  <a:txBody>
                    <a:bodyPr/>
                    <a:lstStyle/>
                    <a:p>
                      <a:pPr algn="ctr" fontAlgn="b"/>
                      <a:r>
                        <a:rPr lang="en-US" sz="1600" u="none" strike="noStrike">
                          <a:solidFill>
                            <a:sysClr val="windowText" lastClr="000000"/>
                          </a:solidFill>
                          <a:effectLst/>
                        </a:rPr>
                        <a:t>4.9%</a:t>
                      </a:r>
                      <a:endParaRPr lang="en-US" sz="1600" b="0" i="0" u="none" strike="noStrike">
                        <a:solidFill>
                          <a:sysClr val="windowText" lastClr="000000"/>
                        </a:solidFill>
                        <a:effectLst/>
                        <a:latin typeface="Arial Narrow"/>
                      </a:endParaRPr>
                    </a:p>
                  </a:txBody>
                  <a:tcPr marL="9525" marR="9525" marT="9525" marB="0" anchor="b"/>
                </a:tc>
                <a:extLst>
                  <a:ext uri="{0D108BD9-81ED-4DB2-BD59-A6C34878D82A}">
                    <a16:rowId xmlns="" xmlns:a16="http://schemas.microsoft.com/office/drawing/2014/main" val="10006"/>
                  </a:ext>
                </a:extLst>
              </a:tr>
              <a:tr h="297700">
                <a:tc>
                  <a:txBody>
                    <a:bodyPr/>
                    <a:lstStyle/>
                    <a:p>
                      <a:pPr algn="l" rtl="0" fontAlgn="ctr"/>
                      <a:r>
                        <a:rPr lang="en-US" sz="1600" u="none" strike="noStrike">
                          <a:solidFill>
                            <a:sysClr val="windowText" lastClr="000000"/>
                          </a:solidFill>
                          <a:effectLst/>
                        </a:rPr>
                        <a:t> LP: WHOLE PROVINCE </a:t>
                      </a:r>
                      <a:endParaRPr lang="en-US" sz="1600" b="0" i="0" u="none" strike="noStrike">
                        <a:solidFill>
                          <a:sysClr val="windowText" lastClr="000000"/>
                        </a:solidFill>
                        <a:effectLst/>
                        <a:latin typeface="Arial Narrow"/>
                      </a:endParaRPr>
                    </a:p>
                  </a:txBody>
                  <a:tcPr marL="9525" marR="9525" marT="9525" marB="0" anchor="ctr"/>
                </a:tc>
                <a:tc>
                  <a:txBody>
                    <a:bodyPr/>
                    <a:lstStyle/>
                    <a:p>
                      <a:pPr algn="r" fontAlgn="b"/>
                      <a:r>
                        <a:rPr lang="en-US" sz="1600" u="none" strike="noStrike">
                          <a:solidFill>
                            <a:sysClr val="windowText" lastClr="000000"/>
                          </a:solidFill>
                          <a:effectLst/>
                        </a:rPr>
                        <a:t>                        2,298 </a:t>
                      </a:r>
                      <a:endParaRPr lang="en-US" sz="1600" b="0" i="0" u="none" strike="noStrike">
                        <a:solidFill>
                          <a:sysClr val="windowText" lastClr="000000"/>
                        </a:solidFill>
                        <a:effectLst/>
                        <a:latin typeface="Arial Narrow"/>
                      </a:endParaRPr>
                    </a:p>
                  </a:txBody>
                  <a:tcPr marL="9525" marR="9525" marT="9525" marB="0" anchor="b"/>
                </a:tc>
                <a:tc>
                  <a:txBody>
                    <a:bodyPr/>
                    <a:lstStyle/>
                    <a:p>
                      <a:pPr algn="ctr" fontAlgn="b"/>
                      <a:r>
                        <a:rPr lang="en-US" sz="1600" u="none" strike="noStrike">
                          <a:solidFill>
                            <a:sysClr val="windowText" lastClr="000000"/>
                          </a:solidFill>
                          <a:effectLst/>
                        </a:rPr>
                        <a:t>3.7%</a:t>
                      </a:r>
                      <a:endParaRPr lang="en-US" sz="1600" b="0" i="0" u="none" strike="noStrike">
                        <a:solidFill>
                          <a:sysClr val="windowText" lastClr="000000"/>
                        </a:solidFill>
                        <a:effectLst/>
                        <a:latin typeface="Arial Narrow"/>
                      </a:endParaRPr>
                    </a:p>
                  </a:txBody>
                  <a:tcPr marL="9525" marR="9525" marT="9525" marB="0" anchor="b"/>
                </a:tc>
                <a:extLst>
                  <a:ext uri="{0D108BD9-81ED-4DB2-BD59-A6C34878D82A}">
                    <a16:rowId xmlns="" xmlns:a16="http://schemas.microsoft.com/office/drawing/2014/main" val="10007"/>
                  </a:ext>
                </a:extLst>
              </a:tr>
              <a:tr h="297700">
                <a:tc>
                  <a:txBody>
                    <a:bodyPr/>
                    <a:lstStyle/>
                    <a:p>
                      <a:pPr algn="l" rtl="0" fontAlgn="ctr"/>
                      <a:r>
                        <a:rPr lang="en-US" sz="1600" u="none" strike="noStrike">
                          <a:solidFill>
                            <a:sysClr val="windowText" lastClr="000000"/>
                          </a:solidFill>
                          <a:effectLst/>
                        </a:rPr>
                        <a:t> MP: WHOLE PROVINCE </a:t>
                      </a:r>
                      <a:endParaRPr lang="en-US" sz="1600" b="0" i="0" u="none" strike="noStrike">
                        <a:solidFill>
                          <a:sysClr val="windowText" lastClr="000000"/>
                        </a:solidFill>
                        <a:effectLst/>
                        <a:latin typeface="Arial Narrow"/>
                      </a:endParaRPr>
                    </a:p>
                  </a:txBody>
                  <a:tcPr marL="9525" marR="9525" marT="9525" marB="0" anchor="ctr"/>
                </a:tc>
                <a:tc>
                  <a:txBody>
                    <a:bodyPr/>
                    <a:lstStyle/>
                    <a:p>
                      <a:pPr algn="r" fontAlgn="b"/>
                      <a:r>
                        <a:rPr lang="en-US" sz="1600" u="none" strike="noStrike">
                          <a:solidFill>
                            <a:sysClr val="windowText" lastClr="000000"/>
                          </a:solidFill>
                          <a:effectLst/>
                        </a:rPr>
                        <a:t>                      46,974 </a:t>
                      </a:r>
                      <a:endParaRPr lang="en-US" sz="1600" b="0" i="0" u="none" strike="noStrike">
                        <a:solidFill>
                          <a:sysClr val="windowText" lastClr="000000"/>
                        </a:solidFill>
                        <a:effectLst/>
                        <a:latin typeface="Arial Narrow"/>
                      </a:endParaRPr>
                    </a:p>
                  </a:txBody>
                  <a:tcPr marL="9525" marR="9525" marT="9525" marB="0" anchor="b"/>
                </a:tc>
                <a:tc>
                  <a:txBody>
                    <a:bodyPr/>
                    <a:lstStyle/>
                    <a:p>
                      <a:pPr algn="ctr" fontAlgn="b"/>
                      <a:r>
                        <a:rPr lang="en-US" sz="1600" u="none" strike="noStrike">
                          <a:solidFill>
                            <a:sysClr val="windowText" lastClr="000000"/>
                          </a:solidFill>
                          <a:effectLst/>
                        </a:rPr>
                        <a:t>75.9%</a:t>
                      </a:r>
                      <a:endParaRPr lang="en-US" sz="1600" b="0" i="0" u="none" strike="noStrike">
                        <a:solidFill>
                          <a:sysClr val="windowText" lastClr="000000"/>
                        </a:solidFill>
                        <a:effectLst/>
                        <a:latin typeface="Arial Narrow"/>
                      </a:endParaRPr>
                    </a:p>
                  </a:txBody>
                  <a:tcPr marL="9525" marR="9525" marT="9525" marB="0" anchor="b"/>
                </a:tc>
                <a:extLst>
                  <a:ext uri="{0D108BD9-81ED-4DB2-BD59-A6C34878D82A}">
                    <a16:rowId xmlns="" xmlns:a16="http://schemas.microsoft.com/office/drawing/2014/main" val="10008"/>
                  </a:ext>
                </a:extLst>
              </a:tr>
              <a:tr h="297700">
                <a:tc>
                  <a:txBody>
                    <a:bodyPr/>
                    <a:lstStyle/>
                    <a:p>
                      <a:pPr algn="l" rtl="0" fontAlgn="ctr"/>
                      <a:r>
                        <a:rPr lang="en-US" sz="1600" u="none" strike="noStrike">
                          <a:solidFill>
                            <a:sysClr val="windowText" lastClr="000000"/>
                          </a:solidFill>
                          <a:effectLst/>
                        </a:rPr>
                        <a:t> NC: WHOLE PROVINCE </a:t>
                      </a:r>
                      <a:endParaRPr lang="en-US" sz="1600" b="0" i="0" u="none" strike="noStrike">
                        <a:solidFill>
                          <a:sysClr val="windowText" lastClr="000000"/>
                        </a:solidFill>
                        <a:effectLst/>
                        <a:latin typeface="Arial Narrow"/>
                      </a:endParaRPr>
                    </a:p>
                  </a:txBody>
                  <a:tcPr marL="9525" marR="9525" marT="9525" marB="0" anchor="ctr"/>
                </a:tc>
                <a:tc>
                  <a:txBody>
                    <a:bodyPr/>
                    <a:lstStyle/>
                    <a:p>
                      <a:pPr algn="r" fontAlgn="b"/>
                      <a:r>
                        <a:rPr lang="en-US" sz="1600" u="none" strike="noStrike">
                          <a:solidFill>
                            <a:sysClr val="windowText" lastClr="000000"/>
                          </a:solidFill>
                          <a:effectLst/>
                        </a:rPr>
                        <a:t>                        1,799 </a:t>
                      </a:r>
                      <a:endParaRPr lang="en-US" sz="1600" b="0" i="0" u="none" strike="noStrike">
                        <a:solidFill>
                          <a:sysClr val="windowText" lastClr="000000"/>
                        </a:solidFill>
                        <a:effectLst/>
                        <a:latin typeface="Arial Narrow"/>
                      </a:endParaRPr>
                    </a:p>
                  </a:txBody>
                  <a:tcPr marL="9525" marR="9525" marT="9525" marB="0" anchor="b"/>
                </a:tc>
                <a:tc>
                  <a:txBody>
                    <a:bodyPr/>
                    <a:lstStyle/>
                    <a:p>
                      <a:pPr algn="ctr" fontAlgn="b"/>
                      <a:r>
                        <a:rPr lang="en-US" sz="1600" u="none" strike="noStrike">
                          <a:solidFill>
                            <a:sysClr val="windowText" lastClr="000000"/>
                          </a:solidFill>
                          <a:effectLst/>
                        </a:rPr>
                        <a:t>2.9%</a:t>
                      </a:r>
                      <a:endParaRPr lang="en-US" sz="1600" b="0" i="0" u="none" strike="noStrike">
                        <a:solidFill>
                          <a:sysClr val="windowText" lastClr="000000"/>
                        </a:solidFill>
                        <a:effectLst/>
                        <a:latin typeface="Arial Narrow"/>
                      </a:endParaRPr>
                    </a:p>
                  </a:txBody>
                  <a:tcPr marL="9525" marR="9525" marT="9525" marB="0" anchor="b"/>
                </a:tc>
                <a:extLst>
                  <a:ext uri="{0D108BD9-81ED-4DB2-BD59-A6C34878D82A}">
                    <a16:rowId xmlns="" xmlns:a16="http://schemas.microsoft.com/office/drawing/2014/main" val="10009"/>
                  </a:ext>
                </a:extLst>
              </a:tr>
              <a:tr h="297700">
                <a:tc>
                  <a:txBody>
                    <a:bodyPr/>
                    <a:lstStyle/>
                    <a:p>
                      <a:pPr algn="l" rtl="0" fontAlgn="ctr"/>
                      <a:r>
                        <a:rPr lang="en-US" sz="1600" u="none" strike="noStrike">
                          <a:solidFill>
                            <a:sysClr val="windowText" lastClr="000000"/>
                          </a:solidFill>
                          <a:effectLst/>
                        </a:rPr>
                        <a:t> NW: WHOLE PROVINCE </a:t>
                      </a:r>
                      <a:endParaRPr lang="en-US" sz="1600" b="0" i="0" u="none" strike="noStrike">
                        <a:solidFill>
                          <a:sysClr val="windowText" lastClr="000000"/>
                        </a:solidFill>
                        <a:effectLst/>
                        <a:latin typeface="Arial Narrow"/>
                      </a:endParaRPr>
                    </a:p>
                  </a:txBody>
                  <a:tcPr marL="9525" marR="9525" marT="9525" marB="0" anchor="ctr"/>
                </a:tc>
                <a:tc>
                  <a:txBody>
                    <a:bodyPr/>
                    <a:lstStyle/>
                    <a:p>
                      <a:pPr algn="r" fontAlgn="b"/>
                      <a:r>
                        <a:rPr lang="en-US" sz="1600" u="none" strike="noStrike">
                          <a:solidFill>
                            <a:sysClr val="windowText" lastClr="000000"/>
                          </a:solidFill>
                          <a:effectLst/>
                        </a:rPr>
                        <a:t>                        1,499 </a:t>
                      </a:r>
                      <a:endParaRPr lang="en-US" sz="1600" b="0" i="0" u="none" strike="noStrike">
                        <a:solidFill>
                          <a:sysClr val="windowText" lastClr="000000"/>
                        </a:solidFill>
                        <a:effectLst/>
                        <a:latin typeface="Arial Narrow"/>
                      </a:endParaRPr>
                    </a:p>
                  </a:txBody>
                  <a:tcPr marL="9525" marR="9525" marT="9525" marB="0" anchor="b"/>
                </a:tc>
                <a:tc>
                  <a:txBody>
                    <a:bodyPr/>
                    <a:lstStyle/>
                    <a:p>
                      <a:pPr algn="ctr" fontAlgn="b"/>
                      <a:r>
                        <a:rPr lang="en-US" sz="1600" u="none" strike="noStrike">
                          <a:solidFill>
                            <a:sysClr val="windowText" lastClr="000000"/>
                          </a:solidFill>
                          <a:effectLst/>
                        </a:rPr>
                        <a:t>2.4%</a:t>
                      </a:r>
                      <a:endParaRPr lang="en-US" sz="1600" b="0" i="0" u="none" strike="noStrike">
                        <a:solidFill>
                          <a:sysClr val="windowText" lastClr="000000"/>
                        </a:solidFill>
                        <a:effectLst/>
                        <a:latin typeface="Arial Narrow"/>
                      </a:endParaRPr>
                    </a:p>
                  </a:txBody>
                  <a:tcPr marL="9525" marR="9525" marT="9525" marB="0" anchor="b"/>
                </a:tc>
                <a:extLst>
                  <a:ext uri="{0D108BD9-81ED-4DB2-BD59-A6C34878D82A}">
                    <a16:rowId xmlns="" xmlns:a16="http://schemas.microsoft.com/office/drawing/2014/main" val="10010"/>
                  </a:ext>
                </a:extLst>
              </a:tr>
              <a:tr h="297700">
                <a:tc>
                  <a:txBody>
                    <a:bodyPr/>
                    <a:lstStyle/>
                    <a:p>
                      <a:pPr algn="l" rtl="0" fontAlgn="ctr"/>
                      <a:r>
                        <a:rPr lang="en-US" sz="1600" u="none" strike="noStrike">
                          <a:solidFill>
                            <a:sysClr val="windowText" lastClr="000000"/>
                          </a:solidFill>
                          <a:effectLst/>
                        </a:rPr>
                        <a:t> WC: WHOLE PROVINCE </a:t>
                      </a:r>
                      <a:endParaRPr lang="en-US" sz="1600" b="0" i="0" u="none" strike="noStrike">
                        <a:solidFill>
                          <a:sysClr val="windowText" lastClr="000000"/>
                        </a:solidFill>
                        <a:effectLst/>
                        <a:latin typeface="Arial Narrow"/>
                      </a:endParaRPr>
                    </a:p>
                  </a:txBody>
                  <a:tcPr marL="9525" marR="9525" marT="9525" marB="0" anchor="ctr"/>
                </a:tc>
                <a:tc>
                  <a:txBody>
                    <a:bodyPr/>
                    <a:lstStyle/>
                    <a:p>
                      <a:pPr algn="r" fontAlgn="b"/>
                      <a:r>
                        <a:rPr lang="en-US" sz="1600" u="none" strike="noStrike">
                          <a:solidFill>
                            <a:sysClr val="windowText" lastClr="000000"/>
                          </a:solidFill>
                          <a:effectLst/>
                        </a:rPr>
                        <a:t>                             27 </a:t>
                      </a:r>
                      <a:endParaRPr lang="en-US" sz="1600" b="0" i="0" u="none" strike="noStrike">
                        <a:solidFill>
                          <a:sysClr val="windowText" lastClr="000000"/>
                        </a:solidFill>
                        <a:effectLst/>
                        <a:latin typeface="Arial Narrow"/>
                      </a:endParaRPr>
                    </a:p>
                  </a:txBody>
                  <a:tcPr marL="9525" marR="9525" marT="9525" marB="0" anchor="b"/>
                </a:tc>
                <a:tc>
                  <a:txBody>
                    <a:bodyPr/>
                    <a:lstStyle/>
                    <a:p>
                      <a:pPr algn="ctr" fontAlgn="b"/>
                      <a:r>
                        <a:rPr lang="en-US" sz="1600" u="none" strike="noStrike">
                          <a:solidFill>
                            <a:sysClr val="windowText" lastClr="000000"/>
                          </a:solidFill>
                          <a:effectLst/>
                        </a:rPr>
                        <a:t>0.0%</a:t>
                      </a:r>
                      <a:endParaRPr lang="en-US" sz="1600" b="0" i="0" u="none" strike="noStrike">
                        <a:solidFill>
                          <a:sysClr val="windowText" lastClr="000000"/>
                        </a:solidFill>
                        <a:effectLst/>
                        <a:latin typeface="Arial Narrow"/>
                      </a:endParaRPr>
                    </a:p>
                  </a:txBody>
                  <a:tcPr marL="9525" marR="9525" marT="9525" marB="0" anchor="b"/>
                </a:tc>
                <a:extLst>
                  <a:ext uri="{0D108BD9-81ED-4DB2-BD59-A6C34878D82A}">
                    <a16:rowId xmlns="" xmlns:a16="http://schemas.microsoft.com/office/drawing/2014/main" val="10011"/>
                  </a:ext>
                </a:extLst>
              </a:tr>
              <a:tr h="545786">
                <a:tc>
                  <a:txBody>
                    <a:bodyPr/>
                    <a:lstStyle/>
                    <a:p>
                      <a:pPr algn="l" rtl="0" fontAlgn="ctr"/>
                      <a:r>
                        <a:rPr lang="en-US" sz="1600" u="none" strike="noStrike" dirty="0">
                          <a:solidFill>
                            <a:sysClr val="windowText" lastClr="000000"/>
                          </a:solidFill>
                          <a:effectLst>
                            <a:outerShdw blurRad="38100" dist="38100" dir="2700000" algn="tl">
                              <a:srgbClr val="000000">
                                <a:alpha val="43137"/>
                              </a:srgbClr>
                            </a:outerShdw>
                          </a:effectLst>
                        </a:rPr>
                        <a:t>TOTAL </a:t>
                      </a:r>
                      <a:r>
                        <a:rPr lang="en-US" sz="160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(Rates &amp; Taxes  / Vehicle Licenses)</a:t>
                      </a:r>
                      <a:endParaRPr lang="en-US" sz="1600" b="1" i="0" u="none" strike="noStrike" dirty="0">
                        <a:solidFill>
                          <a:sysClr val="windowText" lastClr="000000"/>
                        </a:solidFill>
                        <a:effectLst>
                          <a:outerShdw blurRad="38100" dist="38100" dir="2700000" algn="tl">
                            <a:srgbClr val="000000">
                              <a:alpha val="43137"/>
                            </a:srgbClr>
                          </a:outerShdw>
                        </a:effectLst>
                        <a:latin typeface="Arial Narrow"/>
                      </a:endParaRPr>
                    </a:p>
                  </a:txBody>
                  <a:tcPr marL="9525" marR="9525" marT="9525" marB="0" anchor="ctr">
                    <a:solidFill>
                      <a:schemeClr val="accent3">
                        <a:lumMod val="75000"/>
                      </a:schemeClr>
                    </a:solidFill>
                  </a:tcPr>
                </a:tc>
                <a:tc>
                  <a:txBody>
                    <a:bodyPr/>
                    <a:lstStyle/>
                    <a:p>
                      <a:pPr algn="r" fontAlgn="b"/>
                      <a:r>
                        <a:rPr lang="en-US" sz="1600" u="none" strike="noStrike" dirty="0">
                          <a:solidFill>
                            <a:sysClr val="windowText" lastClr="000000"/>
                          </a:solidFill>
                          <a:effectLst>
                            <a:outerShdw blurRad="38100" dist="38100" dir="2700000" algn="tl">
                              <a:srgbClr val="000000">
                                <a:alpha val="43137"/>
                              </a:srgbClr>
                            </a:outerShdw>
                          </a:effectLst>
                        </a:rPr>
                        <a:t>                      61,877 </a:t>
                      </a:r>
                      <a:endParaRPr lang="en-US" sz="1600" b="1" i="0" u="none" strike="noStrike" dirty="0">
                        <a:solidFill>
                          <a:sysClr val="windowText" lastClr="000000"/>
                        </a:solidFill>
                        <a:effectLst>
                          <a:outerShdw blurRad="38100" dist="38100" dir="2700000" algn="tl">
                            <a:srgbClr val="000000">
                              <a:alpha val="43137"/>
                            </a:srgbClr>
                          </a:outerShdw>
                        </a:effectLst>
                        <a:latin typeface="Arial Narrow"/>
                      </a:endParaRPr>
                    </a:p>
                  </a:txBody>
                  <a:tcPr marL="9525" marR="9525" marT="9525" marB="0" anchor="b">
                    <a:solidFill>
                      <a:schemeClr val="accent3">
                        <a:lumMod val="75000"/>
                      </a:schemeClr>
                    </a:solidFill>
                  </a:tcPr>
                </a:tc>
                <a:tc>
                  <a:txBody>
                    <a:bodyPr/>
                    <a:lstStyle/>
                    <a:p>
                      <a:pPr algn="ctr" fontAlgn="b"/>
                      <a:r>
                        <a:rPr lang="en-US" sz="1600" u="none" strike="noStrike" dirty="0">
                          <a:solidFill>
                            <a:sysClr val="windowText" lastClr="000000"/>
                          </a:solidFill>
                          <a:effectLst>
                            <a:outerShdw blurRad="38100" dist="38100" dir="2700000" algn="tl">
                              <a:srgbClr val="000000">
                                <a:alpha val="43137"/>
                              </a:srgbClr>
                            </a:outerShdw>
                          </a:effectLst>
                        </a:rPr>
                        <a:t>100.0%</a:t>
                      </a:r>
                      <a:endParaRPr lang="en-US" sz="1600" b="1" i="0" u="none" strike="noStrike" dirty="0">
                        <a:solidFill>
                          <a:sysClr val="windowText" lastClr="000000"/>
                        </a:solidFill>
                        <a:effectLst>
                          <a:outerShdw blurRad="38100" dist="38100" dir="2700000" algn="tl">
                            <a:srgbClr val="000000">
                              <a:alpha val="43137"/>
                            </a:srgbClr>
                          </a:outerShdw>
                        </a:effectLst>
                        <a:latin typeface="Arial Narrow"/>
                      </a:endParaRPr>
                    </a:p>
                  </a:txBody>
                  <a:tcPr marL="9525" marR="9525" marT="9525" marB="0" anchor="b">
                    <a:solidFill>
                      <a:schemeClr val="accent3">
                        <a:lumMod val="75000"/>
                      </a:schemeClr>
                    </a:solidFill>
                  </a:tcPr>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xmlns="" val="5806564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RDLR Powerpoint Presentation.jpg"/>
          <p:cNvPicPr>
            <a:picLocks noChangeAspect="1"/>
          </p:cNvPicPr>
          <p:nvPr/>
        </p:nvPicPr>
        <p:blipFill>
          <a:blip r:embed="rId2"/>
          <a:stretch>
            <a:fillRect/>
          </a:stretch>
        </p:blipFill>
        <p:spPr>
          <a:xfrm>
            <a:off x="-123748" y="0"/>
            <a:ext cx="9439198" cy="7086600"/>
          </a:xfrm>
          <a:prstGeom prst="rect">
            <a:avLst/>
          </a:prstGeom>
        </p:spPr>
      </p:pic>
      <p:sp>
        <p:nvSpPr>
          <p:cNvPr id="2" name="Title 1"/>
          <p:cNvSpPr>
            <a:spLocks noGrp="1"/>
          </p:cNvSpPr>
          <p:nvPr>
            <p:ph type="ctrTitle"/>
          </p:nvPr>
        </p:nvSpPr>
        <p:spPr>
          <a:xfrm>
            <a:off x="304800" y="838200"/>
            <a:ext cx="8305800" cy="3505200"/>
          </a:xfrm>
        </p:spPr>
        <p:txBody>
          <a:bodyPr>
            <a:normAutofit/>
          </a:bodyPr>
          <a:lstStyle/>
          <a:p>
            <a:r>
              <a:rPr lang="en-US" altLang="en-US" sz="2300" b="1" dirty="0">
                <a:solidFill>
                  <a:srgbClr val="FFFFFF"/>
                </a:solidFill>
                <a:latin typeface="Arial" panose="020B0604020202020204" pitchFamily="34" charset="0"/>
                <a:cs typeface="Arial" panose="020B0604020202020204" pitchFamily="34" charset="0"/>
              </a:rPr>
              <a:t>AGRICULTURAL LAND HOLDING ACCOUNT (ALHA)</a:t>
            </a:r>
            <a:br>
              <a:rPr lang="en-US" altLang="en-US" sz="2300" b="1" dirty="0">
                <a:solidFill>
                  <a:srgbClr val="FFFFFF"/>
                </a:solidFill>
                <a:latin typeface="Arial" panose="020B0604020202020204" pitchFamily="34" charset="0"/>
                <a:cs typeface="Arial" panose="020B0604020202020204" pitchFamily="34" charset="0"/>
              </a:rPr>
            </a:br>
            <a:r>
              <a:rPr lang="en-US" altLang="en-US" sz="2300" b="1" dirty="0">
                <a:solidFill>
                  <a:srgbClr val="FFFFFF"/>
                </a:solidFill>
                <a:latin typeface="Arial" panose="020B0604020202020204" pitchFamily="34" charset="0"/>
                <a:cs typeface="Arial" panose="020B0604020202020204" pitchFamily="34" charset="0"/>
              </a:rPr>
              <a:t>2016/17 ESTIMATES OF NATIONAL EXPENDITURE (ENE) PRESENTATION</a:t>
            </a:r>
            <a:endParaRPr lang="en-US" sz="2300" b="1" dirty="0">
              <a:solidFill>
                <a:srgbClr val="FFFFFF"/>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52451" y="3543300"/>
            <a:ext cx="8686800" cy="419100"/>
          </a:xfrm>
        </p:spPr>
        <p:txBody>
          <a:bodyPr>
            <a:normAutofit fontScale="77500" lnSpcReduction="20000"/>
          </a:bodyPr>
          <a:lstStyle/>
          <a:p>
            <a:pPr algn="l"/>
            <a:endParaRPr lang="en-US" dirty="0">
              <a:solidFill>
                <a:schemeClr val="bg1"/>
              </a:solidFill>
            </a:endParaRPr>
          </a:p>
          <a:p>
            <a:pPr algn="l"/>
            <a:endParaRPr lang="en-US" dirty="0">
              <a:solidFill>
                <a:schemeClr val="bg1"/>
              </a:solidFill>
            </a:endParaRPr>
          </a:p>
        </p:txBody>
      </p:sp>
      <p:sp>
        <p:nvSpPr>
          <p:cNvPr id="5" name="Title 1"/>
          <p:cNvSpPr txBox="1">
            <a:spLocks/>
          </p:cNvSpPr>
          <p:nvPr/>
        </p:nvSpPr>
        <p:spPr>
          <a:xfrm>
            <a:off x="762001" y="4800600"/>
            <a:ext cx="7924800" cy="487363"/>
          </a:xfrm>
          <a:prstGeom prst="rect">
            <a:avLst/>
          </a:prstGeom>
        </p:spPr>
        <p:txBody>
          <a:bodyPr anchor="ctr"/>
          <a:lstStyle/>
          <a:p>
            <a:pPr algn="r" defTabSz="914400" fontAlgn="auto">
              <a:spcBef>
                <a:spcPts val="0"/>
              </a:spcBef>
              <a:spcAft>
                <a:spcPts val="0"/>
              </a:spcAft>
              <a:defRPr/>
            </a:pPr>
            <a:endParaRPr lang="en-US" sz="4200" dirty="0">
              <a:solidFill>
                <a:prstClr val="white"/>
              </a:solidFill>
              <a:effectLst>
                <a:outerShdw blurRad="38100" dist="38100" dir="2700000" algn="tl">
                  <a:srgbClr val="000000">
                    <a:alpha val="43137"/>
                  </a:srgbClr>
                </a:outerShdw>
              </a:effectLst>
              <a:latin typeface="Arial" pitchFamily="34" charset="0"/>
              <a:cs typeface="+mn-cs"/>
            </a:endParaRPr>
          </a:p>
          <a:p>
            <a:pPr algn="ctr" defTabSz="914400" fontAlgn="auto">
              <a:spcBef>
                <a:spcPts val="0"/>
              </a:spcBef>
              <a:spcAft>
                <a:spcPts val="0"/>
              </a:spcAft>
              <a:defRPr/>
            </a:pPr>
            <a:r>
              <a:rPr lang="en-US" sz="2400" b="1" dirty="0">
                <a:solidFill>
                  <a:srgbClr val="FFFFFF"/>
                </a:solidFill>
                <a:effectLst>
                  <a:outerShdw blurRad="38100" dist="38100" dir="2700000" algn="tl">
                    <a:srgbClr val="000000">
                      <a:alpha val="43137"/>
                    </a:srgbClr>
                  </a:outerShdw>
                </a:effectLst>
                <a:latin typeface="Arial" pitchFamily="34" charset="0"/>
                <a:cs typeface="+mn-cs"/>
              </a:rPr>
              <a:t>PRESENTED BY DIRECTOR:PLAS FMS</a:t>
            </a:r>
          </a:p>
          <a:p>
            <a:pPr algn="r" defTabSz="914400" fontAlgn="auto">
              <a:spcBef>
                <a:spcPts val="0"/>
              </a:spcBef>
              <a:spcAft>
                <a:spcPts val="0"/>
              </a:spcAft>
              <a:defRPr/>
            </a:pPr>
            <a:endParaRPr lang="en-US" sz="4200" b="1" dirty="0">
              <a:solidFill>
                <a:prstClr val="black"/>
              </a:solidFill>
              <a:effectLst>
                <a:outerShdw blurRad="38100" dist="38100" dir="2700000" algn="tl">
                  <a:srgbClr val="000000">
                    <a:alpha val="43137"/>
                  </a:srgbClr>
                </a:outerShdw>
              </a:effectLst>
              <a:latin typeface="Arial" pitchFamily="34" charset="0"/>
              <a:cs typeface="+mn-cs"/>
            </a:endParaRPr>
          </a:p>
        </p:txBody>
      </p:sp>
    </p:spTree>
    <p:extLst>
      <p:ext uri="{BB962C8B-B14F-4D97-AF65-F5344CB8AC3E}">
        <p14:creationId xmlns:p14="http://schemas.microsoft.com/office/powerpoint/2010/main" xmlns="" val="335666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3</a:t>
            </a:fld>
            <a:endParaRPr lang="en-US" altLang="en-US" dirty="0"/>
          </a:p>
        </p:txBody>
      </p:sp>
      <p:sp>
        <p:nvSpPr>
          <p:cNvPr id="5" name="Title 13"/>
          <p:cNvSpPr>
            <a:spLocks noGrp="1"/>
          </p:cNvSpPr>
          <p:nvPr>
            <p:ph type="title"/>
          </p:nvPr>
        </p:nvSpPr>
        <p:spPr>
          <a:solidFill>
            <a:schemeClr val="accent3">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algn="ctr">
              <a:defRPr/>
            </a:pPr>
            <a:r>
              <a:rPr lang="en-ZA" sz="2800" b="1" dirty="0">
                <a:effectLst>
                  <a:outerShdw blurRad="38100" dist="38100" dir="2700000" algn="tl">
                    <a:srgbClr val="000000">
                      <a:alpha val="43137"/>
                    </a:srgbClr>
                  </a:outerShdw>
                </a:effectLst>
                <a:latin typeface="Arial" pitchFamily="34" charset="0"/>
                <a:cs typeface="Arial" pitchFamily="34" charset="0"/>
              </a:rPr>
              <a:t>Programs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1753745643"/>
              </p:ext>
            </p:extLst>
          </p:nvPr>
        </p:nvGraphicFramePr>
        <p:xfrm>
          <a:off x="539552" y="1600200"/>
          <a:ext cx="8147248" cy="37730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837202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895600"/>
          </a:xfrm>
        </p:spPr>
        <p:txBody>
          <a:bodyPr>
            <a:noAutofit/>
          </a:bodyPr>
          <a:lstStyle/>
          <a:p>
            <a:pPr>
              <a:buFont typeface="Wingdings" pitchFamily="2" charset="2"/>
              <a:buChar char="q"/>
            </a:pPr>
            <a:r>
              <a:rPr lang="en-ZA" sz="1000" dirty="0"/>
              <a:t>The overall budget allocation has decreased by 6% and 2% for the financial period 2017/18 and 2018/19 respectively, These decreases are clearly depicted from the initial baseline allocation to the revised allocation on year-to year basis, represented by a significant 9.43% for 2017/18 and 12% for both 2018/19 and 2019/20 financial year respectively.</a:t>
            </a:r>
          </a:p>
          <a:p>
            <a:pPr marL="0" indent="0">
              <a:buNone/>
            </a:pPr>
            <a:endParaRPr lang="en-ZA" sz="1000" b="1" dirty="0"/>
          </a:p>
          <a:p>
            <a:pPr>
              <a:buFont typeface="Wingdings" pitchFamily="2" charset="2"/>
              <a:buChar char="q"/>
            </a:pPr>
            <a:r>
              <a:rPr lang="en-ZA" sz="1000" dirty="0"/>
              <a:t>The implementation of the Strengthening of Relative Rights (50/50) Programme through National Empowerment Fund (NEF) continues in the outer years, budgeted at R525m, R551m and R579m for 2017/18, 2018/19, and 2019/20 respectively. This represent an average increase of 5% throughout the period. The entity is working with the Strategic Partner National Empowerment Fund to achieve the mandate of the Programme.</a:t>
            </a:r>
          </a:p>
          <a:p>
            <a:pPr marL="0" indent="0">
              <a:buNone/>
            </a:pPr>
            <a:endParaRPr lang="en-ZA" sz="1000" dirty="0"/>
          </a:p>
          <a:p>
            <a:pPr>
              <a:buFont typeface="Wingdings" pitchFamily="2" charset="2"/>
              <a:buChar char="q"/>
            </a:pPr>
            <a:r>
              <a:rPr lang="en-ZA" sz="1000" dirty="0"/>
              <a:t>One Hectare One Household (1H1H) programme/intervention is introduced in 2017/18-2019/20 with the following budgeted amounts R106.2m, R112.5m and R118.8m for the MTEF period. </a:t>
            </a:r>
          </a:p>
          <a:p>
            <a:pPr>
              <a:buFont typeface="Wingdings" pitchFamily="2" charset="2"/>
              <a:buChar char="q"/>
            </a:pPr>
            <a:r>
              <a:rPr lang="en-ZA" sz="1000" dirty="0"/>
              <a:t>This represent an average increase of 6% throughout the period. The programme purpose is to provide comprehensive farm development support to Households in the farms participating  in the One Household One Hectare initiative.</a:t>
            </a:r>
          </a:p>
          <a:p>
            <a:pPr>
              <a:buFont typeface="Wingdings" pitchFamily="2" charset="2"/>
              <a:buChar char="q"/>
            </a:pPr>
            <a:endParaRPr lang="en-ZA" sz="1000" dirty="0"/>
          </a:p>
          <a:p>
            <a:pPr>
              <a:buFont typeface="Wingdings" pitchFamily="2" charset="2"/>
              <a:buChar char="q"/>
            </a:pPr>
            <a:r>
              <a:rPr lang="en-ZA" sz="1000" dirty="0"/>
              <a:t>Project Management Unit is budgeted at R71m, R71m and R35m for the 2017/18, 2018/19 and 2019/20 respectively representing a decrease of 0.25% over the period.</a:t>
            </a:r>
          </a:p>
          <a:p>
            <a:pPr>
              <a:buFont typeface="Wingdings" pitchFamily="2" charset="2"/>
              <a:buChar char="q"/>
            </a:pPr>
            <a:endParaRPr lang="en-ZA" sz="1000" dirty="0"/>
          </a:p>
        </p:txBody>
      </p:sp>
      <p:sp>
        <p:nvSpPr>
          <p:cNvPr id="5" name="Title 13"/>
          <p:cNvSpPr txBox="1">
            <a:spLocks noGrp="1"/>
          </p:cNvSpPr>
          <p:nvPr>
            <p:ph type="title"/>
          </p:nvPr>
        </p:nvSpPr>
        <p:spPr>
          <a:xfrm>
            <a:off x="457200" y="274638"/>
            <a:ext cx="8229600" cy="563562"/>
          </a:xfrm>
          <a:prstGeom prst="rect">
            <a:avLst/>
          </a:prstGeom>
          <a:effectLst>
            <a:glow rad="101600">
              <a:schemeClr val="accent3">
                <a:satMod val="175000"/>
                <a:alpha val="40000"/>
              </a:schemeClr>
            </a:glow>
            <a:outerShdw blurRad="40000" dist="20000" dir="5400000" rotWithShape="0">
              <a:srgbClr val="000000">
                <a:alpha val="38000"/>
              </a:srgbClr>
            </a:outerShdw>
          </a:effectLst>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ZA" sz="1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Overview</a:t>
            </a:r>
          </a:p>
        </p:txBody>
      </p:sp>
    </p:spTree>
    <p:extLst>
      <p:ext uri="{BB962C8B-B14F-4D97-AF65-F5344CB8AC3E}">
        <p14:creationId xmlns:p14="http://schemas.microsoft.com/office/powerpoint/2010/main" xmlns="" val="142073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noGrp="1"/>
          </p:cNvSpPr>
          <p:nvPr>
            <p:ph type="title"/>
          </p:nvPr>
        </p:nvSpPr>
        <p:spPr>
          <a:xfrm>
            <a:off x="457200" y="274638"/>
            <a:ext cx="8229600" cy="487362"/>
          </a:xfrm>
          <a:prstGeom prst="rect">
            <a:avLst/>
          </a:prstGeom>
          <a:effectLst>
            <a:glow rad="101600">
              <a:schemeClr val="accent3">
                <a:satMod val="175000"/>
                <a:alpha val="40000"/>
              </a:schemeClr>
            </a:glow>
            <a:outerShdw blurRad="40000" dist="20000" dir="5400000" rotWithShape="0">
              <a:srgbClr val="000000">
                <a:alpha val="38000"/>
              </a:srgbClr>
            </a:outerShdw>
          </a:effectLst>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ZA" sz="2000" b="1" dirty="0">
                <a:effectLst>
                  <a:outerShdw blurRad="38100" dist="38100" dir="2700000" algn="tl">
                    <a:srgbClr val="000000">
                      <a:alpha val="43137"/>
                    </a:srgbClr>
                  </a:outerShdw>
                </a:effectLst>
                <a:latin typeface="+mn-lt"/>
              </a:rPr>
              <a:t>TRANSFERS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2636491294"/>
              </p:ext>
            </p:extLst>
          </p:nvPr>
        </p:nvGraphicFramePr>
        <p:xfrm>
          <a:off x="457200" y="838200"/>
          <a:ext cx="8229600" cy="3810000"/>
        </p:xfrm>
        <a:graphic>
          <a:graphicData uri="http://schemas.openxmlformats.org/drawingml/2006/table">
            <a:tbl>
              <a:tblPr>
                <a:tableStyleId>{5C22544A-7EE6-4342-B048-85BDC9FD1C3A}</a:tableStyleId>
              </a:tblPr>
              <a:tblGrid>
                <a:gridCol w="6187109">
                  <a:extLst>
                    <a:ext uri="{9D8B030D-6E8A-4147-A177-3AD203B41FA5}">
                      <a16:colId xmlns="" xmlns:a16="http://schemas.microsoft.com/office/drawing/2014/main" val="20000"/>
                    </a:ext>
                  </a:extLst>
                </a:gridCol>
                <a:gridCol w="2042491">
                  <a:extLst>
                    <a:ext uri="{9D8B030D-6E8A-4147-A177-3AD203B41FA5}">
                      <a16:colId xmlns="" xmlns:a16="http://schemas.microsoft.com/office/drawing/2014/main" val="20001"/>
                    </a:ext>
                  </a:extLst>
                </a:gridCol>
              </a:tblGrid>
              <a:tr h="880815">
                <a:tc>
                  <a:txBody>
                    <a:bodyPr/>
                    <a:lstStyle/>
                    <a:p>
                      <a:pPr algn="l" rtl="0" fontAlgn="b"/>
                      <a:r>
                        <a:rPr lang="en-ZA" sz="1050" b="1" u="none" strike="noStrike" dirty="0">
                          <a:effectLst/>
                        </a:rPr>
                        <a:t>GRANT INCOME / TRANSFERS RECEIVED</a:t>
                      </a:r>
                      <a:endParaRPr lang="en-ZA" sz="1050" b="1" i="0" u="none" strike="noStrike" dirty="0">
                        <a:solidFill>
                          <a:srgbClr val="000000"/>
                        </a:solidFill>
                        <a:effectLst/>
                        <a:latin typeface="Arial"/>
                      </a:endParaRPr>
                    </a:p>
                  </a:txBody>
                  <a:tcPr marL="9525" marR="9525" marT="9525" marB="0" anchor="b"/>
                </a:tc>
                <a:tc>
                  <a:txBody>
                    <a:bodyPr/>
                    <a:lstStyle/>
                    <a:p>
                      <a:pPr algn="r" rtl="0" fontAlgn="b"/>
                      <a:r>
                        <a:rPr lang="en-ZA" sz="1050" b="1" u="none" strike="noStrike" dirty="0">
                          <a:effectLst/>
                        </a:rPr>
                        <a:t>2017/18 ESTIMATE</a:t>
                      </a:r>
                      <a:endParaRPr lang="en-ZA" sz="1050" b="1"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0"/>
                  </a:ext>
                </a:extLst>
              </a:tr>
              <a:tr h="546839">
                <a:tc>
                  <a:txBody>
                    <a:bodyPr/>
                    <a:lstStyle/>
                    <a:p>
                      <a:pPr algn="l" rtl="0" fontAlgn="b"/>
                      <a:r>
                        <a:rPr lang="en-ZA" sz="2400" u="none" strike="noStrike" dirty="0">
                          <a:effectLst/>
                        </a:rPr>
                        <a:t> </a:t>
                      </a:r>
                      <a:endParaRPr lang="en-ZA" sz="2400" b="0" i="0" u="none" strike="noStrike" dirty="0">
                        <a:solidFill>
                          <a:srgbClr val="000000"/>
                        </a:solidFill>
                        <a:effectLst/>
                        <a:latin typeface="Arial"/>
                      </a:endParaRPr>
                    </a:p>
                  </a:txBody>
                  <a:tcPr marL="9525" marR="9525" marT="9525" marB="0" anchor="b"/>
                </a:tc>
                <a:tc>
                  <a:txBody>
                    <a:bodyPr/>
                    <a:lstStyle/>
                    <a:p>
                      <a:pPr algn="r" rtl="0" fontAlgn="b"/>
                      <a:r>
                        <a:rPr lang="en-ZA" sz="1050" b="1" u="none" strike="noStrike" dirty="0">
                          <a:effectLst/>
                        </a:rPr>
                        <a:t>R 000’</a:t>
                      </a:r>
                      <a:endParaRPr lang="en-ZA" sz="1050" b="1"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1"/>
                  </a:ext>
                </a:extLst>
              </a:tr>
              <a:tr h="477346">
                <a:tc>
                  <a:txBody>
                    <a:bodyPr/>
                    <a:lstStyle/>
                    <a:p>
                      <a:pPr algn="l" rtl="0" fontAlgn="b"/>
                      <a:r>
                        <a:rPr lang="en-ZA" sz="1050" u="none" strike="noStrike" dirty="0">
                          <a:effectLst/>
                        </a:rPr>
                        <a:t>ORIGINAL ENE ALLOCATION – GRANT INCOME</a:t>
                      </a:r>
                      <a:endParaRPr lang="en-ZA" sz="1050" b="1" i="0" u="none" strike="noStrike" dirty="0">
                        <a:solidFill>
                          <a:srgbClr val="000000"/>
                        </a:solidFill>
                        <a:effectLst/>
                        <a:latin typeface="Arial"/>
                      </a:endParaRPr>
                    </a:p>
                  </a:txBody>
                  <a:tcPr marL="9525" marR="9525" marT="9525" marB="0" anchor="b"/>
                </a:tc>
                <a:tc>
                  <a:txBody>
                    <a:bodyPr/>
                    <a:lstStyle/>
                    <a:p>
                      <a:pPr algn="r" rtl="0" fontAlgn="b"/>
                      <a:r>
                        <a:rPr lang="en-ZA" sz="1050" u="none" strike="noStrike" dirty="0">
                          <a:effectLst/>
                        </a:rPr>
                        <a:t>1 567 442</a:t>
                      </a:r>
                      <a:endParaRPr lang="en-ZA" sz="1050" b="1"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2"/>
                  </a:ext>
                </a:extLst>
              </a:tr>
              <a:tr h="529166">
                <a:tc>
                  <a:txBody>
                    <a:bodyPr/>
                    <a:lstStyle/>
                    <a:p>
                      <a:pPr algn="l" rtl="0" fontAlgn="b"/>
                      <a:r>
                        <a:rPr lang="en-ZA" sz="1050" u="none" strike="noStrike" dirty="0">
                          <a:effectLst/>
                        </a:rPr>
                        <a:t>BUDGET CUTS ORIGINAL </a:t>
                      </a:r>
                      <a:endParaRPr lang="en-ZA" sz="1050" b="0" i="0" u="none" strike="noStrike" dirty="0">
                        <a:solidFill>
                          <a:srgbClr val="000000"/>
                        </a:solidFill>
                        <a:effectLst/>
                        <a:latin typeface="Arial"/>
                      </a:endParaRPr>
                    </a:p>
                  </a:txBody>
                  <a:tcPr marL="9525" marR="9525" marT="9525" marB="0" anchor="b"/>
                </a:tc>
                <a:tc>
                  <a:txBody>
                    <a:bodyPr/>
                    <a:lstStyle/>
                    <a:p>
                      <a:pPr algn="r" rtl="0" fontAlgn="b"/>
                      <a:r>
                        <a:rPr lang="en-ZA" sz="1050" u="none" strike="noStrike" dirty="0">
                          <a:effectLst/>
                        </a:rPr>
                        <a:t>(144 880)</a:t>
                      </a:r>
                      <a:endParaRPr lang="en-ZA" sz="105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3"/>
                  </a:ext>
                </a:extLst>
              </a:tr>
              <a:tr h="529166">
                <a:tc>
                  <a:txBody>
                    <a:bodyPr/>
                    <a:lstStyle/>
                    <a:p>
                      <a:pPr algn="l" rtl="0" fontAlgn="b"/>
                      <a:r>
                        <a:rPr lang="en-ZA" sz="1050" u="none" strike="noStrike" dirty="0">
                          <a:effectLst/>
                        </a:rPr>
                        <a:t> </a:t>
                      </a:r>
                      <a:endParaRPr lang="en-ZA" sz="1050" b="0" i="0" u="none" strike="noStrike" dirty="0">
                        <a:solidFill>
                          <a:srgbClr val="000000"/>
                        </a:solidFill>
                        <a:effectLst/>
                        <a:latin typeface="Arial"/>
                      </a:endParaRPr>
                    </a:p>
                  </a:txBody>
                  <a:tcPr marL="9525" marR="9525" marT="9525" marB="0" anchor="b"/>
                </a:tc>
                <a:tc>
                  <a:txBody>
                    <a:bodyPr/>
                    <a:lstStyle/>
                    <a:p>
                      <a:pPr algn="r" rtl="0" fontAlgn="b"/>
                      <a:r>
                        <a:rPr lang="en-ZA" sz="1050" u="none" strike="noStrike" dirty="0">
                          <a:effectLst/>
                        </a:rPr>
                        <a:t>1 422 562</a:t>
                      </a:r>
                      <a:endParaRPr lang="en-ZA" sz="105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4"/>
                  </a:ext>
                </a:extLst>
              </a:tr>
              <a:tr h="423334">
                <a:tc>
                  <a:txBody>
                    <a:bodyPr/>
                    <a:lstStyle/>
                    <a:p>
                      <a:pPr algn="l" rtl="0" fontAlgn="b"/>
                      <a:r>
                        <a:rPr lang="en-ZA" sz="1050" u="none" strike="noStrike" dirty="0">
                          <a:effectLst/>
                        </a:rPr>
                        <a:t>FURTHER CUTS (11/11/2016)</a:t>
                      </a:r>
                      <a:endParaRPr lang="en-ZA" sz="1050" b="0" i="0" u="none" strike="noStrike" dirty="0">
                        <a:solidFill>
                          <a:srgbClr val="000000"/>
                        </a:solidFill>
                        <a:effectLst/>
                        <a:latin typeface="Arial"/>
                      </a:endParaRPr>
                    </a:p>
                  </a:txBody>
                  <a:tcPr marL="9525" marR="9525" marT="9525" marB="0" anchor="b"/>
                </a:tc>
                <a:tc>
                  <a:txBody>
                    <a:bodyPr/>
                    <a:lstStyle/>
                    <a:p>
                      <a:pPr algn="r" rtl="0" fontAlgn="b"/>
                      <a:r>
                        <a:rPr lang="en-ZA" sz="1050" u="none" strike="noStrike" dirty="0">
                          <a:effectLst/>
                        </a:rPr>
                        <a:t>(2 961)</a:t>
                      </a:r>
                      <a:endParaRPr lang="en-ZA" sz="105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5"/>
                  </a:ext>
                </a:extLst>
              </a:tr>
              <a:tr h="423334">
                <a:tc>
                  <a:txBody>
                    <a:bodyPr/>
                    <a:lstStyle/>
                    <a:p>
                      <a:pPr algn="l" rtl="0" fontAlgn="b"/>
                      <a:r>
                        <a:rPr lang="en-ZA" sz="1050" b="1" u="none" strike="noStrike" dirty="0">
                          <a:effectLst/>
                        </a:rPr>
                        <a:t>REVISED ENE ALLOCATION - GRANT</a:t>
                      </a:r>
                      <a:endParaRPr lang="en-ZA" sz="1050" b="1" i="0" u="none" strike="noStrike" dirty="0">
                        <a:solidFill>
                          <a:srgbClr val="000000"/>
                        </a:solidFill>
                        <a:effectLst/>
                        <a:latin typeface="Arial"/>
                      </a:endParaRPr>
                    </a:p>
                  </a:txBody>
                  <a:tcPr marL="9525" marR="9525" marT="9525" marB="0" anchor="b"/>
                </a:tc>
                <a:tc>
                  <a:txBody>
                    <a:bodyPr/>
                    <a:lstStyle/>
                    <a:p>
                      <a:pPr algn="r" rtl="0" fontAlgn="b"/>
                      <a:r>
                        <a:rPr lang="en-ZA" sz="1050" b="1" u="none" strike="noStrike" dirty="0">
                          <a:effectLst/>
                        </a:rPr>
                        <a:t>1 419 601</a:t>
                      </a:r>
                      <a:endParaRPr lang="en-ZA" sz="1050" b="1"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xmlns="" val="27457853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noGrp="1"/>
          </p:cNvSpPr>
          <p:nvPr>
            <p:ph type="title"/>
          </p:nvPr>
        </p:nvSpPr>
        <p:spPr>
          <a:xfrm>
            <a:off x="457200" y="274638"/>
            <a:ext cx="8229600" cy="487362"/>
          </a:xfrm>
          <a:prstGeom prst="rect">
            <a:avLst/>
          </a:prstGeom>
          <a:effectLst>
            <a:glow rad="101600">
              <a:schemeClr val="accent3">
                <a:satMod val="175000"/>
                <a:alpha val="40000"/>
              </a:schemeClr>
            </a:glow>
            <a:outerShdw blurRad="40000" dist="20000" dir="5400000" rotWithShape="0">
              <a:srgbClr val="000000">
                <a:alpha val="38000"/>
              </a:srgbClr>
            </a:outerShdw>
          </a:effectLst>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ZA" sz="1800" b="1" dirty="0">
                <a:effectLst>
                  <a:outerShdw blurRad="38100" dist="38100" dir="2700000" algn="tl">
                    <a:srgbClr val="000000">
                      <a:alpha val="43137"/>
                    </a:srgbClr>
                  </a:outerShdw>
                </a:effectLst>
                <a:latin typeface="+mn-lt"/>
              </a:rPr>
              <a:t>ALLOCATION PER STANDARD ITEM</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469857792"/>
              </p:ext>
            </p:extLst>
          </p:nvPr>
        </p:nvGraphicFramePr>
        <p:xfrm>
          <a:off x="457201" y="838200"/>
          <a:ext cx="8229600" cy="4132506"/>
        </p:xfrm>
        <a:graphic>
          <a:graphicData uri="http://schemas.openxmlformats.org/drawingml/2006/table">
            <a:tbl>
              <a:tblPr>
                <a:tableStyleId>{5C22544A-7EE6-4342-B048-85BDC9FD1C3A}</a:tableStyleId>
              </a:tblPr>
              <a:tblGrid>
                <a:gridCol w="6884834">
                  <a:extLst>
                    <a:ext uri="{9D8B030D-6E8A-4147-A177-3AD203B41FA5}">
                      <a16:colId xmlns="" xmlns:a16="http://schemas.microsoft.com/office/drawing/2014/main" val="20000"/>
                    </a:ext>
                  </a:extLst>
                </a:gridCol>
                <a:gridCol w="1344766">
                  <a:extLst>
                    <a:ext uri="{9D8B030D-6E8A-4147-A177-3AD203B41FA5}">
                      <a16:colId xmlns="" xmlns:a16="http://schemas.microsoft.com/office/drawing/2014/main" val="20001"/>
                    </a:ext>
                  </a:extLst>
                </a:gridCol>
              </a:tblGrid>
              <a:tr h="196786">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ZA" sz="1100" b="1" i="0" u="none" strike="noStrike" dirty="0">
                        <a:solidFill>
                          <a:srgbClr val="000000"/>
                        </a:solidFill>
                        <a:effectLst/>
                        <a:latin typeface="+mn-lt"/>
                      </a:endParaRPr>
                    </a:p>
                  </a:txBody>
                  <a:tcPr marL="7982" marR="7982" marT="7982" marB="0" anchor="b"/>
                </a:tc>
                <a:tc>
                  <a:txBody>
                    <a:bodyPr/>
                    <a:lstStyle/>
                    <a:p>
                      <a:pPr algn="r" rtl="0" fontAlgn="b"/>
                      <a:r>
                        <a:rPr lang="en-ZA" sz="1100" b="1" u="none" strike="noStrike" dirty="0">
                          <a:effectLst/>
                        </a:rPr>
                        <a:t>2017/18 </a:t>
                      </a:r>
                      <a:endParaRPr lang="en-ZA" sz="1100" b="1"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00"/>
                  </a:ext>
                </a:extLst>
              </a:tr>
              <a:tr h="196786">
                <a:tc>
                  <a:txBody>
                    <a:bodyPr/>
                    <a:lstStyle/>
                    <a:p>
                      <a:pPr algn="l" rtl="0" fontAlgn="b"/>
                      <a:r>
                        <a:rPr lang="en-ZA" sz="1100" b="1" u="none" strike="noStrike" dirty="0">
                          <a:effectLst/>
                        </a:rPr>
                        <a:t>Strategic Land Acquisition</a:t>
                      </a:r>
                      <a:endParaRPr lang="en-ZA" sz="1100" b="1" i="1" u="none" strike="noStrike" dirty="0">
                        <a:solidFill>
                          <a:srgbClr val="000000"/>
                        </a:solidFill>
                        <a:effectLst/>
                        <a:latin typeface="Arial"/>
                      </a:endParaRPr>
                    </a:p>
                  </a:txBody>
                  <a:tcPr marL="7982" marR="7982" marT="7982" marB="0" anchor="b"/>
                </a:tc>
                <a:tc>
                  <a:txBody>
                    <a:bodyPr/>
                    <a:lstStyle/>
                    <a:p>
                      <a:pPr algn="r" rtl="0" fontAlgn="b"/>
                      <a:r>
                        <a:rPr lang="en-ZA" sz="1100" b="1" u="none" strike="noStrike" dirty="0">
                          <a:effectLst/>
                        </a:rPr>
                        <a:t>R 000</a:t>
                      </a:r>
                      <a:endParaRPr lang="en-ZA" sz="1100" b="1"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01"/>
                  </a:ext>
                </a:extLst>
              </a:tr>
              <a:tr h="196786">
                <a:tc>
                  <a:txBody>
                    <a:bodyPr/>
                    <a:lstStyle/>
                    <a:p>
                      <a:pPr algn="l" rtl="0" fontAlgn="b"/>
                      <a:r>
                        <a:rPr lang="en-ZA" sz="1100" u="none" strike="noStrike" dirty="0">
                          <a:effectLst/>
                        </a:rPr>
                        <a:t>Land Acquisition</a:t>
                      </a:r>
                      <a:endParaRPr lang="en-ZA" sz="1100" b="0" i="0" u="none" strike="noStrike" dirty="0">
                        <a:solidFill>
                          <a:srgbClr val="000000"/>
                        </a:solidFill>
                        <a:effectLst/>
                        <a:latin typeface="Arial"/>
                      </a:endParaRPr>
                    </a:p>
                  </a:txBody>
                  <a:tcPr marL="7982" marR="7982" marT="7982" marB="0" anchor="b"/>
                </a:tc>
                <a:tc>
                  <a:txBody>
                    <a:bodyPr/>
                    <a:lstStyle/>
                    <a:p>
                      <a:pPr algn="r" rtl="0" fontAlgn="b"/>
                      <a:r>
                        <a:rPr lang="en-ZA" sz="1100" u="none" strike="noStrike" dirty="0">
                          <a:effectLst/>
                        </a:rPr>
                        <a:t>422 871</a:t>
                      </a:r>
                      <a:endParaRPr lang="en-ZA" sz="1100" b="0"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02"/>
                  </a:ext>
                </a:extLst>
              </a:tr>
              <a:tr h="196786">
                <a:tc>
                  <a:txBody>
                    <a:bodyPr/>
                    <a:lstStyle/>
                    <a:p>
                      <a:pPr algn="l" rtl="0" fontAlgn="b"/>
                      <a:r>
                        <a:rPr lang="en-ZA" sz="1100" u="none" strike="noStrike" dirty="0">
                          <a:effectLst/>
                        </a:rPr>
                        <a:t>Strengthening of Relative</a:t>
                      </a:r>
                      <a:r>
                        <a:rPr lang="en-ZA" sz="1100" u="none" strike="noStrike" baseline="0" dirty="0">
                          <a:effectLst/>
                        </a:rPr>
                        <a:t> </a:t>
                      </a:r>
                      <a:r>
                        <a:rPr lang="en-ZA" sz="1100" u="none" strike="noStrike" dirty="0">
                          <a:effectLst/>
                        </a:rPr>
                        <a:t>Rights (</a:t>
                      </a:r>
                      <a:r>
                        <a:rPr lang="en-ZA" sz="1100" b="1" u="none" strike="noStrike" dirty="0">
                          <a:effectLst/>
                        </a:rPr>
                        <a:t>50/50</a:t>
                      </a:r>
                      <a:r>
                        <a:rPr lang="en-ZA" sz="1100" u="none" strike="noStrike" dirty="0">
                          <a:effectLst/>
                        </a:rPr>
                        <a:t>)</a:t>
                      </a:r>
                      <a:endParaRPr lang="en-ZA" sz="1100" b="0" i="0" u="none" strike="noStrike" dirty="0">
                        <a:solidFill>
                          <a:srgbClr val="000000"/>
                        </a:solidFill>
                        <a:effectLst/>
                        <a:latin typeface="Arial"/>
                      </a:endParaRPr>
                    </a:p>
                  </a:txBody>
                  <a:tcPr marL="7982" marR="7982" marT="7982" marB="0" anchor="b"/>
                </a:tc>
                <a:tc>
                  <a:txBody>
                    <a:bodyPr/>
                    <a:lstStyle/>
                    <a:p>
                      <a:pPr algn="r" rtl="0" fontAlgn="b"/>
                      <a:r>
                        <a:rPr lang="en-ZA" sz="1100" u="none" strike="noStrike" dirty="0">
                          <a:effectLst/>
                        </a:rPr>
                        <a:t>525 000</a:t>
                      </a:r>
                      <a:endParaRPr lang="en-ZA" sz="1100" b="0"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03"/>
                  </a:ext>
                </a:extLst>
              </a:tr>
              <a:tr h="196786">
                <a:tc>
                  <a:txBody>
                    <a:bodyPr/>
                    <a:lstStyle/>
                    <a:p>
                      <a:pPr algn="l" rtl="0" fontAlgn="b"/>
                      <a:r>
                        <a:rPr lang="en-ZA" sz="1100" u="none" strike="noStrike">
                          <a:effectLst/>
                        </a:rPr>
                        <a:t>Planning</a:t>
                      </a:r>
                      <a:endParaRPr lang="en-ZA" sz="1100" b="0" i="0" u="none" strike="noStrike">
                        <a:solidFill>
                          <a:srgbClr val="000000"/>
                        </a:solidFill>
                        <a:effectLst/>
                        <a:latin typeface="Arial"/>
                      </a:endParaRPr>
                    </a:p>
                  </a:txBody>
                  <a:tcPr marL="7982" marR="7982" marT="7982" marB="0" anchor="b"/>
                </a:tc>
                <a:tc>
                  <a:txBody>
                    <a:bodyPr/>
                    <a:lstStyle/>
                    <a:p>
                      <a:pPr algn="r" rtl="0" fontAlgn="b"/>
                      <a:r>
                        <a:rPr lang="en-ZA" sz="1100" u="none" strike="noStrike" dirty="0">
                          <a:effectLst/>
                        </a:rPr>
                        <a:t>19 344</a:t>
                      </a:r>
                      <a:endParaRPr lang="en-ZA" sz="1100" b="0"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04"/>
                  </a:ext>
                </a:extLst>
              </a:tr>
              <a:tr h="196786">
                <a:tc>
                  <a:txBody>
                    <a:bodyPr/>
                    <a:lstStyle/>
                    <a:p>
                      <a:pPr algn="l" rtl="0" fontAlgn="b"/>
                      <a:r>
                        <a:rPr lang="en-ZA" sz="1100" b="1" u="none" strike="noStrike" dirty="0">
                          <a:effectLst/>
                        </a:rPr>
                        <a:t>Total</a:t>
                      </a:r>
                      <a:endParaRPr lang="en-ZA" sz="1100" b="1" i="0" u="none" strike="noStrike" dirty="0">
                        <a:solidFill>
                          <a:srgbClr val="000000"/>
                        </a:solidFill>
                        <a:effectLst/>
                        <a:latin typeface="Arial"/>
                      </a:endParaRPr>
                    </a:p>
                  </a:txBody>
                  <a:tcPr marL="7982" marR="7982" marT="7982" marB="0" anchor="b"/>
                </a:tc>
                <a:tc>
                  <a:txBody>
                    <a:bodyPr/>
                    <a:lstStyle/>
                    <a:p>
                      <a:pPr algn="r" rtl="0" fontAlgn="b"/>
                      <a:r>
                        <a:rPr lang="en-ZA" sz="1100" b="1" u="none" strike="noStrike" dirty="0">
                          <a:effectLst/>
                        </a:rPr>
                        <a:t>967 215</a:t>
                      </a:r>
                      <a:endParaRPr lang="en-ZA" sz="1100" b="1"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05"/>
                  </a:ext>
                </a:extLst>
              </a:tr>
              <a:tr h="196786">
                <a:tc>
                  <a:txBody>
                    <a:bodyPr/>
                    <a:lstStyle/>
                    <a:p>
                      <a:pPr algn="l" fontAlgn="b"/>
                      <a:endParaRPr lang="en-ZA" sz="1100" b="0" i="0" u="none" strike="noStrike" dirty="0">
                        <a:solidFill>
                          <a:srgbClr val="000000"/>
                        </a:solidFill>
                        <a:effectLst/>
                        <a:latin typeface="Calibri"/>
                      </a:endParaRPr>
                    </a:p>
                  </a:txBody>
                  <a:tcPr marL="7982" marR="7982" marT="7982" marB="0" anchor="b"/>
                </a:tc>
                <a:tc>
                  <a:txBody>
                    <a:bodyPr/>
                    <a:lstStyle/>
                    <a:p>
                      <a:pPr algn="r" fontAlgn="b"/>
                      <a:endParaRPr lang="en-ZA" sz="1100" b="0" i="0" u="none" strike="noStrike" dirty="0">
                        <a:solidFill>
                          <a:srgbClr val="000000"/>
                        </a:solidFill>
                        <a:effectLst/>
                        <a:latin typeface="Calibri"/>
                      </a:endParaRPr>
                    </a:p>
                  </a:txBody>
                  <a:tcPr marL="7982" marR="7982" marT="7982" marB="0" anchor="b"/>
                </a:tc>
                <a:extLst>
                  <a:ext uri="{0D108BD9-81ED-4DB2-BD59-A6C34878D82A}">
                    <a16:rowId xmlns="" xmlns:a16="http://schemas.microsoft.com/office/drawing/2014/main" val="10006"/>
                  </a:ext>
                </a:extLst>
              </a:tr>
              <a:tr h="196786">
                <a:tc>
                  <a:txBody>
                    <a:bodyPr/>
                    <a:lstStyle/>
                    <a:p>
                      <a:pPr algn="l" rtl="0" fontAlgn="b"/>
                      <a:r>
                        <a:rPr lang="en-ZA" sz="1100" b="1" u="none" strike="noStrike" dirty="0">
                          <a:effectLst/>
                        </a:rPr>
                        <a:t>Recapitalisation and Development</a:t>
                      </a:r>
                      <a:endParaRPr lang="en-ZA" sz="1100" b="1" i="1" u="none" strike="noStrike" dirty="0">
                        <a:solidFill>
                          <a:srgbClr val="000000"/>
                        </a:solidFill>
                        <a:effectLst/>
                        <a:latin typeface="Arial"/>
                      </a:endParaRPr>
                    </a:p>
                  </a:txBody>
                  <a:tcPr marL="7982" marR="7982" marT="7982" marB="0" anchor="b"/>
                </a:tc>
                <a:tc>
                  <a:txBody>
                    <a:bodyPr/>
                    <a:lstStyle/>
                    <a:p>
                      <a:pPr algn="r" rtl="0" fontAlgn="b"/>
                      <a:endParaRPr lang="en-ZA" sz="1100" b="1"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07"/>
                  </a:ext>
                </a:extLst>
              </a:tr>
              <a:tr h="196786">
                <a:tc>
                  <a:txBody>
                    <a:bodyPr/>
                    <a:lstStyle/>
                    <a:p>
                      <a:pPr algn="l" rtl="0" fontAlgn="b"/>
                      <a:r>
                        <a:rPr lang="en-ZA" sz="1100" u="none" strike="noStrike" dirty="0">
                          <a:effectLst/>
                        </a:rPr>
                        <a:t>Recap:</a:t>
                      </a:r>
                      <a:r>
                        <a:rPr lang="en-ZA" sz="1100" u="none" strike="noStrike" baseline="0" dirty="0">
                          <a:effectLst/>
                        </a:rPr>
                        <a:t> (</a:t>
                      </a:r>
                      <a:r>
                        <a:rPr lang="en-ZA" sz="1100" b="1" u="none" strike="noStrike" baseline="0" dirty="0">
                          <a:effectLst/>
                        </a:rPr>
                        <a:t>Commitments)</a:t>
                      </a:r>
                      <a:endParaRPr lang="en-ZA" sz="1100" b="1" i="0" u="none" strike="noStrike" dirty="0">
                        <a:solidFill>
                          <a:srgbClr val="000000"/>
                        </a:solidFill>
                        <a:effectLst/>
                        <a:latin typeface="Arial"/>
                      </a:endParaRPr>
                    </a:p>
                  </a:txBody>
                  <a:tcPr marL="7982" marR="7982" marT="7982" marB="0" anchor="b"/>
                </a:tc>
                <a:tc>
                  <a:txBody>
                    <a:bodyPr/>
                    <a:lstStyle/>
                    <a:p>
                      <a:pPr algn="r" rtl="0" fontAlgn="b"/>
                      <a:r>
                        <a:rPr lang="en-ZA" sz="1100" u="none" strike="noStrike" dirty="0">
                          <a:effectLst/>
                        </a:rPr>
                        <a:t>221 682</a:t>
                      </a:r>
                      <a:endParaRPr lang="en-ZA" sz="1100" b="0"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08"/>
                  </a:ext>
                </a:extLst>
              </a:tr>
              <a:tr h="196786">
                <a:tc>
                  <a:txBody>
                    <a:bodyPr/>
                    <a:lstStyle/>
                    <a:p>
                      <a:pPr algn="l" rtl="0" fontAlgn="b"/>
                      <a:r>
                        <a:rPr lang="en-ZA" sz="1100" u="none" strike="noStrike" dirty="0">
                          <a:effectLst/>
                        </a:rPr>
                        <a:t>One Household One Hectare (</a:t>
                      </a:r>
                      <a:r>
                        <a:rPr lang="en-ZA" sz="1100" b="1" u="none" strike="noStrike" dirty="0">
                          <a:effectLst/>
                        </a:rPr>
                        <a:t>1H1H</a:t>
                      </a:r>
                      <a:r>
                        <a:rPr lang="en-ZA" sz="1100" u="none" strike="noStrike" dirty="0">
                          <a:effectLst/>
                        </a:rPr>
                        <a:t>)</a:t>
                      </a:r>
                      <a:endParaRPr lang="en-ZA" sz="1100" b="0" i="0" u="none" strike="noStrike" dirty="0">
                        <a:solidFill>
                          <a:srgbClr val="000000"/>
                        </a:solidFill>
                        <a:effectLst/>
                        <a:latin typeface="Arial"/>
                      </a:endParaRPr>
                    </a:p>
                  </a:txBody>
                  <a:tcPr marL="7982" marR="7982" marT="7982" marB="0" anchor="b"/>
                </a:tc>
                <a:tc>
                  <a:txBody>
                    <a:bodyPr/>
                    <a:lstStyle/>
                    <a:p>
                      <a:pPr algn="r" rtl="0" fontAlgn="b"/>
                      <a:r>
                        <a:rPr lang="en-ZA" sz="1100" u="none" strike="noStrike" dirty="0">
                          <a:effectLst/>
                        </a:rPr>
                        <a:t>106 200</a:t>
                      </a:r>
                      <a:endParaRPr lang="en-ZA" sz="1100" b="0"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09"/>
                  </a:ext>
                </a:extLst>
              </a:tr>
              <a:tr h="196786">
                <a:tc>
                  <a:txBody>
                    <a:bodyPr/>
                    <a:lstStyle/>
                    <a:p>
                      <a:pPr algn="l" rtl="0" fontAlgn="b"/>
                      <a:r>
                        <a:rPr lang="en-ZA" sz="1100" b="1" u="none" strike="noStrike" dirty="0">
                          <a:effectLst/>
                        </a:rPr>
                        <a:t>Total Recap</a:t>
                      </a:r>
                      <a:endParaRPr lang="en-ZA" sz="1100" b="1" i="0" u="none" strike="noStrike" dirty="0">
                        <a:solidFill>
                          <a:srgbClr val="000000"/>
                        </a:solidFill>
                        <a:effectLst/>
                        <a:latin typeface="Arial"/>
                      </a:endParaRPr>
                    </a:p>
                  </a:txBody>
                  <a:tcPr marL="7982" marR="7982" marT="7982" marB="0" anchor="b"/>
                </a:tc>
                <a:tc>
                  <a:txBody>
                    <a:bodyPr/>
                    <a:lstStyle/>
                    <a:p>
                      <a:pPr algn="r" rtl="0" fontAlgn="b"/>
                      <a:r>
                        <a:rPr lang="en-ZA" sz="1100" b="1" u="none" strike="noStrike" dirty="0">
                          <a:effectLst/>
                        </a:rPr>
                        <a:t>327 882</a:t>
                      </a:r>
                      <a:endParaRPr lang="en-ZA" sz="1100" b="1"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10"/>
                  </a:ext>
                </a:extLst>
              </a:tr>
              <a:tr h="196786">
                <a:tc>
                  <a:txBody>
                    <a:bodyPr/>
                    <a:lstStyle/>
                    <a:p>
                      <a:pPr algn="l" rtl="0" fontAlgn="b"/>
                      <a:r>
                        <a:rPr lang="en-ZA" sz="1100" u="none" strike="noStrike" dirty="0">
                          <a:effectLst/>
                        </a:rPr>
                        <a:t> </a:t>
                      </a:r>
                      <a:endParaRPr lang="en-ZA" sz="1100" b="1" i="0" u="none" strike="noStrike" dirty="0">
                        <a:solidFill>
                          <a:srgbClr val="000000"/>
                        </a:solidFill>
                        <a:effectLst/>
                        <a:latin typeface="Arial"/>
                      </a:endParaRPr>
                    </a:p>
                  </a:txBody>
                  <a:tcPr marL="7982" marR="7982" marT="7982" marB="0" anchor="b"/>
                </a:tc>
                <a:tc>
                  <a:txBody>
                    <a:bodyPr/>
                    <a:lstStyle/>
                    <a:p>
                      <a:pPr algn="r" rtl="0" fontAlgn="b"/>
                      <a:r>
                        <a:rPr lang="en-ZA" sz="1100" u="none" strike="noStrike" dirty="0">
                          <a:effectLst/>
                        </a:rPr>
                        <a:t> </a:t>
                      </a:r>
                      <a:endParaRPr lang="en-ZA" sz="1100" b="1"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11"/>
                  </a:ext>
                </a:extLst>
              </a:tr>
              <a:tr h="196786">
                <a:tc>
                  <a:txBody>
                    <a:bodyPr/>
                    <a:lstStyle/>
                    <a:p>
                      <a:pPr algn="l" rtl="0" fontAlgn="b"/>
                      <a:r>
                        <a:rPr lang="en-ZA" sz="1100" b="1" u="none" strike="noStrike" dirty="0">
                          <a:effectLst/>
                        </a:rPr>
                        <a:t>Total ALHA Projects</a:t>
                      </a:r>
                      <a:endParaRPr lang="en-ZA" sz="1100" b="1" i="0" u="none" strike="noStrike" dirty="0">
                        <a:solidFill>
                          <a:srgbClr val="000000"/>
                        </a:solidFill>
                        <a:effectLst/>
                        <a:latin typeface="Arial"/>
                      </a:endParaRPr>
                    </a:p>
                  </a:txBody>
                  <a:tcPr marL="7982" marR="7982" marT="7982" marB="0" anchor="b"/>
                </a:tc>
                <a:tc>
                  <a:txBody>
                    <a:bodyPr/>
                    <a:lstStyle/>
                    <a:p>
                      <a:pPr algn="r" rtl="0" fontAlgn="b"/>
                      <a:r>
                        <a:rPr lang="en-ZA" sz="1100" b="1" u="none" strike="noStrike" dirty="0">
                          <a:effectLst/>
                        </a:rPr>
                        <a:t>1 295 097</a:t>
                      </a:r>
                      <a:endParaRPr lang="en-ZA" sz="1100" b="1"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12"/>
                  </a:ext>
                </a:extLst>
              </a:tr>
              <a:tr h="196786">
                <a:tc>
                  <a:txBody>
                    <a:bodyPr/>
                    <a:lstStyle/>
                    <a:p>
                      <a:pPr algn="l" fontAlgn="b"/>
                      <a:endParaRPr lang="en-ZA" sz="1100" b="0" i="0" u="none" strike="noStrike" dirty="0">
                        <a:solidFill>
                          <a:srgbClr val="000000"/>
                        </a:solidFill>
                        <a:effectLst/>
                        <a:latin typeface="Calibri"/>
                      </a:endParaRPr>
                    </a:p>
                  </a:txBody>
                  <a:tcPr marL="7982" marR="7982" marT="7982" marB="0" anchor="b"/>
                </a:tc>
                <a:tc>
                  <a:txBody>
                    <a:bodyPr/>
                    <a:lstStyle/>
                    <a:p>
                      <a:pPr algn="r" fontAlgn="b"/>
                      <a:endParaRPr lang="en-ZA" sz="1100" b="0" i="0" u="none" strike="noStrike" dirty="0">
                        <a:solidFill>
                          <a:srgbClr val="000000"/>
                        </a:solidFill>
                        <a:effectLst/>
                        <a:latin typeface="Calibri"/>
                      </a:endParaRPr>
                    </a:p>
                  </a:txBody>
                  <a:tcPr marL="7982" marR="7982" marT="7982" marB="0" anchor="b"/>
                </a:tc>
                <a:extLst>
                  <a:ext uri="{0D108BD9-81ED-4DB2-BD59-A6C34878D82A}">
                    <a16:rowId xmlns="" xmlns:a16="http://schemas.microsoft.com/office/drawing/2014/main" val="10013"/>
                  </a:ext>
                </a:extLst>
              </a:tr>
              <a:tr h="196786">
                <a:tc>
                  <a:txBody>
                    <a:bodyPr/>
                    <a:lstStyle/>
                    <a:p>
                      <a:pPr algn="l" rtl="0" fontAlgn="b"/>
                      <a:r>
                        <a:rPr lang="en-ZA" sz="1100" b="1" u="none" strike="noStrike" dirty="0">
                          <a:effectLst/>
                        </a:rPr>
                        <a:t>Other Expenses</a:t>
                      </a:r>
                      <a:endParaRPr lang="en-ZA" sz="1100" b="1" i="0" u="none" strike="noStrike" dirty="0">
                        <a:solidFill>
                          <a:srgbClr val="000000"/>
                        </a:solidFill>
                        <a:effectLst/>
                        <a:latin typeface="Arial"/>
                      </a:endParaRPr>
                    </a:p>
                  </a:txBody>
                  <a:tcPr marL="7982" marR="7982" marT="7982" marB="0" anchor="b"/>
                </a:tc>
                <a:tc>
                  <a:txBody>
                    <a:bodyPr/>
                    <a:lstStyle/>
                    <a:p>
                      <a:pPr algn="r" rtl="0" fontAlgn="b"/>
                      <a:endParaRPr lang="en-ZA" sz="1100" b="1"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14"/>
                  </a:ext>
                </a:extLst>
              </a:tr>
              <a:tr h="196786">
                <a:tc>
                  <a:txBody>
                    <a:bodyPr/>
                    <a:lstStyle/>
                    <a:p>
                      <a:pPr algn="l" rtl="0" fontAlgn="b"/>
                      <a:r>
                        <a:rPr lang="en-ZA" sz="1100" u="none" strike="noStrike">
                          <a:effectLst/>
                        </a:rPr>
                        <a:t>Curator fees</a:t>
                      </a:r>
                      <a:endParaRPr lang="en-ZA" sz="1100" b="0" i="0" u="none" strike="noStrike">
                        <a:solidFill>
                          <a:srgbClr val="000000"/>
                        </a:solidFill>
                        <a:effectLst/>
                        <a:latin typeface="Arial"/>
                      </a:endParaRPr>
                    </a:p>
                  </a:txBody>
                  <a:tcPr marL="7982" marR="7982" marT="7982" marB="0" anchor="b"/>
                </a:tc>
                <a:tc>
                  <a:txBody>
                    <a:bodyPr/>
                    <a:lstStyle/>
                    <a:p>
                      <a:pPr algn="r" rtl="0" fontAlgn="b"/>
                      <a:r>
                        <a:rPr lang="en-ZA" sz="1100" u="none" strike="noStrike" dirty="0">
                          <a:effectLst/>
                        </a:rPr>
                        <a:t>5 861</a:t>
                      </a:r>
                      <a:endParaRPr lang="en-ZA" sz="1100" b="0"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15"/>
                  </a:ext>
                </a:extLst>
              </a:tr>
              <a:tr h="196786">
                <a:tc>
                  <a:txBody>
                    <a:bodyPr/>
                    <a:lstStyle/>
                    <a:p>
                      <a:pPr algn="l" rtl="0" fontAlgn="b"/>
                      <a:r>
                        <a:rPr lang="en-ZA" sz="1100" u="none" strike="noStrike">
                          <a:effectLst/>
                        </a:rPr>
                        <a:t>Project Management Unit fees</a:t>
                      </a:r>
                      <a:endParaRPr lang="en-ZA" sz="1100" b="0" i="0" u="none" strike="noStrike">
                        <a:solidFill>
                          <a:srgbClr val="000000"/>
                        </a:solidFill>
                        <a:effectLst/>
                        <a:latin typeface="Arial"/>
                      </a:endParaRPr>
                    </a:p>
                  </a:txBody>
                  <a:tcPr marL="7982" marR="7982" marT="7982" marB="0" anchor="b"/>
                </a:tc>
                <a:tc>
                  <a:txBody>
                    <a:bodyPr/>
                    <a:lstStyle/>
                    <a:p>
                      <a:pPr algn="r" rtl="0" fontAlgn="b"/>
                      <a:r>
                        <a:rPr lang="en-ZA" sz="1100" u="none" strike="noStrike" dirty="0">
                          <a:effectLst/>
                        </a:rPr>
                        <a:t>71 149</a:t>
                      </a:r>
                      <a:endParaRPr lang="en-ZA" sz="1100" b="0"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16"/>
                  </a:ext>
                </a:extLst>
              </a:tr>
              <a:tr h="196786">
                <a:tc>
                  <a:txBody>
                    <a:bodyPr/>
                    <a:lstStyle/>
                    <a:p>
                      <a:pPr algn="l" rtl="0" fontAlgn="b"/>
                      <a:r>
                        <a:rPr lang="en-ZA" sz="1100" u="none" strike="noStrike">
                          <a:effectLst/>
                        </a:rPr>
                        <a:t>Rates and Taxes</a:t>
                      </a:r>
                      <a:endParaRPr lang="en-ZA" sz="1100" b="0" i="0" u="none" strike="noStrike">
                        <a:solidFill>
                          <a:srgbClr val="000000"/>
                        </a:solidFill>
                        <a:effectLst/>
                        <a:latin typeface="Arial"/>
                      </a:endParaRPr>
                    </a:p>
                  </a:txBody>
                  <a:tcPr marL="7982" marR="7982" marT="7982" marB="0" anchor="b"/>
                </a:tc>
                <a:tc>
                  <a:txBody>
                    <a:bodyPr/>
                    <a:lstStyle/>
                    <a:p>
                      <a:pPr algn="r" rtl="0" fontAlgn="b"/>
                      <a:r>
                        <a:rPr lang="en-ZA" sz="1100" u="none" strike="noStrike" dirty="0">
                          <a:effectLst/>
                        </a:rPr>
                        <a:t>47 494</a:t>
                      </a:r>
                      <a:endParaRPr lang="en-ZA" sz="1100" b="0"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17"/>
                  </a:ext>
                </a:extLst>
              </a:tr>
              <a:tr h="196786">
                <a:tc>
                  <a:txBody>
                    <a:bodyPr/>
                    <a:lstStyle/>
                    <a:p>
                      <a:pPr algn="l" rtl="0" fontAlgn="b"/>
                      <a:r>
                        <a:rPr lang="en-ZA" sz="1100" b="1" u="none" strike="noStrike" dirty="0">
                          <a:effectLst/>
                        </a:rPr>
                        <a:t>Total other expenses</a:t>
                      </a:r>
                      <a:endParaRPr lang="en-ZA" sz="1100" b="1" i="0" u="none" strike="noStrike" dirty="0">
                        <a:solidFill>
                          <a:srgbClr val="000000"/>
                        </a:solidFill>
                        <a:effectLst/>
                        <a:latin typeface="Arial"/>
                      </a:endParaRPr>
                    </a:p>
                  </a:txBody>
                  <a:tcPr marL="7982" marR="7982" marT="7982" marB="0" anchor="b"/>
                </a:tc>
                <a:tc>
                  <a:txBody>
                    <a:bodyPr/>
                    <a:lstStyle/>
                    <a:p>
                      <a:pPr algn="r" rtl="0" fontAlgn="b"/>
                      <a:r>
                        <a:rPr lang="en-ZA" sz="1100" b="1" u="none" strike="noStrike" dirty="0">
                          <a:effectLst/>
                        </a:rPr>
                        <a:t>124 504</a:t>
                      </a:r>
                      <a:endParaRPr lang="en-ZA" sz="1100" b="1"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18"/>
                  </a:ext>
                </a:extLst>
              </a:tr>
              <a:tr h="196786">
                <a:tc>
                  <a:txBody>
                    <a:bodyPr/>
                    <a:lstStyle/>
                    <a:p>
                      <a:pPr algn="l" rtl="0" fontAlgn="b"/>
                      <a:r>
                        <a:rPr lang="en-ZA" sz="1000" u="none" strike="noStrike" dirty="0">
                          <a:effectLst/>
                        </a:rPr>
                        <a:t> </a:t>
                      </a:r>
                      <a:endParaRPr lang="en-ZA" sz="1000" b="1" i="0" u="none" strike="noStrike" dirty="0">
                        <a:solidFill>
                          <a:srgbClr val="000000"/>
                        </a:solidFill>
                        <a:effectLst/>
                        <a:latin typeface="Arial"/>
                      </a:endParaRPr>
                    </a:p>
                  </a:txBody>
                  <a:tcPr marL="7982" marR="7982" marT="7982" marB="0" anchor="b"/>
                </a:tc>
                <a:tc>
                  <a:txBody>
                    <a:bodyPr/>
                    <a:lstStyle/>
                    <a:p>
                      <a:pPr algn="r" rtl="0" fontAlgn="b"/>
                      <a:r>
                        <a:rPr lang="en-ZA" sz="1000" u="none" strike="noStrike" dirty="0">
                          <a:effectLst/>
                        </a:rPr>
                        <a:t> </a:t>
                      </a:r>
                      <a:endParaRPr lang="en-ZA" sz="1000" b="1"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19"/>
                  </a:ext>
                </a:extLst>
              </a:tr>
              <a:tr h="196786">
                <a:tc>
                  <a:txBody>
                    <a:bodyPr/>
                    <a:lstStyle/>
                    <a:p>
                      <a:pPr algn="l" rtl="0" fontAlgn="b"/>
                      <a:r>
                        <a:rPr lang="en-ZA" sz="1000" b="1" u="none" strike="noStrike" dirty="0">
                          <a:effectLst/>
                        </a:rPr>
                        <a:t>Total Transfer Received </a:t>
                      </a:r>
                      <a:endParaRPr lang="en-ZA" sz="1000" b="1" i="0" u="none" strike="noStrike" dirty="0">
                        <a:solidFill>
                          <a:srgbClr val="000000"/>
                        </a:solidFill>
                        <a:effectLst/>
                        <a:latin typeface="Arial"/>
                      </a:endParaRPr>
                    </a:p>
                  </a:txBody>
                  <a:tcPr marL="7982" marR="7982" marT="7982" marB="0" anchor="b"/>
                </a:tc>
                <a:tc>
                  <a:txBody>
                    <a:bodyPr/>
                    <a:lstStyle/>
                    <a:p>
                      <a:pPr algn="r" rtl="0" fontAlgn="b"/>
                      <a:r>
                        <a:rPr lang="en-ZA" sz="1000" b="1" u="none" strike="noStrike" dirty="0">
                          <a:effectLst/>
                        </a:rPr>
                        <a:t>1 419 601</a:t>
                      </a:r>
                      <a:endParaRPr lang="en-ZA" sz="1000" b="1" i="0" u="none" strike="noStrike" dirty="0">
                        <a:solidFill>
                          <a:srgbClr val="000000"/>
                        </a:solidFill>
                        <a:effectLst/>
                        <a:latin typeface="Arial"/>
                      </a:endParaRPr>
                    </a:p>
                  </a:txBody>
                  <a:tcPr marL="7982" marR="7982" marT="7982" marB="0" anchor="b"/>
                </a:tc>
                <a:extLst>
                  <a:ext uri="{0D108BD9-81ED-4DB2-BD59-A6C34878D82A}">
                    <a16:rowId xmlns="" xmlns:a16="http://schemas.microsoft.com/office/drawing/2014/main" val="10020"/>
                  </a:ext>
                </a:extLst>
              </a:tr>
            </a:tbl>
          </a:graphicData>
        </a:graphic>
      </p:graphicFrame>
    </p:spTree>
    <p:extLst>
      <p:ext uri="{BB962C8B-B14F-4D97-AF65-F5344CB8AC3E}">
        <p14:creationId xmlns:p14="http://schemas.microsoft.com/office/powerpoint/2010/main" xmlns="" val="31715258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noGrp="1"/>
          </p:cNvSpPr>
          <p:nvPr>
            <p:ph type="title"/>
          </p:nvPr>
        </p:nvSpPr>
        <p:spPr>
          <a:xfrm>
            <a:off x="457200" y="457200"/>
            <a:ext cx="8229600" cy="609600"/>
          </a:xfrm>
          <a:prstGeom prst="rect">
            <a:avLst/>
          </a:prstGeom>
          <a:effectLst>
            <a:glow rad="101600">
              <a:schemeClr val="accent3">
                <a:satMod val="175000"/>
                <a:alpha val="40000"/>
              </a:schemeClr>
            </a:glow>
            <a:outerShdw blurRad="40000" dist="20000" dir="5400000" rotWithShape="0">
              <a:srgbClr val="000000">
                <a:alpha val="38000"/>
              </a:srgbClr>
            </a:outerShdw>
          </a:effectLst>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ZA" sz="2000" b="1" dirty="0">
                <a:effectLst>
                  <a:outerShdw blurRad="38100" dist="38100" dir="2700000" algn="tl">
                    <a:srgbClr val="000000">
                      <a:alpha val="43137"/>
                    </a:srgbClr>
                  </a:outerShdw>
                </a:effectLst>
                <a:latin typeface="+mn-lt"/>
              </a:rPr>
              <a:t>STRATEGIC LAND ACQUISITION: </a:t>
            </a:r>
            <a:br>
              <a:rPr lang="en-ZA" sz="2000" b="1" dirty="0">
                <a:effectLst>
                  <a:outerShdw blurRad="38100" dist="38100" dir="2700000" algn="tl">
                    <a:srgbClr val="000000">
                      <a:alpha val="43137"/>
                    </a:srgbClr>
                  </a:outerShdw>
                </a:effectLst>
                <a:latin typeface="+mn-lt"/>
              </a:rPr>
            </a:br>
            <a:r>
              <a:rPr lang="en-ZA" sz="2000" b="1" dirty="0">
                <a:effectLst>
                  <a:outerShdw blurRad="38100" dist="38100" dir="2700000" algn="tl">
                    <a:srgbClr val="000000">
                      <a:alpha val="43137"/>
                    </a:srgbClr>
                  </a:outerShdw>
                </a:effectLst>
                <a:latin typeface="+mn-lt"/>
              </a:rPr>
              <a:t>(Land acquisition, SRR (50/50) and Planning)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381926332"/>
              </p:ext>
            </p:extLst>
          </p:nvPr>
        </p:nvGraphicFramePr>
        <p:xfrm>
          <a:off x="533400" y="1143000"/>
          <a:ext cx="8229600" cy="3794317"/>
        </p:xfrm>
        <a:graphic>
          <a:graphicData uri="http://schemas.openxmlformats.org/drawingml/2006/table">
            <a:tbl>
              <a:tblPr>
                <a:tableStyleId>{5C22544A-7EE6-4342-B048-85BDC9FD1C3A}</a:tableStyleId>
              </a:tblPr>
              <a:tblGrid>
                <a:gridCol w="6536048">
                  <a:extLst>
                    <a:ext uri="{9D8B030D-6E8A-4147-A177-3AD203B41FA5}">
                      <a16:colId xmlns="" xmlns:a16="http://schemas.microsoft.com/office/drawing/2014/main" val="20000"/>
                    </a:ext>
                  </a:extLst>
                </a:gridCol>
                <a:gridCol w="1693552">
                  <a:extLst>
                    <a:ext uri="{9D8B030D-6E8A-4147-A177-3AD203B41FA5}">
                      <a16:colId xmlns="" xmlns:a16="http://schemas.microsoft.com/office/drawing/2014/main" val="20001"/>
                    </a:ext>
                  </a:extLst>
                </a:gridCol>
              </a:tblGrid>
              <a:tr h="304801">
                <a:tc>
                  <a:txBody>
                    <a:bodyPr/>
                    <a:lstStyle/>
                    <a:p>
                      <a:pPr algn="l" fontAlgn="t"/>
                      <a:r>
                        <a:rPr lang="en-ZA" sz="1100" b="1" u="none" strike="noStrike" dirty="0">
                          <a:effectLst/>
                        </a:rPr>
                        <a:t>STRATEGIC LAND ACQUISITION</a:t>
                      </a:r>
                      <a:endParaRPr lang="en-ZA" sz="1100" b="1" i="0" u="none" strike="noStrike" dirty="0">
                        <a:solidFill>
                          <a:srgbClr val="000000"/>
                        </a:solidFill>
                        <a:effectLst/>
                        <a:latin typeface="Arial"/>
                      </a:endParaRPr>
                    </a:p>
                  </a:txBody>
                  <a:tcPr marL="9525" marR="9525" marT="9525" marB="0"/>
                </a:tc>
                <a:tc>
                  <a:txBody>
                    <a:bodyPr/>
                    <a:lstStyle/>
                    <a:p>
                      <a:pPr algn="r" fontAlgn="t"/>
                      <a:r>
                        <a:rPr lang="en-ZA" sz="1100" b="1" u="none" strike="noStrike" dirty="0">
                          <a:effectLst/>
                        </a:rPr>
                        <a:t>2017/18 </a:t>
                      </a:r>
                      <a:endParaRPr lang="en-ZA" sz="1100" b="1" i="0" u="none" strike="noStrike" dirty="0">
                        <a:solidFill>
                          <a:srgbClr val="000000"/>
                        </a:solidFill>
                        <a:effectLst/>
                        <a:latin typeface="Arial"/>
                      </a:endParaRPr>
                    </a:p>
                  </a:txBody>
                  <a:tcPr marL="9525" marR="9525" marT="9525" marB="0"/>
                </a:tc>
                <a:extLst>
                  <a:ext uri="{0D108BD9-81ED-4DB2-BD59-A6C34878D82A}">
                    <a16:rowId xmlns="" xmlns:a16="http://schemas.microsoft.com/office/drawing/2014/main" val="10000"/>
                  </a:ext>
                </a:extLst>
              </a:tr>
              <a:tr h="217900">
                <a:tc>
                  <a:txBody>
                    <a:bodyPr/>
                    <a:lstStyle/>
                    <a:p>
                      <a:pPr algn="l" fontAlgn="b"/>
                      <a:endParaRPr lang="en-ZA" sz="1100" b="0" i="0" u="none" strike="noStrike" dirty="0">
                        <a:solidFill>
                          <a:srgbClr val="000000"/>
                        </a:solidFill>
                        <a:effectLst/>
                        <a:latin typeface="Arial"/>
                      </a:endParaRPr>
                    </a:p>
                  </a:txBody>
                  <a:tcPr marL="9525" marR="9525" marT="9525" marB="0" anchor="b"/>
                </a:tc>
                <a:tc>
                  <a:txBody>
                    <a:bodyPr/>
                    <a:lstStyle/>
                    <a:p>
                      <a:pPr algn="r" fontAlgn="b"/>
                      <a:r>
                        <a:rPr lang="en-ZA" sz="1100" b="1" i="0" u="none" strike="noStrike" dirty="0">
                          <a:solidFill>
                            <a:srgbClr val="000000"/>
                          </a:solidFill>
                          <a:effectLst/>
                          <a:latin typeface="Arial"/>
                        </a:rPr>
                        <a:t>R ‘000</a:t>
                      </a:r>
                    </a:p>
                  </a:txBody>
                  <a:tcPr marL="9525" marR="9525" marT="9525" marB="0" anchor="b"/>
                </a:tc>
                <a:extLst>
                  <a:ext uri="{0D108BD9-81ED-4DB2-BD59-A6C34878D82A}">
                    <a16:rowId xmlns="" xmlns:a16="http://schemas.microsoft.com/office/drawing/2014/main" val="10001"/>
                  </a:ext>
                </a:extLst>
              </a:tr>
              <a:tr h="325534">
                <a:tc>
                  <a:txBody>
                    <a:bodyPr/>
                    <a:lstStyle/>
                    <a:p>
                      <a:pPr algn="l" fontAlgn="b"/>
                      <a:r>
                        <a:rPr lang="en-ZA" sz="1100" u="none" strike="noStrike" dirty="0">
                          <a:effectLst/>
                        </a:rPr>
                        <a:t>Eastern Cape</a:t>
                      </a:r>
                      <a:endParaRPr lang="en-ZA" sz="1100" b="0" i="0" u="none" strike="noStrike" dirty="0">
                        <a:solidFill>
                          <a:srgbClr val="000000"/>
                        </a:solidFill>
                        <a:effectLst/>
                        <a:latin typeface="Arial"/>
                      </a:endParaRPr>
                    </a:p>
                  </a:txBody>
                  <a:tcPr marL="9525" marR="9525" marT="9525" marB="0" anchor="b"/>
                </a:tc>
                <a:tc>
                  <a:txBody>
                    <a:bodyPr/>
                    <a:lstStyle/>
                    <a:p>
                      <a:pPr algn="r" fontAlgn="b"/>
                      <a:r>
                        <a:rPr lang="en-ZA" sz="1100" u="none" strike="noStrike" dirty="0">
                          <a:effectLst/>
                        </a:rPr>
                        <a:t>121 500</a:t>
                      </a:r>
                      <a:endParaRPr lang="en-ZA" sz="110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2"/>
                  </a:ext>
                </a:extLst>
              </a:tr>
              <a:tr h="325534">
                <a:tc>
                  <a:txBody>
                    <a:bodyPr/>
                    <a:lstStyle/>
                    <a:p>
                      <a:pPr algn="l" fontAlgn="b"/>
                      <a:r>
                        <a:rPr lang="en-ZA" sz="1100" u="none" strike="noStrike" dirty="0">
                          <a:effectLst/>
                        </a:rPr>
                        <a:t>Free State</a:t>
                      </a:r>
                      <a:endParaRPr lang="en-ZA" sz="1100" b="0" i="0" u="none" strike="noStrike" dirty="0">
                        <a:solidFill>
                          <a:srgbClr val="000000"/>
                        </a:solidFill>
                        <a:effectLst/>
                        <a:latin typeface="Arial"/>
                      </a:endParaRPr>
                    </a:p>
                  </a:txBody>
                  <a:tcPr marL="9525" marR="9525" marT="9525" marB="0" anchor="b"/>
                </a:tc>
                <a:tc>
                  <a:txBody>
                    <a:bodyPr/>
                    <a:lstStyle/>
                    <a:p>
                      <a:pPr algn="r" fontAlgn="b"/>
                      <a:r>
                        <a:rPr lang="en-ZA" sz="1100" u="none" strike="noStrike" dirty="0">
                          <a:effectLst/>
                        </a:rPr>
                        <a:t>101 700</a:t>
                      </a:r>
                      <a:endParaRPr lang="en-ZA" sz="110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3"/>
                  </a:ext>
                </a:extLst>
              </a:tr>
              <a:tr h="325534">
                <a:tc>
                  <a:txBody>
                    <a:bodyPr/>
                    <a:lstStyle/>
                    <a:p>
                      <a:pPr algn="l" fontAlgn="b"/>
                      <a:r>
                        <a:rPr lang="en-ZA" sz="1100" u="none" strike="noStrike" dirty="0">
                          <a:effectLst/>
                        </a:rPr>
                        <a:t>Gauteng</a:t>
                      </a:r>
                      <a:endParaRPr lang="en-ZA" sz="1100" b="0" i="0" u="none" strike="noStrike" dirty="0">
                        <a:solidFill>
                          <a:srgbClr val="000000"/>
                        </a:solidFill>
                        <a:effectLst/>
                        <a:latin typeface="Arial"/>
                      </a:endParaRPr>
                    </a:p>
                  </a:txBody>
                  <a:tcPr marL="9525" marR="9525" marT="9525" marB="0" anchor="b"/>
                </a:tc>
                <a:tc>
                  <a:txBody>
                    <a:bodyPr/>
                    <a:lstStyle/>
                    <a:p>
                      <a:pPr algn="r" fontAlgn="b"/>
                      <a:r>
                        <a:rPr lang="en-ZA" sz="1100" u="none" strike="noStrike" dirty="0">
                          <a:effectLst/>
                        </a:rPr>
                        <a:t>91 500</a:t>
                      </a:r>
                      <a:endParaRPr lang="en-ZA" sz="110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4"/>
                  </a:ext>
                </a:extLst>
              </a:tr>
              <a:tr h="325534">
                <a:tc>
                  <a:txBody>
                    <a:bodyPr/>
                    <a:lstStyle/>
                    <a:p>
                      <a:pPr algn="l" fontAlgn="b"/>
                      <a:r>
                        <a:rPr lang="en-ZA" sz="1100" u="none" strike="noStrike" dirty="0">
                          <a:effectLst/>
                        </a:rPr>
                        <a:t>KwaZulu-Natal</a:t>
                      </a:r>
                      <a:endParaRPr lang="en-ZA" sz="1100" b="0" i="0" u="none" strike="noStrike" dirty="0">
                        <a:solidFill>
                          <a:srgbClr val="000000"/>
                        </a:solidFill>
                        <a:effectLst/>
                        <a:latin typeface="Arial"/>
                      </a:endParaRPr>
                    </a:p>
                  </a:txBody>
                  <a:tcPr marL="9525" marR="9525" marT="9525" marB="0" anchor="b"/>
                </a:tc>
                <a:tc>
                  <a:txBody>
                    <a:bodyPr/>
                    <a:lstStyle/>
                    <a:p>
                      <a:pPr algn="r" fontAlgn="b"/>
                      <a:r>
                        <a:rPr lang="en-ZA" sz="1100" u="none" strike="noStrike" dirty="0">
                          <a:effectLst/>
                        </a:rPr>
                        <a:t>130 000</a:t>
                      </a:r>
                      <a:endParaRPr lang="en-ZA" sz="110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5"/>
                  </a:ext>
                </a:extLst>
              </a:tr>
              <a:tr h="325534">
                <a:tc>
                  <a:txBody>
                    <a:bodyPr/>
                    <a:lstStyle/>
                    <a:p>
                      <a:pPr algn="l" fontAlgn="b"/>
                      <a:r>
                        <a:rPr lang="en-ZA" sz="1100" u="none" strike="noStrike" dirty="0">
                          <a:effectLst/>
                        </a:rPr>
                        <a:t>Limpopo</a:t>
                      </a:r>
                      <a:endParaRPr lang="en-ZA" sz="1100" b="0" i="0" u="none" strike="noStrike" dirty="0">
                        <a:solidFill>
                          <a:srgbClr val="000000"/>
                        </a:solidFill>
                        <a:effectLst/>
                        <a:latin typeface="Arial"/>
                      </a:endParaRPr>
                    </a:p>
                  </a:txBody>
                  <a:tcPr marL="9525" marR="9525" marT="9525" marB="0" anchor="b"/>
                </a:tc>
                <a:tc>
                  <a:txBody>
                    <a:bodyPr/>
                    <a:lstStyle/>
                    <a:p>
                      <a:pPr algn="r" fontAlgn="b"/>
                      <a:r>
                        <a:rPr lang="en-ZA" sz="1100" u="none" strike="noStrike" dirty="0">
                          <a:effectLst/>
                        </a:rPr>
                        <a:t>120 000</a:t>
                      </a:r>
                      <a:endParaRPr lang="en-ZA" sz="110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6"/>
                  </a:ext>
                </a:extLst>
              </a:tr>
              <a:tr h="325534">
                <a:tc>
                  <a:txBody>
                    <a:bodyPr/>
                    <a:lstStyle/>
                    <a:p>
                      <a:pPr algn="l" fontAlgn="b"/>
                      <a:r>
                        <a:rPr lang="en-ZA" sz="1100" u="none" strike="noStrike" dirty="0">
                          <a:effectLst/>
                        </a:rPr>
                        <a:t>Mpumalanga</a:t>
                      </a:r>
                      <a:endParaRPr lang="en-ZA" sz="1100" b="0" i="0" u="none" strike="noStrike" dirty="0">
                        <a:solidFill>
                          <a:srgbClr val="000000"/>
                        </a:solidFill>
                        <a:effectLst/>
                        <a:latin typeface="Arial"/>
                      </a:endParaRPr>
                    </a:p>
                  </a:txBody>
                  <a:tcPr marL="9525" marR="9525" marT="9525" marB="0" anchor="b"/>
                </a:tc>
                <a:tc>
                  <a:txBody>
                    <a:bodyPr/>
                    <a:lstStyle/>
                    <a:p>
                      <a:pPr algn="r" fontAlgn="b"/>
                      <a:r>
                        <a:rPr lang="en-ZA" sz="1100" u="none" strike="noStrike" dirty="0">
                          <a:effectLst/>
                        </a:rPr>
                        <a:t>127 120</a:t>
                      </a:r>
                      <a:endParaRPr lang="en-ZA" sz="110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7"/>
                  </a:ext>
                </a:extLst>
              </a:tr>
              <a:tr h="325534">
                <a:tc>
                  <a:txBody>
                    <a:bodyPr/>
                    <a:lstStyle/>
                    <a:p>
                      <a:pPr algn="l" fontAlgn="b"/>
                      <a:r>
                        <a:rPr lang="en-ZA" sz="1100" u="none" strike="noStrike" dirty="0">
                          <a:effectLst/>
                        </a:rPr>
                        <a:t>Northern Cape</a:t>
                      </a:r>
                      <a:endParaRPr lang="en-ZA" sz="1100" b="0" i="0" u="none" strike="noStrike" dirty="0">
                        <a:solidFill>
                          <a:srgbClr val="000000"/>
                        </a:solidFill>
                        <a:effectLst/>
                        <a:latin typeface="Arial"/>
                      </a:endParaRPr>
                    </a:p>
                  </a:txBody>
                  <a:tcPr marL="9525" marR="9525" marT="9525" marB="0" anchor="b"/>
                </a:tc>
                <a:tc>
                  <a:txBody>
                    <a:bodyPr/>
                    <a:lstStyle/>
                    <a:p>
                      <a:pPr algn="r" fontAlgn="b"/>
                      <a:r>
                        <a:rPr lang="en-ZA" sz="1100" u="none" strike="noStrike" dirty="0">
                          <a:effectLst/>
                        </a:rPr>
                        <a:t>88 114</a:t>
                      </a:r>
                      <a:endParaRPr lang="en-ZA" sz="110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8"/>
                  </a:ext>
                </a:extLst>
              </a:tr>
              <a:tr h="325534">
                <a:tc>
                  <a:txBody>
                    <a:bodyPr/>
                    <a:lstStyle/>
                    <a:p>
                      <a:pPr algn="l" fontAlgn="b"/>
                      <a:r>
                        <a:rPr lang="en-ZA" sz="1100" u="none" strike="noStrike" dirty="0">
                          <a:effectLst/>
                        </a:rPr>
                        <a:t>North West</a:t>
                      </a:r>
                      <a:endParaRPr lang="en-ZA" sz="1100" b="0" i="0" u="none" strike="noStrike" dirty="0">
                        <a:solidFill>
                          <a:srgbClr val="000000"/>
                        </a:solidFill>
                        <a:effectLst/>
                        <a:latin typeface="Arial"/>
                      </a:endParaRPr>
                    </a:p>
                  </a:txBody>
                  <a:tcPr marL="9525" marR="9525" marT="9525" marB="0" anchor="b"/>
                </a:tc>
                <a:tc>
                  <a:txBody>
                    <a:bodyPr/>
                    <a:lstStyle/>
                    <a:p>
                      <a:pPr algn="r" fontAlgn="b"/>
                      <a:r>
                        <a:rPr lang="en-ZA" sz="1100" u="none" strike="noStrike" dirty="0">
                          <a:effectLst/>
                        </a:rPr>
                        <a:t>142 647</a:t>
                      </a:r>
                      <a:endParaRPr lang="en-ZA" sz="110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9"/>
                  </a:ext>
                </a:extLst>
              </a:tr>
              <a:tr h="325534">
                <a:tc>
                  <a:txBody>
                    <a:bodyPr/>
                    <a:lstStyle/>
                    <a:p>
                      <a:pPr algn="l" fontAlgn="b"/>
                      <a:r>
                        <a:rPr lang="en-ZA" sz="1100" u="none" strike="noStrike" dirty="0">
                          <a:effectLst/>
                        </a:rPr>
                        <a:t>Western Cape</a:t>
                      </a:r>
                      <a:endParaRPr lang="en-ZA" sz="1100" b="0" i="0" u="none" strike="noStrike" dirty="0">
                        <a:solidFill>
                          <a:srgbClr val="000000"/>
                        </a:solidFill>
                        <a:effectLst/>
                        <a:latin typeface="Arial"/>
                      </a:endParaRPr>
                    </a:p>
                  </a:txBody>
                  <a:tcPr marL="9525" marR="9525" marT="9525" marB="0" anchor="b"/>
                </a:tc>
                <a:tc>
                  <a:txBody>
                    <a:bodyPr/>
                    <a:lstStyle/>
                    <a:p>
                      <a:pPr algn="r" fontAlgn="b"/>
                      <a:r>
                        <a:rPr lang="en-ZA" sz="1100" u="none" strike="noStrike" dirty="0">
                          <a:effectLst/>
                        </a:rPr>
                        <a:t>44 634</a:t>
                      </a:r>
                      <a:endParaRPr lang="en-ZA" sz="110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10"/>
                  </a:ext>
                </a:extLst>
              </a:tr>
              <a:tr h="341810">
                <a:tc>
                  <a:txBody>
                    <a:bodyPr/>
                    <a:lstStyle/>
                    <a:p>
                      <a:pPr algn="l" fontAlgn="b"/>
                      <a:r>
                        <a:rPr lang="en-ZA" sz="1100" b="1" i="0" u="none" strike="noStrike" dirty="0">
                          <a:solidFill>
                            <a:srgbClr val="000000"/>
                          </a:solidFill>
                          <a:effectLst/>
                          <a:latin typeface="Arial"/>
                        </a:rPr>
                        <a:t>TOTAL</a:t>
                      </a:r>
                    </a:p>
                  </a:txBody>
                  <a:tcPr marL="9525" marR="9525" marT="9525" marB="0" anchor="b"/>
                </a:tc>
                <a:tc>
                  <a:txBody>
                    <a:bodyPr/>
                    <a:lstStyle/>
                    <a:p>
                      <a:pPr algn="r" fontAlgn="b"/>
                      <a:r>
                        <a:rPr lang="en-ZA" sz="1100" b="1" u="none" strike="noStrike" dirty="0">
                          <a:effectLst/>
                        </a:rPr>
                        <a:t>967 215</a:t>
                      </a:r>
                      <a:endParaRPr lang="en-ZA" sz="1100" b="1"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xmlns="" val="15356226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noGrp="1"/>
          </p:cNvSpPr>
          <p:nvPr>
            <p:ph type="title"/>
          </p:nvPr>
        </p:nvSpPr>
        <p:spPr>
          <a:xfrm>
            <a:off x="457200" y="228600"/>
            <a:ext cx="8229600" cy="609600"/>
          </a:xfrm>
          <a:prstGeom prst="rect">
            <a:avLst/>
          </a:prstGeom>
          <a:effectLst>
            <a:glow rad="101600">
              <a:schemeClr val="accent3">
                <a:satMod val="175000"/>
                <a:alpha val="40000"/>
              </a:schemeClr>
            </a:glow>
            <a:outerShdw blurRad="40000" dist="20000" dir="5400000" rotWithShape="0">
              <a:srgbClr val="000000">
                <a:alpha val="38000"/>
              </a:srgbClr>
            </a:outerShdw>
          </a:effectLst>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ZA" sz="2000" b="1" dirty="0">
                <a:effectLst>
                  <a:outerShdw blurRad="38100" dist="38100" dir="2700000" algn="tl">
                    <a:srgbClr val="000000">
                      <a:alpha val="43137"/>
                    </a:srgbClr>
                  </a:outerShdw>
                </a:effectLst>
                <a:latin typeface="+mn-lt"/>
              </a:rPr>
              <a:t>RECAPITALISATION AND DEVELOPMENT</a:t>
            </a:r>
            <a:br>
              <a:rPr lang="en-ZA" sz="2000" b="1" dirty="0">
                <a:effectLst>
                  <a:outerShdw blurRad="38100" dist="38100" dir="2700000" algn="tl">
                    <a:srgbClr val="000000">
                      <a:alpha val="43137"/>
                    </a:srgbClr>
                  </a:outerShdw>
                </a:effectLst>
                <a:latin typeface="+mn-lt"/>
              </a:rPr>
            </a:br>
            <a:r>
              <a:rPr lang="en-ZA" sz="2000" b="1" dirty="0">
                <a:effectLst>
                  <a:outerShdw blurRad="38100" dist="38100" dir="2700000" algn="tl">
                    <a:srgbClr val="000000">
                      <a:alpha val="43137"/>
                    </a:srgbClr>
                  </a:outerShdw>
                </a:effectLst>
                <a:latin typeface="+mn-lt"/>
              </a:rPr>
              <a:t>(Recapitalisation and One Hectare One Household 1H1H)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7852293"/>
              </p:ext>
            </p:extLst>
          </p:nvPr>
        </p:nvGraphicFramePr>
        <p:xfrm>
          <a:off x="457200" y="990600"/>
          <a:ext cx="8305800" cy="3794316"/>
        </p:xfrm>
        <a:graphic>
          <a:graphicData uri="http://schemas.openxmlformats.org/drawingml/2006/table">
            <a:tbl>
              <a:tblPr>
                <a:tableStyleId>{5C22544A-7EE6-4342-B048-85BDC9FD1C3A}</a:tableStyleId>
              </a:tblPr>
              <a:tblGrid>
                <a:gridCol w="6596567">
                  <a:extLst>
                    <a:ext uri="{9D8B030D-6E8A-4147-A177-3AD203B41FA5}">
                      <a16:colId xmlns="" xmlns:a16="http://schemas.microsoft.com/office/drawing/2014/main" val="20000"/>
                    </a:ext>
                  </a:extLst>
                </a:gridCol>
                <a:gridCol w="1709233">
                  <a:extLst>
                    <a:ext uri="{9D8B030D-6E8A-4147-A177-3AD203B41FA5}">
                      <a16:colId xmlns="" xmlns:a16="http://schemas.microsoft.com/office/drawing/2014/main" val="20001"/>
                    </a:ext>
                  </a:extLst>
                </a:gridCol>
              </a:tblGrid>
              <a:tr h="304800">
                <a:tc>
                  <a:txBody>
                    <a:bodyPr/>
                    <a:lstStyle/>
                    <a:p>
                      <a:pPr algn="l" fontAlgn="t"/>
                      <a:r>
                        <a:rPr lang="en-ZA" sz="1000" b="1" u="none" strike="noStrike" dirty="0">
                          <a:effectLst/>
                        </a:rPr>
                        <a:t>RECAPITALISATION</a:t>
                      </a:r>
                      <a:r>
                        <a:rPr lang="en-ZA" sz="1000" b="1" u="none" strike="noStrike" baseline="0" dirty="0">
                          <a:effectLst/>
                        </a:rPr>
                        <a:t> AND DEVELOPMENT</a:t>
                      </a:r>
                      <a:endParaRPr lang="en-ZA" sz="1000" b="1" i="0" u="none" strike="noStrike" dirty="0">
                        <a:solidFill>
                          <a:srgbClr val="000000"/>
                        </a:solidFill>
                        <a:effectLst/>
                        <a:latin typeface="Arial"/>
                      </a:endParaRPr>
                    </a:p>
                  </a:txBody>
                  <a:tcPr marL="9525" marR="9525" marT="9525" marB="0"/>
                </a:tc>
                <a:tc>
                  <a:txBody>
                    <a:bodyPr/>
                    <a:lstStyle/>
                    <a:p>
                      <a:pPr algn="ctr" fontAlgn="t"/>
                      <a:r>
                        <a:rPr lang="en-ZA" sz="1000" b="1" u="none" strike="noStrike" dirty="0">
                          <a:effectLst/>
                        </a:rPr>
                        <a:t>2017/18 </a:t>
                      </a:r>
                      <a:endParaRPr lang="en-ZA" sz="1000" b="1" i="0" u="none" strike="noStrike" dirty="0">
                        <a:solidFill>
                          <a:srgbClr val="000000"/>
                        </a:solidFill>
                        <a:effectLst/>
                        <a:latin typeface="Arial"/>
                      </a:endParaRPr>
                    </a:p>
                  </a:txBody>
                  <a:tcPr marL="9525" marR="9525" marT="9525" marB="0"/>
                </a:tc>
                <a:extLst>
                  <a:ext uri="{0D108BD9-81ED-4DB2-BD59-A6C34878D82A}">
                    <a16:rowId xmlns="" xmlns:a16="http://schemas.microsoft.com/office/drawing/2014/main" val="10000"/>
                  </a:ext>
                </a:extLst>
              </a:tr>
              <a:tr h="217900">
                <a:tc>
                  <a:txBody>
                    <a:bodyPr/>
                    <a:lstStyle/>
                    <a:p>
                      <a:pPr algn="l" fontAlgn="b"/>
                      <a:endParaRPr lang="en-ZA" sz="1000" b="0" i="0" u="none" strike="noStrike" dirty="0">
                        <a:solidFill>
                          <a:srgbClr val="000000"/>
                        </a:solidFill>
                        <a:effectLst/>
                        <a:latin typeface="Arial"/>
                      </a:endParaRPr>
                    </a:p>
                  </a:txBody>
                  <a:tcPr marL="9525" marR="9525" marT="9525" marB="0" anchor="b"/>
                </a:tc>
                <a:tc>
                  <a:txBody>
                    <a:bodyPr/>
                    <a:lstStyle/>
                    <a:p>
                      <a:pPr algn="r" fontAlgn="b"/>
                      <a:r>
                        <a:rPr lang="en-ZA" sz="1000" b="1" i="0" u="none" strike="noStrike" dirty="0">
                          <a:solidFill>
                            <a:srgbClr val="000000"/>
                          </a:solidFill>
                          <a:effectLst/>
                          <a:latin typeface="Arial"/>
                        </a:rPr>
                        <a:t>R ‘000</a:t>
                      </a:r>
                    </a:p>
                  </a:txBody>
                  <a:tcPr marL="9525" marR="9525" marT="9525" marB="0" anchor="b"/>
                </a:tc>
                <a:extLst>
                  <a:ext uri="{0D108BD9-81ED-4DB2-BD59-A6C34878D82A}">
                    <a16:rowId xmlns="" xmlns:a16="http://schemas.microsoft.com/office/drawing/2014/main" val="10001"/>
                  </a:ext>
                </a:extLst>
              </a:tr>
              <a:tr h="325534">
                <a:tc>
                  <a:txBody>
                    <a:bodyPr/>
                    <a:lstStyle/>
                    <a:p>
                      <a:pPr algn="l" fontAlgn="b"/>
                      <a:r>
                        <a:rPr lang="en-ZA" sz="1100" u="none" strike="noStrike" dirty="0">
                          <a:effectLst/>
                        </a:rPr>
                        <a:t>Eastern Cape</a:t>
                      </a:r>
                      <a:endParaRPr lang="en-ZA" sz="1100" b="0" i="0" u="none" strike="noStrike" dirty="0">
                        <a:solidFill>
                          <a:srgbClr val="000000"/>
                        </a:solidFill>
                        <a:effectLst/>
                        <a:latin typeface="Arial"/>
                      </a:endParaRPr>
                    </a:p>
                  </a:txBody>
                  <a:tcPr marL="9525" marR="9525" marT="9525" marB="0" anchor="b"/>
                </a:tc>
                <a:tc>
                  <a:txBody>
                    <a:bodyPr/>
                    <a:lstStyle/>
                    <a:p>
                      <a:pPr algn="r" fontAlgn="b"/>
                      <a:r>
                        <a:rPr lang="en-ZA" sz="1100" b="0" i="0" u="none" strike="noStrike" dirty="0">
                          <a:solidFill>
                            <a:srgbClr val="000000"/>
                          </a:solidFill>
                          <a:effectLst/>
                          <a:latin typeface="Arial"/>
                        </a:rPr>
                        <a:t>41 000</a:t>
                      </a:r>
                    </a:p>
                  </a:txBody>
                  <a:tcPr marL="9525" marR="9525" marT="9525" marB="0" anchor="b"/>
                </a:tc>
                <a:extLst>
                  <a:ext uri="{0D108BD9-81ED-4DB2-BD59-A6C34878D82A}">
                    <a16:rowId xmlns="" xmlns:a16="http://schemas.microsoft.com/office/drawing/2014/main" val="10002"/>
                  </a:ext>
                </a:extLst>
              </a:tr>
              <a:tr h="325534">
                <a:tc>
                  <a:txBody>
                    <a:bodyPr/>
                    <a:lstStyle/>
                    <a:p>
                      <a:pPr algn="l" fontAlgn="b"/>
                      <a:r>
                        <a:rPr lang="en-ZA" sz="1100" u="none" strike="noStrike" dirty="0">
                          <a:effectLst/>
                        </a:rPr>
                        <a:t>Free State</a:t>
                      </a:r>
                      <a:endParaRPr lang="en-ZA" sz="1100" b="0" i="0" u="none" strike="noStrike" dirty="0">
                        <a:solidFill>
                          <a:srgbClr val="000000"/>
                        </a:solidFill>
                        <a:effectLst/>
                        <a:latin typeface="Arial"/>
                      </a:endParaRPr>
                    </a:p>
                  </a:txBody>
                  <a:tcPr marL="9525" marR="9525" marT="9525" marB="0" anchor="b"/>
                </a:tc>
                <a:tc>
                  <a:txBody>
                    <a:bodyPr/>
                    <a:lstStyle/>
                    <a:p>
                      <a:pPr algn="r" fontAlgn="b"/>
                      <a:r>
                        <a:rPr lang="en-ZA" sz="1100" b="0" i="0" u="none" strike="noStrike" dirty="0">
                          <a:solidFill>
                            <a:srgbClr val="000000"/>
                          </a:solidFill>
                          <a:effectLst/>
                          <a:latin typeface="Arial"/>
                        </a:rPr>
                        <a:t>32 800</a:t>
                      </a:r>
                    </a:p>
                  </a:txBody>
                  <a:tcPr marL="9525" marR="9525" marT="9525" marB="0" anchor="b"/>
                </a:tc>
                <a:extLst>
                  <a:ext uri="{0D108BD9-81ED-4DB2-BD59-A6C34878D82A}">
                    <a16:rowId xmlns="" xmlns:a16="http://schemas.microsoft.com/office/drawing/2014/main" val="10003"/>
                  </a:ext>
                </a:extLst>
              </a:tr>
              <a:tr h="325534">
                <a:tc>
                  <a:txBody>
                    <a:bodyPr/>
                    <a:lstStyle/>
                    <a:p>
                      <a:pPr algn="l" fontAlgn="b"/>
                      <a:r>
                        <a:rPr lang="en-ZA" sz="1100" u="none" strike="noStrike">
                          <a:effectLst/>
                        </a:rPr>
                        <a:t>Gauteng</a:t>
                      </a:r>
                      <a:endParaRPr lang="en-ZA" sz="1100" b="0" i="0" u="none" strike="noStrike">
                        <a:solidFill>
                          <a:srgbClr val="000000"/>
                        </a:solidFill>
                        <a:effectLst/>
                        <a:latin typeface="Arial"/>
                      </a:endParaRPr>
                    </a:p>
                  </a:txBody>
                  <a:tcPr marL="9525" marR="9525" marT="9525" marB="0" anchor="b"/>
                </a:tc>
                <a:tc>
                  <a:txBody>
                    <a:bodyPr/>
                    <a:lstStyle/>
                    <a:p>
                      <a:pPr algn="r" fontAlgn="b"/>
                      <a:r>
                        <a:rPr lang="en-ZA" sz="1100" b="0" i="0" u="none" strike="noStrike" dirty="0">
                          <a:solidFill>
                            <a:srgbClr val="000000"/>
                          </a:solidFill>
                          <a:effectLst/>
                          <a:latin typeface="Arial"/>
                        </a:rPr>
                        <a:t>27 500</a:t>
                      </a:r>
                    </a:p>
                  </a:txBody>
                  <a:tcPr marL="9525" marR="9525" marT="9525" marB="0" anchor="b"/>
                </a:tc>
                <a:extLst>
                  <a:ext uri="{0D108BD9-81ED-4DB2-BD59-A6C34878D82A}">
                    <a16:rowId xmlns="" xmlns:a16="http://schemas.microsoft.com/office/drawing/2014/main" val="10004"/>
                  </a:ext>
                </a:extLst>
              </a:tr>
              <a:tr h="325534">
                <a:tc>
                  <a:txBody>
                    <a:bodyPr/>
                    <a:lstStyle/>
                    <a:p>
                      <a:pPr algn="l" fontAlgn="b"/>
                      <a:r>
                        <a:rPr lang="en-ZA" sz="1100" u="none" strike="noStrike">
                          <a:effectLst/>
                        </a:rPr>
                        <a:t>KwaZulu-Natal</a:t>
                      </a:r>
                      <a:endParaRPr lang="en-ZA" sz="1100" b="0" i="0" u="none" strike="noStrike">
                        <a:solidFill>
                          <a:srgbClr val="000000"/>
                        </a:solidFill>
                        <a:effectLst/>
                        <a:latin typeface="Arial"/>
                      </a:endParaRPr>
                    </a:p>
                  </a:txBody>
                  <a:tcPr marL="9525" marR="9525" marT="9525" marB="0" anchor="b"/>
                </a:tc>
                <a:tc>
                  <a:txBody>
                    <a:bodyPr/>
                    <a:lstStyle/>
                    <a:p>
                      <a:pPr algn="r" fontAlgn="b"/>
                      <a:r>
                        <a:rPr lang="en-ZA" sz="1100" b="0" i="0" u="none" strike="noStrike">
                          <a:solidFill>
                            <a:srgbClr val="000000"/>
                          </a:solidFill>
                          <a:effectLst/>
                          <a:latin typeface="Arial"/>
                        </a:rPr>
                        <a:t>44 630</a:t>
                      </a:r>
                    </a:p>
                  </a:txBody>
                  <a:tcPr marL="9525" marR="9525" marT="9525" marB="0" anchor="b"/>
                </a:tc>
                <a:extLst>
                  <a:ext uri="{0D108BD9-81ED-4DB2-BD59-A6C34878D82A}">
                    <a16:rowId xmlns="" xmlns:a16="http://schemas.microsoft.com/office/drawing/2014/main" val="10005"/>
                  </a:ext>
                </a:extLst>
              </a:tr>
              <a:tr h="325534">
                <a:tc>
                  <a:txBody>
                    <a:bodyPr/>
                    <a:lstStyle/>
                    <a:p>
                      <a:pPr algn="l" fontAlgn="b"/>
                      <a:r>
                        <a:rPr lang="en-ZA" sz="1100" u="none" strike="noStrike" dirty="0">
                          <a:effectLst/>
                        </a:rPr>
                        <a:t>Limpopo</a:t>
                      </a:r>
                      <a:endParaRPr lang="en-ZA" sz="1100" b="0" i="0" u="none" strike="noStrike" dirty="0">
                        <a:solidFill>
                          <a:srgbClr val="000000"/>
                        </a:solidFill>
                        <a:effectLst/>
                        <a:latin typeface="Arial"/>
                      </a:endParaRPr>
                    </a:p>
                  </a:txBody>
                  <a:tcPr marL="9525" marR="9525" marT="9525" marB="0" anchor="b"/>
                </a:tc>
                <a:tc>
                  <a:txBody>
                    <a:bodyPr/>
                    <a:lstStyle/>
                    <a:p>
                      <a:pPr algn="r" fontAlgn="b"/>
                      <a:r>
                        <a:rPr lang="en-ZA" sz="1100" b="0" i="0" u="none" strike="noStrike">
                          <a:solidFill>
                            <a:srgbClr val="000000"/>
                          </a:solidFill>
                          <a:effectLst/>
                          <a:latin typeface="Arial"/>
                        </a:rPr>
                        <a:t>32 800</a:t>
                      </a:r>
                    </a:p>
                  </a:txBody>
                  <a:tcPr marL="9525" marR="9525" marT="9525" marB="0" anchor="b"/>
                </a:tc>
                <a:extLst>
                  <a:ext uri="{0D108BD9-81ED-4DB2-BD59-A6C34878D82A}">
                    <a16:rowId xmlns="" xmlns:a16="http://schemas.microsoft.com/office/drawing/2014/main" val="10006"/>
                  </a:ext>
                </a:extLst>
              </a:tr>
              <a:tr h="325534">
                <a:tc>
                  <a:txBody>
                    <a:bodyPr/>
                    <a:lstStyle/>
                    <a:p>
                      <a:pPr algn="l" fontAlgn="b"/>
                      <a:r>
                        <a:rPr lang="en-ZA" sz="1100" u="none" strike="noStrike">
                          <a:effectLst/>
                        </a:rPr>
                        <a:t>Mpumalanga</a:t>
                      </a:r>
                      <a:endParaRPr lang="en-ZA" sz="1100" b="0" i="0" u="none" strike="noStrike">
                        <a:solidFill>
                          <a:srgbClr val="000000"/>
                        </a:solidFill>
                        <a:effectLst/>
                        <a:latin typeface="Arial"/>
                      </a:endParaRPr>
                    </a:p>
                  </a:txBody>
                  <a:tcPr marL="9525" marR="9525" marT="9525" marB="0" anchor="b"/>
                </a:tc>
                <a:tc>
                  <a:txBody>
                    <a:bodyPr/>
                    <a:lstStyle/>
                    <a:p>
                      <a:pPr algn="r" fontAlgn="b"/>
                      <a:r>
                        <a:rPr lang="en-ZA" sz="1100" b="0" i="0" u="none" strike="noStrike">
                          <a:solidFill>
                            <a:srgbClr val="000000"/>
                          </a:solidFill>
                          <a:effectLst/>
                          <a:latin typeface="Arial"/>
                        </a:rPr>
                        <a:t>32 800</a:t>
                      </a:r>
                    </a:p>
                  </a:txBody>
                  <a:tcPr marL="9525" marR="9525" marT="9525" marB="0" anchor="b"/>
                </a:tc>
                <a:extLst>
                  <a:ext uri="{0D108BD9-81ED-4DB2-BD59-A6C34878D82A}">
                    <a16:rowId xmlns="" xmlns:a16="http://schemas.microsoft.com/office/drawing/2014/main" val="10007"/>
                  </a:ext>
                </a:extLst>
              </a:tr>
              <a:tr h="325534">
                <a:tc>
                  <a:txBody>
                    <a:bodyPr/>
                    <a:lstStyle/>
                    <a:p>
                      <a:pPr algn="l" fontAlgn="b"/>
                      <a:r>
                        <a:rPr lang="en-ZA" sz="1100" u="none" strike="noStrike">
                          <a:effectLst/>
                        </a:rPr>
                        <a:t>Northern Cape</a:t>
                      </a:r>
                      <a:endParaRPr lang="en-ZA" sz="1100" b="0" i="0" u="none" strike="noStrike">
                        <a:solidFill>
                          <a:srgbClr val="000000"/>
                        </a:solidFill>
                        <a:effectLst/>
                        <a:latin typeface="Arial"/>
                      </a:endParaRPr>
                    </a:p>
                  </a:txBody>
                  <a:tcPr marL="9525" marR="9525" marT="9525" marB="0" anchor="b"/>
                </a:tc>
                <a:tc>
                  <a:txBody>
                    <a:bodyPr/>
                    <a:lstStyle/>
                    <a:p>
                      <a:pPr algn="r" fontAlgn="b"/>
                      <a:r>
                        <a:rPr lang="en-ZA" sz="1100" b="0" i="0" u="none" strike="noStrike">
                          <a:solidFill>
                            <a:srgbClr val="000000"/>
                          </a:solidFill>
                          <a:effectLst/>
                          <a:latin typeface="Arial"/>
                        </a:rPr>
                        <a:t>44 142</a:t>
                      </a:r>
                    </a:p>
                  </a:txBody>
                  <a:tcPr marL="9525" marR="9525" marT="9525" marB="0" anchor="b"/>
                </a:tc>
                <a:extLst>
                  <a:ext uri="{0D108BD9-81ED-4DB2-BD59-A6C34878D82A}">
                    <a16:rowId xmlns="" xmlns:a16="http://schemas.microsoft.com/office/drawing/2014/main" val="10008"/>
                  </a:ext>
                </a:extLst>
              </a:tr>
              <a:tr h="325534">
                <a:tc>
                  <a:txBody>
                    <a:bodyPr/>
                    <a:lstStyle/>
                    <a:p>
                      <a:pPr algn="l" fontAlgn="b"/>
                      <a:r>
                        <a:rPr lang="en-ZA" sz="1100" u="none" strike="noStrike" dirty="0">
                          <a:effectLst/>
                        </a:rPr>
                        <a:t>North West</a:t>
                      </a:r>
                      <a:endParaRPr lang="en-ZA" sz="1100" b="0" i="0" u="none" strike="noStrike" dirty="0">
                        <a:solidFill>
                          <a:srgbClr val="000000"/>
                        </a:solidFill>
                        <a:effectLst/>
                        <a:latin typeface="Arial"/>
                      </a:endParaRPr>
                    </a:p>
                  </a:txBody>
                  <a:tcPr marL="9525" marR="9525" marT="9525" marB="0" anchor="b"/>
                </a:tc>
                <a:tc>
                  <a:txBody>
                    <a:bodyPr/>
                    <a:lstStyle/>
                    <a:p>
                      <a:pPr algn="r" fontAlgn="b"/>
                      <a:r>
                        <a:rPr lang="en-ZA" sz="1100" b="0" i="0" u="none" strike="noStrike">
                          <a:solidFill>
                            <a:srgbClr val="000000"/>
                          </a:solidFill>
                          <a:effectLst/>
                          <a:latin typeface="Arial"/>
                        </a:rPr>
                        <a:t>30 210</a:t>
                      </a:r>
                    </a:p>
                  </a:txBody>
                  <a:tcPr marL="9525" marR="9525" marT="9525" marB="0" anchor="b"/>
                </a:tc>
                <a:extLst>
                  <a:ext uri="{0D108BD9-81ED-4DB2-BD59-A6C34878D82A}">
                    <a16:rowId xmlns="" xmlns:a16="http://schemas.microsoft.com/office/drawing/2014/main" val="10009"/>
                  </a:ext>
                </a:extLst>
              </a:tr>
              <a:tr h="325534">
                <a:tc>
                  <a:txBody>
                    <a:bodyPr/>
                    <a:lstStyle/>
                    <a:p>
                      <a:pPr algn="l" fontAlgn="b"/>
                      <a:r>
                        <a:rPr lang="en-ZA" sz="1100" u="none" strike="noStrike">
                          <a:effectLst/>
                        </a:rPr>
                        <a:t>Western Cape</a:t>
                      </a:r>
                      <a:endParaRPr lang="en-ZA" sz="1100" b="0" i="0" u="none" strike="noStrike">
                        <a:solidFill>
                          <a:srgbClr val="000000"/>
                        </a:solidFill>
                        <a:effectLst/>
                        <a:latin typeface="Arial"/>
                      </a:endParaRPr>
                    </a:p>
                  </a:txBody>
                  <a:tcPr marL="9525" marR="9525" marT="9525" marB="0" anchor="b"/>
                </a:tc>
                <a:tc>
                  <a:txBody>
                    <a:bodyPr/>
                    <a:lstStyle/>
                    <a:p>
                      <a:pPr algn="r" fontAlgn="b"/>
                      <a:r>
                        <a:rPr lang="en-ZA" sz="1100" b="0" i="0" u="none" strike="noStrike">
                          <a:solidFill>
                            <a:srgbClr val="000000"/>
                          </a:solidFill>
                          <a:effectLst/>
                          <a:latin typeface="Arial"/>
                        </a:rPr>
                        <a:t>42 000</a:t>
                      </a:r>
                    </a:p>
                  </a:txBody>
                  <a:tcPr marL="9525" marR="9525" marT="9525" marB="0" anchor="b"/>
                </a:tc>
                <a:extLst>
                  <a:ext uri="{0D108BD9-81ED-4DB2-BD59-A6C34878D82A}">
                    <a16:rowId xmlns="" xmlns:a16="http://schemas.microsoft.com/office/drawing/2014/main" val="10010"/>
                  </a:ext>
                </a:extLst>
              </a:tr>
              <a:tr h="341810">
                <a:tc>
                  <a:txBody>
                    <a:bodyPr/>
                    <a:lstStyle/>
                    <a:p>
                      <a:pPr algn="l" fontAlgn="b"/>
                      <a:r>
                        <a:rPr lang="en-ZA" sz="1100" b="1" i="0" u="none" strike="noStrike" dirty="0">
                          <a:solidFill>
                            <a:srgbClr val="000000"/>
                          </a:solidFill>
                          <a:effectLst/>
                          <a:latin typeface="Arial"/>
                        </a:rPr>
                        <a:t>TOTAL</a:t>
                      </a:r>
                    </a:p>
                  </a:txBody>
                  <a:tcPr marL="9525" marR="9525" marT="9525" marB="0" anchor="b"/>
                </a:tc>
                <a:tc>
                  <a:txBody>
                    <a:bodyPr/>
                    <a:lstStyle/>
                    <a:p>
                      <a:pPr algn="r" fontAlgn="b"/>
                      <a:r>
                        <a:rPr lang="en-ZA" sz="1100" b="1" i="0" u="none" strike="noStrike" dirty="0">
                          <a:solidFill>
                            <a:srgbClr val="000000"/>
                          </a:solidFill>
                          <a:effectLst/>
                          <a:latin typeface="Arial"/>
                        </a:rPr>
                        <a:t>327 882</a:t>
                      </a:r>
                    </a:p>
                  </a:txBody>
                  <a:tcPr marL="9525" marR="9525" marT="9525" marB="0" anchor="b"/>
                </a:tc>
                <a:extLst>
                  <a:ext uri="{0D108BD9-81ED-4DB2-BD59-A6C34878D82A}">
                    <a16:rowId xmlns="" xmlns:a16="http://schemas.microsoft.com/office/drawing/2014/main" val="10011"/>
                  </a:ext>
                </a:extLst>
              </a:tr>
            </a:tbl>
          </a:graphicData>
        </a:graphic>
      </p:graphicFrame>
      <p:sp>
        <p:nvSpPr>
          <p:cNvPr id="7" name="Rectangle 6"/>
          <p:cNvSpPr/>
          <p:nvPr/>
        </p:nvSpPr>
        <p:spPr>
          <a:xfrm>
            <a:off x="533400" y="4930914"/>
            <a:ext cx="8153400" cy="677108"/>
          </a:xfrm>
          <a:prstGeom prst="rect">
            <a:avLst/>
          </a:prstGeom>
        </p:spPr>
        <p:txBody>
          <a:bodyPr wrap="square">
            <a:spAutoFit/>
          </a:bodyPr>
          <a:lstStyle/>
          <a:p>
            <a:pPr defTabSz="914400" fontAlgn="auto">
              <a:spcBef>
                <a:spcPts val="0"/>
              </a:spcBef>
              <a:spcAft>
                <a:spcPts val="0"/>
              </a:spcAft>
            </a:pPr>
            <a:r>
              <a:rPr lang="en-ZA" sz="800" b="1" dirty="0">
                <a:solidFill>
                  <a:prstClr val="black"/>
                </a:solidFill>
                <a:latin typeface="Arial"/>
                <a:cs typeface="+mn-cs"/>
              </a:rPr>
              <a:t>Note</a:t>
            </a:r>
          </a:p>
          <a:p>
            <a:pPr defTabSz="914400" fontAlgn="auto">
              <a:spcBef>
                <a:spcPts val="0"/>
              </a:spcBef>
              <a:spcAft>
                <a:spcPts val="0"/>
              </a:spcAft>
            </a:pPr>
            <a:r>
              <a:rPr lang="en-ZA" sz="1000" dirty="0">
                <a:solidFill>
                  <a:prstClr val="black"/>
                </a:solidFill>
                <a:latin typeface="Arial"/>
                <a:cs typeface="+mn-cs"/>
              </a:rPr>
              <a:t>Although the TOTAL Recap was split per province, no further break down is provided by the Branch for each category per province within Recap in terms of  for example Recap and 1H1H has been provided. Analysis of the allocation per category shows that 68%, and 32% has been provided for 2017/18, whereas for the outer years a split of 65%, and 35% has been provided for 2018/19 and 69% and 31% in 2019/20..</a:t>
            </a:r>
          </a:p>
        </p:txBody>
      </p:sp>
    </p:spTree>
    <p:extLst>
      <p:ext uri="{BB962C8B-B14F-4D97-AF65-F5344CB8AC3E}">
        <p14:creationId xmlns:p14="http://schemas.microsoft.com/office/powerpoint/2010/main" xmlns="" val="6517088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noGrp="1"/>
          </p:cNvSpPr>
          <p:nvPr>
            <p:ph type="title"/>
          </p:nvPr>
        </p:nvSpPr>
        <p:spPr>
          <a:xfrm>
            <a:off x="457200" y="228600"/>
            <a:ext cx="8077200" cy="609600"/>
          </a:xfrm>
          <a:prstGeom prst="rect">
            <a:avLst/>
          </a:prstGeom>
          <a:effectLst>
            <a:glow rad="101600">
              <a:schemeClr val="accent3">
                <a:satMod val="175000"/>
                <a:alpha val="40000"/>
              </a:schemeClr>
            </a:glow>
            <a:outerShdw blurRad="40000" dist="20000" dir="5400000" rotWithShape="0">
              <a:srgbClr val="000000">
                <a:alpha val="38000"/>
              </a:srgbClr>
            </a:outerShdw>
          </a:effectLst>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ZA" sz="2000" b="1" dirty="0">
                <a:effectLst>
                  <a:outerShdw blurRad="38100" dist="38100" dir="2700000" algn="tl">
                    <a:srgbClr val="000000">
                      <a:alpha val="43137"/>
                    </a:srgbClr>
                  </a:outerShdw>
                </a:effectLst>
                <a:latin typeface="+mn-lt"/>
              </a:rPr>
              <a:t>RATES AND TAXES</a:t>
            </a:r>
            <a:br>
              <a:rPr lang="en-ZA" sz="2000" b="1" dirty="0">
                <a:effectLst>
                  <a:outerShdw blurRad="38100" dist="38100" dir="2700000" algn="tl">
                    <a:srgbClr val="000000">
                      <a:alpha val="43137"/>
                    </a:srgbClr>
                  </a:outerShdw>
                </a:effectLst>
                <a:latin typeface="+mn-lt"/>
              </a:rPr>
            </a:br>
            <a:endParaRPr lang="en-ZA" sz="2000" b="1" dirty="0">
              <a:effectLst>
                <a:outerShdw blurRad="38100" dist="38100" dir="2700000" algn="tl">
                  <a:srgbClr val="000000">
                    <a:alpha val="43137"/>
                  </a:srgbClr>
                </a:outerShdw>
              </a:effectLst>
              <a:latin typeface="+mn-lt"/>
            </a:endParaRPr>
          </a:p>
        </p:txBody>
      </p:sp>
      <p:sp>
        <p:nvSpPr>
          <p:cNvPr id="7" name="Rectangle 6"/>
          <p:cNvSpPr/>
          <p:nvPr/>
        </p:nvSpPr>
        <p:spPr>
          <a:xfrm>
            <a:off x="533400" y="4930914"/>
            <a:ext cx="8153400" cy="461665"/>
          </a:xfrm>
          <a:prstGeom prst="rect">
            <a:avLst/>
          </a:prstGeom>
        </p:spPr>
        <p:txBody>
          <a:bodyPr wrap="square">
            <a:spAutoFit/>
          </a:bodyPr>
          <a:lstStyle/>
          <a:p>
            <a:pPr defTabSz="914400" fontAlgn="auto">
              <a:spcBef>
                <a:spcPts val="0"/>
              </a:spcBef>
              <a:spcAft>
                <a:spcPts val="0"/>
              </a:spcAft>
            </a:pPr>
            <a:r>
              <a:rPr lang="en-ZA" sz="800" b="1" dirty="0">
                <a:solidFill>
                  <a:prstClr val="black"/>
                </a:solidFill>
                <a:latin typeface="Arial"/>
                <a:cs typeface="+mn-cs"/>
              </a:rPr>
              <a:t>Note</a:t>
            </a:r>
          </a:p>
          <a:p>
            <a:pPr defTabSz="914400" fontAlgn="auto">
              <a:spcBef>
                <a:spcPts val="0"/>
              </a:spcBef>
              <a:spcAft>
                <a:spcPts val="0"/>
              </a:spcAft>
            </a:pPr>
            <a:r>
              <a:rPr lang="en-ZA" sz="800" dirty="0">
                <a:solidFill>
                  <a:prstClr val="black"/>
                </a:solidFill>
                <a:latin typeface="Arial"/>
                <a:cs typeface="+mn-cs"/>
              </a:rPr>
              <a:t>Rates and taxes budget has been estimated to increase by 6% all around per financial year and per  province. These estimates are based on the current (2016/17) approved  allocation. This is despite the low spending in the line item as the expected spending for the current financial year will meet the target.</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586136349"/>
              </p:ext>
            </p:extLst>
          </p:nvPr>
        </p:nvGraphicFramePr>
        <p:xfrm>
          <a:off x="457200" y="990600"/>
          <a:ext cx="8077200" cy="3411129"/>
        </p:xfrm>
        <a:graphic>
          <a:graphicData uri="http://schemas.openxmlformats.org/drawingml/2006/table">
            <a:tbl>
              <a:tblPr>
                <a:tableStyleId>{5C22544A-7EE6-4342-B048-85BDC9FD1C3A}</a:tableStyleId>
              </a:tblPr>
              <a:tblGrid>
                <a:gridCol w="2576555">
                  <a:extLst>
                    <a:ext uri="{9D8B030D-6E8A-4147-A177-3AD203B41FA5}">
                      <a16:colId xmlns="" xmlns:a16="http://schemas.microsoft.com/office/drawing/2014/main" val="20000"/>
                    </a:ext>
                  </a:extLst>
                </a:gridCol>
                <a:gridCol w="5500645">
                  <a:extLst>
                    <a:ext uri="{9D8B030D-6E8A-4147-A177-3AD203B41FA5}">
                      <a16:colId xmlns="" xmlns:a16="http://schemas.microsoft.com/office/drawing/2014/main" val="20001"/>
                    </a:ext>
                  </a:extLst>
                </a:gridCol>
              </a:tblGrid>
              <a:tr h="322674">
                <a:tc>
                  <a:txBody>
                    <a:bodyPr/>
                    <a:lstStyle/>
                    <a:p>
                      <a:pPr algn="l" fontAlgn="b"/>
                      <a:r>
                        <a:rPr lang="en-ZA" sz="1100" b="1" u="none" strike="noStrike" dirty="0">
                          <a:effectLst/>
                        </a:rPr>
                        <a:t>Province</a:t>
                      </a:r>
                      <a:endParaRPr lang="en-ZA" sz="1100" b="1" i="0" u="none" strike="noStrike" dirty="0">
                        <a:solidFill>
                          <a:srgbClr val="000000"/>
                        </a:solidFill>
                        <a:effectLst/>
                        <a:latin typeface="Calibri"/>
                      </a:endParaRPr>
                    </a:p>
                  </a:txBody>
                  <a:tcPr marL="9525" marR="9525" marT="9525" marB="0" anchor="b"/>
                </a:tc>
                <a:tc>
                  <a:txBody>
                    <a:bodyPr/>
                    <a:lstStyle/>
                    <a:p>
                      <a:pPr algn="r" fontAlgn="b"/>
                      <a:r>
                        <a:rPr lang="en-ZA" sz="1100" b="1" u="none" strike="noStrike" dirty="0">
                          <a:effectLst/>
                        </a:rPr>
                        <a:t>2017/18</a:t>
                      </a:r>
                      <a:endParaRPr lang="en-ZA" sz="1100" b="1"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0"/>
                  </a:ext>
                </a:extLst>
              </a:tr>
              <a:tr h="307309">
                <a:tc>
                  <a:txBody>
                    <a:bodyPr/>
                    <a:lstStyle/>
                    <a:p>
                      <a:pPr algn="l" fontAlgn="b"/>
                      <a:r>
                        <a:rPr lang="en-ZA" sz="1100" u="none" strike="noStrike" dirty="0">
                          <a:effectLst/>
                        </a:rPr>
                        <a:t>Limpopo</a:t>
                      </a:r>
                      <a:endParaRPr lang="en-ZA" sz="1100" b="0" i="0" u="none" strike="noStrike" dirty="0">
                        <a:solidFill>
                          <a:srgbClr val="000000"/>
                        </a:solidFill>
                        <a:effectLst/>
                        <a:latin typeface="Calibri"/>
                      </a:endParaRPr>
                    </a:p>
                  </a:txBody>
                  <a:tcPr marL="9525" marR="9525" marT="9525" marB="0" anchor="b"/>
                </a:tc>
                <a:tc>
                  <a:txBody>
                    <a:bodyPr/>
                    <a:lstStyle/>
                    <a:p>
                      <a:pPr algn="r" fontAlgn="b"/>
                      <a:r>
                        <a:rPr lang="en-ZA" sz="1100" u="none" strike="noStrike" dirty="0">
                          <a:effectLst/>
                        </a:rPr>
                        <a:t>                                 1 274 400 </a:t>
                      </a:r>
                      <a:endParaRPr lang="en-ZA" sz="11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1"/>
                  </a:ext>
                </a:extLst>
              </a:tr>
              <a:tr h="307309">
                <a:tc>
                  <a:txBody>
                    <a:bodyPr/>
                    <a:lstStyle/>
                    <a:p>
                      <a:pPr algn="l" fontAlgn="b"/>
                      <a:r>
                        <a:rPr lang="en-ZA" sz="1100" u="none" strike="noStrike">
                          <a:effectLst/>
                        </a:rPr>
                        <a:t>Nothern Cape</a:t>
                      </a:r>
                      <a:endParaRPr lang="en-ZA" sz="1100" b="0" i="0" u="none" strike="noStrike">
                        <a:solidFill>
                          <a:srgbClr val="000000"/>
                        </a:solidFill>
                        <a:effectLst/>
                        <a:latin typeface="Calibri"/>
                      </a:endParaRPr>
                    </a:p>
                  </a:txBody>
                  <a:tcPr marL="9525" marR="9525" marT="9525" marB="0" anchor="b"/>
                </a:tc>
                <a:tc>
                  <a:txBody>
                    <a:bodyPr/>
                    <a:lstStyle/>
                    <a:p>
                      <a:pPr algn="r" fontAlgn="b"/>
                      <a:r>
                        <a:rPr lang="en-ZA" sz="1100" u="none" strike="noStrike" dirty="0">
                          <a:effectLst/>
                        </a:rPr>
                        <a:t>                                 2 230 200 </a:t>
                      </a:r>
                      <a:endParaRPr lang="en-ZA" sz="11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2"/>
                  </a:ext>
                </a:extLst>
              </a:tr>
              <a:tr h="307309">
                <a:tc>
                  <a:txBody>
                    <a:bodyPr/>
                    <a:lstStyle/>
                    <a:p>
                      <a:pPr algn="l" fontAlgn="b"/>
                      <a:r>
                        <a:rPr lang="en-ZA" sz="1100" u="none" strike="noStrike">
                          <a:effectLst/>
                        </a:rPr>
                        <a:t>Western Cape</a:t>
                      </a:r>
                      <a:endParaRPr lang="en-ZA" sz="1100" b="0" i="0" u="none" strike="noStrike">
                        <a:solidFill>
                          <a:srgbClr val="000000"/>
                        </a:solidFill>
                        <a:effectLst/>
                        <a:latin typeface="Calibri"/>
                      </a:endParaRPr>
                    </a:p>
                  </a:txBody>
                  <a:tcPr marL="9525" marR="9525" marT="9525" marB="0" anchor="b"/>
                </a:tc>
                <a:tc>
                  <a:txBody>
                    <a:bodyPr/>
                    <a:lstStyle/>
                    <a:p>
                      <a:pPr algn="r" fontAlgn="b"/>
                      <a:r>
                        <a:rPr lang="en-ZA" sz="1100" u="none" strike="noStrike" dirty="0">
                          <a:effectLst/>
                        </a:rPr>
                        <a:t>                                 2 655 000 </a:t>
                      </a:r>
                      <a:endParaRPr lang="en-ZA" sz="11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3"/>
                  </a:ext>
                </a:extLst>
              </a:tr>
              <a:tr h="307309">
                <a:tc>
                  <a:txBody>
                    <a:bodyPr/>
                    <a:lstStyle/>
                    <a:p>
                      <a:pPr algn="l" fontAlgn="b"/>
                      <a:r>
                        <a:rPr lang="en-ZA" sz="1100" u="none" strike="noStrike">
                          <a:effectLst/>
                        </a:rPr>
                        <a:t>Gauteng</a:t>
                      </a:r>
                      <a:endParaRPr lang="en-ZA" sz="1100" b="0" i="0" u="none" strike="noStrike">
                        <a:solidFill>
                          <a:srgbClr val="000000"/>
                        </a:solidFill>
                        <a:effectLst/>
                        <a:latin typeface="Calibri"/>
                      </a:endParaRPr>
                    </a:p>
                  </a:txBody>
                  <a:tcPr marL="9525" marR="9525" marT="9525" marB="0" anchor="b"/>
                </a:tc>
                <a:tc>
                  <a:txBody>
                    <a:bodyPr/>
                    <a:lstStyle/>
                    <a:p>
                      <a:pPr algn="r" fontAlgn="b"/>
                      <a:r>
                        <a:rPr lang="en-ZA" sz="1100" u="none" strike="noStrike" dirty="0">
                          <a:effectLst/>
                        </a:rPr>
                        <a:t>                                 5 522 400 </a:t>
                      </a:r>
                      <a:endParaRPr lang="en-ZA" sz="11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4"/>
                  </a:ext>
                </a:extLst>
              </a:tr>
              <a:tr h="307309">
                <a:tc>
                  <a:txBody>
                    <a:bodyPr/>
                    <a:lstStyle/>
                    <a:p>
                      <a:pPr algn="l" fontAlgn="b"/>
                      <a:r>
                        <a:rPr lang="en-ZA" sz="1100" u="none" strike="noStrike" dirty="0">
                          <a:effectLst/>
                        </a:rPr>
                        <a:t>Free State</a:t>
                      </a:r>
                      <a:endParaRPr lang="en-ZA" sz="1100" b="0" i="0" u="none" strike="noStrike" dirty="0">
                        <a:solidFill>
                          <a:srgbClr val="000000"/>
                        </a:solidFill>
                        <a:effectLst/>
                        <a:latin typeface="Calibri"/>
                      </a:endParaRPr>
                    </a:p>
                  </a:txBody>
                  <a:tcPr marL="9525" marR="9525" marT="9525" marB="0" anchor="b"/>
                </a:tc>
                <a:tc>
                  <a:txBody>
                    <a:bodyPr/>
                    <a:lstStyle/>
                    <a:p>
                      <a:pPr algn="r" fontAlgn="b"/>
                      <a:r>
                        <a:rPr lang="en-ZA" sz="1100" u="none" strike="noStrike" dirty="0">
                          <a:effectLst/>
                        </a:rPr>
                        <a:t>                                 6 372 000 </a:t>
                      </a:r>
                      <a:endParaRPr lang="en-ZA" sz="11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5"/>
                  </a:ext>
                </a:extLst>
              </a:tr>
              <a:tr h="307309">
                <a:tc>
                  <a:txBody>
                    <a:bodyPr/>
                    <a:lstStyle/>
                    <a:p>
                      <a:pPr algn="l" fontAlgn="b"/>
                      <a:r>
                        <a:rPr lang="en-ZA" sz="1100" u="none" strike="noStrike">
                          <a:effectLst/>
                        </a:rPr>
                        <a:t>North West</a:t>
                      </a:r>
                      <a:endParaRPr lang="en-ZA" sz="1100" b="0" i="0" u="none" strike="noStrike">
                        <a:solidFill>
                          <a:srgbClr val="000000"/>
                        </a:solidFill>
                        <a:effectLst/>
                        <a:latin typeface="Calibri"/>
                      </a:endParaRPr>
                    </a:p>
                  </a:txBody>
                  <a:tcPr marL="9525" marR="9525" marT="9525" marB="0" anchor="b"/>
                </a:tc>
                <a:tc>
                  <a:txBody>
                    <a:bodyPr/>
                    <a:lstStyle/>
                    <a:p>
                      <a:pPr algn="r" fontAlgn="b"/>
                      <a:r>
                        <a:rPr lang="en-ZA" sz="1100" u="none" strike="noStrike" dirty="0">
                          <a:effectLst/>
                        </a:rPr>
                        <a:t>                                 6 584 400 </a:t>
                      </a:r>
                      <a:endParaRPr lang="en-ZA" sz="11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6"/>
                  </a:ext>
                </a:extLst>
              </a:tr>
              <a:tr h="307309">
                <a:tc>
                  <a:txBody>
                    <a:bodyPr/>
                    <a:lstStyle/>
                    <a:p>
                      <a:pPr algn="l" fontAlgn="b"/>
                      <a:r>
                        <a:rPr lang="en-ZA" sz="1100" u="none" strike="noStrike">
                          <a:effectLst/>
                        </a:rPr>
                        <a:t>Kwazulu Natal</a:t>
                      </a:r>
                      <a:endParaRPr lang="en-ZA" sz="1100" b="0" i="0" u="none" strike="noStrike">
                        <a:solidFill>
                          <a:srgbClr val="000000"/>
                        </a:solidFill>
                        <a:effectLst/>
                        <a:latin typeface="Calibri"/>
                      </a:endParaRPr>
                    </a:p>
                  </a:txBody>
                  <a:tcPr marL="9525" marR="9525" marT="9525" marB="0" anchor="b"/>
                </a:tc>
                <a:tc>
                  <a:txBody>
                    <a:bodyPr/>
                    <a:lstStyle/>
                    <a:p>
                      <a:pPr algn="r" fontAlgn="b"/>
                      <a:r>
                        <a:rPr lang="en-ZA" sz="1100" u="none" strike="noStrike" dirty="0">
                          <a:effectLst/>
                        </a:rPr>
                        <a:t>                                 7 221 600 </a:t>
                      </a:r>
                      <a:endParaRPr lang="en-ZA" sz="11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7"/>
                  </a:ext>
                </a:extLst>
              </a:tr>
              <a:tr h="307309">
                <a:tc>
                  <a:txBody>
                    <a:bodyPr/>
                    <a:lstStyle/>
                    <a:p>
                      <a:pPr algn="l" fontAlgn="b"/>
                      <a:r>
                        <a:rPr lang="en-ZA" sz="1100" u="none" strike="noStrike">
                          <a:effectLst/>
                        </a:rPr>
                        <a:t>Eastern Cape</a:t>
                      </a:r>
                      <a:endParaRPr lang="en-ZA" sz="1100" b="0" i="0" u="none" strike="noStrike">
                        <a:solidFill>
                          <a:srgbClr val="000000"/>
                        </a:solidFill>
                        <a:effectLst/>
                        <a:latin typeface="Calibri"/>
                      </a:endParaRPr>
                    </a:p>
                  </a:txBody>
                  <a:tcPr marL="9525" marR="9525" marT="9525" marB="0" anchor="b"/>
                </a:tc>
                <a:tc>
                  <a:txBody>
                    <a:bodyPr/>
                    <a:lstStyle/>
                    <a:p>
                      <a:pPr algn="r" fontAlgn="b"/>
                      <a:r>
                        <a:rPr lang="en-ZA" sz="1100" u="none" strike="noStrike" dirty="0">
                          <a:effectLst/>
                        </a:rPr>
                        <a:t>                                 7 965 000 </a:t>
                      </a:r>
                      <a:endParaRPr lang="en-ZA" sz="11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8"/>
                  </a:ext>
                </a:extLst>
              </a:tr>
              <a:tr h="307309">
                <a:tc>
                  <a:txBody>
                    <a:bodyPr/>
                    <a:lstStyle/>
                    <a:p>
                      <a:pPr algn="l" fontAlgn="b"/>
                      <a:r>
                        <a:rPr lang="en-ZA" sz="1100" u="none" strike="noStrike">
                          <a:effectLst/>
                        </a:rPr>
                        <a:t>Mpumalanga</a:t>
                      </a:r>
                      <a:endParaRPr lang="en-ZA" sz="1100" b="0" i="0" u="none" strike="noStrike">
                        <a:solidFill>
                          <a:srgbClr val="000000"/>
                        </a:solidFill>
                        <a:effectLst/>
                        <a:latin typeface="Calibri"/>
                      </a:endParaRPr>
                    </a:p>
                  </a:txBody>
                  <a:tcPr marL="9525" marR="9525" marT="9525" marB="0" anchor="b"/>
                </a:tc>
                <a:tc>
                  <a:txBody>
                    <a:bodyPr/>
                    <a:lstStyle/>
                    <a:p>
                      <a:pPr algn="r" fontAlgn="b"/>
                      <a:r>
                        <a:rPr lang="en-ZA" sz="1100" u="none" strike="noStrike" dirty="0">
                          <a:effectLst/>
                        </a:rPr>
                        <a:t>                               10 620 000 </a:t>
                      </a:r>
                      <a:endParaRPr lang="en-ZA" sz="11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9"/>
                  </a:ext>
                </a:extLst>
              </a:tr>
              <a:tr h="322674">
                <a:tc>
                  <a:txBody>
                    <a:bodyPr/>
                    <a:lstStyle/>
                    <a:p>
                      <a:pPr algn="l" fontAlgn="b"/>
                      <a:r>
                        <a:rPr lang="en-ZA" sz="1100" b="1" u="none" strike="noStrike" dirty="0">
                          <a:effectLst/>
                        </a:rPr>
                        <a:t>Totals</a:t>
                      </a:r>
                      <a:endParaRPr lang="en-ZA" sz="1100" b="1" i="0" u="none" strike="noStrike" dirty="0">
                        <a:solidFill>
                          <a:srgbClr val="000000"/>
                        </a:solidFill>
                        <a:effectLst/>
                        <a:latin typeface="Calibri"/>
                      </a:endParaRPr>
                    </a:p>
                  </a:txBody>
                  <a:tcPr marL="9525" marR="9525" marT="9525" marB="0" anchor="b"/>
                </a:tc>
                <a:tc>
                  <a:txBody>
                    <a:bodyPr/>
                    <a:lstStyle/>
                    <a:p>
                      <a:pPr algn="r" fontAlgn="b"/>
                      <a:r>
                        <a:rPr lang="en-ZA" sz="1100" b="1" u="none" strike="noStrike" dirty="0">
                          <a:effectLst/>
                        </a:rPr>
                        <a:t>                               50 445 000 </a:t>
                      </a:r>
                      <a:endParaRPr lang="en-ZA" sz="1100" b="1"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xmlns="" val="6136420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noGrp="1"/>
          </p:cNvSpPr>
          <p:nvPr>
            <p:ph type="title"/>
          </p:nvPr>
        </p:nvSpPr>
        <p:spPr>
          <a:xfrm>
            <a:off x="457200" y="274638"/>
            <a:ext cx="8229600" cy="487362"/>
          </a:xfrm>
          <a:prstGeom prst="rect">
            <a:avLst/>
          </a:prstGeom>
          <a:effectLst>
            <a:glow rad="101600">
              <a:schemeClr val="accent3">
                <a:satMod val="175000"/>
                <a:alpha val="40000"/>
              </a:schemeClr>
            </a:glow>
            <a:outerShdw blurRad="40000" dist="20000" dir="5400000" rotWithShape="0">
              <a:srgbClr val="000000">
                <a:alpha val="38000"/>
              </a:srgbClr>
            </a:outerShdw>
          </a:effectLst>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ZA" sz="2000" b="1" dirty="0">
                <a:effectLst>
                  <a:outerShdw blurRad="38100" dist="38100" dir="2700000" algn="tl">
                    <a:srgbClr val="000000">
                      <a:alpha val="43137"/>
                    </a:srgbClr>
                  </a:outerShdw>
                </a:effectLst>
                <a:latin typeface="+mn-lt"/>
              </a:rPr>
              <a:t>ALLOCATION vs TARGETS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2410008755"/>
              </p:ext>
            </p:extLst>
          </p:nvPr>
        </p:nvGraphicFramePr>
        <p:xfrm>
          <a:off x="457201" y="995266"/>
          <a:ext cx="8153400" cy="3801108"/>
        </p:xfrm>
        <a:graphic>
          <a:graphicData uri="http://schemas.openxmlformats.org/drawingml/2006/table">
            <a:tbl>
              <a:tblPr>
                <a:tableStyleId>{5C22544A-7EE6-4342-B048-85BDC9FD1C3A}</a:tableStyleId>
              </a:tblPr>
              <a:tblGrid>
                <a:gridCol w="6484024">
                  <a:extLst>
                    <a:ext uri="{9D8B030D-6E8A-4147-A177-3AD203B41FA5}">
                      <a16:colId xmlns="" xmlns:a16="http://schemas.microsoft.com/office/drawing/2014/main" val="20000"/>
                    </a:ext>
                  </a:extLst>
                </a:gridCol>
                <a:gridCol w="780559">
                  <a:extLst>
                    <a:ext uri="{9D8B030D-6E8A-4147-A177-3AD203B41FA5}">
                      <a16:colId xmlns="" xmlns:a16="http://schemas.microsoft.com/office/drawing/2014/main" val="20001"/>
                    </a:ext>
                  </a:extLst>
                </a:gridCol>
                <a:gridCol w="888817">
                  <a:extLst>
                    <a:ext uri="{9D8B030D-6E8A-4147-A177-3AD203B41FA5}">
                      <a16:colId xmlns="" xmlns:a16="http://schemas.microsoft.com/office/drawing/2014/main" val="20002"/>
                    </a:ext>
                  </a:extLst>
                </a:gridCol>
              </a:tblGrid>
              <a:tr h="410834">
                <a:tc>
                  <a:txBody>
                    <a:bodyPr/>
                    <a:lstStyle/>
                    <a:p>
                      <a:pPr algn="l" rtl="0" fontAlgn="b"/>
                      <a:r>
                        <a:rPr lang="en-ZA" sz="1100" b="1" u="none" strike="noStrike" dirty="0">
                          <a:effectLst/>
                        </a:rPr>
                        <a:t>Per Province</a:t>
                      </a:r>
                      <a:endParaRPr lang="en-ZA" sz="1100" b="1" i="0" u="none" strike="noStrike" dirty="0">
                        <a:solidFill>
                          <a:srgbClr val="000000"/>
                        </a:solidFill>
                        <a:effectLst/>
                        <a:latin typeface="Arial"/>
                      </a:endParaRPr>
                    </a:p>
                  </a:txBody>
                  <a:tcPr marL="9525" marR="9525" marT="9525" marB="0" anchor="b"/>
                </a:tc>
                <a:tc>
                  <a:txBody>
                    <a:bodyPr/>
                    <a:lstStyle/>
                    <a:p>
                      <a:pPr algn="l" rtl="0" fontAlgn="b"/>
                      <a:r>
                        <a:rPr lang="en-ZA" sz="1100" b="1" u="none" strike="noStrike" dirty="0">
                          <a:effectLst/>
                        </a:rPr>
                        <a:t> 2017/18 </a:t>
                      </a:r>
                      <a:endParaRPr lang="en-ZA" sz="1100" b="1" i="0" u="none" strike="noStrike" dirty="0">
                        <a:solidFill>
                          <a:srgbClr val="000000"/>
                        </a:solidFill>
                        <a:effectLst/>
                        <a:latin typeface="Arial"/>
                      </a:endParaRPr>
                    </a:p>
                  </a:txBody>
                  <a:tcPr marL="9525" marR="9525" marT="9525" marB="0" anchor="b"/>
                </a:tc>
                <a:tc>
                  <a:txBody>
                    <a:bodyPr/>
                    <a:lstStyle/>
                    <a:p>
                      <a:pPr algn="l" rtl="0" fontAlgn="b"/>
                      <a:r>
                        <a:rPr lang="en-ZA" sz="1100" b="1" u="none" strike="noStrike" dirty="0">
                          <a:effectLst/>
                        </a:rPr>
                        <a:t>TARGETS 2017/18</a:t>
                      </a:r>
                      <a:endParaRPr lang="en-ZA" sz="1100" b="1"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0"/>
                  </a:ext>
                </a:extLst>
              </a:tr>
              <a:tr h="386668">
                <a:tc>
                  <a:txBody>
                    <a:bodyPr/>
                    <a:lstStyle/>
                    <a:p>
                      <a:pPr algn="l" rtl="0" fontAlgn="b"/>
                      <a:r>
                        <a:rPr lang="en-ZA" sz="1100" b="1" u="none" strike="noStrike" dirty="0">
                          <a:effectLst/>
                        </a:rPr>
                        <a:t>Strategic Land Acquisition</a:t>
                      </a:r>
                      <a:endParaRPr lang="en-ZA" sz="1100" b="1" i="1" u="none" strike="noStrike" dirty="0">
                        <a:solidFill>
                          <a:srgbClr val="000000"/>
                        </a:solidFill>
                        <a:effectLst/>
                        <a:latin typeface="Arial"/>
                      </a:endParaRPr>
                    </a:p>
                  </a:txBody>
                  <a:tcPr marL="9525" marR="9525" marT="9525" marB="0" anchor="b"/>
                </a:tc>
                <a:tc>
                  <a:txBody>
                    <a:bodyPr/>
                    <a:lstStyle/>
                    <a:p>
                      <a:pPr algn="r" rtl="0" fontAlgn="b"/>
                      <a:r>
                        <a:rPr lang="en-ZA" sz="1100" b="1" u="none" strike="noStrike" dirty="0">
                          <a:effectLst/>
                        </a:rPr>
                        <a:t>R 000’</a:t>
                      </a:r>
                      <a:endParaRPr lang="en-ZA" sz="1100" b="1" i="0" u="none" strike="noStrike" dirty="0">
                        <a:solidFill>
                          <a:srgbClr val="000000"/>
                        </a:solidFill>
                        <a:effectLst/>
                        <a:latin typeface="Arial"/>
                      </a:endParaRPr>
                    </a:p>
                  </a:txBody>
                  <a:tcPr marL="9525" marR="9525" marT="9525" marB="0" anchor="b"/>
                </a:tc>
                <a:tc>
                  <a:txBody>
                    <a:bodyPr/>
                    <a:lstStyle/>
                    <a:p>
                      <a:pPr algn="l" fontAlgn="b"/>
                      <a:r>
                        <a:rPr lang="en-ZA" sz="1100" u="none" strike="noStrike" dirty="0">
                          <a:effectLst/>
                        </a:rPr>
                        <a:t> </a:t>
                      </a:r>
                      <a:endParaRPr lang="en-ZA" sz="110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1"/>
                  </a:ext>
                </a:extLst>
              </a:tr>
              <a:tr h="253751">
                <a:tc>
                  <a:txBody>
                    <a:bodyPr/>
                    <a:lstStyle/>
                    <a:p>
                      <a:pPr algn="l" rtl="0" fontAlgn="b"/>
                      <a:r>
                        <a:rPr lang="en-ZA" sz="1100" u="none" strike="noStrike" dirty="0">
                          <a:effectLst/>
                        </a:rPr>
                        <a:t>Land Acquisition</a:t>
                      </a:r>
                      <a:endParaRPr lang="en-ZA" sz="1100" b="0" i="0" u="none" strike="noStrike" dirty="0">
                        <a:solidFill>
                          <a:srgbClr val="000000"/>
                        </a:solidFill>
                        <a:effectLst/>
                        <a:latin typeface="Arial"/>
                      </a:endParaRPr>
                    </a:p>
                  </a:txBody>
                  <a:tcPr marL="9525" marR="9525" marT="9525" marB="0" anchor="b"/>
                </a:tc>
                <a:tc>
                  <a:txBody>
                    <a:bodyPr/>
                    <a:lstStyle/>
                    <a:p>
                      <a:pPr algn="r" rtl="0" fontAlgn="b"/>
                      <a:r>
                        <a:rPr lang="en-ZA" sz="1100" u="none" strike="noStrike" dirty="0">
                          <a:effectLst/>
                        </a:rPr>
                        <a:t>422 871</a:t>
                      </a:r>
                      <a:endParaRPr lang="en-ZA" sz="1100" b="0" i="0" u="none" strike="noStrike" dirty="0">
                        <a:solidFill>
                          <a:srgbClr val="000000"/>
                        </a:solidFill>
                        <a:effectLst/>
                        <a:latin typeface="Arial"/>
                      </a:endParaRPr>
                    </a:p>
                  </a:txBody>
                  <a:tcPr marL="9525" marR="9525" marT="9525" marB="0" anchor="b"/>
                </a:tc>
                <a:tc>
                  <a:txBody>
                    <a:bodyPr/>
                    <a:lstStyle/>
                    <a:p>
                      <a:pPr algn="r" rtl="0" fontAlgn="b"/>
                      <a:r>
                        <a:rPr lang="en-ZA" sz="1100" u="none" strike="noStrike" dirty="0">
                          <a:effectLst/>
                        </a:rPr>
                        <a:t>95 000</a:t>
                      </a:r>
                      <a:endParaRPr lang="en-ZA" sz="110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2"/>
                  </a:ext>
                </a:extLst>
              </a:tr>
              <a:tr h="253751">
                <a:tc>
                  <a:txBody>
                    <a:bodyPr/>
                    <a:lstStyle/>
                    <a:p>
                      <a:pPr algn="l" rtl="0" fontAlgn="b"/>
                      <a:r>
                        <a:rPr lang="en-ZA" sz="1100" u="none" strike="noStrike" dirty="0">
                          <a:effectLst/>
                        </a:rPr>
                        <a:t>Strengthening of Relative</a:t>
                      </a:r>
                      <a:r>
                        <a:rPr lang="en-ZA" sz="1100" u="none" strike="noStrike" baseline="0" dirty="0">
                          <a:effectLst/>
                        </a:rPr>
                        <a:t> </a:t>
                      </a:r>
                      <a:r>
                        <a:rPr lang="en-ZA" sz="1100" u="none" strike="noStrike" dirty="0">
                          <a:effectLst/>
                        </a:rPr>
                        <a:t>Rights (</a:t>
                      </a:r>
                      <a:r>
                        <a:rPr lang="en-ZA" sz="1100" b="1" u="none" strike="noStrike" dirty="0">
                          <a:effectLst/>
                        </a:rPr>
                        <a:t>50/50</a:t>
                      </a:r>
                      <a:r>
                        <a:rPr lang="en-ZA" sz="1100" u="none" strike="noStrike" dirty="0">
                          <a:effectLst/>
                        </a:rPr>
                        <a:t>)</a:t>
                      </a:r>
                      <a:endParaRPr lang="en-ZA" sz="1100" b="0" i="0" u="none" strike="noStrike" dirty="0">
                        <a:solidFill>
                          <a:srgbClr val="000000"/>
                        </a:solidFill>
                        <a:effectLst/>
                        <a:latin typeface="+mn-lt"/>
                      </a:endParaRPr>
                    </a:p>
                  </a:txBody>
                  <a:tcPr marL="9525" marR="9525" marT="9525" marB="0" anchor="b"/>
                </a:tc>
                <a:tc>
                  <a:txBody>
                    <a:bodyPr/>
                    <a:lstStyle/>
                    <a:p>
                      <a:pPr algn="r" rtl="0" fontAlgn="b"/>
                      <a:r>
                        <a:rPr lang="en-ZA" sz="1100" u="none" strike="noStrike">
                          <a:effectLst/>
                        </a:rPr>
                        <a:t>525 000</a:t>
                      </a:r>
                      <a:endParaRPr lang="en-ZA" sz="1100" b="0" i="0" u="none" strike="noStrike">
                        <a:solidFill>
                          <a:srgbClr val="000000"/>
                        </a:solidFill>
                        <a:effectLst/>
                        <a:latin typeface="Arial"/>
                      </a:endParaRPr>
                    </a:p>
                  </a:txBody>
                  <a:tcPr marL="9525" marR="9525" marT="9525" marB="0" anchor="b"/>
                </a:tc>
                <a:tc>
                  <a:txBody>
                    <a:bodyPr/>
                    <a:lstStyle/>
                    <a:p>
                      <a:pPr algn="r" rtl="0" fontAlgn="b"/>
                      <a:r>
                        <a:rPr lang="en-ZA" sz="1100" u="none" strike="noStrike" dirty="0">
                          <a:effectLst/>
                        </a:rPr>
                        <a:t>18</a:t>
                      </a:r>
                      <a:endParaRPr lang="en-ZA" sz="110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3"/>
                  </a:ext>
                </a:extLst>
              </a:tr>
              <a:tr h="253751">
                <a:tc>
                  <a:txBody>
                    <a:bodyPr/>
                    <a:lstStyle/>
                    <a:p>
                      <a:pPr algn="l" rtl="0" fontAlgn="b"/>
                      <a:r>
                        <a:rPr lang="en-ZA" sz="1100" u="none" strike="noStrike" dirty="0">
                          <a:effectLst/>
                        </a:rPr>
                        <a:t>Planning</a:t>
                      </a:r>
                      <a:endParaRPr lang="en-ZA" sz="1100" b="0" i="0" u="none" strike="noStrike" dirty="0">
                        <a:solidFill>
                          <a:srgbClr val="000000"/>
                        </a:solidFill>
                        <a:effectLst/>
                        <a:latin typeface="Arial"/>
                      </a:endParaRPr>
                    </a:p>
                  </a:txBody>
                  <a:tcPr marL="9525" marR="9525" marT="9525" marB="0" anchor="b"/>
                </a:tc>
                <a:tc>
                  <a:txBody>
                    <a:bodyPr/>
                    <a:lstStyle/>
                    <a:p>
                      <a:pPr algn="r" rtl="0" fontAlgn="b"/>
                      <a:r>
                        <a:rPr lang="en-ZA" sz="1100" u="none" strike="noStrike">
                          <a:effectLst/>
                        </a:rPr>
                        <a:t>19 344</a:t>
                      </a:r>
                      <a:endParaRPr lang="en-ZA" sz="1100" b="0" i="0" u="none" strike="noStrike">
                        <a:solidFill>
                          <a:srgbClr val="000000"/>
                        </a:solidFill>
                        <a:effectLst/>
                        <a:latin typeface="Arial"/>
                      </a:endParaRPr>
                    </a:p>
                  </a:txBody>
                  <a:tcPr marL="9525" marR="9525" marT="9525" marB="0" anchor="b"/>
                </a:tc>
                <a:tc>
                  <a:txBody>
                    <a:bodyPr/>
                    <a:lstStyle/>
                    <a:p>
                      <a:pPr algn="r" rtl="0" fontAlgn="b"/>
                      <a:r>
                        <a:rPr lang="en-ZA" sz="1100" u="none" strike="noStrike" dirty="0">
                          <a:effectLst/>
                        </a:rPr>
                        <a:t>-</a:t>
                      </a:r>
                      <a:endParaRPr lang="en-ZA" sz="110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4"/>
                  </a:ext>
                </a:extLst>
              </a:tr>
              <a:tr h="386668">
                <a:tc>
                  <a:txBody>
                    <a:bodyPr/>
                    <a:lstStyle/>
                    <a:p>
                      <a:pPr algn="l" rtl="0" fontAlgn="b"/>
                      <a:r>
                        <a:rPr lang="en-ZA" sz="1100" b="1" u="none" strike="noStrike" dirty="0">
                          <a:effectLst/>
                        </a:rPr>
                        <a:t>Total</a:t>
                      </a:r>
                      <a:endParaRPr lang="en-ZA" sz="1100" b="1" i="0" u="none" strike="noStrike" dirty="0">
                        <a:solidFill>
                          <a:srgbClr val="000000"/>
                        </a:solidFill>
                        <a:effectLst/>
                        <a:latin typeface="Arial"/>
                      </a:endParaRPr>
                    </a:p>
                  </a:txBody>
                  <a:tcPr marL="9525" marR="9525" marT="9525" marB="0" anchor="b"/>
                </a:tc>
                <a:tc>
                  <a:txBody>
                    <a:bodyPr/>
                    <a:lstStyle/>
                    <a:p>
                      <a:pPr algn="r" rtl="0" fontAlgn="b"/>
                      <a:r>
                        <a:rPr lang="en-ZA" sz="1100" b="1" u="none" strike="noStrike" dirty="0">
                          <a:effectLst/>
                        </a:rPr>
                        <a:t>967 215</a:t>
                      </a:r>
                      <a:endParaRPr lang="en-ZA" sz="1100" b="1" i="0" u="none" strike="noStrike" dirty="0">
                        <a:solidFill>
                          <a:srgbClr val="000000"/>
                        </a:solidFill>
                        <a:effectLst/>
                        <a:latin typeface="Arial"/>
                      </a:endParaRPr>
                    </a:p>
                  </a:txBody>
                  <a:tcPr marL="9525" marR="9525" marT="9525" marB="0" anchor="b"/>
                </a:tc>
                <a:tc>
                  <a:txBody>
                    <a:bodyPr/>
                    <a:lstStyle/>
                    <a:p>
                      <a:pPr algn="r" fontAlgn="b"/>
                      <a:r>
                        <a:rPr lang="en-ZA" sz="1100" b="1" u="none" strike="noStrike" dirty="0">
                          <a:effectLst/>
                        </a:rPr>
                        <a:t> </a:t>
                      </a:r>
                      <a:endParaRPr lang="en-ZA" sz="1100" b="1"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5"/>
                  </a:ext>
                </a:extLst>
              </a:tr>
              <a:tr h="188179">
                <a:tc>
                  <a:txBody>
                    <a:bodyPr/>
                    <a:lstStyle/>
                    <a:p>
                      <a:pPr algn="l" fontAlgn="b"/>
                      <a:endParaRPr lang="en-ZA" sz="1100" b="0" i="0" u="none" strike="noStrike" dirty="0">
                        <a:solidFill>
                          <a:srgbClr val="000000"/>
                        </a:solidFill>
                        <a:effectLst/>
                        <a:latin typeface="Calibri"/>
                      </a:endParaRPr>
                    </a:p>
                  </a:txBody>
                  <a:tcPr marL="9525" marR="9525" marT="9525" marB="0" anchor="b"/>
                </a:tc>
                <a:tc>
                  <a:txBody>
                    <a:bodyPr/>
                    <a:lstStyle/>
                    <a:p>
                      <a:pPr algn="r" fontAlgn="b"/>
                      <a:r>
                        <a:rPr lang="en-ZA" sz="1100" u="none" strike="noStrike" dirty="0">
                          <a:effectLst/>
                        </a:rPr>
                        <a:t> </a:t>
                      </a:r>
                      <a:endParaRPr lang="en-ZA" sz="1100" b="0" i="0" u="none" strike="noStrike" dirty="0">
                        <a:solidFill>
                          <a:srgbClr val="000000"/>
                        </a:solidFill>
                        <a:effectLst/>
                        <a:latin typeface="Arial"/>
                      </a:endParaRPr>
                    </a:p>
                  </a:txBody>
                  <a:tcPr marL="9525" marR="9525" marT="9525" marB="0" anchor="b"/>
                </a:tc>
                <a:tc>
                  <a:txBody>
                    <a:bodyPr/>
                    <a:lstStyle/>
                    <a:p>
                      <a:pPr algn="r" fontAlgn="b"/>
                      <a:r>
                        <a:rPr lang="en-ZA" sz="1100" u="none" strike="noStrike" dirty="0">
                          <a:effectLst/>
                        </a:rPr>
                        <a:t> </a:t>
                      </a:r>
                      <a:endParaRPr lang="en-ZA" sz="110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6"/>
                  </a:ext>
                </a:extLst>
              </a:tr>
              <a:tr h="386668">
                <a:tc>
                  <a:txBody>
                    <a:bodyPr/>
                    <a:lstStyle/>
                    <a:p>
                      <a:pPr algn="l" rtl="0" fontAlgn="b"/>
                      <a:r>
                        <a:rPr lang="en-ZA" sz="1100" b="1" u="none" strike="noStrike" dirty="0">
                          <a:effectLst/>
                        </a:rPr>
                        <a:t>Recapitalisation and Development</a:t>
                      </a:r>
                      <a:endParaRPr lang="en-ZA" sz="1100" b="1" i="1" u="none" strike="noStrike" dirty="0">
                        <a:solidFill>
                          <a:srgbClr val="000000"/>
                        </a:solidFill>
                        <a:effectLst/>
                        <a:latin typeface="Arial"/>
                      </a:endParaRPr>
                    </a:p>
                  </a:txBody>
                  <a:tcPr marL="9525" marR="9525" marT="9525" marB="0" anchor="b"/>
                </a:tc>
                <a:tc>
                  <a:txBody>
                    <a:bodyPr/>
                    <a:lstStyle/>
                    <a:p>
                      <a:pPr algn="l" rtl="0" fontAlgn="b"/>
                      <a:r>
                        <a:rPr lang="en-ZA" sz="1100" b="1" u="none" strike="noStrike" dirty="0">
                          <a:effectLst/>
                        </a:rPr>
                        <a:t> </a:t>
                      </a:r>
                      <a:endParaRPr lang="en-ZA" sz="1100" b="1" i="1" u="none" strike="noStrike" dirty="0">
                        <a:solidFill>
                          <a:srgbClr val="000000"/>
                        </a:solidFill>
                        <a:effectLst/>
                        <a:latin typeface="Arial"/>
                      </a:endParaRPr>
                    </a:p>
                  </a:txBody>
                  <a:tcPr marL="9525" marR="9525" marT="9525" marB="0" anchor="b"/>
                </a:tc>
                <a:tc>
                  <a:txBody>
                    <a:bodyPr/>
                    <a:lstStyle/>
                    <a:p>
                      <a:pPr algn="r" fontAlgn="b"/>
                      <a:r>
                        <a:rPr lang="en-ZA" sz="1100" u="none" strike="noStrike" dirty="0">
                          <a:effectLst/>
                        </a:rPr>
                        <a:t> </a:t>
                      </a:r>
                      <a:endParaRPr lang="en-ZA" sz="110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7"/>
                  </a:ext>
                </a:extLst>
              </a:tr>
              <a:tr h="253751">
                <a:tc>
                  <a:txBody>
                    <a:bodyPr/>
                    <a:lstStyle/>
                    <a:p>
                      <a:pPr algn="l" rtl="0" fontAlgn="b"/>
                      <a:r>
                        <a:rPr lang="en-ZA" sz="1100" u="none" strike="noStrike" dirty="0">
                          <a:effectLst/>
                        </a:rPr>
                        <a:t>Recap:</a:t>
                      </a:r>
                      <a:r>
                        <a:rPr lang="en-ZA" sz="1100" u="none" strike="noStrike" baseline="0" dirty="0">
                          <a:effectLst/>
                        </a:rPr>
                        <a:t> (</a:t>
                      </a:r>
                      <a:r>
                        <a:rPr lang="en-ZA" sz="1100" b="1" u="none" strike="noStrike" baseline="0" dirty="0">
                          <a:effectLst/>
                        </a:rPr>
                        <a:t>Commitments)</a:t>
                      </a:r>
                      <a:endParaRPr lang="en-ZA" sz="1100" b="1" i="0" u="none" strike="noStrike" dirty="0">
                        <a:solidFill>
                          <a:srgbClr val="000000"/>
                        </a:solidFill>
                        <a:effectLst/>
                        <a:latin typeface="Arial"/>
                      </a:endParaRPr>
                    </a:p>
                  </a:txBody>
                  <a:tcPr marL="7982" marR="7982" marT="7982" marB="0" anchor="b"/>
                </a:tc>
                <a:tc>
                  <a:txBody>
                    <a:bodyPr/>
                    <a:lstStyle/>
                    <a:p>
                      <a:pPr algn="r" rtl="0" fontAlgn="b"/>
                      <a:r>
                        <a:rPr lang="en-ZA" sz="1100" u="none" strike="noStrike" dirty="0">
                          <a:effectLst/>
                        </a:rPr>
                        <a:t>221 682</a:t>
                      </a:r>
                      <a:endParaRPr lang="en-ZA" sz="1100" b="0" i="0" u="none" strike="noStrike" dirty="0">
                        <a:solidFill>
                          <a:srgbClr val="000000"/>
                        </a:solidFill>
                        <a:effectLst/>
                        <a:latin typeface="Arial"/>
                      </a:endParaRPr>
                    </a:p>
                  </a:txBody>
                  <a:tcPr marL="9525" marR="9525" marT="9525" marB="0" anchor="b"/>
                </a:tc>
                <a:tc>
                  <a:txBody>
                    <a:bodyPr/>
                    <a:lstStyle/>
                    <a:p>
                      <a:pPr algn="r" rtl="0" fontAlgn="b"/>
                      <a:r>
                        <a:rPr lang="en-ZA" sz="1100" u="none" strike="noStrike" dirty="0">
                          <a:effectLst/>
                        </a:rPr>
                        <a:t>95</a:t>
                      </a:r>
                      <a:endParaRPr lang="en-ZA" sz="1100" b="0" i="0" u="none" strike="noStrike" dirty="0">
                        <a:solidFill>
                          <a:srgbClr val="FF0000"/>
                        </a:solidFill>
                        <a:effectLst/>
                        <a:latin typeface="Arial"/>
                      </a:endParaRPr>
                    </a:p>
                  </a:txBody>
                  <a:tcPr marL="9525" marR="9525" marT="9525" marB="0" anchor="b"/>
                </a:tc>
                <a:extLst>
                  <a:ext uri="{0D108BD9-81ED-4DB2-BD59-A6C34878D82A}">
                    <a16:rowId xmlns="" xmlns:a16="http://schemas.microsoft.com/office/drawing/2014/main" val="10008"/>
                  </a:ext>
                </a:extLst>
              </a:tr>
              <a:tr h="253751">
                <a:tc>
                  <a:txBody>
                    <a:bodyPr/>
                    <a:lstStyle/>
                    <a:p>
                      <a:pPr algn="l" rtl="0" fontAlgn="b"/>
                      <a:r>
                        <a:rPr lang="en-ZA" sz="1100" u="none" strike="noStrike" dirty="0">
                          <a:effectLst/>
                        </a:rPr>
                        <a:t>One Household One Hectare (</a:t>
                      </a:r>
                      <a:r>
                        <a:rPr lang="en-ZA" sz="1100" b="1" u="none" strike="noStrike" dirty="0">
                          <a:effectLst/>
                        </a:rPr>
                        <a:t>1H1H</a:t>
                      </a:r>
                      <a:r>
                        <a:rPr lang="en-ZA" sz="1100" u="none" strike="noStrike" dirty="0">
                          <a:effectLst/>
                        </a:rPr>
                        <a:t>)</a:t>
                      </a:r>
                      <a:endParaRPr lang="en-ZA" sz="1100" b="0" i="0" u="none" strike="noStrike" dirty="0">
                        <a:solidFill>
                          <a:srgbClr val="000000"/>
                        </a:solidFill>
                        <a:effectLst/>
                        <a:latin typeface="Arial"/>
                      </a:endParaRPr>
                    </a:p>
                  </a:txBody>
                  <a:tcPr marL="7982" marR="7982" marT="7982" marB="0" anchor="b"/>
                </a:tc>
                <a:tc>
                  <a:txBody>
                    <a:bodyPr/>
                    <a:lstStyle/>
                    <a:p>
                      <a:pPr algn="r" rtl="0" fontAlgn="b"/>
                      <a:r>
                        <a:rPr lang="en-ZA" sz="1100" u="none" strike="noStrike">
                          <a:effectLst/>
                        </a:rPr>
                        <a:t>106 200</a:t>
                      </a:r>
                      <a:endParaRPr lang="en-ZA" sz="1100" b="0" i="0" u="none" strike="noStrike">
                        <a:solidFill>
                          <a:srgbClr val="000000"/>
                        </a:solidFill>
                        <a:effectLst/>
                        <a:latin typeface="Arial"/>
                      </a:endParaRPr>
                    </a:p>
                  </a:txBody>
                  <a:tcPr marL="9525" marR="9525" marT="9525" marB="0" anchor="b"/>
                </a:tc>
                <a:tc>
                  <a:txBody>
                    <a:bodyPr/>
                    <a:lstStyle/>
                    <a:p>
                      <a:pPr algn="r" rtl="0" fontAlgn="b"/>
                      <a:r>
                        <a:rPr lang="en-ZA" sz="1100" u="none" strike="noStrike" dirty="0">
                          <a:effectLst/>
                        </a:rPr>
                        <a:t>5 500</a:t>
                      </a:r>
                      <a:endParaRPr lang="en-ZA" sz="110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09"/>
                  </a:ext>
                </a:extLst>
              </a:tr>
              <a:tr h="386668">
                <a:tc>
                  <a:txBody>
                    <a:bodyPr/>
                    <a:lstStyle/>
                    <a:p>
                      <a:pPr algn="l" rtl="0" fontAlgn="b"/>
                      <a:r>
                        <a:rPr lang="en-ZA" sz="1100" b="1" u="none" strike="noStrike" dirty="0">
                          <a:effectLst/>
                        </a:rPr>
                        <a:t>Total</a:t>
                      </a:r>
                      <a:endParaRPr lang="en-ZA" sz="1100" b="1" i="0" u="none" strike="noStrike" dirty="0">
                        <a:solidFill>
                          <a:srgbClr val="000000"/>
                        </a:solidFill>
                        <a:effectLst/>
                        <a:latin typeface="Arial"/>
                      </a:endParaRPr>
                    </a:p>
                  </a:txBody>
                  <a:tcPr marL="9525" marR="9525" marT="9525" marB="0" anchor="b"/>
                </a:tc>
                <a:tc>
                  <a:txBody>
                    <a:bodyPr/>
                    <a:lstStyle/>
                    <a:p>
                      <a:pPr algn="r" rtl="0" fontAlgn="b"/>
                      <a:r>
                        <a:rPr lang="en-ZA" sz="1100" b="1" u="none" strike="noStrike" dirty="0">
                          <a:effectLst/>
                        </a:rPr>
                        <a:t>327 882</a:t>
                      </a:r>
                      <a:endParaRPr lang="en-ZA" sz="1100" b="1" i="0" u="none" strike="noStrike" dirty="0">
                        <a:solidFill>
                          <a:srgbClr val="000000"/>
                        </a:solidFill>
                        <a:effectLst/>
                        <a:latin typeface="Arial"/>
                      </a:endParaRPr>
                    </a:p>
                  </a:txBody>
                  <a:tcPr marL="9525" marR="9525" marT="9525" marB="0" anchor="b"/>
                </a:tc>
                <a:tc>
                  <a:txBody>
                    <a:bodyPr/>
                    <a:lstStyle/>
                    <a:p>
                      <a:pPr algn="r" fontAlgn="b"/>
                      <a:r>
                        <a:rPr lang="en-ZA" sz="1100" u="none" strike="noStrike" dirty="0">
                          <a:effectLst/>
                        </a:rPr>
                        <a:t> </a:t>
                      </a:r>
                      <a:endParaRPr lang="en-ZA" sz="1100" b="0"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10"/>
                  </a:ext>
                </a:extLst>
              </a:tr>
              <a:tr h="386668">
                <a:tc>
                  <a:txBody>
                    <a:bodyPr/>
                    <a:lstStyle/>
                    <a:p>
                      <a:pPr algn="l" rtl="0" fontAlgn="b"/>
                      <a:r>
                        <a:rPr lang="en-ZA" sz="1100" b="1" u="none" strike="noStrike" dirty="0">
                          <a:effectLst/>
                        </a:rPr>
                        <a:t>Total ALHA Projects</a:t>
                      </a:r>
                      <a:endParaRPr lang="en-ZA" sz="1100" b="1" i="0" u="none" strike="noStrike" dirty="0">
                        <a:solidFill>
                          <a:srgbClr val="000000"/>
                        </a:solidFill>
                        <a:effectLst/>
                        <a:latin typeface="Arial"/>
                      </a:endParaRPr>
                    </a:p>
                  </a:txBody>
                  <a:tcPr marL="9525" marR="9525" marT="9525" marB="0" anchor="b"/>
                </a:tc>
                <a:tc>
                  <a:txBody>
                    <a:bodyPr/>
                    <a:lstStyle/>
                    <a:p>
                      <a:pPr algn="r" rtl="0" fontAlgn="b"/>
                      <a:r>
                        <a:rPr lang="en-ZA" sz="1100" b="1" u="none" strike="noStrike" dirty="0">
                          <a:effectLst/>
                        </a:rPr>
                        <a:t>1 295 097</a:t>
                      </a:r>
                      <a:endParaRPr lang="en-ZA" sz="1100" b="1" i="0" u="none" strike="noStrike" dirty="0">
                        <a:solidFill>
                          <a:srgbClr val="000000"/>
                        </a:solidFill>
                        <a:effectLst/>
                        <a:latin typeface="Arial"/>
                      </a:endParaRPr>
                    </a:p>
                  </a:txBody>
                  <a:tcPr marL="9525" marR="9525" marT="9525" marB="0" anchor="b"/>
                </a:tc>
                <a:tc>
                  <a:txBody>
                    <a:bodyPr/>
                    <a:lstStyle/>
                    <a:p>
                      <a:pPr algn="r" fontAlgn="b"/>
                      <a:r>
                        <a:rPr lang="en-ZA" sz="1100" b="1" u="none" strike="noStrike" dirty="0">
                          <a:effectLst/>
                        </a:rPr>
                        <a:t> </a:t>
                      </a:r>
                      <a:endParaRPr lang="en-ZA" sz="1100" b="1" i="0" u="none" strike="noStrike" dirty="0">
                        <a:solidFill>
                          <a:srgbClr val="000000"/>
                        </a:solidFill>
                        <a:effectLst/>
                        <a:latin typeface="Arial"/>
                      </a:endParaRPr>
                    </a:p>
                  </a:txBody>
                  <a:tcPr marL="9525" marR="9525" marT="9525" marB="0" anchor="b"/>
                </a:tc>
                <a:extLst>
                  <a:ext uri="{0D108BD9-81ED-4DB2-BD59-A6C34878D82A}">
                    <a16:rowId xmlns="" xmlns:a16="http://schemas.microsoft.com/office/drawing/2014/main" val="10011"/>
                  </a:ext>
                </a:extLst>
              </a:tr>
            </a:tbl>
          </a:graphicData>
        </a:graphic>
      </p:graphicFrame>
      <p:sp>
        <p:nvSpPr>
          <p:cNvPr id="5" name="Rectangle 4"/>
          <p:cNvSpPr/>
          <p:nvPr/>
        </p:nvSpPr>
        <p:spPr>
          <a:xfrm>
            <a:off x="457200" y="4800600"/>
            <a:ext cx="8305800" cy="784830"/>
          </a:xfrm>
          <a:prstGeom prst="rect">
            <a:avLst/>
          </a:prstGeom>
        </p:spPr>
        <p:txBody>
          <a:bodyPr wrap="square">
            <a:spAutoFit/>
          </a:bodyPr>
          <a:lstStyle/>
          <a:p>
            <a:pPr algn="just" defTabSz="914400" fontAlgn="auto">
              <a:spcBef>
                <a:spcPts val="0"/>
              </a:spcBef>
              <a:spcAft>
                <a:spcPts val="0"/>
              </a:spcAft>
            </a:pPr>
            <a:r>
              <a:rPr lang="en-ZA" sz="900" b="1" dirty="0">
                <a:solidFill>
                  <a:prstClr val="black"/>
                </a:solidFill>
                <a:latin typeface="Arial"/>
                <a:ea typeface="Calibri" pitchFamily="34" charset="0"/>
              </a:rPr>
              <a:t>Note:</a:t>
            </a:r>
            <a:endParaRPr lang="en-ZA" sz="900" dirty="0">
              <a:solidFill>
                <a:prstClr val="black"/>
              </a:solidFill>
              <a:latin typeface="Arial"/>
              <a:ea typeface="Calibri" pitchFamily="34" charset="0"/>
            </a:endParaRPr>
          </a:p>
          <a:p>
            <a:pPr algn="just" defTabSz="914400" fontAlgn="auto">
              <a:spcBef>
                <a:spcPts val="0"/>
              </a:spcBef>
              <a:spcAft>
                <a:spcPts val="0"/>
              </a:spcAft>
            </a:pPr>
            <a:r>
              <a:rPr lang="en-ZA" sz="900" dirty="0">
                <a:solidFill>
                  <a:prstClr val="black"/>
                </a:solidFill>
                <a:latin typeface="Arial"/>
                <a:ea typeface="Calibri" pitchFamily="34" charset="0"/>
              </a:rPr>
              <a:t>The National Target for 1H1H initiative is 11 000 HH  calculated by multiplying 5 sites with 50 HH in the 44 districts 5*50*44=11 000. PLAS farms only account for 5 500 HH.</a:t>
            </a:r>
          </a:p>
          <a:p>
            <a:pPr algn="just" defTabSz="914400" fontAlgn="auto">
              <a:spcBef>
                <a:spcPts val="0"/>
              </a:spcBef>
              <a:spcAft>
                <a:spcPts val="0"/>
              </a:spcAft>
            </a:pPr>
            <a:r>
              <a:rPr lang="en-ZA" sz="900" dirty="0">
                <a:solidFill>
                  <a:prstClr val="black"/>
                </a:solidFill>
                <a:latin typeface="Arial"/>
                <a:ea typeface="Calibri" pitchFamily="34" charset="0"/>
              </a:rPr>
              <a:t>No breakdown  has been provided by the Branch on the Recap due to the fact that Recap is moving to DAFF. The budget provided by the Branch relates to the commitments with respect to 2</a:t>
            </a:r>
            <a:r>
              <a:rPr lang="en-ZA" sz="900" baseline="30000" dirty="0">
                <a:solidFill>
                  <a:prstClr val="black"/>
                </a:solidFill>
                <a:latin typeface="Arial"/>
                <a:ea typeface="Calibri" pitchFamily="34" charset="0"/>
              </a:rPr>
              <a:t>nd</a:t>
            </a:r>
            <a:r>
              <a:rPr lang="en-ZA" sz="900" dirty="0">
                <a:solidFill>
                  <a:prstClr val="black"/>
                </a:solidFill>
                <a:latin typeface="Arial"/>
                <a:ea typeface="Calibri" pitchFamily="34" charset="0"/>
              </a:rPr>
              <a:t> and 3</a:t>
            </a:r>
            <a:r>
              <a:rPr lang="en-ZA" sz="900" baseline="30000" dirty="0">
                <a:solidFill>
                  <a:prstClr val="black"/>
                </a:solidFill>
                <a:latin typeface="Arial"/>
                <a:ea typeface="Calibri" pitchFamily="34" charset="0"/>
              </a:rPr>
              <a:t>rd</a:t>
            </a:r>
            <a:r>
              <a:rPr lang="en-ZA" sz="900" dirty="0">
                <a:solidFill>
                  <a:prstClr val="black"/>
                </a:solidFill>
                <a:latin typeface="Arial"/>
                <a:ea typeface="Calibri" pitchFamily="34" charset="0"/>
              </a:rPr>
              <a:t> tranches that are due.</a:t>
            </a:r>
          </a:p>
        </p:txBody>
      </p:sp>
    </p:spTree>
    <p:extLst>
      <p:ext uri="{BB962C8B-B14F-4D97-AF65-F5344CB8AC3E}">
        <p14:creationId xmlns:p14="http://schemas.microsoft.com/office/powerpoint/2010/main" xmlns="" val="16280109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59471644"/>
              </p:ext>
            </p:extLst>
          </p:nvPr>
        </p:nvGraphicFramePr>
        <p:xfrm>
          <a:off x="76197" y="1219200"/>
          <a:ext cx="8915402" cy="4149870"/>
        </p:xfrm>
        <a:graphic>
          <a:graphicData uri="http://schemas.openxmlformats.org/drawingml/2006/table">
            <a:tbl>
              <a:tblPr>
                <a:tableStyleId>{5C22544A-7EE6-4342-B048-85BDC9FD1C3A}</a:tableStyleId>
              </a:tblPr>
              <a:tblGrid>
                <a:gridCol w="1425252">
                  <a:extLst>
                    <a:ext uri="{9D8B030D-6E8A-4147-A177-3AD203B41FA5}">
                      <a16:colId xmlns="" xmlns:a16="http://schemas.microsoft.com/office/drawing/2014/main" val="20000"/>
                    </a:ext>
                  </a:extLst>
                </a:gridCol>
                <a:gridCol w="1600459">
                  <a:extLst>
                    <a:ext uri="{9D8B030D-6E8A-4147-A177-3AD203B41FA5}">
                      <a16:colId xmlns="" xmlns:a16="http://schemas.microsoft.com/office/drawing/2014/main" val="20001"/>
                    </a:ext>
                  </a:extLst>
                </a:gridCol>
                <a:gridCol w="1347755">
                  <a:extLst>
                    <a:ext uri="{9D8B030D-6E8A-4147-A177-3AD203B41FA5}">
                      <a16:colId xmlns="" xmlns:a16="http://schemas.microsoft.com/office/drawing/2014/main" val="20002"/>
                    </a:ext>
                  </a:extLst>
                </a:gridCol>
                <a:gridCol w="758113">
                  <a:extLst>
                    <a:ext uri="{9D8B030D-6E8A-4147-A177-3AD203B41FA5}">
                      <a16:colId xmlns="" xmlns:a16="http://schemas.microsoft.com/office/drawing/2014/main" val="20003"/>
                    </a:ext>
                  </a:extLst>
                </a:gridCol>
                <a:gridCol w="673878">
                  <a:extLst>
                    <a:ext uri="{9D8B030D-6E8A-4147-A177-3AD203B41FA5}">
                      <a16:colId xmlns="" xmlns:a16="http://schemas.microsoft.com/office/drawing/2014/main" val="20004"/>
                    </a:ext>
                  </a:extLst>
                </a:gridCol>
                <a:gridCol w="673878">
                  <a:extLst>
                    <a:ext uri="{9D8B030D-6E8A-4147-A177-3AD203B41FA5}">
                      <a16:colId xmlns="" xmlns:a16="http://schemas.microsoft.com/office/drawing/2014/main" val="20005"/>
                    </a:ext>
                  </a:extLst>
                </a:gridCol>
                <a:gridCol w="673878">
                  <a:extLst>
                    <a:ext uri="{9D8B030D-6E8A-4147-A177-3AD203B41FA5}">
                      <a16:colId xmlns="" xmlns:a16="http://schemas.microsoft.com/office/drawing/2014/main" val="20006"/>
                    </a:ext>
                  </a:extLst>
                </a:gridCol>
                <a:gridCol w="589643">
                  <a:extLst>
                    <a:ext uri="{9D8B030D-6E8A-4147-A177-3AD203B41FA5}">
                      <a16:colId xmlns="" xmlns:a16="http://schemas.microsoft.com/office/drawing/2014/main" val="20007"/>
                    </a:ext>
                  </a:extLst>
                </a:gridCol>
                <a:gridCol w="589643">
                  <a:extLst>
                    <a:ext uri="{9D8B030D-6E8A-4147-A177-3AD203B41FA5}">
                      <a16:colId xmlns="" xmlns:a16="http://schemas.microsoft.com/office/drawing/2014/main" val="20008"/>
                    </a:ext>
                  </a:extLst>
                </a:gridCol>
                <a:gridCol w="582903">
                  <a:extLst>
                    <a:ext uri="{9D8B030D-6E8A-4147-A177-3AD203B41FA5}">
                      <a16:colId xmlns="" xmlns:a16="http://schemas.microsoft.com/office/drawing/2014/main" val="20009"/>
                    </a:ext>
                  </a:extLst>
                </a:gridCol>
              </a:tblGrid>
              <a:tr h="309190">
                <a:tc>
                  <a:txBody>
                    <a:bodyPr/>
                    <a:lstStyle/>
                    <a:p>
                      <a:pPr algn="l">
                        <a:lnSpc>
                          <a:spcPts val="1300"/>
                        </a:lnSpc>
                        <a:spcAft>
                          <a:spcPts val="0"/>
                        </a:spcAft>
                        <a:tabLst>
                          <a:tab pos="180340" algn="l"/>
                          <a:tab pos="540385" algn="l"/>
                          <a:tab pos="457200" algn="l"/>
                        </a:tabLst>
                      </a:pPr>
                      <a:r>
                        <a:rPr lang="en-ZA" sz="1000" b="1" dirty="0">
                          <a:effectLst/>
                        </a:rPr>
                        <a:t>Indicator</a:t>
                      </a:r>
                      <a:endParaRPr lang="en-ZA" sz="1000" b="1"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l">
                        <a:lnSpc>
                          <a:spcPts val="1300"/>
                        </a:lnSpc>
                        <a:spcAft>
                          <a:spcPts val="0"/>
                        </a:spcAft>
                        <a:tabLst>
                          <a:tab pos="180340" algn="l"/>
                          <a:tab pos="540385" algn="l"/>
                          <a:tab pos="457200" algn="l"/>
                        </a:tabLst>
                      </a:pPr>
                      <a:r>
                        <a:rPr lang="en-ZA" sz="1000" b="1" dirty="0">
                          <a:effectLst/>
                        </a:rPr>
                        <a:t>Programme/Objective/Activity</a:t>
                      </a:r>
                      <a:endParaRPr lang="en-ZA" sz="1000" b="1"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l">
                        <a:lnSpc>
                          <a:spcPts val="1300"/>
                        </a:lnSpc>
                        <a:spcAft>
                          <a:spcPts val="0"/>
                        </a:spcAft>
                        <a:tabLst>
                          <a:tab pos="180340" algn="l"/>
                          <a:tab pos="540385" algn="l"/>
                          <a:tab pos="457200" algn="l"/>
                        </a:tabLst>
                      </a:pPr>
                      <a:r>
                        <a:rPr lang="en-ZA" sz="1000" b="1" dirty="0">
                          <a:effectLst/>
                        </a:rPr>
                        <a:t> Outcome</a:t>
                      </a:r>
                      <a:endParaRPr lang="en-ZA" sz="1000" b="1" dirty="0">
                        <a:effectLst/>
                        <a:latin typeface="Times New Roman"/>
                        <a:ea typeface="Times New Roman"/>
                        <a:cs typeface="Times New Roman"/>
                      </a:endParaRPr>
                    </a:p>
                  </a:txBody>
                  <a:tcPr marL="68580" marR="68580" marT="0" marB="0">
                    <a:solidFill>
                      <a:schemeClr val="accent3">
                        <a:lumMod val="60000"/>
                        <a:lumOff val="40000"/>
                      </a:schemeClr>
                    </a:solidFill>
                  </a:tcPr>
                </a:tc>
                <a:tc gridSpan="3">
                  <a:txBody>
                    <a:bodyPr/>
                    <a:lstStyle/>
                    <a:p>
                      <a:pPr algn="ctr">
                        <a:lnSpc>
                          <a:spcPts val="1300"/>
                        </a:lnSpc>
                        <a:spcAft>
                          <a:spcPts val="0"/>
                        </a:spcAft>
                        <a:tabLst>
                          <a:tab pos="180340" algn="l"/>
                          <a:tab pos="540385" algn="l"/>
                          <a:tab pos="457200" algn="l"/>
                        </a:tabLst>
                      </a:pPr>
                      <a:r>
                        <a:rPr lang="en-ZA" sz="1000" b="1" dirty="0">
                          <a:effectLst/>
                        </a:rPr>
                        <a:t> Past </a:t>
                      </a:r>
                      <a:endParaRPr lang="en-ZA" sz="1000" b="1" dirty="0">
                        <a:effectLst/>
                        <a:latin typeface="Times New Roman"/>
                        <a:ea typeface="Times New Roman"/>
                        <a:cs typeface="Times New Roman"/>
                      </a:endParaRPr>
                    </a:p>
                  </a:txBody>
                  <a:tcPr marL="68580" marR="68580" marT="0" marB="0" anchor="b">
                    <a:solidFill>
                      <a:schemeClr val="accent3">
                        <a:lumMod val="60000"/>
                        <a:lumOff val="40000"/>
                      </a:schemeClr>
                    </a:solidFill>
                  </a:tcPr>
                </a:tc>
                <a:tc hMerge="1">
                  <a:txBody>
                    <a:bodyPr/>
                    <a:lstStyle/>
                    <a:p>
                      <a:endParaRPr lang="en-ZA"/>
                    </a:p>
                  </a:txBody>
                  <a:tcPr/>
                </a:tc>
                <a:tc hMerge="1">
                  <a:txBody>
                    <a:bodyPr/>
                    <a:lstStyle/>
                    <a:p>
                      <a:endParaRPr lang="en-ZA"/>
                    </a:p>
                  </a:txBody>
                  <a:tcPr/>
                </a:tc>
                <a:tc>
                  <a:txBody>
                    <a:bodyPr/>
                    <a:lstStyle/>
                    <a:p>
                      <a:pPr algn="ctr">
                        <a:lnSpc>
                          <a:spcPts val="1300"/>
                        </a:lnSpc>
                        <a:spcAft>
                          <a:spcPts val="0"/>
                        </a:spcAft>
                        <a:tabLst>
                          <a:tab pos="180340" algn="l"/>
                          <a:tab pos="540385" algn="l"/>
                          <a:tab pos="457200" algn="l"/>
                        </a:tabLst>
                      </a:pPr>
                      <a:r>
                        <a:rPr lang="en-ZA" sz="1000" b="1" dirty="0">
                          <a:effectLst/>
                        </a:rPr>
                        <a:t>Current</a:t>
                      </a:r>
                      <a:endParaRPr lang="en-ZA" sz="1000" b="1" dirty="0">
                        <a:effectLst/>
                        <a:latin typeface="Times New Roman"/>
                        <a:ea typeface="Times New Roman"/>
                        <a:cs typeface="Times New Roman"/>
                      </a:endParaRPr>
                    </a:p>
                  </a:txBody>
                  <a:tcPr marL="68580" marR="68580" marT="0" marB="0" anchor="b">
                    <a:solidFill>
                      <a:schemeClr val="accent3">
                        <a:lumMod val="60000"/>
                        <a:lumOff val="40000"/>
                      </a:schemeClr>
                    </a:solidFill>
                  </a:tcPr>
                </a:tc>
                <a:tc gridSpan="3">
                  <a:txBody>
                    <a:bodyPr/>
                    <a:lstStyle/>
                    <a:p>
                      <a:pPr algn="ctr">
                        <a:lnSpc>
                          <a:spcPts val="1300"/>
                        </a:lnSpc>
                        <a:spcAft>
                          <a:spcPts val="0"/>
                        </a:spcAft>
                        <a:tabLst>
                          <a:tab pos="180340" algn="l"/>
                          <a:tab pos="540385" algn="l"/>
                          <a:tab pos="457200" algn="l"/>
                        </a:tabLst>
                      </a:pPr>
                      <a:r>
                        <a:rPr lang="en-ZA" sz="1000" b="1" dirty="0">
                          <a:effectLst/>
                        </a:rPr>
                        <a:t>Projections</a:t>
                      </a:r>
                      <a:endParaRPr lang="en-ZA" sz="1000" b="1" dirty="0">
                        <a:effectLst/>
                        <a:latin typeface="Times New Roman"/>
                        <a:ea typeface="Times New Roman"/>
                        <a:cs typeface="Times New Roman"/>
                      </a:endParaRPr>
                    </a:p>
                  </a:txBody>
                  <a:tcPr marL="68580" marR="68580" marT="0" marB="0" anchor="b">
                    <a:solidFill>
                      <a:schemeClr val="accent3">
                        <a:lumMod val="60000"/>
                        <a:lumOff val="40000"/>
                      </a:schemeClr>
                    </a:solidFill>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0"/>
                  </a:ext>
                </a:extLst>
              </a:tr>
              <a:tr h="517670">
                <a:tc>
                  <a:txBody>
                    <a:bodyPr/>
                    <a:lstStyle/>
                    <a:p>
                      <a:pPr algn="l">
                        <a:lnSpc>
                          <a:spcPts val="1300"/>
                        </a:lnSpc>
                        <a:spcAft>
                          <a:spcPts val="0"/>
                        </a:spcAft>
                        <a:tabLst>
                          <a:tab pos="180340" algn="l"/>
                          <a:tab pos="540385" algn="l"/>
                          <a:tab pos="457200" algn="l"/>
                        </a:tabLst>
                      </a:pPr>
                      <a:r>
                        <a:rPr lang="en-ZA" sz="800">
                          <a:effectLst/>
                        </a:rPr>
                        <a:t> </a:t>
                      </a:r>
                      <a:endParaRPr lang="en-ZA" sz="1200">
                        <a:effectLst/>
                        <a:latin typeface="Times New Roman"/>
                        <a:ea typeface="Times New Roman"/>
                        <a:cs typeface="Times New Roman"/>
                      </a:endParaRPr>
                    </a:p>
                  </a:txBody>
                  <a:tcPr marL="68580" marR="68580" marT="0" marB="0" anchor="b">
                    <a:solidFill>
                      <a:schemeClr val="accent3">
                        <a:lumMod val="60000"/>
                        <a:lumOff val="40000"/>
                      </a:schemeClr>
                    </a:solidFill>
                  </a:tcPr>
                </a:tc>
                <a:tc>
                  <a:txBody>
                    <a:bodyPr/>
                    <a:lstStyle/>
                    <a:p>
                      <a:pPr algn="l">
                        <a:lnSpc>
                          <a:spcPts val="1300"/>
                        </a:lnSpc>
                        <a:spcAft>
                          <a:spcPts val="0"/>
                        </a:spcAft>
                        <a:tabLst>
                          <a:tab pos="180340" algn="l"/>
                          <a:tab pos="540385" algn="l"/>
                          <a:tab pos="457200" algn="l"/>
                        </a:tabLst>
                      </a:pPr>
                      <a:endParaRPr lang="en-ZA" sz="1200" dirty="0">
                        <a:effectLst/>
                        <a:latin typeface="Times New Roman"/>
                        <a:ea typeface="Times New Roman"/>
                        <a:cs typeface="Times New Roman"/>
                      </a:endParaRPr>
                    </a:p>
                  </a:txBody>
                  <a:tcPr marL="68580" marR="68580" marT="0" marB="0" anchor="b">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800" dirty="0">
                          <a:effectLst/>
                        </a:rPr>
                        <a:t> </a:t>
                      </a:r>
                      <a:endParaRPr lang="en-ZA" sz="1200"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900" b="1" dirty="0">
                          <a:effectLst/>
                        </a:rPr>
                        <a:t> 2013/14 </a:t>
                      </a:r>
                      <a:endParaRPr lang="en-ZA" sz="900" b="1" dirty="0">
                        <a:effectLst/>
                        <a:latin typeface="Times New Roman"/>
                        <a:ea typeface="Times New Roman"/>
                        <a:cs typeface="Times New Roman"/>
                      </a:endParaRPr>
                    </a:p>
                  </a:txBody>
                  <a:tcPr marL="68580" marR="68580" marT="0" marB="0" anchor="b">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900" b="1" dirty="0">
                          <a:effectLst/>
                        </a:rPr>
                        <a:t> 2014/15 </a:t>
                      </a:r>
                      <a:endParaRPr lang="en-ZA" sz="900" b="1" dirty="0">
                        <a:effectLst/>
                        <a:latin typeface="Times New Roman"/>
                        <a:ea typeface="Times New Roman"/>
                        <a:cs typeface="Times New Roman"/>
                      </a:endParaRPr>
                    </a:p>
                  </a:txBody>
                  <a:tcPr marL="68580" marR="68580" marT="0" marB="0" anchor="b">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900" b="1" dirty="0">
                          <a:effectLst/>
                        </a:rPr>
                        <a:t> 2015/16 </a:t>
                      </a:r>
                      <a:endParaRPr lang="en-ZA" sz="900" b="1" dirty="0">
                        <a:effectLst/>
                        <a:latin typeface="Times New Roman"/>
                        <a:ea typeface="Times New Roman"/>
                        <a:cs typeface="Times New Roman"/>
                      </a:endParaRPr>
                    </a:p>
                  </a:txBody>
                  <a:tcPr marL="68580" marR="68580" marT="0" marB="0" anchor="b">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900" b="1" dirty="0">
                          <a:effectLst/>
                        </a:rPr>
                        <a:t> 2016/17 </a:t>
                      </a:r>
                      <a:endParaRPr lang="en-ZA" sz="900" b="1" dirty="0">
                        <a:effectLst/>
                        <a:latin typeface="Times New Roman"/>
                        <a:ea typeface="Times New Roman"/>
                        <a:cs typeface="Times New Roman"/>
                      </a:endParaRPr>
                    </a:p>
                  </a:txBody>
                  <a:tcPr marL="68580" marR="68580" marT="0" marB="0" anchor="b">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900" b="1" dirty="0">
                          <a:effectLst/>
                        </a:rPr>
                        <a:t> 2017/18 </a:t>
                      </a:r>
                      <a:endParaRPr lang="en-ZA" sz="900" b="1" dirty="0">
                        <a:effectLst/>
                        <a:latin typeface="Times New Roman"/>
                        <a:ea typeface="Times New Roman"/>
                        <a:cs typeface="Times New Roman"/>
                      </a:endParaRPr>
                    </a:p>
                  </a:txBody>
                  <a:tcPr marL="68580" marR="68580" marT="0" marB="0" anchor="b">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900" b="1" dirty="0">
                          <a:effectLst/>
                        </a:rPr>
                        <a:t> 2018/19 </a:t>
                      </a:r>
                      <a:endParaRPr lang="en-ZA" sz="900" b="1" dirty="0">
                        <a:effectLst/>
                        <a:latin typeface="Times New Roman"/>
                        <a:ea typeface="Times New Roman"/>
                        <a:cs typeface="Times New Roman"/>
                      </a:endParaRPr>
                    </a:p>
                  </a:txBody>
                  <a:tcPr marL="68580" marR="68580" marT="0" marB="0" anchor="b">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900" b="1" dirty="0">
                          <a:effectLst/>
                        </a:rPr>
                        <a:t> 2019/20 </a:t>
                      </a:r>
                      <a:endParaRPr lang="en-ZA" sz="900" b="1" dirty="0">
                        <a:effectLst/>
                        <a:latin typeface="Times New Roman"/>
                        <a:ea typeface="Times New Roman"/>
                        <a:cs typeface="Times New Roman"/>
                      </a:endParaRPr>
                    </a:p>
                  </a:txBody>
                  <a:tcPr marL="68580" marR="68580" marT="0" marB="0" anchor="b">
                    <a:solidFill>
                      <a:schemeClr val="accent3">
                        <a:lumMod val="60000"/>
                        <a:lumOff val="40000"/>
                      </a:schemeClr>
                    </a:solidFill>
                  </a:tcPr>
                </a:tc>
                <a:extLst>
                  <a:ext uri="{0D108BD9-81ED-4DB2-BD59-A6C34878D82A}">
                    <a16:rowId xmlns="" xmlns:a16="http://schemas.microsoft.com/office/drawing/2014/main" val="10001"/>
                  </a:ext>
                </a:extLst>
              </a:tr>
              <a:tr h="802935">
                <a:tc>
                  <a:txBody>
                    <a:bodyPr/>
                    <a:lstStyle/>
                    <a:p>
                      <a:pPr algn="l">
                        <a:lnSpc>
                          <a:spcPts val="1300"/>
                        </a:lnSpc>
                        <a:spcAft>
                          <a:spcPts val="0"/>
                        </a:spcAft>
                        <a:tabLst>
                          <a:tab pos="180340" algn="l"/>
                          <a:tab pos="540385" algn="l"/>
                          <a:tab pos="457200" algn="l"/>
                        </a:tabLst>
                      </a:pPr>
                      <a:r>
                        <a:rPr lang="en-ZA" sz="900" dirty="0">
                          <a:effectLst/>
                        </a:rPr>
                        <a:t>Number of hectares acquired </a:t>
                      </a:r>
                      <a:endParaRPr lang="en-ZA" sz="900"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marL="8255" algn="l">
                        <a:lnSpc>
                          <a:spcPts val="1300"/>
                        </a:lnSpc>
                        <a:spcAft>
                          <a:spcPts val="0"/>
                        </a:spcAft>
                        <a:tabLst>
                          <a:tab pos="180340" algn="l"/>
                          <a:tab pos="540385" algn="l"/>
                        </a:tabLst>
                      </a:pPr>
                      <a:r>
                        <a:rPr lang="en-ZA" sz="900" dirty="0">
                          <a:effectLst/>
                        </a:rPr>
                        <a:t>Promote equitable land redistribution and agricultural  development</a:t>
                      </a:r>
                      <a:endParaRPr lang="en-ZA" sz="900"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l">
                        <a:lnSpc>
                          <a:spcPts val="1300"/>
                        </a:lnSpc>
                        <a:spcAft>
                          <a:spcPts val="800"/>
                        </a:spcAft>
                        <a:tabLst>
                          <a:tab pos="180340" algn="l"/>
                          <a:tab pos="540385" algn="l"/>
                        </a:tabLst>
                      </a:pPr>
                      <a:r>
                        <a:rPr lang="en-ZA" sz="900" dirty="0">
                          <a:effectLst/>
                        </a:rPr>
                        <a:t>Access to land      Vibrant sustainable, equitable rural communities and food security for all</a:t>
                      </a:r>
                      <a:endParaRPr lang="en-ZA" sz="900"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ct val="115000"/>
                        </a:lnSpc>
                        <a:spcAft>
                          <a:spcPts val="0"/>
                        </a:spcAft>
                      </a:pPr>
                      <a:r>
                        <a:rPr lang="en-ZA" sz="1000" kern="1200" dirty="0">
                          <a:effectLst/>
                        </a:rPr>
                        <a:t>153 586</a:t>
                      </a:r>
                      <a:endParaRPr lang="en-ZA" sz="1000" dirty="0">
                        <a:effectLst/>
                        <a:latin typeface="Calibri"/>
                        <a:ea typeface="Times New Roman"/>
                        <a:cs typeface="Times New Roman"/>
                      </a:endParaRPr>
                    </a:p>
                  </a:txBody>
                  <a:tcPr marL="68580" marR="68580" marT="0" marB="0">
                    <a:solidFill>
                      <a:schemeClr val="accent3">
                        <a:lumMod val="60000"/>
                        <a:lumOff val="40000"/>
                      </a:schemeClr>
                    </a:solidFill>
                  </a:tcPr>
                </a:tc>
                <a:tc>
                  <a:txBody>
                    <a:bodyPr/>
                    <a:lstStyle/>
                    <a:p>
                      <a:pPr algn="r">
                        <a:lnSpc>
                          <a:spcPct val="115000"/>
                        </a:lnSpc>
                        <a:spcAft>
                          <a:spcPts val="0"/>
                        </a:spcAft>
                      </a:pPr>
                      <a:r>
                        <a:rPr lang="en-ZA" sz="1000" kern="1200" dirty="0">
                          <a:effectLst/>
                        </a:rPr>
                        <a:t>354 802</a:t>
                      </a:r>
                      <a:endParaRPr lang="en-ZA" sz="1000" dirty="0">
                        <a:effectLst/>
                        <a:latin typeface="Calibri"/>
                        <a:ea typeface="Times New Roman"/>
                        <a:cs typeface="Times New Roman"/>
                      </a:endParaRPr>
                    </a:p>
                  </a:txBody>
                  <a:tcPr marL="68580" marR="68580" marT="0" marB="0">
                    <a:solidFill>
                      <a:schemeClr val="accent3">
                        <a:lumMod val="60000"/>
                        <a:lumOff val="40000"/>
                      </a:schemeClr>
                    </a:solidFill>
                  </a:tcPr>
                </a:tc>
                <a:tc>
                  <a:txBody>
                    <a:bodyPr/>
                    <a:lstStyle/>
                    <a:p>
                      <a:pPr algn="r">
                        <a:lnSpc>
                          <a:spcPct val="115000"/>
                        </a:lnSpc>
                        <a:spcAft>
                          <a:spcPts val="0"/>
                        </a:spcAft>
                      </a:pPr>
                      <a:r>
                        <a:rPr lang="en-ZA" sz="1000" kern="1200" dirty="0">
                          <a:effectLst/>
                        </a:rPr>
                        <a:t>242 556</a:t>
                      </a:r>
                      <a:endParaRPr lang="en-ZA" sz="1000" dirty="0">
                        <a:effectLst/>
                        <a:latin typeface="Calibri"/>
                        <a:ea typeface="Times New Roman"/>
                        <a:cs typeface="Times New Roman"/>
                      </a:endParaRPr>
                    </a:p>
                  </a:txBody>
                  <a:tcPr marL="68580" marR="68580" marT="0" marB="0">
                    <a:solidFill>
                      <a:schemeClr val="accent3">
                        <a:lumMod val="60000"/>
                        <a:lumOff val="40000"/>
                      </a:schemeClr>
                    </a:solidFill>
                  </a:tcPr>
                </a:tc>
                <a:tc>
                  <a:txBody>
                    <a:bodyPr/>
                    <a:lstStyle/>
                    <a:p>
                      <a:pPr algn="r">
                        <a:lnSpc>
                          <a:spcPct val="115000"/>
                        </a:lnSpc>
                        <a:spcAft>
                          <a:spcPts val="0"/>
                        </a:spcAft>
                      </a:pPr>
                      <a:r>
                        <a:rPr lang="en-ZA" sz="1000" kern="1200" dirty="0">
                          <a:effectLst/>
                        </a:rPr>
                        <a:t>83 074</a:t>
                      </a:r>
                      <a:endParaRPr lang="en-ZA" sz="1000" dirty="0">
                        <a:effectLst/>
                        <a:latin typeface="Calibri"/>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1000" dirty="0">
                          <a:effectLst/>
                        </a:rPr>
                        <a:t>86 098</a:t>
                      </a:r>
                      <a:endParaRPr lang="en-ZA" sz="1000"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1000" dirty="0">
                          <a:effectLst/>
                        </a:rPr>
                        <a:t>90 000</a:t>
                      </a:r>
                      <a:endParaRPr lang="en-ZA" sz="1000"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1000" dirty="0">
                          <a:effectLst/>
                        </a:rPr>
                        <a:t>95 000</a:t>
                      </a:r>
                      <a:endParaRPr lang="en-ZA" sz="1000" dirty="0">
                        <a:effectLst/>
                        <a:latin typeface="Times New Roman"/>
                        <a:ea typeface="Times New Roman"/>
                        <a:cs typeface="Times New Roman"/>
                      </a:endParaRPr>
                    </a:p>
                  </a:txBody>
                  <a:tcPr marL="68580" marR="68580" marT="0" marB="0">
                    <a:solidFill>
                      <a:schemeClr val="accent3">
                        <a:lumMod val="60000"/>
                        <a:lumOff val="40000"/>
                      </a:schemeClr>
                    </a:solidFill>
                  </a:tcPr>
                </a:tc>
                <a:extLst>
                  <a:ext uri="{0D108BD9-81ED-4DB2-BD59-A6C34878D82A}">
                    <a16:rowId xmlns="" xmlns:a16="http://schemas.microsoft.com/office/drawing/2014/main" val="10002"/>
                  </a:ext>
                </a:extLst>
              </a:tr>
              <a:tr h="802935">
                <a:tc>
                  <a:txBody>
                    <a:bodyPr/>
                    <a:lstStyle/>
                    <a:p>
                      <a:pPr algn="l">
                        <a:lnSpc>
                          <a:spcPts val="1300"/>
                        </a:lnSpc>
                        <a:spcAft>
                          <a:spcPts val="0"/>
                        </a:spcAft>
                        <a:tabLst>
                          <a:tab pos="180340" algn="l"/>
                          <a:tab pos="540385" algn="l"/>
                          <a:tab pos="457200" algn="l"/>
                        </a:tabLst>
                      </a:pPr>
                      <a:r>
                        <a:rPr lang="en-ZA" sz="900">
                          <a:effectLst/>
                        </a:rPr>
                        <a:t>Number of farms on Strengthening Relative Rights Policy Aquired</a:t>
                      </a:r>
                      <a:endParaRPr lang="en-ZA" sz="90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marL="8255" algn="l">
                        <a:lnSpc>
                          <a:spcPts val="1300"/>
                        </a:lnSpc>
                        <a:spcAft>
                          <a:spcPts val="0"/>
                        </a:spcAft>
                        <a:tabLst>
                          <a:tab pos="180340" algn="l"/>
                          <a:tab pos="540385" algn="l"/>
                        </a:tabLst>
                      </a:pPr>
                      <a:r>
                        <a:rPr lang="en-ZA" sz="900" dirty="0">
                          <a:effectLst/>
                        </a:rPr>
                        <a:t>Promote equitable land redistribution and agricultural  development</a:t>
                      </a:r>
                      <a:endParaRPr lang="en-ZA" sz="900"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l">
                        <a:lnSpc>
                          <a:spcPts val="1300"/>
                        </a:lnSpc>
                        <a:spcAft>
                          <a:spcPts val="800"/>
                        </a:spcAft>
                        <a:tabLst>
                          <a:tab pos="180340" algn="l"/>
                          <a:tab pos="540385" algn="l"/>
                        </a:tabLst>
                      </a:pPr>
                      <a:r>
                        <a:rPr lang="en-ZA" sz="900" dirty="0">
                          <a:effectLst/>
                        </a:rPr>
                        <a:t>Access to land      Vibrant sustainable, equitable rural communities and food security for all</a:t>
                      </a:r>
                      <a:endParaRPr lang="en-ZA" sz="900"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1000" dirty="0">
                          <a:effectLst/>
                        </a:rPr>
                        <a:t>New Indicator</a:t>
                      </a:r>
                      <a:endParaRPr lang="en-ZA" sz="1000"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just">
                        <a:lnSpc>
                          <a:spcPts val="1300"/>
                        </a:lnSpc>
                        <a:spcAft>
                          <a:spcPts val="800"/>
                        </a:spcAft>
                        <a:tabLst>
                          <a:tab pos="180340" algn="l"/>
                          <a:tab pos="540385" algn="l"/>
                        </a:tabLst>
                      </a:pPr>
                      <a:r>
                        <a:rPr lang="en-ZA" sz="1000">
                          <a:effectLst/>
                        </a:rPr>
                        <a:t>New Indicator</a:t>
                      </a:r>
                      <a:endParaRPr lang="en-ZA" sz="100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just">
                        <a:lnSpc>
                          <a:spcPts val="1300"/>
                        </a:lnSpc>
                        <a:spcAft>
                          <a:spcPts val="800"/>
                        </a:spcAft>
                        <a:tabLst>
                          <a:tab pos="180340" algn="l"/>
                          <a:tab pos="540385" algn="l"/>
                        </a:tabLst>
                      </a:pPr>
                      <a:r>
                        <a:rPr lang="en-ZA" sz="1000" dirty="0">
                          <a:effectLst/>
                        </a:rPr>
                        <a:t>New Indicator</a:t>
                      </a:r>
                      <a:endParaRPr lang="en-ZA" sz="1000"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just">
                        <a:lnSpc>
                          <a:spcPts val="1300"/>
                        </a:lnSpc>
                        <a:spcAft>
                          <a:spcPts val="800"/>
                        </a:spcAft>
                        <a:tabLst>
                          <a:tab pos="180340" algn="l"/>
                          <a:tab pos="540385" algn="l"/>
                        </a:tabLst>
                      </a:pPr>
                      <a:r>
                        <a:rPr lang="en-ZA" sz="1000" dirty="0">
                          <a:effectLst/>
                        </a:rPr>
                        <a:t>New Indicator</a:t>
                      </a:r>
                      <a:endParaRPr lang="en-ZA" sz="1000"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1000">
                          <a:effectLst/>
                        </a:rPr>
                        <a:t>18</a:t>
                      </a:r>
                      <a:endParaRPr lang="en-ZA" sz="100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1000">
                          <a:effectLst/>
                        </a:rPr>
                        <a:t>18</a:t>
                      </a:r>
                      <a:endParaRPr lang="en-ZA" sz="100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1000" dirty="0">
                          <a:effectLst/>
                        </a:rPr>
                        <a:t>18</a:t>
                      </a:r>
                      <a:endParaRPr lang="en-ZA" sz="1000" dirty="0">
                        <a:effectLst/>
                        <a:latin typeface="Times New Roman"/>
                        <a:ea typeface="Times New Roman"/>
                        <a:cs typeface="Times New Roman"/>
                      </a:endParaRPr>
                    </a:p>
                  </a:txBody>
                  <a:tcPr marL="68580" marR="68580" marT="0" marB="0">
                    <a:solidFill>
                      <a:schemeClr val="accent3">
                        <a:lumMod val="60000"/>
                        <a:lumOff val="40000"/>
                      </a:schemeClr>
                    </a:solidFill>
                  </a:tcPr>
                </a:tc>
                <a:extLst>
                  <a:ext uri="{0D108BD9-81ED-4DB2-BD59-A6C34878D82A}">
                    <a16:rowId xmlns="" xmlns:a16="http://schemas.microsoft.com/office/drawing/2014/main" val="10003"/>
                  </a:ext>
                </a:extLst>
              </a:tr>
              <a:tr h="802935">
                <a:tc>
                  <a:txBody>
                    <a:bodyPr/>
                    <a:lstStyle/>
                    <a:p>
                      <a:pPr algn="l">
                        <a:lnSpc>
                          <a:spcPts val="1300"/>
                        </a:lnSpc>
                        <a:spcAft>
                          <a:spcPts val="0"/>
                        </a:spcAft>
                        <a:tabLst>
                          <a:tab pos="180340" algn="l"/>
                          <a:tab pos="540385" algn="l"/>
                          <a:tab pos="457200" algn="l"/>
                        </a:tabLst>
                      </a:pPr>
                      <a:r>
                        <a:rPr lang="en-ZA" sz="900">
                          <a:effectLst/>
                        </a:rPr>
                        <a:t>Number of existing  farms under recapitalisation and development programme</a:t>
                      </a:r>
                      <a:endParaRPr lang="en-ZA" sz="90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marL="8255" algn="l">
                        <a:lnSpc>
                          <a:spcPts val="1300"/>
                        </a:lnSpc>
                        <a:spcAft>
                          <a:spcPts val="0"/>
                        </a:spcAft>
                        <a:tabLst>
                          <a:tab pos="180340" algn="l"/>
                          <a:tab pos="540385" algn="l"/>
                        </a:tabLst>
                      </a:pPr>
                      <a:r>
                        <a:rPr lang="en-ZA" sz="900">
                          <a:effectLst/>
                        </a:rPr>
                        <a:t>Provide comprehensive farm development support</a:t>
                      </a:r>
                      <a:endParaRPr lang="en-ZA" sz="90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l">
                        <a:lnSpc>
                          <a:spcPts val="1300"/>
                        </a:lnSpc>
                        <a:spcAft>
                          <a:spcPts val="800"/>
                        </a:spcAft>
                        <a:tabLst>
                          <a:tab pos="180340" algn="l"/>
                          <a:tab pos="540385" algn="l"/>
                        </a:tabLst>
                      </a:pPr>
                      <a:r>
                        <a:rPr lang="en-ZA" sz="900" dirty="0">
                          <a:effectLst/>
                        </a:rPr>
                        <a:t>Access to land      Vibrant sustainable, equitable rural communities and food security for all</a:t>
                      </a:r>
                      <a:endParaRPr lang="en-ZA" sz="900"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1000">
                          <a:effectLst/>
                        </a:rPr>
                        <a:t>442</a:t>
                      </a:r>
                      <a:endParaRPr lang="en-ZA" sz="100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1000">
                          <a:effectLst/>
                        </a:rPr>
                        <a:t>217</a:t>
                      </a:r>
                      <a:endParaRPr lang="en-ZA" sz="100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1000" dirty="0">
                          <a:effectLst/>
                        </a:rPr>
                        <a:t>414</a:t>
                      </a:r>
                      <a:endParaRPr lang="en-ZA" sz="1000"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1000">
                          <a:effectLst/>
                        </a:rPr>
                        <a:t>351</a:t>
                      </a:r>
                      <a:endParaRPr lang="en-ZA" sz="100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1000" dirty="0">
                          <a:effectLst/>
                        </a:rPr>
                        <a:t>95</a:t>
                      </a:r>
                      <a:endParaRPr lang="en-ZA" sz="1000"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1000" dirty="0">
                          <a:effectLst/>
                        </a:rPr>
                        <a:t>-</a:t>
                      </a:r>
                      <a:endParaRPr lang="en-ZA" sz="1000"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1000" dirty="0">
                          <a:effectLst/>
                        </a:rPr>
                        <a:t>-</a:t>
                      </a:r>
                      <a:endParaRPr lang="en-ZA" sz="1000" dirty="0">
                        <a:effectLst/>
                        <a:latin typeface="Times New Roman"/>
                        <a:ea typeface="Times New Roman"/>
                        <a:cs typeface="Times New Roman"/>
                      </a:endParaRPr>
                    </a:p>
                  </a:txBody>
                  <a:tcPr marL="68580" marR="68580" marT="0" marB="0">
                    <a:solidFill>
                      <a:schemeClr val="accent3">
                        <a:lumMod val="60000"/>
                        <a:lumOff val="40000"/>
                      </a:schemeClr>
                    </a:solidFill>
                  </a:tcPr>
                </a:tc>
                <a:extLst>
                  <a:ext uri="{0D108BD9-81ED-4DB2-BD59-A6C34878D82A}">
                    <a16:rowId xmlns="" xmlns:a16="http://schemas.microsoft.com/office/drawing/2014/main" val="10004"/>
                  </a:ext>
                </a:extLst>
              </a:tr>
              <a:tr h="802935">
                <a:tc>
                  <a:txBody>
                    <a:bodyPr/>
                    <a:lstStyle/>
                    <a:p>
                      <a:pPr algn="l">
                        <a:lnSpc>
                          <a:spcPts val="1300"/>
                        </a:lnSpc>
                        <a:spcAft>
                          <a:spcPts val="0"/>
                        </a:spcAft>
                        <a:tabLst>
                          <a:tab pos="180340" algn="l"/>
                          <a:tab pos="540385" algn="l"/>
                          <a:tab pos="457200" algn="l"/>
                        </a:tabLst>
                      </a:pPr>
                      <a:r>
                        <a:rPr lang="en-ZA" sz="900">
                          <a:effectLst/>
                        </a:rPr>
                        <a:t>Number of  Households participating  in the One Household One Hectare initiative</a:t>
                      </a:r>
                      <a:endParaRPr lang="en-ZA" sz="90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marL="8255" algn="l">
                        <a:lnSpc>
                          <a:spcPts val="1300"/>
                        </a:lnSpc>
                        <a:spcAft>
                          <a:spcPts val="0"/>
                        </a:spcAft>
                        <a:tabLst>
                          <a:tab pos="180340" algn="l"/>
                          <a:tab pos="540385" algn="l"/>
                        </a:tabLst>
                      </a:pPr>
                      <a:r>
                        <a:rPr lang="en-ZA" sz="900">
                          <a:effectLst/>
                        </a:rPr>
                        <a:t>Provide comprehensive farm development support</a:t>
                      </a:r>
                      <a:endParaRPr lang="en-ZA" sz="90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l">
                        <a:lnSpc>
                          <a:spcPts val="1300"/>
                        </a:lnSpc>
                        <a:spcAft>
                          <a:spcPts val="800"/>
                        </a:spcAft>
                        <a:tabLst>
                          <a:tab pos="180340" algn="l"/>
                          <a:tab pos="540385" algn="l"/>
                        </a:tabLst>
                      </a:pPr>
                      <a:r>
                        <a:rPr lang="en-ZA" sz="900" dirty="0">
                          <a:effectLst/>
                        </a:rPr>
                        <a:t>Access to land      Vibrant sustainable, equitable rural communities and food security for all</a:t>
                      </a:r>
                      <a:endParaRPr lang="en-ZA" sz="900"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1000" dirty="0">
                          <a:effectLst/>
                        </a:rPr>
                        <a:t>New Indicator</a:t>
                      </a:r>
                      <a:endParaRPr lang="en-ZA" sz="1000" dirty="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just">
                        <a:lnSpc>
                          <a:spcPts val="1300"/>
                        </a:lnSpc>
                        <a:spcAft>
                          <a:spcPts val="800"/>
                        </a:spcAft>
                        <a:tabLst>
                          <a:tab pos="180340" algn="l"/>
                          <a:tab pos="540385" algn="l"/>
                        </a:tabLst>
                      </a:pPr>
                      <a:r>
                        <a:rPr lang="en-ZA" sz="1000">
                          <a:effectLst/>
                        </a:rPr>
                        <a:t>New Indicator</a:t>
                      </a:r>
                      <a:endParaRPr lang="en-ZA" sz="100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just">
                        <a:lnSpc>
                          <a:spcPts val="1300"/>
                        </a:lnSpc>
                        <a:spcAft>
                          <a:spcPts val="800"/>
                        </a:spcAft>
                        <a:tabLst>
                          <a:tab pos="180340" algn="l"/>
                          <a:tab pos="540385" algn="l"/>
                        </a:tabLst>
                      </a:pPr>
                      <a:r>
                        <a:rPr lang="en-ZA" sz="1000">
                          <a:effectLst/>
                        </a:rPr>
                        <a:t>New Indicator</a:t>
                      </a:r>
                      <a:endParaRPr lang="en-ZA" sz="100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just">
                        <a:lnSpc>
                          <a:spcPts val="1300"/>
                        </a:lnSpc>
                        <a:spcAft>
                          <a:spcPts val="800"/>
                        </a:spcAft>
                        <a:tabLst>
                          <a:tab pos="180340" algn="l"/>
                          <a:tab pos="540385" algn="l"/>
                        </a:tabLst>
                      </a:pPr>
                      <a:r>
                        <a:rPr lang="en-ZA" sz="1000">
                          <a:effectLst/>
                        </a:rPr>
                        <a:t>New Indicator</a:t>
                      </a:r>
                      <a:endParaRPr lang="en-ZA" sz="100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1000">
                          <a:effectLst/>
                        </a:rPr>
                        <a:t>5 500</a:t>
                      </a:r>
                      <a:endParaRPr lang="en-ZA" sz="100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1000">
                          <a:effectLst/>
                        </a:rPr>
                        <a:t>5 500</a:t>
                      </a:r>
                      <a:endParaRPr lang="en-ZA" sz="1000">
                        <a:effectLst/>
                        <a:latin typeface="Times New Roman"/>
                        <a:ea typeface="Times New Roman"/>
                        <a:cs typeface="Times New Roman"/>
                      </a:endParaRPr>
                    </a:p>
                  </a:txBody>
                  <a:tcPr marL="68580" marR="68580" marT="0" marB="0">
                    <a:solidFill>
                      <a:schemeClr val="accent3">
                        <a:lumMod val="60000"/>
                        <a:lumOff val="40000"/>
                      </a:schemeClr>
                    </a:solidFill>
                  </a:tcPr>
                </a:tc>
                <a:tc>
                  <a:txBody>
                    <a:bodyPr/>
                    <a:lstStyle/>
                    <a:p>
                      <a:pPr algn="r">
                        <a:lnSpc>
                          <a:spcPts val="1300"/>
                        </a:lnSpc>
                        <a:spcAft>
                          <a:spcPts val="0"/>
                        </a:spcAft>
                        <a:tabLst>
                          <a:tab pos="180340" algn="l"/>
                          <a:tab pos="540385" algn="l"/>
                          <a:tab pos="457200" algn="l"/>
                        </a:tabLst>
                      </a:pPr>
                      <a:r>
                        <a:rPr lang="en-ZA" sz="1000" dirty="0">
                          <a:effectLst/>
                        </a:rPr>
                        <a:t>5 500</a:t>
                      </a:r>
                      <a:endParaRPr lang="en-ZA" sz="1000" dirty="0">
                        <a:effectLst/>
                        <a:latin typeface="Times New Roman"/>
                        <a:ea typeface="Times New Roman"/>
                        <a:cs typeface="Times New Roman"/>
                      </a:endParaRPr>
                    </a:p>
                  </a:txBody>
                  <a:tcPr marL="68580" marR="68580" marT="0" marB="0">
                    <a:solidFill>
                      <a:schemeClr val="accent3">
                        <a:lumMod val="60000"/>
                        <a:lumOff val="40000"/>
                      </a:schemeClr>
                    </a:solidFill>
                  </a:tcPr>
                </a:tc>
                <a:extLst>
                  <a:ext uri="{0D108BD9-81ED-4DB2-BD59-A6C34878D82A}">
                    <a16:rowId xmlns="" xmlns:a16="http://schemas.microsoft.com/office/drawing/2014/main" val="10005"/>
                  </a:ext>
                </a:extLst>
              </a:tr>
            </a:tbl>
          </a:graphicData>
        </a:graphic>
      </p:graphicFrame>
      <p:sp>
        <p:nvSpPr>
          <p:cNvPr id="5" name="Title 13"/>
          <p:cNvSpPr txBox="1">
            <a:spLocks noGrp="1"/>
          </p:cNvSpPr>
          <p:nvPr>
            <p:ph type="title"/>
          </p:nvPr>
        </p:nvSpPr>
        <p:spPr>
          <a:xfrm>
            <a:off x="76200" y="304800"/>
            <a:ext cx="8915400" cy="838200"/>
          </a:xfrm>
          <a:prstGeom prst="rect">
            <a:avLst/>
          </a:prstGeom>
          <a:effectLst>
            <a:glow rad="101600">
              <a:schemeClr val="accent3">
                <a:satMod val="175000"/>
                <a:alpha val="40000"/>
              </a:schemeClr>
            </a:glow>
            <a:outerShdw blurRad="40000" dist="20000" dir="5400000" rotWithShape="0">
              <a:srgbClr val="000000">
                <a:alpha val="38000"/>
              </a:srgbClr>
            </a:outerShdw>
          </a:effectLst>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ZA" sz="2000" b="1" dirty="0">
                <a:effectLst>
                  <a:outerShdw blurRad="38100" dist="38100" dir="2700000" algn="tl">
                    <a:srgbClr val="000000">
                      <a:alpha val="43137"/>
                    </a:srgbClr>
                  </a:outerShdw>
                </a:effectLst>
                <a:latin typeface="+mn-lt"/>
              </a:rPr>
              <a:t>2017 ENE – PERFORMANCE INFORMATION</a:t>
            </a:r>
          </a:p>
        </p:txBody>
      </p:sp>
    </p:spTree>
    <p:extLst>
      <p:ext uri="{BB962C8B-B14F-4D97-AF65-F5344CB8AC3E}">
        <p14:creationId xmlns:p14="http://schemas.microsoft.com/office/powerpoint/2010/main" xmlns="" val="18240664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
          <p:cNvSpPr>
            <a:spLocks noChangeArrowheads="1"/>
          </p:cNvSpPr>
          <p:nvPr/>
        </p:nvSpPr>
        <p:spPr bwMode="auto">
          <a:xfrm>
            <a:off x="7642225" y="6207125"/>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13318" name="Rectangle 14"/>
          <p:cNvSpPr>
            <a:spLocks noChangeArrowheads="1"/>
          </p:cNvSpPr>
          <p:nvPr/>
        </p:nvSpPr>
        <p:spPr bwMode="auto">
          <a:xfrm>
            <a:off x="468313" y="1998663"/>
            <a:ext cx="8207375" cy="1143000"/>
          </a:xfrm>
          <a:prstGeom prst="rect">
            <a:avLst/>
          </a:prstGeom>
          <a:noFill/>
          <a:ln>
            <a:noFill/>
          </a:ln>
          <a:extLst/>
        </p:spPr>
        <p:txBody>
          <a:bodyPr anchor="ctr"/>
          <a:lstStyle/>
          <a:p>
            <a:pPr algn="ctr" eaLnBrk="1" hangingPunct="1">
              <a:defRPr/>
            </a:pPr>
            <a:r>
              <a:rPr lang="en-ZA" sz="7800" b="1" dirty="0">
                <a:effectLst>
                  <a:outerShdw blurRad="38100" dist="38100" dir="2700000" algn="tl">
                    <a:srgbClr val="000000">
                      <a:alpha val="43137"/>
                    </a:srgbClr>
                  </a:outerShdw>
                </a:effectLst>
                <a:latin typeface="Arial" panose="020B0604020202020204" pitchFamily="34" charset="0"/>
                <a:ea typeface="ＭＳ Ｐゴシック" pitchFamily="44" charset="-128"/>
                <a:cs typeface="Arial" charset="0"/>
              </a:rPr>
              <a:t>Thank You</a:t>
            </a:r>
            <a:endParaRPr lang="en-US" sz="7800" b="1" i="1" dirty="0">
              <a:effectLst>
                <a:outerShdw blurRad="38100" dist="38100" dir="2700000" algn="tl">
                  <a:srgbClr val="000000">
                    <a:alpha val="43137"/>
                  </a:srgbClr>
                </a:outerShdw>
              </a:effectLst>
              <a:latin typeface="Arial" panose="020B0604020202020204" pitchFamily="34" charset="0"/>
              <a:ea typeface="ＭＳ Ｐゴシック" pitchFamily="44" charset="-128"/>
              <a:cs typeface="Arial" charset="0"/>
            </a:endParaRPr>
          </a:p>
        </p:txBody>
      </p:sp>
      <p:sp>
        <p:nvSpPr>
          <p:cNvPr id="10244" name="Slide Number Placeholder 1"/>
          <p:cNvSpPr>
            <a:spLocks noGrp="1"/>
          </p:cNvSpPr>
          <p:nvPr>
            <p:ph type="sldNum" sz="quarter" idx="12"/>
          </p:nvPr>
        </p:nvSpPr>
        <p:spPr bwMode="auto">
          <a:xfrm>
            <a:off x="7091363" y="6310313"/>
            <a:ext cx="19050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6823D36D-84D4-4624-A726-36E56C091C53}" type="slidenum">
              <a:rPr lang="en-US" altLang="en-US" sz="1400" smtClean="0">
                <a:latin typeface="Arial" pitchFamily="34" charset="0"/>
                <a:ea typeface="MS PGothic" pitchFamily="34" charset="-128"/>
                <a:cs typeface="Arial" pitchFamily="34" charset="0"/>
              </a:rPr>
              <a:pPr>
                <a:spcBef>
                  <a:spcPct val="0"/>
                </a:spcBef>
                <a:buFontTx/>
                <a:buNone/>
              </a:pPr>
              <a:t>38</a:t>
            </a:fld>
            <a:endParaRPr lang="en-US" altLang="en-US" sz="1400">
              <a:latin typeface="Arial" pitchFamily="34" charset="0"/>
              <a:ea typeface="MS PGothic" pitchFamily="34" charset="-128"/>
              <a:cs typeface="Arial" pitchFamily="34" charset="0"/>
            </a:endParaRPr>
          </a:p>
        </p:txBody>
      </p:sp>
    </p:spTree>
    <p:extLst>
      <p:ext uri="{BB962C8B-B14F-4D97-AF65-F5344CB8AC3E}">
        <p14:creationId xmlns:p14="http://schemas.microsoft.com/office/powerpoint/2010/main" xmlns="" val="3063292576"/>
      </p:ext>
    </p:extLst>
  </p:cSld>
  <p:clrMapOvr>
    <a:masterClrMapping/>
  </p:clrMapOvr>
  <p:transition spd="slow">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3"/>
          <p:cNvSpPr>
            <a:spLocks noGrp="1"/>
          </p:cNvSpPr>
          <p:nvPr>
            <p:ph type="title"/>
          </p:nvPr>
        </p:nvSpPr>
        <p:spPr>
          <a:xfrm>
            <a:off x="124406" y="-171400"/>
            <a:ext cx="9019594" cy="576064"/>
          </a:xfrm>
          <a:solidFill>
            <a:schemeClr val="accent3">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algn="ctr">
              <a:defRPr/>
            </a:pPr>
            <a:r>
              <a:rPr lang="en-ZA" sz="2400" b="1" dirty="0">
                <a:effectLst>
                  <a:outerShdw blurRad="38100" dist="38100" dir="2700000" algn="tl">
                    <a:srgbClr val="000000">
                      <a:alpha val="43137"/>
                    </a:srgbClr>
                  </a:outerShdw>
                </a:effectLst>
                <a:latin typeface="Arial" pitchFamily="34" charset="0"/>
                <a:cs typeface="Arial" pitchFamily="34" charset="0"/>
              </a:rPr>
              <a:t>Economic Classification</a:t>
            </a:r>
          </a:p>
        </p:txBody>
      </p:sp>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4</a:t>
            </a:fld>
            <a:endParaRPr lang="en-US" altLang="en-US" dirty="0"/>
          </a:p>
        </p:txBody>
      </p:sp>
      <p:pic>
        <p:nvPicPr>
          <p:cNvPr id="9"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4033838" y="1743075"/>
            <a:ext cx="0" cy="57150"/>
          </a:xfrm>
          <a:prstGeom prst="rect">
            <a:avLst/>
          </a:prstGeom>
        </p:spPr>
      </p:pic>
      <p:pic>
        <p:nvPicPr>
          <p:cNvPr id="10"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4033838" y="2114550"/>
            <a:ext cx="0" cy="142875"/>
          </a:xfrm>
          <a:prstGeom prst="rect">
            <a:avLst/>
          </a:prstGeom>
        </p:spPr>
      </p:pic>
      <p:pic>
        <p:nvPicPr>
          <p:cNvPr id="11"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4033838" y="2114550"/>
            <a:ext cx="0" cy="142875"/>
          </a:xfrm>
          <a:prstGeom prst="rect">
            <a:avLst/>
          </a:prstGeom>
        </p:spPr>
      </p:pic>
      <p:pic>
        <p:nvPicPr>
          <p:cNvPr id="12"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4033838" y="2114550"/>
            <a:ext cx="0" cy="142875"/>
          </a:xfrm>
          <a:prstGeom prst="rect">
            <a:avLst/>
          </a:prstGeom>
        </p:spPr>
      </p:pic>
      <p:pic>
        <p:nvPicPr>
          <p:cNvPr id="13"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4033838" y="2114550"/>
            <a:ext cx="0" cy="142875"/>
          </a:xfrm>
          <a:prstGeom prst="rect">
            <a:avLst/>
          </a:prstGeom>
        </p:spPr>
      </p:pic>
      <p:pic>
        <p:nvPicPr>
          <p:cNvPr id="14"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4033838" y="2114550"/>
            <a:ext cx="0" cy="142875"/>
          </a:xfrm>
          <a:prstGeom prst="rect">
            <a:avLst/>
          </a:prstGeom>
        </p:spPr>
      </p:pic>
      <p:pic>
        <p:nvPicPr>
          <p:cNvPr id="18"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3762375" y="1743075"/>
            <a:ext cx="0" cy="57150"/>
          </a:xfrm>
          <a:prstGeom prst="rect">
            <a:avLst/>
          </a:prstGeom>
        </p:spPr>
      </p:pic>
      <p:pic>
        <p:nvPicPr>
          <p:cNvPr id="19"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3762375" y="2114550"/>
            <a:ext cx="0" cy="142875"/>
          </a:xfrm>
          <a:prstGeom prst="rect">
            <a:avLst/>
          </a:prstGeom>
        </p:spPr>
      </p:pic>
      <p:pic>
        <p:nvPicPr>
          <p:cNvPr id="20"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3762375" y="2114550"/>
            <a:ext cx="0" cy="142875"/>
          </a:xfrm>
          <a:prstGeom prst="rect">
            <a:avLst/>
          </a:prstGeom>
        </p:spPr>
      </p:pic>
      <p:pic>
        <p:nvPicPr>
          <p:cNvPr id="21"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3762375" y="2114550"/>
            <a:ext cx="0" cy="142875"/>
          </a:xfrm>
          <a:prstGeom prst="rect">
            <a:avLst/>
          </a:prstGeom>
        </p:spPr>
      </p:pic>
      <p:pic>
        <p:nvPicPr>
          <p:cNvPr id="22"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3762375" y="2114550"/>
            <a:ext cx="0" cy="142875"/>
          </a:xfrm>
          <a:prstGeom prst="rect">
            <a:avLst/>
          </a:prstGeom>
        </p:spPr>
      </p:pic>
      <p:pic>
        <p:nvPicPr>
          <p:cNvPr id="23"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3762375" y="2114550"/>
            <a:ext cx="0" cy="142875"/>
          </a:xfrm>
          <a:prstGeom prst="rect">
            <a:avLst/>
          </a:prstGeom>
        </p:spPr>
      </p:pic>
      <p:pic>
        <p:nvPicPr>
          <p:cNvPr id="31"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3754438" y="1743075"/>
            <a:ext cx="0" cy="57150"/>
          </a:xfrm>
          <a:prstGeom prst="rect">
            <a:avLst/>
          </a:prstGeom>
        </p:spPr>
      </p:pic>
      <p:pic>
        <p:nvPicPr>
          <p:cNvPr id="32"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3754438" y="2114550"/>
            <a:ext cx="0" cy="142875"/>
          </a:xfrm>
          <a:prstGeom prst="rect">
            <a:avLst/>
          </a:prstGeom>
        </p:spPr>
      </p:pic>
      <p:pic>
        <p:nvPicPr>
          <p:cNvPr id="33"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3754438" y="2114550"/>
            <a:ext cx="0" cy="142875"/>
          </a:xfrm>
          <a:prstGeom prst="rect">
            <a:avLst/>
          </a:prstGeom>
        </p:spPr>
      </p:pic>
      <p:pic>
        <p:nvPicPr>
          <p:cNvPr id="34"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3754438" y="2114550"/>
            <a:ext cx="0" cy="142875"/>
          </a:xfrm>
          <a:prstGeom prst="rect">
            <a:avLst/>
          </a:prstGeom>
        </p:spPr>
      </p:pic>
      <p:pic>
        <p:nvPicPr>
          <p:cNvPr id="35"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3754438" y="2114550"/>
            <a:ext cx="0" cy="142875"/>
          </a:xfrm>
          <a:prstGeom prst="rect">
            <a:avLst/>
          </a:prstGeom>
        </p:spPr>
      </p:pic>
      <p:pic>
        <p:nvPicPr>
          <p:cNvPr id="36"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3754438" y="2114550"/>
            <a:ext cx="0" cy="142875"/>
          </a:xfrm>
          <a:prstGeom prst="rect">
            <a:avLst/>
          </a:prstGeom>
        </p:spPr>
      </p:pic>
      <p:pic>
        <p:nvPicPr>
          <p:cNvPr id="44"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3702050" y="1743075"/>
            <a:ext cx="0" cy="57150"/>
          </a:xfrm>
          <a:prstGeom prst="rect">
            <a:avLst/>
          </a:prstGeom>
        </p:spPr>
      </p:pic>
      <p:pic>
        <p:nvPicPr>
          <p:cNvPr id="45"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3702050" y="2114550"/>
            <a:ext cx="0" cy="142875"/>
          </a:xfrm>
          <a:prstGeom prst="rect">
            <a:avLst/>
          </a:prstGeom>
        </p:spPr>
      </p:pic>
      <p:pic>
        <p:nvPicPr>
          <p:cNvPr id="46"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3702050" y="2114550"/>
            <a:ext cx="0" cy="142875"/>
          </a:xfrm>
          <a:prstGeom prst="rect">
            <a:avLst/>
          </a:prstGeom>
        </p:spPr>
      </p:pic>
      <p:pic>
        <p:nvPicPr>
          <p:cNvPr id="47"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3702050" y="2114550"/>
            <a:ext cx="0" cy="142875"/>
          </a:xfrm>
          <a:prstGeom prst="rect">
            <a:avLst/>
          </a:prstGeom>
        </p:spPr>
      </p:pic>
      <p:pic>
        <p:nvPicPr>
          <p:cNvPr id="48"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3702050" y="2114550"/>
            <a:ext cx="0" cy="142875"/>
          </a:xfrm>
          <a:prstGeom prst="rect">
            <a:avLst/>
          </a:prstGeom>
        </p:spPr>
      </p:pic>
      <p:pic>
        <p:nvPicPr>
          <p:cNvPr id="49"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3702050" y="2114550"/>
            <a:ext cx="0" cy="142875"/>
          </a:xfrm>
          <a:prstGeom prst="rect">
            <a:avLst/>
          </a:prstGeom>
        </p:spPr>
      </p:pic>
      <p:pic>
        <p:nvPicPr>
          <p:cNvPr id="54"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3800475" y="1741488"/>
            <a:ext cx="0" cy="57150"/>
          </a:xfrm>
          <a:prstGeom prst="rect">
            <a:avLst/>
          </a:prstGeom>
        </p:spPr>
      </p:pic>
      <p:pic>
        <p:nvPicPr>
          <p:cNvPr id="55"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3800475" y="2112963"/>
            <a:ext cx="0" cy="142875"/>
          </a:xfrm>
          <a:prstGeom prst="rect">
            <a:avLst/>
          </a:prstGeom>
        </p:spPr>
      </p:pic>
      <p:pic>
        <p:nvPicPr>
          <p:cNvPr id="56"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3800475" y="2112963"/>
            <a:ext cx="0" cy="142875"/>
          </a:xfrm>
          <a:prstGeom prst="rect">
            <a:avLst/>
          </a:prstGeom>
        </p:spPr>
      </p:pic>
      <p:pic>
        <p:nvPicPr>
          <p:cNvPr id="57"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3800475" y="2112963"/>
            <a:ext cx="0" cy="142875"/>
          </a:xfrm>
          <a:prstGeom prst="rect">
            <a:avLst/>
          </a:prstGeom>
        </p:spPr>
      </p:pic>
      <p:pic>
        <p:nvPicPr>
          <p:cNvPr id="58"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3800475" y="2112963"/>
            <a:ext cx="0" cy="142875"/>
          </a:xfrm>
          <a:prstGeom prst="rect">
            <a:avLst/>
          </a:prstGeom>
        </p:spPr>
      </p:pic>
      <p:pic>
        <p:nvPicPr>
          <p:cNvPr id="59"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3800475" y="2112963"/>
            <a:ext cx="0" cy="142875"/>
          </a:xfrm>
          <a:prstGeom prst="rect">
            <a:avLst/>
          </a:prstGeom>
        </p:spPr>
      </p:pic>
      <p:pic>
        <p:nvPicPr>
          <p:cNvPr id="66"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3448050" y="1743075"/>
            <a:ext cx="0" cy="57150"/>
          </a:xfrm>
          <a:prstGeom prst="rect">
            <a:avLst/>
          </a:prstGeom>
        </p:spPr>
      </p:pic>
      <p:pic>
        <p:nvPicPr>
          <p:cNvPr id="67"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3448050" y="2114550"/>
            <a:ext cx="0" cy="142875"/>
          </a:xfrm>
          <a:prstGeom prst="rect">
            <a:avLst/>
          </a:prstGeom>
        </p:spPr>
      </p:pic>
      <p:pic>
        <p:nvPicPr>
          <p:cNvPr id="68"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3448050" y="2114550"/>
            <a:ext cx="0" cy="142875"/>
          </a:xfrm>
          <a:prstGeom prst="rect">
            <a:avLst/>
          </a:prstGeom>
        </p:spPr>
      </p:pic>
      <p:pic>
        <p:nvPicPr>
          <p:cNvPr id="69"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3448050" y="2114550"/>
            <a:ext cx="0" cy="142875"/>
          </a:xfrm>
          <a:prstGeom prst="rect">
            <a:avLst/>
          </a:prstGeom>
        </p:spPr>
      </p:pic>
      <p:pic>
        <p:nvPicPr>
          <p:cNvPr id="70"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3448050" y="2114550"/>
            <a:ext cx="0" cy="142875"/>
          </a:xfrm>
          <a:prstGeom prst="rect">
            <a:avLst/>
          </a:prstGeom>
        </p:spPr>
      </p:pic>
      <p:pic>
        <p:nvPicPr>
          <p:cNvPr id="71"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3448050" y="2114550"/>
            <a:ext cx="0" cy="142875"/>
          </a:xfrm>
          <a:prstGeom prst="rect">
            <a:avLst/>
          </a:prstGeom>
        </p:spPr>
      </p:pic>
      <p:pic>
        <p:nvPicPr>
          <p:cNvPr id="78"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3448050" y="1743075"/>
            <a:ext cx="0" cy="57150"/>
          </a:xfrm>
          <a:prstGeom prst="rect">
            <a:avLst/>
          </a:prstGeom>
        </p:spPr>
      </p:pic>
      <p:pic>
        <p:nvPicPr>
          <p:cNvPr id="79"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3448050" y="2114550"/>
            <a:ext cx="0" cy="142875"/>
          </a:xfrm>
          <a:prstGeom prst="rect">
            <a:avLst/>
          </a:prstGeom>
        </p:spPr>
      </p:pic>
      <p:pic>
        <p:nvPicPr>
          <p:cNvPr id="80"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3448050" y="2114550"/>
            <a:ext cx="0" cy="142875"/>
          </a:xfrm>
          <a:prstGeom prst="rect">
            <a:avLst/>
          </a:prstGeom>
        </p:spPr>
      </p:pic>
      <p:pic>
        <p:nvPicPr>
          <p:cNvPr id="81"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3448050" y="2114550"/>
            <a:ext cx="0" cy="142875"/>
          </a:xfrm>
          <a:prstGeom prst="rect">
            <a:avLst/>
          </a:prstGeom>
        </p:spPr>
      </p:pic>
      <p:pic>
        <p:nvPicPr>
          <p:cNvPr id="82"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3448050" y="2114550"/>
            <a:ext cx="0" cy="142875"/>
          </a:xfrm>
          <a:prstGeom prst="rect">
            <a:avLst/>
          </a:prstGeom>
        </p:spPr>
      </p:pic>
      <p:pic>
        <p:nvPicPr>
          <p:cNvPr id="83"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3448050" y="2114550"/>
            <a:ext cx="0" cy="142875"/>
          </a:xfrm>
          <a:prstGeom prst="rect">
            <a:avLst/>
          </a:prstGeom>
        </p:spPr>
      </p:pic>
      <p:pic>
        <p:nvPicPr>
          <p:cNvPr id="90"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3876675" y="1743075"/>
            <a:ext cx="0" cy="57150"/>
          </a:xfrm>
          <a:prstGeom prst="rect">
            <a:avLst/>
          </a:prstGeom>
        </p:spPr>
      </p:pic>
      <p:pic>
        <p:nvPicPr>
          <p:cNvPr id="91"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3876675" y="2114550"/>
            <a:ext cx="0" cy="142875"/>
          </a:xfrm>
          <a:prstGeom prst="rect">
            <a:avLst/>
          </a:prstGeom>
        </p:spPr>
      </p:pic>
      <p:pic>
        <p:nvPicPr>
          <p:cNvPr id="92"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3876675" y="2114550"/>
            <a:ext cx="0" cy="142875"/>
          </a:xfrm>
          <a:prstGeom prst="rect">
            <a:avLst/>
          </a:prstGeom>
        </p:spPr>
      </p:pic>
      <p:pic>
        <p:nvPicPr>
          <p:cNvPr id="93"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3876675" y="2114550"/>
            <a:ext cx="0" cy="142875"/>
          </a:xfrm>
          <a:prstGeom prst="rect">
            <a:avLst/>
          </a:prstGeom>
        </p:spPr>
      </p:pic>
      <p:pic>
        <p:nvPicPr>
          <p:cNvPr id="94"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3876675" y="2114550"/>
            <a:ext cx="0" cy="142875"/>
          </a:xfrm>
          <a:prstGeom prst="rect">
            <a:avLst/>
          </a:prstGeom>
        </p:spPr>
      </p:pic>
      <p:pic>
        <p:nvPicPr>
          <p:cNvPr id="95"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3876675" y="2114550"/>
            <a:ext cx="0" cy="142875"/>
          </a:xfrm>
          <a:prstGeom prst="rect">
            <a:avLst/>
          </a:prstGeom>
        </p:spPr>
      </p:pic>
      <p:pic>
        <p:nvPicPr>
          <p:cNvPr id="103" name="Button 1">
            <a:extLst>
              <a:ext uri="{63B3BB69-23CF-44E3-9099-C40C66FF867C}">
                <a14:compatExt xmlns:a14="http://schemas.microsoft.com/office/drawing/2010/main" xmlns="" spid="_x0000_s101377"/>
              </a:ext>
            </a:extLst>
          </p:cNvPr>
          <p:cNvPicPr>
            <a:picLocks noChangeAspect="1"/>
          </p:cNvPicPr>
          <p:nvPr/>
        </p:nvPicPr>
        <p:blipFill>
          <a:blip r:embed="rId2"/>
          <a:stretch>
            <a:fillRect/>
          </a:stretch>
        </p:blipFill>
        <p:spPr>
          <a:xfrm>
            <a:off x="3448050" y="1743075"/>
            <a:ext cx="0" cy="57150"/>
          </a:xfrm>
          <a:prstGeom prst="rect">
            <a:avLst/>
          </a:prstGeom>
        </p:spPr>
      </p:pic>
      <p:pic>
        <p:nvPicPr>
          <p:cNvPr id="104" name="Button 3">
            <a:extLst>
              <a:ext uri="{63B3BB69-23CF-44E3-9099-C40C66FF867C}">
                <a14:compatExt xmlns:a14="http://schemas.microsoft.com/office/drawing/2010/main" xmlns="" spid="_x0000_s101379"/>
              </a:ext>
            </a:extLst>
          </p:cNvPr>
          <p:cNvPicPr>
            <a:picLocks noChangeAspect="1"/>
          </p:cNvPicPr>
          <p:nvPr/>
        </p:nvPicPr>
        <p:blipFill>
          <a:blip r:embed="rId3"/>
          <a:stretch>
            <a:fillRect/>
          </a:stretch>
        </p:blipFill>
        <p:spPr>
          <a:xfrm>
            <a:off x="3448050" y="2114550"/>
            <a:ext cx="0" cy="142875"/>
          </a:xfrm>
          <a:prstGeom prst="rect">
            <a:avLst/>
          </a:prstGeom>
        </p:spPr>
      </p:pic>
      <p:pic>
        <p:nvPicPr>
          <p:cNvPr id="105" name="Button 4">
            <a:extLst>
              <a:ext uri="{63B3BB69-23CF-44E3-9099-C40C66FF867C}">
                <a14:compatExt xmlns:a14="http://schemas.microsoft.com/office/drawing/2010/main" xmlns="" spid="_x0000_s101380"/>
              </a:ext>
            </a:extLst>
          </p:cNvPr>
          <p:cNvPicPr>
            <a:picLocks noChangeAspect="1"/>
          </p:cNvPicPr>
          <p:nvPr/>
        </p:nvPicPr>
        <p:blipFill>
          <a:blip r:embed="rId3"/>
          <a:stretch>
            <a:fillRect/>
          </a:stretch>
        </p:blipFill>
        <p:spPr>
          <a:xfrm>
            <a:off x="3448050" y="2114550"/>
            <a:ext cx="0" cy="142875"/>
          </a:xfrm>
          <a:prstGeom prst="rect">
            <a:avLst/>
          </a:prstGeom>
        </p:spPr>
      </p:pic>
      <p:pic>
        <p:nvPicPr>
          <p:cNvPr id="106" name="Button 5">
            <a:extLst>
              <a:ext uri="{63B3BB69-23CF-44E3-9099-C40C66FF867C}">
                <a14:compatExt xmlns:a14="http://schemas.microsoft.com/office/drawing/2010/main" xmlns="" spid="_x0000_s101381"/>
              </a:ext>
            </a:extLst>
          </p:cNvPr>
          <p:cNvPicPr>
            <a:picLocks noChangeAspect="1"/>
          </p:cNvPicPr>
          <p:nvPr/>
        </p:nvPicPr>
        <p:blipFill>
          <a:blip r:embed="rId3"/>
          <a:stretch>
            <a:fillRect/>
          </a:stretch>
        </p:blipFill>
        <p:spPr>
          <a:xfrm>
            <a:off x="3448050" y="2114550"/>
            <a:ext cx="0" cy="142875"/>
          </a:xfrm>
          <a:prstGeom prst="rect">
            <a:avLst/>
          </a:prstGeom>
        </p:spPr>
      </p:pic>
      <p:pic>
        <p:nvPicPr>
          <p:cNvPr id="107" name="Button 6">
            <a:extLst>
              <a:ext uri="{63B3BB69-23CF-44E3-9099-C40C66FF867C}">
                <a14:compatExt xmlns:a14="http://schemas.microsoft.com/office/drawing/2010/main" xmlns="" spid="_x0000_s101382"/>
              </a:ext>
            </a:extLst>
          </p:cNvPr>
          <p:cNvPicPr>
            <a:picLocks noChangeAspect="1"/>
          </p:cNvPicPr>
          <p:nvPr/>
        </p:nvPicPr>
        <p:blipFill>
          <a:blip r:embed="rId3"/>
          <a:stretch>
            <a:fillRect/>
          </a:stretch>
        </p:blipFill>
        <p:spPr>
          <a:xfrm>
            <a:off x="3448050" y="2114550"/>
            <a:ext cx="0" cy="142875"/>
          </a:xfrm>
          <a:prstGeom prst="rect">
            <a:avLst/>
          </a:prstGeom>
        </p:spPr>
      </p:pic>
      <p:pic>
        <p:nvPicPr>
          <p:cNvPr id="108" name="Button 7">
            <a:extLst>
              <a:ext uri="{63B3BB69-23CF-44E3-9099-C40C66FF867C}">
                <a14:compatExt xmlns:a14="http://schemas.microsoft.com/office/drawing/2010/main" xmlns="" spid="_x0000_s101383"/>
              </a:ext>
            </a:extLst>
          </p:cNvPr>
          <p:cNvPicPr>
            <a:picLocks noChangeAspect="1"/>
          </p:cNvPicPr>
          <p:nvPr/>
        </p:nvPicPr>
        <p:blipFill>
          <a:blip r:embed="rId3"/>
          <a:stretch>
            <a:fillRect/>
          </a:stretch>
        </p:blipFill>
        <p:spPr>
          <a:xfrm>
            <a:off x="3448050" y="2114550"/>
            <a:ext cx="0" cy="142875"/>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xmlns="" val="767148413"/>
              </p:ext>
            </p:extLst>
          </p:nvPr>
        </p:nvGraphicFramePr>
        <p:xfrm>
          <a:off x="298645" y="620687"/>
          <a:ext cx="8665844" cy="4896544"/>
        </p:xfrm>
        <a:graphic>
          <a:graphicData uri="http://schemas.openxmlformats.org/drawingml/2006/table">
            <a:tbl>
              <a:tblPr firstRow="1" lastRow="1" bandRow="1">
                <a:tableStyleId>{F5AB1C69-6EDB-4FF4-983F-18BD219EF322}</a:tableStyleId>
              </a:tblPr>
              <a:tblGrid>
                <a:gridCol w="5540647">
                  <a:extLst>
                    <a:ext uri="{9D8B030D-6E8A-4147-A177-3AD203B41FA5}">
                      <a16:colId xmlns="" xmlns:a16="http://schemas.microsoft.com/office/drawing/2014/main" val="20000"/>
                    </a:ext>
                  </a:extLst>
                </a:gridCol>
                <a:gridCol w="1837341">
                  <a:extLst>
                    <a:ext uri="{9D8B030D-6E8A-4147-A177-3AD203B41FA5}">
                      <a16:colId xmlns="" xmlns:a16="http://schemas.microsoft.com/office/drawing/2014/main" val="20001"/>
                    </a:ext>
                  </a:extLst>
                </a:gridCol>
                <a:gridCol w="1287856">
                  <a:extLst>
                    <a:ext uri="{9D8B030D-6E8A-4147-A177-3AD203B41FA5}">
                      <a16:colId xmlns="" xmlns:a16="http://schemas.microsoft.com/office/drawing/2014/main" val="20002"/>
                    </a:ext>
                  </a:extLst>
                </a:gridCol>
              </a:tblGrid>
              <a:tr h="296888">
                <a:tc rowSpan="2">
                  <a:txBody>
                    <a:bodyPr/>
                    <a:lstStyle/>
                    <a:p>
                      <a:pPr algn="l" rtl="0" fontAlgn="t"/>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Economic classification</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463" marR="9463" marT="9463" marB="0">
                    <a:solidFill>
                      <a:schemeClr val="accent3">
                        <a:lumMod val="75000"/>
                      </a:schemeClr>
                    </a:solidFill>
                  </a:tcPr>
                </a:tc>
                <a:tc rowSpan="2">
                  <a:txBody>
                    <a:bodyPr/>
                    <a:lstStyle/>
                    <a:p>
                      <a:pPr algn="ctr" rtl="0" fontAlgn="ctr"/>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 Final ENE allocation </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463" marR="9463" marT="9463" marB="0" anchor="ctr">
                    <a:solidFill>
                      <a:schemeClr val="accent3">
                        <a:lumMod val="75000"/>
                      </a:schemeClr>
                    </a:solidFill>
                  </a:tcPr>
                </a:tc>
                <a:tc>
                  <a:txBody>
                    <a:bodyPr/>
                    <a:lstStyle/>
                    <a:p>
                      <a:pPr algn="ctr" rtl="0" fontAlgn="ctr"/>
                      <a:r>
                        <a:rPr lang="en-US" sz="1400" u="none" strike="noStrike">
                          <a:solidFill>
                            <a:sysClr val="windowText" lastClr="000000"/>
                          </a:solidFill>
                          <a:effectLst/>
                          <a:latin typeface="Arial Narrow" panose="020B0606020202030204" pitchFamily="34" charset="0"/>
                        </a:rPr>
                        <a:t>%</a:t>
                      </a:r>
                      <a:endParaRPr lang="en-US" sz="1400" b="1" i="0" u="none" strike="noStrike">
                        <a:solidFill>
                          <a:sysClr val="windowText" lastClr="000000"/>
                        </a:solidFill>
                        <a:effectLst/>
                        <a:latin typeface="Arial Narrow" panose="020B0606020202030204" pitchFamily="34" charset="0"/>
                      </a:endParaRPr>
                    </a:p>
                  </a:txBody>
                  <a:tcPr marL="9463" marR="9463" marT="9463" marB="0" anchor="ctr"/>
                </a:tc>
                <a:extLst>
                  <a:ext uri="{0D108BD9-81ED-4DB2-BD59-A6C34878D82A}">
                    <a16:rowId xmlns="" xmlns:a16="http://schemas.microsoft.com/office/drawing/2014/main" val="10000"/>
                  </a:ext>
                </a:extLst>
              </a:tr>
              <a:tr h="843962">
                <a:tc vMerge="1">
                  <a:txBody>
                    <a:bodyPr/>
                    <a:lstStyle/>
                    <a:p>
                      <a:endParaRPr lang="en-US"/>
                    </a:p>
                  </a:txBody>
                  <a:tcPr/>
                </a:tc>
                <a:tc vMerge="1">
                  <a:txBody>
                    <a:bodyPr/>
                    <a:lstStyle/>
                    <a:p>
                      <a:endParaRPr lang="en-US"/>
                    </a:p>
                  </a:txBody>
                  <a:tcPr/>
                </a:tc>
                <a:tc>
                  <a:txBody>
                    <a:bodyPr/>
                    <a:lstStyle/>
                    <a:p>
                      <a:pPr algn="ctr" rtl="0" fontAlgn="ctr"/>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allocation to Total baseline</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463" marR="9463" marT="9463" marB="0" anchor="ctr">
                    <a:solidFill>
                      <a:schemeClr val="accent3">
                        <a:lumMod val="75000"/>
                      </a:schemeClr>
                    </a:solidFill>
                  </a:tcPr>
                </a:tc>
                <a:extLst>
                  <a:ext uri="{0D108BD9-81ED-4DB2-BD59-A6C34878D82A}">
                    <a16:rowId xmlns="" xmlns:a16="http://schemas.microsoft.com/office/drawing/2014/main" val="10001"/>
                  </a:ext>
                </a:extLst>
              </a:tr>
              <a:tr h="308371">
                <a:tc>
                  <a:txBody>
                    <a:bodyPr/>
                    <a:lstStyle/>
                    <a:p>
                      <a:pPr algn="l" rtl="0" fontAlgn="b"/>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 </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463" marR="9463" marT="9463" marB="0" anchor="b">
                    <a:solidFill>
                      <a:schemeClr val="accent3">
                        <a:lumMod val="75000"/>
                      </a:schemeClr>
                    </a:solidFill>
                  </a:tcPr>
                </a:tc>
                <a:tc>
                  <a:txBody>
                    <a:bodyPr/>
                    <a:lstStyle/>
                    <a:p>
                      <a:pPr algn="ctr" rtl="0" fontAlgn="b"/>
                      <a:r>
                        <a:rPr lang="en-US" sz="14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 R'000 </a:t>
                      </a:r>
                      <a:endParaRPr lang="en-US" sz="14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463" marR="9463" marT="9463" marB="0" anchor="b">
                    <a:solidFill>
                      <a:schemeClr val="accent3">
                        <a:lumMod val="75000"/>
                      </a:schemeClr>
                    </a:solidFill>
                  </a:tcPr>
                </a:tc>
                <a:tc>
                  <a:txBody>
                    <a:bodyPr/>
                    <a:lstStyle/>
                    <a:p>
                      <a:pPr algn="ctr" rtl="0" fontAlgn="b"/>
                      <a:r>
                        <a:rPr lang="en-US" sz="14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a:t>
                      </a:r>
                      <a:endParaRPr lang="en-US" sz="14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463" marR="9463" marT="9463" marB="0" anchor="b">
                    <a:solidFill>
                      <a:schemeClr val="accent3">
                        <a:lumMod val="75000"/>
                      </a:schemeClr>
                    </a:solidFill>
                  </a:tcPr>
                </a:tc>
                <a:extLst>
                  <a:ext uri="{0D108BD9-81ED-4DB2-BD59-A6C34878D82A}">
                    <a16:rowId xmlns="" xmlns:a16="http://schemas.microsoft.com/office/drawing/2014/main" val="10002"/>
                  </a:ext>
                </a:extLst>
              </a:tr>
              <a:tr h="346807">
                <a:tc>
                  <a:txBody>
                    <a:bodyPr/>
                    <a:lstStyle/>
                    <a:p>
                      <a:pPr algn="l" rtl="0" fontAlgn="ctr"/>
                      <a:r>
                        <a:rPr lang="en-US" sz="1400" u="none" strike="noStrike" dirty="0">
                          <a:solidFill>
                            <a:sysClr val="windowText" lastClr="000000"/>
                          </a:solidFill>
                          <a:effectLst/>
                          <a:latin typeface="Arial Narrow" panose="020B0606020202030204" pitchFamily="34" charset="0"/>
                        </a:rPr>
                        <a:t> Compensation of Employees </a:t>
                      </a:r>
                      <a:endParaRPr lang="en-US" sz="1400" b="0" i="0" u="none" strike="noStrike" dirty="0">
                        <a:solidFill>
                          <a:sysClr val="windowText" lastClr="000000"/>
                        </a:solidFill>
                        <a:effectLst/>
                        <a:latin typeface="Arial Narrow" panose="020B0606020202030204" pitchFamily="34" charset="0"/>
                      </a:endParaRPr>
                    </a:p>
                  </a:txBody>
                  <a:tcPr marL="9463" marR="9463" marT="9463" marB="0" anchor="ctr"/>
                </a:tc>
                <a:tc>
                  <a:txBody>
                    <a:bodyPr/>
                    <a:lstStyle/>
                    <a:p>
                      <a:pPr algn="r" fontAlgn="b"/>
                      <a:r>
                        <a:rPr lang="en-US" sz="1400" u="none" strike="noStrike">
                          <a:solidFill>
                            <a:sysClr val="windowText" lastClr="000000"/>
                          </a:solidFill>
                          <a:effectLst/>
                          <a:latin typeface="Arial Narrow" panose="020B0606020202030204" pitchFamily="34" charset="0"/>
                        </a:rPr>
                        <a:t>                 2,194,584 </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tc>
                  <a:txBody>
                    <a:bodyPr/>
                    <a:lstStyle/>
                    <a:p>
                      <a:pPr algn="ctr" fontAlgn="b"/>
                      <a:r>
                        <a:rPr lang="en-US" sz="1400" u="none" strike="noStrike">
                          <a:solidFill>
                            <a:sysClr val="windowText" lastClr="000000"/>
                          </a:solidFill>
                          <a:effectLst/>
                          <a:latin typeface="Arial Narrow" panose="020B0606020202030204" pitchFamily="34" charset="0"/>
                        </a:rPr>
                        <a:t>21.5%</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extLst>
                  <a:ext uri="{0D108BD9-81ED-4DB2-BD59-A6C34878D82A}">
                    <a16:rowId xmlns="" xmlns:a16="http://schemas.microsoft.com/office/drawing/2014/main" val="10003"/>
                  </a:ext>
                </a:extLst>
              </a:tr>
              <a:tr h="283531">
                <a:tc>
                  <a:txBody>
                    <a:bodyPr/>
                    <a:lstStyle/>
                    <a:p>
                      <a:pPr algn="l" rtl="0" fontAlgn="ctr"/>
                      <a:r>
                        <a:rPr lang="en-US" sz="1400" u="none" strike="noStrike">
                          <a:solidFill>
                            <a:sysClr val="windowText" lastClr="000000"/>
                          </a:solidFill>
                          <a:effectLst/>
                          <a:latin typeface="Arial Narrow" panose="020B0606020202030204" pitchFamily="34" charset="0"/>
                        </a:rPr>
                        <a:t> Goods and Services </a:t>
                      </a:r>
                      <a:endParaRPr lang="en-US" sz="1400" b="0" i="0" u="none" strike="noStrike">
                        <a:solidFill>
                          <a:sysClr val="windowText" lastClr="000000"/>
                        </a:solidFill>
                        <a:effectLst/>
                        <a:latin typeface="Arial Narrow" panose="020B0606020202030204" pitchFamily="34" charset="0"/>
                      </a:endParaRPr>
                    </a:p>
                  </a:txBody>
                  <a:tcPr marL="9463" marR="9463" marT="9463" marB="0" anchor="ctr"/>
                </a:tc>
                <a:tc>
                  <a:txBody>
                    <a:bodyPr/>
                    <a:lstStyle/>
                    <a:p>
                      <a:pPr algn="r" fontAlgn="b"/>
                      <a:r>
                        <a:rPr lang="en-US" sz="1400" u="none" strike="noStrike">
                          <a:solidFill>
                            <a:sysClr val="windowText" lastClr="000000"/>
                          </a:solidFill>
                          <a:effectLst/>
                          <a:latin typeface="Arial Narrow" panose="020B0606020202030204" pitchFamily="34" charset="0"/>
                        </a:rPr>
                        <a:t>                 1,715,466 </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tc>
                  <a:txBody>
                    <a:bodyPr/>
                    <a:lstStyle/>
                    <a:p>
                      <a:pPr algn="ctr" fontAlgn="b"/>
                      <a:r>
                        <a:rPr lang="en-US" sz="1400" u="none" strike="noStrike">
                          <a:solidFill>
                            <a:sysClr val="windowText" lastClr="000000"/>
                          </a:solidFill>
                          <a:effectLst/>
                          <a:latin typeface="Arial Narrow" panose="020B0606020202030204" pitchFamily="34" charset="0"/>
                        </a:rPr>
                        <a:t>16.8%</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extLst>
                  <a:ext uri="{0D108BD9-81ED-4DB2-BD59-A6C34878D82A}">
                    <a16:rowId xmlns="" xmlns:a16="http://schemas.microsoft.com/office/drawing/2014/main" val="10004"/>
                  </a:ext>
                </a:extLst>
              </a:tr>
              <a:tr h="363481">
                <a:tc>
                  <a:txBody>
                    <a:bodyPr/>
                    <a:lstStyle/>
                    <a:p>
                      <a:pPr algn="l" rtl="0" fontAlgn="ctr"/>
                      <a:r>
                        <a:rPr lang="en-US" sz="1400" u="none" strike="noStrike" dirty="0">
                          <a:solidFill>
                            <a:sysClr val="windowText" lastClr="000000"/>
                          </a:solidFill>
                          <a:effectLst/>
                          <a:latin typeface="Arial Narrow" panose="020B0606020202030204" pitchFamily="34" charset="0"/>
                        </a:rPr>
                        <a:t> Provincial And Local Governments </a:t>
                      </a:r>
                      <a:endParaRPr lang="en-US" sz="1400" b="0" i="0" u="none" strike="noStrike" dirty="0">
                        <a:solidFill>
                          <a:sysClr val="windowText" lastClr="000000"/>
                        </a:solidFill>
                        <a:effectLst/>
                        <a:latin typeface="Arial Narrow" panose="020B0606020202030204" pitchFamily="34" charset="0"/>
                      </a:endParaRPr>
                    </a:p>
                  </a:txBody>
                  <a:tcPr marL="9463" marR="9463" marT="9463" marB="0" anchor="ctr"/>
                </a:tc>
                <a:tc>
                  <a:txBody>
                    <a:bodyPr/>
                    <a:lstStyle/>
                    <a:p>
                      <a:pPr algn="r" fontAlgn="b"/>
                      <a:r>
                        <a:rPr lang="en-US" sz="1400" u="none" strike="noStrike">
                          <a:solidFill>
                            <a:sysClr val="windowText" lastClr="000000"/>
                          </a:solidFill>
                          <a:effectLst/>
                          <a:latin typeface="Arial Narrow" panose="020B0606020202030204" pitchFamily="34" charset="0"/>
                        </a:rPr>
                        <a:t>                      67,542 </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tc>
                  <a:txBody>
                    <a:bodyPr/>
                    <a:lstStyle/>
                    <a:p>
                      <a:pPr algn="ctr" fontAlgn="b"/>
                      <a:r>
                        <a:rPr lang="en-US" sz="1400" u="none" strike="noStrike">
                          <a:solidFill>
                            <a:sysClr val="windowText" lastClr="000000"/>
                          </a:solidFill>
                          <a:effectLst/>
                          <a:latin typeface="Arial Narrow" panose="020B0606020202030204" pitchFamily="34" charset="0"/>
                        </a:rPr>
                        <a:t>0.7%</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extLst>
                  <a:ext uri="{0D108BD9-81ED-4DB2-BD59-A6C34878D82A}">
                    <a16:rowId xmlns="" xmlns:a16="http://schemas.microsoft.com/office/drawing/2014/main" val="10005"/>
                  </a:ext>
                </a:extLst>
              </a:tr>
              <a:tr h="363481">
                <a:tc>
                  <a:txBody>
                    <a:bodyPr/>
                    <a:lstStyle/>
                    <a:p>
                      <a:pPr algn="l" rtl="0" fontAlgn="ctr"/>
                      <a:r>
                        <a:rPr lang="en-US" sz="1400" u="none" strike="noStrike">
                          <a:solidFill>
                            <a:sysClr val="windowText" lastClr="000000"/>
                          </a:solidFill>
                          <a:effectLst/>
                          <a:latin typeface="Arial Narrow" panose="020B0606020202030204" pitchFamily="34" charset="0"/>
                        </a:rPr>
                        <a:t> Departmental Agencies &amp; Accounts </a:t>
                      </a:r>
                      <a:endParaRPr lang="en-US" sz="1400" b="0" i="0" u="none" strike="noStrike">
                        <a:solidFill>
                          <a:sysClr val="windowText" lastClr="000000"/>
                        </a:solidFill>
                        <a:effectLst/>
                        <a:latin typeface="Arial Narrow" panose="020B0606020202030204" pitchFamily="34" charset="0"/>
                      </a:endParaRPr>
                    </a:p>
                  </a:txBody>
                  <a:tcPr marL="9463" marR="9463" marT="9463" marB="0" anchor="ctr"/>
                </a:tc>
                <a:tc>
                  <a:txBody>
                    <a:bodyPr/>
                    <a:lstStyle/>
                    <a:p>
                      <a:pPr algn="r" fontAlgn="b"/>
                      <a:r>
                        <a:rPr lang="en-US" sz="1400" u="none" strike="noStrike">
                          <a:solidFill>
                            <a:sysClr val="windowText" lastClr="000000"/>
                          </a:solidFill>
                          <a:effectLst/>
                          <a:latin typeface="Arial Narrow" panose="020B0606020202030204" pitchFamily="34" charset="0"/>
                        </a:rPr>
                        <a:t>                 1,493,134 </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tc>
                  <a:txBody>
                    <a:bodyPr/>
                    <a:lstStyle/>
                    <a:p>
                      <a:pPr algn="ctr" fontAlgn="b"/>
                      <a:r>
                        <a:rPr lang="en-US" sz="1400" u="none" strike="noStrike">
                          <a:solidFill>
                            <a:sysClr val="windowText" lastClr="000000"/>
                          </a:solidFill>
                          <a:effectLst/>
                          <a:latin typeface="Arial Narrow" panose="020B0606020202030204" pitchFamily="34" charset="0"/>
                        </a:rPr>
                        <a:t>14.7%</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extLst>
                  <a:ext uri="{0D108BD9-81ED-4DB2-BD59-A6C34878D82A}">
                    <a16:rowId xmlns="" xmlns:a16="http://schemas.microsoft.com/office/drawing/2014/main" val="10006"/>
                  </a:ext>
                </a:extLst>
              </a:tr>
              <a:tr h="296888">
                <a:tc>
                  <a:txBody>
                    <a:bodyPr/>
                    <a:lstStyle/>
                    <a:p>
                      <a:pPr algn="l" rtl="0" fontAlgn="ctr"/>
                      <a:r>
                        <a:rPr lang="en-US" sz="1400" u="none" strike="noStrike">
                          <a:solidFill>
                            <a:sysClr val="windowText" lastClr="000000"/>
                          </a:solidFill>
                          <a:effectLst/>
                          <a:latin typeface="Arial Narrow" panose="020B0606020202030204" pitchFamily="34" charset="0"/>
                        </a:rPr>
                        <a:t> Foreign Gov&amp;International Organ </a:t>
                      </a:r>
                      <a:endParaRPr lang="en-US" sz="1400" b="0" i="0" u="none" strike="noStrike">
                        <a:solidFill>
                          <a:sysClr val="windowText" lastClr="000000"/>
                        </a:solidFill>
                        <a:effectLst/>
                        <a:latin typeface="Arial Narrow" panose="020B0606020202030204" pitchFamily="34" charset="0"/>
                      </a:endParaRPr>
                    </a:p>
                  </a:txBody>
                  <a:tcPr marL="9463" marR="9463" marT="9463" marB="0" anchor="ctr"/>
                </a:tc>
                <a:tc>
                  <a:txBody>
                    <a:bodyPr/>
                    <a:lstStyle/>
                    <a:p>
                      <a:pPr algn="r" fontAlgn="b"/>
                      <a:r>
                        <a:rPr lang="en-US" sz="1400" u="none" strike="noStrike">
                          <a:solidFill>
                            <a:sysClr val="windowText" lastClr="000000"/>
                          </a:solidFill>
                          <a:effectLst/>
                          <a:latin typeface="Arial Narrow" panose="020B0606020202030204" pitchFamily="34" charset="0"/>
                        </a:rPr>
                        <a:t>                        1,653 </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tc>
                  <a:txBody>
                    <a:bodyPr/>
                    <a:lstStyle/>
                    <a:p>
                      <a:pPr algn="ctr" fontAlgn="b"/>
                      <a:r>
                        <a:rPr lang="en-US" sz="1400" u="none" strike="noStrike">
                          <a:solidFill>
                            <a:sysClr val="windowText" lastClr="000000"/>
                          </a:solidFill>
                          <a:effectLst/>
                          <a:latin typeface="Arial Narrow" panose="020B0606020202030204" pitchFamily="34" charset="0"/>
                        </a:rPr>
                        <a:t>0.0%</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extLst>
                  <a:ext uri="{0D108BD9-81ED-4DB2-BD59-A6C34878D82A}">
                    <a16:rowId xmlns="" xmlns:a16="http://schemas.microsoft.com/office/drawing/2014/main" val="10007"/>
                  </a:ext>
                </a:extLst>
              </a:tr>
              <a:tr h="296888">
                <a:tc>
                  <a:txBody>
                    <a:bodyPr/>
                    <a:lstStyle/>
                    <a:p>
                      <a:pPr algn="l" rtl="0" fontAlgn="ctr"/>
                      <a:r>
                        <a:rPr lang="en-US" sz="1400" u="none" strike="noStrike" dirty="0">
                          <a:solidFill>
                            <a:sysClr val="windowText" lastClr="000000"/>
                          </a:solidFill>
                          <a:effectLst/>
                          <a:latin typeface="Arial Narrow" panose="020B0606020202030204" pitchFamily="34" charset="0"/>
                        </a:rPr>
                        <a:t> Public Corporations &amp; </a:t>
                      </a:r>
                      <a:r>
                        <a:rPr lang="en-US" sz="1400" u="none" strike="noStrike" dirty="0" err="1">
                          <a:solidFill>
                            <a:sysClr val="windowText" lastClr="000000"/>
                          </a:solidFill>
                          <a:effectLst/>
                          <a:latin typeface="Arial Narrow" panose="020B0606020202030204" pitchFamily="34" charset="0"/>
                        </a:rPr>
                        <a:t>Priv</a:t>
                      </a:r>
                      <a:r>
                        <a:rPr lang="en-US" sz="1400" u="none" strike="noStrike" dirty="0">
                          <a:solidFill>
                            <a:sysClr val="windowText" lastClr="000000"/>
                          </a:solidFill>
                          <a:effectLst/>
                          <a:latin typeface="Arial Narrow" panose="020B0606020202030204" pitchFamily="34" charset="0"/>
                        </a:rPr>
                        <a:t> Ent </a:t>
                      </a:r>
                      <a:endParaRPr lang="en-US" sz="1400" b="0" i="0" u="none" strike="noStrike" dirty="0">
                        <a:solidFill>
                          <a:sysClr val="windowText" lastClr="000000"/>
                        </a:solidFill>
                        <a:effectLst/>
                        <a:latin typeface="Arial Narrow" panose="020B0606020202030204" pitchFamily="34" charset="0"/>
                      </a:endParaRPr>
                    </a:p>
                  </a:txBody>
                  <a:tcPr marL="9463" marR="9463" marT="9463" marB="0" anchor="ctr"/>
                </a:tc>
                <a:tc>
                  <a:txBody>
                    <a:bodyPr/>
                    <a:lstStyle/>
                    <a:p>
                      <a:pPr algn="r" fontAlgn="b"/>
                      <a:r>
                        <a:rPr lang="en-US" sz="1400" u="none" strike="noStrike">
                          <a:solidFill>
                            <a:sysClr val="windowText" lastClr="000000"/>
                          </a:solidFill>
                          <a:effectLst/>
                          <a:latin typeface="Arial Narrow" panose="020B0606020202030204" pitchFamily="34" charset="0"/>
                        </a:rPr>
                        <a:t>                               1 </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tc>
                  <a:txBody>
                    <a:bodyPr/>
                    <a:lstStyle/>
                    <a:p>
                      <a:pPr algn="ctr" fontAlgn="b"/>
                      <a:r>
                        <a:rPr lang="en-US" sz="1400" u="none" strike="noStrike">
                          <a:solidFill>
                            <a:sysClr val="windowText" lastClr="000000"/>
                          </a:solidFill>
                          <a:effectLst/>
                          <a:latin typeface="Arial Narrow" panose="020B0606020202030204" pitchFamily="34" charset="0"/>
                        </a:rPr>
                        <a:t>0.0%</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extLst>
                  <a:ext uri="{0D108BD9-81ED-4DB2-BD59-A6C34878D82A}">
                    <a16:rowId xmlns="" xmlns:a16="http://schemas.microsoft.com/office/drawing/2014/main" val="10008"/>
                  </a:ext>
                </a:extLst>
              </a:tr>
              <a:tr h="296888">
                <a:tc>
                  <a:txBody>
                    <a:bodyPr/>
                    <a:lstStyle/>
                    <a:p>
                      <a:pPr algn="l" rtl="0" fontAlgn="ctr"/>
                      <a:r>
                        <a:rPr lang="en-US" sz="1400" u="none" strike="noStrike">
                          <a:solidFill>
                            <a:sysClr val="windowText" lastClr="000000"/>
                          </a:solidFill>
                          <a:effectLst/>
                          <a:latin typeface="Arial Narrow" panose="020B0606020202030204" pitchFamily="34" charset="0"/>
                        </a:rPr>
                        <a:t> Non Profit Institutions (NPI) </a:t>
                      </a:r>
                      <a:endParaRPr lang="en-US" sz="1400" b="0" i="0" u="none" strike="noStrike">
                        <a:solidFill>
                          <a:sysClr val="windowText" lastClr="000000"/>
                        </a:solidFill>
                        <a:effectLst/>
                        <a:latin typeface="Arial Narrow" panose="020B0606020202030204" pitchFamily="34" charset="0"/>
                      </a:endParaRPr>
                    </a:p>
                  </a:txBody>
                  <a:tcPr marL="9463" marR="9463" marT="9463" marB="0" anchor="ctr"/>
                </a:tc>
                <a:tc>
                  <a:txBody>
                    <a:bodyPr/>
                    <a:lstStyle/>
                    <a:p>
                      <a:pPr algn="r" fontAlgn="b"/>
                      <a:r>
                        <a:rPr lang="en-US" sz="1400" u="none" strike="noStrike">
                          <a:solidFill>
                            <a:sysClr val="windowText" lastClr="000000"/>
                          </a:solidFill>
                          <a:effectLst/>
                          <a:latin typeface="Arial Narrow" panose="020B0606020202030204" pitchFamily="34" charset="0"/>
                        </a:rPr>
                        <a:t>                        3,492 </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tc>
                  <a:txBody>
                    <a:bodyPr/>
                    <a:lstStyle/>
                    <a:p>
                      <a:pPr algn="ctr" fontAlgn="b"/>
                      <a:r>
                        <a:rPr lang="en-US" sz="1400" u="none" strike="noStrike">
                          <a:solidFill>
                            <a:sysClr val="windowText" lastClr="000000"/>
                          </a:solidFill>
                          <a:effectLst/>
                          <a:latin typeface="Arial Narrow" panose="020B0606020202030204" pitchFamily="34" charset="0"/>
                        </a:rPr>
                        <a:t>0.0%</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extLst>
                  <a:ext uri="{0D108BD9-81ED-4DB2-BD59-A6C34878D82A}">
                    <a16:rowId xmlns="" xmlns:a16="http://schemas.microsoft.com/office/drawing/2014/main" val="10009"/>
                  </a:ext>
                </a:extLst>
              </a:tr>
              <a:tr h="281192">
                <a:tc>
                  <a:txBody>
                    <a:bodyPr/>
                    <a:lstStyle/>
                    <a:p>
                      <a:pPr algn="l" rtl="0" fontAlgn="ctr"/>
                      <a:r>
                        <a:rPr lang="en-US" sz="1400" u="none" strike="noStrike">
                          <a:solidFill>
                            <a:sysClr val="windowText" lastClr="000000"/>
                          </a:solidFill>
                          <a:effectLst/>
                          <a:latin typeface="Arial Narrow" panose="020B0606020202030204" pitchFamily="34" charset="0"/>
                        </a:rPr>
                        <a:t> Households (HH) </a:t>
                      </a:r>
                      <a:endParaRPr lang="en-US" sz="1400" b="0" i="0" u="none" strike="noStrike">
                        <a:solidFill>
                          <a:sysClr val="windowText" lastClr="000000"/>
                        </a:solidFill>
                        <a:effectLst/>
                        <a:latin typeface="Arial Narrow" panose="020B0606020202030204" pitchFamily="34" charset="0"/>
                      </a:endParaRPr>
                    </a:p>
                  </a:txBody>
                  <a:tcPr marL="9463" marR="9463" marT="9463" marB="0" anchor="ctr"/>
                </a:tc>
                <a:tc>
                  <a:txBody>
                    <a:bodyPr/>
                    <a:lstStyle/>
                    <a:p>
                      <a:pPr algn="r" fontAlgn="b"/>
                      <a:r>
                        <a:rPr lang="en-US" sz="1400" u="none" strike="noStrike">
                          <a:solidFill>
                            <a:sysClr val="windowText" lastClr="000000"/>
                          </a:solidFill>
                          <a:effectLst/>
                          <a:latin typeface="Arial Narrow" panose="020B0606020202030204" pitchFamily="34" charset="0"/>
                        </a:rPr>
                        <a:t>                 4,683,435 </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tc>
                  <a:txBody>
                    <a:bodyPr/>
                    <a:lstStyle/>
                    <a:p>
                      <a:pPr algn="ctr" fontAlgn="b"/>
                      <a:r>
                        <a:rPr lang="en-US" sz="1400" u="none" strike="noStrike">
                          <a:solidFill>
                            <a:sysClr val="windowText" lastClr="000000"/>
                          </a:solidFill>
                          <a:effectLst/>
                          <a:latin typeface="Arial Narrow" panose="020B0606020202030204" pitchFamily="34" charset="0"/>
                        </a:rPr>
                        <a:t>46.0%</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extLst>
                  <a:ext uri="{0D108BD9-81ED-4DB2-BD59-A6C34878D82A}">
                    <a16:rowId xmlns="" xmlns:a16="http://schemas.microsoft.com/office/drawing/2014/main" val="10010"/>
                  </a:ext>
                </a:extLst>
              </a:tr>
              <a:tr h="296888">
                <a:tc>
                  <a:txBody>
                    <a:bodyPr/>
                    <a:lstStyle/>
                    <a:p>
                      <a:pPr algn="l" rtl="0" fontAlgn="ctr"/>
                      <a:r>
                        <a:rPr lang="en-US" sz="1400" u="none" strike="noStrike">
                          <a:solidFill>
                            <a:sysClr val="windowText" lastClr="000000"/>
                          </a:solidFill>
                          <a:effectLst/>
                          <a:latin typeface="Arial Narrow" panose="020B0606020202030204" pitchFamily="34" charset="0"/>
                        </a:rPr>
                        <a:t> Machinery and Equipment </a:t>
                      </a:r>
                      <a:endParaRPr lang="en-US" sz="1400" b="0" i="0" u="none" strike="noStrike">
                        <a:solidFill>
                          <a:sysClr val="windowText" lastClr="000000"/>
                        </a:solidFill>
                        <a:effectLst/>
                        <a:latin typeface="Arial Narrow" panose="020B0606020202030204" pitchFamily="34" charset="0"/>
                      </a:endParaRPr>
                    </a:p>
                  </a:txBody>
                  <a:tcPr marL="9463" marR="9463" marT="9463" marB="0" anchor="ctr"/>
                </a:tc>
                <a:tc>
                  <a:txBody>
                    <a:bodyPr/>
                    <a:lstStyle/>
                    <a:p>
                      <a:pPr algn="r" fontAlgn="b"/>
                      <a:r>
                        <a:rPr lang="en-US" sz="1400" u="none" strike="noStrike">
                          <a:solidFill>
                            <a:sysClr val="windowText" lastClr="000000"/>
                          </a:solidFill>
                          <a:effectLst/>
                          <a:latin typeface="Arial Narrow" panose="020B0606020202030204" pitchFamily="34" charset="0"/>
                        </a:rPr>
                        <a:t>                      24,004 </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tc>
                  <a:txBody>
                    <a:bodyPr/>
                    <a:lstStyle/>
                    <a:p>
                      <a:pPr algn="ctr" fontAlgn="b"/>
                      <a:r>
                        <a:rPr lang="en-US" sz="1400" u="none" strike="noStrike">
                          <a:solidFill>
                            <a:sysClr val="windowText" lastClr="000000"/>
                          </a:solidFill>
                          <a:effectLst/>
                          <a:latin typeface="Arial Narrow" panose="020B0606020202030204" pitchFamily="34" charset="0"/>
                        </a:rPr>
                        <a:t>0.2%</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extLst>
                  <a:ext uri="{0D108BD9-81ED-4DB2-BD59-A6C34878D82A}">
                    <a16:rowId xmlns="" xmlns:a16="http://schemas.microsoft.com/office/drawing/2014/main" val="10011"/>
                  </a:ext>
                </a:extLst>
              </a:tr>
              <a:tr h="308371">
                <a:tc>
                  <a:txBody>
                    <a:bodyPr/>
                    <a:lstStyle/>
                    <a:p>
                      <a:pPr algn="l" rtl="0" fontAlgn="ctr"/>
                      <a:r>
                        <a:rPr lang="en-US" sz="1400" u="none" strike="noStrike">
                          <a:solidFill>
                            <a:sysClr val="windowText" lastClr="000000"/>
                          </a:solidFill>
                          <a:effectLst/>
                          <a:latin typeface="Arial Narrow" panose="020B0606020202030204" pitchFamily="34" charset="0"/>
                        </a:rPr>
                        <a:t>Software &amp; Other Intangible assets</a:t>
                      </a:r>
                      <a:endParaRPr lang="en-US" sz="1400" b="0" i="0" u="none" strike="noStrike">
                        <a:solidFill>
                          <a:sysClr val="windowText" lastClr="000000"/>
                        </a:solidFill>
                        <a:effectLst/>
                        <a:latin typeface="Arial Narrow" panose="020B0606020202030204" pitchFamily="34" charset="0"/>
                      </a:endParaRPr>
                    </a:p>
                  </a:txBody>
                  <a:tcPr marL="9463" marR="9463" marT="9463" marB="0" anchor="ctr"/>
                </a:tc>
                <a:tc>
                  <a:txBody>
                    <a:bodyPr/>
                    <a:lstStyle/>
                    <a:p>
                      <a:pPr algn="r" fontAlgn="b"/>
                      <a:r>
                        <a:rPr lang="en-US" sz="1400" u="none" strike="noStrike">
                          <a:solidFill>
                            <a:sysClr val="windowText" lastClr="000000"/>
                          </a:solidFill>
                          <a:effectLst/>
                          <a:latin typeface="Arial Narrow" panose="020B0606020202030204" pitchFamily="34" charset="0"/>
                        </a:rPr>
                        <a:t>                           929 </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tc>
                  <a:txBody>
                    <a:bodyPr/>
                    <a:lstStyle/>
                    <a:p>
                      <a:pPr algn="ctr" fontAlgn="b"/>
                      <a:r>
                        <a:rPr lang="en-US" sz="1400" u="none" strike="noStrike">
                          <a:solidFill>
                            <a:sysClr val="windowText" lastClr="000000"/>
                          </a:solidFill>
                          <a:effectLst/>
                          <a:latin typeface="Arial Narrow" panose="020B0606020202030204" pitchFamily="34" charset="0"/>
                        </a:rPr>
                        <a:t>0.0%</a:t>
                      </a:r>
                      <a:endParaRPr lang="en-US" sz="1400" b="0" i="0" u="none" strike="noStrike">
                        <a:solidFill>
                          <a:sysClr val="windowText" lastClr="000000"/>
                        </a:solidFill>
                        <a:effectLst/>
                        <a:latin typeface="Arial Narrow" panose="020B0606020202030204" pitchFamily="34" charset="0"/>
                      </a:endParaRPr>
                    </a:p>
                  </a:txBody>
                  <a:tcPr marL="9463" marR="9463" marT="9463" marB="0" anchor="b"/>
                </a:tc>
                <a:extLst>
                  <a:ext uri="{0D108BD9-81ED-4DB2-BD59-A6C34878D82A}">
                    <a16:rowId xmlns="" xmlns:a16="http://schemas.microsoft.com/office/drawing/2014/main" val="10012"/>
                  </a:ext>
                </a:extLst>
              </a:tr>
              <a:tr h="312908">
                <a:tc>
                  <a:txBody>
                    <a:bodyPr/>
                    <a:lstStyle/>
                    <a:p>
                      <a:pPr algn="l" rtl="0" fontAlgn="ctr"/>
                      <a:r>
                        <a:rPr lang="en-US" sz="1400" u="none" strike="noStrike" dirty="0">
                          <a:solidFill>
                            <a:sysClr val="windowText" lastClr="000000"/>
                          </a:solidFill>
                          <a:effectLst/>
                          <a:latin typeface="Arial Narrow" panose="020B0606020202030204" pitchFamily="34" charset="0"/>
                        </a:rPr>
                        <a:t> TOTAL </a:t>
                      </a:r>
                      <a:endParaRPr lang="en-US" sz="1400" b="1" i="0" u="none" strike="noStrike" dirty="0">
                        <a:solidFill>
                          <a:sysClr val="windowText" lastClr="000000"/>
                        </a:solidFill>
                        <a:effectLst/>
                        <a:latin typeface="Arial Narrow" panose="020B0606020202030204" pitchFamily="34" charset="0"/>
                      </a:endParaRPr>
                    </a:p>
                  </a:txBody>
                  <a:tcPr marL="9463" marR="9463" marT="9463" marB="0" anchor="ctr"/>
                </a:tc>
                <a:tc>
                  <a:txBody>
                    <a:bodyPr/>
                    <a:lstStyle/>
                    <a:p>
                      <a:pPr algn="r" fontAlgn="b"/>
                      <a:r>
                        <a:rPr lang="en-US" sz="1400" u="none" strike="noStrike" dirty="0">
                          <a:solidFill>
                            <a:sysClr val="windowText" lastClr="000000"/>
                          </a:solidFill>
                          <a:effectLst/>
                          <a:latin typeface="Arial Narrow" panose="020B0606020202030204" pitchFamily="34" charset="0"/>
                        </a:rPr>
                        <a:t>               10,184,240 </a:t>
                      </a:r>
                      <a:endParaRPr lang="en-US" sz="1400" b="1" i="0" u="none" strike="noStrike" dirty="0">
                        <a:solidFill>
                          <a:sysClr val="windowText" lastClr="000000"/>
                        </a:solidFill>
                        <a:effectLst/>
                        <a:latin typeface="Arial Narrow" panose="020B0606020202030204" pitchFamily="34" charset="0"/>
                      </a:endParaRPr>
                    </a:p>
                  </a:txBody>
                  <a:tcPr marL="9463" marR="9463" marT="9463" marB="0" anchor="b"/>
                </a:tc>
                <a:tc>
                  <a:txBody>
                    <a:bodyPr/>
                    <a:lstStyle/>
                    <a:p>
                      <a:pPr algn="ctr" fontAlgn="b"/>
                      <a:r>
                        <a:rPr lang="en-US" sz="1400" u="none" strike="noStrike" dirty="0">
                          <a:solidFill>
                            <a:sysClr val="windowText" lastClr="000000"/>
                          </a:solidFill>
                          <a:effectLst/>
                          <a:latin typeface="Arial Narrow" panose="020B0606020202030204" pitchFamily="34" charset="0"/>
                        </a:rPr>
                        <a:t>100.0%</a:t>
                      </a:r>
                      <a:endParaRPr lang="en-US" sz="1400" b="1" i="0" u="none" strike="noStrike" dirty="0">
                        <a:solidFill>
                          <a:sysClr val="windowText" lastClr="000000"/>
                        </a:solidFill>
                        <a:effectLst/>
                        <a:latin typeface="Arial Narrow" panose="020B0606020202030204" pitchFamily="34" charset="0"/>
                      </a:endParaRPr>
                    </a:p>
                  </a:txBody>
                  <a:tcPr marL="9463" marR="9463" marT="9463" marB="0" anchor="b"/>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xmlns="" val="1772684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5</a:t>
            </a:fld>
            <a:endParaRPr lang="en-US" altLang="en-US" dirty="0"/>
          </a:p>
        </p:txBody>
      </p:sp>
      <p:sp>
        <p:nvSpPr>
          <p:cNvPr id="5" name="Title 13"/>
          <p:cNvSpPr>
            <a:spLocks noGrp="1"/>
          </p:cNvSpPr>
          <p:nvPr>
            <p:ph type="title"/>
          </p:nvPr>
        </p:nvSpPr>
        <p:spPr>
          <a:xfrm>
            <a:off x="107504" y="274638"/>
            <a:ext cx="9036496" cy="1143000"/>
          </a:xfrm>
          <a:solidFill>
            <a:schemeClr val="accent3">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algn="ctr">
              <a:defRPr/>
            </a:pPr>
            <a:r>
              <a:rPr lang="en-ZA" sz="2800" b="1" dirty="0">
                <a:effectLst>
                  <a:outerShdw blurRad="38100" dist="38100" dir="2700000" algn="tl">
                    <a:srgbClr val="000000">
                      <a:alpha val="43137"/>
                    </a:srgbClr>
                  </a:outerShdw>
                </a:effectLst>
                <a:latin typeface="Arial" pitchFamily="34" charset="0"/>
                <a:cs typeface="Arial" pitchFamily="34" charset="0"/>
              </a:rPr>
              <a:t>DEPARTMENT % PER ECONOMIC CLASSIFICATION</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3969874013"/>
              </p:ext>
            </p:extLst>
          </p:nvPr>
        </p:nvGraphicFramePr>
        <p:xfrm>
          <a:off x="457200" y="1600200"/>
          <a:ext cx="8229600" cy="37010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012256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5544312"/>
            <a:ext cx="9324528" cy="1313688"/>
          </a:xfrm>
          <a:prstGeom prst="rect">
            <a:avLst/>
          </a:prstGeom>
        </p:spPr>
      </p:pic>
      <p:sp>
        <p:nvSpPr>
          <p:cNvPr id="5" name="Content Placeholder 1"/>
          <p:cNvSpPr txBox="1">
            <a:spLocks/>
          </p:cNvSpPr>
          <p:nvPr/>
        </p:nvSpPr>
        <p:spPr>
          <a:xfrm>
            <a:off x="153591" y="565151"/>
            <a:ext cx="8851106" cy="52260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a:buFont typeface="+mj-lt"/>
              <a:buAutoNum type="arabicPeriod"/>
            </a:pPr>
            <a:endParaRPr lang="en-ZA" sz="1500" dirty="0">
              <a:solidFill>
                <a:schemeClr val="tx1"/>
              </a:solidFill>
              <a:latin typeface="Times New Roman" panose="02020603050405020304" pitchFamily="18" charset="0"/>
              <a:cs typeface="Times New Roman" panose="02020603050405020304" pitchFamily="18" charset="0"/>
            </a:endParaRPr>
          </a:p>
        </p:txBody>
      </p:sp>
      <p:sp>
        <p:nvSpPr>
          <p:cNvPr id="8" name="Slide Number Placeholder 1"/>
          <p:cNvSpPr txBox="1">
            <a:spLocks/>
          </p:cNvSpPr>
          <p:nvPr/>
        </p:nvSpPr>
        <p:spPr bwMode="auto">
          <a:xfrm>
            <a:off x="7088188" y="6310313"/>
            <a:ext cx="19050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charset="0"/>
              <a:buChar char="•"/>
              <a:defRPr sz="3200" kern="1200">
                <a:solidFill>
                  <a:schemeClr val="tx1"/>
                </a:solidFill>
                <a:latin typeface="Calibri" pitchFamily="34" charset="0"/>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Calibri" pitchFamily="34" charset="0"/>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Calibri" pitchFamily="34" charset="0"/>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Calibri" pitchFamily="34" charset="0"/>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Calibri" pitchFamily="34"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mn-cs"/>
              </a:defRPr>
            </a:lvl9pPr>
          </a:lstStyle>
          <a:p>
            <a:pPr>
              <a:spcBef>
                <a:spcPct val="0"/>
              </a:spcBef>
              <a:buFontTx/>
              <a:buNone/>
            </a:pPr>
            <a:fld id="{8F9213FE-EC36-45C3-A4BB-4900A714192A}" type="slidenum">
              <a:rPr lang="en-US" altLang="en-US" sz="1400" smtClean="0">
                <a:latin typeface="Arial" charset="0"/>
                <a:ea typeface="ＭＳ Ｐゴシック" pitchFamily="34" charset="-128"/>
              </a:rPr>
              <a:pPr>
                <a:spcBef>
                  <a:spcPct val="0"/>
                </a:spcBef>
                <a:buFontTx/>
                <a:buNone/>
              </a:pPr>
              <a:t>6</a:t>
            </a:fld>
            <a:endParaRPr lang="en-US" altLang="en-US" sz="1400" dirty="0">
              <a:latin typeface="Arial" charset="0"/>
              <a:ea typeface="ＭＳ Ｐゴシック" pitchFamily="34" charset="-128"/>
            </a:endParaRPr>
          </a:p>
        </p:txBody>
      </p:sp>
      <p:sp>
        <p:nvSpPr>
          <p:cNvPr id="9" name="Title 13"/>
          <p:cNvSpPr txBox="1">
            <a:spLocks/>
          </p:cNvSpPr>
          <p:nvPr/>
        </p:nvSpPr>
        <p:spPr bwMode="auto">
          <a:xfrm>
            <a:off x="124406" y="-171401"/>
            <a:ext cx="9019594" cy="608215"/>
          </a:xfrm>
          <a:prstGeom prst="rect">
            <a:avLst/>
          </a:prstGeom>
          <a:solidFill>
            <a:schemeClr val="accent3">
              <a:lumMod val="75000"/>
            </a:schemeClr>
          </a:soli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xmlns="" w="9525">
                <a:solidFill>
                  <a:srgbClr val="000000"/>
                </a:solidFill>
                <a:miter lim="800000"/>
                <a:headEnd/>
                <a:tailEnd/>
              </a14:hiddenLine>
            </a:ext>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4000" kern="1200">
                <a:solidFill>
                  <a:schemeClr val="lt1"/>
                </a:solidFill>
                <a:latin typeface="+mn-lt"/>
                <a:ea typeface="+mn-ea"/>
                <a:cs typeface="+mn-cs"/>
              </a:defRPr>
            </a:lvl1pPr>
            <a:lvl2pPr algn="l" defTabSz="457200" rtl="0" eaLnBrk="0" fontAlgn="base" hangingPunct="0">
              <a:spcBef>
                <a:spcPct val="0"/>
              </a:spcBef>
              <a:spcAft>
                <a:spcPct val="0"/>
              </a:spcAft>
              <a:defRPr sz="4000">
                <a:solidFill>
                  <a:schemeClr val="lt1"/>
                </a:solidFill>
                <a:latin typeface="+mn-lt"/>
                <a:ea typeface="+mn-ea"/>
                <a:cs typeface="+mn-cs"/>
              </a:defRPr>
            </a:lvl2pPr>
            <a:lvl3pPr algn="l" defTabSz="457200" rtl="0" eaLnBrk="0" fontAlgn="base" hangingPunct="0">
              <a:spcBef>
                <a:spcPct val="0"/>
              </a:spcBef>
              <a:spcAft>
                <a:spcPct val="0"/>
              </a:spcAft>
              <a:defRPr sz="4000">
                <a:solidFill>
                  <a:schemeClr val="lt1"/>
                </a:solidFill>
                <a:latin typeface="+mn-lt"/>
                <a:ea typeface="+mn-ea"/>
                <a:cs typeface="+mn-cs"/>
              </a:defRPr>
            </a:lvl3pPr>
            <a:lvl4pPr algn="l" defTabSz="457200" rtl="0" eaLnBrk="0" fontAlgn="base" hangingPunct="0">
              <a:spcBef>
                <a:spcPct val="0"/>
              </a:spcBef>
              <a:spcAft>
                <a:spcPct val="0"/>
              </a:spcAft>
              <a:defRPr sz="4000">
                <a:solidFill>
                  <a:schemeClr val="lt1"/>
                </a:solidFill>
                <a:latin typeface="+mn-lt"/>
                <a:ea typeface="+mn-ea"/>
                <a:cs typeface="+mn-cs"/>
              </a:defRPr>
            </a:lvl4pPr>
            <a:lvl5pPr algn="l" defTabSz="457200" rtl="0" eaLnBrk="0" fontAlgn="base" hangingPunct="0">
              <a:spcBef>
                <a:spcPct val="0"/>
              </a:spcBef>
              <a:spcAft>
                <a:spcPct val="0"/>
              </a:spcAft>
              <a:defRPr sz="4000">
                <a:solidFill>
                  <a:schemeClr val="lt1"/>
                </a:solidFill>
                <a:latin typeface="+mn-lt"/>
                <a:ea typeface="+mn-ea"/>
                <a:cs typeface="+mn-cs"/>
              </a:defRPr>
            </a:lvl5pPr>
            <a:lvl6pPr marL="457200" algn="l" defTabSz="457200" rtl="0" fontAlgn="base">
              <a:spcBef>
                <a:spcPct val="0"/>
              </a:spcBef>
              <a:spcAft>
                <a:spcPct val="0"/>
              </a:spcAft>
              <a:defRPr sz="4000">
                <a:solidFill>
                  <a:schemeClr val="lt1"/>
                </a:solidFill>
                <a:latin typeface="+mn-lt"/>
                <a:ea typeface="+mn-ea"/>
                <a:cs typeface="+mn-cs"/>
              </a:defRPr>
            </a:lvl6pPr>
            <a:lvl7pPr marL="914400" algn="l" defTabSz="457200" rtl="0" fontAlgn="base">
              <a:spcBef>
                <a:spcPct val="0"/>
              </a:spcBef>
              <a:spcAft>
                <a:spcPct val="0"/>
              </a:spcAft>
              <a:defRPr sz="4000">
                <a:solidFill>
                  <a:schemeClr val="lt1"/>
                </a:solidFill>
                <a:latin typeface="+mn-lt"/>
                <a:ea typeface="+mn-ea"/>
                <a:cs typeface="+mn-cs"/>
              </a:defRPr>
            </a:lvl7pPr>
            <a:lvl8pPr marL="1371600" algn="l" defTabSz="457200" rtl="0" fontAlgn="base">
              <a:spcBef>
                <a:spcPct val="0"/>
              </a:spcBef>
              <a:spcAft>
                <a:spcPct val="0"/>
              </a:spcAft>
              <a:defRPr sz="4000">
                <a:solidFill>
                  <a:schemeClr val="lt1"/>
                </a:solidFill>
                <a:latin typeface="+mn-lt"/>
                <a:ea typeface="+mn-ea"/>
                <a:cs typeface="+mn-cs"/>
              </a:defRPr>
            </a:lvl8pPr>
            <a:lvl9pPr marL="1828800" algn="l" defTabSz="457200" rtl="0" fontAlgn="base">
              <a:spcBef>
                <a:spcPct val="0"/>
              </a:spcBef>
              <a:spcAft>
                <a:spcPct val="0"/>
              </a:spcAft>
              <a:defRPr sz="4000">
                <a:solidFill>
                  <a:schemeClr val="lt1"/>
                </a:solidFill>
                <a:latin typeface="+mn-lt"/>
                <a:ea typeface="+mn-ea"/>
                <a:cs typeface="+mn-cs"/>
              </a:defRPr>
            </a:lvl9pPr>
          </a:lstStyle>
          <a:p>
            <a:pPr algn="ctr">
              <a:defRPr/>
            </a:pPr>
            <a:r>
              <a:rPr lang="en-ZA" sz="2400" b="1" dirty="0">
                <a:effectLst>
                  <a:outerShdw blurRad="38100" dist="38100" dir="2700000" algn="tl">
                    <a:srgbClr val="000000">
                      <a:alpha val="43137"/>
                    </a:srgbClr>
                  </a:outerShdw>
                </a:effectLst>
                <a:latin typeface="Arial" pitchFamily="34" charset="0"/>
                <a:cs typeface="Arial" pitchFamily="34" charset="0"/>
              </a:rPr>
              <a:t>DEPARTMENTAL ORGANISATIONAL NEEDS</a:t>
            </a:r>
          </a:p>
        </p:txBody>
      </p:sp>
      <p:graphicFrame>
        <p:nvGraphicFramePr>
          <p:cNvPr id="10" name="Table 9"/>
          <p:cNvGraphicFramePr>
            <a:graphicFrameLocks noGrp="1"/>
          </p:cNvGraphicFramePr>
          <p:nvPr>
            <p:extLst>
              <p:ext uri="{D42A27DB-BD31-4B8C-83A1-F6EECF244321}">
                <p14:modId xmlns:p14="http://schemas.microsoft.com/office/powerpoint/2010/main" xmlns="" val="2764259236"/>
              </p:ext>
            </p:extLst>
          </p:nvPr>
        </p:nvGraphicFramePr>
        <p:xfrm>
          <a:off x="153592" y="564843"/>
          <a:ext cx="8851106" cy="4980439"/>
        </p:xfrm>
        <a:graphic>
          <a:graphicData uri="http://schemas.openxmlformats.org/drawingml/2006/table">
            <a:tbl>
              <a:tblPr/>
              <a:tblGrid>
                <a:gridCol w="4322094">
                  <a:extLst>
                    <a:ext uri="{9D8B030D-6E8A-4147-A177-3AD203B41FA5}">
                      <a16:colId xmlns="" xmlns:a16="http://schemas.microsoft.com/office/drawing/2014/main" val="20000"/>
                    </a:ext>
                  </a:extLst>
                </a:gridCol>
                <a:gridCol w="1908162">
                  <a:extLst>
                    <a:ext uri="{9D8B030D-6E8A-4147-A177-3AD203B41FA5}">
                      <a16:colId xmlns="" xmlns:a16="http://schemas.microsoft.com/office/drawing/2014/main" val="20001"/>
                    </a:ext>
                  </a:extLst>
                </a:gridCol>
                <a:gridCol w="1333414">
                  <a:extLst>
                    <a:ext uri="{9D8B030D-6E8A-4147-A177-3AD203B41FA5}">
                      <a16:colId xmlns="" xmlns:a16="http://schemas.microsoft.com/office/drawing/2014/main" val="20002"/>
                    </a:ext>
                  </a:extLst>
                </a:gridCol>
                <a:gridCol w="1287436">
                  <a:extLst>
                    <a:ext uri="{9D8B030D-6E8A-4147-A177-3AD203B41FA5}">
                      <a16:colId xmlns="" xmlns:a16="http://schemas.microsoft.com/office/drawing/2014/main" val="20003"/>
                    </a:ext>
                  </a:extLst>
                </a:gridCol>
              </a:tblGrid>
              <a:tr h="295030">
                <a:tc>
                  <a:txBody>
                    <a:bodyPr/>
                    <a:lstStyle/>
                    <a:p>
                      <a:pPr algn="l" rtl="0" fontAlgn="t"/>
                      <a:r>
                        <a:rPr lang="en-ZA" sz="900" b="1" i="0" u="none" strike="noStrike" dirty="0">
                          <a:solidFill>
                            <a:sysClr val="windowText" lastClr="000000"/>
                          </a:solidFill>
                          <a:effectLst>
                            <a:outerShdw blurRad="38100" dist="38100" dir="2700000" algn="tl">
                              <a:srgbClr val="000000">
                                <a:alpha val="43137"/>
                              </a:srgbClr>
                            </a:outerShdw>
                          </a:effectLst>
                          <a:latin typeface="Arial Narrow"/>
                        </a:rPr>
                        <a:t>Item</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l" rtl="0" fontAlgn="t"/>
                      <a:r>
                        <a:rPr lang="en-ZA" sz="900" b="1" i="0" u="none" strike="noStrike" dirty="0">
                          <a:solidFill>
                            <a:sysClr val="windowText" lastClr="000000"/>
                          </a:solidFill>
                          <a:effectLst>
                            <a:outerShdw blurRad="38100" dist="38100" dir="2700000" algn="tl">
                              <a:srgbClr val="000000">
                                <a:alpha val="43137"/>
                              </a:srgbClr>
                            </a:outerShdw>
                          </a:effectLst>
                          <a:latin typeface="Arial Narrow"/>
                        </a:rPr>
                        <a:t>Branch</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ctr" rtl="0" fontAlgn="t"/>
                      <a:r>
                        <a:rPr lang="en-ZA" sz="900" b="1" i="0" u="none" strike="noStrike" dirty="0">
                          <a:solidFill>
                            <a:sysClr val="windowText" lastClr="000000"/>
                          </a:solidFill>
                          <a:effectLst>
                            <a:outerShdw blurRad="38100" dist="38100" dir="2700000" algn="tl">
                              <a:srgbClr val="000000">
                                <a:alpha val="43137"/>
                              </a:srgbClr>
                            </a:outerShdw>
                          </a:effectLst>
                          <a:latin typeface="Arial Narrow"/>
                        </a:rPr>
                        <a:t>Final ENE allocation</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ctr" rtl="0" fontAlgn="t"/>
                      <a:r>
                        <a:rPr lang="en-ZA" sz="900" b="1" i="0" u="none" strike="noStrike" dirty="0">
                          <a:solidFill>
                            <a:sysClr val="windowText" lastClr="000000"/>
                          </a:solidFill>
                          <a:effectLst>
                            <a:outerShdw blurRad="38100" dist="38100" dir="2700000" algn="tl">
                              <a:srgbClr val="000000">
                                <a:alpha val="43137"/>
                              </a:srgbClr>
                            </a:outerShdw>
                          </a:effectLst>
                          <a:latin typeface="Arial Narrow"/>
                        </a:rPr>
                        <a:t>% shared </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3">
                        <a:lumMod val="75000"/>
                      </a:schemeClr>
                    </a:solidFill>
                  </a:tcPr>
                </a:tc>
                <a:extLst>
                  <a:ext uri="{0D108BD9-81ED-4DB2-BD59-A6C34878D82A}">
                    <a16:rowId xmlns="" xmlns:a16="http://schemas.microsoft.com/office/drawing/2014/main" val="10000"/>
                  </a:ext>
                </a:extLst>
              </a:tr>
              <a:tr h="162442">
                <a:tc>
                  <a:txBody>
                    <a:bodyPr/>
                    <a:lstStyle/>
                    <a:p>
                      <a:pPr algn="l" fontAlgn="t"/>
                      <a:r>
                        <a:rPr lang="en-ZA" sz="1050" b="1" i="0" u="none" strike="noStrike" dirty="0">
                          <a:solidFill>
                            <a:sysClr val="windowText" lastClr="000000"/>
                          </a:solidFill>
                          <a:effectLst>
                            <a:outerShdw blurRad="38100" dist="38100" dir="2700000" algn="tl">
                              <a:srgbClr val="000000">
                                <a:alpha val="43137"/>
                              </a:srgbClr>
                            </a:outerShdw>
                          </a:effectLst>
                          <a:latin typeface="Arial Narrow"/>
                        </a:rPr>
                        <a:t> </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l" fontAlgn="t"/>
                      <a:r>
                        <a:rPr lang="en-ZA" sz="1050" b="1" i="0" u="none" strike="noStrike">
                          <a:solidFill>
                            <a:sysClr val="windowText" lastClr="000000"/>
                          </a:solidFill>
                          <a:effectLst>
                            <a:outerShdw blurRad="38100" dist="38100" dir="2700000" algn="tl">
                              <a:srgbClr val="000000">
                                <a:alpha val="43137"/>
                              </a:srgbClr>
                            </a:outerShdw>
                          </a:effectLst>
                          <a:latin typeface="Arial Narrow"/>
                        </a:rPr>
                        <a:t> </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ctr" rtl="0" fontAlgn="b"/>
                      <a:r>
                        <a:rPr lang="en-ZA" sz="1050" b="1" i="0" u="none" strike="noStrike">
                          <a:solidFill>
                            <a:sysClr val="windowText" lastClr="000000"/>
                          </a:solidFill>
                          <a:effectLst>
                            <a:outerShdw blurRad="38100" dist="38100" dir="2700000" algn="tl">
                              <a:srgbClr val="000000">
                                <a:alpha val="43137"/>
                              </a:srgbClr>
                            </a:outerShdw>
                          </a:effectLst>
                          <a:latin typeface="Arial Narrow"/>
                        </a:rPr>
                        <a:t>R'000</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ctr" rtl="0" fontAlgn="b"/>
                      <a:r>
                        <a:rPr lang="en-ZA" sz="1050" b="1" i="0" u="none" strike="noStrike" dirty="0">
                          <a:solidFill>
                            <a:sysClr val="windowText" lastClr="000000"/>
                          </a:solidFill>
                          <a:effectLst>
                            <a:outerShdw blurRad="38100" dist="38100" dir="2700000" algn="tl">
                              <a:srgbClr val="000000">
                                <a:alpha val="43137"/>
                              </a:srgbClr>
                            </a:outerShdw>
                          </a:effectLst>
                          <a:latin typeface="Arial Narrow"/>
                        </a:rPr>
                        <a:t>%</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75000"/>
                      </a:schemeClr>
                    </a:solidFill>
                  </a:tcPr>
                </a:tc>
                <a:extLst>
                  <a:ext uri="{0D108BD9-81ED-4DB2-BD59-A6C34878D82A}">
                    <a16:rowId xmlns="" xmlns:a16="http://schemas.microsoft.com/office/drawing/2014/main" val="10001"/>
                  </a:ext>
                </a:extLst>
              </a:tr>
              <a:tr h="188676">
                <a:tc>
                  <a:txBody>
                    <a:bodyPr/>
                    <a:lstStyle/>
                    <a:p>
                      <a:pPr algn="l" rtl="0" fontAlgn="t"/>
                      <a:r>
                        <a:rPr lang="en-ZA" sz="1050" b="0" i="0" u="none" strike="noStrike">
                          <a:solidFill>
                            <a:sysClr val="windowText" lastClr="000000"/>
                          </a:solidFill>
                          <a:effectLst/>
                          <a:latin typeface="Arial Narrow"/>
                        </a:rPr>
                        <a:t>Bank charges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l" rtl="0" fontAlgn="t"/>
                      <a:r>
                        <a:rPr lang="en-ZA" sz="1050" b="0" i="0" u="none" strike="noStrike">
                          <a:solidFill>
                            <a:sysClr val="windowText" lastClr="000000"/>
                          </a:solidFill>
                          <a:effectLst/>
                          <a:latin typeface="Arial Narrow"/>
                        </a:rPr>
                        <a:t>Financial Services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fontAlgn="b"/>
                      <a:r>
                        <a:rPr lang="en-ZA" sz="1050" b="0" i="0" u="none" strike="noStrike">
                          <a:solidFill>
                            <a:sysClr val="windowText" lastClr="000000"/>
                          </a:solidFill>
                          <a:effectLst/>
                          <a:latin typeface="Arial Narrow"/>
                        </a:rPr>
                        <a:t>                   1 001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ctr" fontAlgn="b"/>
                      <a:r>
                        <a:rPr lang="en-ZA" sz="1050" b="0" i="0" u="none" strike="noStrike" dirty="0">
                          <a:solidFill>
                            <a:sysClr val="windowText" lastClr="000000"/>
                          </a:solidFill>
                          <a:effectLst/>
                          <a:latin typeface="Arial Narrow"/>
                        </a:rPr>
                        <a:t>0.1%</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 xmlns:a16="http://schemas.microsoft.com/office/drawing/2014/main" val="10002"/>
                  </a:ext>
                </a:extLst>
              </a:tr>
              <a:tr h="188676">
                <a:tc>
                  <a:txBody>
                    <a:bodyPr/>
                    <a:lstStyle/>
                    <a:p>
                      <a:pPr algn="l" rtl="0" fontAlgn="t"/>
                      <a:r>
                        <a:rPr lang="en-ZA" sz="1050" b="0" i="0" u="none" strike="noStrike" dirty="0">
                          <a:solidFill>
                            <a:sysClr val="windowText" lastClr="000000"/>
                          </a:solidFill>
                          <a:effectLst/>
                          <a:latin typeface="Arial Narrow"/>
                        </a:rPr>
                        <a:t>Audit Fees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l" rtl="0" fontAlgn="t"/>
                      <a:r>
                        <a:rPr lang="en-ZA" sz="1050" b="0" i="0" u="none" strike="noStrike">
                          <a:solidFill>
                            <a:sysClr val="windowText" lastClr="000000"/>
                          </a:solidFill>
                          <a:effectLst/>
                          <a:latin typeface="Arial Narrow"/>
                        </a:rPr>
                        <a:t>Financial Services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fontAlgn="b"/>
                      <a:r>
                        <a:rPr lang="en-ZA" sz="1050" b="0" i="0" u="none" strike="noStrike">
                          <a:solidFill>
                            <a:sysClr val="windowText" lastClr="000000"/>
                          </a:solidFill>
                          <a:effectLst/>
                          <a:latin typeface="Arial Narrow"/>
                        </a:rPr>
                        <a:t>                17 580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ctr" fontAlgn="b"/>
                      <a:r>
                        <a:rPr lang="en-ZA" sz="1050" b="0" i="0" u="none" strike="noStrike">
                          <a:solidFill>
                            <a:sysClr val="windowText" lastClr="000000"/>
                          </a:solidFill>
                          <a:effectLst/>
                          <a:latin typeface="Arial Narrow"/>
                        </a:rPr>
                        <a:t>1.8%</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 xmlns:a16="http://schemas.microsoft.com/office/drawing/2014/main" val="10003"/>
                  </a:ext>
                </a:extLst>
              </a:tr>
              <a:tr h="188676">
                <a:tc>
                  <a:txBody>
                    <a:bodyPr/>
                    <a:lstStyle/>
                    <a:p>
                      <a:pPr algn="l" rtl="0" fontAlgn="t"/>
                      <a:r>
                        <a:rPr lang="en-ZA" sz="1050" b="0" i="0" u="none" strike="noStrike">
                          <a:solidFill>
                            <a:sysClr val="windowText" lastClr="000000"/>
                          </a:solidFill>
                          <a:effectLst/>
                          <a:latin typeface="Arial Narrow"/>
                        </a:rPr>
                        <a:t>Audit Committee</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l" rtl="0" fontAlgn="t"/>
                      <a:r>
                        <a:rPr lang="en-ZA" sz="1050" b="0" i="0" u="none" strike="noStrike" dirty="0">
                          <a:solidFill>
                            <a:sysClr val="windowText" lastClr="000000"/>
                          </a:solidFill>
                          <a:effectLst/>
                          <a:latin typeface="Arial Narrow"/>
                        </a:rPr>
                        <a:t>Management</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fontAlgn="b"/>
                      <a:r>
                        <a:rPr lang="en-ZA" sz="1050" b="0" i="0" u="none" strike="noStrike">
                          <a:solidFill>
                            <a:sysClr val="windowText" lastClr="000000"/>
                          </a:solidFill>
                          <a:effectLst/>
                          <a:latin typeface="Arial Narrow"/>
                        </a:rPr>
                        <a:t>                   1 066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ctr" fontAlgn="b"/>
                      <a:r>
                        <a:rPr lang="en-ZA" sz="1050" b="0" i="0" u="none" strike="noStrike" dirty="0">
                          <a:solidFill>
                            <a:sysClr val="windowText" lastClr="000000"/>
                          </a:solidFill>
                          <a:effectLst/>
                          <a:latin typeface="Arial Narrow"/>
                        </a:rPr>
                        <a:t>0.1%</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 xmlns:a16="http://schemas.microsoft.com/office/drawing/2014/main" val="10004"/>
                  </a:ext>
                </a:extLst>
              </a:tr>
              <a:tr h="188676">
                <a:tc>
                  <a:txBody>
                    <a:bodyPr/>
                    <a:lstStyle/>
                    <a:p>
                      <a:pPr algn="l" rtl="0" fontAlgn="t"/>
                      <a:r>
                        <a:rPr lang="en-ZA" sz="1050" b="0" i="0" u="none" strike="noStrike" dirty="0">
                          <a:solidFill>
                            <a:sysClr val="windowText" lastClr="000000"/>
                          </a:solidFill>
                          <a:effectLst/>
                          <a:latin typeface="Arial Narrow"/>
                        </a:rPr>
                        <a:t>Bursaries - Employees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l" rtl="0" fontAlgn="t"/>
                      <a:r>
                        <a:rPr lang="en-ZA" sz="1050" b="0" i="0" u="none" strike="noStrike" dirty="0">
                          <a:solidFill>
                            <a:sysClr val="windowText" lastClr="000000"/>
                          </a:solidFill>
                          <a:effectLst/>
                          <a:latin typeface="Arial Narrow"/>
                        </a:rPr>
                        <a:t>CSS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fontAlgn="b"/>
                      <a:r>
                        <a:rPr lang="en-ZA" sz="1050" b="0" i="0" u="none" strike="noStrike">
                          <a:solidFill>
                            <a:sysClr val="windowText" lastClr="000000"/>
                          </a:solidFill>
                          <a:effectLst/>
                          <a:latin typeface="Arial Narrow"/>
                        </a:rPr>
                        <a:t>                   4 492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ctr" fontAlgn="b"/>
                      <a:r>
                        <a:rPr lang="en-ZA" sz="1050" b="0" i="0" u="none" strike="noStrike" dirty="0">
                          <a:solidFill>
                            <a:sysClr val="windowText" lastClr="000000"/>
                          </a:solidFill>
                          <a:effectLst/>
                          <a:latin typeface="Arial Narrow"/>
                        </a:rPr>
                        <a:t>0.4%</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 xmlns:a16="http://schemas.microsoft.com/office/drawing/2014/main" val="10005"/>
                  </a:ext>
                </a:extLst>
              </a:tr>
              <a:tr h="188676">
                <a:tc>
                  <a:txBody>
                    <a:bodyPr/>
                    <a:lstStyle/>
                    <a:p>
                      <a:pPr algn="l" rtl="0" fontAlgn="t"/>
                      <a:r>
                        <a:rPr lang="en-ZA" sz="1050" b="0" i="0" u="none" strike="noStrike">
                          <a:solidFill>
                            <a:sysClr val="windowText" lastClr="000000"/>
                          </a:solidFill>
                          <a:effectLst/>
                          <a:latin typeface="Arial Narrow"/>
                        </a:rPr>
                        <a:t>Bursaries - Non Employees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l" rtl="0" fontAlgn="t"/>
                      <a:r>
                        <a:rPr lang="en-ZA" sz="1050" b="0" i="0" u="none" strike="noStrike" dirty="0">
                          <a:solidFill>
                            <a:sysClr val="windowText" lastClr="000000"/>
                          </a:solidFill>
                          <a:effectLst/>
                          <a:latin typeface="Arial Narrow"/>
                        </a:rPr>
                        <a:t>NGMS/ SPLUM</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fontAlgn="b"/>
                      <a:r>
                        <a:rPr lang="en-ZA" sz="1050" b="0" i="0" u="none" strike="noStrike">
                          <a:solidFill>
                            <a:sysClr val="windowText" lastClr="000000"/>
                          </a:solidFill>
                          <a:effectLst/>
                          <a:latin typeface="Arial Narrow"/>
                        </a:rPr>
                        <a:t>                25 354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ctr" fontAlgn="b"/>
                      <a:r>
                        <a:rPr lang="en-ZA" sz="1050" b="0" i="0" u="none" strike="noStrike" dirty="0">
                          <a:solidFill>
                            <a:sysClr val="windowText" lastClr="000000"/>
                          </a:solidFill>
                          <a:effectLst/>
                          <a:latin typeface="Arial Narrow"/>
                        </a:rPr>
                        <a:t>2.5%</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 xmlns:a16="http://schemas.microsoft.com/office/drawing/2014/main" val="10006"/>
                  </a:ext>
                </a:extLst>
              </a:tr>
              <a:tr h="188676">
                <a:tc>
                  <a:txBody>
                    <a:bodyPr/>
                    <a:lstStyle/>
                    <a:p>
                      <a:pPr algn="l" rtl="0" fontAlgn="t"/>
                      <a:r>
                        <a:rPr lang="en-ZA" sz="1050" b="0" i="0" u="none" strike="noStrike">
                          <a:solidFill>
                            <a:sysClr val="windowText" lastClr="000000"/>
                          </a:solidFill>
                          <a:effectLst/>
                          <a:latin typeface="Arial Narrow"/>
                        </a:rPr>
                        <a:t>Employee Wellness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l" rtl="0" fontAlgn="t"/>
                      <a:r>
                        <a:rPr lang="en-ZA" sz="1050" b="0" i="0" u="none" strike="noStrike" dirty="0">
                          <a:solidFill>
                            <a:sysClr val="windowText" lastClr="000000"/>
                          </a:solidFill>
                          <a:effectLst/>
                          <a:latin typeface="Arial Narrow"/>
                        </a:rPr>
                        <a:t>CSS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fontAlgn="b"/>
                      <a:r>
                        <a:rPr lang="en-ZA" sz="1050" b="0" i="0" u="none" strike="noStrike">
                          <a:solidFill>
                            <a:sysClr val="windowText" lastClr="000000"/>
                          </a:solidFill>
                          <a:effectLst/>
                          <a:latin typeface="Arial Narrow"/>
                        </a:rPr>
                        <a:t>                   1 032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ctr" fontAlgn="b"/>
                      <a:r>
                        <a:rPr lang="en-ZA" sz="1050" b="0" i="0" u="none" strike="noStrike" dirty="0">
                          <a:solidFill>
                            <a:sysClr val="windowText" lastClr="000000"/>
                          </a:solidFill>
                          <a:effectLst/>
                          <a:latin typeface="Arial Narrow"/>
                        </a:rPr>
                        <a:t>0.1%</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 xmlns:a16="http://schemas.microsoft.com/office/drawing/2014/main" val="10007"/>
                  </a:ext>
                </a:extLst>
              </a:tr>
              <a:tr h="281977">
                <a:tc>
                  <a:txBody>
                    <a:bodyPr/>
                    <a:lstStyle/>
                    <a:p>
                      <a:pPr algn="l" rtl="0" fontAlgn="t"/>
                      <a:r>
                        <a:rPr lang="en-ZA" sz="1050" b="0" i="0" u="none" strike="noStrike">
                          <a:solidFill>
                            <a:sysClr val="windowText" lastClr="000000"/>
                          </a:solidFill>
                          <a:effectLst/>
                          <a:latin typeface="Arial Narrow"/>
                        </a:rPr>
                        <a:t>Legal sevices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l" rtl="0" fontAlgn="t"/>
                      <a:r>
                        <a:rPr lang="en-ZA" sz="1050" b="0" i="0" u="none" strike="noStrike" dirty="0">
                          <a:solidFill>
                            <a:sysClr val="windowText" lastClr="000000"/>
                          </a:solidFill>
                          <a:effectLst/>
                          <a:latin typeface="Arial Narrow"/>
                        </a:rPr>
                        <a:t>CSS/ CLCC/LRD/LTA</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fontAlgn="b"/>
                      <a:r>
                        <a:rPr lang="en-ZA" sz="1050" b="0" i="0" u="none" strike="noStrike">
                          <a:solidFill>
                            <a:sysClr val="windowText" lastClr="000000"/>
                          </a:solidFill>
                          <a:effectLst/>
                          <a:latin typeface="Arial Narrow"/>
                        </a:rPr>
                        <a:t>              101 250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ctr" fontAlgn="b"/>
                      <a:r>
                        <a:rPr lang="en-ZA" sz="1050" b="0" i="0" u="none" strike="noStrike" dirty="0">
                          <a:solidFill>
                            <a:sysClr val="windowText" lastClr="000000"/>
                          </a:solidFill>
                          <a:effectLst/>
                          <a:latin typeface="Arial Narrow"/>
                        </a:rPr>
                        <a:t>10.1%</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 xmlns:a16="http://schemas.microsoft.com/office/drawing/2014/main" val="10008"/>
                  </a:ext>
                </a:extLst>
              </a:tr>
              <a:tr h="188676">
                <a:tc>
                  <a:txBody>
                    <a:bodyPr/>
                    <a:lstStyle/>
                    <a:p>
                      <a:pPr algn="l" rtl="0" fontAlgn="t"/>
                      <a:r>
                        <a:rPr lang="en-ZA" sz="1050" b="0" i="0" u="none" strike="noStrike" dirty="0">
                          <a:solidFill>
                            <a:sysClr val="windowText" lastClr="000000"/>
                          </a:solidFill>
                          <a:effectLst/>
                          <a:latin typeface="Arial Narrow"/>
                        </a:rPr>
                        <a:t>Recruitment Adverts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l" rtl="0" fontAlgn="t"/>
                      <a:r>
                        <a:rPr lang="en-ZA" sz="1050" b="0" i="0" u="none" strike="noStrike" dirty="0">
                          <a:solidFill>
                            <a:sysClr val="windowText" lastClr="000000"/>
                          </a:solidFill>
                          <a:effectLst/>
                          <a:latin typeface="Arial Narrow"/>
                        </a:rPr>
                        <a:t>CSS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fontAlgn="b"/>
                      <a:r>
                        <a:rPr lang="en-ZA" sz="1050" b="0" i="0" u="none" strike="noStrike" dirty="0">
                          <a:solidFill>
                            <a:sysClr val="windowText" lastClr="000000"/>
                          </a:solidFill>
                          <a:effectLst/>
                          <a:latin typeface="Arial Narrow"/>
                        </a:rPr>
                        <a:t>                   1 249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ctr" fontAlgn="b"/>
                      <a:r>
                        <a:rPr lang="en-ZA" sz="1050" b="0" i="0" u="none" strike="noStrike">
                          <a:solidFill>
                            <a:sysClr val="windowText" lastClr="000000"/>
                          </a:solidFill>
                          <a:effectLst/>
                          <a:latin typeface="Arial Narrow"/>
                        </a:rPr>
                        <a:t>0.1%</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 xmlns:a16="http://schemas.microsoft.com/office/drawing/2014/main" val="10009"/>
                  </a:ext>
                </a:extLst>
              </a:tr>
              <a:tr h="281977">
                <a:tc>
                  <a:txBody>
                    <a:bodyPr/>
                    <a:lstStyle/>
                    <a:p>
                      <a:pPr algn="l" rtl="0" fontAlgn="t"/>
                      <a:r>
                        <a:rPr lang="en-ZA" sz="1050" b="0" i="0" u="none" strike="noStrike" dirty="0">
                          <a:solidFill>
                            <a:sysClr val="windowText" lastClr="000000"/>
                          </a:solidFill>
                          <a:effectLst/>
                          <a:latin typeface="Arial Narrow"/>
                        </a:rPr>
                        <a:t>Advert: Tenders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l" rtl="0" fontAlgn="t"/>
                      <a:r>
                        <a:rPr lang="en-ZA" sz="1050" b="0" i="0" u="none" strike="noStrike" dirty="0">
                          <a:solidFill>
                            <a:sysClr val="windowText" lastClr="000000"/>
                          </a:solidFill>
                          <a:effectLst/>
                          <a:latin typeface="Arial Narrow"/>
                        </a:rPr>
                        <a:t>Financial Services / PSSC</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fontAlgn="b"/>
                      <a:r>
                        <a:rPr lang="en-ZA" sz="1050" b="0" i="0" u="none" strike="noStrike">
                          <a:solidFill>
                            <a:sysClr val="windowText" lastClr="000000"/>
                          </a:solidFill>
                          <a:effectLst/>
                          <a:latin typeface="Arial Narrow"/>
                        </a:rPr>
                        <a:t>                   1 511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ctr" fontAlgn="b"/>
                      <a:r>
                        <a:rPr lang="en-ZA" sz="1050" b="0" i="0" u="none" strike="noStrike" dirty="0">
                          <a:solidFill>
                            <a:sysClr val="windowText" lastClr="000000"/>
                          </a:solidFill>
                          <a:effectLst/>
                          <a:latin typeface="Arial Narrow"/>
                        </a:rPr>
                        <a:t>0.2%</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 xmlns:a16="http://schemas.microsoft.com/office/drawing/2014/main" val="10010"/>
                  </a:ext>
                </a:extLst>
              </a:tr>
              <a:tr h="188676">
                <a:tc>
                  <a:txBody>
                    <a:bodyPr/>
                    <a:lstStyle/>
                    <a:p>
                      <a:pPr algn="l" rtl="0" fontAlgn="t"/>
                      <a:r>
                        <a:rPr lang="en-ZA" sz="1050" b="0" i="0" u="none" strike="noStrike" dirty="0">
                          <a:solidFill>
                            <a:sysClr val="windowText" lastClr="000000"/>
                          </a:solidFill>
                          <a:effectLst/>
                          <a:latin typeface="Arial Narrow"/>
                        </a:rPr>
                        <a:t>Qualification Verification</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l" rtl="0" fontAlgn="t"/>
                      <a:r>
                        <a:rPr lang="en-ZA" sz="1050" b="0" i="0" u="none" strike="noStrike" dirty="0">
                          <a:solidFill>
                            <a:sysClr val="windowText" lastClr="000000"/>
                          </a:solidFill>
                          <a:effectLst/>
                          <a:latin typeface="Arial Narrow"/>
                        </a:rPr>
                        <a:t>All</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fontAlgn="b"/>
                      <a:r>
                        <a:rPr lang="en-ZA" sz="1050" b="0" i="0" u="none" strike="noStrike">
                          <a:solidFill>
                            <a:sysClr val="windowText" lastClr="000000"/>
                          </a:solidFill>
                          <a:effectLst/>
                          <a:latin typeface="Arial Narrow"/>
                        </a:rPr>
                        <a:t>                   2 137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ctr" fontAlgn="b"/>
                      <a:r>
                        <a:rPr lang="en-ZA" sz="1050" b="0" i="0" u="none" strike="noStrike" dirty="0">
                          <a:solidFill>
                            <a:sysClr val="windowText" lastClr="000000"/>
                          </a:solidFill>
                          <a:effectLst/>
                          <a:latin typeface="Arial Narrow"/>
                        </a:rPr>
                        <a:t>0.2%</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 xmlns:a16="http://schemas.microsoft.com/office/drawing/2014/main" val="10011"/>
                  </a:ext>
                </a:extLst>
              </a:tr>
              <a:tr h="281977">
                <a:tc>
                  <a:txBody>
                    <a:bodyPr/>
                    <a:lstStyle/>
                    <a:p>
                      <a:pPr algn="l" rtl="0" fontAlgn="t"/>
                      <a:r>
                        <a:rPr lang="en-ZA" sz="1050" b="0" i="0" u="none" strike="noStrike" dirty="0">
                          <a:solidFill>
                            <a:sysClr val="windowText" lastClr="000000"/>
                          </a:solidFill>
                          <a:effectLst/>
                          <a:latin typeface="Arial Narrow"/>
                        </a:rPr>
                        <a:t>Computer Services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l" rtl="0" fontAlgn="t"/>
                      <a:r>
                        <a:rPr lang="en-ZA" sz="1050" b="0" i="0" u="none" strike="noStrike" dirty="0">
                          <a:solidFill>
                            <a:sysClr val="windowText" lastClr="000000"/>
                          </a:solidFill>
                          <a:effectLst/>
                          <a:latin typeface="Arial Narrow"/>
                        </a:rPr>
                        <a:t>CSS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fontAlgn="b"/>
                      <a:r>
                        <a:rPr lang="en-ZA" sz="1050" b="0" i="0" u="none" strike="noStrike">
                          <a:solidFill>
                            <a:sysClr val="windowText" lastClr="000000"/>
                          </a:solidFill>
                          <a:effectLst/>
                          <a:latin typeface="Arial Narrow"/>
                        </a:rPr>
                        <a:t>              148 235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ctr" fontAlgn="b"/>
                      <a:r>
                        <a:rPr lang="en-ZA" sz="1050" b="0" i="0" u="none" strike="noStrike" dirty="0">
                          <a:solidFill>
                            <a:sysClr val="windowText" lastClr="000000"/>
                          </a:solidFill>
                          <a:effectLst/>
                          <a:latin typeface="Arial Narrow"/>
                        </a:rPr>
                        <a:t>14.8%</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 xmlns:a16="http://schemas.microsoft.com/office/drawing/2014/main" val="10012"/>
                  </a:ext>
                </a:extLst>
              </a:tr>
              <a:tr h="188676">
                <a:tc>
                  <a:txBody>
                    <a:bodyPr/>
                    <a:lstStyle/>
                    <a:p>
                      <a:pPr algn="l" rtl="0" fontAlgn="t"/>
                      <a:r>
                        <a:rPr lang="en-ZA" sz="1050" b="0" i="0" u="none" strike="noStrike">
                          <a:solidFill>
                            <a:sysClr val="windowText" lastClr="000000"/>
                          </a:solidFill>
                          <a:effectLst/>
                          <a:latin typeface="Arial Narrow"/>
                        </a:rPr>
                        <a:t>Training</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l" rtl="0" fontAlgn="t"/>
                      <a:r>
                        <a:rPr lang="en-ZA" sz="1050" b="0" i="0" u="none" strike="noStrike">
                          <a:solidFill>
                            <a:sysClr val="windowText" lastClr="000000"/>
                          </a:solidFill>
                          <a:effectLst/>
                          <a:latin typeface="Arial Narrow"/>
                        </a:rPr>
                        <a:t>CSS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fontAlgn="b"/>
                      <a:r>
                        <a:rPr lang="en-ZA" sz="1050" b="0" i="0" u="none" strike="noStrike">
                          <a:solidFill>
                            <a:sysClr val="windowText" lastClr="000000"/>
                          </a:solidFill>
                          <a:effectLst/>
                          <a:latin typeface="Arial Narrow"/>
                        </a:rPr>
                        <a:t>                22 058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ctr" fontAlgn="b"/>
                      <a:r>
                        <a:rPr lang="en-ZA" sz="1050" b="0" i="0" u="none" strike="noStrike" dirty="0">
                          <a:solidFill>
                            <a:sysClr val="windowText" lastClr="000000"/>
                          </a:solidFill>
                          <a:effectLst/>
                          <a:latin typeface="Arial Narrow"/>
                        </a:rPr>
                        <a:t>2.2%</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 xmlns:a16="http://schemas.microsoft.com/office/drawing/2014/main" val="10013"/>
                  </a:ext>
                </a:extLst>
              </a:tr>
              <a:tr h="188676">
                <a:tc>
                  <a:txBody>
                    <a:bodyPr/>
                    <a:lstStyle/>
                    <a:p>
                      <a:pPr algn="l" rtl="0" fontAlgn="t"/>
                      <a:r>
                        <a:rPr lang="en-ZA" sz="1050" b="0" i="0" u="none" strike="noStrike">
                          <a:solidFill>
                            <a:sysClr val="windowText" lastClr="000000"/>
                          </a:solidFill>
                          <a:effectLst/>
                          <a:latin typeface="Arial Narrow"/>
                        </a:rPr>
                        <a:t>G/Fleet</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l" rtl="0" fontAlgn="t"/>
                      <a:r>
                        <a:rPr lang="en-ZA" sz="1050" b="0" i="0" u="none" strike="noStrike">
                          <a:solidFill>
                            <a:sysClr val="windowText" lastClr="000000"/>
                          </a:solidFill>
                          <a:effectLst/>
                          <a:latin typeface="Arial Narrow"/>
                        </a:rPr>
                        <a:t>Financial Services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fontAlgn="b"/>
                      <a:r>
                        <a:rPr lang="en-ZA" sz="1050" b="0" i="0" u="none" strike="noStrike">
                          <a:solidFill>
                            <a:sysClr val="windowText" lastClr="000000"/>
                          </a:solidFill>
                          <a:effectLst/>
                          <a:latin typeface="Arial Narrow"/>
                        </a:rPr>
                        <a:t>                   4 321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ctr" fontAlgn="b"/>
                      <a:r>
                        <a:rPr lang="en-ZA" sz="1050" b="0" i="0" u="none" strike="noStrike" dirty="0">
                          <a:solidFill>
                            <a:sysClr val="windowText" lastClr="000000"/>
                          </a:solidFill>
                          <a:effectLst/>
                          <a:latin typeface="Arial Narrow"/>
                        </a:rPr>
                        <a:t>0.4%</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 xmlns:a16="http://schemas.microsoft.com/office/drawing/2014/main" val="10014"/>
                  </a:ext>
                </a:extLst>
              </a:tr>
              <a:tr h="281977">
                <a:tc>
                  <a:txBody>
                    <a:bodyPr/>
                    <a:lstStyle/>
                    <a:p>
                      <a:pPr algn="l" rtl="0" fontAlgn="t"/>
                      <a:r>
                        <a:rPr lang="en-ZA" sz="1050" b="0" i="0" u="none" strike="noStrike">
                          <a:solidFill>
                            <a:sysClr val="windowText" lastClr="000000"/>
                          </a:solidFill>
                          <a:effectLst/>
                          <a:latin typeface="Arial Narrow"/>
                        </a:rPr>
                        <a:t>Office Accommodation</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l" rtl="0" fontAlgn="t"/>
                      <a:r>
                        <a:rPr lang="en-ZA" sz="1050" b="0" i="0" u="none" strike="noStrike">
                          <a:solidFill>
                            <a:sysClr val="windowText" lastClr="000000"/>
                          </a:solidFill>
                          <a:effectLst/>
                          <a:latin typeface="Arial Narrow"/>
                        </a:rPr>
                        <a:t>Financial Services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fontAlgn="b"/>
                      <a:r>
                        <a:rPr lang="en-ZA" sz="1050" b="0" i="0" u="none" strike="noStrike">
                          <a:solidFill>
                            <a:sysClr val="windowText" lastClr="000000"/>
                          </a:solidFill>
                          <a:effectLst/>
                          <a:latin typeface="Arial Narrow"/>
                        </a:rPr>
                        <a:t>              141 696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ctr" fontAlgn="b"/>
                      <a:r>
                        <a:rPr lang="en-ZA" sz="1050" b="0" i="0" u="none" strike="noStrike" dirty="0">
                          <a:solidFill>
                            <a:sysClr val="windowText" lastClr="000000"/>
                          </a:solidFill>
                          <a:effectLst/>
                          <a:latin typeface="Arial Narrow"/>
                        </a:rPr>
                        <a:t>14.2%</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 xmlns:a16="http://schemas.microsoft.com/office/drawing/2014/main" val="10015"/>
                  </a:ext>
                </a:extLst>
              </a:tr>
              <a:tr h="188676">
                <a:tc>
                  <a:txBody>
                    <a:bodyPr/>
                    <a:lstStyle/>
                    <a:p>
                      <a:pPr algn="l" rtl="0" fontAlgn="t"/>
                      <a:r>
                        <a:rPr lang="en-ZA" sz="1050" b="0" i="0" u="none" strike="noStrike">
                          <a:solidFill>
                            <a:sysClr val="windowText" lastClr="000000"/>
                          </a:solidFill>
                          <a:effectLst/>
                          <a:latin typeface="Arial Narrow"/>
                        </a:rPr>
                        <a:t>Security Services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l" rtl="0" fontAlgn="t"/>
                      <a:r>
                        <a:rPr lang="en-ZA" sz="1050" b="0" i="0" u="none" strike="noStrike">
                          <a:solidFill>
                            <a:sysClr val="windowText" lastClr="000000"/>
                          </a:solidFill>
                          <a:effectLst/>
                          <a:latin typeface="Arial Narrow"/>
                        </a:rPr>
                        <a:t>Management</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fontAlgn="b"/>
                      <a:r>
                        <a:rPr lang="en-ZA" sz="1050" b="0" i="0" u="none" strike="noStrike">
                          <a:solidFill>
                            <a:sysClr val="windowText" lastClr="000000"/>
                          </a:solidFill>
                          <a:effectLst/>
                          <a:latin typeface="Arial Narrow"/>
                        </a:rPr>
                        <a:t>                56 392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ctr" fontAlgn="b"/>
                      <a:r>
                        <a:rPr lang="en-ZA" sz="1050" b="0" i="0" u="none" strike="noStrike">
                          <a:solidFill>
                            <a:sysClr val="windowText" lastClr="000000"/>
                          </a:solidFill>
                          <a:effectLst/>
                          <a:latin typeface="Arial Narrow"/>
                        </a:rPr>
                        <a:t>5.6%</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 xmlns:a16="http://schemas.microsoft.com/office/drawing/2014/main" val="10016"/>
                  </a:ext>
                </a:extLst>
              </a:tr>
              <a:tr h="188676">
                <a:tc>
                  <a:txBody>
                    <a:bodyPr/>
                    <a:lstStyle/>
                    <a:p>
                      <a:pPr algn="l" rtl="0" fontAlgn="t"/>
                      <a:r>
                        <a:rPr lang="en-ZA" sz="1050" b="0" i="0" u="none" strike="noStrike">
                          <a:solidFill>
                            <a:sysClr val="windowText" lastClr="000000"/>
                          </a:solidFill>
                          <a:effectLst/>
                          <a:latin typeface="Arial Narrow"/>
                        </a:rPr>
                        <a:t>Municipal Services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l" rtl="0" fontAlgn="t"/>
                      <a:r>
                        <a:rPr lang="en-ZA" sz="1050" b="0" i="0" u="none" strike="noStrike">
                          <a:solidFill>
                            <a:sysClr val="windowText" lastClr="000000"/>
                          </a:solidFill>
                          <a:effectLst/>
                          <a:latin typeface="Arial Narrow"/>
                        </a:rPr>
                        <a:t>Financial Services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fontAlgn="b"/>
                      <a:r>
                        <a:rPr lang="en-ZA" sz="1050" b="0" i="0" u="none" strike="noStrike">
                          <a:solidFill>
                            <a:sysClr val="windowText" lastClr="000000"/>
                          </a:solidFill>
                          <a:effectLst/>
                          <a:latin typeface="Arial Narrow"/>
                        </a:rPr>
                        <a:t>                39 811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ctr" fontAlgn="b"/>
                      <a:r>
                        <a:rPr lang="en-ZA" sz="1050" b="0" i="0" u="none" strike="noStrike" dirty="0">
                          <a:solidFill>
                            <a:sysClr val="windowText" lastClr="000000"/>
                          </a:solidFill>
                          <a:effectLst/>
                          <a:latin typeface="Arial Narrow"/>
                        </a:rPr>
                        <a:t>4.0%</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 xmlns:a16="http://schemas.microsoft.com/office/drawing/2014/main" val="10017"/>
                  </a:ext>
                </a:extLst>
              </a:tr>
              <a:tr h="188676">
                <a:tc>
                  <a:txBody>
                    <a:bodyPr/>
                    <a:lstStyle/>
                    <a:p>
                      <a:pPr algn="l" rtl="0" fontAlgn="t"/>
                      <a:r>
                        <a:rPr lang="en-ZA" sz="1050" b="0" i="0" u="none" strike="noStrike">
                          <a:solidFill>
                            <a:sysClr val="windowText" lastClr="000000"/>
                          </a:solidFill>
                          <a:effectLst/>
                          <a:latin typeface="Arial Narrow"/>
                        </a:rPr>
                        <a:t>Rates and Taxes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l" rtl="0" fontAlgn="t"/>
                      <a:r>
                        <a:rPr lang="en-ZA" sz="1050" b="0" i="0" u="none" strike="noStrike">
                          <a:solidFill>
                            <a:sysClr val="windowText" lastClr="000000"/>
                          </a:solidFill>
                          <a:effectLst/>
                          <a:latin typeface="Arial Narrow"/>
                        </a:rPr>
                        <a:t>Land Reform</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fontAlgn="b"/>
                      <a:r>
                        <a:rPr lang="en-ZA" sz="1050" b="0" i="0" u="none" strike="noStrike">
                          <a:solidFill>
                            <a:sysClr val="windowText" lastClr="000000"/>
                          </a:solidFill>
                          <a:effectLst/>
                          <a:latin typeface="Arial Narrow"/>
                        </a:rPr>
                        <a:t>                61 877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ctr" fontAlgn="b"/>
                      <a:r>
                        <a:rPr lang="en-ZA" sz="1050" b="0" i="0" u="none" strike="noStrike" dirty="0">
                          <a:solidFill>
                            <a:sysClr val="windowText" lastClr="000000"/>
                          </a:solidFill>
                          <a:effectLst/>
                          <a:latin typeface="Arial Narrow"/>
                        </a:rPr>
                        <a:t>6.2%</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 xmlns:a16="http://schemas.microsoft.com/office/drawing/2014/main" val="10018"/>
                  </a:ext>
                </a:extLst>
              </a:tr>
              <a:tr h="188676">
                <a:tc>
                  <a:txBody>
                    <a:bodyPr/>
                    <a:lstStyle/>
                    <a:p>
                      <a:pPr algn="l" rtl="0" fontAlgn="t"/>
                      <a:r>
                        <a:rPr lang="en-ZA" sz="1050" b="0" i="0" u="none" strike="noStrike">
                          <a:solidFill>
                            <a:sysClr val="windowText" lastClr="000000"/>
                          </a:solidFill>
                          <a:effectLst/>
                          <a:latin typeface="Arial Narrow"/>
                        </a:rPr>
                        <a:t>Communication</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l" rtl="0" fontAlgn="t"/>
                      <a:r>
                        <a:rPr lang="en-ZA" sz="1050" b="0" i="0" u="none" strike="noStrike">
                          <a:solidFill>
                            <a:sysClr val="windowText" lastClr="000000"/>
                          </a:solidFill>
                          <a:effectLst/>
                          <a:latin typeface="Arial Narrow"/>
                        </a:rPr>
                        <a:t>Financial Services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fontAlgn="b"/>
                      <a:r>
                        <a:rPr lang="en-ZA" sz="1050" b="0" i="0" u="none" strike="noStrike">
                          <a:solidFill>
                            <a:sysClr val="windowText" lastClr="000000"/>
                          </a:solidFill>
                          <a:effectLst/>
                          <a:latin typeface="Arial Narrow"/>
                        </a:rPr>
                        <a:t>                   6 035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ctr" fontAlgn="b"/>
                      <a:r>
                        <a:rPr lang="en-ZA" sz="1050" b="0" i="0" u="none" strike="noStrike" dirty="0">
                          <a:solidFill>
                            <a:sysClr val="windowText" lastClr="000000"/>
                          </a:solidFill>
                          <a:effectLst/>
                          <a:latin typeface="Arial Narrow"/>
                        </a:rPr>
                        <a:t>0.6%</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 xmlns:a16="http://schemas.microsoft.com/office/drawing/2014/main" val="10019"/>
                  </a:ext>
                </a:extLst>
              </a:tr>
              <a:tr h="188676">
                <a:tc>
                  <a:txBody>
                    <a:bodyPr/>
                    <a:lstStyle/>
                    <a:p>
                      <a:pPr algn="l" rtl="0" fontAlgn="t"/>
                      <a:r>
                        <a:rPr lang="en-ZA" sz="1050" b="0" i="0" u="none" strike="noStrike">
                          <a:solidFill>
                            <a:sysClr val="windowText" lastClr="000000"/>
                          </a:solidFill>
                          <a:effectLst/>
                          <a:latin typeface="Arial Narrow"/>
                        </a:rPr>
                        <a:t>Finance Leases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l" rtl="0" fontAlgn="t"/>
                      <a:r>
                        <a:rPr lang="en-ZA" sz="1050" b="0" i="0" u="none" strike="noStrike">
                          <a:solidFill>
                            <a:sysClr val="windowText" lastClr="000000"/>
                          </a:solidFill>
                          <a:effectLst/>
                          <a:latin typeface="Arial Narrow"/>
                        </a:rPr>
                        <a:t>All</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fontAlgn="b"/>
                      <a:r>
                        <a:rPr lang="en-ZA" sz="1050" b="0" i="0" u="none" strike="noStrike">
                          <a:solidFill>
                            <a:sysClr val="windowText" lastClr="000000"/>
                          </a:solidFill>
                          <a:effectLst/>
                          <a:latin typeface="Arial Narrow"/>
                        </a:rPr>
                        <a:t>                10 703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ctr" fontAlgn="b"/>
                      <a:r>
                        <a:rPr lang="en-ZA" sz="1050" b="0" i="0" u="none" strike="noStrike" dirty="0">
                          <a:solidFill>
                            <a:sysClr val="windowText" lastClr="000000"/>
                          </a:solidFill>
                          <a:effectLst/>
                          <a:latin typeface="Arial Narrow"/>
                        </a:rPr>
                        <a:t>1.1%</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 xmlns:a16="http://schemas.microsoft.com/office/drawing/2014/main" val="10020"/>
                  </a:ext>
                </a:extLst>
              </a:tr>
              <a:tr h="281977">
                <a:tc>
                  <a:txBody>
                    <a:bodyPr/>
                    <a:lstStyle/>
                    <a:p>
                      <a:pPr algn="l" rtl="0" fontAlgn="t"/>
                      <a:r>
                        <a:rPr lang="en-ZA" sz="1050" b="0" i="0" u="none" strike="noStrike">
                          <a:solidFill>
                            <a:sysClr val="windowText" lastClr="000000"/>
                          </a:solidFill>
                          <a:effectLst/>
                          <a:latin typeface="Arial Narrow"/>
                        </a:rPr>
                        <a:t>PPP New Office Accommodation</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l" rtl="0" fontAlgn="t"/>
                      <a:r>
                        <a:rPr lang="en-ZA" sz="1050" b="0" i="0" u="none" strike="noStrike">
                          <a:solidFill>
                            <a:sysClr val="windowText" lastClr="000000"/>
                          </a:solidFill>
                          <a:effectLst/>
                          <a:latin typeface="Arial Narrow"/>
                        </a:rPr>
                        <a:t>Financial Services</a:t>
                      </a:r>
                    </a:p>
                  </a:txBody>
                  <a:tcPr marL="3387" marR="3387" marT="33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r" fontAlgn="b"/>
                      <a:r>
                        <a:rPr lang="en-ZA" sz="1050" b="0" i="0" u="none" strike="noStrike">
                          <a:solidFill>
                            <a:sysClr val="windowText" lastClr="000000"/>
                          </a:solidFill>
                          <a:effectLst/>
                          <a:latin typeface="Arial Narrow"/>
                        </a:rPr>
                        <a:t>              350 483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ctr" fontAlgn="b"/>
                      <a:r>
                        <a:rPr lang="en-ZA" sz="1050" b="0" i="0" u="none" strike="noStrike" dirty="0">
                          <a:solidFill>
                            <a:sysClr val="windowText" lastClr="000000"/>
                          </a:solidFill>
                          <a:effectLst/>
                          <a:latin typeface="Arial Narrow"/>
                        </a:rPr>
                        <a:t>35.1%</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extLst>
                  <a:ext uri="{0D108BD9-81ED-4DB2-BD59-A6C34878D82A}">
                    <a16:rowId xmlns="" xmlns:a16="http://schemas.microsoft.com/office/drawing/2014/main" val="10021"/>
                  </a:ext>
                </a:extLst>
              </a:tr>
              <a:tr h="281977">
                <a:tc>
                  <a:txBody>
                    <a:bodyPr/>
                    <a:lstStyle/>
                    <a:p>
                      <a:pPr algn="l" rtl="0" fontAlgn="b"/>
                      <a:r>
                        <a:rPr lang="en-ZA" sz="1050" b="1" i="0" u="none" strike="noStrike">
                          <a:solidFill>
                            <a:sysClr val="windowText" lastClr="000000"/>
                          </a:solidFill>
                          <a:effectLst/>
                          <a:latin typeface="Arial Narrow"/>
                        </a:rPr>
                        <a:t>TOTAL</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l" rtl="0" fontAlgn="b"/>
                      <a:r>
                        <a:rPr lang="en-ZA" sz="1050" b="1" i="0" u="none" strike="noStrike">
                          <a:solidFill>
                            <a:sysClr val="windowText" lastClr="000000"/>
                          </a:solidFill>
                          <a:effectLst/>
                          <a:latin typeface="Arial Narrow"/>
                        </a:rPr>
                        <a:t>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r" fontAlgn="b"/>
                      <a:r>
                        <a:rPr lang="en-ZA" sz="1050" b="1" i="0" u="none" strike="noStrike" dirty="0">
                          <a:solidFill>
                            <a:sysClr val="windowText" lastClr="000000"/>
                          </a:solidFill>
                          <a:effectLst/>
                          <a:latin typeface="Arial Narrow"/>
                        </a:rPr>
                        <a:t>              998 283 </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ctr" fontAlgn="b"/>
                      <a:r>
                        <a:rPr lang="en-ZA" sz="1050" b="1" i="0" u="none" strike="noStrike" dirty="0">
                          <a:solidFill>
                            <a:sysClr val="windowText" lastClr="000000"/>
                          </a:solidFill>
                          <a:effectLst/>
                          <a:latin typeface="Arial Narrow"/>
                        </a:rPr>
                        <a:t>100.0%</a:t>
                      </a:r>
                    </a:p>
                  </a:txBody>
                  <a:tcPr marL="3387" marR="3387" marT="33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75000"/>
                      </a:schemeClr>
                    </a:solidFill>
                  </a:tcPr>
                </a:tc>
                <a:extLst>
                  <a:ext uri="{0D108BD9-81ED-4DB2-BD59-A6C34878D82A}">
                    <a16:rowId xmlns="" xmlns:a16="http://schemas.microsoft.com/office/drawing/2014/main" val="10022"/>
                  </a:ext>
                </a:extLst>
              </a:tr>
            </a:tbl>
          </a:graphicData>
        </a:graphic>
      </p:graphicFrame>
    </p:spTree>
    <p:extLst>
      <p:ext uri="{BB962C8B-B14F-4D97-AF65-F5344CB8AC3E}">
        <p14:creationId xmlns:p14="http://schemas.microsoft.com/office/powerpoint/2010/main" xmlns="" val="3992095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46036"/>
            <a:ext cx="9067800" cy="5885688"/>
          </a:xfrm>
        </p:spPr>
        <p:txBody>
          <a:bodyPr>
            <a:noAutofit/>
          </a:bodyPr>
          <a:lstStyle/>
          <a:p>
            <a:pPr algn="l">
              <a:defRPr/>
            </a:pPr>
            <a:endParaRPr lang="en-ZA" sz="2000" dirty="0">
              <a:solidFill>
                <a:schemeClr val="tx1"/>
              </a:solidFill>
              <a:latin typeface="+mj-lt"/>
              <a:ea typeface="ＭＳ Ｐゴシック" pitchFamily="34" charset="-128"/>
            </a:endParaRPr>
          </a:p>
          <a:p>
            <a:pPr algn="l">
              <a:defRPr/>
            </a:pPr>
            <a:endParaRPr lang="en-ZA" sz="2000" dirty="0">
              <a:solidFill>
                <a:schemeClr val="tx1"/>
              </a:solidFill>
              <a:latin typeface="+mj-lt"/>
              <a:ea typeface="ＭＳ Ｐゴシック" pitchFamily="34" charset="-128"/>
            </a:endParaRPr>
          </a:p>
        </p:txBody>
      </p:sp>
      <p:sp>
        <p:nvSpPr>
          <p:cNvPr id="6" name="Title 13"/>
          <p:cNvSpPr txBox="1">
            <a:spLocks/>
          </p:cNvSpPr>
          <p:nvPr/>
        </p:nvSpPr>
        <p:spPr bwMode="auto">
          <a:xfrm>
            <a:off x="128599" y="1"/>
            <a:ext cx="9036496" cy="946035"/>
          </a:xfrm>
          <a:prstGeom prst="rect">
            <a:avLst/>
          </a:prstGeom>
          <a:solidFill>
            <a:schemeClr val="accent3">
              <a:lumMod val="75000"/>
            </a:schemeClr>
          </a:soli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xmlns="" w="9525">
                <a:solidFill>
                  <a:srgbClr val="000000"/>
                </a:solidFill>
                <a:miter lim="800000"/>
                <a:headEnd/>
                <a:tailEnd/>
              </a14:hiddenLine>
            </a:ext>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4000" kern="1200">
                <a:solidFill>
                  <a:schemeClr val="lt1"/>
                </a:solidFill>
                <a:latin typeface="+mn-lt"/>
                <a:ea typeface="+mn-ea"/>
                <a:cs typeface="+mn-cs"/>
              </a:defRPr>
            </a:lvl1pPr>
            <a:lvl2pPr algn="l" defTabSz="457200" rtl="0" eaLnBrk="0" fontAlgn="base" hangingPunct="0">
              <a:spcBef>
                <a:spcPct val="0"/>
              </a:spcBef>
              <a:spcAft>
                <a:spcPct val="0"/>
              </a:spcAft>
              <a:defRPr sz="4000">
                <a:solidFill>
                  <a:schemeClr val="lt1"/>
                </a:solidFill>
                <a:latin typeface="+mn-lt"/>
                <a:ea typeface="+mn-ea"/>
                <a:cs typeface="+mn-cs"/>
              </a:defRPr>
            </a:lvl2pPr>
            <a:lvl3pPr algn="l" defTabSz="457200" rtl="0" eaLnBrk="0" fontAlgn="base" hangingPunct="0">
              <a:spcBef>
                <a:spcPct val="0"/>
              </a:spcBef>
              <a:spcAft>
                <a:spcPct val="0"/>
              </a:spcAft>
              <a:defRPr sz="4000">
                <a:solidFill>
                  <a:schemeClr val="lt1"/>
                </a:solidFill>
                <a:latin typeface="+mn-lt"/>
                <a:ea typeface="+mn-ea"/>
                <a:cs typeface="+mn-cs"/>
              </a:defRPr>
            </a:lvl3pPr>
            <a:lvl4pPr algn="l" defTabSz="457200" rtl="0" eaLnBrk="0" fontAlgn="base" hangingPunct="0">
              <a:spcBef>
                <a:spcPct val="0"/>
              </a:spcBef>
              <a:spcAft>
                <a:spcPct val="0"/>
              </a:spcAft>
              <a:defRPr sz="4000">
                <a:solidFill>
                  <a:schemeClr val="lt1"/>
                </a:solidFill>
                <a:latin typeface="+mn-lt"/>
                <a:ea typeface="+mn-ea"/>
                <a:cs typeface="+mn-cs"/>
              </a:defRPr>
            </a:lvl4pPr>
            <a:lvl5pPr algn="l" defTabSz="457200" rtl="0" eaLnBrk="0" fontAlgn="base" hangingPunct="0">
              <a:spcBef>
                <a:spcPct val="0"/>
              </a:spcBef>
              <a:spcAft>
                <a:spcPct val="0"/>
              </a:spcAft>
              <a:defRPr sz="4000">
                <a:solidFill>
                  <a:schemeClr val="lt1"/>
                </a:solidFill>
                <a:latin typeface="+mn-lt"/>
                <a:ea typeface="+mn-ea"/>
                <a:cs typeface="+mn-cs"/>
              </a:defRPr>
            </a:lvl5pPr>
            <a:lvl6pPr marL="457200" algn="l" defTabSz="457200" rtl="0" fontAlgn="base">
              <a:spcBef>
                <a:spcPct val="0"/>
              </a:spcBef>
              <a:spcAft>
                <a:spcPct val="0"/>
              </a:spcAft>
              <a:defRPr sz="4000">
                <a:solidFill>
                  <a:schemeClr val="lt1"/>
                </a:solidFill>
                <a:latin typeface="+mn-lt"/>
                <a:ea typeface="+mn-ea"/>
                <a:cs typeface="+mn-cs"/>
              </a:defRPr>
            </a:lvl6pPr>
            <a:lvl7pPr marL="914400" algn="l" defTabSz="457200" rtl="0" fontAlgn="base">
              <a:spcBef>
                <a:spcPct val="0"/>
              </a:spcBef>
              <a:spcAft>
                <a:spcPct val="0"/>
              </a:spcAft>
              <a:defRPr sz="4000">
                <a:solidFill>
                  <a:schemeClr val="lt1"/>
                </a:solidFill>
                <a:latin typeface="+mn-lt"/>
                <a:ea typeface="+mn-ea"/>
                <a:cs typeface="+mn-cs"/>
              </a:defRPr>
            </a:lvl7pPr>
            <a:lvl8pPr marL="1371600" algn="l" defTabSz="457200" rtl="0" fontAlgn="base">
              <a:spcBef>
                <a:spcPct val="0"/>
              </a:spcBef>
              <a:spcAft>
                <a:spcPct val="0"/>
              </a:spcAft>
              <a:defRPr sz="4000">
                <a:solidFill>
                  <a:schemeClr val="lt1"/>
                </a:solidFill>
                <a:latin typeface="+mn-lt"/>
                <a:ea typeface="+mn-ea"/>
                <a:cs typeface="+mn-cs"/>
              </a:defRPr>
            </a:lvl8pPr>
            <a:lvl9pPr marL="1828800" algn="l" defTabSz="457200" rtl="0" fontAlgn="base">
              <a:spcBef>
                <a:spcPct val="0"/>
              </a:spcBef>
              <a:spcAft>
                <a:spcPct val="0"/>
              </a:spcAft>
              <a:defRPr sz="4000">
                <a:solidFill>
                  <a:schemeClr val="lt1"/>
                </a:solidFill>
                <a:latin typeface="+mn-lt"/>
                <a:ea typeface="+mn-ea"/>
                <a:cs typeface="+mn-cs"/>
              </a:defRPr>
            </a:lvl9pPr>
          </a:lstStyle>
          <a:p>
            <a:pPr algn="ctr">
              <a:defRPr/>
            </a:pPr>
            <a:r>
              <a:rPr lang="en-ZA" sz="2800" b="1" dirty="0">
                <a:effectLst>
                  <a:outerShdw blurRad="38100" dist="38100" dir="2700000" algn="tl">
                    <a:srgbClr val="000000">
                      <a:alpha val="43137"/>
                    </a:srgbClr>
                  </a:outerShdw>
                </a:effectLst>
                <a:latin typeface="Arial" pitchFamily="34" charset="0"/>
                <a:cs typeface="Arial" pitchFamily="34" charset="0"/>
              </a:rPr>
              <a:t>CORE VERSUS SUPPORT</a:t>
            </a:r>
          </a:p>
        </p:txBody>
      </p:sp>
      <p:graphicFrame>
        <p:nvGraphicFramePr>
          <p:cNvPr id="5" name="Table 4"/>
          <p:cNvGraphicFramePr>
            <a:graphicFrameLocks noGrp="1"/>
          </p:cNvGraphicFramePr>
          <p:nvPr>
            <p:extLst>
              <p:ext uri="{D42A27DB-BD31-4B8C-83A1-F6EECF244321}">
                <p14:modId xmlns:p14="http://schemas.microsoft.com/office/powerpoint/2010/main" xmlns="" val="3992716982"/>
              </p:ext>
            </p:extLst>
          </p:nvPr>
        </p:nvGraphicFramePr>
        <p:xfrm>
          <a:off x="251522" y="1124739"/>
          <a:ext cx="8816278" cy="4176471"/>
        </p:xfrm>
        <a:graphic>
          <a:graphicData uri="http://schemas.openxmlformats.org/drawingml/2006/table">
            <a:tbl>
              <a:tblPr firstRow="1" lastRow="1" bandRow="1">
                <a:tableStyleId>{F5AB1C69-6EDB-4FF4-983F-18BD219EF322}</a:tableStyleId>
              </a:tblPr>
              <a:tblGrid>
                <a:gridCol w="5636828">
                  <a:extLst>
                    <a:ext uri="{9D8B030D-6E8A-4147-A177-3AD203B41FA5}">
                      <a16:colId xmlns="" xmlns:a16="http://schemas.microsoft.com/office/drawing/2014/main" val="20000"/>
                    </a:ext>
                  </a:extLst>
                </a:gridCol>
                <a:gridCol w="1869236">
                  <a:extLst>
                    <a:ext uri="{9D8B030D-6E8A-4147-A177-3AD203B41FA5}">
                      <a16:colId xmlns="" xmlns:a16="http://schemas.microsoft.com/office/drawing/2014/main" val="20001"/>
                    </a:ext>
                  </a:extLst>
                </a:gridCol>
                <a:gridCol w="1310214">
                  <a:extLst>
                    <a:ext uri="{9D8B030D-6E8A-4147-A177-3AD203B41FA5}">
                      <a16:colId xmlns="" xmlns:a16="http://schemas.microsoft.com/office/drawing/2014/main" val="20002"/>
                    </a:ext>
                  </a:extLst>
                </a:gridCol>
              </a:tblGrid>
              <a:tr h="336506">
                <a:tc rowSpan="2">
                  <a:txBody>
                    <a:bodyPr/>
                    <a:lstStyle/>
                    <a:p>
                      <a:pPr algn="l" rtl="0" fontAlgn="t"/>
                      <a:r>
                        <a:rPr lang="en-US" sz="16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Classification</a:t>
                      </a:r>
                      <a:endParaRPr lang="en-US" sz="16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tc rowSpan="2">
                  <a:txBody>
                    <a:bodyPr/>
                    <a:lstStyle/>
                    <a:p>
                      <a:pPr algn="r" rtl="0" fontAlgn="t"/>
                      <a:r>
                        <a:rPr lang="en-US" sz="16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 Final ENE allocation </a:t>
                      </a:r>
                      <a:endParaRPr lang="en-US" sz="16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tc>
                  <a:txBody>
                    <a:bodyPr/>
                    <a:lstStyle/>
                    <a:p>
                      <a:pPr algn="r" rtl="0" fontAlgn="t"/>
                      <a:r>
                        <a:rPr lang="en-US" sz="1600" u="none" strike="noStrike">
                          <a:solidFill>
                            <a:sysClr val="windowText" lastClr="000000"/>
                          </a:solidFill>
                          <a:effectLst/>
                          <a:latin typeface="Arial Narrow" panose="020B0606020202030204" pitchFamily="34" charset="0"/>
                        </a:rPr>
                        <a:t>%</a:t>
                      </a:r>
                      <a:endParaRPr lang="en-US" sz="1600" b="1" i="0" u="none" strike="noStrike">
                        <a:solidFill>
                          <a:sysClr val="windowText" lastClr="000000"/>
                        </a:solidFill>
                        <a:effectLst/>
                        <a:latin typeface="Arial Narrow" panose="020B0606020202030204" pitchFamily="34" charset="0"/>
                      </a:endParaRPr>
                    </a:p>
                  </a:txBody>
                  <a:tcPr marL="9525" marR="9525" marT="9525" marB="0">
                    <a:solidFill>
                      <a:schemeClr val="accent3">
                        <a:lumMod val="75000"/>
                      </a:schemeClr>
                    </a:solidFill>
                  </a:tcPr>
                </a:tc>
                <a:extLst>
                  <a:ext uri="{0D108BD9-81ED-4DB2-BD59-A6C34878D82A}">
                    <a16:rowId xmlns="" xmlns:a16="http://schemas.microsoft.com/office/drawing/2014/main" val="10000"/>
                  </a:ext>
                </a:extLst>
              </a:tr>
              <a:tr h="1029313">
                <a:tc vMerge="1">
                  <a:txBody>
                    <a:bodyPr/>
                    <a:lstStyle/>
                    <a:p>
                      <a:endParaRPr lang="en-US"/>
                    </a:p>
                  </a:txBody>
                  <a:tcPr/>
                </a:tc>
                <a:tc vMerge="1">
                  <a:txBody>
                    <a:bodyPr/>
                    <a:lstStyle/>
                    <a:p>
                      <a:endParaRPr lang="en-US"/>
                    </a:p>
                  </a:txBody>
                  <a:tcPr/>
                </a:tc>
                <a:tc>
                  <a:txBody>
                    <a:bodyPr/>
                    <a:lstStyle/>
                    <a:p>
                      <a:pPr algn="r" rtl="0" fontAlgn="t"/>
                      <a:r>
                        <a:rPr lang="en-US" sz="16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allocation to Total baseline</a:t>
                      </a:r>
                      <a:endParaRPr lang="en-US" sz="16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solidFill>
                      <a:schemeClr val="accent3">
                        <a:lumMod val="75000"/>
                      </a:schemeClr>
                    </a:solidFill>
                  </a:tcPr>
                </a:tc>
                <a:extLst>
                  <a:ext uri="{0D108BD9-81ED-4DB2-BD59-A6C34878D82A}">
                    <a16:rowId xmlns="" xmlns:a16="http://schemas.microsoft.com/office/drawing/2014/main" val="10001"/>
                  </a:ext>
                </a:extLst>
              </a:tr>
              <a:tr h="376096">
                <a:tc>
                  <a:txBody>
                    <a:bodyPr/>
                    <a:lstStyle/>
                    <a:p>
                      <a:pPr algn="l" rtl="0" fontAlgn="b"/>
                      <a:r>
                        <a:rPr lang="en-US" sz="16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 </a:t>
                      </a:r>
                      <a:endParaRPr lang="en-US" sz="16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tc>
                  <a:txBody>
                    <a:bodyPr/>
                    <a:lstStyle/>
                    <a:p>
                      <a:pPr algn="r" rtl="0" fontAlgn="b"/>
                      <a:r>
                        <a:rPr lang="en-US" sz="1600" b="1"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 R'000 </a:t>
                      </a:r>
                      <a:endParaRPr lang="en-US" sz="1600" b="1"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tc>
                  <a:txBody>
                    <a:bodyPr/>
                    <a:lstStyle/>
                    <a:p>
                      <a:pPr algn="r" rtl="0" fontAlgn="b"/>
                      <a:r>
                        <a:rPr lang="en-US" sz="1600" b="1"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a:t>
                      </a:r>
                      <a:endParaRPr lang="en-US" sz="1600" b="1"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endParaRPr>
                    </a:p>
                  </a:txBody>
                  <a:tcPr marL="9525" marR="9525" marT="9525" marB="0" anchor="b">
                    <a:solidFill>
                      <a:schemeClr val="accent3">
                        <a:lumMod val="75000"/>
                      </a:schemeClr>
                    </a:solidFill>
                  </a:tcPr>
                </a:tc>
                <a:extLst>
                  <a:ext uri="{0D108BD9-81ED-4DB2-BD59-A6C34878D82A}">
                    <a16:rowId xmlns="" xmlns:a16="http://schemas.microsoft.com/office/drawing/2014/main" val="10002"/>
                  </a:ext>
                </a:extLst>
              </a:tr>
              <a:tr h="474899">
                <a:tc>
                  <a:txBody>
                    <a:bodyPr/>
                    <a:lstStyle/>
                    <a:p>
                      <a:pPr algn="l" rtl="0" fontAlgn="ctr"/>
                      <a:r>
                        <a:rPr lang="en-US" sz="1600" u="none" strike="noStrike">
                          <a:solidFill>
                            <a:sysClr val="windowText" lastClr="000000"/>
                          </a:solidFill>
                          <a:effectLst/>
                          <a:latin typeface="Arial Narrow" panose="020B0606020202030204" pitchFamily="34" charset="0"/>
                        </a:rPr>
                        <a:t>Support</a:t>
                      </a:r>
                      <a:endParaRPr lang="en-US" sz="16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600" u="none" strike="noStrike">
                          <a:solidFill>
                            <a:sysClr val="windowText" lastClr="000000"/>
                          </a:solidFill>
                          <a:effectLst/>
                          <a:latin typeface="Arial Narrow" panose="020B0606020202030204" pitchFamily="34" charset="0"/>
                        </a:rPr>
                        <a:t>                    723,337 </a:t>
                      </a:r>
                      <a:endParaRPr lang="en-US" sz="16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r" fontAlgn="b"/>
                      <a:r>
                        <a:rPr lang="en-US" sz="1600" u="none" strike="noStrike">
                          <a:solidFill>
                            <a:sysClr val="windowText" lastClr="000000"/>
                          </a:solidFill>
                          <a:effectLst/>
                          <a:latin typeface="Arial Narrow" panose="020B0606020202030204" pitchFamily="34" charset="0"/>
                        </a:rPr>
                        <a:t>7.1%</a:t>
                      </a:r>
                      <a:endParaRPr lang="en-US" sz="16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3"/>
                  </a:ext>
                </a:extLst>
              </a:tr>
              <a:tr h="653219">
                <a:tc>
                  <a:txBody>
                    <a:bodyPr/>
                    <a:lstStyle/>
                    <a:p>
                      <a:pPr algn="l" rtl="0" fontAlgn="ctr"/>
                      <a:r>
                        <a:rPr lang="en-US" sz="1600" u="none" strike="noStrike">
                          <a:solidFill>
                            <a:sysClr val="windowText" lastClr="000000"/>
                          </a:solidFill>
                          <a:effectLst/>
                          <a:latin typeface="Arial Narrow" panose="020B0606020202030204" pitchFamily="34" charset="0"/>
                        </a:rPr>
                        <a:t>Organisational needs</a:t>
                      </a:r>
                      <a:endParaRPr lang="en-US" sz="16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600" u="none" strike="noStrike">
                          <a:solidFill>
                            <a:sysClr val="windowText" lastClr="000000"/>
                          </a:solidFill>
                          <a:effectLst/>
                          <a:latin typeface="Arial Narrow" panose="020B0606020202030204" pitchFamily="34" charset="0"/>
                        </a:rPr>
                        <a:t>                    998,283 </a:t>
                      </a:r>
                      <a:endParaRPr lang="en-US" sz="16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r" fontAlgn="b"/>
                      <a:r>
                        <a:rPr lang="en-US" sz="1600" u="none" strike="noStrike">
                          <a:solidFill>
                            <a:sysClr val="windowText" lastClr="000000"/>
                          </a:solidFill>
                          <a:effectLst/>
                          <a:latin typeface="Arial Narrow" panose="020B0606020202030204" pitchFamily="34" charset="0"/>
                        </a:rPr>
                        <a:t>9.8%</a:t>
                      </a:r>
                      <a:endParaRPr lang="en-US" sz="16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4"/>
                  </a:ext>
                </a:extLst>
              </a:tr>
              <a:tr h="653219">
                <a:tc>
                  <a:txBody>
                    <a:bodyPr/>
                    <a:lstStyle/>
                    <a:p>
                      <a:pPr algn="l" rtl="0" fontAlgn="ctr"/>
                      <a:r>
                        <a:rPr lang="en-US" sz="1600" u="none" strike="noStrike">
                          <a:solidFill>
                            <a:sysClr val="windowText" lastClr="000000"/>
                          </a:solidFill>
                          <a:effectLst/>
                          <a:latin typeface="Arial Narrow" panose="020B0606020202030204" pitchFamily="34" charset="0"/>
                        </a:rPr>
                        <a:t>Core</a:t>
                      </a:r>
                      <a:endParaRPr lang="en-US" sz="1600" b="0" i="0" u="none" strike="noStrike">
                        <a:solidFill>
                          <a:sysClr val="windowText" lastClr="000000"/>
                        </a:solidFill>
                        <a:effectLst/>
                        <a:latin typeface="Arial Narrow" panose="020B0606020202030204" pitchFamily="34" charset="0"/>
                      </a:endParaRPr>
                    </a:p>
                  </a:txBody>
                  <a:tcPr marL="9525" marR="9525" marT="9525" marB="0" anchor="ctr"/>
                </a:tc>
                <a:tc>
                  <a:txBody>
                    <a:bodyPr/>
                    <a:lstStyle/>
                    <a:p>
                      <a:pPr algn="r" fontAlgn="b"/>
                      <a:r>
                        <a:rPr lang="en-US" sz="1600" u="none" strike="noStrike">
                          <a:solidFill>
                            <a:sysClr val="windowText" lastClr="000000"/>
                          </a:solidFill>
                          <a:effectLst/>
                          <a:latin typeface="Arial Narrow" panose="020B0606020202030204" pitchFamily="34" charset="0"/>
                        </a:rPr>
                        <a:t>                 8,462,620 </a:t>
                      </a:r>
                      <a:endParaRPr lang="en-US" sz="1600" b="0" i="0" u="none" strike="noStrike">
                        <a:solidFill>
                          <a:sysClr val="windowText" lastClr="000000"/>
                        </a:solidFill>
                        <a:effectLst/>
                        <a:latin typeface="Arial Narrow" panose="020B0606020202030204" pitchFamily="34" charset="0"/>
                      </a:endParaRPr>
                    </a:p>
                  </a:txBody>
                  <a:tcPr marL="9525" marR="9525" marT="9525" marB="0" anchor="b"/>
                </a:tc>
                <a:tc>
                  <a:txBody>
                    <a:bodyPr/>
                    <a:lstStyle/>
                    <a:p>
                      <a:pPr algn="r" fontAlgn="b"/>
                      <a:r>
                        <a:rPr lang="en-US" sz="1600" u="none" strike="noStrike">
                          <a:solidFill>
                            <a:sysClr val="windowText" lastClr="000000"/>
                          </a:solidFill>
                          <a:effectLst/>
                          <a:latin typeface="Arial Narrow" panose="020B0606020202030204" pitchFamily="34" charset="0"/>
                        </a:rPr>
                        <a:t>83.1%</a:t>
                      </a:r>
                      <a:endParaRPr lang="en-US" sz="1600" b="0" i="0" u="none" strike="noStrike">
                        <a:solidFill>
                          <a:sysClr val="windowText" lastClr="000000"/>
                        </a:solidFill>
                        <a:effectLst/>
                        <a:latin typeface="Arial Narrow" panose="020B0606020202030204" pitchFamily="34" charset="0"/>
                      </a:endParaRPr>
                    </a:p>
                  </a:txBody>
                  <a:tcPr marL="9525" marR="9525" marT="9525" marB="0" anchor="b"/>
                </a:tc>
                <a:extLst>
                  <a:ext uri="{0D108BD9-81ED-4DB2-BD59-A6C34878D82A}">
                    <a16:rowId xmlns="" xmlns:a16="http://schemas.microsoft.com/office/drawing/2014/main" val="10005"/>
                  </a:ext>
                </a:extLst>
              </a:tr>
              <a:tr h="653219">
                <a:tc>
                  <a:txBody>
                    <a:bodyPr/>
                    <a:lstStyle/>
                    <a:p>
                      <a:pPr algn="l" rtl="0" fontAlgn="ctr"/>
                      <a:r>
                        <a:rPr lang="en-US" sz="1600" u="none" strike="noStrike">
                          <a:solidFill>
                            <a:sysClr val="windowText" lastClr="000000"/>
                          </a:solidFill>
                          <a:effectLst/>
                          <a:latin typeface="Arial Narrow" panose="020B0606020202030204" pitchFamily="34" charset="0"/>
                        </a:rPr>
                        <a:t> TOTAL </a:t>
                      </a:r>
                      <a:endParaRPr lang="en-US" sz="1600" b="1" i="0" u="none" strike="noStrike">
                        <a:solidFill>
                          <a:sysClr val="windowText" lastClr="000000"/>
                        </a:solidFill>
                        <a:effectLst/>
                        <a:latin typeface="Arial Narrow" panose="020B0606020202030204" pitchFamily="34" charset="0"/>
                      </a:endParaRPr>
                    </a:p>
                  </a:txBody>
                  <a:tcPr marL="9525" marR="9525" marT="9525" marB="0" anchor="ctr">
                    <a:solidFill>
                      <a:schemeClr val="accent3">
                        <a:lumMod val="75000"/>
                      </a:schemeClr>
                    </a:solidFill>
                  </a:tcPr>
                </a:tc>
                <a:tc>
                  <a:txBody>
                    <a:bodyPr/>
                    <a:lstStyle/>
                    <a:p>
                      <a:pPr algn="r" fontAlgn="b"/>
                      <a:r>
                        <a:rPr lang="en-US" sz="1600" u="none" strike="noStrike">
                          <a:solidFill>
                            <a:sysClr val="windowText" lastClr="000000"/>
                          </a:solidFill>
                          <a:effectLst/>
                          <a:latin typeface="Arial Narrow" panose="020B0606020202030204" pitchFamily="34" charset="0"/>
                        </a:rPr>
                        <a:t>               10,184,240 </a:t>
                      </a:r>
                      <a:endParaRPr lang="en-US" sz="1600" b="1" i="0" u="none" strike="noStrike">
                        <a:solidFill>
                          <a:sysClr val="windowText" lastClr="000000"/>
                        </a:solidFill>
                        <a:effectLst/>
                        <a:latin typeface="Arial Narrow" panose="020B0606020202030204" pitchFamily="34" charset="0"/>
                      </a:endParaRPr>
                    </a:p>
                  </a:txBody>
                  <a:tcPr marL="9525" marR="9525" marT="9525" marB="0" anchor="b">
                    <a:solidFill>
                      <a:schemeClr val="accent3">
                        <a:lumMod val="75000"/>
                      </a:schemeClr>
                    </a:solidFill>
                  </a:tcPr>
                </a:tc>
                <a:tc>
                  <a:txBody>
                    <a:bodyPr/>
                    <a:lstStyle/>
                    <a:p>
                      <a:pPr algn="r" fontAlgn="b"/>
                      <a:r>
                        <a:rPr lang="en-US" sz="1600" u="none" strike="noStrike" dirty="0">
                          <a:solidFill>
                            <a:sysClr val="windowText" lastClr="000000"/>
                          </a:solidFill>
                          <a:effectLst/>
                          <a:latin typeface="Arial Narrow" panose="020B0606020202030204" pitchFamily="34" charset="0"/>
                        </a:rPr>
                        <a:t>100.0%</a:t>
                      </a:r>
                      <a:endParaRPr lang="en-US" sz="1600" b="1" i="0" u="none" strike="noStrike" dirty="0">
                        <a:solidFill>
                          <a:sysClr val="windowText" lastClr="000000"/>
                        </a:solidFill>
                        <a:effectLst/>
                        <a:latin typeface="Arial Narrow" panose="020B0606020202030204" pitchFamily="34" charset="0"/>
                      </a:endParaRPr>
                    </a:p>
                  </a:txBody>
                  <a:tcPr marL="9525" marR="9525" marT="9525" marB="0" anchor="b">
                    <a:solidFill>
                      <a:schemeClr val="accent3">
                        <a:lumMod val="75000"/>
                      </a:schemeClr>
                    </a:solid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xmlns="" val="3632919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8</a:t>
            </a:fld>
            <a:endParaRPr lang="en-US" altLang="en-US" dirty="0"/>
          </a:p>
        </p:txBody>
      </p:sp>
      <p:sp>
        <p:nvSpPr>
          <p:cNvPr id="5" name="Title 13"/>
          <p:cNvSpPr>
            <a:spLocks noGrp="1"/>
          </p:cNvSpPr>
          <p:nvPr>
            <p:ph type="title"/>
          </p:nvPr>
        </p:nvSpPr>
        <p:spPr>
          <a:xfrm>
            <a:off x="107504" y="274638"/>
            <a:ext cx="9036496" cy="1143000"/>
          </a:xfrm>
          <a:solidFill>
            <a:schemeClr val="accent3">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algn="ctr">
              <a:defRPr/>
            </a:pPr>
            <a:r>
              <a:rPr lang="en-ZA" sz="2800" b="1" dirty="0">
                <a:effectLst>
                  <a:outerShdw blurRad="38100" dist="38100" dir="2700000" algn="tl">
                    <a:srgbClr val="000000">
                      <a:alpha val="43137"/>
                    </a:srgbClr>
                  </a:outerShdw>
                </a:effectLst>
                <a:latin typeface="Arial" pitchFamily="34" charset="0"/>
                <a:cs typeface="Arial" pitchFamily="34" charset="0"/>
              </a:rPr>
              <a:t>CORE VERSUS SUPPORT</a:t>
            </a:r>
          </a:p>
        </p:txBody>
      </p:sp>
      <p:graphicFrame>
        <p:nvGraphicFramePr>
          <p:cNvPr id="6" name="Chart 5"/>
          <p:cNvGraphicFramePr>
            <a:graphicFrameLocks/>
          </p:cNvGraphicFramePr>
          <p:nvPr>
            <p:extLst>
              <p:ext uri="{D42A27DB-BD31-4B8C-83A1-F6EECF244321}">
                <p14:modId xmlns:p14="http://schemas.microsoft.com/office/powerpoint/2010/main" xmlns="" val="537325952"/>
              </p:ext>
            </p:extLst>
          </p:nvPr>
        </p:nvGraphicFramePr>
        <p:xfrm>
          <a:off x="107504" y="1484784"/>
          <a:ext cx="8856984" cy="38884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62122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noGrp="1"/>
          </p:cNvSpPr>
          <p:nvPr>
            <p:ph type="title"/>
          </p:nvPr>
        </p:nvSpPr>
        <p:spPr bwMode="auto">
          <a:xfrm>
            <a:off x="107505" y="914"/>
            <a:ext cx="9036495" cy="539552"/>
          </a:xfrm>
          <a:prstGeom prst="rect">
            <a:avLst/>
          </a:prstGeom>
          <a:solidFill>
            <a:schemeClr val="accent3">
              <a:lumMod val="75000"/>
            </a:schemeClr>
          </a:soli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xmlns="" w="9525">
                <a:solidFill>
                  <a:srgbClr val="000000"/>
                </a:solidFill>
                <a:miter lim="800000"/>
                <a:headEnd/>
                <a:tailEnd/>
              </a14:hiddenLine>
            </a:ext>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4000" kern="1200">
                <a:solidFill>
                  <a:schemeClr val="lt1"/>
                </a:solidFill>
                <a:latin typeface="+mn-lt"/>
                <a:ea typeface="+mn-ea"/>
                <a:cs typeface="+mn-cs"/>
              </a:defRPr>
            </a:lvl1pPr>
            <a:lvl2pPr algn="l" defTabSz="457200" rtl="0" eaLnBrk="0" fontAlgn="base" hangingPunct="0">
              <a:spcBef>
                <a:spcPct val="0"/>
              </a:spcBef>
              <a:spcAft>
                <a:spcPct val="0"/>
              </a:spcAft>
              <a:defRPr sz="4000">
                <a:solidFill>
                  <a:schemeClr val="lt1"/>
                </a:solidFill>
                <a:latin typeface="+mn-lt"/>
                <a:ea typeface="+mn-ea"/>
                <a:cs typeface="+mn-cs"/>
              </a:defRPr>
            </a:lvl2pPr>
            <a:lvl3pPr algn="l" defTabSz="457200" rtl="0" eaLnBrk="0" fontAlgn="base" hangingPunct="0">
              <a:spcBef>
                <a:spcPct val="0"/>
              </a:spcBef>
              <a:spcAft>
                <a:spcPct val="0"/>
              </a:spcAft>
              <a:defRPr sz="4000">
                <a:solidFill>
                  <a:schemeClr val="lt1"/>
                </a:solidFill>
                <a:latin typeface="+mn-lt"/>
                <a:ea typeface="+mn-ea"/>
                <a:cs typeface="+mn-cs"/>
              </a:defRPr>
            </a:lvl3pPr>
            <a:lvl4pPr algn="l" defTabSz="457200" rtl="0" eaLnBrk="0" fontAlgn="base" hangingPunct="0">
              <a:spcBef>
                <a:spcPct val="0"/>
              </a:spcBef>
              <a:spcAft>
                <a:spcPct val="0"/>
              </a:spcAft>
              <a:defRPr sz="4000">
                <a:solidFill>
                  <a:schemeClr val="lt1"/>
                </a:solidFill>
                <a:latin typeface="+mn-lt"/>
                <a:ea typeface="+mn-ea"/>
                <a:cs typeface="+mn-cs"/>
              </a:defRPr>
            </a:lvl4pPr>
            <a:lvl5pPr algn="l" defTabSz="457200" rtl="0" eaLnBrk="0" fontAlgn="base" hangingPunct="0">
              <a:spcBef>
                <a:spcPct val="0"/>
              </a:spcBef>
              <a:spcAft>
                <a:spcPct val="0"/>
              </a:spcAft>
              <a:defRPr sz="4000">
                <a:solidFill>
                  <a:schemeClr val="lt1"/>
                </a:solidFill>
                <a:latin typeface="+mn-lt"/>
                <a:ea typeface="+mn-ea"/>
                <a:cs typeface="+mn-cs"/>
              </a:defRPr>
            </a:lvl5pPr>
            <a:lvl6pPr marL="457200" algn="l" defTabSz="457200" rtl="0" fontAlgn="base">
              <a:spcBef>
                <a:spcPct val="0"/>
              </a:spcBef>
              <a:spcAft>
                <a:spcPct val="0"/>
              </a:spcAft>
              <a:defRPr sz="4000">
                <a:solidFill>
                  <a:schemeClr val="lt1"/>
                </a:solidFill>
                <a:latin typeface="+mn-lt"/>
                <a:ea typeface="+mn-ea"/>
                <a:cs typeface="+mn-cs"/>
              </a:defRPr>
            </a:lvl6pPr>
            <a:lvl7pPr marL="914400" algn="l" defTabSz="457200" rtl="0" fontAlgn="base">
              <a:spcBef>
                <a:spcPct val="0"/>
              </a:spcBef>
              <a:spcAft>
                <a:spcPct val="0"/>
              </a:spcAft>
              <a:defRPr sz="4000">
                <a:solidFill>
                  <a:schemeClr val="lt1"/>
                </a:solidFill>
                <a:latin typeface="+mn-lt"/>
                <a:ea typeface="+mn-ea"/>
                <a:cs typeface="+mn-cs"/>
              </a:defRPr>
            </a:lvl7pPr>
            <a:lvl8pPr marL="1371600" algn="l" defTabSz="457200" rtl="0" fontAlgn="base">
              <a:spcBef>
                <a:spcPct val="0"/>
              </a:spcBef>
              <a:spcAft>
                <a:spcPct val="0"/>
              </a:spcAft>
              <a:defRPr sz="4000">
                <a:solidFill>
                  <a:schemeClr val="lt1"/>
                </a:solidFill>
                <a:latin typeface="+mn-lt"/>
                <a:ea typeface="+mn-ea"/>
                <a:cs typeface="+mn-cs"/>
              </a:defRPr>
            </a:lvl8pPr>
            <a:lvl9pPr marL="1828800" algn="l" defTabSz="457200" rtl="0" fontAlgn="base">
              <a:spcBef>
                <a:spcPct val="0"/>
              </a:spcBef>
              <a:spcAft>
                <a:spcPct val="0"/>
              </a:spcAft>
              <a:defRPr sz="4000">
                <a:solidFill>
                  <a:schemeClr val="lt1"/>
                </a:solidFill>
                <a:latin typeface="+mn-lt"/>
                <a:ea typeface="+mn-ea"/>
                <a:cs typeface="+mn-cs"/>
              </a:defRPr>
            </a:lvl9pPr>
          </a:lstStyle>
          <a:p>
            <a:pPr algn="ctr">
              <a:defRPr/>
            </a:pPr>
            <a:r>
              <a:rPr lang="en-ZA" sz="2400" b="1" dirty="0">
                <a:effectLst>
                  <a:outerShdw blurRad="38100" dist="38100" dir="2700000" algn="tl">
                    <a:srgbClr val="000000">
                      <a:alpha val="43137"/>
                    </a:srgbClr>
                  </a:outerShdw>
                </a:effectLst>
                <a:latin typeface="Arial" pitchFamily="34" charset="0"/>
                <a:cs typeface="Arial" pitchFamily="34" charset="0"/>
              </a:rPr>
              <a:t>PROVINCIAL OFFICE ALLOCATION</a:t>
            </a:r>
          </a:p>
        </p:txBody>
      </p:sp>
      <p:sp>
        <p:nvSpPr>
          <p:cNvPr id="4" name="Slide Number Placeholder 3"/>
          <p:cNvSpPr>
            <a:spLocks noGrp="1"/>
          </p:cNvSpPr>
          <p:nvPr>
            <p:ph type="sldNum" sz="quarter" idx="12"/>
          </p:nvPr>
        </p:nvSpPr>
        <p:spPr/>
        <p:txBody>
          <a:bodyPr/>
          <a:lstStyle/>
          <a:p>
            <a:pPr>
              <a:defRPr/>
            </a:pPr>
            <a:fld id="{7A1B8CE3-7ABB-4A56-9BBF-ADD83951A54A}" type="slidenum">
              <a:rPr lang="en-US" altLang="en-US" smtClean="0"/>
              <a:pPr>
                <a:defRPr/>
              </a:pPr>
              <a:t>9</a:t>
            </a:fld>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xmlns="" val="435163201"/>
              </p:ext>
            </p:extLst>
          </p:nvPr>
        </p:nvGraphicFramePr>
        <p:xfrm>
          <a:off x="179512" y="692696"/>
          <a:ext cx="8964488" cy="4680523"/>
        </p:xfrm>
        <a:graphic>
          <a:graphicData uri="http://schemas.openxmlformats.org/drawingml/2006/table">
            <a:tbl>
              <a:tblPr firstRow="1" lastRow="1" bandRow="1">
                <a:tableStyleId>{F5AB1C69-6EDB-4FF4-983F-18BD219EF322}</a:tableStyleId>
              </a:tblPr>
              <a:tblGrid>
                <a:gridCol w="4854877">
                  <a:extLst>
                    <a:ext uri="{9D8B030D-6E8A-4147-A177-3AD203B41FA5}">
                      <a16:colId xmlns="" xmlns:a16="http://schemas.microsoft.com/office/drawing/2014/main" val="1752501806"/>
                    </a:ext>
                  </a:extLst>
                </a:gridCol>
                <a:gridCol w="2810719">
                  <a:extLst>
                    <a:ext uri="{9D8B030D-6E8A-4147-A177-3AD203B41FA5}">
                      <a16:colId xmlns="" xmlns:a16="http://schemas.microsoft.com/office/drawing/2014/main" val="183107682"/>
                    </a:ext>
                  </a:extLst>
                </a:gridCol>
                <a:gridCol w="1298892">
                  <a:extLst>
                    <a:ext uri="{9D8B030D-6E8A-4147-A177-3AD203B41FA5}">
                      <a16:colId xmlns="" xmlns:a16="http://schemas.microsoft.com/office/drawing/2014/main" val="1998750503"/>
                    </a:ext>
                  </a:extLst>
                </a:gridCol>
              </a:tblGrid>
              <a:tr h="292533">
                <a:tc rowSpan="2">
                  <a:txBody>
                    <a:bodyPr/>
                    <a:lstStyle/>
                    <a:p>
                      <a:pPr algn="l" rtl="0" fontAlgn="t"/>
                      <a:r>
                        <a:rPr lang="en-ZA" sz="1800" b="0"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PROVINCIAL OFFICE</a:t>
                      </a:r>
                    </a:p>
                  </a:txBody>
                  <a:tcPr marL="7239" marR="7239" marT="7239" marB="0">
                    <a:solidFill>
                      <a:schemeClr val="accent3">
                        <a:lumMod val="75000"/>
                      </a:schemeClr>
                    </a:solidFill>
                  </a:tcPr>
                </a:tc>
                <a:tc rowSpan="2">
                  <a:txBody>
                    <a:bodyPr/>
                    <a:lstStyle/>
                    <a:p>
                      <a:pPr algn="ctr" rtl="0" fontAlgn="t"/>
                      <a:r>
                        <a:rPr lang="en-ZA" sz="1800" b="0"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Final ENE allocation</a:t>
                      </a:r>
                    </a:p>
                  </a:txBody>
                  <a:tcPr marL="7239" marR="7239" marT="7239" marB="0">
                    <a:solidFill>
                      <a:schemeClr val="accent3">
                        <a:lumMod val="75000"/>
                      </a:schemeClr>
                    </a:solidFill>
                  </a:tcPr>
                </a:tc>
                <a:tc>
                  <a:txBody>
                    <a:bodyPr/>
                    <a:lstStyle/>
                    <a:p>
                      <a:pPr algn="ctr" rtl="0" fontAlgn="t"/>
                      <a:r>
                        <a:rPr lang="en-ZA" sz="1800" b="0"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a:t>
                      </a:r>
                    </a:p>
                  </a:txBody>
                  <a:tcPr marL="7239" marR="7239" marT="7239" marB="0">
                    <a:solidFill>
                      <a:schemeClr val="accent3">
                        <a:lumMod val="75000"/>
                      </a:schemeClr>
                    </a:solidFill>
                  </a:tcPr>
                </a:tc>
                <a:extLst>
                  <a:ext uri="{0D108BD9-81ED-4DB2-BD59-A6C34878D82A}">
                    <a16:rowId xmlns="" xmlns:a16="http://schemas.microsoft.com/office/drawing/2014/main" val="3755620075"/>
                  </a:ext>
                </a:extLst>
              </a:tr>
              <a:tr h="1146725">
                <a:tc vMerge="1">
                  <a:txBody>
                    <a:bodyPr/>
                    <a:lstStyle/>
                    <a:p>
                      <a:endParaRPr lang="en-ZA"/>
                    </a:p>
                  </a:txBody>
                  <a:tcPr/>
                </a:tc>
                <a:tc vMerge="1">
                  <a:txBody>
                    <a:bodyPr/>
                    <a:lstStyle/>
                    <a:p>
                      <a:endParaRPr lang="en-ZA"/>
                    </a:p>
                  </a:txBody>
                  <a:tcPr/>
                </a:tc>
                <a:tc>
                  <a:txBody>
                    <a:bodyPr/>
                    <a:lstStyle/>
                    <a:p>
                      <a:pPr algn="ctr" rtl="0" fontAlgn="t"/>
                      <a:r>
                        <a:rPr lang="en-ZA" sz="1800" b="0"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allocation to provincial budget</a:t>
                      </a:r>
                    </a:p>
                  </a:txBody>
                  <a:tcPr marL="7239" marR="7239" marT="7239" marB="0">
                    <a:solidFill>
                      <a:schemeClr val="accent3">
                        <a:lumMod val="75000"/>
                      </a:schemeClr>
                    </a:solidFill>
                  </a:tcPr>
                </a:tc>
                <a:extLst>
                  <a:ext uri="{0D108BD9-81ED-4DB2-BD59-A6C34878D82A}">
                    <a16:rowId xmlns="" xmlns:a16="http://schemas.microsoft.com/office/drawing/2014/main" val="798970502"/>
                  </a:ext>
                </a:extLst>
              </a:tr>
              <a:tr h="304234">
                <a:tc>
                  <a:txBody>
                    <a:bodyPr/>
                    <a:lstStyle/>
                    <a:p>
                      <a:pPr algn="l" rtl="0" fontAlgn="b"/>
                      <a:r>
                        <a:rPr lang="en-ZA" sz="1800" b="0"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 </a:t>
                      </a:r>
                    </a:p>
                  </a:txBody>
                  <a:tcPr marL="7239" marR="7239" marT="7239" marB="0" anchor="b">
                    <a:solidFill>
                      <a:schemeClr val="accent3">
                        <a:lumMod val="75000"/>
                      </a:schemeClr>
                    </a:solidFill>
                  </a:tcPr>
                </a:tc>
                <a:tc>
                  <a:txBody>
                    <a:bodyPr/>
                    <a:lstStyle/>
                    <a:p>
                      <a:pPr algn="ctr" rtl="0" fontAlgn="b"/>
                      <a:r>
                        <a:rPr lang="en-ZA" sz="1800" b="0" i="0" u="none" strike="noStrike">
                          <a:solidFill>
                            <a:sysClr val="windowText" lastClr="000000"/>
                          </a:solidFill>
                          <a:effectLst>
                            <a:outerShdw blurRad="38100" dist="38100" dir="2700000" algn="tl">
                              <a:srgbClr val="000000">
                                <a:alpha val="43137"/>
                              </a:srgbClr>
                            </a:outerShdw>
                          </a:effectLst>
                          <a:latin typeface="Arial Narrow" panose="020B0606020202030204" pitchFamily="34" charset="0"/>
                        </a:rPr>
                        <a:t>R'000</a:t>
                      </a:r>
                    </a:p>
                  </a:txBody>
                  <a:tcPr marL="7239" marR="7239" marT="7239" marB="0" anchor="b">
                    <a:solidFill>
                      <a:schemeClr val="accent3">
                        <a:lumMod val="75000"/>
                      </a:schemeClr>
                    </a:solidFill>
                  </a:tcPr>
                </a:tc>
                <a:tc>
                  <a:txBody>
                    <a:bodyPr/>
                    <a:lstStyle/>
                    <a:p>
                      <a:pPr algn="ctr" rtl="0" fontAlgn="b"/>
                      <a:r>
                        <a:rPr lang="en-ZA" sz="1800" b="0" i="0" u="none" strike="noStrike" dirty="0">
                          <a:solidFill>
                            <a:sysClr val="windowText" lastClr="000000"/>
                          </a:solidFill>
                          <a:effectLst>
                            <a:outerShdw blurRad="38100" dist="38100" dir="2700000" algn="tl">
                              <a:srgbClr val="000000">
                                <a:alpha val="43137"/>
                              </a:srgbClr>
                            </a:outerShdw>
                          </a:effectLst>
                          <a:latin typeface="Arial Narrow" panose="020B0606020202030204" pitchFamily="34" charset="0"/>
                        </a:rPr>
                        <a:t>%</a:t>
                      </a:r>
                    </a:p>
                  </a:txBody>
                  <a:tcPr marL="7239" marR="7239" marT="7239" marB="0" anchor="b">
                    <a:solidFill>
                      <a:schemeClr val="accent3">
                        <a:lumMod val="75000"/>
                      </a:schemeClr>
                    </a:solidFill>
                  </a:tcPr>
                </a:tc>
                <a:extLst>
                  <a:ext uri="{0D108BD9-81ED-4DB2-BD59-A6C34878D82A}">
                    <a16:rowId xmlns="" xmlns:a16="http://schemas.microsoft.com/office/drawing/2014/main" val="1931904323"/>
                  </a:ext>
                </a:extLst>
              </a:tr>
              <a:tr h="292533">
                <a:tc>
                  <a:txBody>
                    <a:bodyPr/>
                    <a:lstStyle/>
                    <a:p>
                      <a:pPr algn="l" rtl="0" fontAlgn="ctr"/>
                      <a:r>
                        <a:rPr lang="en-ZA" sz="1800" b="0" i="0" u="none" strike="noStrike" dirty="0">
                          <a:solidFill>
                            <a:sysClr val="windowText" lastClr="000000"/>
                          </a:solidFill>
                          <a:effectLst/>
                          <a:latin typeface="Arial Narrow" panose="020B0606020202030204" pitchFamily="34" charset="0"/>
                        </a:rPr>
                        <a:t>Eastern Cape</a:t>
                      </a:r>
                    </a:p>
                  </a:txBody>
                  <a:tcPr marL="7239" marR="7239" marT="7239" marB="0" anchor="ctr"/>
                </a:tc>
                <a:tc>
                  <a:txBody>
                    <a:bodyPr/>
                    <a:lstStyle/>
                    <a:p>
                      <a:pPr algn="r" rtl="0" fontAlgn="b"/>
                      <a:r>
                        <a:rPr lang="en-ZA" sz="1800" b="0" i="0" u="none" strike="noStrike">
                          <a:solidFill>
                            <a:sysClr val="windowText" lastClr="000000"/>
                          </a:solidFill>
                          <a:effectLst/>
                          <a:latin typeface="Arial Narrow" panose="020B0606020202030204" pitchFamily="34" charset="0"/>
                        </a:rPr>
                        <a:t>712,716</a:t>
                      </a:r>
                    </a:p>
                  </a:txBody>
                  <a:tcPr marL="7239" marR="7239" marT="7239" marB="0" anchor="b"/>
                </a:tc>
                <a:tc>
                  <a:txBody>
                    <a:bodyPr/>
                    <a:lstStyle/>
                    <a:p>
                      <a:pPr algn="ctr" rtl="0" fontAlgn="b"/>
                      <a:r>
                        <a:rPr lang="en-ZA" sz="1800" b="0" i="0" u="none" strike="noStrike">
                          <a:solidFill>
                            <a:sysClr val="windowText" lastClr="000000"/>
                          </a:solidFill>
                          <a:effectLst/>
                          <a:latin typeface="Arial Narrow" panose="020B0606020202030204" pitchFamily="34" charset="0"/>
                        </a:rPr>
                        <a:t>11.1%</a:t>
                      </a:r>
                    </a:p>
                  </a:txBody>
                  <a:tcPr marL="7239" marR="7239" marT="7239" marB="0" anchor="b"/>
                </a:tc>
                <a:extLst>
                  <a:ext uri="{0D108BD9-81ED-4DB2-BD59-A6C34878D82A}">
                    <a16:rowId xmlns="" xmlns:a16="http://schemas.microsoft.com/office/drawing/2014/main" val="1546031087"/>
                  </a:ext>
                </a:extLst>
              </a:tr>
              <a:tr h="292533">
                <a:tc>
                  <a:txBody>
                    <a:bodyPr/>
                    <a:lstStyle/>
                    <a:p>
                      <a:pPr algn="l" rtl="0" fontAlgn="ctr"/>
                      <a:r>
                        <a:rPr lang="en-ZA" sz="1800" b="0" i="0" u="none" strike="noStrike" dirty="0">
                          <a:solidFill>
                            <a:sysClr val="windowText" lastClr="000000"/>
                          </a:solidFill>
                          <a:effectLst/>
                          <a:latin typeface="Arial Narrow" panose="020B0606020202030204" pitchFamily="34" charset="0"/>
                        </a:rPr>
                        <a:t>Free State</a:t>
                      </a:r>
                    </a:p>
                  </a:txBody>
                  <a:tcPr marL="7239" marR="7239" marT="7239" marB="0" anchor="ctr"/>
                </a:tc>
                <a:tc>
                  <a:txBody>
                    <a:bodyPr/>
                    <a:lstStyle/>
                    <a:p>
                      <a:pPr algn="r" rtl="0" fontAlgn="b"/>
                      <a:r>
                        <a:rPr lang="en-ZA" sz="1800" b="0" i="0" u="none" strike="noStrike">
                          <a:solidFill>
                            <a:sysClr val="windowText" lastClr="000000"/>
                          </a:solidFill>
                          <a:effectLst/>
                          <a:latin typeface="Arial Narrow" panose="020B0606020202030204" pitchFamily="34" charset="0"/>
                        </a:rPr>
                        <a:t>441,955</a:t>
                      </a:r>
                    </a:p>
                  </a:txBody>
                  <a:tcPr marL="7239" marR="7239" marT="7239" marB="0" anchor="b"/>
                </a:tc>
                <a:tc>
                  <a:txBody>
                    <a:bodyPr/>
                    <a:lstStyle/>
                    <a:p>
                      <a:pPr algn="ctr" rtl="0" fontAlgn="b"/>
                      <a:r>
                        <a:rPr lang="en-ZA" sz="1800" b="0" i="0" u="none" strike="noStrike">
                          <a:solidFill>
                            <a:sysClr val="windowText" lastClr="000000"/>
                          </a:solidFill>
                          <a:effectLst/>
                          <a:latin typeface="Arial Narrow" panose="020B0606020202030204" pitchFamily="34" charset="0"/>
                        </a:rPr>
                        <a:t>6.9%</a:t>
                      </a:r>
                    </a:p>
                  </a:txBody>
                  <a:tcPr marL="7239" marR="7239" marT="7239" marB="0" anchor="b"/>
                </a:tc>
                <a:extLst>
                  <a:ext uri="{0D108BD9-81ED-4DB2-BD59-A6C34878D82A}">
                    <a16:rowId xmlns="" xmlns:a16="http://schemas.microsoft.com/office/drawing/2014/main" val="4040313332"/>
                  </a:ext>
                </a:extLst>
              </a:tr>
              <a:tr h="292533">
                <a:tc>
                  <a:txBody>
                    <a:bodyPr/>
                    <a:lstStyle/>
                    <a:p>
                      <a:pPr algn="l" rtl="0" fontAlgn="ctr"/>
                      <a:r>
                        <a:rPr lang="en-ZA" sz="1800" b="0" i="0" u="none" strike="noStrike" dirty="0">
                          <a:solidFill>
                            <a:sysClr val="windowText" lastClr="000000"/>
                          </a:solidFill>
                          <a:effectLst/>
                          <a:latin typeface="Arial Narrow" panose="020B0606020202030204" pitchFamily="34" charset="0"/>
                        </a:rPr>
                        <a:t>Gauteng</a:t>
                      </a:r>
                    </a:p>
                  </a:txBody>
                  <a:tcPr marL="7239" marR="7239" marT="7239" marB="0" anchor="ctr"/>
                </a:tc>
                <a:tc>
                  <a:txBody>
                    <a:bodyPr/>
                    <a:lstStyle/>
                    <a:p>
                      <a:pPr algn="r" rtl="0" fontAlgn="b"/>
                      <a:r>
                        <a:rPr lang="en-ZA" sz="1800" b="0" i="0" u="none" strike="noStrike">
                          <a:solidFill>
                            <a:sysClr val="windowText" lastClr="000000"/>
                          </a:solidFill>
                          <a:effectLst/>
                          <a:latin typeface="Arial Narrow" panose="020B0606020202030204" pitchFamily="34" charset="0"/>
                        </a:rPr>
                        <a:t>412,278</a:t>
                      </a:r>
                    </a:p>
                  </a:txBody>
                  <a:tcPr marL="7239" marR="7239" marT="7239" marB="0" anchor="b"/>
                </a:tc>
                <a:tc>
                  <a:txBody>
                    <a:bodyPr/>
                    <a:lstStyle/>
                    <a:p>
                      <a:pPr algn="ctr" rtl="0" fontAlgn="b"/>
                      <a:r>
                        <a:rPr lang="en-ZA" sz="1800" b="0" i="0" u="none" strike="noStrike">
                          <a:solidFill>
                            <a:sysClr val="windowText" lastClr="000000"/>
                          </a:solidFill>
                          <a:effectLst/>
                          <a:latin typeface="Arial Narrow" panose="020B0606020202030204" pitchFamily="34" charset="0"/>
                        </a:rPr>
                        <a:t>6.4%</a:t>
                      </a:r>
                    </a:p>
                  </a:txBody>
                  <a:tcPr marL="7239" marR="7239" marT="7239" marB="0" anchor="b"/>
                </a:tc>
                <a:extLst>
                  <a:ext uri="{0D108BD9-81ED-4DB2-BD59-A6C34878D82A}">
                    <a16:rowId xmlns="" xmlns:a16="http://schemas.microsoft.com/office/drawing/2014/main" val="222022769"/>
                  </a:ext>
                </a:extLst>
              </a:tr>
              <a:tr h="292533">
                <a:tc>
                  <a:txBody>
                    <a:bodyPr/>
                    <a:lstStyle/>
                    <a:p>
                      <a:pPr algn="l" rtl="0" fontAlgn="ctr"/>
                      <a:r>
                        <a:rPr lang="en-ZA" sz="1800" b="0" i="0" u="none" strike="noStrike">
                          <a:solidFill>
                            <a:sysClr val="windowText" lastClr="000000"/>
                          </a:solidFill>
                          <a:effectLst/>
                          <a:latin typeface="Arial Narrow" panose="020B0606020202030204" pitchFamily="34" charset="0"/>
                        </a:rPr>
                        <a:t>Kwa Zulu Natal</a:t>
                      </a:r>
                    </a:p>
                  </a:txBody>
                  <a:tcPr marL="7239" marR="7239" marT="7239" marB="0" anchor="ctr"/>
                </a:tc>
                <a:tc>
                  <a:txBody>
                    <a:bodyPr/>
                    <a:lstStyle/>
                    <a:p>
                      <a:pPr algn="r" rtl="0" fontAlgn="b"/>
                      <a:r>
                        <a:rPr lang="en-ZA" sz="1800" b="0" i="0" u="none" strike="noStrike" dirty="0">
                          <a:solidFill>
                            <a:sysClr val="windowText" lastClr="000000"/>
                          </a:solidFill>
                          <a:effectLst/>
                          <a:latin typeface="Arial Narrow" panose="020B0606020202030204" pitchFamily="34" charset="0"/>
                        </a:rPr>
                        <a:t>1,282,698</a:t>
                      </a:r>
                    </a:p>
                  </a:txBody>
                  <a:tcPr marL="7239" marR="7239" marT="7239" marB="0" anchor="b"/>
                </a:tc>
                <a:tc>
                  <a:txBody>
                    <a:bodyPr/>
                    <a:lstStyle/>
                    <a:p>
                      <a:pPr algn="ctr" rtl="0" fontAlgn="b"/>
                      <a:r>
                        <a:rPr lang="en-ZA" sz="1800" b="0" i="0" u="none" strike="noStrike">
                          <a:solidFill>
                            <a:sysClr val="windowText" lastClr="000000"/>
                          </a:solidFill>
                          <a:effectLst/>
                          <a:latin typeface="Arial Narrow" panose="020B0606020202030204" pitchFamily="34" charset="0"/>
                        </a:rPr>
                        <a:t>19.9%</a:t>
                      </a:r>
                    </a:p>
                  </a:txBody>
                  <a:tcPr marL="7239" marR="7239" marT="7239" marB="0" anchor="b"/>
                </a:tc>
                <a:extLst>
                  <a:ext uri="{0D108BD9-81ED-4DB2-BD59-A6C34878D82A}">
                    <a16:rowId xmlns="" xmlns:a16="http://schemas.microsoft.com/office/drawing/2014/main" val="518152691"/>
                  </a:ext>
                </a:extLst>
              </a:tr>
              <a:tr h="292533">
                <a:tc>
                  <a:txBody>
                    <a:bodyPr/>
                    <a:lstStyle/>
                    <a:p>
                      <a:pPr algn="l" rtl="0" fontAlgn="ctr"/>
                      <a:r>
                        <a:rPr lang="en-ZA" sz="1800" b="0" i="0" u="none" strike="noStrike">
                          <a:solidFill>
                            <a:sysClr val="windowText" lastClr="000000"/>
                          </a:solidFill>
                          <a:effectLst/>
                          <a:latin typeface="Arial Narrow" panose="020B0606020202030204" pitchFamily="34" charset="0"/>
                        </a:rPr>
                        <a:t>Limpopo</a:t>
                      </a:r>
                    </a:p>
                  </a:txBody>
                  <a:tcPr marL="7239" marR="7239" marT="7239" marB="0" anchor="ctr"/>
                </a:tc>
                <a:tc>
                  <a:txBody>
                    <a:bodyPr/>
                    <a:lstStyle/>
                    <a:p>
                      <a:pPr algn="r" rtl="0" fontAlgn="b"/>
                      <a:r>
                        <a:rPr lang="en-ZA" sz="1800" b="0" i="0" u="none" strike="noStrike" dirty="0">
                          <a:solidFill>
                            <a:sysClr val="windowText" lastClr="000000"/>
                          </a:solidFill>
                          <a:effectLst/>
                          <a:latin typeface="Arial Narrow" panose="020B0606020202030204" pitchFamily="34" charset="0"/>
                        </a:rPr>
                        <a:t>925,414</a:t>
                      </a:r>
                    </a:p>
                  </a:txBody>
                  <a:tcPr marL="7239" marR="7239" marT="7239" marB="0" anchor="b"/>
                </a:tc>
                <a:tc>
                  <a:txBody>
                    <a:bodyPr/>
                    <a:lstStyle/>
                    <a:p>
                      <a:pPr algn="ctr" rtl="0" fontAlgn="b"/>
                      <a:r>
                        <a:rPr lang="en-ZA" sz="1800" b="0" i="0" u="none" strike="noStrike">
                          <a:solidFill>
                            <a:sysClr val="windowText" lastClr="000000"/>
                          </a:solidFill>
                          <a:effectLst/>
                          <a:latin typeface="Arial Narrow" panose="020B0606020202030204" pitchFamily="34" charset="0"/>
                        </a:rPr>
                        <a:t>14.4%</a:t>
                      </a:r>
                    </a:p>
                  </a:txBody>
                  <a:tcPr marL="7239" marR="7239" marT="7239" marB="0" anchor="b"/>
                </a:tc>
                <a:extLst>
                  <a:ext uri="{0D108BD9-81ED-4DB2-BD59-A6C34878D82A}">
                    <a16:rowId xmlns="" xmlns:a16="http://schemas.microsoft.com/office/drawing/2014/main" val="1454986277"/>
                  </a:ext>
                </a:extLst>
              </a:tr>
              <a:tr h="292533">
                <a:tc>
                  <a:txBody>
                    <a:bodyPr/>
                    <a:lstStyle/>
                    <a:p>
                      <a:pPr algn="l" rtl="0" fontAlgn="ctr"/>
                      <a:r>
                        <a:rPr lang="en-ZA" sz="1800" b="0" i="0" u="none" strike="noStrike">
                          <a:solidFill>
                            <a:sysClr val="windowText" lastClr="000000"/>
                          </a:solidFill>
                          <a:effectLst/>
                          <a:latin typeface="Arial Narrow" panose="020B0606020202030204" pitchFamily="34" charset="0"/>
                        </a:rPr>
                        <a:t>Mpumalanga</a:t>
                      </a:r>
                    </a:p>
                  </a:txBody>
                  <a:tcPr marL="7239" marR="7239" marT="7239" marB="0" anchor="ctr"/>
                </a:tc>
                <a:tc>
                  <a:txBody>
                    <a:bodyPr/>
                    <a:lstStyle/>
                    <a:p>
                      <a:pPr algn="r" rtl="0" fontAlgn="b"/>
                      <a:r>
                        <a:rPr lang="en-ZA" sz="1800" b="0" i="0" u="none" strike="noStrike" dirty="0">
                          <a:solidFill>
                            <a:sysClr val="windowText" lastClr="000000"/>
                          </a:solidFill>
                          <a:effectLst/>
                          <a:latin typeface="Arial Narrow" panose="020B0606020202030204" pitchFamily="34" charset="0"/>
                        </a:rPr>
                        <a:t>1,047,484</a:t>
                      </a:r>
                    </a:p>
                  </a:txBody>
                  <a:tcPr marL="7239" marR="7239" marT="7239" marB="0" anchor="b"/>
                </a:tc>
                <a:tc>
                  <a:txBody>
                    <a:bodyPr/>
                    <a:lstStyle/>
                    <a:p>
                      <a:pPr algn="ctr" rtl="0" fontAlgn="b"/>
                      <a:r>
                        <a:rPr lang="en-ZA" sz="1800" b="0" i="0" u="none" strike="noStrike">
                          <a:solidFill>
                            <a:sysClr val="windowText" lastClr="000000"/>
                          </a:solidFill>
                          <a:effectLst/>
                          <a:latin typeface="Arial Narrow" panose="020B0606020202030204" pitchFamily="34" charset="0"/>
                        </a:rPr>
                        <a:t>16.3%</a:t>
                      </a:r>
                    </a:p>
                  </a:txBody>
                  <a:tcPr marL="7239" marR="7239" marT="7239" marB="0" anchor="b"/>
                </a:tc>
                <a:extLst>
                  <a:ext uri="{0D108BD9-81ED-4DB2-BD59-A6C34878D82A}">
                    <a16:rowId xmlns="" xmlns:a16="http://schemas.microsoft.com/office/drawing/2014/main" val="1277912599"/>
                  </a:ext>
                </a:extLst>
              </a:tr>
              <a:tr h="292533">
                <a:tc>
                  <a:txBody>
                    <a:bodyPr/>
                    <a:lstStyle/>
                    <a:p>
                      <a:pPr algn="l" rtl="0" fontAlgn="ctr"/>
                      <a:r>
                        <a:rPr lang="en-ZA" sz="1800" b="0" i="0" u="none" strike="noStrike">
                          <a:solidFill>
                            <a:sysClr val="windowText" lastClr="000000"/>
                          </a:solidFill>
                          <a:effectLst/>
                          <a:latin typeface="Arial Narrow" panose="020B0606020202030204" pitchFamily="34" charset="0"/>
                        </a:rPr>
                        <a:t>Northern Cape</a:t>
                      </a:r>
                    </a:p>
                  </a:txBody>
                  <a:tcPr marL="7239" marR="7239" marT="7239" marB="0" anchor="ctr"/>
                </a:tc>
                <a:tc>
                  <a:txBody>
                    <a:bodyPr/>
                    <a:lstStyle/>
                    <a:p>
                      <a:pPr algn="r" rtl="0" fontAlgn="b"/>
                      <a:r>
                        <a:rPr lang="en-ZA" sz="1800" b="0" i="0" u="none" strike="noStrike" dirty="0">
                          <a:solidFill>
                            <a:sysClr val="windowText" lastClr="000000"/>
                          </a:solidFill>
                          <a:effectLst/>
                          <a:latin typeface="Arial Narrow" panose="020B0606020202030204" pitchFamily="34" charset="0"/>
                        </a:rPr>
                        <a:t>448,736</a:t>
                      </a:r>
                    </a:p>
                  </a:txBody>
                  <a:tcPr marL="7239" marR="7239" marT="7239" marB="0" anchor="b"/>
                </a:tc>
                <a:tc>
                  <a:txBody>
                    <a:bodyPr/>
                    <a:lstStyle/>
                    <a:p>
                      <a:pPr algn="ctr" rtl="0" fontAlgn="b"/>
                      <a:r>
                        <a:rPr lang="en-ZA" sz="1800" b="0" i="0" u="none" strike="noStrike">
                          <a:solidFill>
                            <a:sysClr val="windowText" lastClr="000000"/>
                          </a:solidFill>
                          <a:effectLst/>
                          <a:latin typeface="Arial Narrow" panose="020B0606020202030204" pitchFamily="34" charset="0"/>
                        </a:rPr>
                        <a:t>7.0%</a:t>
                      </a:r>
                    </a:p>
                  </a:txBody>
                  <a:tcPr marL="7239" marR="7239" marT="7239" marB="0" anchor="b"/>
                </a:tc>
                <a:extLst>
                  <a:ext uri="{0D108BD9-81ED-4DB2-BD59-A6C34878D82A}">
                    <a16:rowId xmlns="" xmlns:a16="http://schemas.microsoft.com/office/drawing/2014/main" val="2067956837"/>
                  </a:ext>
                </a:extLst>
              </a:tr>
              <a:tr h="292533">
                <a:tc>
                  <a:txBody>
                    <a:bodyPr/>
                    <a:lstStyle/>
                    <a:p>
                      <a:pPr algn="l" rtl="0" fontAlgn="ctr"/>
                      <a:r>
                        <a:rPr lang="en-ZA" sz="1800" b="0" i="0" u="none" strike="noStrike">
                          <a:solidFill>
                            <a:sysClr val="windowText" lastClr="000000"/>
                          </a:solidFill>
                          <a:effectLst/>
                          <a:latin typeface="Arial Narrow" panose="020B0606020202030204" pitchFamily="34" charset="0"/>
                        </a:rPr>
                        <a:t>North West</a:t>
                      </a:r>
                    </a:p>
                  </a:txBody>
                  <a:tcPr marL="7239" marR="7239" marT="7239" marB="0" anchor="ctr"/>
                </a:tc>
                <a:tc>
                  <a:txBody>
                    <a:bodyPr/>
                    <a:lstStyle/>
                    <a:p>
                      <a:pPr algn="r" rtl="0" fontAlgn="b"/>
                      <a:r>
                        <a:rPr lang="en-ZA" sz="1800" b="0" i="0" u="none" strike="noStrike" dirty="0">
                          <a:solidFill>
                            <a:sysClr val="windowText" lastClr="000000"/>
                          </a:solidFill>
                          <a:effectLst/>
                          <a:latin typeface="Arial Narrow" panose="020B0606020202030204" pitchFamily="34" charset="0"/>
                        </a:rPr>
                        <a:t>644,362</a:t>
                      </a:r>
                    </a:p>
                  </a:txBody>
                  <a:tcPr marL="7239" marR="7239" marT="7239" marB="0" anchor="b"/>
                </a:tc>
                <a:tc>
                  <a:txBody>
                    <a:bodyPr/>
                    <a:lstStyle/>
                    <a:p>
                      <a:pPr algn="ctr" rtl="0" fontAlgn="b"/>
                      <a:r>
                        <a:rPr lang="en-ZA" sz="1800" b="0" i="0" u="none" strike="noStrike">
                          <a:solidFill>
                            <a:sysClr val="windowText" lastClr="000000"/>
                          </a:solidFill>
                          <a:effectLst/>
                          <a:latin typeface="Arial Narrow" panose="020B0606020202030204" pitchFamily="34" charset="0"/>
                        </a:rPr>
                        <a:t>10.0%</a:t>
                      </a:r>
                    </a:p>
                  </a:txBody>
                  <a:tcPr marL="7239" marR="7239" marT="7239" marB="0" anchor="b"/>
                </a:tc>
                <a:extLst>
                  <a:ext uri="{0D108BD9-81ED-4DB2-BD59-A6C34878D82A}">
                    <a16:rowId xmlns="" xmlns:a16="http://schemas.microsoft.com/office/drawing/2014/main" val="1401145078"/>
                  </a:ext>
                </a:extLst>
              </a:tr>
              <a:tr h="292533">
                <a:tc>
                  <a:txBody>
                    <a:bodyPr/>
                    <a:lstStyle/>
                    <a:p>
                      <a:pPr algn="l" rtl="0" fontAlgn="ctr"/>
                      <a:r>
                        <a:rPr lang="en-ZA" sz="1800" b="0" i="0" u="none" strike="noStrike">
                          <a:solidFill>
                            <a:sysClr val="windowText" lastClr="000000"/>
                          </a:solidFill>
                          <a:effectLst/>
                          <a:latin typeface="Arial Narrow" panose="020B0606020202030204" pitchFamily="34" charset="0"/>
                        </a:rPr>
                        <a:t>Western Cape</a:t>
                      </a:r>
                    </a:p>
                  </a:txBody>
                  <a:tcPr marL="7239" marR="7239" marT="7239" marB="0" anchor="ctr"/>
                </a:tc>
                <a:tc>
                  <a:txBody>
                    <a:bodyPr/>
                    <a:lstStyle/>
                    <a:p>
                      <a:pPr algn="r" rtl="0" fontAlgn="b"/>
                      <a:r>
                        <a:rPr lang="en-ZA" sz="1800" b="0" i="0" u="none" strike="noStrike" dirty="0">
                          <a:solidFill>
                            <a:sysClr val="windowText" lastClr="000000"/>
                          </a:solidFill>
                          <a:effectLst/>
                          <a:latin typeface="Arial Narrow" panose="020B0606020202030204" pitchFamily="34" charset="0"/>
                        </a:rPr>
                        <a:t>525,757</a:t>
                      </a:r>
                    </a:p>
                  </a:txBody>
                  <a:tcPr marL="7239" marR="7239" marT="7239" marB="0" anchor="b"/>
                </a:tc>
                <a:tc>
                  <a:txBody>
                    <a:bodyPr/>
                    <a:lstStyle/>
                    <a:p>
                      <a:pPr algn="ctr" rtl="0" fontAlgn="b"/>
                      <a:r>
                        <a:rPr lang="en-ZA" sz="1800" b="0" i="0" u="none" strike="noStrike">
                          <a:solidFill>
                            <a:sysClr val="windowText" lastClr="000000"/>
                          </a:solidFill>
                          <a:effectLst/>
                          <a:latin typeface="Arial Narrow" panose="020B0606020202030204" pitchFamily="34" charset="0"/>
                        </a:rPr>
                        <a:t>8.2%</a:t>
                      </a:r>
                    </a:p>
                  </a:txBody>
                  <a:tcPr marL="7239" marR="7239" marT="7239" marB="0" anchor="b"/>
                </a:tc>
                <a:extLst>
                  <a:ext uri="{0D108BD9-81ED-4DB2-BD59-A6C34878D82A}">
                    <a16:rowId xmlns="" xmlns:a16="http://schemas.microsoft.com/office/drawing/2014/main" val="1768396571"/>
                  </a:ext>
                </a:extLst>
              </a:tr>
              <a:tr h="304234">
                <a:tc>
                  <a:txBody>
                    <a:bodyPr/>
                    <a:lstStyle/>
                    <a:p>
                      <a:pPr algn="l" rtl="0" fontAlgn="ctr"/>
                      <a:r>
                        <a:rPr lang="en-ZA" sz="1800" b="1" i="0" u="none" strike="noStrike">
                          <a:solidFill>
                            <a:sysClr val="windowText" lastClr="000000"/>
                          </a:solidFill>
                          <a:effectLst>
                            <a:outerShdw blurRad="50800" dist="38100" algn="tr" rotWithShape="0">
                              <a:prstClr val="black">
                                <a:alpha val="40000"/>
                              </a:prstClr>
                            </a:outerShdw>
                          </a:effectLst>
                          <a:latin typeface="Arial Narrow" panose="020B0606020202030204" pitchFamily="34" charset="0"/>
                        </a:rPr>
                        <a:t>TOTAL</a:t>
                      </a:r>
                    </a:p>
                  </a:txBody>
                  <a:tcPr marL="7239" marR="7239" marT="7239" marB="0" anchor="ctr"/>
                </a:tc>
                <a:tc>
                  <a:txBody>
                    <a:bodyPr/>
                    <a:lstStyle/>
                    <a:p>
                      <a:pPr algn="r" rtl="0" fontAlgn="b"/>
                      <a:r>
                        <a:rPr lang="en-ZA" sz="1800" b="1" i="0" u="none" strike="noStrike" dirty="0">
                          <a:solidFill>
                            <a:sysClr val="windowText" lastClr="000000"/>
                          </a:solidFill>
                          <a:effectLst>
                            <a:outerShdw blurRad="50800" dist="38100" algn="tr" rotWithShape="0">
                              <a:prstClr val="black">
                                <a:alpha val="40000"/>
                              </a:prstClr>
                            </a:outerShdw>
                          </a:effectLst>
                          <a:latin typeface="Arial Narrow" panose="020B0606020202030204" pitchFamily="34" charset="0"/>
                        </a:rPr>
                        <a:t>6,441,400</a:t>
                      </a:r>
                    </a:p>
                  </a:txBody>
                  <a:tcPr marL="7239" marR="7239" marT="7239" marB="0" anchor="b"/>
                </a:tc>
                <a:tc>
                  <a:txBody>
                    <a:bodyPr/>
                    <a:lstStyle/>
                    <a:p>
                      <a:pPr algn="ctr" rtl="0" fontAlgn="b"/>
                      <a:r>
                        <a:rPr lang="en-ZA" sz="1800" b="1" i="0" u="none" strike="noStrike" dirty="0">
                          <a:solidFill>
                            <a:sysClr val="windowText" lastClr="000000"/>
                          </a:solidFill>
                          <a:effectLst>
                            <a:outerShdw blurRad="50800" dist="38100" algn="tr" rotWithShape="0">
                              <a:prstClr val="black">
                                <a:alpha val="40000"/>
                              </a:prstClr>
                            </a:outerShdw>
                          </a:effectLst>
                          <a:latin typeface="Arial Narrow" panose="020B0606020202030204" pitchFamily="34" charset="0"/>
                        </a:rPr>
                        <a:t>100.0%</a:t>
                      </a:r>
                    </a:p>
                  </a:txBody>
                  <a:tcPr marL="7239" marR="7239" marT="7239" marB="0" anchor="b"/>
                </a:tc>
                <a:extLst>
                  <a:ext uri="{0D108BD9-81ED-4DB2-BD59-A6C34878D82A}">
                    <a16:rowId xmlns="" xmlns:a16="http://schemas.microsoft.com/office/drawing/2014/main" val="1016307888"/>
                  </a:ext>
                </a:extLst>
              </a:tr>
            </a:tbl>
          </a:graphicData>
        </a:graphic>
      </p:graphicFrame>
    </p:spTree>
    <p:extLst>
      <p:ext uri="{BB962C8B-B14F-4D97-AF65-F5344CB8AC3E}">
        <p14:creationId xmlns:p14="http://schemas.microsoft.com/office/powerpoint/2010/main" xmlns="" val="2188750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2884</Words>
  <Application>Microsoft Office PowerPoint</Application>
  <PresentationFormat>On-screen Show (4:3)</PresentationFormat>
  <Paragraphs>937</Paragraphs>
  <Slides>38</Slides>
  <Notes>6</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Office Theme</vt:lpstr>
      <vt:lpstr>1_Office Theme</vt:lpstr>
      <vt:lpstr> 2017 ENE ALLOCATION   PORTFOLIO COMMITTEE ON RURAL DEVELOPMENT AND LAND REFORM 3 MAY 2017  </vt:lpstr>
      <vt:lpstr>Branches</vt:lpstr>
      <vt:lpstr>Programs</vt:lpstr>
      <vt:lpstr>Economic Classification</vt:lpstr>
      <vt:lpstr>DEPARTMENT % PER ECONOMIC CLASSIFICATION</vt:lpstr>
      <vt:lpstr>Slide 6</vt:lpstr>
      <vt:lpstr>Slide 7</vt:lpstr>
      <vt:lpstr>CORE VERSUS SUPPORT</vt:lpstr>
      <vt:lpstr>PROVINCIAL OFFICE ALLOCATION</vt:lpstr>
      <vt:lpstr>% SHARED IN PROVINCIAL TOTAL BUDGET </vt:lpstr>
      <vt:lpstr>PROVINCIAL ECONOMIC CLASSIFICATION ALLOCATION</vt:lpstr>
      <vt:lpstr>% ALLOCATION PER ECONOMIC CLASSIFIATION</vt:lpstr>
      <vt:lpstr>Household Projects: Per Branch &amp; Province</vt:lpstr>
      <vt:lpstr>% ALLOCATION SHARED </vt:lpstr>
      <vt:lpstr>Household Projects: Per Branch &amp; Province</vt:lpstr>
      <vt:lpstr>% ALLOCATION SHARED </vt:lpstr>
      <vt:lpstr>Household Projects: Per Branch &amp; Province</vt:lpstr>
      <vt:lpstr>% ALLOCATION SHARED </vt:lpstr>
      <vt:lpstr>Household Projects: Per Branch &amp; Province</vt:lpstr>
      <vt:lpstr>% ALLOCATION SHARED </vt:lpstr>
      <vt:lpstr>Household Projects: Per Branch &amp; Province</vt:lpstr>
      <vt:lpstr>% ALLOCATION SHARED </vt:lpstr>
      <vt:lpstr>Household Projects: Per Branch &amp; Province</vt:lpstr>
      <vt:lpstr>% ALLOCATION SHARED </vt:lpstr>
      <vt:lpstr>Departmental Agencies : Per Sub Programme</vt:lpstr>
      <vt:lpstr>% ALLOCATION SHARED </vt:lpstr>
      <vt:lpstr>Provincial &amp; Local Gov : Per Branch &amp; Province</vt:lpstr>
      <vt:lpstr>Provincial &amp; Local Gov : Per Branch &amp; Province</vt:lpstr>
      <vt:lpstr>AGRICULTURAL LAND HOLDING ACCOUNT (ALHA) 2016/17 ESTIMATES OF NATIONAL EXPENDITURE (ENE) PRESENTATION</vt:lpstr>
      <vt:lpstr>Overview</vt:lpstr>
      <vt:lpstr>TRANSFERS</vt:lpstr>
      <vt:lpstr>ALLOCATION PER STANDARD ITEM</vt:lpstr>
      <vt:lpstr>STRATEGIC LAND ACQUISITION:  (Land acquisition, SRR (50/50) and Planning)</vt:lpstr>
      <vt:lpstr>RECAPITALISATION AND DEVELOPMENT (Recapitalisation and One Hectare One Household 1H1H)</vt:lpstr>
      <vt:lpstr>RATES AND TAXES </vt:lpstr>
      <vt:lpstr>ALLOCATION vs TARGETS</vt:lpstr>
      <vt:lpstr>2017 ENE – PERFORMANCE INFORMATION</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Lebogang Ditshwene</dc:creator>
  <cp:lastModifiedBy>PUMZA</cp:lastModifiedBy>
  <cp:revision>1147</cp:revision>
  <cp:lastPrinted>2016-01-12T06:28:51Z</cp:lastPrinted>
  <dcterms:created xsi:type="dcterms:W3CDTF">2014-09-02T13:54:49Z</dcterms:created>
  <dcterms:modified xsi:type="dcterms:W3CDTF">2017-05-05T09:34:30Z</dcterms:modified>
</cp:coreProperties>
</file>