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334" r:id="rId2"/>
    <p:sldId id="335" r:id="rId3"/>
    <p:sldId id="348" r:id="rId4"/>
    <p:sldId id="336" r:id="rId5"/>
    <p:sldId id="337" r:id="rId6"/>
    <p:sldId id="338" r:id="rId7"/>
    <p:sldId id="347" r:id="rId8"/>
    <p:sldId id="340" r:id="rId9"/>
    <p:sldId id="341" r:id="rId10"/>
    <p:sldId id="342" r:id="rId11"/>
    <p:sldId id="343" r:id="rId12"/>
    <p:sldId id="344" r:id="rId13"/>
    <p:sldId id="345" r:id="rId14"/>
    <p:sldId id="380" r:id="rId15"/>
    <p:sldId id="349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8" r:id="rId60"/>
    <p:sldId id="379" r:id="rId61"/>
  </p:sldIdLst>
  <p:sldSz cx="9906000" cy="6858000" type="A4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6600"/>
    <a:srgbClr val="996600"/>
    <a:srgbClr val="A13B1F"/>
    <a:srgbClr val="CC33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Times New Roman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" charset="-128"/>
              </a:defRPr>
            </a:lvl1pPr>
          </a:lstStyle>
          <a:p>
            <a:pPr>
              <a:defRPr/>
            </a:pPr>
            <a:fld id="{C4A9DCEF-9A2D-487E-BDDE-8B4D04FF13D6}" type="datetime1">
              <a:rPr lang="en-US" altLang="en-US"/>
              <a:pPr>
                <a:defRPr/>
              </a:pPr>
              <a:t>5/8/2017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Times New Roman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" charset="-128"/>
              </a:defRPr>
            </a:lvl1pPr>
          </a:lstStyle>
          <a:p>
            <a:pPr>
              <a:defRPr/>
            </a:pPr>
            <a:fld id="{2653AD9E-E8BA-482C-991F-87B0E351B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90330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ヒラギノ角ゴ Pro W3" pitchFamily="4" charset="-128"/>
                <a:cs typeface="+mn-cs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1" charset="-128"/>
              </a:defRPr>
            </a:lvl1pPr>
          </a:lstStyle>
          <a:p>
            <a:pPr>
              <a:defRPr/>
            </a:pPr>
            <a:fld id="{7CCB143E-72BF-406C-8D6F-C95BAD49F68D}" type="datetime1">
              <a:rPr lang="en-ZA" altLang="en-US"/>
              <a:pPr>
                <a:defRPr/>
              </a:pPr>
              <a:t>2017/05/08</a:t>
            </a:fld>
            <a:endParaRPr lang="en-ZA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ZA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4440"/>
            <a:ext cx="5437822" cy="4467146"/>
          </a:xfrm>
          <a:prstGeom prst="rect">
            <a:avLst/>
          </a:prstGeom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ZA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ヒラギノ角ゴ Pro W3" pitchFamily="4" charset="-128"/>
                <a:cs typeface="+mn-cs"/>
              </a:defRPr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1" charset="-128"/>
              </a:defRPr>
            </a:lvl1pPr>
          </a:lstStyle>
          <a:p>
            <a:pPr>
              <a:defRPr/>
            </a:pPr>
            <a:fld id="{7F92FC02-63FB-4208-8879-DB503637E97B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xmlns="" val="2757798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1761" indent="-28529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1171" indent="-2282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597640" indent="-2282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4108" indent="-2282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fld id="{80853AF7-B3D0-4905-AD23-619F28938CC5}" type="slidenum">
              <a:rPr lang="en-ZA" altLang="en-US" sz="1200"/>
              <a:pPr/>
              <a:t>1</a:t>
            </a:fld>
            <a:endParaRPr lang="en-ZA" altLang="en-US" sz="1200"/>
          </a:p>
        </p:txBody>
      </p:sp>
    </p:spTree>
    <p:extLst>
      <p:ext uri="{BB962C8B-B14F-4D97-AF65-F5344CB8AC3E}">
        <p14:creationId xmlns:p14="http://schemas.microsoft.com/office/powerpoint/2010/main" xmlns="" val="996771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1773AC-C0B6-428C-AFA4-5118281EA173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8 May 2017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  <p:sp>
        <p:nvSpPr>
          <p:cNvPr id="6349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C20C17-EDDF-43E4-A715-2BA9B305A101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47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850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358298E-F241-460C-AD6E-38D65FC6C2F9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8 May 2017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6963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  <p:sp>
        <p:nvSpPr>
          <p:cNvPr id="6963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CCE4E6-0F6A-411F-9984-11CF68BC7C9B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52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339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CB64FC-2F0B-4C92-BB56-CC0D6707040E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8 May 2017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7578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  <p:sp>
        <p:nvSpPr>
          <p:cNvPr id="7578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DAA2D9-3F64-410F-9E31-72D7552BED57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57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638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7B4713-A7E1-45DF-A981-65F11D2473A2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8 May 2017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D08FF16-E3B1-4EE3-9405-7D7D88ACE3DE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60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79878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</p:spTree>
    <p:extLst>
      <p:ext uri="{BB962C8B-B14F-4D97-AF65-F5344CB8AC3E}">
        <p14:creationId xmlns:p14="http://schemas.microsoft.com/office/powerpoint/2010/main" xmlns="" val="99923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1761" indent="-28529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1171" indent="-2282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597640" indent="-2282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4108" indent="-2282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fld id="{2B00D9C9-06F3-4826-B4CD-09C50AC05887}" type="slidenum">
              <a:rPr lang="en-US" altLang="en-US" sz="1200">
                <a:latin typeface="Calibri" panose="020F0502020204030204" pitchFamily="34" charset="0"/>
              </a:rPr>
              <a:pPr/>
              <a:t>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2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1761" indent="-28529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1171" indent="-2282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597640" indent="-2282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4108" indent="-2282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fld id="{769E5614-96A0-4C71-919E-E726F4BDD301}" type="slidenum">
              <a:rPr lang="en-ZA" altLang="en-US" sz="1200"/>
              <a:pPr/>
              <a:t>9</a:t>
            </a:fld>
            <a:endParaRPr lang="en-ZA" altLang="en-US" sz="1200"/>
          </a:p>
        </p:txBody>
      </p:sp>
    </p:spTree>
    <p:extLst>
      <p:ext uri="{BB962C8B-B14F-4D97-AF65-F5344CB8AC3E}">
        <p14:creationId xmlns:p14="http://schemas.microsoft.com/office/powerpoint/2010/main" xmlns="" val="312047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1761" indent="-28529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1171" indent="-2282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597640" indent="-2282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4108" indent="-2282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fld id="{6B5D8295-C9F1-4121-8266-454630C3E975}" type="slidenum">
              <a:rPr lang="en-US" altLang="en-US" sz="1200">
                <a:latin typeface="Calibri" panose="020F0502020204030204" pitchFamily="34" charset="0"/>
              </a:rPr>
              <a:pPr/>
              <a:t>16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19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1761" indent="-28529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1171" indent="-2282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597640" indent="-2282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4108" indent="-2282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fld id="{FDCBA720-226F-45C7-8127-A983F22588F2}" type="slidenum">
              <a:rPr lang="en-US" altLang="en-US" sz="1200">
                <a:latin typeface="Calibri" panose="020F0502020204030204" pitchFamily="34" charset="0"/>
              </a:rPr>
              <a:pPr/>
              <a:t>19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46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1761" indent="-28529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1171" indent="-2282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597640" indent="-2282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4108" indent="-2282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fld id="{BB61F22B-6539-4E0C-869D-5C980F6DF91C}" type="slidenum">
              <a:rPr lang="en-US" altLang="en-US" sz="1200">
                <a:latin typeface="Calibri" panose="020F0502020204030204" pitchFamily="34" charset="0"/>
              </a:rPr>
              <a:pPr/>
              <a:t>21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820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3D6E02-0F7C-4DDB-85E9-AE84167AB3BF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8 May 2017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FF0522-25CD-40AD-BFD9-5978F40F13C2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34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710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4C48047-C417-451F-BE16-2EEFCFF76709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8 May 2017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3E933F-6D8A-4AF0-A1DA-22D4ACAC1292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39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58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C13966-1D27-4F51-B1FC-2644A182DF73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8 May 2017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5837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A120BB8-0153-4DA9-BCD1-778E1886BD6C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43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93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97C59-3C3A-461C-AD55-91C77E83E7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70793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9FD0F-2C11-4059-A627-CA9AF96628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8161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499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175E7-9748-4A01-B11B-A7EFDF2321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39177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DC6FD-2883-45CE-814F-0035FD55B1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21030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FFAC2-1663-4460-B47F-65E8DDAEB9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71064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25029-F7FB-4C34-A2B0-915C67D035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26017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3342D-D755-42F1-A7E6-F601961E71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15758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A6B3A-784E-4524-B5D2-B4A33CA0EA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01895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08FC9-CE57-4F7C-AB03-A593298BF9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72665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51F8-D371-4A42-9662-A869BDD233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90844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22C0C-4F57-4973-AA49-BAAD61F0A1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12110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anose="02020603050405020304" pitchFamily="18" charset="0"/>
                <a:ea typeface="ヒラギノ角ゴ Pro W3" pitchFamily="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anose="02020603050405020304" pitchFamily="18" charset="0"/>
                <a:ea typeface="ヒラギノ角ゴ Pro W3" pitchFamily="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ヒラギノ角ゴ Pro W3" pitchFamily="1" charset="-128"/>
              </a:defRPr>
            </a:lvl1pPr>
          </a:lstStyle>
          <a:p>
            <a:pPr>
              <a:defRPr/>
            </a:pPr>
            <a:fld id="{B64CE949-DE99-42EB-85BD-528EA35FD8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-128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ヒラギノ角ゴ Pro W3" charset="-128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ヒラギノ角ゴ Pro W3" charset="-128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ヒラギノ角ゴ Pro W3" charset="-128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ヒラギノ角ゴ Pro W3" charset="-128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5.xls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97-2003_Worksheet6.xls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2188" y="260350"/>
            <a:ext cx="7916862" cy="316865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latin typeface="Algerian" pitchFamily="82" charset="0"/>
              </a:rPr>
              <a:t/>
            </a:r>
            <a:br>
              <a:rPr lang="en-US" sz="3200" b="1" dirty="0">
                <a:latin typeface="Algerian" pitchFamily="82" charset="0"/>
              </a:rPr>
            </a:br>
            <a:r>
              <a:rPr lang="en-US" sz="3200" b="1" dirty="0">
                <a:latin typeface="Algerian" pitchFamily="82" charset="0"/>
              </a:rPr>
              <a:t/>
            </a:r>
            <a:br>
              <a:rPr lang="en-US" sz="3200" b="1" dirty="0">
                <a:latin typeface="Algerian" pitchFamily="82" charset="0"/>
              </a:rPr>
            </a:b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ndalus" pitchFamily="18" charset="-78"/>
              </a:rPr>
              <a:t>PORTFOLIO COMMMITEE 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ndalus" pitchFamily="18" charset="-78"/>
              </a:rPr>
            </a:b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ndalus" pitchFamily="18" charset="-78"/>
              </a:rPr>
              <a:t>ON SOCIAL DEVELOPMENT 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ndalus" pitchFamily="18" charset="-78"/>
              </a:rPr>
            </a:b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ndalus" pitchFamily="18" charset="-78"/>
              </a:rPr>
              <a:t/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ndalus" pitchFamily="18" charset="-78"/>
              </a:rPr>
            </a:b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ndalus" pitchFamily="18" charset="-78"/>
              </a:rPr>
              <a:t/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Andalus" pitchFamily="18" charset="-78"/>
              </a:rPr>
            </a:b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Andalus" pitchFamily="18" charset="-78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8763000" cy="27432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Budget Vote, Strategic </a:t>
            </a:r>
            <a:r>
              <a:rPr lang="en-U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 2015-2020</a:t>
            </a:r>
            <a:br>
              <a:rPr lang="en-U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Annual Performance </a:t>
            </a:r>
            <a:r>
              <a:rPr lang="en-US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U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2017/18</a:t>
            </a:r>
          </a:p>
          <a:p>
            <a:pPr eaLnBrk="1" hangingPunct="1">
              <a:defRPr/>
            </a:pPr>
            <a:endParaRPr lang="en-US" sz="24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 May 2017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4B0DB7-4AD0-422B-BC60-4A410D0793EE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146050" y="152400"/>
            <a:ext cx="9753600" cy="762000"/>
          </a:xfrm>
        </p:spPr>
        <p:txBody>
          <a:bodyPr/>
          <a:lstStyle/>
          <a:p>
            <a:r>
              <a:rPr lang="en-ZA" altLang="en-US" sz="24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WELFARE SERVICES: CHILDREN SERVICES, ORPHANS and VULNERABLE CHILDREN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7502945"/>
              </p:ext>
            </p:extLst>
          </p:nvPr>
        </p:nvGraphicFramePr>
        <p:xfrm>
          <a:off x="123825" y="908050"/>
          <a:ext cx="9705975" cy="38925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51232"/>
                <a:gridCol w="2530343"/>
                <a:gridCol w="4724400"/>
              </a:tblGrid>
              <a:tr h="335312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MTSF Priorities 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7" marB="457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522" marR="5452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 Outputs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522" marR="545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768723">
                <a:tc rowSpan="4"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the provision of Early Childhood Development. All children should enjoy services and benefits aimed at facilitating access to nutrition, health care, education, social care  and safety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 child protection services and improve the quality of Early Childhood Development (ECD) services by 2019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522" marR="545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ECD</a:t>
                      </a:r>
                      <a:r>
                        <a:rPr lang="en-ZA" sz="16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Services improved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522" marR="545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078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Increased access to child care and protection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through adoption services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522" marR="545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188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Child rights, governance and compliance   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systems strengthened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522" marR="545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541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An amended Children’s Act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522" marR="545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906000" cy="730250"/>
          </a:xfrm>
        </p:spPr>
        <p:txBody>
          <a:bodyPr/>
          <a:lstStyle/>
          <a:p>
            <a:r>
              <a:rPr lang="en-ZA" altLang="en-US" sz="24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SOCIAL ASSISTANCE &amp; SOCIAL SECURITY POLICY ADMINISTRATION 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731BC2-9322-48F7-B92E-63C8FE92CAE0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1066800"/>
          <a:ext cx="9525000" cy="4495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200"/>
                <a:gridCol w="2533809"/>
                <a:gridCol w="5009991"/>
              </a:tblGrid>
              <a:tr h="335232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MTSF Priority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Objective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 outputs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579166">
                <a:tc rowSpan="5"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Deepening social assistance and extending the scope for social security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effective and efficient social security system that protects poor and vulnerable people against income poverty by 2019</a:t>
                      </a: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Universalization of Older Person’s and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CSG grants</a:t>
                      </a: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663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Expansion of the CSG to orphans and vulnerable children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66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on mandatory cover for retirement, disability and survivor benefits 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0252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an effective, efficient and accessible appeals service for</a:t>
                      </a:r>
                      <a:r>
                        <a:rPr lang="en-ZA" sz="16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beneficiaries of social assistance b</a:t>
                      </a:r>
                      <a:r>
                        <a:rPr lang="en-ZA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2019</a:t>
                      </a:r>
                      <a:endParaRPr lang="en-ZA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of appeals adjudicated within 90 days by 2018/19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8818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improve and increase access to social security by 2019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Inspectorate for Social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Assistance established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36650" y="-22225"/>
            <a:ext cx="7772400" cy="1143000"/>
          </a:xfrm>
        </p:spPr>
        <p:txBody>
          <a:bodyPr/>
          <a:lstStyle/>
          <a:p>
            <a:r>
              <a:rPr lang="en-ZA" altLang="en-US" sz="24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COMMUNITY DEVELOPMENT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79D110-8FEB-4BF0-A204-E3A2EDC10FE8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749300"/>
          <a:ext cx="9601200" cy="46672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9229"/>
                <a:gridCol w="2966224"/>
                <a:gridCol w="4995747"/>
              </a:tblGrid>
              <a:tr h="388165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MTSF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Priority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Objectives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  Outputs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560894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Strengthening community development interventions</a:t>
                      </a: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Facilitate and coordinate community development efforts to build vibrant and sustainable communities by 2019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Regulated and Uniform Community Development Practice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413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Guidelines on community mobilisation and empowerment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089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Community mobilization through outreach programmes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0033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Youth development facilitated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5539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Contribute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poverty eradication and elimination of hunger through support to community driven programmes and the provision of food and nutrition security services by 2019 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Facilitate the establishment and support to community income generating initiatives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7589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Vulnerable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households and individuals accessing nutritious food through food security programmes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36650" y="28575"/>
            <a:ext cx="7772400" cy="1143000"/>
          </a:xfrm>
        </p:spPr>
        <p:txBody>
          <a:bodyPr/>
          <a:lstStyle/>
          <a:p>
            <a:r>
              <a:rPr lang="en-ZA" altLang="en-US" sz="24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MONITORING AND EVALUATION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187C17-D970-414C-831C-434EFB04E26A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838200"/>
          <a:ext cx="9677400" cy="37512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25800"/>
                <a:gridCol w="3225800"/>
                <a:gridCol w="3225800"/>
              </a:tblGrid>
              <a:tr h="335279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MTSF Priority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3" marB="4571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3" marB="4571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 Outputs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3" marB="4571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3415984"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social protection systems to strengthen coordination, integration, planning, monitoring and evaluation of services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Social Development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Sector performance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through monitoring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evaluation 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by 2019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Effective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M&amp;E systems for the Social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Development Sector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GB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281113" y="69215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altLang="en-US" sz="2800" b="1" dirty="0">
                <a:solidFill>
                  <a:srgbClr val="CC6600"/>
                </a:solidFill>
                <a:latin typeface="Arial" charset="0"/>
                <a:cs typeface="Arial" charset="0"/>
              </a:rPr>
              <a:t>ANNUAL PERFORMANCE PLAN</a:t>
            </a:r>
            <a:br>
              <a:rPr lang="en-ZA" altLang="en-US" sz="2800" b="1" dirty="0">
                <a:solidFill>
                  <a:srgbClr val="CC6600"/>
                </a:solidFill>
                <a:latin typeface="Arial" charset="0"/>
                <a:cs typeface="Arial" charset="0"/>
              </a:rPr>
            </a:br>
            <a:r>
              <a:rPr lang="en-ZA" altLang="en-US" sz="2800" b="1" dirty="0">
                <a:solidFill>
                  <a:srgbClr val="CC6600"/>
                </a:solidFill>
                <a:latin typeface="Arial" charset="0"/>
                <a:cs typeface="Arial" charset="0"/>
              </a:rPr>
              <a:t>2017/18</a:t>
            </a:r>
            <a:br>
              <a:rPr lang="en-ZA" altLang="en-US" sz="2800" b="1" dirty="0">
                <a:solidFill>
                  <a:srgbClr val="CC6600"/>
                </a:solidFill>
                <a:latin typeface="Arial" charset="0"/>
                <a:cs typeface="Arial" charset="0"/>
              </a:rPr>
            </a:br>
            <a:r>
              <a:rPr lang="en-ZA" altLang="en-US" sz="2800" b="1" dirty="0">
                <a:solidFill>
                  <a:srgbClr val="CC6600"/>
                </a:solidFill>
                <a:latin typeface="Arial" charset="0"/>
                <a:cs typeface="Arial" charset="0"/>
              </a:rPr>
              <a:t/>
            </a:r>
            <a:br>
              <a:rPr lang="en-ZA" altLang="en-US" sz="2800" b="1" dirty="0">
                <a:solidFill>
                  <a:srgbClr val="CC6600"/>
                </a:solidFill>
                <a:latin typeface="Arial" charset="0"/>
                <a:cs typeface="Arial" charset="0"/>
              </a:rPr>
            </a:br>
            <a:endParaRPr lang="en-ZA" altLang="en-US" sz="2800" b="1" dirty="0">
              <a:solidFill>
                <a:srgbClr val="CC6600"/>
              </a:solidFill>
              <a:latin typeface="Arial" charset="0"/>
              <a:cs typeface="Arial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58A3C8-6D86-40D4-A612-4D05B4F57452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263650"/>
            <a:ext cx="6477000" cy="4375150"/>
          </a:xfrm>
          <a:prstGeom prst="rect">
            <a:avLst/>
          </a:prstGeom>
        </p:spPr>
      </p:pic>
      <p:sp>
        <p:nvSpPr>
          <p:cNvPr id="8" name="Right Arrow Callout 7"/>
          <p:cNvSpPr/>
          <p:nvPr/>
        </p:nvSpPr>
        <p:spPr bwMode="auto">
          <a:xfrm>
            <a:off x="2676224" y="2936875"/>
            <a:ext cx="1362376" cy="641350"/>
          </a:xfrm>
          <a:prstGeom prst="right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9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kumimoji="0" lang="en-ZA" sz="900" b="0" i="0" u="none" strike="noStrike" cap="none" normalizeH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Performance Plan</a:t>
            </a:r>
            <a:endParaRPr kumimoji="0" lang="en-ZA" sz="9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Callout 9"/>
          <p:cNvSpPr/>
          <p:nvPr/>
        </p:nvSpPr>
        <p:spPr bwMode="auto">
          <a:xfrm>
            <a:off x="2057400" y="3810000"/>
            <a:ext cx="1219319" cy="533400"/>
          </a:xfrm>
          <a:prstGeom prst="right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8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does APP stands for?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20100" cy="762000"/>
          </a:xfrm>
        </p:spPr>
        <p:txBody>
          <a:bodyPr/>
          <a:lstStyle/>
          <a:p>
            <a:r>
              <a:rPr lang="en-ZA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PROGRAMME PURPOSES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710787-3680-4469-A278-E07A64FA454B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685800"/>
            <a:ext cx="929640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en-GB" altLang="en-US" sz="1800" b="1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Programme 1: Administration</a:t>
            </a:r>
            <a:endParaRPr lang="en-GB" altLang="en-US" sz="1800" kern="0" dirty="0" smtClean="0">
              <a:latin typeface="Calibri" panose="020F050202020403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To provide leadership, management and support services to the Department and the Social Development  Sector.</a:t>
            </a:r>
          </a:p>
          <a:p>
            <a:pPr>
              <a:buFontTx/>
              <a:buNone/>
              <a:defRPr/>
            </a:pPr>
            <a:r>
              <a:rPr lang="en-GB" altLang="en-US" sz="1800" b="1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Programme 2: Social Assistance</a:t>
            </a:r>
            <a:endParaRPr lang="en-GB" altLang="en-US" sz="1800" kern="0" dirty="0" smtClean="0">
              <a:latin typeface="Calibri" panose="020F050202020403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To provide social assistance to eligible beneficiaries in terms of the Social Assistance Act (No. 13 of 2004) and its regulations.</a:t>
            </a:r>
            <a:endParaRPr lang="en-GB" altLang="en-US" sz="1800" b="1" kern="0" dirty="0" smtClean="0">
              <a:latin typeface="Calibri" panose="020F050202020403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en-GB" altLang="en-US" sz="1800" b="1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Programme 3: Social Security Policy and Administration</a:t>
            </a:r>
            <a:endParaRPr lang="en-GB" altLang="en-US" sz="1800" kern="0" dirty="0" smtClean="0">
              <a:latin typeface="Calibri" panose="020F050202020403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To provide for social policy development, administrative justice, the fair administration of social grants, and the reduction of incorrect benefit payments. </a:t>
            </a:r>
          </a:p>
          <a:p>
            <a:pPr>
              <a:buFontTx/>
              <a:buNone/>
              <a:defRPr/>
            </a:pPr>
            <a:r>
              <a:rPr lang="en-GB" altLang="en-US" sz="1800" b="1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Programme 4: Welfare Services Policy Development and Implementation</a:t>
            </a:r>
            <a:endParaRPr lang="en-GB" altLang="en-US" sz="1800" kern="0" dirty="0" smtClean="0">
              <a:latin typeface="Calibri" panose="020F050202020403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To create an enabling environment for the delivery of equitable developmental welfare services through the formulation of policies, norms and standards and best practices, and support implementation agencies.</a:t>
            </a:r>
          </a:p>
          <a:p>
            <a:pPr>
              <a:buFontTx/>
              <a:buNone/>
              <a:defRPr/>
            </a:pPr>
            <a:r>
              <a:rPr lang="en-GB" altLang="en-US" sz="1800" b="1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Programme 5: Social Policy and Integrated Service Delivery </a:t>
            </a:r>
            <a:endParaRPr lang="en-GB" altLang="en-US" sz="1800" kern="0" dirty="0" smtClean="0">
              <a:latin typeface="Calibri" panose="020F050202020403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To support community development and promote evidence-based policy making in the Department and the Social Development Sector</a:t>
            </a:r>
          </a:p>
          <a:p>
            <a:pPr>
              <a:defRPr/>
            </a:pPr>
            <a:endParaRPr lang="en-GB" altLang="en-US" sz="1800" kern="0" dirty="0" smtClean="0">
              <a:latin typeface="Calibri" panose="020F050202020403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GB" altLang="en-US" sz="2000" kern="0" dirty="0" smtClean="0">
              <a:latin typeface="Calibri" panose="020F050202020403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GB" altLang="en-US" sz="2000" kern="0" dirty="0" smtClean="0">
              <a:latin typeface="Calibri" panose="020F0502020204030204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603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1: Administration</a:t>
            </a:r>
            <a:endParaRPr lang="en-ZA" sz="1800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7238644"/>
              </p:ext>
            </p:extLst>
          </p:nvPr>
        </p:nvGraphicFramePr>
        <p:xfrm>
          <a:off x="390525" y="944563"/>
          <a:ext cx="9144000" cy="4616467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00275"/>
                <a:gridCol w="2371725"/>
              </a:tblGrid>
              <a:tr h="3254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8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kumimoji="0" lang="en-Z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kumimoji="0" lang="en-Z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kumimoji="0" lang="en-Z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kumimoji="0" lang="en-Z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6096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and efficient decision-making and stakeholder relations by 2019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and report on 100% of  SPCHD  Cluster 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and report on 100% of  SPCHD  Cluster 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and report on 100% of  SPCHD  Cluster 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6953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Facilitate DSD participation in 8 international engagements</a:t>
                      </a:r>
                      <a:endParaRPr kumimoji="0" lang="en-Z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Z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Facilitate DSD participation in  6 international  engagements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Facilitate DSD participation in 10 international engagements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5333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and Knowledge Management Policy developed 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0638" algn="l"/>
                          <a:tab pos="109538" algn="l"/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Information and Knowledge Management Policy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 Information and Knowledge Management Policy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 Information and Knowledge Management Policy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mainstreamed into DSD Laws, Policies, Strategies and Programmes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integration of gender into 4 policies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integration of gender into 4 policies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integration of gender into 4 policies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M&amp;E systems for the Social Development Sector(SDS)</a:t>
                      </a: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M&amp;E tools to measure Outcomes for Social Protection 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Pilot the implementation of the Outcomes-Based  Framework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388" algn="l"/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of the outcomes-based  Monitoring Framework for Social Protection 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6842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Human Resource Plan(SHRP)(2017-2022)</a:t>
                      </a: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SHRP to Minister and Members of the Executive Council (MinMec) for approval 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of key elements of the SHRP </a:t>
                      </a:r>
                      <a:endParaRPr kumimoji="0" lang="en-Z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and monitoring of the SHRP</a:t>
                      </a:r>
                      <a:endParaRPr kumimoji="0" lang="en-Z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13" y="635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1: Administration</a:t>
            </a:r>
            <a:endParaRPr lang="en-ZA" sz="2800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8983520"/>
              </p:ext>
            </p:extLst>
          </p:nvPr>
        </p:nvGraphicFramePr>
        <p:xfrm>
          <a:off x="390525" y="944563"/>
          <a:ext cx="9144000" cy="2700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0627">
                <a:tc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 h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</a:tr>
              <a:tr h="426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759691">
                <a:tc>
                  <a:txBody>
                    <a:bodyPr/>
                    <a:lstStyle/>
                    <a:p>
                      <a:r>
                        <a:rPr lang="en-ZA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Social Development Academy established</a:t>
                      </a:r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Establish Phase 1 of the Social Sector  Academy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Establish Phase 1 of the Social Sector  Academy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63424">
                <a:tc>
                  <a:txBody>
                    <a:bodyPr/>
                    <a:lstStyle/>
                    <a:p>
                      <a:r>
                        <a:rPr lang="en-ZA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Integrate information</a:t>
                      </a:r>
                      <a:r>
                        <a:rPr lang="en-ZA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systems</a:t>
                      </a:r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Integrate existing welfare services  into the Single Information 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Case 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 System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Integrate existing community development services  into the Single Information 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Case 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 System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Launch Phase 1 NISPIS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772400" cy="4937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Social Assistance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8107347"/>
              </p:ext>
            </p:extLst>
          </p:nvPr>
        </p:nvGraphicFramePr>
        <p:xfrm>
          <a:off x="381000" y="1125538"/>
          <a:ext cx="9144002" cy="433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60"/>
                <a:gridCol w="1911362"/>
                <a:gridCol w="1808160"/>
                <a:gridCol w="1808160"/>
                <a:gridCol w="1808160"/>
              </a:tblGrid>
              <a:tr h="399108">
                <a:tc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 h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 h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</a:tr>
              <a:tr h="399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399108">
                <a:tc rowSpan="8">
                  <a:txBody>
                    <a:bodyPr/>
                    <a:lstStyle/>
                    <a:p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grants for eligible individuals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age grant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947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 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947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663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610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9108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support grant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12 313 407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12 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600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12 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9108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 veterans grant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124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91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 grant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1 060 874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100 000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1 037 993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91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dependency grant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150 296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155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923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161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987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91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Foster care grant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420 248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416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349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412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645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9108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Grant-in-aid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187 841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213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503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239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165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88872">
                <a:tc v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Social Relief of Distress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500 000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400 000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400 000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9313863" cy="6492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3: Social Security </a:t>
            </a:r>
            <a:r>
              <a:rPr lang="en-GB" sz="1800" b="1" cap="all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and </a:t>
            </a: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1962991"/>
              </p:ext>
            </p:extLst>
          </p:nvPr>
        </p:nvGraphicFramePr>
        <p:xfrm>
          <a:off x="381000" y="1196975"/>
          <a:ext cx="9144000" cy="437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3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570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Universalization of older person’s &amp; CSG grants </a:t>
                      </a: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policy for the universalisation of benefits to older persons for approval 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Expansion of the CSG to orphans and vulnerable children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Introduce the Bill to Parliament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of the Legislation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of the Legislation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30975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Retirement,</a:t>
                      </a:r>
                      <a:r>
                        <a:rPr lang="en-GB" sz="12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disability and survivor benefits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Develop policy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on mandatory cover for retirement, disability and survivor benefits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Submit policy to Cabinet for 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Draft legislation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30975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on pregnancy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maternity benefits developed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Consultations on the draft discussion paper on pregnancy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and maternity benefits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Draft policy on pregnancy and maternity benefits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Consultation on the draft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90650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appeals adjudicated within 90 days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Adjudicate 70% of appeals within 90 days of receipt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Adjudicate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of appeals within 90 days of receipt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Adjudicate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of appeals within 90 days of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receipt</a:t>
                      </a:r>
                      <a:endParaRPr lang="en-ZA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14141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Inspectorate for Social Assistance established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4 Compliance Audit activities at SASSA offices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Conduct 4 Financial Audits and 4 Compliance Audits  at SASSA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Conduct 6 Financial Audits and 8 Compliance Audits  at SASSA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7840C2-1FE4-479E-8C28-F960084DD364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47625"/>
            <a:ext cx="7772400" cy="1143000"/>
          </a:xfrm>
        </p:spPr>
        <p:txBody>
          <a:bodyPr/>
          <a:lstStyle/>
          <a:p>
            <a:r>
              <a:rPr lang="en-US" altLang="en-US" sz="28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PRESENTATION STRUCTURE</a:t>
            </a:r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22338" y="914400"/>
            <a:ext cx="7993062" cy="44196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background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Strategic Priorities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Strategic Plan 2015-2020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Annual Performance Plan 2017/18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DSD Financial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2000" dirty="0"/>
          </a:p>
          <a:p>
            <a:pPr marL="457200" lvl="1" indent="0" eaLnBrk="1" hangingPunct="1">
              <a:buFontTx/>
              <a:buNone/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458200" cy="649287"/>
          </a:xfrm>
        </p:spPr>
        <p:txBody>
          <a:bodyPr>
            <a:noAutofit/>
          </a:bodyPr>
          <a:lstStyle/>
          <a:p>
            <a:pPr lvl="2"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</a:t>
            </a:r>
            <a:r>
              <a:rPr lang="en-GB" sz="18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SOCIAL SERVICES AND OLDER PERSONS </a:t>
            </a:r>
            <a:endParaRPr lang="en-ZA" sz="1800" b="1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5281633"/>
              </p:ext>
            </p:extLst>
          </p:nvPr>
        </p:nvGraphicFramePr>
        <p:xfrm>
          <a:off x="304800" y="990600"/>
          <a:ext cx="9144000" cy="45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20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703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Reviewed  Social Welfare White Paper</a:t>
                      </a: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 with stakeholders within the sector of the White Paper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White Paper on Social Welfare for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Build capacity of provinces and other stakeholders to implement the White Paper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58310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 and Supply Model for SSPs</a:t>
                      </a:r>
                      <a:r>
                        <a:rPr lang="en-GB" sz="12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developed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 with stakeholders within the sector on the Demand and Supply Model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Demand and Supply Model for SSPs for approval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Build capacity of provinces and other stakeholders on the Demand and Supply Model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39970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Recruitment and Retention Strategy for SSPs developed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implementation of Recruitment and Retention Strategy for SSPs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implementation of Recruitment and Retention Strategy for SSPs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implementation of Recruitment and Retention Strategy for SSPS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06720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Scholarship programme implemented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Award 500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youth with social service scholarships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Award 500 youth with social service scholarships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Award 500 youth with social service scholarships</a:t>
                      </a: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Legislation on the professionalization of SSPs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Bill to Cabinet to obtain approval to gazette for public comments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 of the Bill by Cabinet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Table the Bill in Parliament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30865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Older Person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Act 2006 amended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Introduction of the Bill to Parliament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 Parliamentary process on the Bill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Enactment of the Bill into law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3771807"/>
              </p:ext>
            </p:extLst>
          </p:nvPr>
        </p:nvGraphicFramePr>
        <p:xfrm>
          <a:off x="228600" y="1052510"/>
          <a:ext cx="9296400" cy="443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/>
                <a:gridCol w="2324100"/>
                <a:gridCol w="2324100"/>
                <a:gridCol w="2324100"/>
              </a:tblGrid>
              <a:tr h="25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35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20197/20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700425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Older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Persons Services strengthened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older persons Parliament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older persons parliament and Golden Games 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older persons Parliament  </a:t>
                      </a:r>
                      <a:endParaRPr lang="en-GB" sz="1200" kern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65662">
                <a:tc rowSpan="4"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 services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improved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GB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the National Integrated Implementation Plan on ECD Policy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GB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Implementation of National Integrated Implementation Plan on ECD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GB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Implementation of National Integrated Implementation Plan on ECD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9743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  subsidies to 59 111 children  through ECD conditional grant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  subsidies to 100 047 children  through ECD conditional grant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  subsidies to 105 867 children  through ECD conditional grant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30793">
                <a:tc v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28265" algn="ctr"/>
                          <a:tab pos="5256530" algn="r"/>
                          <a:tab pos="457200" algn="l"/>
                        </a:tabLst>
                      </a:pPr>
                      <a:r>
                        <a:rPr lang="en-GB" sz="1200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 of the Infrastructure </a:t>
                      </a:r>
                      <a:r>
                        <a:rPr lang="en-GB" sz="12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</a:t>
                      </a:r>
                      <a:endParaRPr lang="en-ZA" sz="12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 Implementation of  the ECD Infrastructure Plan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30% Implementation of  the ECD Infrastructure Plan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51066">
                <a:tc v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593 ECD Centres to benefit from the ECD maintenance grant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684  ECD Centres to benefit from the ECD maintenance grant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717 ECD Centres to benefit from the ECD maintenance grant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220200" cy="1143000"/>
          </a:xfrm>
        </p:spPr>
        <p:txBody>
          <a:bodyPr>
            <a:noAutofit/>
          </a:bodyPr>
          <a:lstStyle/>
          <a:p>
            <a:pPr lvl="2"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</a:t>
            </a:r>
            <a:r>
              <a:rPr lang="en-GB" sz="18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PERSONS AND EARLY CHILDHOOD DEVELOPMENT</a:t>
            </a:r>
            <a:endParaRPr lang="en-ZA" sz="1800" b="1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882063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</a:t>
            </a:r>
            <a:r>
              <a:rPr lang="en-GB" sz="1800" b="1" cap="all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 SERVICES, ORPHANS AND VULNERABLE CHILDREN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4795309"/>
              </p:ext>
            </p:extLst>
          </p:nvPr>
        </p:nvGraphicFramePr>
        <p:xfrm>
          <a:off x="381000" y="990599"/>
          <a:ext cx="9144000" cy="448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586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04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10034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access to child care and protection through adoption services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Register 80% of adoptions received from Children’s Courts with complete records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Register 80% of adoptions received from Children’s Courts with complete records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Register 80% of adoptions received from Children’s Courts with complete records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2733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rights, governance and compliance systems strengthened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the National Plan of Action for Children in South Africa 2018-2022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9  provincial  inter-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sectoral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capacity building workshops on children’s rights and responsibilities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9  provincial  inter-sectoral capacity building workshops on children’s rights and responsibilities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51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amended Children’s Act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Build capacity of provinces on the Children’s Amendment Bill and Children’s Second Amendment Bill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 the Children’s Amendment Bill and Children’s Second Amendment Bill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 the Children’s Amendment Bill and Children’s Second Amendment Bill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469313" cy="4968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SOCIAL CRIME PREVENTION &amp; VICTIM EMPOWERMENT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5690295"/>
              </p:ext>
            </p:extLst>
          </p:nvPr>
        </p:nvGraphicFramePr>
        <p:xfrm>
          <a:off x="184150" y="762000"/>
          <a:ext cx="9417049" cy="479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876"/>
                <a:gridCol w="2438649"/>
                <a:gridCol w="2354262"/>
                <a:gridCol w="2354262"/>
              </a:tblGrid>
              <a:tr h="409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3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</a:tr>
              <a:tr h="697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Child Justice Act implemented</a:t>
                      </a: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Policy Framework on Accreditation of Diversion Services to Cabinet for approval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Capacitate 9 provinces  on the Policy Framework on Accreditation of Diversion Services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Policy Framework on Accreditation of Diversion Services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31543">
                <a:tc>
                  <a:txBody>
                    <a:bodyPr/>
                    <a:lstStyle/>
                    <a:p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Integrated Social Crime Prevention Strategy Implemented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Establish 4 provincial multidisciplinary committees on Integrated Social Crime Prevention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Integrated Social Crime Prevention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Campaigns in provinces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 implementation  of  Integrated Social Crime Prevention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Strategy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20698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Legislation on victim empowerment support services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Bill to Cabinet to obtain  approval to gazette for public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comments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Bill to Cabinet for approval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Introduction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the Bill to Parliament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18975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South Africa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Integrated Programme of Action addressing Gender-Based Violence (GBV) (2013-2018) implemented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Increase the number of people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accessing GBV command centre services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14 830)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Increase the number of people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accessing GBV command centre services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17 050)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Increase the number of people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accessing GBV command centre services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(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20 460)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41231">
                <a:tc>
                  <a:txBody>
                    <a:bodyPr/>
                    <a:lstStyle/>
                    <a:p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Interdepartmental</a:t>
                      </a:r>
                      <a:r>
                        <a:rPr lang="en-GB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coordination within the Victim Empowerment sector improved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Victim Satisfaction Survey Report to Cabinet for approval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implementation of recommendations of the 2nd Victim Satisfaction Survey report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Interdepartmental coordination within the Victim Empowerment sector improved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621713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SOCIAL CRIME PREVENTION &amp; VICTIM EMPOWERMENT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2243762"/>
              </p:ext>
            </p:extLst>
          </p:nvPr>
        </p:nvGraphicFramePr>
        <p:xfrm>
          <a:off x="373063" y="1268413"/>
          <a:ext cx="9167812" cy="424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953"/>
                <a:gridCol w="2291953"/>
                <a:gridCol w="2291953"/>
                <a:gridCol w="2291953"/>
              </a:tblGrid>
              <a:tr h="549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49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/>
                </a:tc>
              </a:tr>
              <a:tr h="934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Care and support services to families</a:t>
                      </a:r>
                      <a:r>
                        <a:rPr lang="en-ZA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strengthened</a:t>
                      </a: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Train 9 provinces on Teenage Parenting Programme 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Build capacity of 9 provinces on Teenage Parenting Programme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Teenage Programme in 9 provinces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2489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Anti-substance Abuse Plan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Action implemented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3 National Anti-substance Abuse Awareness Campaigns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3 National Anti-substance Abuse Awareness Campaigns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3 National Anti-substance Abuse Awareness Campaigns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653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NDMP implemented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Draft NDMP to Cabinet for approval</a:t>
                      </a:r>
                      <a:endParaRPr lang="en-ZA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Capacitate 9 provinces to implement the NDMP 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Capacitate 18 national departments to implement the NDMP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9074150" cy="501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</a:t>
            </a:r>
            <a:r>
              <a:rPr lang="en-GB" sz="1800" b="1" cap="all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AND /</a:t>
            </a: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2225507"/>
              </p:ext>
            </p:extLst>
          </p:nvPr>
        </p:nvGraphicFramePr>
        <p:xfrm>
          <a:off x="152400" y="1066803"/>
          <a:ext cx="9372600" cy="4449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/>
                <a:gridCol w="2343150"/>
                <a:gridCol w="2343150"/>
                <a:gridCol w="2343150"/>
              </a:tblGrid>
              <a:tr h="51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14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1354045"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Strengthened psychosocial support services to orphans and vulnerable children and other target groups made vulnerable by HIV and AIDS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Train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300 organisations on PSS Programme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350 organisations on PSS Programme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 400 organisations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on PSS Programme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17751">
                <a:tc rowSpan="2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 500 implementers on social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behaviour change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 500 implementers on social behaviour change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 500 implementers on social behaviour change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453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Draft policy framework on the management of CBWs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Approval of policy framework on the management of CBWs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34358">
                <a:tc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3375"/>
            <a:ext cx="9144000" cy="6572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RIGHTS OF PERSONS WITH </a:t>
            </a:r>
            <a:r>
              <a:rPr lang="en-GB" sz="1800" b="1" cap="all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3975718"/>
              </p:ext>
            </p:extLst>
          </p:nvPr>
        </p:nvGraphicFramePr>
        <p:xfrm>
          <a:off x="381000" y="990600"/>
          <a:ext cx="9144000" cy="430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63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3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1241920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Legislative and policy framework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strengthened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Policy on Social Development Services to Persons with Disabilities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Cabinet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publish for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public comment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Draft Bill on Social Development Services to Persons with Disabilities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Table the Bill on Social Development Services to Persons with Disabilities for Cabinet approval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02247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WPRPD implemented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  <a:tab pos="180340" algn="l"/>
                          <a:tab pos="42799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Develop Disability Rights Information Portal Phase 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Develop Disability Rights Information Portal Phase 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94659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 Inequality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Index developed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  <a:tab pos="180340" algn="l"/>
                          <a:tab pos="42799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Update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the Disability Inequality Index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Update Disability Inequality Index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Develop Disability Inequality Reports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220200" cy="4968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5: SOCIAL POLICY AND INTEGRATED SERVICE DELIVERY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5362317"/>
              </p:ext>
            </p:extLst>
          </p:nvPr>
        </p:nvGraphicFramePr>
        <p:xfrm>
          <a:off x="228600" y="877888"/>
          <a:ext cx="9296400" cy="4765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/>
                <a:gridCol w="2324100"/>
                <a:gridCol w="2324100"/>
                <a:gridCol w="2324100"/>
              </a:tblGrid>
              <a:tr h="28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2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42226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and social policy capacity built through training on social</a:t>
                      </a:r>
                      <a:r>
                        <a:rPr lang="en-GB" sz="12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policy in the SDS</a:t>
                      </a: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Train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 officials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 50 officials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 50 officials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34210">
                <a:tc v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Develop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and disseminate 4 policy briefs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Develop and disseminate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4 policy briefs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Develop and disseminate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4 policy briefs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33393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Cluster Public Employment Programmes coordinated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Convene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32 Social Sector coordination forums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Convene 40 Social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Sector coordination forums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Convene 45 Social Sector coordination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forums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29022">
                <a:tc v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60 CWP sites provided with Social Sector services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82 CWP sites provided with Social Sector services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124 CWP sites provided with Social Sector services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28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r>
                        <a:rPr lang="en-ZA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Policy implementation monitored and evaluated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Produce 10 reports on the implementation of the Population Policy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Produce 10 reports on the implementation of the Population Policy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Produce 8 reports on the implementation of the Population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100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and development research conducted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Undertake 6 research projects and produce 2 migration policy reports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 research projects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research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projects and 2 research projects supported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9067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5: SOCIAL POLICY AND INTEGRATED SERVICE DELIVERY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2456622"/>
              </p:ext>
            </p:extLst>
          </p:nvPr>
        </p:nvGraphicFramePr>
        <p:xfrm>
          <a:off x="415924" y="1219200"/>
          <a:ext cx="9109076" cy="410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269"/>
                <a:gridCol w="2277269"/>
                <a:gridCol w="2277269"/>
                <a:gridCol w="2277269"/>
              </a:tblGrid>
              <a:tr h="640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40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1090451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r>
                        <a:rPr lang="en-GB" sz="12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advocacy and knowledge sharing programmes implemented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advocacy and knowledge sharing programmes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advocacy and knowledge sharing programmes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advocacy and knowledge sharing programmes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</a:tr>
              <a:tr h="1092047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 building to support stakeholders in the implementation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Population Policy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 and support 6 capacity building programmes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 and support 6 capacity building programmes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 and support 6 capacity building programmes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</a:tr>
              <a:tr h="640926">
                <a:tc>
                  <a:txBody>
                    <a:bodyPr/>
                    <a:lstStyle/>
                    <a:p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Coordination of Population Policy forums and partnership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Reports on 6 forums and 3 partnerships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Reports on 6 forums and 3 partnerships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Reports on 6 forums and 3 partnerships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646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5: SOCIAL POLICY AND INTEGRATED SERVICE DELIVERY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9049665"/>
              </p:ext>
            </p:extLst>
          </p:nvPr>
        </p:nvGraphicFramePr>
        <p:xfrm>
          <a:off x="228600" y="990600"/>
          <a:ext cx="9296400" cy="4587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/>
                <a:gridCol w="2324100"/>
                <a:gridCol w="2324100"/>
                <a:gridCol w="2324100"/>
              </a:tblGrid>
              <a:tr h="370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33020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effective and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efficient NPO registration and information management system</a:t>
                      </a:r>
                      <a:endParaRPr lang="en-Z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Process 98% of applications within 2 months of receipt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Process 98% of applications within 2 months of receipt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Process 98% of applications within 2 months of receipt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95298">
                <a:tc vMerge="1">
                  <a:txBody>
                    <a:bodyPr/>
                    <a:lstStyle/>
                    <a:p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Conduct NPO national road shows in 90 local municipalities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Conduct NPO national road shows in 90 local municipalities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Conduct NPO national road shows in 90 local municipalities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604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 building and</a:t>
                      </a:r>
                      <a:r>
                        <a:rPr lang="en-ZA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support framework implemented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Train 3 000 NPOs on governance and compliance with the NPO Act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Train 3 000 NPOs on governance and compliance with the NPO Act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Train 3 000 NPOs on governance and compliance with the NPO Act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40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effective and efficient national NPO compliance</a:t>
                      </a:r>
                      <a:r>
                        <a:rPr lang="en-ZA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monitoring system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NPO reports processed within 2 months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NPO reports processed within 2 months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NPO reports processed within 2 months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24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DSD Sector Financing</a:t>
                      </a:r>
                      <a:r>
                        <a:rPr lang="en-ZA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Policy developed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DSD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Sector Financing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28265" algn="ctr"/>
                          <a:tab pos="5256530" algn="r"/>
                          <a:tab pos="180340" algn="l"/>
                          <a:tab pos="540385" algn="l"/>
                        </a:tabLst>
                      </a:pPr>
                      <a:r>
                        <a:rPr lang="en-GB" sz="12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Policy </a:t>
                      </a:r>
                      <a:r>
                        <a:rPr lang="en-GB" sz="1200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approval</a:t>
                      </a:r>
                      <a:endParaRPr lang="en-ZA" sz="12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Implementation of the DSD Sector Financing Policy 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Implementation of the DSD Sector Financing Policy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05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Reviewed dispensation for State</a:t>
                      </a:r>
                      <a:r>
                        <a:rPr lang="en-ZA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-civil society partnership in the delivery of social welfare and community development services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Partnership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Model for State, NPOs and relevant stakeholders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approval 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implementation of the Model for State, NPOs and relevant stakeholders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implementation of the Model for State, NPOs and relevant stakeholders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00D42-3BD5-4599-84B3-90F6AB22E409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 smtClean="0"/>
          </a:p>
        </p:txBody>
      </p:sp>
      <p:sp>
        <p:nvSpPr>
          <p:cNvPr id="8195" name="Footer Placeholder 4"/>
          <p:cNvSpPr txBox="1">
            <a:spLocks noGrp="1"/>
          </p:cNvSpPr>
          <p:nvPr/>
        </p:nvSpPr>
        <p:spPr bwMode="auto">
          <a:xfrm>
            <a:off x="3384550" y="62484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8196" name="Slide Number Placeholder 5"/>
          <p:cNvSpPr txBox="1">
            <a:spLocks noGrp="1"/>
          </p:cNvSpPr>
          <p:nvPr/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17BFE19-A680-4BA7-AF6A-CE2C16872062}" type="slidenum">
              <a:rPr lang="en-GB" altLang="en-US" sz="1400"/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6775" y="260350"/>
            <a:ext cx="8420100" cy="792163"/>
          </a:xfrm>
        </p:spPr>
        <p:txBody>
          <a:bodyPr/>
          <a:lstStyle/>
          <a:p>
            <a:pPr eaLnBrk="1" hangingPunct="1"/>
            <a:r>
              <a:rPr lang="en-ZA" altLang="en-US" sz="2400" b="1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/>
            </a:r>
            <a:br>
              <a:rPr lang="en-ZA" altLang="en-US" sz="2400" b="1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</a:br>
            <a:r>
              <a:rPr lang="en-ZA" altLang="en-US" sz="4000" b="1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/>
            </a:r>
            <a:br>
              <a:rPr lang="en-ZA" altLang="en-US" sz="4000" b="1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</a:br>
            <a:r>
              <a:rPr lang="en-ZA" altLang="en-US" sz="4000" b="1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  <a:t>PURPOSE </a:t>
            </a:r>
            <a:br>
              <a:rPr lang="en-ZA" altLang="en-US" sz="4000" b="1" smtClean="0">
                <a:latin typeface="Calibri" panose="020F0502020204030204" pitchFamily="34" charset="0"/>
                <a:ea typeface="ヒラギノ角ゴ Pro W3" pitchFamily="1" charset="-128"/>
                <a:cs typeface="Arial" panose="020B0604020202020204" pitchFamily="34" charset="0"/>
              </a:rPr>
            </a:br>
            <a:endParaRPr lang="en-US" altLang="en-US" sz="4000" b="1" smtClean="0">
              <a:latin typeface="Calibri" panose="020F050202020403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0200" y="1341438"/>
            <a:ext cx="9245600" cy="3687762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ZA" altLang="en-US" sz="2000" dirty="0" smtClean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This presentation  provides the strategic priorities, Strategic Plan 2015-2020 and the Annual Performance Plan 2017/18 of the Department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ZA" altLang="en-US" sz="2000" dirty="0" smtClean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ZA" altLang="en-US" sz="2000" dirty="0" smtClean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ZA" altLang="en-US" sz="2000" dirty="0" smtClean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The presentation also provides the 2017 DSD MTEF Baseline Allocations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493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5: SOCIAL POLICY AND INTEGRATED SERVICE DELIVERY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1691244"/>
              </p:ext>
            </p:extLst>
          </p:nvPr>
        </p:nvGraphicFramePr>
        <p:xfrm>
          <a:off x="381000" y="914400"/>
          <a:ext cx="91440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25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25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5790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 framework</a:t>
                      </a:r>
                      <a:r>
                        <a:rPr lang="en-ZA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NPOs revised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Table NPO Amendment Bill in Parliament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Consultation with Parliamentary committees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Enactment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public awareness  on the NPO amendment Act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6450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Regulated and Uniform Community Development Practice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the Community Development Practice Policy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the Community Development Practice Policy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the Community Development Practice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00368">
                <a:tc vMerge="1">
                  <a:txBody>
                    <a:bodyPr/>
                    <a:lstStyle/>
                    <a:p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kern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norms and standards</a:t>
                      </a:r>
                      <a:r>
                        <a:rPr lang="en-ZA" sz="1200" kern="10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for community development</a:t>
                      </a:r>
                      <a:endParaRPr lang="en-ZA" sz="12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implantation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norms and standards for community development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implantation of norms and standards for community development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6050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Guidelines on community mobilisation</a:t>
                      </a:r>
                      <a:r>
                        <a:rPr lang="en-ZA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empowerment developed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spc="-25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</a:t>
                      </a:r>
                      <a:r>
                        <a:rPr lang="en-GB" sz="12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guidelines on community </a:t>
                      </a:r>
                      <a:r>
                        <a:rPr lang="en-GB" sz="1200" spc="-25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mobilisation </a:t>
                      </a:r>
                      <a:r>
                        <a:rPr lang="en-GB" sz="12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GB" sz="1200" spc="-25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empowerment for approval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guidelines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guidelines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41377">
                <a:tc vMerge="1">
                  <a:txBody>
                    <a:bodyPr/>
                    <a:lstStyle/>
                    <a:p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spc="-25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</a:t>
                      </a:r>
                      <a:r>
                        <a:rPr lang="en-GB" sz="1200" spc="-25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spc="-25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guidelines </a:t>
                      </a:r>
                      <a:r>
                        <a:rPr lang="en-GB" sz="12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 implementation of community development </a:t>
                      </a:r>
                      <a:r>
                        <a:rPr lang="en-GB" sz="1200" spc="-25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interventions for 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 the guidelines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 the guidelines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36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mobilisation through outreach programmes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Reach 450 wards through community outreach programmes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Reach 450 wards  through community outreach programmes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Reach 450 wards  through community outreach programmes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4261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cap="all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5: SOCIAL POLICY AND INTEGRATED SERVICE DELIVERY</a:t>
            </a:r>
            <a:endParaRPr lang="en-ZA" sz="1800" dirty="0">
              <a:solidFill>
                <a:srgbClr val="CC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6857255"/>
              </p:ext>
            </p:extLst>
          </p:nvPr>
        </p:nvGraphicFramePr>
        <p:xfrm>
          <a:off x="381000" y="971040"/>
          <a:ext cx="9144000" cy="446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9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93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outputs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/>
                </a:tc>
              </a:tr>
              <a:tr h="43291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Youth development facilitated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1 000 youth attending national youth camp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1 000 youth attending national youth camp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1 000 youth attending national youth camp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01238">
                <a:tc vMerge="1">
                  <a:txBody>
                    <a:bodyPr/>
                    <a:lstStyle/>
                    <a:p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Development  Youth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Strategy for 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 the implementation of Social Development  Youth Strategy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 the implementation of Social Development  Youth Strategy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7559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Facilitate the</a:t>
                      </a:r>
                      <a:r>
                        <a:rPr lang="en-ZA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establishment and support to community income-generating initiatives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600 </a:t>
                      </a:r>
                      <a:r>
                        <a:rPr lang="en-GB" sz="1200" dirty="0" smtClean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cooperatives </a:t>
                      </a: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linked to economic opportunities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1000 </a:t>
                      </a:r>
                      <a:r>
                        <a:rPr lang="en-GB" sz="1200" dirty="0" smtClean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cooperatives </a:t>
                      </a: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linked to economic opportunities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1500 </a:t>
                      </a:r>
                      <a:r>
                        <a:rPr lang="en-GB" sz="1200" dirty="0" smtClean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cooperatives </a:t>
                      </a: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linked to economic opportunities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53304">
                <a:tc vMerge="1">
                  <a:txBody>
                    <a:bodyPr/>
                    <a:lstStyle/>
                    <a:p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600 </a:t>
                      </a:r>
                      <a:r>
                        <a:rPr lang="en-GB" sz="1200" dirty="0" smtClean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cooperatives </a:t>
                      </a: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participating in training workshops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800 </a:t>
                      </a:r>
                      <a:r>
                        <a:rPr lang="en-GB" sz="1200" dirty="0" smtClean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cooperatives </a:t>
                      </a: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participating in training workshops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1000 </a:t>
                      </a:r>
                      <a:r>
                        <a:rPr lang="en-GB" sz="1200" dirty="0" smtClean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cooperatives </a:t>
                      </a: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participating in training workshops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9926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Food and Nutrition Security Plan</a:t>
                      </a:r>
                      <a:r>
                        <a:rPr lang="en-ZA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implemented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Facilitate the implementation of Integrated Food and Nutrition Security Plan in 9 provinces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Facilitate the implementation of Integrated Food and Nutrition Security Plan in 9 provinces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Assess and review  the implementation of the Integrated Food and Nutrition Security Plan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14819">
                <a:tc vMerge="1">
                  <a:txBody>
                    <a:bodyPr/>
                    <a:lstStyle/>
                    <a:p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80 000 people accessing food through CNDCs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80 000 people accessing food through CNDCs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80 000 people accessing food through CNDCs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569325" cy="15113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ZA" altLang="en-US" b="1" dirty="0" smtClean="0">
                <a:solidFill>
                  <a:srgbClr val="CC6600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DSD FINANCIAL OUTLOOK</a:t>
            </a:r>
          </a:p>
          <a:p>
            <a:pPr marL="0" indent="0" algn="ctr">
              <a:buFontTx/>
              <a:buNone/>
            </a:pPr>
            <a:endParaRPr lang="en-ZA" altLang="en-US" b="1" dirty="0" smtClean="0">
              <a:solidFill>
                <a:srgbClr val="CC6600"/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n-ZA" altLang="en-US" b="1" dirty="0" smtClean="0">
                <a:solidFill>
                  <a:srgbClr val="CC6600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2017 MTEF </a:t>
            </a:r>
          </a:p>
          <a:p>
            <a:pPr marL="0" indent="0" algn="ctr">
              <a:buFontTx/>
              <a:buNone/>
            </a:pPr>
            <a:r>
              <a:rPr lang="en-ZA" altLang="en-US" b="1" dirty="0" smtClean="0">
                <a:solidFill>
                  <a:srgbClr val="CC6600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BASELINE ALLOCATIONS</a:t>
            </a:r>
            <a:endParaRPr lang="en-US" altLang="en-US" b="1" dirty="0" smtClean="0">
              <a:solidFill>
                <a:srgbClr val="CC6600"/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2789D9-2722-49C5-86A2-9110956705CF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977900" y="219075"/>
            <a:ext cx="7886700" cy="449263"/>
          </a:xfrm>
        </p:spPr>
        <p:txBody>
          <a:bodyPr/>
          <a:lstStyle/>
          <a:p>
            <a:r>
              <a:rPr lang="en-ZA" altLang="en-US" sz="28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SUMMARY - 2017 MTEF </a:t>
            </a:r>
            <a:endParaRPr lang="en-US" altLang="en-US" sz="2800" b="1" smtClean="0">
              <a:solidFill>
                <a:schemeClr val="tx1"/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670650-3EDA-42A5-9504-20EE88716F1B}" type="datetime3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 May 2017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616F16-9962-418B-BAAA-97A56235D73C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506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50" y="695325"/>
            <a:ext cx="892810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626737-0B27-4000-849B-615B20E8B427}" type="slidenum">
              <a:rPr lang="en-US" altLang="en-US" sz="1400" smtClean="0">
                <a:solidFill>
                  <a:srgbClr val="000000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850900" y="404813"/>
            <a:ext cx="830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 BASELINE ALLOCATION  </a:t>
            </a:r>
          </a:p>
        </p:txBody>
      </p:sp>
      <p:graphicFrame>
        <p:nvGraphicFramePr>
          <p:cNvPr id="46084" name="Chart 5"/>
          <p:cNvGraphicFramePr>
            <a:graphicFrameLocks/>
          </p:cNvGraphicFramePr>
          <p:nvPr/>
        </p:nvGraphicFramePr>
        <p:xfrm>
          <a:off x="792163" y="1074738"/>
          <a:ext cx="8413750" cy="4565650"/>
        </p:xfrm>
        <a:graphic>
          <a:graphicData uri="http://schemas.openxmlformats.org/presentationml/2006/ole">
            <p:oleObj spid="_x0000_s46112" name="Chart" r:id="rId4" imgW="8419306" imgH="4572396" progId="Excel.Sheet.8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505075" y="1916113"/>
            <a:ext cx="5272088" cy="8651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3194F-2AED-4503-876C-7A7609E0BB26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1209675" y="320675"/>
            <a:ext cx="7620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ALLOCATION PER PROGRAMME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31825" y="1125538"/>
          <a:ext cx="8353424" cy="4103687"/>
        </p:xfrm>
        <a:graphic>
          <a:graphicData uri="http://schemas.openxmlformats.org/drawingml/2006/table">
            <a:tbl>
              <a:tblPr/>
              <a:tblGrid>
                <a:gridCol w="2700729">
                  <a:extLst>
                    <a:ext uri="{9D8B030D-6E8A-4147-A177-3AD203B41FA5}"/>
                  </a:extLst>
                </a:gridCol>
                <a:gridCol w="1259946">
                  <a:extLst>
                    <a:ext uri="{9D8B030D-6E8A-4147-A177-3AD203B41FA5}"/>
                  </a:extLst>
                </a:gridCol>
                <a:gridCol w="1152196">
                  <a:extLst>
                    <a:ext uri="{9D8B030D-6E8A-4147-A177-3AD203B41FA5}"/>
                  </a:extLst>
                </a:gridCol>
                <a:gridCol w="979475">
                  <a:extLst>
                    <a:ext uri="{9D8B030D-6E8A-4147-A177-3AD203B41FA5}"/>
                  </a:extLst>
                </a:gridCol>
                <a:gridCol w="1252905">
                  <a:extLst>
                    <a:ext uri="{9D8B030D-6E8A-4147-A177-3AD203B41FA5}"/>
                  </a:extLst>
                </a:gridCol>
                <a:gridCol w="1008173">
                  <a:extLst>
                    <a:ext uri="{9D8B030D-6E8A-4147-A177-3AD203B41FA5}"/>
                  </a:extLst>
                </a:gridCol>
              </a:tblGrid>
              <a:tr h="30731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73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60094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1: Administration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350 788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365 246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388 374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60094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2: Social Assistance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151 580 232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163 223 211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175 579 366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04024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3: Social Security Policy and Administration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7 332 637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7 893 717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8 337 939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00737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4: Welfare Services Policy Development And Implement Support 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1 055 255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1 294 560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22.68%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1 369 569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04024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5: Social Policy And Integrated Service Delivery</a:t>
                      </a:r>
                    </a:p>
                  </a:txBody>
                  <a:tcPr marL="8767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388 856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409 960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434 470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600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8898" marR="8767" marT="876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160 707 768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173 186 694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186 109 718 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7.46%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43002D-AA35-4E41-9EEC-BFA64F7E9B61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560388" y="274638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ALLOCATION PER ECONOMIC CLASSIFICATION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49313" y="1308100"/>
          <a:ext cx="7989887" cy="3921127"/>
        </p:xfrm>
        <a:graphic>
          <a:graphicData uri="http://schemas.openxmlformats.org/drawingml/2006/table">
            <a:tbl>
              <a:tblPr/>
              <a:tblGrid>
                <a:gridCol w="2341299">
                  <a:extLst>
                    <a:ext uri="{9D8B030D-6E8A-4147-A177-3AD203B41FA5}"/>
                  </a:extLst>
                </a:gridCol>
                <a:gridCol w="1258755">
                  <a:extLst>
                    <a:ext uri="{9D8B030D-6E8A-4147-A177-3AD203B41FA5}"/>
                  </a:extLst>
                </a:gridCol>
                <a:gridCol w="1296020">
                  <a:extLst>
                    <a:ext uri="{9D8B030D-6E8A-4147-A177-3AD203B41FA5}"/>
                  </a:extLst>
                </a:gridCol>
                <a:gridCol w="834378">
                  <a:extLst>
                    <a:ext uri="{9D8B030D-6E8A-4147-A177-3AD203B41FA5}"/>
                  </a:extLst>
                </a:gridCol>
                <a:gridCol w="1325655">
                  <a:extLst>
                    <a:ext uri="{9D8B030D-6E8A-4147-A177-3AD203B41FA5}"/>
                  </a:extLst>
                </a:gridCol>
                <a:gridCol w="933780">
                  <a:extLst>
                    <a:ext uri="{9D8B030D-6E8A-4147-A177-3AD203B41FA5}"/>
                  </a:extLst>
                </a:gridCol>
              </a:tblGrid>
              <a:tr h="33886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CLASSIFICATION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615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84135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Compensation of Employees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476 811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490 351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527 441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84135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 and Services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386 559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414 518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437 007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84135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and Subsidies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159 833 252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172 270 745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185 133 638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7.47%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84135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 of Capital Assets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11 146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11 080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-0.59%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11 632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841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160 707 768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173 186 694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186 109 718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07FF92-A307-4592-A998-6DB7071FDD5A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573088" y="188913"/>
            <a:ext cx="8785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DETAIL OF MAJOR TRANSFER PAYMENTS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73088" y="1125538"/>
          <a:ext cx="8556625" cy="4562475"/>
        </p:xfrm>
        <a:graphic>
          <a:graphicData uri="http://schemas.openxmlformats.org/drawingml/2006/table">
            <a:tbl>
              <a:tblPr/>
              <a:tblGrid>
                <a:gridCol w="2507371">
                  <a:extLst>
                    <a:ext uri="{9D8B030D-6E8A-4147-A177-3AD203B41FA5}"/>
                  </a:extLst>
                </a:gridCol>
                <a:gridCol w="1209851">
                  <a:extLst>
                    <a:ext uri="{9D8B030D-6E8A-4147-A177-3AD203B41FA5}"/>
                  </a:extLst>
                </a:gridCol>
                <a:gridCol w="1209851">
                  <a:extLst>
                    <a:ext uri="{9D8B030D-6E8A-4147-A177-3AD203B41FA5}"/>
                  </a:extLst>
                </a:gridCol>
                <a:gridCol w="1209851">
                  <a:extLst>
                    <a:ext uri="{9D8B030D-6E8A-4147-A177-3AD203B41FA5}"/>
                  </a:extLst>
                </a:gridCol>
                <a:gridCol w="1209851">
                  <a:extLst>
                    <a:ext uri="{9D8B030D-6E8A-4147-A177-3AD203B41FA5}"/>
                  </a:extLst>
                </a:gridCol>
                <a:gridCol w="1209851">
                  <a:extLst>
                    <a:ext uri="{9D8B030D-6E8A-4147-A177-3AD203B41FA5}"/>
                  </a:extLst>
                </a:gridCol>
              </a:tblGrid>
              <a:tr h="22242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 PAYMENT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10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  <a:tr h="3448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Assistance Grants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151 580 232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163 223 211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175 579 366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474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Grant Administration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7 144 341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7 695 431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7.71%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8 126 935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10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Grant Fraud Investigations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61 719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65 248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68 794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10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Development Agency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200 913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212 578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224 482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448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Work Scholarships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305 319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323 028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341 118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448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HIV and AIDS Organisations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74 131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92 560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24.86%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97 743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448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Councils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27 688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29 262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30 902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448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ECD Conditional Grant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317 612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490 800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54.53%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518 228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57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Substance Abuse Conditional Grant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56 950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70 833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24.38%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74 800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448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Relief Programme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56 657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59 943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63 300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448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159 825 562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172 262 894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185 125 668 </a:t>
                      </a:r>
                    </a:p>
                  </a:txBody>
                  <a:tcPr marL="9075" marR="9075" marT="9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7.47%</a:t>
                      </a:r>
                    </a:p>
                  </a:txBody>
                  <a:tcPr marL="9075" marR="9075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D3FD15-1ED3-47F8-88E1-32628B9E39B4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1066800" y="2359025"/>
            <a:ext cx="7772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PROGRAMME 1: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768C5D-3826-4CDF-9528-CAD8380C7ACC}" type="slidenum">
              <a:rPr lang="en-US" altLang="en-US" sz="1400" smtClean="0">
                <a:solidFill>
                  <a:srgbClr val="000000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850900" y="404813"/>
            <a:ext cx="830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 BASELINE ALLOCATION  </a:t>
            </a:r>
          </a:p>
        </p:txBody>
      </p:sp>
      <p:graphicFrame>
        <p:nvGraphicFramePr>
          <p:cNvPr id="52228" name="Chart 5"/>
          <p:cNvGraphicFramePr>
            <a:graphicFrameLocks/>
          </p:cNvGraphicFramePr>
          <p:nvPr/>
        </p:nvGraphicFramePr>
        <p:xfrm>
          <a:off x="581025" y="1074738"/>
          <a:ext cx="8413750" cy="4565650"/>
        </p:xfrm>
        <a:graphic>
          <a:graphicData uri="http://schemas.openxmlformats.org/presentationml/2006/ole">
            <p:oleObj spid="_x0000_s52256" name="Chart" r:id="rId4" imgW="8425402" imgH="4572396" progId="Excel.Sheet.8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1928813" y="1585913"/>
            <a:ext cx="5832475" cy="763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65213" y="188913"/>
            <a:ext cx="7772400" cy="792162"/>
          </a:xfrm>
        </p:spPr>
        <p:txBody>
          <a:bodyPr/>
          <a:lstStyle/>
          <a:p>
            <a:r>
              <a:rPr lang="en-ZA" altLang="en-US" sz="28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INTRODUCTION &amp; BACKGROUND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981075"/>
            <a:ext cx="8947150" cy="4505325"/>
          </a:xfrm>
        </p:spPr>
        <p:txBody>
          <a:bodyPr/>
          <a:lstStyle/>
          <a:p>
            <a:pPr algn="just">
              <a:defRPr/>
            </a:pPr>
            <a:r>
              <a:rPr lang="en-Z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DSD Strategic </a:t>
            </a:r>
            <a:r>
              <a:rPr lang="en-Z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Plan 2015-2020 and the APP 2017/18 presented to the Portfolio Committee are a product of extensive consultations and review of our work in the last performance cycle</a:t>
            </a:r>
          </a:p>
          <a:p>
            <a:pPr marL="0" indent="0" algn="just">
              <a:buFontTx/>
              <a:buNone/>
              <a:defRPr/>
            </a:pPr>
            <a:endParaRPr lang="en-Z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These plans are informed by the NDP which asserts that;</a:t>
            </a:r>
          </a:p>
          <a:p>
            <a:pPr lvl="1" algn="just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Social security is a basic right, and a human rights approach to social protection is required;</a:t>
            </a:r>
          </a:p>
          <a:p>
            <a:pPr lvl="1" algn="just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By 2030, everyone must enjoy an adequate standard of living. There must be basic social protection guarantees aimed at preventing or alleviating poverty and protecting against vulnerability</a:t>
            </a:r>
          </a:p>
          <a:p>
            <a:pPr lvl="1" algn="just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The principle of building and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utilising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the capabilities of individuals, households and communities and avoiding the creation of dependency and stigma must be upheld.</a:t>
            </a:r>
          </a:p>
          <a:p>
            <a:pPr lvl="1" algn="just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 developmental social welfare approach, with a focus on individuals, families and communities must be pursued</a:t>
            </a:r>
          </a:p>
          <a:p>
            <a:pPr lvl="1" algn="just">
              <a:defRPr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08E5BF-3F1F-4BF4-BE92-F037B62A1286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514350" y="163513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PROGRAMME 1: ADMINISTRATION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57238" y="1125538"/>
          <a:ext cx="8299450" cy="4248150"/>
        </p:xfrm>
        <a:graphic>
          <a:graphicData uri="http://schemas.openxmlformats.org/drawingml/2006/table">
            <a:tbl>
              <a:tblPr/>
              <a:tblGrid>
                <a:gridCol w="2432011">
                  <a:extLst>
                    <a:ext uri="{9D8B030D-6E8A-4147-A177-3AD203B41FA5}"/>
                  </a:extLst>
                </a:gridCol>
                <a:gridCol w="1173488">
                  <a:extLst>
                    <a:ext uri="{9D8B030D-6E8A-4147-A177-3AD203B41FA5}"/>
                  </a:extLst>
                </a:gridCol>
                <a:gridCol w="1173488">
                  <a:extLst>
                    <a:ext uri="{9D8B030D-6E8A-4147-A177-3AD203B41FA5}"/>
                  </a:extLst>
                </a:gridCol>
                <a:gridCol w="1173488">
                  <a:extLst>
                    <a:ext uri="{9D8B030D-6E8A-4147-A177-3AD203B41FA5}"/>
                  </a:extLst>
                </a:gridCol>
                <a:gridCol w="1173488">
                  <a:extLst>
                    <a:ext uri="{9D8B030D-6E8A-4147-A177-3AD203B41FA5}"/>
                  </a:extLst>
                </a:gridCol>
                <a:gridCol w="1173488">
                  <a:extLst>
                    <a:ext uri="{9D8B030D-6E8A-4147-A177-3AD203B41FA5}"/>
                  </a:extLst>
                </a:gridCol>
              </a:tblGrid>
              <a:tr h="302001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PROGRAMMES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2001">
                <a:tc vMerge="1">
                  <a:txBody>
                    <a:bodyPr/>
                    <a:lstStyle/>
                    <a:p>
                      <a:pPr algn="l" rtl="0" fontAlgn="t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/>
                </a:extLst>
              </a:tr>
              <a:tr h="52059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Ministry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36 018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37 971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40 503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059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 Management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68 504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70 719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75 584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059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Corporate Management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137 642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142 754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151 246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059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60 020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62 485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66 726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059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 Audit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14 346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15 072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16 040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059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 Accommodation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34 258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36 245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38 275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059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350 788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365 246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388 374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E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B9AE40-46F4-49B7-96F9-8CAF40DA5356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560388" y="163513"/>
            <a:ext cx="878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EXPENDITURE PER ECONOMIC CLASSIFICATION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49313" y="908050"/>
          <a:ext cx="8207375" cy="4235450"/>
        </p:xfrm>
        <a:graphic>
          <a:graphicData uri="http://schemas.openxmlformats.org/drawingml/2006/table">
            <a:tbl>
              <a:tblPr/>
              <a:tblGrid>
                <a:gridCol w="2405030">
                  <a:extLst>
                    <a:ext uri="{9D8B030D-6E8A-4147-A177-3AD203B41FA5}"/>
                  </a:extLst>
                </a:gridCol>
                <a:gridCol w="1160469">
                  <a:extLst>
                    <a:ext uri="{9D8B030D-6E8A-4147-A177-3AD203B41FA5}"/>
                  </a:extLst>
                </a:gridCol>
                <a:gridCol w="1160469">
                  <a:extLst>
                    <a:ext uri="{9D8B030D-6E8A-4147-A177-3AD203B41FA5}"/>
                  </a:extLst>
                </a:gridCol>
                <a:gridCol w="1160469">
                  <a:extLst>
                    <a:ext uri="{9D8B030D-6E8A-4147-A177-3AD203B41FA5}"/>
                  </a:extLst>
                </a:gridCol>
                <a:gridCol w="1160469">
                  <a:extLst>
                    <a:ext uri="{9D8B030D-6E8A-4147-A177-3AD203B41FA5}"/>
                  </a:extLst>
                </a:gridCol>
                <a:gridCol w="1160469">
                  <a:extLst>
                    <a:ext uri="{9D8B030D-6E8A-4147-A177-3AD203B41FA5}"/>
                  </a:extLst>
                </a:gridCol>
              </a:tblGrid>
              <a:tr h="3331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31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CLASSIFICATION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  <a:tr h="4461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payments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346 273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360 435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383 334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461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Compensation of employees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193 366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197 817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212 841 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7.59%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461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 and services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152 907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162 618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170 493 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461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and subsidies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1 929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2 034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2 149 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461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Payments for capital assets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2 586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2 777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2 891 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461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Machinery and equipment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2 060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2 220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2 303 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461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 and other intangible assets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526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557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588 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461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3" marR="9523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350 788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365 246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388 374 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6.33%</a:t>
                      </a:r>
                    </a:p>
                  </a:txBody>
                  <a:tcPr marL="9523" marR="9523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8FFDE7-4834-4236-81F4-AB1212A40197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066800" y="18669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PROGRAMME 2: SOCIAL ASSISTANCE GRANTS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3D3C0C-52AE-4286-B201-D325F0F0B78E}" type="slidenum">
              <a:rPr lang="en-US" altLang="en-US" sz="1400" smtClean="0">
                <a:solidFill>
                  <a:srgbClr val="000000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849313" y="244475"/>
            <a:ext cx="830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 BASELINE ALLOCATION  </a:t>
            </a:r>
          </a:p>
        </p:txBody>
      </p:sp>
      <p:graphicFrame>
        <p:nvGraphicFramePr>
          <p:cNvPr id="57348" name="Chart 5"/>
          <p:cNvGraphicFramePr>
            <a:graphicFrameLocks/>
          </p:cNvGraphicFramePr>
          <p:nvPr/>
        </p:nvGraphicFramePr>
        <p:xfrm>
          <a:off x="654050" y="876300"/>
          <a:ext cx="8413750" cy="4565650"/>
        </p:xfrm>
        <a:graphic>
          <a:graphicData uri="http://schemas.openxmlformats.org/presentationml/2006/ole">
            <p:oleObj spid="_x0000_s57376" name="Chart" r:id="rId4" imgW="8419306" imgH="4572396" progId="Excel.Sheet.8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432050" y="1457325"/>
            <a:ext cx="5272088" cy="863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54B209-0544-4340-973C-E2070C73AC6E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560388" y="344488"/>
            <a:ext cx="8785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PROGRAMME 2: SOCIAL ASSISTANCE GRANTS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36600" y="1268413"/>
          <a:ext cx="8248650" cy="4176712"/>
        </p:xfrm>
        <a:graphic>
          <a:graphicData uri="http://schemas.openxmlformats.org/drawingml/2006/table">
            <a:tbl>
              <a:tblPr/>
              <a:tblGrid>
                <a:gridCol w="2417125">
                  <a:extLst>
                    <a:ext uri="{9D8B030D-6E8A-4147-A177-3AD203B41FA5}"/>
                  </a:extLst>
                </a:gridCol>
                <a:gridCol w="1295130">
                  <a:extLst>
                    <a:ext uri="{9D8B030D-6E8A-4147-A177-3AD203B41FA5}"/>
                  </a:extLst>
                </a:gridCol>
                <a:gridCol w="1224107">
                  <a:extLst>
                    <a:ext uri="{9D8B030D-6E8A-4147-A177-3AD203B41FA5}"/>
                  </a:extLst>
                </a:gridCol>
                <a:gridCol w="979678">
                  <a:extLst>
                    <a:ext uri="{9D8B030D-6E8A-4147-A177-3AD203B41FA5}"/>
                  </a:extLst>
                </a:gridCol>
                <a:gridCol w="1252516">
                  <a:extLst>
                    <a:ext uri="{9D8B030D-6E8A-4147-A177-3AD203B41FA5}"/>
                  </a:extLst>
                </a:gridCol>
                <a:gridCol w="1080094">
                  <a:extLst>
                    <a:ext uri="{9D8B030D-6E8A-4147-A177-3AD203B41FA5}"/>
                  </a:extLst>
                </a:gridCol>
              </a:tblGrid>
              <a:tr h="372305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SUB PROGRAMMES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23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  <a:tr h="35457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OLD AGE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64 456 265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70 331 649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76 778 929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5457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 VETERANS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2 935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2 194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-25.25%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1 757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-19.92%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5457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DISABILITY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21 151 940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22 262 342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23 362 221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5457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FOSTER CARE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5 349 250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5 446 152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5 581 756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5457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 DEPENDENCY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2 939 454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3 218 811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3 442 100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5457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 SUPPORT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56 286 912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60 494 189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7.47%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64 767 712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2620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GRANT-IN-AID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793 476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967 874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21.98%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1 144 891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18.29%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33666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RELIEF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600 000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500 000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-16.67%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500 000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41781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151 580 232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163 223 211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175 579 366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72E4D5-9B10-464B-B955-209C61952511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804863" y="1989138"/>
          <a:ext cx="7772400" cy="7413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3100">
                  <a:extLst>
                    <a:ext uri="{9D8B030D-6E8A-4147-A177-3AD203B41FA5}"/>
                  </a:extLst>
                </a:gridCol>
                <a:gridCol w="1943100">
                  <a:extLst>
                    <a:ext uri="{9D8B030D-6E8A-4147-A177-3AD203B41FA5}"/>
                  </a:extLst>
                </a:gridCol>
                <a:gridCol w="1943100">
                  <a:extLst>
                    <a:ext uri="{9D8B030D-6E8A-4147-A177-3AD203B41FA5}"/>
                  </a:extLst>
                </a:gridCol>
                <a:gridCol w="1943100">
                  <a:extLst>
                    <a:ext uri="{9D8B030D-6E8A-4147-A177-3AD203B41FA5}"/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2017/18</a:t>
                      </a:r>
                      <a:endParaRPr lang="en-ZA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2018/19</a:t>
                      </a:r>
                      <a:endParaRPr lang="en-ZA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2019/20</a:t>
                      </a:r>
                      <a:endParaRPr lang="en-ZA" sz="1800" dirty="0"/>
                    </a:p>
                  </a:txBody>
                  <a:tcPr marT="45700" marB="45700"/>
                </a:tc>
                <a:extLst>
                  <a:ext uri="{0D108BD9-81ED-4DB2-BD59-A6C34878D82A}"/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Social</a:t>
                      </a:r>
                      <a:r>
                        <a:rPr lang="en-ZA" sz="1800" baseline="0" dirty="0" smtClean="0"/>
                        <a:t> Grants</a:t>
                      </a:r>
                      <a:endParaRPr lang="en-ZA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(626</a:t>
                      </a:r>
                      <a:r>
                        <a:rPr lang="en-ZA" sz="1800" baseline="0" dirty="0" smtClean="0"/>
                        <a:t> 496)</a:t>
                      </a:r>
                      <a:endParaRPr lang="en-ZA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(1</a:t>
                      </a:r>
                      <a:r>
                        <a:rPr lang="en-US" sz="1800" baseline="0" dirty="0" smtClean="0"/>
                        <a:t> 531 204)</a:t>
                      </a:r>
                      <a:endParaRPr lang="en-ZA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(604 109)</a:t>
                      </a:r>
                      <a:endParaRPr lang="en-ZA" sz="1800" dirty="0"/>
                    </a:p>
                  </a:txBody>
                  <a:tcPr marT="45700" marB="4570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776288" y="549275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ヒラギノ角ゴ Pro W3" charset="-128"/>
                <a:cs typeface="ヒラギノ角ゴ Pro W3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ヒラギノ角ゴ Pro W3" charset="-128"/>
                <a:cs typeface="ヒラギノ角ゴ Pro W3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ヒラギノ角ゴ Pro W3" charset="-128"/>
                <a:cs typeface="ヒラギノ角ゴ Pro W3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ヒラギノ角ゴ Pro W3" charset="-128"/>
                <a:cs typeface="ヒラギノ角ゴ Pro W3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ZA" kern="0" dirty="0">
                <a:solidFill>
                  <a:srgbClr val="000000"/>
                </a:solidFill>
                <a:latin typeface="Calibri" panose="020F0502020204030204" pitchFamily="34" charset="0"/>
              </a:rPr>
              <a:t>BASELINE REDUCTIONS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6A11C7-925F-487C-A9E8-666F72C7F15A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560388" y="2133600"/>
            <a:ext cx="8785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PROGRAMME 3: SOCIAL SECURITY &amp;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6B37D0-5F71-47B8-BB2D-96740BFC61CF}" type="slidenum">
              <a:rPr lang="en-US" altLang="en-US" sz="1400" smtClean="0">
                <a:solidFill>
                  <a:srgbClr val="000000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850900" y="404813"/>
            <a:ext cx="830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 BASELINE ALLOCATION  </a:t>
            </a:r>
          </a:p>
        </p:txBody>
      </p:sp>
      <p:graphicFrame>
        <p:nvGraphicFramePr>
          <p:cNvPr id="62468" name="Chart 5"/>
          <p:cNvGraphicFramePr>
            <a:graphicFrameLocks/>
          </p:cNvGraphicFramePr>
          <p:nvPr/>
        </p:nvGraphicFramePr>
        <p:xfrm>
          <a:off x="766763" y="1074738"/>
          <a:ext cx="8413750" cy="4565650"/>
        </p:xfrm>
        <a:graphic>
          <a:graphicData uri="http://schemas.openxmlformats.org/presentationml/2006/ole">
            <p:oleObj spid="_x0000_s62496" name="Chart" r:id="rId4" imgW="8419306" imgH="4572396" progId="Excel.Sheet.8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649538" y="1916113"/>
            <a:ext cx="5111750" cy="576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62E7B4-FC02-4F7F-9BFC-EEF48B1F1DEB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488950" y="115888"/>
            <a:ext cx="8785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PROGRAMME 3: SOCIAL SECURITY &amp; ADMINISTRATION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76288" y="1312863"/>
          <a:ext cx="8208962" cy="3844925"/>
        </p:xfrm>
        <a:graphic>
          <a:graphicData uri="http://schemas.openxmlformats.org/drawingml/2006/table">
            <a:tbl>
              <a:tblPr/>
              <a:tblGrid>
                <a:gridCol w="2405496">
                  <a:extLst>
                    <a:ext uri="{9D8B030D-6E8A-4147-A177-3AD203B41FA5}"/>
                  </a:extLst>
                </a:gridCol>
                <a:gridCol w="1160693">
                  <a:extLst>
                    <a:ext uri="{9D8B030D-6E8A-4147-A177-3AD203B41FA5}"/>
                  </a:extLst>
                </a:gridCol>
                <a:gridCol w="1160693">
                  <a:extLst>
                    <a:ext uri="{9D8B030D-6E8A-4147-A177-3AD203B41FA5}"/>
                  </a:extLst>
                </a:gridCol>
                <a:gridCol w="1160693">
                  <a:extLst>
                    <a:ext uri="{9D8B030D-6E8A-4147-A177-3AD203B41FA5}"/>
                  </a:extLst>
                </a:gridCol>
                <a:gridCol w="1160693">
                  <a:extLst>
                    <a:ext uri="{9D8B030D-6E8A-4147-A177-3AD203B41FA5}"/>
                  </a:extLst>
                </a:gridCol>
                <a:gridCol w="1160693">
                  <a:extLst>
                    <a:ext uri="{9D8B030D-6E8A-4147-A177-3AD203B41FA5}"/>
                  </a:extLst>
                </a:gridCol>
              </a:tblGrid>
              <a:tr h="475641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PROGRAMMES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  <a:tr h="6188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Social Security Policy Development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78 985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82 493 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88 143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6542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Appeals Adjudication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42 007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44 707 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47 855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088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Social Grants Administration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7 144 341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7 695 431 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7.71%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8 126 935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7359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Social Grants Fraud Investigations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61 719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65 248 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68 794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756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Programme Management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5 585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5 838 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6 212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756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7 332 637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7 893 717 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8 337 939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7F435E-6437-4031-B1D5-C5897C40F856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560388" y="506413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EXPENDITURE PER ECONOMIC CLASSIFICATION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49313" y="1268413"/>
          <a:ext cx="7989887" cy="4476750"/>
        </p:xfrm>
        <a:graphic>
          <a:graphicData uri="http://schemas.openxmlformats.org/drawingml/2006/table">
            <a:tbl>
              <a:tblPr/>
              <a:tblGrid>
                <a:gridCol w="2341298">
                  <a:extLst>
                    <a:ext uri="{9D8B030D-6E8A-4147-A177-3AD203B41FA5}"/>
                  </a:extLst>
                </a:gridCol>
                <a:gridCol w="1129718">
                  <a:extLst>
                    <a:ext uri="{9D8B030D-6E8A-4147-A177-3AD203B41FA5}"/>
                  </a:extLst>
                </a:gridCol>
                <a:gridCol w="1129718">
                  <a:extLst>
                    <a:ext uri="{9D8B030D-6E8A-4147-A177-3AD203B41FA5}"/>
                  </a:extLst>
                </a:gridCol>
                <a:gridCol w="1129718">
                  <a:extLst>
                    <a:ext uri="{9D8B030D-6E8A-4147-A177-3AD203B41FA5}"/>
                  </a:extLst>
                </a:gridCol>
                <a:gridCol w="1129718">
                  <a:extLst>
                    <a:ext uri="{9D8B030D-6E8A-4147-A177-3AD203B41FA5}"/>
                  </a:extLst>
                </a:gridCol>
                <a:gridCol w="1129718">
                  <a:extLst>
                    <a:ext uri="{9D8B030D-6E8A-4147-A177-3AD203B41FA5}"/>
                  </a:extLst>
                </a:gridCol>
              </a:tblGrid>
              <a:tr h="2575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57544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CLASSIFICATION</a:t>
                      </a:r>
                    </a:p>
                  </a:txBody>
                  <a:tcPr marL="9524" marR="9524" marT="9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  <a:tr h="409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payments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121 696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128 539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137 517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09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Compensation of employees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65 951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68 200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73 077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09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 and services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55 745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60 339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8.24%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64 440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09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and subsidies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7 208 035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7 762 748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8 197 882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363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Departmental agencies and accounts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7 206 060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7 760 679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8 195 729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363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 governments and international organisations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1 730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1 799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1 868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09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245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270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285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09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Payments for capital assets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2 906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2 430 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-16.38%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2 540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2229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09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7 332 637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7 893 717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7.65%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8 337 939 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5.63%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66800" y="260350"/>
            <a:ext cx="7772400" cy="731838"/>
          </a:xfrm>
        </p:spPr>
        <p:txBody>
          <a:bodyPr/>
          <a:lstStyle/>
          <a:p>
            <a:r>
              <a:rPr lang="en-ZA" altLang="en-US" sz="28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STRATEGIC PRIORITIES</a:t>
            </a:r>
            <a:endParaRPr lang="en-ZA" altLang="en-US" sz="2800" smtClean="0">
              <a:solidFill>
                <a:schemeClr val="tx1"/>
              </a:solidFill>
              <a:ea typeface="ヒラギノ角ゴ Pro W3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969963"/>
            <a:ext cx="8497888" cy="4592637"/>
          </a:xfrm>
        </p:spPr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  <a:defRPr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Over the medium term, our strategic priorities are;</a:t>
            </a:r>
          </a:p>
          <a:p>
            <a:pPr marL="0" indent="0">
              <a:buFontTx/>
              <a:buNone/>
              <a:defRPr/>
            </a:pP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Reforming the social welfare sector and services to deliver</a:t>
            </a:r>
            <a:r>
              <a:rPr lang="en-ZA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en-ZA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results. </a:t>
            </a:r>
          </a:p>
          <a:p>
            <a:pPr marL="0" indent="0">
              <a:buFontTx/>
              <a:buNone/>
              <a:defRPr/>
            </a:pP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Improve the provision of Early Childhood Development. All children should enjoy services and benefits aimed at facilitating access to nutrition, health care, education, social care  and safety.</a:t>
            </a:r>
          </a:p>
          <a:p>
            <a:pPr marL="0" indent="0">
              <a:buFontTx/>
              <a:buNone/>
              <a:defRPr/>
            </a:pP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Deepening social assistance and extending the scope for social security.</a:t>
            </a:r>
          </a:p>
          <a:p>
            <a:pPr marL="0" indent="0">
              <a:buFontTx/>
              <a:buNone/>
              <a:defRPr/>
            </a:pP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Strengthening Integrated community development interventions and improving household food and nutrition.</a:t>
            </a:r>
          </a:p>
          <a:p>
            <a:pPr marL="0" indent="0">
              <a:buFontTx/>
              <a:buNone/>
              <a:defRPr/>
            </a:pP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Establish social protection systems to strengthen coordination, integration, planning, monitoring and evaluation of services. </a:t>
            </a:r>
          </a:p>
          <a:p>
            <a:pPr marL="0" indent="0">
              <a:buFontTx/>
              <a:buNone/>
              <a:defRPr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ZA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1675F-6681-48B2-8A1F-7D0532728E86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058863" y="333375"/>
            <a:ext cx="7772400" cy="792163"/>
          </a:xfrm>
        </p:spPr>
        <p:txBody>
          <a:bodyPr/>
          <a:lstStyle/>
          <a:p>
            <a:r>
              <a:rPr lang="en-ZA" smtClean="0">
                <a:latin typeface="Calibri" panose="020F0502020204030204" pitchFamily="34" charset="0"/>
                <a:ea typeface="ヒラギノ角ゴ Pro W3" pitchFamily="1" charset="-128"/>
              </a:rPr>
              <a:t>BASELINE INCREASES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66800" y="1341438"/>
          <a:ext cx="7772400" cy="10096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3100">
                  <a:extLst>
                    <a:ext uri="{9D8B030D-6E8A-4147-A177-3AD203B41FA5}"/>
                  </a:extLst>
                </a:gridCol>
                <a:gridCol w="1943100">
                  <a:extLst>
                    <a:ext uri="{9D8B030D-6E8A-4147-A177-3AD203B41FA5}"/>
                  </a:extLst>
                </a:gridCol>
                <a:gridCol w="1943100">
                  <a:extLst>
                    <a:ext uri="{9D8B030D-6E8A-4147-A177-3AD203B41FA5}"/>
                  </a:extLst>
                </a:gridCol>
                <a:gridCol w="1943100">
                  <a:extLst>
                    <a:ext uri="{9D8B030D-6E8A-4147-A177-3AD203B41FA5}"/>
                  </a:extLst>
                </a:gridCol>
              </a:tblGrid>
              <a:tr h="370121"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T="45632" marB="45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2016/17</a:t>
                      </a:r>
                      <a:endParaRPr lang="en-ZA" sz="1800" dirty="0"/>
                    </a:p>
                  </a:txBody>
                  <a:tcPr marT="45632" marB="45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2017/18</a:t>
                      </a:r>
                      <a:endParaRPr lang="en-ZA" sz="1800" dirty="0"/>
                    </a:p>
                  </a:txBody>
                  <a:tcPr marT="45632" marB="45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2018/19</a:t>
                      </a:r>
                      <a:endParaRPr lang="en-ZA" sz="1800" dirty="0"/>
                    </a:p>
                  </a:txBody>
                  <a:tcPr marT="45632" marB="45632"/>
                </a:tc>
                <a:extLst>
                  <a:ext uri="{0D108BD9-81ED-4DB2-BD59-A6C34878D82A}"/>
                </a:extLst>
              </a:tr>
              <a:tr h="6395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Establishment of</a:t>
                      </a:r>
                      <a:r>
                        <a:rPr lang="en-US" sz="1800" baseline="0" dirty="0" smtClean="0"/>
                        <a:t> the Inspectorate</a:t>
                      </a:r>
                      <a:endParaRPr lang="en-ZA" sz="1800" dirty="0"/>
                    </a:p>
                  </a:txBody>
                  <a:tcPr marT="45632" marB="45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25 500</a:t>
                      </a:r>
                      <a:endParaRPr lang="en-ZA" sz="1800" dirty="0"/>
                    </a:p>
                  </a:txBody>
                  <a:tcPr marT="45632" marB="45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27 030</a:t>
                      </a:r>
                      <a:endParaRPr lang="en-ZA" sz="1800" dirty="0"/>
                    </a:p>
                  </a:txBody>
                  <a:tcPr marT="45632" marB="45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28 652</a:t>
                      </a:r>
                      <a:endParaRPr lang="en-ZA" sz="1800" dirty="0"/>
                    </a:p>
                  </a:txBody>
                  <a:tcPr marT="45632" marB="45632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6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E68B06-ED01-4978-86F1-E5DEB5DD79A0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B66855-44A6-4543-9D3A-1CBAB24EB694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560388" y="2060575"/>
            <a:ext cx="8785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PROGRAMME 4: WELFARE SERVICES POLICY DEV &amp; IMP SUPPORT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AA71B5-446A-4685-AC2F-3FE880E23BB2}" type="slidenum">
              <a:rPr lang="en-US" altLang="en-US" sz="1400" smtClean="0">
                <a:solidFill>
                  <a:srgbClr val="000000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817563" y="206375"/>
            <a:ext cx="830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 BASELINE ALLOCATION  </a:t>
            </a:r>
          </a:p>
        </p:txBody>
      </p:sp>
      <p:graphicFrame>
        <p:nvGraphicFramePr>
          <p:cNvPr id="68612" name="Chart 5"/>
          <p:cNvGraphicFramePr>
            <a:graphicFrameLocks/>
          </p:cNvGraphicFramePr>
          <p:nvPr/>
        </p:nvGraphicFramePr>
        <p:xfrm>
          <a:off x="766763" y="677863"/>
          <a:ext cx="8413750" cy="4962525"/>
        </p:xfrm>
        <a:graphic>
          <a:graphicData uri="http://schemas.openxmlformats.org/presentationml/2006/ole">
            <p:oleObj spid="_x0000_s68640" name="Chart" r:id="rId4" imgW="8419306" imgH="4968671" progId="Excel.Sheet.8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792413" y="1484313"/>
            <a:ext cx="4824412" cy="18272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180276-DEB7-41A8-8646-7E83902B28CD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523875" y="98425"/>
            <a:ext cx="8785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PROGRAMME 4: WELFARE SERVICES POLICY DEV &amp; IMP SUPPORT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04850" y="1052513"/>
          <a:ext cx="8424863" cy="4687887"/>
        </p:xfrm>
        <a:graphic>
          <a:graphicData uri="http://schemas.openxmlformats.org/drawingml/2006/table">
            <a:tbl>
              <a:tblPr/>
              <a:tblGrid>
                <a:gridCol w="2468759">
                  <a:extLst>
                    <a:ext uri="{9D8B030D-6E8A-4147-A177-3AD203B41FA5}"/>
                  </a:extLst>
                </a:gridCol>
                <a:gridCol w="1191221">
                  <a:extLst>
                    <a:ext uri="{9D8B030D-6E8A-4147-A177-3AD203B41FA5}"/>
                  </a:extLst>
                </a:gridCol>
                <a:gridCol w="1191221">
                  <a:extLst>
                    <a:ext uri="{9D8B030D-6E8A-4147-A177-3AD203B41FA5}"/>
                  </a:extLst>
                </a:gridCol>
                <a:gridCol w="1191221">
                  <a:extLst>
                    <a:ext uri="{9D8B030D-6E8A-4147-A177-3AD203B41FA5}"/>
                  </a:extLst>
                </a:gridCol>
                <a:gridCol w="1191221">
                  <a:extLst>
                    <a:ext uri="{9D8B030D-6E8A-4147-A177-3AD203B41FA5}"/>
                  </a:extLst>
                </a:gridCol>
                <a:gridCol w="1191221">
                  <a:extLst>
                    <a:ext uri="{9D8B030D-6E8A-4147-A177-3AD203B41FA5}"/>
                  </a:extLst>
                </a:gridCol>
              </a:tblGrid>
              <a:tr h="2225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8" marR="9148" marT="9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PROGRAMMES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Standards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31 028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32 320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34 486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Substance Abuse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72 453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88 174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93 215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Older Persons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21 191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22 285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23 628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People with Disabilities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30 679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32 059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34 134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6.47%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398 501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575 455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44.40%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608 028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Families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9 359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9 765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10 406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5887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Crime Prevention and Victim Empowerment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64 901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67 682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72 143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Youth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15 025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16 406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17 395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HIV and AIDS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102 789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123 210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19.87%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130 559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Worker Scholarships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305 319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323 028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341 118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 Management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4 010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4 176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4 457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579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1 055 255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1 294 560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22.68%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1 369 569 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5.79%</a:t>
                      </a:r>
                    </a:p>
                  </a:txBody>
                  <a:tcPr marL="9148" marR="9148" marT="9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2D542A-AD92-4724-8CAF-492E2E8BD2DD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536575" y="328613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EXPENDITURE PER ECONOMIC CLASSIFICATION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30250" y="1125538"/>
          <a:ext cx="8399463" cy="4762500"/>
        </p:xfrm>
        <a:graphic>
          <a:graphicData uri="http://schemas.openxmlformats.org/drawingml/2006/table">
            <a:tbl>
              <a:tblPr/>
              <a:tblGrid>
                <a:gridCol w="2461318">
                  <a:extLst>
                    <a:ext uri="{9D8B030D-6E8A-4147-A177-3AD203B41FA5}"/>
                  </a:extLst>
                </a:gridCol>
                <a:gridCol w="1187629">
                  <a:extLst>
                    <a:ext uri="{9D8B030D-6E8A-4147-A177-3AD203B41FA5}"/>
                  </a:extLst>
                </a:gridCol>
                <a:gridCol w="1187629">
                  <a:extLst>
                    <a:ext uri="{9D8B030D-6E8A-4147-A177-3AD203B41FA5}"/>
                  </a:extLst>
                </a:gridCol>
                <a:gridCol w="1187629">
                  <a:extLst>
                    <a:ext uri="{9D8B030D-6E8A-4147-A177-3AD203B41FA5}"/>
                  </a:extLst>
                </a:gridCol>
                <a:gridCol w="1187629">
                  <a:extLst>
                    <a:ext uri="{9D8B030D-6E8A-4147-A177-3AD203B41FA5}"/>
                  </a:extLst>
                </a:gridCol>
                <a:gridCol w="1187629">
                  <a:extLst>
                    <a:ext uri="{9D8B030D-6E8A-4147-A177-3AD203B41FA5}"/>
                  </a:extLst>
                </a:gridCol>
              </a:tblGrid>
              <a:tr h="2228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22878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CLASSIFICATION</a:t>
                      </a:r>
                    </a:p>
                  </a:txBody>
                  <a:tcPr marL="9526" marR="9526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  <a:tr h="406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payments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267 213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281 482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299 818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06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Compensation of employees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139 344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144 035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155 114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06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 and services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127 869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137 447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144 704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06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and subsidies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783 156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1 008 017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28.71%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1 064 407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06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 and Municipalities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556 392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758 416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36.31%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805 684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362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 governments and international organisations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759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797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837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06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Non-profit institutions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101 819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121 822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19.65%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128 645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06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124 186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126 982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129 241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06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Payments for capital assets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4 886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5 061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5 344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222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06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1 055 255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1 294 560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22.68%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1 369 569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058863" y="333375"/>
            <a:ext cx="7772400" cy="719138"/>
          </a:xfrm>
        </p:spPr>
        <p:txBody>
          <a:bodyPr/>
          <a:lstStyle/>
          <a:p>
            <a:r>
              <a:rPr lang="en-ZA" sz="3200" b="1" smtClean="0">
                <a:latin typeface="Calibri" panose="020F0502020204030204" pitchFamily="34" charset="0"/>
                <a:ea typeface="ヒラギノ角ゴ Pro W3" pitchFamily="1" charset="-128"/>
              </a:rPr>
              <a:t>CONDITIONAL GRANTS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04850" y="1052513"/>
          <a:ext cx="8134350" cy="49641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3588">
                  <a:extLst>
                    <a:ext uri="{9D8B030D-6E8A-4147-A177-3AD203B41FA5}"/>
                  </a:extLst>
                </a:gridCol>
                <a:gridCol w="2033588">
                  <a:extLst>
                    <a:ext uri="{9D8B030D-6E8A-4147-A177-3AD203B41FA5}"/>
                  </a:extLst>
                </a:gridCol>
                <a:gridCol w="2033588">
                  <a:extLst>
                    <a:ext uri="{9D8B030D-6E8A-4147-A177-3AD203B41FA5}"/>
                  </a:extLst>
                </a:gridCol>
                <a:gridCol w="2033588">
                  <a:extLst>
                    <a:ext uri="{9D8B030D-6E8A-4147-A177-3AD203B41FA5}"/>
                  </a:extLst>
                </a:gridCol>
              </a:tblGrid>
              <a:tr h="370911">
                <a:tc>
                  <a:txBody>
                    <a:bodyPr/>
                    <a:lstStyle/>
                    <a:p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2017/18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2018/19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2019/20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/>
                </a:extLst>
              </a:tr>
              <a:tr h="370911">
                <a:tc>
                  <a:txBody>
                    <a:bodyPr/>
                    <a:lstStyle/>
                    <a:p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R’000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R’000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R’000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/>
                </a:extLst>
              </a:tr>
              <a:tr h="370911">
                <a:tc gridSpan="4">
                  <a:txBody>
                    <a:bodyPr/>
                    <a:lstStyle/>
                    <a:p>
                      <a:r>
                        <a:rPr lang="en-ZA" sz="1800" b="1" dirty="0" smtClean="0">
                          <a:latin typeface="Calibri" panose="020F0502020204030204" pitchFamily="34" charset="0"/>
                        </a:rPr>
                        <a:t>Early</a:t>
                      </a:r>
                      <a:r>
                        <a:rPr lang="en-ZA" sz="1800" b="1" baseline="0" dirty="0" smtClean="0">
                          <a:latin typeface="Calibri" panose="020F0502020204030204" pitchFamily="34" charset="0"/>
                        </a:rPr>
                        <a:t> Childhood Development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640203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ECD – subsidy expansion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248 892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412 055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435 101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/>
                </a:extLst>
              </a:tr>
              <a:tr h="640203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ECD</a:t>
                      </a:r>
                      <a:r>
                        <a:rPr lang="en-ZA" sz="1800" baseline="0" dirty="0" smtClean="0">
                          <a:latin typeface="Calibri" panose="020F0502020204030204" pitchFamily="34" charset="0"/>
                        </a:rPr>
                        <a:t> – centre maintenance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68 720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78 746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83 127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/>
                </a:extLst>
              </a:tr>
              <a:tr h="370911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latin typeface="Calibri" panose="020F0502020204030204" pitchFamily="34" charset="0"/>
                        </a:rPr>
                        <a:t>Substance</a:t>
                      </a:r>
                      <a:r>
                        <a:rPr lang="en-ZA" sz="1800" b="1" baseline="0" dirty="0" smtClean="0">
                          <a:latin typeface="Calibri" panose="020F0502020204030204" pitchFamily="34" charset="0"/>
                        </a:rPr>
                        <a:t> Abuse Treatment Grant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914575">
                <a:tc>
                  <a:txBody>
                    <a:bodyPr/>
                    <a:lstStyle/>
                    <a:p>
                      <a:r>
                        <a:rPr lang="en-ZA" sz="1800" dirty="0" err="1" smtClean="0">
                          <a:latin typeface="Calibri" panose="020F0502020204030204" pitchFamily="34" charset="0"/>
                        </a:rPr>
                        <a:t>Operationalsation</a:t>
                      </a:r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en-ZA" sz="1800" dirty="0" err="1" smtClean="0">
                          <a:latin typeface="Calibri" panose="020F0502020204030204" pitchFamily="34" charset="0"/>
                        </a:rPr>
                        <a:t>centers</a:t>
                      </a:r>
                      <a:r>
                        <a:rPr lang="en-ZA" sz="1800" dirty="0" smtClean="0">
                          <a:latin typeface="Calibri" panose="020F0502020204030204" pitchFamily="34" charset="0"/>
                        </a:rPr>
                        <a:t> in NC, FS, NW and EC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56 950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70 833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74 800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/>
                </a:extLst>
              </a:tr>
              <a:tr h="370911">
                <a:tc gridSpan="4"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Social Worker Employment Grant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91457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Employment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of Social Work Graduates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181 830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196 783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212 656</a:t>
                      </a:r>
                      <a:endParaRPr lang="en-ZA" sz="1800" dirty="0">
                        <a:latin typeface="Calibri" panose="020F0502020204030204" pitchFamily="34" charset="0"/>
                      </a:endParaRPr>
                    </a:p>
                  </a:txBody>
                  <a:tcPr marL="91436" marR="91436" marT="45729" marB="4572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275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099715-D401-4C31-89C9-BCEB04AC6974}" type="datetime1">
              <a:rPr 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5/8/2017</a:t>
            </a:fld>
            <a:endParaRPr 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27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CEC9DD-A5C1-4FA7-ABA7-0201175F6516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82DE2A-8E50-40DB-9C91-10B87182258D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560388" y="2060575"/>
            <a:ext cx="8785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PROGRAMME 5: SOCIAL POLICY &amp; INTEGRATED SERVICE DELIVERY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8DFF53-C162-48A2-9F06-729FB7BDFC88}" type="slidenum">
              <a:rPr lang="en-US" altLang="en-US" sz="1400" smtClean="0">
                <a:solidFill>
                  <a:srgbClr val="000000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850900" y="404813"/>
            <a:ext cx="830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 BASELINE ALLOCATION  </a:t>
            </a:r>
          </a:p>
        </p:txBody>
      </p:sp>
      <p:graphicFrame>
        <p:nvGraphicFramePr>
          <p:cNvPr id="74756" name="Chart 5"/>
          <p:cNvGraphicFramePr>
            <a:graphicFrameLocks/>
          </p:cNvGraphicFramePr>
          <p:nvPr/>
        </p:nvGraphicFramePr>
        <p:xfrm>
          <a:off x="766763" y="1074738"/>
          <a:ext cx="8413750" cy="4565650"/>
        </p:xfrm>
        <a:graphic>
          <a:graphicData uri="http://schemas.openxmlformats.org/presentationml/2006/ole">
            <p:oleObj spid="_x0000_s74784" name="Chart" r:id="rId4" imgW="8419306" imgH="4572396" progId="Excel.Sheet.8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505075" y="1700213"/>
            <a:ext cx="4968875" cy="576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57E95A-BD73-4FD7-9121-551F1A7DA435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560388" y="188913"/>
            <a:ext cx="8785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PROGRAMME 5: SOCIAL POLICY &amp; INTEGRATED SERVICE DELIVERY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31825" y="1143000"/>
          <a:ext cx="8497888" cy="4410075"/>
        </p:xfrm>
        <a:graphic>
          <a:graphicData uri="http://schemas.openxmlformats.org/drawingml/2006/table">
            <a:tbl>
              <a:tblPr/>
              <a:tblGrid>
                <a:gridCol w="2490159">
                  <a:extLst>
                    <a:ext uri="{9D8B030D-6E8A-4147-A177-3AD203B41FA5}"/>
                  </a:extLst>
                </a:gridCol>
                <a:gridCol w="1201546">
                  <a:extLst>
                    <a:ext uri="{9D8B030D-6E8A-4147-A177-3AD203B41FA5}"/>
                  </a:extLst>
                </a:gridCol>
                <a:gridCol w="1201546">
                  <a:extLst>
                    <a:ext uri="{9D8B030D-6E8A-4147-A177-3AD203B41FA5}"/>
                  </a:extLst>
                </a:gridCol>
                <a:gridCol w="1201546">
                  <a:extLst>
                    <a:ext uri="{9D8B030D-6E8A-4147-A177-3AD203B41FA5}"/>
                  </a:extLst>
                </a:gridCol>
                <a:gridCol w="1201546">
                  <a:extLst>
                    <a:ext uri="{9D8B030D-6E8A-4147-A177-3AD203B41FA5}"/>
                  </a:extLst>
                </a:gridCol>
                <a:gridCol w="1201546">
                  <a:extLst>
                    <a:ext uri="{9D8B030D-6E8A-4147-A177-3AD203B41FA5}"/>
                  </a:extLst>
                </a:gridCol>
              </a:tblGrid>
              <a:tr h="2471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7181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PROGRAMMES</a:t>
                      </a:r>
                    </a:p>
                  </a:txBody>
                  <a:tcPr marL="9526" marR="9526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  <a:tr h="436231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Policy Research and Development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5 718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5 910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6 334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7.17%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18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Projects and Innovation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10 612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10 995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11 766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18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Policy Promotion 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32 439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34 531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36 921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231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Registration and Monitoring of Non-Profit Organisations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36 134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37 472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40 082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231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Substance Abuse Advisory Services and Oversight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5 921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6 205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6 594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18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Development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93 785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98 810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104 594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5.85%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18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Development Agency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200 913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212 578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224 482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18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 Management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3 334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3 459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3 697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6.88%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26091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388 856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409 960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434 470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5.98%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AC583D-6B48-46D7-9842-040EBCF2F91D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588963" y="506413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EXPENDITURE PER ECONOMIC CLASSIFICATION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6600" y="1039813"/>
          <a:ext cx="8464551" cy="4811724"/>
        </p:xfrm>
        <a:graphic>
          <a:graphicData uri="http://schemas.openxmlformats.org/drawingml/2006/table">
            <a:tbl>
              <a:tblPr/>
              <a:tblGrid>
                <a:gridCol w="2480391">
                  <a:extLst>
                    <a:ext uri="{9D8B030D-6E8A-4147-A177-3AD203B41FA5}"/>
                  </a:extLst>
                </a:gridCol>
                <a:gridCol w="1196832">
                  <a:extLst>
                    <a:ext uri="{9D8B030D-6E8A-4147-A177-3AD203B41FA5}"/>
                  </a:extLst>
                </a:gridCol>
                <a:gridCol w="1196832">
                  <a:extLst>
                    <a:ext uri="{9D8B030D-6E8A-4147-A177-3AD203B41FA5}"/>
                  </a:extLst>
                </a:gridCol>
                <a:gridCol w="1196832">
                  <a:extLst>
                    <a:ext uri="{9D8B030D-6E8A-4147-A177-3AD203B41FA5}"/>
                  </a:extLst>
                </a:gridCol>
                <a:gridCol w="1196832">
                  <a:extLst>
                    <a:ext uri="{9D8B030D-6E8A-4147-A177-3AD203B41FA5}"/>
                  </a:extLst>
                </a:gridCol>
                <a:gridCol w="1196832">
                  <a:extLst>
                    <a:ext uri="{9D8B030D-6E8A-4147-A177-3AD203B41FA5}"/>
                  </a:extLst>
                </a:gridCol>
              </a:tblGrid>
              <a:tr h="2247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24786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CLASSIFICATION</a:t>
                      </a:r>
                    </a:p>
                  </a:txBody>
                  <a:tcPr marL="9525" marR="952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 000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  <a:tr h="4362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payments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128 188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134 413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143 779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362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Compensation of employees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78 150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80 299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86 409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362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 and services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50 038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54 114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57 370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6.02%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2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and subsidies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259 900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274 735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289 834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362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Departmental agencies and accounts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200 913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212 578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224 482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362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 governments and international organisations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1 976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2 052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1 880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-8.38%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362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Non-profit institutions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30 795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32 369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34 182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362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26 216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27 736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29 290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2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Payments for capital assets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768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812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857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/>
                </a:extLst>
              </a:tr>
              <a:tr h="4362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388 856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409 960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434 470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2276475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altLang="en-US" sz="2800" b="1" dirty="0">
                <a:solidFill>
                  <a:schemeClr val="tx1"/>
                </a:solidFill>
                <a:latin typeface="Arial" charset="0"/>
                <a:cs typeface="Arial" charset="0"/>
              </a:rPr>
              <a:t>STRATEGIC PLAN 2015-2020</a:t>
            </a:r>
            <a:r>
              <a:rPr lang="en-ZA" altLang="en-US" sz="2800" b="1" dirty="0">
                <a:solidFill>
                  <a:srgbClr val="CC6600"/>
                </a:solidFill>
                <a:latin typeface="Arial" charset="0"/>
                <a:cs typeface="Arial" charset="0"/>
              </a:rPr>
              <a:t/>
            </a:r>
            <a:br>
              <a:rPr lang="en-ZA" altLang="en-US" sz="2800" b="1" dirty="0">
                <a:solidFill>
                  <a:srgbClr val="CC6600"/>
                </a:solidFill>
                <a:latin typeface="Arial" charset="0"/>
                <a:cs typeface="Arial" charset="0"/>
              </a:rPr>
            </a:br>
            <a:r>
              <a:rPr lang="en-ZA" altLang="en-US" sz="2800" b="1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ZA" altLang="en-US" sz="28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ZA" altLang="en-US" sz="2800" b="1" dirty="0">
                <a:solidFill>
                  <a:schemeClr val="tx1"/>
                </a:solidFill>
                <a:latin typeface="Arial" charset="0"/>
                <a:cs typeface="Arial" charset="0"/>
              </a:rPr>
              <a:t>PROGRAMME PERFORMANCE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BA7E0D-C001-4459-95CA-00B0F08F9F14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1125538"/>
            <a:ext cx="8496300" cy="3816350"/>
          </a:xfrm>
        </p:spPr>
        <p:txBody>
          <a:bodyPr/>
          <a:lstStyle/>
          <a:p>
            <a:pPr>
              <a:defRPr/>
            </a:pPr>
            <a:r>
              <a:rPr lang="en-GB" sz="7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THANK  YOU</a:t>
            </a:r>
            <a:endParaRPr lang="en-GB" sz="7200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EFE448-C249-4F1C-AAAB-83C430A20250}" type="slidenum">
              <a:rPr lang="en-US" alt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372600" cy="990600"/>
          </a:xfrm>
        </p:spPr>
        <p:txBody>
          <a:bodyPr/>
          <a:lstStyle/>
          <a:p>
            <a:r>
              <a:rPr lang="en-ZA" altLang="en-US" sz="24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WELFARE SERVICES: PROFESSIONAL SOCIAL SERVICES AND OLDER PERSONS 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371942-7282-4359-A58D-364570E7C048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7475" y="990600"/>
          <a:ext cx="9559925" cy="46164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0797"/>
                <a:gridCol w="2331689"/>
                <a:gridCol w="5207439"/>
              </a:tblGrid>
              <a:tr h="541337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MTSF Priorities 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2" marB="4571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 Outputs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685941">
                <a:tc rowSpan="7"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Reforming the social welfare sector and services to deliver better results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 social welfare service delivery through legislative &amp; policy reforms by 2019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Reviewed 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Welfare White 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33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 and Supply Model for SSPs developed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01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Recruitment and retention strategy for SSPs developed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941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Scholarship Programme implemented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866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Legislation</a:t>
                      </a:r>
                      <a:r>
                        <a:rPr lang="en-ZA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the professionalization of SSPs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935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Amendments to the Older Persons Act 2006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65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Older</a:t>
                      </a:r>
                      <a:r>
                        <a:rPr lang="en-ZA" sz="16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Persons Services Strengthened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9144000" cy="685800"/>
          </a:xfrm>
        </p:spPr>
        <p:txBody>
          <a:bodyPr/>
          <a:lstStyle/>
          <a:p>
            <a:r>
              <a:rPr lang="en-ZA" altLang="en-US" sz="2400" b="1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WELFARE SERVICES: SOCIAL CRIME PREVENTION AND VICTIM EMPOWERMENT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086288-CA72-4531-A877-72931884F22F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082675"/>
          <a:ext cx="9525000" cy="4479924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873770"/>
                <a:gridCol w="2186066"/>
                <a:gridCol w="5465164"/>
              </a:tblGrid>
              <a:tr h="428270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MTSF Priority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 Outputs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317854">
                <a:tc rowSpan="8"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Reforming the social welfare sector and services to deliver better results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the incidences of social crime, substance abuse and facilitate the provision of support services to target groups by 2019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Legislation on victim empowerment support services 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African Integrated Programme of </a:t>
                      </a: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(GBV 2013-2018) on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Based Violence 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5362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Inter-departmental coordination within victim</a:t>
                      </a:r>
                      <a:r>
                        <a:rPr lang="en-ZA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empowerment sector approved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585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and support services to families strengthened</a:t>
                      </a:r>
                      <a:endParaRPr lang="en-ZA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9453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Implementation 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the Integrated Social Crime Prevention </a:t>
                      </a: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 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 Plan</a:t>
                      </a:r>
                    </a:p>
                  </a:txBody>
                  <a:tcPr marL="56995" marR="5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585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Justice Act </a:t>
                      </a: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5485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Anti-Substance Abuse Programme of Action(POA) </a:t>
                      </a: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implemented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730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Master Plan </a:t>
                      </a: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implemented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995" marR="56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" y="115888"/>
            <a:ext cx="9193213" cy="1143000"/>
          </a:xfrm>
        </p:spPr>
        <p:txBody>
          <a:bodyPr/>
          <a:lstStyle/>
          <a:p>
            <a:r>
              <a:rPr lang="en-ZA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RIGHTS OF PERSONS WITH DISABILITIES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9AAD35-7D45-4A29-9982-BA8165FD86CB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1258888"/>
          <a:ext cx="9448800" cy="365760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743200"/>
                <a:gridCol w="3048000"/>
                <a:gridCol w="3657600"/>
              </a:tblGrid>
              <a:tr h="35118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MTSF Priority</a:t>
                      </a:r>
                      <a:r>
                        <a:rPr lang="en-ZA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 Outputs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964227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Reforming the social welfare sector and services to deliver better results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 the empowerment and rights of persons with disabilities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through the development and implementation of legislation, policies and programmes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Legislative and policy framework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protect and promote the rights of persons with disabilities </a:t>
                      </a: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strengthened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33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Paper on the Rights</a:t>
                      </a:r>
                      <a:r>
                        <a:rPr lang="en-GB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Persons with Disabilities implemented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882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Inequality Index 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PowerPoint Presentation2">
  <a:themeElements>
    <a:clrScheme name="Microsoft PowerPoint Presentat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crosoft PowerPoint Presentation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icrosoft PowerPoint 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Presentation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PowerPoint Presentation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Presentation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Presentation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Presentation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Presentation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F:\Microsoft PowerPoint Presentation2.pot</Template>
  <TotalTime>6847</TotalTime>
  <Words>5636</Words>
  <Application>Microsoft Office PowerPoint</Application>
  <PresentationFormat>A4 Paper (210x297 mm)</PresentationFormat>
  <Paragraphs>1471</Paragraphs>
  <Slides>60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Microsoft PowerPoint Presentation2</vt:lpstr>
      <vt:lpstr>Chart</vt:lpstr>
      <vt:lpstr>  PORTFOLIO COMMMITEE  ON SOCIAL DEVELOPMENT    </vt:lpstr>
      <vt:lpstr>PRESENTATION STRUCTURE</vt:lpstr>
      <vt:lpstr>  PURPOSE  </vt:lpstr>
      <vt:lpstr>INTRODUCTION &amp; BACKGROUND</vt:lpstr>
      <vt:lpstr>STRATEGIC PRIORITIES</vt:lpstr>
      <vt:lpstr>STRATEGIC PLAN 2015-2020  PROGRAMME PERFORMANCE</vt:lpstr>
      <vt:lpstr>WELFARE SERVICES: PROFESSIONAL SOCIAL SERVICES AND OLDER PERSONS </vt:lpstr>
      <vt:lpstr>WELFARE SERVICES: SOCIAL CRIME PREVENTION AND VICTIM EMPOWERMENT</vt:lpstr>
      <vt:lpstr>RIGHTS OF PERSONS WITH DISABILITIES</vt:lpstr>
      <vt:lpstr>WELFARE SERVICES: CHILDREN SERVICES, ORPHANS and VULNERABLE CHILDREN </vt:lpstr>
      <vt:lpstr>SOCIAL ASSISTANCE &amp; SOCIAL SECURITY POLICY ADMINISTRATION </vt:lpstr>
      <vt:lpstr>COMMUNITY DEVELOPMENT</vt:lpstr>
      <vt:lpstr>MONITORING AND EVALUATION</vt:lpstr>
      <vt:lpstr>ANNUAL PERFORMANCE PLAN 2017/18  </vt:lpstr>
      <vt:lpstr>PROGRAMME PURPOSES</vt:lpstr>
      <vt:lpstr>Programme 1: Administration</vt:lpstr>
      <vt:lpstr>Programme 1: Administration</vt:lpstr>
      <vt:lpstr>Programme 2: Social Assistance</vt:lpstr>
      <vt:lpstr>Programme 3: Social Security Policy and Administration</vt:lpstr>
      <vt:lpstr>Programme 4: PROFESSIONAL SOCIAL SERVICES AND OLDER PERSONS </vt:lpstr>
      <vt:lpstr>Programme 4: OLDER PERSONS AND EARLY CHILDHOOD DEVELOPMENT</vt:lpstr>
      <vt:lpstr>Programme 4: CHILDREN’S SERVICES, ORPHANS AND VULNERABLE CHILDREN</vt:lpstr>
      <vt:lpstr>Programme 4: SOCIAL CRIME PREVENTION &amp; VICTIM EMPOWERMENT</vt:lpstr>
      <vt:lpstr>Programme 4: SOCIAL CRIME PREVENTION &amp; VICTIM EMPOWERMENT</vt:lpstr>
      <vt:lpstr>Programme 4: HIV AND /AIDS</vt:lpstr>
      <vt:lpstr>Programme 4: RIGHTS OF PERSONS WITH DISABILITIES</vt:lpstr>
      <vt:lpstr>Programme 5: SOCIAL POLICY AND INTEGRATED SERVICE DELIVERY</vt:lpstr>
      <vt:lpstr>Programme 5: SOCIAL POLICY AND INTEGRATED SERVICE DELIVERY</vt:lpstr>
      <vt:lpstr>Programme 5: SOCIAL POLICY AND INTEGRATED SERVICE DELIVERY</vt:lpstr>
      <vt:lpstr>Programme 5: SOCIAL POLICY AND INTEGRATED SERVICE DELIVERY</vt:lpstr>
      <vt:lpstr>Programme 5: SOCIAL POLICY AND INTEGRATED SERVICE DELIVERY</vt:lpstr>
      <vt:lpstr>Slide 32</vt:lpstr>
      <vt:lpstr>SUMMARY - 2017 MTEF 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BASELINE INCREASES</vt:lpstr>
      <vt:lpstr>Slide 51</vt:lpstr>
      <vt:lpstr>Slide 52</vt:lpstr>
      <vt:lpstr>Slide 53</vt:lpstr>
      <vt:lpstr>Slide 54</vt:lpstr>
      <vt:lpstr>CONDITIONAL GRANTS</vt:lpstr>
      <vt:lpstr>Slide 56</vt:lpstr>
      <vt:lpstr>Slide 57</vt:lpstr>
      <vt:lpstr>Slide 58</vt:lpstr>
      <vt:lpstr>Slide 59</vt:lpstr>
      <vt:lpstr>THANK  YOU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KediboneM</dc:creator>
  <cp:lastModifiedBy>PUMZA</cp:lastModifiedBy>
  <cp:revision>547</cp:revision>
  <cp:lastPrinted>2017-04-28T10:26:44Z</cp:lastPrinted>
  <dcterms:created xsi:type="dcterms:W3CDTF">2013-09-04T06:30:42Z</dcterms:created>
  <dcterms:modified xsi:type="dcterms:W3CDTF">2017-05-08T11:36:32Z</dcterms:modified>
</cp:coreProperties>
</file>