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642" r:id="rId4"/>
    <p:sldId id="646" r:id="rId5"/>
    <p:sldId id="645" r:id="rId6"/>
    <p:sldId id="656" r:id="rId7"/>
    <p:sldId id="650" r:id="rId8"/>
    <p:sldId id="626" r:id="rId9"/>
    <p:sldId id="627" r:id="rId10"/>
    <p:sldId id="657" r:id="rId11"/>
    <p:sldId id="651" r:id="rId12"/>
    <p:sldId id="658" r:id="rId13"/>
    <p:sldId id="630" r:id="rId14"/>
    <p:sldId id="637" r:id="rId15"/>
    <p:sldId id="632" r:id="rId16"/>
    <p:sldId id="652" r:id="rId17"/>
    <p:sldId id="633" r:id="rId18"/>
    <p:sldId id="659" r:id="rId19"/>
    <p:sldId id="635" r:id="rId20"/>
    <p:sldId id="660" r:id="rId21"/>
    <p:sldId id="639" r:id="rId22"/>
    <p:sldId id="653" r:id="rId23"/>
    <p:sldId id="608" r:id="rId24"/>
    <p:sldId id="613" r:id="rId25"/>
    <p:sldId id="638" r:id="rId26"/>
    <p:sldId id="654" r:id="rId27"/>
    <p:sldId id="614" r:id="rId28"/>
    <p:sldId id="617" r:id="rId29"/>
    <p:sldId id="661" r:id="rId30"/>
    <p:sldId id="618" r:id="rId31"/>
    <p:sldId id="619" r:id="rId32"/>
    <p:sldId id="621" r:id="rId33"/>
    <p:sldId id="649" r:id="rId34"/>
  </p:sldIdLst>
  <p:sldSz cx="9144000" cy="6858000" type="screen4x3"/>
  <p:notesSz cx="6797675" cy="9928225"/>
  <p:defaultTextStyle>
    <a:defPPr>
      <a:defRPr lang="en-US"/>
    </a:defPPr>
    <a:lvl1pPr marL="0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33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66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98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31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165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994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30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662" algn="l" defTabSz="913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KChiliza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7A37"/>
    <a:srgbClr val="339966"/>
    <a:srgbClr val="008000"/>
    <a:srgbClr val="6699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3" autoAdjust="0"/>
    <p:restoredTop sz="92435" autoAdjust="0"/>
  </p:normalViewPr>
  <p:slideViewPr>
    <p:cSldViewPr>
      <p:cViewPr>
        <p:scale>
          <a:sx n="90" d="100"/>
          <a:sy n="90" d="100"/>
        </p:scale>
        <p:origin x="-266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BD61-585C-449A-A3CC-AA94BF5498E1}" type="datetimeFigureOut">
              <a:rPr lang="en-ZA" smtClean="0"/>
              <a:pPr/>
              <a:t>2017/05/03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337C1-80CF-414B-90BA-8349712925F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318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3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6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98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1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65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94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30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62" algn="l" defTabSz="913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FA869-44AB-42EA-8262-C60D6ED3EBD2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337C1-80CF-414B-90BA-8349712925FA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133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7440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84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287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287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05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6261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0612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2726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63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2" indent="0">
              <a:buNone/>
              <a:defRPr sz="2000" b="1"/>
            </a:lvl2pPr>
            <a:lvl3pPr marL="913403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6" indent="0">
              <a:buNone/>
              <a:defRPr sz="1600" b="1"/>
            </a:lvl5pPr>
            <a:lvl6pPr marL="2283510" indent="0">
              <a:buNone/>
              <a:defRPr sz="1600" b="1"/>
            </a:lvl6pPr>
            <a:lvl7pPr marL="2740208" indent="0">
              <a:buNone/>
              <a:defRPr sz="1600" b="1"/>
            </a:lvl7pPr>
            <a:lvl8pPr marL="3196913" indent="0">
              <a:buNone/>
              <a:defRPr sz="1600" b="1"/>
            </a:lvl8pPr>
            <a:lvl9pPr marL="36536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4"/>
            <a:ext cx="4040188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2" indent="0">
              <a:buNone/>
              <a:defRPr sz="2000" b="1"/>
            </a:lvl2pPr>
            <a:lvl3pPr marL="913403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6" indent="0">
              <a:buNone/>
              <a:defRPr sz="1600" b="1"/>
            </a:lvl5pPr>
            <a:lvl6pPr marL="2283510" indent="0">
              <a:buNone/>
              <a:defRPr sz="1600" b="1"/>
            </a:lvl6pPr>
            <a:lvl7pPr marL="2740208" indent="0">
              <a:buNone/>
              <a:defRPr sz="1600" b="1"/>
            </a:lvl7pPr>
            <a:lvl8pPr marL="3196913" indent="0">
              <a:buNone/>
              <a:defRPr sz="1600" b="1"/>
            </a:lvl8pPr>
            <a:lvl9pPr marL="36536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94"/>
            <a:ext cx="4041775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9618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7484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264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6702" indent="0">
              <a:buNone/>
              <a:defRPr sz="1200"/>
            </a:lvl2pPr>
            <a:lvl3pPr marL="913403" indent="0">
              <a:buNone/>
              <a:defRPr sz="1000"/>
            </a:lvl3pPr>
            <a:lvl4pPr marL="1370104" indent="0">
              <a:buNone/>
              <a:defRPr sz="900"/>
            </a:lvl4pPr>
            <a:lvl5pPr marL="1826806" indent="0">
              <a:buNone/>
              <a:defRPr sz="900"/>
            </a:lvl5pPr>
            <a:lvl6pPr marL="2283510" indent="0">
              <a:buNone/>
              <a:defRPr sz="900"/>
            </a:lvl6pPr>
            <a:lvl7pPr marL="2740208" indent="0">
              <a:buNone/>
              <a:defRPr sz="900"/>
            </a:lvl7pPr>
            <a:lvl8pPr marL="3196913" indent="0">
              <a:buNone/>
              <a:defRPr sz="900"/>
            </a:lvl8pPr>
            <a:lvl9pPr marL="36536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949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997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2" indent="0">
              <a:buNone/>
              <a:defRPr sz="2800"/>
            </a:lvl2pPr>
            <a:lvl3pPr marL="913403" indent="0">
              <a:buNone/>
              <a:defRPr sz="2400"/>
            </a:lvl3pPr>
            <a:lvl4pPr marL="1370104" indent="0">
              <a:buNone/>
              <a:defRPr sz="2000"/>
            </a:lvl4pPr>
            <a:lvl5pPr marL="1826806" indent="0">
              <a:buNone/>
              <a:defRPr sz="2000"/>
            </a:lvl5pPr>
            <a:lvl6pPr marL="2283510" indent="0">
              <a:buNone/>
              <a:defRPr sz="2000"/>
            </a:lvl6pPr>
            <a:lvl7pPr marL="2740208" indent="0">
              <a:buNone/>
              <a:defRPr sz="2000"/>
            </a:lvl7pPr>
            <a:lvl8pPr marL="3196913" indent="0">
              <a:buNone/>
              <a:defRPr sz="2000"/>
            </a:lvl8pPr>
            <a:lvl9pPr marL="3653613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276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2186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287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287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35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1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88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5883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69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2" indent="0">
              <a:buNone/>
              <a:defRPr sz="2000" b="1"/>
            </a:lvl2pPr>
            <a:lvl3pPr marL="913403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6" indent="0">
              <a:buNone/>
              <a:defRPr sz="1600" b="1"/>
            </a:lvl5pPr>
            <a:lvl6pPr marL="2283510" indent="0">
              <a:buNone/>
              <a:defRPr sz="1600" b="1"/>
            </a:lvl6pPr>
            <a:lvl7pPr marL="2740208" indent="0">
              <a:buNone/>
              <a:defRPr sz="1600" b="1"/>
            </a:lvl7pPr>
            <a:lvl8pPr marL="3196913" indent="0">
              <a:buNone/>
              <a:defRPr sz="1600" b="1"/>
            </a:lvl8pPr>
            <a:lvl9pPr marL="36536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4"/>
            <a:ext cx="4040188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2" indent="0">
              <a:buNone/>
              <a:defRPr sz="2000" b="1"/>
            </a:lvl2pPr>
            <a:lvl3pPr marL="913403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6" indent="0">
              <a:buNone/>
              <a:defRPr sz="1600" b="1"/>
            </a:lvl5pPr>
            <a:lvl6pPr marL="2283510" indent="0">
              <a:buNone/>
              <a:defRPr sz="1600" b="1"/>
            </a:lvl6pPr>
            <a:lvl7pPr marL="2740208" indent="0">
              <a:buNone/>
              <a:defRPr sz="1600" b="1"/>
            </a:lvl7pPr>
            <a:lvl8pPr marL="3196913" indent="0">
              <a:buNone/>
              <a:defRPr sz="1600" b="1"/>
            </a:lvl8pPr>
            <a:lvl9pPr marL="36536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94"/>
            <a:ext cx="4041775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310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83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84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3511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6702" indent="0">
              <a:buNone/>
              <a:defRPr sz="1200"/>
            </a:lvl2pPr>
            <a:lvl3pPr marL="913403" indent="0">
              <a:buNone/>
              <a:defRPr sz="1000"/>
            </a:lvl3pPr>
            <a:lvl4pPr marL="1370104" indent="0">
              <a:buNone/>
              <a:defRPr sz="900"/>
            </a:lvl4pPr>
            <a:lvl5pPr marL="1826806" indent="0">
              <a:buNone/>
              <a:defRPr sz="900"/>
            </a:lvl5pPr>
            <a:lvl6pPr marL="2283510" indent="0">
              <a:buNone/>
              <a:defRPr sz="900"/>
            </a:lvl6pPr>
            <a:lvl7pPr marL="2740208" indent="0">
              <a:buNone/>
              <a:defRPr sz="900"/>
            </a:lvl7pPr>
            <a:lvl8pPr marL="3196913" indent="0">
              <a:buNone/>
              <a:defRPr sz="900"/>
            </a:lvl8pPr>
            <a:lvl9pPr marL="36536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7965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2" indent="0">
              <a:buNone/>
              <a:defRPr sz="2800"/>
            </a:lvl2pPr>
            <a:lvl3pPr marL="913403" indent="0">
              <a:buNone/>
              <a:defRPr sz="2400"/>
            </a:lvl3pPr>
            <a:lvl4pPr marL="1370104" indent="0">
              <a:buNone/>
              <a:defRPr sz="2000"/>
            </a:lvl4pPr>
            <a:lvl5pPr marL="1826806" indent="0">
              <a:buNone/>
              <a:defRPr sz="2000"/>
            </a:lvl5pPr>
            <a:lvl6pPr marL="2283510" indent="0">
              <a:buNone/>
              <a:defRPr sz="2000"/>
            </a:lvl6pPr>
            <a:lvl7pPr marL="2740208" indent="0">
              <a:buNone/>
              <a:defRPr sz="2000"/>
            </a:lvl7pPr>
            <a:lvl8pPr marL="3196913" indent="0">
              <a:buNone/>
              <a:defRPr sz="2000"/>
            </a:lvl8pPr>
            <a:lvl9pPr marL="3653613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785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338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287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2879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6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36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3" indent="0">
              <a:buNone/>
              <a:defRPr sz="2000" b="1"/>
            </a:lvl2pPr>
            <a:lvl3pPr marL="913666" indent="0">
              <a:buNone/>
              <a:defRPr sz="1800" b="1"/>
            </a:lvl3pPr>
            <a:lvl4pPr marL="1370498" indent="0">
              <a:buNone/>
              <a:defRPr sz="1600" b="1"/>
            </a:lvl4pPr>
            <a:lvl5pPr marL="1827331" indent="0">
              <a:buNone/>
              <a:defRPr sz="1600" b="1"/>
            </a:lvl5pPr>
            <a:lvl6pPr marL="2284165" indent="0">
              <a:buNone/>
              <a:defRPr sz="1600" b="1"/>
            </a:lvl6pPr>
            <a:lvl7pPr marL="2740994" indent="0">
              <a:buNone/>
              <a:defRPr sz="1600" b="1"/>
            </a:lvl7pPr>
            <a:lvl8pPr marL="3197830" indent="0">
              <a:buNone/>
              <a:defRPr sz="1600" b="1"/>
            </a:lvl8pPr>
            <a:lvl9pPr marL="36546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9"/>
            <a:ext cx="4040188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3" indent="0">
              <a:buNone/>
              <a:defRPr sz="2000" b="1"/>
            </a:lvl2pPr>
            <a:lvl3pPr marL="913666" indent="0">
              <a:buNone/>
              <a:defRPr sz="1800" b="1"/>
            </a:lvl3pPr>
            <a:lvl4pPr marL="1370498" indent="0">
              <a:buNone/>
              <a:defRPr sz="1600" b="1"/>
            </a:lvl4pPr>
            <a:lvl5pPr marL="1827331" indent="0">
              <a:buNone/>
              <a:defRPr sz="1600" b="1"/>
            </a:lvl5pPr>
            <a:lvl6pPr marL="2284165" indent="0">
              <a:buNone/>
              <a:defRPr sz="1600" b="1"/>
            </a:lvl6pPr>
            <a:lvl7pPr marL="2740994" indent="0">
              <a:buNone/>
              <a:defRPr sz="1600" b="1"/>
            </a:lvl7pPr>
            <a:lvl8pPr marL="3197830" indent="0">
              <a:buNone/>
              <a:defRPr sz="1600" b="1"/>
            </a:lvl8pPr>
            <a:lvl9pPr marL="36546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89"/>
            <a:ext cx="4041775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04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9365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645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6833" indent="0">
              <a:buNone/>
              <a:defRPr sz="1200"/>
            </a:lvl2pPr>
            <a:lvl3pPr marL="913666" indent="0">
              <a:buNone/>
              <a:defRPr sz="1000"/>
            </a:lvl3pPr>
            <a:lvl4pPr marL="1370498" indent="0">
              <a:buNone/>
              <a:defRPr sz="900"/>
            </a:lvl4pPr>
            <a:lvl5pPr marL="1827331" indent="0">
              <a:buNone/>
              <a:defRPr sz="900"/>
            </a:lvl5pPr>
            <a:lvl6pPr marL="2284165" indent="0">
              <a:buNone/>
              <a:defRPr sz="900"/>
            </a:lvl6pPr>
            <a:lvl7pPr marL="2740994" indent="0">
              <a:buNone/>
              <a:defRPr sz="900"/>
            </a:lvl7pPr>
            <a:lvl8pPr marL="3197830" indent="0">
              <a:buNone/>
              <a:defRPr sz="900"/>
            </a:lvl8pPr>
            <a:lvl9pPr marL="36546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27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33" indent="0">
              <a:buNone/>
              <a:defRPr sz="2800"/>
            </a:lvl2pPr>
            <a:lvl3pPr marL="913666" indent="0">
              <a:buNone/>
              <a:defRPr sz="2400"/>
            </a:lvl3pPr>
            <a:lvl4pPr marL="1370498" indent="0">
              <a:buNone/>
              <a:defRPr sz="2000"/>
            </a:lvl4pPr>
            <a:lvl5pPr marL="1827331" indent="0">
              <a:buNone/>
              <a:defRPr sz="2000"/>
            </a:lvl5pPr>
            <a:lvl6pPr marL="2284165" indent="0">
              <a:buNone/>
              <a:defRPr sz="2000"/>
            </a:lvl6pPr>
            <a:lvl7pPr marL="2740994" indent="0">
              <a:buNone/>
              <a:defRPr sz="2000"/>
            </a:lvl7pPr>
            <a:lvl8pPr marL="3197830" indent="0">
              <a:buNone/>
              <a:defRPr sz="2000"/>
            </a:lvl8pPr>
            <a:lvl9pPr marL="3654662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09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68" tIns="45685" rIns="91368" bIns="456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3944111"/>
          </a:xfrm>
          <a:prstGeom prst="rect">
            <a:avLst/>
          </a:prstGeom>
        </p:spPr>
        <p:txBody>
          <a:bodyPr vert="horz" lIns="91368" tIns="45685" rIns="91368" bIns="456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44312"/>
            <a:ext cx="9144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4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36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26" indent="-342626" algn="l" defTabSz="913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1" indent="-285521" algn="l" defTabSz="9136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2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13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47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70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12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45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79" indent="-228415" algn="l" defTabSz="9136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3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66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98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31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65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94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30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62" algn="l" defTabSz="9136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1" tIns="45673" rIns="91341" bIns="4567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0"/>
            <a:ext cx="8229600" cy="3944111"/>
          </a:xfrm>
          <a:prstGeom prst="rect">
            <a:avLst/>
          </a:prstGeom>
        </p:spPr>
        <p:txBody>
          <a:bodyPr vert="horz" lIns="91341" tIns="45673" rIns="91341" bIns="4567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44312"/>
            <a:ext cx="9144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08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34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9" indent="-342529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6" indent="-285441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7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6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59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2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4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2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6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8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1" tIns="45673" rIns="91341" bIns="456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0"/>
            <a:ext cx="8229600" cy="3944111"/>
          </a:xfrm>
          <a:prstGeom prst="rect">
            <a:avLst/>
          </a:prstGeom>
        </p:spPr>
        <p:txBody>
          <a:bodyPr vert="horz" lIns="91341" tIns="45673" rIns="91341" bIns="4567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44312"/>
            <a:ext cx="9144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4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34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9" indent="-342529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6" indent="-285441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7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6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59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2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4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2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6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8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2743200"/>
            <a:ext cx="7086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757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DRDLR </a:t>
            </a:r>
            <a:r>
              <a:rPr kumimoji="0" lang="en-ZA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2017/18 </a:t>
            </a:r>
          </a:p>
          <a:p>
            <a:pPr marL="0" marR="0" lvl="0" indent="0" algn="ctr" defTabSz="9757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ANNUAL PERFORMANCE PLAN </a:t>
            </a:r>
          </a:p>
          <a:p>
            <a:pPr marL="0" marR="0" lvl="0" indent="0" algn="ctr" defTabSz="9757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PRESENTATION TO PORTFOLIO COMMITTEE ON RURAL DEVELOPMENT AND LAND REFORM</a:t>
            </a:r>
          </a:p>
          <a:p>
            <a:pPr marL="0" marR="0" lvl="0" indent="0" algn="ctr" defTabSz="9757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kern="0" noProof="0" dirty="0" smtClean="0">
                <a:latin typeface="Century Gothic" pitchFamily="34" charset="0"/>
              </a:rPr>
              <a:t>3 MAY 2017</a:t>
            </a:r>
            <a:r>
              <a:rPr kumimoji="0" lang="en-ZA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0" marR="0" lvl="0" indent="0" algn="ctr" defTabSz="9757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2400" b="1" kern="0" baseline="0" dirty="0">
              <a:latin typeface="Century Gothic" pitchFamily="34" charset="0"/>
            </a:endParaRPr>
          </a:p>
          <a:p>
            <a:pPr marL="0" marR="0" lvl="0" indent="0" algn="ctr" defTabSz="9757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4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800" b="1" kern="0" dirty="0" smtClean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 PERFOMANCE </a:t>
            </a: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INDICATORS AND ANNUAL TARGETS </a:t>
            </a: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802215"/>
              </p:ext>
            </p:extLst>
          </p:nvPr>
        </p:nvGraphicFramePr>
        <p:xfrm>
          <a:off x="339356" y="990600"/>
          <a:ext cx="8652244" cy="4600896"/>
        </p:xfrm>
        <a:graphic>
          <a:graphicData uri="http://schemas.openxmlformats.org/drawingml/2006/table">
            <a:tbl>
              <a:tblPr firstRow="1" bandRow="1"/>
              <a:tblGrid>
                <a:gridCol w="539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3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2790"/>
              </a:tblGrid>
              <a:tr h="1045187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97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3807"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integrated and comprehensive land administration system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maps of the national map series produced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199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kern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kern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209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219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8926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Average number of working days taken to process </a:t>
                      </a:r>
                      <a:r>
                        <a:rPr lang="en-ZA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registerable</a:t>
                      </a: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diagrams, sectional plans and general plans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08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5274" y="457200"/>
            <a:ext cx="869632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PERFOMANCE INDICATORS AND QUARTERLY TARGETS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584535"/>
              </p:ext>
            </p:extLst>
          </p:nvPr>
        </p:nvGraphicFramePr>
        <p:xfrm>
          <a:off x="152401" y="838200"/>
          <a:ext cx="8762999" cy="4876801"/>
        </p:xfrm>
        <a:graphic>
          <a:graphicData uri="http://schemas.openxmlformats.org/drawingml/2006/table">
            <a:tbl>
              <a:tblPr firstRow="1" bandRow="1"/>
              <a:tblGrid>
                <a:gridCol w="620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0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86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2203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 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76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2nd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4th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048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2.1.1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district RDPs facilitated for implementation 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 DRDPs implementation plans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 DRDPs facilitated for approval by municipal councils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Monitoring report on the implementation of DRDPs (35)  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Monitoring report on the implementation of DRDPs (35)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 DRDPs implementation report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0346">
                <a:tc>
                  <a:txBody>
                    <a:bodyPr/>
                    <a:lstStyle/>
                    <a:p>
                      <a:r>
                        <a:rPr lang="en-ZA" sz="1200" dirty="0">
                          <a:latin typeface="Century Gothic" pitchFamily="34" charset="0"/>
                        </a:rPr>
                        <a:t>2.1.2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of Deeds made available within 7 days from lodgement for execution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95%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95%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95%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95%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95%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84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" y="4572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PERFORMANCE INDICATORS AND QUARTELY TARGETS CONT….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20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4940230"/>
              </p:ext>
            </p:extLst>
          </p:nvPr>
        </p:nvGraphicFramePr>
        <p:xfrm>
          <a:off x="152402" y="838199"/>
          <a:ext cx="8839196" cy="4876802"/>
        </p:xfrm>
        <a:graphic>
          <a:graphicData uri="http://schemas.openxmlformats.org/drawingml/2006/table">
            <a:tbl>
              <a:tblPr firstRow="1" bandRow="1"/>
              <a:tblGrid>
                <a:gridCol w="625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9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08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76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48053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22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2nd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4th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79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2.1.3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maps of the national map series produced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373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2.1.4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Average number of working days taken to process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registerable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diagrams, sectional plans and general plans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85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dirty="0">
                <a:solidFill>
                  <a:srgbClr val="000000"/>
                </a:solidFill>
                <a:latin typeface="Century Gothic" pitchFamily="34" charset="0"/>
              </a:rPr>
              <a:t>Programme 3: Rural Development</a:t>
            </a:r>
          </a:p>
          <a:p>
            <a:pPr marL="0" indent="0" algn="ctr">
              <a:buNone/>
            </a:pPr>
            <a:endParaRPr lang="en-ZA" sz="1400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3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457200"/>
            <a:ext cx="8610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 STRATEGIC OBJECTIVE INDICATORS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8281610"/>
              </p:ext>
            </p:extLst>
          </p:nvPr>
        </p:nvGraphicFramePr>
        <p:xfrm>
          <a:off x="228602" y="990601"/>
          <a:ext cx="8686796" cy="4648199"/>
        </p:xfrm>
        <a:graphic>
          <a:graphicData uri="http://schemas.openxmlformats.org/drawingml/2006/table">
            <a:tbl>
              <a:tblPr firstRow="1" bandRow="1"/>
              <a:tblGrid>
                <a:gridCol w="536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4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9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13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0342"/>
              </a:tblGrid>
              <a:tr h="978230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5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US" sz="1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Plan Target </a:t>
                      </a:r>
                      <a:endParaRPr lang="en-US" sz="1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63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r>
                        <a:rPr lang="en-ZA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3.1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support provided towards rural economic transformation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New indicator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3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3.2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opportunities provided for successful implementation of the CRDP.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62620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18720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14200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14700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62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/>
            </a:r>
            <a:b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</a:b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PERFORMANCE INDICATORS AND ANNUAL TARGETS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193425"/>
              </p:ext>
            </p:extLst>
          </p:nvPr>
        </p:nvGraphicFramePr>
        <p:xfrm>
          <a:off x="457200" y="914397"/>
          <a:ext cx="8375002" cy="4724403"/>
        </p:xfrm>
        <a:graphic>
          <a:graphicData uri="http://schemas.openxmlformats.org/drawingml/2006/table">
            <a:tbl>
              <a:tblPr firstRow="1" bandRow="1"/>
              <a:tblGrid>
                <a:gridCol w="543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5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1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8788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10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7709"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Facilitation of infrastructure development to support rural economic transformation by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infrastructure projects facilitated to support production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ZA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infrastructure projects facilitated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425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socio –economic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projects facilitated in support of the Revitalisation of Rural Towns and villages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7684"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Facilitate the development of rural enterprises and industries in areas with economic development potential and opportunities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Agricultural enterprises supported in the 44 districts aligned to </a:t>
                      </a:r>
                      <a:r>
                        <a:rPr lang="en-ZA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83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non-agricultural enterprises supported in the 44 districts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2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/>
            </a:r>
            <a:b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</a:b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PERFORMANCE INDICATORS AND ANNUAL TARGETS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65874"/>
              </p:ext>
            </p:extLst>
          </p:nvPr>
        </p:nvGraphicFramePr>
        <p:xfrm>
          <a:off x="457200" y="914397"/>
          <a:ext cx="8375002" cy="4078454"/>
        </p:xfrm>
        <a:graphic>
          <a:graphicData uri="http://schemas.openxmlformats.org/drawingml/2006/table">
            <a:tbl>
              <a:tblPr firstRow="1" bandRow="1"/>
              <a:tblGrid>
                <a:gridCol w="543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5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1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8788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10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309"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Increase job opportunities and ensure skills development through CRDP and land reform initiatives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skills development opportunities provided in rural development initiatives.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6 612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3612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5 200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REID:3200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2000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3400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2000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 opportunities created in rural development initiatives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2918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2530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6 700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6 700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3200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59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 PERFORMANCE INDICATORS AND QUARTERLY  </a:t>
            </a: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TARGETS </a:t>
            </a:r>
          </a:p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748711"/>
              </p:ext>
            </p:extLst>
          </p:nvPr>
        </p:nvGraphicFramePr>
        <p:xfrm>
          <a:off x="228600" y="1066801"/>
          <a:ext cx="8686799" cy="5181316"/>
        </p:xfrm>
        <a:graphic>
          <a:graphicData uri="http://schemas.openxmlformats.org/drawingml/2006/table">
            <a:tbl>
              <a:tblPr firstRow="1" bandRow="1"/>
              <a:tblGrid>
                <a:gridCol w="593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0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0168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 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088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2nd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4th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226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infrastructure projects facilitated to support production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3.1.2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ZA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Agri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-parks infrastructure projects facilitated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3.1.3</a:t>
                      </a:r>
                      <a:endParaRPr lang="en-ZA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socio-economic facilitated in support of the Revitalization of Rural Towns and villages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829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3.2.1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Agricultural enterprises supported in the 44  districts aligned to Agri-parks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3829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3.2.2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new non-agricultural enterprises supported in the 44  districts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404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5334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  PERFORMANCE INDICATORS AND QUARTERLY  </a:t>
            </a: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TARGETS </a:t>
            </a:r>
          </a:p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1268991"/>
              </p:ext>
            </p:extLst>
          </p:nvPr>
        </p:nvGraphicFramePr>
        <p:xfrm>
          <a:off x="304800" y="914400"/>
          <a:ext cx="8686800" cy="4763360"/>
        </p:xfrm>
        <a:graphic>
          <a:graphicData uri="http://schemas.openxmlformats.org/drawingml/2006/table">
            <a:tbl>
              <a:tblPr firstRow="1" bandRow="1"/>
              <a:tblGrid>
                <a:gridCol w="593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65484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 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248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2nd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4th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498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3.3.1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skills development opportunities provided in rural development initiatives.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6612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 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3612 (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RDMS: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1480</a:t>
                      </a:r>
                      <a:b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NARYSEC: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2132)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3000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1135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639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(RDMS:150</a:t>
                      </a:r>
                      <a:b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NARYSEC: 489)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496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1 768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943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(RDMS: 380</a:t>
                      </a:r>
                      <a:b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NARYSEC:563)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825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1 968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943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(RDMS:530</a:t>
                      </a:r>
                      <a:b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NARYSEC: 413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1025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1 741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1087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(RDMS: 420</a:t>
                      </a:r>
                      <a:b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NARYSEC: 667)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654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4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3.3.2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 opportunities </a:t>
                      </a:r>
                      <a:b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created in rural development</a:t>
                      </a:r>
                      <a:b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</a:b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initiatives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2530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2918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450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567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600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848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1641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750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891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1342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RID: 730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REID: </a:t>
                      </a: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612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991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dirty="0" smtClean="0">
                <a:solidFill>
                  <a:srgbClr val="000000"/>
                </a:solidFill>
                <a:latin typeface="Century Gothic" pitchFamily="34" charset="0"/>
              </a:rPr>
              <a:t>Programme </a:t>
            </a:r>
            <a:r>
              <a:rPr lang="en-ZA" sz="4000" b="1" dirty="0">
                <a:solidFill>
                  <a:srgbClr val="000000"/>
                </a:solidFill>
                <a:latin typeface="Century Gothic" pitchFamily="34" charset="0"/>
              </a:rPr>
              <a:t>4: Restitution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163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RURAL ECONOMY TRANSFORMATION:</a:t>
            </a:r>
          </a:p>
          <a:p>
            <a:pPr lvl="0" algn="ctr"/>
            <a:r>
              <a:rPr lang="en-U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AGRARIAN</a:t>
            </a:r>
            <a:r>
              <a:rPr lang="en-US" sz="1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TRANSFORMATION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7702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b="1" kern="0" dirty="0" smtClean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STRATEGIC OBJECTIVE INDICATOR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9881924"/>
              </p:ext>
            </p:extLst>
          </p:nvPr>
        </p:nvGraphicFramePr>
        <p:xfrm>
          <a:off x="609601" y="1019183"/>
          <a:ext cx="8001000" cy="3324217"/>
        </p:xfrm>
        <a:graphic>
          <a:graphicData uri="http://schemas.openxmlformats.org/drawingml/2006/table">
            <a:tbl>
              <a:tblPr firstRow="1" bandRow="1"/>
              <a:tblGrid>
                <a:gridCol w="494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4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684"/>
              </a:tblGrid>
              <a:tr h="1118751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Plan Target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909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4.1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Number of land claims finalised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2047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724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832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865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62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</a:t>
            </a:r>
          </a:p>
          <a:p>
            <a:pPr marL="0" indent="0">
              <a:buNone/>
            </a:pP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PERFOMANCE INDICATORS AND ANNUAL TARGETS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0155576"/>
              </p:ext>
            </p:extLst>
          </p:nvPr>
        </p:nvGraphicFramePr>
        <p:xfrm>
          <a:off x="457200" y="1066799"/>
          <a:ext cx="8305801" cy="4800601"/>
        </p:xfrm>
        <a:graphic>
          <a:graphicData uri="http://schemas.openxmlformats.org/drawingml/2006/table">
            <a:tbl>
              <a:tblPr firstRow="1" bandRow="1"/>
              <a:tblGrid>
                <a:gridCol w="588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3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48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58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9761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158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075"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4.1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+mn-ea"/>
                          <a:cs typeface="Times New Roman"/>
                        </a:rPr>
                        <a:t>Facilitate the restoration of land rights or alternative forms of equitable redress by 2020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+mn-ea"/>
                          <a:cs typeface="Times New Roman"/>
                        </a:rPr>
                        <a:t>Number of land claims settled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1151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1179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3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phased projects approved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112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5574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claims lodged by 1998 to be researched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8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4" y="157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</a:t>
            </a:r>
          </a:p>
          <a:p>
            <a:pPr marL="0" indent="0">
              <a:buNone/>
            </a:pP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PERFORMANCE INDICATORS AND QUARTELY TARGETS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2577925"/>
              </p:ext>
            </p:extLst>
          </p:nvPr>
        </p:nvGraphicFramePr>
        <p:xfrm>
          <a:off x="228599" y="1112905"/>
          <a:ext cx="8686801" cy="4635332"/>
        </p:xfrm>
        <a:graphic>
          <a:graphicData uri="http://schemas.openxmlformats.org/drawingml/2006/table">
            <a:tbl>
              <a:tblPr firstRow="1" bandRow="1"/>
              <a:tblGrid>
                <a:gridCol w="599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41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8861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823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747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923208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Reporting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Period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683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600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+mn-ea"/>
                          <a:cs typeface="Times New Roman"/>
                        </a:rPr>
                        <a:t>Number of land claims settled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1001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290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280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231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8576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4.1.2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phased projects approved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086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4.1.3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claims lodged by 1998 to be researched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916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94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40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ZA" sz="4000" b="1" dirty="0" smtClean="0">
                <a:solidFill>
                  <a:srgbClr val="000000"/>
                </a:solidFill>
                <a:latin typeface="Century Gothic" pitchFamily="34" charset="0"/>
              </a:rPr>
              <a:t>Programme </a:t>
            </a:r>
            <a:r>
              <a:rPr lang="en-ZA" sz="4000" b="1" dirty="0">
                <a:solidFill>
                  <a:srgbClr val="000000"/>
                </a:solidFill>
                <a:latin typeface="Century Gothic" pitchFamily="34" charset="0"/>
              </a:rPr>
              <a:t>5: Land Reform</a:t>
            </a:r>
          </a:p>
        </p:txBody>
      </p:sp>
    </p:spTree>
    <p:extLst>
      <p:ext uri="{BB962C8B-B14F-4D97-AF65-F5344CB8AC3E}">
        <p14:creationId xmlns:p14="http://schemas.microsoft.com/office/powerpoint/2010/main" xmlns="" val="523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 smtClean="0">
                <a:latin typeface="Century Gothic" pitchFamily="34" charset="0"/>
              </a:rPr>
              <a:t>      </a:t>
            </a:r>
          </a:p>
          <a:p>
            <a:pPr marL="0" indent="0">
              <a:buNone/>
            </a:pPr>
            <a:r>
              <a:rPr lang="en-ZA" sz="2000" b="1" dirty="0" smtClean="0">
                <a:latin typeface="Century Gothic" pitchFamily="34" charset="0"/>
              </a:rPr>
              <a:t>       STRATEGIC OBJECTIVE INDICATORS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673375"/>
              </p:ext>
            </p:extLst>
          </p:nvPr>
        </p:nvGraphicFramePr>
        <p:xfrm>
          <a:off x="228601" y="1066800"/>
          <a:ext cx="8686798" cy="4648200"/>
        </p:xfrm>
        <a:graphic>
          <a:graphicData uri="http://schemas.openxmlformats.org/drawingml/2006/table">
            <a:tbl>
              <a:tblPr firstRow="1" bandRow="1"/>
              <a:tblGrid>
                <a:gridCol w="536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9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0342"/>
              </a:tblGrid>
              <a:tr h="614541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Plan Target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330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5.1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of acquired land allocated to smallholder farmers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50%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 5.2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% of hectares of land allocated under land reform to people living and/or working on farms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10%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2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5.3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% of functional land tenure institutions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62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4" y="157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Century Gothic" pitchFamily="34" charset="0"/>
              </a:rPr>
              <a:t/>
            </a:r>
            <a:br>
              <a:rPr lang="en-ZA" sz="2000" b="1" dirty="0">
                <a:latin typeface="Century Gothic" pitchFamily="34" charset="0"/>
              </a:rPr>
            </a:br>
            <a:r>
              <a:rPr lang="en-ZA" sz="2000" b="1" dirty="0" smtClean="0">
                <a:latin typeface="Century Gothic" pitchFamily="34" charset="0"/>
              </a:rPr>
              <a:t>    PERFORMANCE INDICATORS AND ANNUAL TARGETS </a:t>
            </a:r>
            <a:endParaRPr lang="en-ZA" sz="2000" b="1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4677264"/>
              </p:ext>
            </p:extLst>
          </p:nvPr>
        </p:nvGraphicFramePr>
        <p:xfrm>
          <a:off x="228601" y="1066800"/>
          <a:ext cx="8762999" cy="4800601"/>
        </p:xfrm>
        <a:graphic>
          <a:graphicData uri="http://schemas.openxmlformats.org/drawingml/2006/table">
            <a:tbl>
              <a:tblPr firstRow="1" bandRow="1"/>
              <a:tblGrid>
                <a:gridCol w="58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6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4233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12842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0081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Strategic objective statement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16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468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21">
                <a:tc rowSpan="6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kern="120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Promote equitable land redistribution and agricultural development by acquiring strategically located land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1200" b="1" u="sng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acquired</a:t>
                      </a:r>
                    </a:p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LcParenBoth"/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Agricultural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Land Holding </a:t>
                      </a: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Account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LcParenBoth"/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(b) Household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</a:rPr>
                        <a:t>Grants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96 165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40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95 000</a:t>
                      </a:r>
                      <a:endParaRPr lang="en-ZA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6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85 568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81 000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85 500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3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10 597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9 500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6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hectares allocated</a:t>
                      </a: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to Smallholder Farmers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47 500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4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to Farm Dwellers and/or Labour Tenants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9 600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9 500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5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farms on Strengthening Relative Rights Policy acquired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47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4" y="157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916" y="4572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PERFORMANCE INDICATORS AND ANNUAL TARGETS CONT….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5793315"/>
              </p:ext>
            </p:extLst>
          </p:nvPr>
        </p:nvGraphicFramePr>
        <p:xfrm>
          <a:off x="228600" y="838200"/>
          <a:ext cx="8686800" cy="5029200"/>
        </p:xfrm>
        <a:graphic>
          <a:graphicData uri="http://schemas.openxmlformats.org/drawingml/2006/table">
            <a:tbl>
              <a:tblPr firstRow="1" bandRow="1"/>
              <a:tblGrid>
                <a:gridCol w="57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5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1273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5922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Strategic objective statement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6254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8997"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Provide comprehensive farm development support to smallholder farmers and land reform beneficiaries for agrarian transformation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 Households supported under the One Household One Hectare </a:t>
                      </a:r>
                      <a:r>
                        <a:rPr lang="en-US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5 000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5 775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6 064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9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 Households supported under the One Household Two Dairy Cows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384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403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423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jobs created in the Land Reform </a:t>
                      </a:r>
                      <a:r>
                        <a:rPr lang="en-US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5 500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5 775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6 064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95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4" y="157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916" y="4572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PERFORMANCE INDICATORS AND ANNUAL TARGETS CONT….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8835401"/>
              </p:ext>
            </p:extLst>
          </p:nvPr>
        </p:nvGraphicFramePr>
        <p:xfrm>
          <a:off x="152399" y="914397"/>
          <a:ext cx="8839200" cy="4953002"/>
        </p:xfrm>
        <a:graphic>
          <a:graphicData uri="http://schemas.openxmlformats.org/drawingml/2006/table">
            <a:tbl>
              <a:tblPr firstRow="1" bandRow="1"/>
              <a:tblGrid>
                <a:gridCol w="589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0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12954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3559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Strategic objective statement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176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9770"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Functional systems and institutional arrangements for tenure and land administration to enable agrarian reform in all provinces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Communal Property Associations supported to be compliant with legislation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256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620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labour tenants’ applications settled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1 434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Number of State Land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Parcels confirmed as vested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686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561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450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19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" y="3810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PERFORMANCE INDICATORS AND QUARTELY TARGETS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9962748"/>
              </p:ext>
            </p:extLst>
          </p:nvPr>
        </p:nvGraphicFramePr>
        <p:xfrm>
          <a:off x="228602" y="762001"/>
          <a:ext cx="8762997" cy="4941755"/>
        </p:xfrm>
        <a:graphic>
          <a:graphicData uri="http://schemas.openxmlformats.org/drawingml/2006/table">
            <a:tbl>
              <a:tblPr firstRow="1" bandRow="1"/>
              <a:tblGrid>
                <a:gridCol w="625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3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30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517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830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0974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928829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Reporting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Period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802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367"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b="1" dirty="0">
                          <a:effectLst/>
                          <a:latin typeface="Century Gothic" panose="020B0502020202020204" pitchFamily="34" charset="0"/>
                          <a:ea typeface="Calibri"/>
                        </a:rPr>
                        <a:t>Number of hectares </a:t>
                      </a:r>
                      <a:r>
                        <a:rPr lang="en-US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</a:rPr>
                        <a:t>acquired</a:t>
                      </a:r>
                    </a:p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US" sz="1200" dirty="0" smtClean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228600" marR="0" indent="-22860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Both"/>
                        <a:tabLst>
                          <a:tab pos="457200" algn="l"/>
                        </a:tabLst>
                        <a:defRPr/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Agricultural Land Holding Account</a:t>
                      </a:r>
                    </a:p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endParaRPr lang="en-ZA" sz="1200" dirty="0" smtClean="0">
                        <a:effectLst/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(b) Household Grants</a:t>
                      </a:r>
                      <a:endParaRPr lang="en-ZA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kern="12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96 165</a:t>
                      </a:r>
                      <a:endParaRPr lang="en-ZA" sz="1200" b="1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28 581</a:t>
                      </a:r>
                      <a:endParaRPr lang="en-ZA" sz="1200" b="1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40 746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26 313</a:t>
                      </a:r>
                      <a:endParaRPr lang="en-ZA" sz="1200" b="1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525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19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85 568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26 350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35 937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22 816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465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526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10 597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2 231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4 809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3 497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1318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5.1.2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to Smallholder Farmers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48 000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14 290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20 373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13 157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4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5.1.3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hectares allocated to Farm Dwellers and/or Labour Tenants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9 600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2 858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4 075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2 630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1318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5.1.4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farms on Strengthening Relative Rights Policy acquired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99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4" y="157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/>
            </a:r>
            <a:b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</a:b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PERFORMANCE INDICATORS AND QUARTELY TARGETS CONT…. 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1165496"/>
              </p:ext>
            </p:extLst>
          </p:nvPr>
        </p:nvGraphicFramePr>
        <p:xfrm>
          <a:off x="228600" y="990599"/>
          <a:ext cx="8686800" cy="4876801"/>
        </p:xfrm>
        <a:graphic>
          <a:graphicData uri="http://schemas.openxmlformats.org/drawingml/2006/table">
            <a:tbl>
              <a:tblPr firstRow="1" bandRow="1"/>
              <a:tblGrid>
                <a:gridCol w="661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5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5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634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8237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8407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39044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Reporting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Period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52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601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5.2.1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 Households supported through the One Household One Hectare </a:t>
                      </a:r>
                      <a:r>
                        <a:rPr lang="en-US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5 000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1 375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2 250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1 375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1661"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5.2.1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 Households supported through the One Household Two Dairy Cows </a:t>
                      </a:r>
                      <a:r>
                        <a:rPr lang="en-US" sz="1200" dirty="0" err="1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384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373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515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5.2.3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jobs created in the Land Reform programme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5 500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1 375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2 750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1 375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1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400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40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Programme </a:t>
            </a:r>
            <a:r>
              <a:rPr lang="en-ZA" sz="4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1:   Administration</a:t>
            </a: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4" y="157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916" y="4572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PERFORMANCE </a:t>
            </a: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INDICATORS AND QUARTELY TARGETS </a:t>
            </a: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CONT….</a:t>
            </a: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287930"/>
              </p:ext>
            </p:extLst>
          </p:nvPr>
        </p:nvGraphicFramePr>
        <p:xfrm>
          <a:off x="228600" y="838200"/>
          <a:ext cx="8762999" cy="5105400"/>
        </p:xfrm>
        <a:graphic>
          <a:graphicData uri="http://schemas.openxmlformats.org/drawingml/2006/table">
            <a:tbl>
              <a:tblPr firstRow="1" bandRow="1"/>
              <a:tblGrid>
                <a:gridCol w="604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0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2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5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515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9065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6517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779633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Reporting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Period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524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0781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5.3.1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Communal Property Associations supported to be compliant with legislation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Annually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256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256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078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5.3.2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labour tenants applications settled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1 434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401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414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419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267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5.3.3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State Land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Parcels confirmed as vested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686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207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199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48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2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7" t="57340" r="9702" b="27408"/>
          <a:stretch/>
        </p:blipFill>
        <p:spPr>
          <a:xfrm>
            <a:off x="609600" y="4495800"/>
            <a:ext cx="7924800" cy="124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ZA" b="1" dirty="0" smtClean="0">
                <a:latin typeface="Century Gothic" pitchFamily="34" charset="0"/>
                <a:cs typeface="Arial" pitchFamily="34" charset="0"/>
              </a:rPr>
              <a:t>THANK YOU</a:t>
            </a:r>
            <a:endParaRPr lang="en-ZA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0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en-ZA" sz="2000" b="1" dirty="0" smtClean="0">
                <a:latin typeface="Century Gothic" pitchFamily="34" charset="0"/>
              </a:rPr>
              <a:t>     STRATEGIC OBJECTIVE INDICATOR </a:t>
            </a:r>
            <a:endParaRPr lang="en-ZA" sz="2000" b="1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140797"/>
              </p:ext>
            </p:extLst>
          </p:nvPr>
        </p:nvGraphicFramePr>
        <p:xfrm>
          <a:off x="533399" y="1219200"/>
          <a:ext cx="8001000" cy="2997646"/>
        </p:xfrm>
        <a:graphic>
          <a:graphicData uri="http://schemas.openxmlformats.org/drawingml/2006/table">
            <a:tbl>
              <a:tblPr firstRow="1" bandRow="1"/>
              <a:tblGrid>
                <a:gridCol w="494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684"/>
              </a:tblGrid>
              <a:tr h="1012136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Plan Target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78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72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compliance with all public sector legal prescripts by 2020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70%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80%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90%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100%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9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5126333"/>
              </p:ext>
            </p:extLst>
          </p:nvPr>
        </p:nvGraphicFramePr>
        <p:xfrm>
          <a:off x="533400" y="885698"/>
          <a:ext cx="8077200" cy="4278434"/>
        </p:xfrm>
        <a:graphic>
          <a:graphicData uri="http://schemas.openxmlformats.org/drawingml/2006/table">
            <a:tbl>
              <a:tblPr firstRow="1" bandRow="1"/>
              <a:tblGrid>
                <a:gridCol w="571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0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37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8823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Objective Statement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22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150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100% compliance with government regulation and legal prescripts by 2020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valid invoices paid within 30 days upon receipt by supply chain management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532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Obtain </a:t>
                      </a: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 unqualified regularity audit opinion on financial and non-financial performance by 2020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Unqualified  audit opinion 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</a:t>
                      </a:r>
                      <a:r>
                        <a:rPr lang="en-ZA" sz="1200" dirty="0" smtClean="0">
                          <a:latin typeface="Century Gothic" pitchFamily="34" charset="0"/>
                        </a:rPr>
                        <a:t>opinion with no material findings on performance and compliance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3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PERFOMANCE INDICATORS AND ANNUAL TARGETS 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6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535717"/>
              </p:ext>
            </p:extLst>
          </p:nvPr>
        </p:nvGraphicFramePr>
        <p:xfrm>
          <a:off x="609599" y="1066800"/>
          <a:ext cx="7924801" cy="4343400"/>
        </p:xfrm>
        <a:graphic>
          <a:graphicData uri="http://schemas.openxmlformats.org/drawingml/2006/table">
            <a:tbl>
              <a:tblPr firstRow="1" bandRow="1"/>
              <a:tblGrid>
                <a:gridCol w="561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6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530">
                  <a:extLst>
                    <a:ext uri="{9D8B030D-6E8A-4147-A177-3AD203B41FA5}">
                      <a16:colId xmlns:a16="http://schemas.microsoft.com/office/drawing/2014/main" xmlns="" val="2200687"/>
                    </a:ext>
                  </a:extLst>
                </a:gridCol>
                <a:gridCol w="917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706">
                  <a:extLst>
                    <a:ext uri="{9D8B030D-6E8A-4147-A177-3AD203B41FA5}">
                      <a16:colId xmlns:a16="http://schemas.microsoft.com/office/drawing/2014/main" xmlns="" val="926312426"/>
                    </a:ext>
                  </a:extLst>
                </a:gridCol>
              </a:tblGrid>
              <a:tr h="855628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Indicator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Annua</a:t>
                      </a:r>
                      <a:r>
                        <a:rPr lang="en-US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 Target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320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9375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1.1.1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valid invoices paid within 30 days upon receipt by supply chain management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Quarterly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1077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1.2.1</a:t>
                      </a: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 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Quarterly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Unqualified audit opinion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653564"/>
            <a:ext cx="6579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latin typeface="Century Gothic" panose="020B0502020202020204" pitchFamily="34" charset="0"/>
              </a:rPr>
              <a:t>PERFOMANCE INDICATORS AND  QUARTELY TARGETS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ZA" sz="400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40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Programme </a:t>
            </a:r>
            <a:r>
              <a:rPr lang="en-ZA" sz="4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2:   Geospatial and Cadastral Services </a:t>
            </a:r>
          </a:p>
          <a:p>
            <a:pPr marL="0" indent="0" algn="ctr">
              <a:buNone/>
            </a:pPr>
            <a:endParaRPr lang="en-ZA" sz="2800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b="1" kern="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en-ZA" sz="2000" b="1" dirty="0" smtClean="0">
                <a:latin typeface="Century Gothic" pitchFamily="34" charset="0"/>
              </a:rPr>
              <a:t>    STRATEGIC OBJECTIVE INDICATOR </a:t>
            </a:r>
            <a:endParaRPr lang="en-ZA" sz="2000" b="1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6704554"/>
              </p:ext>
            </p:extLst>
          </p:nvPr>
        </p:nvGraphicFramePr>
        <p:xfrm>
          <a:off x="533399" y="1219200"/>
          <a:ext cx="8001000" cy="2997646"/>
        </p:xfrm>
        <a:graphic>
          <a:graphicData uri="http://schemas.openxmlformats.org/drawingml/2006/table">
            <a:tbl>
              <a:tblPr firstRow="1" bandRow="1"/>
              <a:tblGrid>
                <a:gridCol w="494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684"/>
              </a:tblGrid>
              <a:tr h="1012136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Plan Target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78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723"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deeds and documents</a:t>
                      </a:r>
                      <a:r>
                        <a:rPr lang="en-ZA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registered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4 912</a:t>
                      </a:r>
                      <a:r>
                        <a:rPr lang="en-ZA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294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929 241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996 975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1 011 928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200" dirty="0" smtClean="0">
                          <a:latin typeface="Century Gothic" pitchFamily="34" charset="0"/>
                        </a:rPr>
                        <a:t>1 027 108</a:t>
                      </a:r>
                      <a:endParaRPr lang="en-ZA" sz="1200" dirty="0">
                        <a:latin typeface="Century Gothic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50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800" b="1" kern="0" dirty="0" smtClean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en-ZA" sz="200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</a:t>
            </a:r>
            <a:r>
              <a:rPr lang="en-ZA" sz="2000" b="1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PERFOMANCE INDICATORS AND ANNUAL TARGETS </a:t>
            </a:r>
          </a:p>
          <a:p>
            <a:pPr marL="0" indent="0">
              <a:buNone/>
            </a:pPr>
            <a:endParaRPr lang="en-ZA" sz="1200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279228"/>
              </p:ext>
            </p:extLst>
          </p:nvPr>
        </p:nvGraphicFramePr>
        <p:xfrm>
          <a:off x="495300" y="990600"/>
          <a:ext cx="8153399" cy="4572000"/>
        </p:xfrm>
        <a:graphic>
          <a:graphicData uri="http://schemas.openxmlformats.org/drawingml/2006/table">
            <a:tbl>
              <a:tblPr firstRow="1" bandRow="1"/>
              <a:tblGrid>
                <a:gridCol w="498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/>
              </a:tblGrid>
              <a:tr h="906704">
                <a:tc rowSpan="2" grid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Objective Indicator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marL="99060" marR="99060" marT="48001" marB="480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1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Medium-Term Targets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459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37"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Ensure integrated and comprehensive land administration system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Number of District Rural Development Plans facilitated for  implementation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35 District Rural Development Plans (DRDPs) implementation plan 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 District Rural Development Plans implementation plan</a:t>
                      </a:r>
                      <a:endParaRPr lang="en-ZA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Monitoring and evaluation of 44 District Rural Development Plans (DRDPs)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800"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9063" marR="99063" marT="48003" marB="48003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02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0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104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806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510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208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69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613" algn="l" defTabSz="91340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% of Deeds made available within 7 days from lodgement for execution </a:t>
                      </a: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1830" algn="l"/>
                        </a:tabLst>
                        <a:defRPr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95%</a:t>
                      </a:r>
                      <a:endParaRPr lang="en-ZA" sz="1200" dirty="0" smtClean="0">
                        <a:effectLst/>
                        <a:latin typeface="Century Gothic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1830" algn="l"/>
                        </a:tabLst>
                      </a:pPr>
                      <a:endParaRPr lang="en-ZA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95%</a:t>
                      </a:r>
                      <a:endParaRPr lang="en-ZA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95%</a:t>
                      </a:r>
                      <a:endParaRPr lang="en-ZA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95%</a:t>
                      </a:r>
                      <a:endParaRPr lang="en-ZA" sz="12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62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7936</TotalTime>
  <Words>1778</Words>
  <Application>Microsoft Office PowerPoint</Application>
  <PresentationFormat>On-screen Show (4:3)</PresentationFormat>
  <Paragraphs>733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2_Office Theme</vt:lpstr>
      <vt:lpstr>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Smit</dc:creator>
  <cp:lastModifiedBy>PUMZA</cp:lastModifiedBy>
  <cp:revision>605</cp:revision>
  <cp:lastPrinted>2016-11-11T14:04:31Z</cp:lastPrinted>
  <dcterms:created xsi:type="dcterms:W3CDTF">2015-05-27T06:21:51Z</dcterms:created>
  <dcterms:modified xsi:type="dcterms:W3CDTF">2017-05-03T11:23:48Z</dcterms:modified>
</cp:coreProperties>
</file>