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6" r:id="rId1"/>
  </p:sldMasterIdLst>
  <p:notesMasterIdLst>
    <p:notesMasterId r:id="rId30"/>
  </p:notesMasterIdLst>
  <p:sldIdLst>
    <p:sldId id="257" r:id="rId2"/>
    <p:sldId id="256" r:id="rId3"/>
    <p:sldId id="263" r:id="rId4"/>
    <p:sldId id="264" r:id="rId5"/>
    <p:sldId id="265" r:id="rId6"/>
    <p:sldId id="266" r:id="rId7"/>
    <p:sldId id="267" r:id="rId8"/>
    <p:sldId id="285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6" r:id="rId27"/>
    <p:sldId id="287" r:id="rId28"/>
    <p:sldId id="260" r:id="rId29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2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2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2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2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2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2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2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2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B1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34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EF6DE-82A1-49EC-8463-94870C32ED74}" type="datetimeFigureOut">
              <a:rPr lang="en-ZA" smtClean="0"/>
              <a:pPr/>
              <a:t>2017/05/05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AA409-9683-4EF8-83DD-70749E8E1BCE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191183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570D09-5EFE-4E41-A797-0A12435E370D}" type="datetime1">
              <a:rPr lang="en-US" altLang="en-US" smtClean="0"/>
              <a:pPr/>
              <a:t>5/5/2017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5B917B-568E-4CDA-B28E-E39220CAAB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461982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590BA3-CD7A-440B-902A-F1563582583D}" type="datetime1">
              <a:rPr lang="en-US" altLang="en-US" smtClean="0"/>
              <a:pPr/>
              <a:t>5/5/2017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0BC4E6-0C79-4000-B054-32930EF067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81945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7388D5-47B3-43CD-8A17-DEEF18539785}" type="datetime1">
              <a:rPr lang="en-US" altLang="en-US" smtClean="0"/>
              <a:pPr/>
              <a:t>5/5/2017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109F60-DA19-475C-8CB2-C2DDE0E08E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704538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0BD7A5-B3FC-4C23-8B8B-F68679DB1D2A}" type="datetime1">
              <a:rPr lang="en-US" altLang="en-US" smtClean="0"/>
              <a:pPr/>
              <a:t>5/5/2017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99C084-64D2-444A-8BFC-FE52107075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434011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D11542-5FFE-4B85-8CBE-9DE6AC9E10F3}" type="datetime1">
              <a:rPr lang="en-US" altLang="en-US" smtClean="0"/>
              <a:pPr/>
              <a:t>5/5/2017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4DC5D4-42D6-40DB-8307-CF90A11B23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938443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FA05C4-61E5-4B5D-8A0E-541410B4A390}" type="datetime1">
              <a:rPr lang="en-US" altLang="en-US" smtClean="0"/>
              <a:pPr/>
              <a:t>5/5/2017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34FFB-5033-4A8B-9BA7-B50A1ACBC2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387703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5E8571-1E60-4ED7-92AB-4009AD7E1705}" type="datetime1">
              <a:rPr lang="en-US" altLang="en-US" smtClean="0"/>
              <a:pPr/>
              <a:t>5/5/2017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B65E62-F5E1-41C6-B3C1-E86018016E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607317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485E16-6DA5-4FEB-804A-3BC7D1424330}" type="datetime1">
              <a:rPr lang="en-US" altLang="en-US" smtClean="0"/>
              <a:pPr/>
              <a:t>5/5/2017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54F334-E4C0-4BE0-8DD2-7A56C656D0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251008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9C9582-3CA6-4B49-A926-2BAE1C7708E6}" type="datetime1">
              <a:rPr lang="en-US" altLang="en-US" smtClean="0"/>
              <a:pPr/>
              <a:t>5/5/2017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6D4F6B-AC4E-4DB5-AA87-2BE9D0A740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082918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67F30B-7E4A-4409-83B6-ED9473F7B1BA}" type="datetime1">
              <a:rPr lang="en-US" altLang="en-US" smtClean="0"/>
              <a:pPr/>
              <a:t>5/5/2017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7ABC9-4B3F-4DC1-BC9A-F544A09740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51475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72FB99-1144-426F-A9CB-C41CAE5188E5}" type="datetime1">
              <a:rPr lang="en-US" altLang="en-US" smtClean="0"/>
              <a:pPr/>
              <a:t>5/5/2017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CB4FD1-D2F7-499A-BABE-5E4CA66096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646394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2" charset="0"/>
              </a:defRPr>
            </a:lvl1pPr>
          </a:lstStyle>
          <a:p>
            <a:fld id="{103CA798-2DBB-4CC4-B03E-B7868E301044}" type="datetime1">
              <a:rPr lang="en-US" altLang="en-US" smtClean="0"/>
              <a:pPr/>
              <a:t>5/5/2017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2" charset="0"/>
              </a:defRPr>
            </a:lvl1pPr>
          </a:lstStyle>
          <a:p>
            <a:fld id="{F60A76BC-E66B-401A-9DA1-660B1C9B576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5" descr="New_Powerpoint presentation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Title 16"/>
          <p:cNvSpPr txBox="1">
            <a:spLocks/>
          </p:cNvSpPr>
          <p:nvPr/>
        </p:nvSpPr>
        <p:spPr bwMode="auto">
          <a:xfrm>
            <a:off x="2590800" y="664029"/>
            <a:ext cx="5886450" cy="1331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en-US" altLang="en-US" sz="3000" b="1" dirty="0" smtClean="0">
                <a:solidFill>
                  <a:schemeClr val="bg1"/>
                </a:solidFill>
                <a:latin typeface="Arial" charset="0"/>
              </a:rPr>
              <a:t>Department of Labour</a:t>
            </a:r>
          </a:p>
          <a:p>
            <a:pPr algn="r" eaLnBrk="1" hangingPunct="1">
              <a:lnSpc>
                <a:spcPct val="90000"/>
              </a:lnSpc>
            </a:pPr>
            <a:r>
              <a:rPr lang="en-US" altLang="en-US" sz="3000" b="1" dirty="0" smtClean="0">
                <a:solidFill>
                  <a:schemeClr val="bg1"/>
                </a:solidFill>
                <a:latin typeface="Arial" charset="0"/>
              </a:rPr>
              <a:t>Annual Performance Plan 2017/18</a:t>
            </a:r>
            <a:endParaRPr lang="en-US" altLang="en-US" sz="3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315" name="Subtitle 17"/>
          <p:cNvSpPr txBox="1">
            <a:spLocks/>
          </p:cNvSpPr>
          <p:nvPr/>
        </p:nvSpPr>
        <p:spPr bwMode="auto">
          <a:xfrm>
            <a:off x="357188" y="2759075"/>
            <a:ext cx="1374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altLang="en-US" sz="1800" b="1" dirty="0" smtClean="0">
                <a:solidFill>
                  <a:srgbClr val="404040"/>
                </a:solidFill>
                <a:latin typeface="Arial Bold" pitchFamily="32" charset="0"/>
              </a:rPr>
              <a:t>2017.05.03</a:t>
            </a:r>
            <a:endParaRPr lang="en-US" altLang="en-US" sz="1800" b="1" dirty="0">
              <a:solidFill>
                <a:srgbClr val="404040"/>
              </a:solidFill>
              <a:latin typeface="Arial Bold" pitchFamily="32" charset="0"/>
            </a:endParaRPr>
          </a:p>
        </p:txBody>
      </p:sp>
      <p:sp>
        <p:nvSpPr>
          <p:cNvPr id="13316" name="Subtitle 17"/>
          <p:cNvSpPr txBox="1">
            <a:spLocks/>
          </p:cNvSpPr>
          <p:nvPr/>
        </p:nvSpPr>
        <p:spPr bwMode="auto">
          <a:xfrm>
            <a:off x="4256088" y="2008188"/>
            <a:ext cx="422116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9pPr>
          </a:lstStyle>
          <a:p>
            <a:pPr algn="r" eaLnBrk="1" hangingPunct="1">
              <a:spcBef>
                <a:spcPct val="20000"/>
              </a:spcBef>
              <a:buFont typeface="Arial" charset="0"/>
              <a:buNone/>
            </a:pPr>
            <a:r>
              <a:rPr lang="en-US" altLang="en-US" sz="2500" b="1" u="sng" dirty="0" smtClean="0">
                <a:solidFill>
                  <a:srgbClr val="404040"/>
                </a:solidFill>
              </a:rPr>
              <a:t>Portfolio Committee</a:t>
            </a:r>
            <a:endParaRPr lang="en-US" altLang="en-US" sz="2500" b="1" u="sng" dirty="0">
              <a:solidFill>
                <a:srgbClr val="404040"/>
              </a:solidFill>
            </a:endParaRPr>
          </a:p>
        </p:txBody>
      </p:sp>
      <p:pic>
        <p:nvPicPr>
          <p:cNvPr id="1331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4763" y="5913438"/>
            <a:ext cx="1250950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917B-568E-4CDA-B28E-E39220CAABA0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400" b="1" dirty="0" smtClean="0"/>
              <a:t>3.1 Administration </a:t>
            </a:r>
            <a:endParaRPr lang="en-ZA" sz="24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72390591"/>
              </p:ext>
            </p:extLst>
          </p:nvPr>
        </p:nvGraphicFramePr>
        <p:xfrm>
          <a:off x="457200" y="1417638"/>
          <a:ext cx="8382000" cy="413613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39057"/>
                <a:gridCol w="1384804"/>
                <a:gridCol w="349250"/>
                <a:gridCol w="957204"/>
                <a:gridCol w="1086556"/>
                <a:gridCol w="1629833"/>
                <a:gridCol w="1034815"/>
                <a:gridCol w="1500481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ZA" sz="2000" dirty="0" smtClean="0"/>
                        <a:t>Performance Indicator</a:t>
                      </a:r>
                      <a:endParaRPr lang="en-ZA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000" dirty="0" smtClean="0"/>
                        <a:t>RP</a:t>
                      </a:r>
                      <a:endParaRPr lang="en-Z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000" dirty="0" smtClean="0"/>
                        <a:t>Target</a:t>
                      </a:r>
                      <a:endParaRPr lang="en-Z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000" dirty="0" smtClean="0"/>
                        <a:t>Q1</a:t>
                      </a:r>
                      <a:endParaRPr lang="en-Z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000" dirty="0" smtClean="0"/>
                        <a:t>Q2</a:t>
                      </a:r>
                      <a:endParaRPr lang="en-Z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000" dirty="0" smtClean="0"/>
                        <a:t>Q3</a:t>
                      </a:r>
                      <a:endParaRPr lang="en-Z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000" dirty="0" smtClean="0"/>
                        <a:t>Q4</a:t>
                      </a:r>
                      <a:endParaRPr lang="en-ZA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"/>
                          <a:cs typeface="Arial"/>
                        </a:rPr>
                        <a:t>1.1</a:t>
                      </a:r>
                      <a:endParaRPr lang="en-ZA" sz="2000" b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"/>
                          <a:cs typeface="Times New Roman"/>
                        </a:rPr>
                        <a:t>Percentage of total Department’s M-PAT standards at level 3 and 4 by March of each year.</a:t>
                      </a:r>
                      <a:endParaRPr lang="en-ZA" sz="2000" b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"/>
                          <a:cs typeface="Arial"/>
                        </a:rPr>
                        <a:t>A</a:t>
                      </a:r>
                      <a:endParaRPr lang="en-ZA" sz="2000" b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"/>
                          <a:cs typeface="Times New Roman"/>
                        </a:rPr>
                        <a:t>40% of total Department’s M-PAT standards per KPI at level 3 by 31 March 2018</a:t>
                      </a:r>
                      <a:endParaRPr lang="en-ZA" sz="2000" b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"/>
                          <a:cs typeface="Calibri"/>
                        </a:rPr>
                        <a:t>50% Implementation of the M-PAT 1.6 Action Plan</a:t>
                      </a:r>
                      <a:endParaRPr lang="en-ZA" sz="2000" b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"/>
                          <a:cs typeface="Calibri"/>
                        </a:rPr>
                        <a:t>M-PAT 1.7 Self-assessment report signed off by the DG and submitted to DPME by 30 September 2017</a:t>
                      </a:r>
                      <a:endParaRPr lang="en-ZA" sz="2000" b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"/>
                          <a:cs typeface="Calibri"/>
                        </a:rPr>
                        <a:t> </a:t>
                      </a:r>
                      <a:endParaRPr lang="en-ZA" sz="2000" b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"/>
                          <a:cs typeface="Calibri"/>
                        </a:rPr>
                        <a:t>40% of total Department’s M-PAT 1.7 standards at level 3 and 4 by September 2017 based on the Self-Assessment report</a:t>
                      </a:r>
                      <a:endParaRPr lang="en-ZA" sz="2000" b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"/>
                          <a:cs typeface="Calibri"/>
                        </a:rPr>
                        <a:t>Develop and sign-off the M-PAT Action Plan by COO to address challenges raised in MPAT 1.7</a:t>
                      </a:r>
                      <a:endParaRPr lang="en-ZA" sz="2000" b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"/>
                          <a:cs typeface="Calibri"/>
                        </a:rPr>
                        <a:t>40% of total Department’s M-PAT standards at level 3 and 4 by March 2018 based on the final moderated MPAT report</a:t>
                      </a:r>
                      <a:endParaRPr lang="en-ZA" sz="20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188074"/>
            <a:ext cx="2133600" cy="365125"/>
          </a:xfrm>
        </p:spPr>
        <p:txBody>
          <a:bodyPr/>
          <a:lstStyle/>
          <a:p>
            <a:pPr>
              <a:defRPr/>
            </a:pPr>
            <a:fld id="{02C825D8-7D5C-497D-8665-B73E15BD3DD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757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274638"/>
            <a:ext cx="8229600" cy="1143000"/>
          </a:xfrm>
        </p:spPr>
        <p:txBody>
          <a:bodyPr/>
          <a:lstStyle/>
          <a:p>
            <a:r>
              <a:rPr lang="en-ZA" sz="2400" b="1" dirty="0" smtClean="0"/>
              <a:t>3.1 Administration - continues</a:t>
            </a:r>
            <a:endParaRPr lang="en-ZA" sz="24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72780112"/>
              </p:ext>
            </p:extLst>
          </p:nvPr>
        </p:nvGraphicFramePr>
        <p:xfrm>
          <a:off x="457200" y="1417638"/>
          <a:ext cx="8229600" cy="3829812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31074"/>
                <a:gridCol w="1959429"/>
                <a:gridCol w="378823"/>
                <a:gridCol w="1345474"/>
                <a:gridCol w="1028700"/>
                <a:gridCol w="1028700"/>
                <a:gridCol w="1028700"/>
                <a:gridCol w="1028700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ZA" dirty="0" smtClean="0"/>
                        <a:t>Performance Indicator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RP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Target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Q1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Q2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Q3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Q4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2.1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/>
                          <a:cs typeface="Times New Roman"/>
                        </a:rPr>
                        <a:t>Departmental Communication Strategy implemented by end of March 2021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Q and A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Communication annual action plan approved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 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100% implementation of the activities in the annual action plan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Communication annual action plan approved by 30 April 2017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 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100% implementation of the activities mapped for Q1 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100% implementation of the activities mapped for Q2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100% implementation of the activities mapped for Q3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100% implementation of the activities mapped for Q4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 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Developed draft Communication Action Plan for 2018/19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C825D8-7D5C-497D-8665-B73E15BD3DD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055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274638"/>
            <a:ext cx="8229600" cy="1143000"/>
          </a:xfrm>
        </p:spPr>
        <p:txBody>
          <a:bodyPr/>
          <a:lstStyle/>
          <a:p>
            <a:r>
              <a:rPr lang="en-ZA" sz="2400" b="1" dirty="0" smtClean="0"/>
              <a:t>3.1 Administration - continues</a:t>
            </a:r>
            <a:endParaRPr lang="en-ZA" sz="24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77026261"/>
              </p:ext>
            </p:extLst>
          </p:nvPr>
        </p:nvGraphicFramePr>
        <p:xfrm>
          <a:off x="457200" y="1417638"/>
          <a:ext cx="8229600" cy="3829812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31074"/>
                <a:gridCol w="1959429"/>
                <a:gridCol w="378823"/>
                <a:gridCol w="1345474"/>
                <a:gridCol w="1028700"/>
                <a:gridCol w="1028700"/>
                <a:gridCol w="1028700"/>
                <a:gridCol w="1028700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ZA" dirty="0" smtClean="0"/>
                        <a:t>Performance Indicator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RP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Target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Q1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Q2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Q3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Q4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"/>
                          <a:cs typeface="Arial"/>
                        </a:rPr>
                        <a:t>3.1</a:t>
                      </a:r>
                      <a:endParaRPr lang="en-ZA" sz="2000" b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"/>
                          <a:cs typeface="Arial"/>
                        </a:rPr>
                        <a:t>Number of Annual Financial Statements (AFS) and Interim Financial Statements (IFS) compiled per year that comply with guidelines issued by the National Treasury</a:t>
                      </a:r>
                      <a:endParaRPr lang="en-ZA" sz="2000" b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"/>
                          <a:cs typeface="Arial"/>
                        </a:rPr>
                        <a:t>Q</a:t>
                      </a:r>
                      <a:endParaRPr lang="en-ZA" sz="2000" b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"/>
                          <a:cs typeface="Arial"/>
                        </a:rPr>
                        <a:t>1 AFS by 31 May, and 3 IFS 30 days after each quarter</a:t>
                      </a:r>
                      <a:endParaRPr lang="en-ZA" sz="2000" b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"/>
                          <a:cs typeface="Arial"/>
                        </a:rPr>
                        <a:t>AFS – 31 May 2017</a:t>
                      </a:r>
                      <a:endParaRPr lang="en-ZA" sz="2000" b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"/>
                          <a:cs typeface="Arial"/>
                        </a:rPr>
                        <a:t>Q1 -31 July 2017</a:t>
                      </a:r>
                      <a:endParaRPr lang="en-ZA" sz="2000" b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"/>
                          <a:cs typeface="Arial"/>
                        </a:rPr>
                        <a:t>Q2 - 31 October 2017</a:t>
                      </a:r>
                      <a:endParaRPr lang="en-ZA" sz="2000" b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"/>
                          <a:cs typeface="Arial"/>
                        </a:rPr>
                        <a:t>Q3 - 31 January 2018</a:t>
                      </a:r>
                      <a:endParaRPr lang="en-ZA" sz="2000" b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"/>
                          <a:cs typeface="Arial"/>
                        </a:rPr>
                        <a:t>4.1</a:t>
                      </a:r>
                      <a:endParaRPr lang="en-ZA" sz="2000" b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"/>
                          <a:cs typeface="Arial"/>
                        </a:rPr>
                        <a:t>Percentage reporting of detected irregular, fruitless and wasteful and unauthorised expenditure (TR9.1.2</a:t>
                      </a:r>
                      <a:endParaRPr lang="en-ZA" sz="2000" b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"/>
                          <a:cs typeface="Arial"/>
                        </a:rPr>
                        <a:t>Q</a:t>
                      </a:r>
                      <a:endParaRPr lang="en-ZA" sz="2000" b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"/>
                          <a:cs typeface="Arial"/>
                        </a:rPr>
                        <a:t>100%</a:t>
                      </a:r>
                      <a:endParaRPr lang="en-ZA" sz="2000" b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"/>
                          <a:cs typeface="Arial"/>
                        </a:rPr>
                        <a:t>100%</a:t>
                      </a:r>
                      <a:endParaRPr lang="en-ZA" sz="2000" b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"/>
                          <a:cs typeface="Arial"/>
                        </a:rPr>
                        <a:t>100%</a:t>
                      </a:r>
                      <a:endParaRPr lang="en-ZA" sz="2000" b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"/>
                          <a:cs typeface="Arial"/>
                        </a:rPr>
                        <a:t>100%</a:t>
                      </a:r>
                      <a:endParaRPr lang="en-ZA" sz="2000" b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"/>
                          <a:cs typeface="Arial"/>
                        </a:rPr>
                        <a:t>100%</a:t>
                      </a:r>
                      <a:endParaRPr lang="en-ZA" sz="20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C825D8-7D5C-497D-8665-B73E15BD3DD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518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400" b="1" dirty="0" smtClean="0"/>
              <a:t>3.2 Inspections and Enforcement Services (IES)</a:t>
            </a:r>
            <a:endParaRPr lang="en-ZA" sz="18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91990056"/>
              </p:ext>
            </p:extLst>
          </p:nvPr>
        </p:nvGraphicFramePr>
        <p:xfrm>
          <a:off x="382772" y="1417638"/>
          <a:ext cx="8229600" cy="1328823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22514"/>
                <a:gridCol w="2266406"/>
                <a:gridCol w="507173"/>
                <a:gridCol w="767907"/>
                <a:gridCol w="1079500"/>
                <a:gridCol w="1028700"/>
                <a:gridCol w="1028700"/>
                <a:gridCol w="1028700"/>
              </a:tblGrid>
              <a:tr h="347367">
                <a:tc gridSpan="2">
                  <a:txBody>
                    <a:bodyPr/>
                    <a:lstStyle/>
                    <a:p>
                      <a:r>
                        <a:rPr lang="en-ZA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Performance Indicator</a:t>
                      </a:r>
                      <a:endParaRPr lang="en-ZA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RP</a:t>
                      </a:r>
                      <a:endParaRPr lang="en-ZA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Target</a:t>
                      </a:r>
                      <a:endParaRPr lang="en-ZA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Q1</a:t>
                      </a:r>
                      <a:endParaRPr lang="en-ZA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Q2</a:t>
                      </a:r>
                      <a:endParaRPr lang="en-ZA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Q3</a:t>
                      </a:r>
                      <a:endParaRPr lang="en-ZA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Q4</a:t>
                      </a:r>
                      <a:endParaRPr lang="en-ZA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1.1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Number of employers inspected per year to determine compliance with employment law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Q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217 008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 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/>
                          <a:cs typeface="Times New Roman"/>
                        </a:rPr>
                        <a:t>43</a:t>
                      </a:r>
                      <a:r>
                        <a:rPr lang="en-ZA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/>
                          <a:cs typeface="Times New Roman"/>
                        </a:rPr>
                        <a:t> 402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/>
                          <a:cs typeface="Times New Roman"/>
                        </a:rPr>
                        <a:t>65 102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/>
                          <a:cs typeface="Times New Roman"/>
                        </a:rPr>
                        <a:t>43</a:t>
                      </a:r>
                      <a:r>
                        <a:rPr lang="en-ZA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/>
                          <a:cs typeface="Times New Roman"/>
                        </a:rPr>
                        <a:t> 402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/>
                          <a:cs typeface="Times New Roman"/>
                        </a:rPr>
                        <a:t>65 102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167437"/>
            <a:ext cx="2133600" cy="365125"/>
          </a:xfrm>
        </p:spPr>
        <p:txBody>
          <a:bodyPr/>
          <a:lstStyle/>
          <a:p>
            <a:pPr>
              <a:defRPr/>
            </a:pPr>
            <a:fld id="{02C825D8-7D5C-497D-8665-B73E15BD3DD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50169838"/>
              </p:ext>
            </p:extLst>
          </p:nvPr>
        </p:nvGraphicFramePr>
        <p:xfrm>
          <a:off x="2090059" y="2872012"/>
          <a:ext cx="5937522" cy="3718893"/>
        </p:xfrm>
        <a:graphic>
          <a:graphicData uri="http://schemas.openxmlformats.org/drawingml/2006/table">
            <a:tbl>
              <a:tblPr/>
              <a:tblGrid>
                <a:gridCol w="989587"/>
                <a:gridCol w="989587"/>
                <a:gridCol w="989587"/>
                <a:gridCol w="989587"/>
                <a:gridCol w="989587"/>
                <a:gridCol w="989587"/>
              </a:tblGrid>
              <a:tr h="32992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Province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ZA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Number of Inspections per Province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27863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Annual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8634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21 504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4 302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6 450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4 302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6 450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634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18 516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3 703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5 555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3 703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5 555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634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51 876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10 375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15 563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10 375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15 563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634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KZN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44 484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8 897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13 345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8 897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13 345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634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19 572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3 914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5 872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3 914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5 872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634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15 756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3 151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4 727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3 151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4 727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634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NW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14 556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2 911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4 367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2 911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4 367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634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NC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8 880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1 776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2 664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1 776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2 664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634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21 648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4 330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6 494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4 330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6 494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634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634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217 008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43 402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65 102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43 402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65 102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5112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400" b="1" dirty="0" smtClean="0"/>
              <a:t>3.2 Inspections and Enforcement Services (IES)</a:t>
            </a:r>
            <a:endParaRPr lang="en-ZA" sz="18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21673594"/>
              </p:ext>
            </p:extLst>
          </p:nvPr>
        </p:nvGraphicFramePr>
        <p:xfrm>
          <a:off x="457200" y="1417638"/>
          <a:ext cx="8229600" cy="46024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74158"/>
                <a:gridCol w="2702442"/>
                <a:gridCol w="495300"/>
                <a:gridCol w="876300"/>
                <a:gridCol w="723900"/>
                <a:gridCol w="990600"/>
                <a:gridCol w="952500"/>
                <a:gridCol w="914400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ZA" sz="2000" dirty="0" smtClean="0"/>
                        <a:t>Performance Indicator</a:t>
                      </a:r>
                      <a:endParaRPr lang="en-ZA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000" dirty="0" smtClean="0"/>
                        <a:t>RP</a:t>
                      </a:r>
                      <a:endParaRPr lang="en-Z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000" dirty="0" smtClean="0"/>
                        <a:t>Target</a:t>
                      </a:r>
                      <a:endParaRPr lang="en-Z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000" dirty="0" smtClean="0"/>
                        <a:t>Q1</a:t>
                      </a:r>
                      <a:endParaRPr lang="en-Z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000" dirty="0" smtClean="0"/>
                        <a:t>Q2</a:t>
                      </a:r>
                      <a:endParaRPr lang="en-Z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000" dirty="0" smtClean="0"/>
                        <a:t>Q3</a:t>
                      </a:r>
                      <a:endParaRPr lang="en-Z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000" dirty="0" smtClean="0"/>
                        <a:t>Q4</a:t>
                      </a:r>
                      <a:endParaRPr lang="en-ZA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"/>
                          <a:cs typeface="Arial"/>
                        </a:rPr>
                        <a:t>1.2</a:t>
                      </a:r>
                      <a:endParaRPr lang="en-ZA" sz="2400" b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kern="50"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Percentage of non-compliant employers of those inspected served with a notice in terms of relevant labour legislation within 14 calendar days of the inspection</a:t>
                      </a:r>
                      <a:endParaRPr lang="en-ZA" sz="2400" b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"/>
                          <a:cs typeface="Arial"/>
                        </a:rPr>
                        <a:t>Q</a:t>
                      </a:r>
                      <a:endParaRPr lang="en-ZA" sz="2400" b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80%</a:t>
                      </a:r>
                      <a:endParaRPr lang="en-ZA" sz="2400" b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80%</a:t>
                      </a:r>
                      <a:endParaRPr lang="en-ZA" sz="2400" b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80%</a:t>
                      </a:r>
                      <a:endParaRPr lang="en-ZA" sz="2400" b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80%</a:t>
                      </a:r>
                      <a:endParaRPr lang="en-ZA" sz="2400" b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80%</a:t>
                      </a:r>
                      <a:endParaRPr lang="en-ZA" sz="2400" b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"/>
                          <a:cs typeface="Arial"/>
                        </a:rPr>
                        <a:t>1.3</a:t>
                      </a:r>
                      <a:endParaRPr lang="en-ZA" sz="2400" b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kern="50"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Percentage of non-compliant employers who failed to comply with the served notice referred for Prosecution within 30 calendar days </a:t>
                      </a:r>
                      <a:endParaRPr lang="en-ZA" sz="2400" b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"/>
                          <a:cs typeface="Arial"/>
                        </a:rPr>
                        <a:t>Q</a:t>
                      </a:r>
                      <a:endParaRPr lang="en-ZA" sz="2400" b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"/>
                          <a:cs typeface="Arial"/>
                        </a:rPr>
                        <a:t>60%</a:t>
                      </a:r>
                      <a:endParaRPr lang="en-ZA" sz="2400" b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"/>
                          <a:cs typeface="Arial"/>
                        </a:rPr>
                        <a:t>60%</a:t>
                      </a:r>
                      <a:endParaRPr lang="en-ZA" sz="2400" b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"/>
                          <a:cs typeface="Arial"/>
                        </a:rPr>
                        <a:t>60%</a:t>
                      </a:r>
                      <a:endParaRPr lang="en-ZA" sz="2400" b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"/>
                          <a:cs typeface="Arial"/>
                        </a:rPr>
                        <a:t>60%</a:t>
                      </a:r>
                      <a:endParaRPr lang="en-ZA" sz="2400" b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"/>
                          <a:cs typeface="Arial"/>
                        </a:rPr>
                        <a:t>60%</a:t>
                      </a:r>
                      <a:endParaRPr lang="en-ZA" sz="2400" b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"/>
                          <a:cs typeface="Arial"/>
                        </a:rPr>
                        <a:t>1.4</a:t>
                      </a:r>
                      <a:endParaRPr lang="en-ZA" sz="2400" b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kern="50"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Percentage of reported incidents investigated and finalised within prescribed time frames</a:t>
                      </a:r>
                      <a:endParaRPr lang="en-ZA" sz="2400" b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"/>
                          <a:cs typeface="Arial"/>
                        </a:rPr>
                        <a:t>Q</a:t>
                      </a:r>
                      <a:endParaRPr lang="en-ZA" sz="2400" b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"/>
                          <a:cs typeface="Arial"/>
                        </a:rPr>
                        <a:t>65%</a:t>
                      </a:r>
                      <a:endParaRPr lang="en-ZA" sz="2400" b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"/>
                          <a:cs typeface="Arial"/>
                        </a:rPr>
                        <a:t>65%</a:t>
                      </a:r>
                      <a:endParaRPr lang="en-ZA" sz="2400" b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"/>
                          <a:cs typeface="Arial"/>
                        </a:rPr>
                        <a:t>65%</a:t>
                      </a:r>
                      <a:endParaRPr lang="en-ZA" sz="2400" b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"/>
                          <a:cs typeface="Arial"/>
                        </a:rPr>
                        <a:t>65%</a:t>
                      </a:r>
                      <a:endParaRPr lang="en-ZA" sz="2400" b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"/>
                          <a:cs typeface="Arial"/>
                        </a:rPr>
                        <a:t>65%</a:t>
                      </a:r>
                      <a:endParaRPr lang="en-ZA" sz="24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173787"/>
            <a:ext cx="2133600" cy="365125"/>
          </a:xfrm>
        </p:spPr>
        <p:txBody>
          <a:bodyPr/>
          <a:lstStyle/>
          <a:p>
            <a:pPr>
              <a:defRPr/>
            </a:pPr>
            <a:fld id="{02C825D8-7D5C-497D-8665-B73E15BD3DD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8998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400" b="1" dirty="0" smtClean="0"/>
              <a:t>3.3 Public Employment Services (PES): </a:t>
            </a:r>
            <a:endParaRPr lang="en-ZA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69029289"/>
              </p:ext>
            </p:extLst>
          </p:nvPr>
        </p:nvGraphicFramePr>
        <p:xfrm>
          <a:off x="292097" y="1417638"/>
          <a:ext cx="8394703" cy="1481328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42903"/>
                <a:gridCol w="1948712"/>
                <a:gridCol w="595423"/>
                <a:gridCol w="1310313"/>
                <a:gridCol w="1049338"/>
                <a:gridCol w="1049338"/>
                <a:gridCol w="1049338"/>
                <a:gridCol w="1049338"/>
              </a:tblGrid>
              <a:tr h="289861">
                <a:tc gridSpan="2">
                  <a:txBody>
                    <a:bodyPr/>
                    <a:lstStyle/>
                    <a:p>
                      <a:r>
                        <a:rPr lang="en-ZA" dirty="0" smtClean="0"/>
                        <a:t>Performance Indicator</a:t>
                      </a:r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RP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Target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Q1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Q2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Q3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Q4</a:t>
                      </a:r>
                      <a:endParaRPr lang="en-ZA" dirty="0"/>
                    </a:p>
                  </a:txBody>
                  <a:tcPr/>
                </a:tc>
              </a:tr>
              <a:tr h="7918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1.1</a:t>
                      </a:r>
                      <a:endParaRPr lang="en-ZA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/>
                          <a:cs typeface="Calibri"/>
                        </a:rPr>
                        <a:t>Number of work-seekers registered on ESSA system per year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Q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/>
                          <a:cs typeface="Calibri"/>
                        </a:rPr>
                        <a:t>500 000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 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/>
                          <a:cs typeface="Times New Roman"/>
                        </a:rPr>
                        <a:t>116 700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/>
                          <a:cs typeface="Times New Roman"/>
                        </a:rPr>
                        <a:t>133 300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/>
                          <a:cs typeface="Times New Roman"/>
                        </a:rPr>
                        <a:t>116 700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/>
                          <a:cs typeface="Times New Roman"/>
                        </a:rPr>
                        <a:t>133 300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185154"/>
            <a:ext cx="2133600" cy="365125"/>
          </a:xfrm>
        </p:spPr>
        <p:txBody>
          <a:bodyPr/>
          <a:lstStyle/>
          <a:p>
            <a:pPr>
              <a:defRPr/>
            </a:pPr>
            <a:fld id="{02C825D8-7D5C-497D-8665-B73E15BD3DD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05379834"/>
              </p:ext>
            </p:extLst>
          </p:nvPr>
        </p:nvGraphicFramePr>
        <p:xfrm>
          <a:off x="1265276" y="2996627"/>
          <a:ext cx="5954231" cy="3276581"/>
        </p:xfrm>
        <a:graphic>
          <a:graphicData uri="http://schemas.openxmlformats.org/drawingml/2006/table">
            <a:tbl>
              <a:tblPr/>
              <a:tblGrid>
                <a:gridCol w="1004933"/>
                <a:gridCol w="1009958"/>
                <a:gridCol w="984835"/>
                <a:gridCol w="984835"/>
                <a:gridCol w="984835"/>
                <a:gridCol w="984835"/>
              </a:tblGrid>
              <a:tr h="372339"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Province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r" fontAlgn="b"/>
                      <a:r>
                        <a:rPr lang="en-ZA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Number of Workseekers registered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26402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Annual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4022"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60 000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14 000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16 000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14 000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16 000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022"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35 000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8 100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9 400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8 100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9 400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022"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130 000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31 000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34 000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31 000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34 000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022"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KZN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90 000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21 000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24 000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21 000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24 000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022"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35 000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8 100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9 400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8 100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9 400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022"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40 000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9 000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11 000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9 000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11 000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022"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15 000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3 000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4 500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3 000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4 500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022"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30 000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7 000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8 000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7 000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8 000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022"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65 000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15 500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17 000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15 500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17 000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022"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500 000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116 700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133 300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116 700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133 300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21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400" b="1" dirty="0" smtClean="0"/>
              <a:t>3.3 Public Employment Services (PES): </a:t>
            </a:r>
            <a:endParaRPr lang="en-ZA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38137304"/>
              </p:ext>
            </p:extLst>
          </p:nvPr>
        </p:nvGraphicFramePr>
        <p:xfrm>
          <a:off x="457200" y="1352342"/>
          <a:ext cx="8229600" cy="204216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522514"/>
                <a:gridCol w="1815737"/>
                <a:gridCol w="431075"/>
                <a:gridCol w="1345474"/>
                <a:gridCol w="1028700"/>
                <a:gridCol w="1028700"/>
                <a:gridCol w="1028700"/>
                <a:gridCol w="1028700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ZA" dirty="0" smtClean="0"/>
                        <a:t>Performance Indicator</a:t>
                      </a:r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RP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Target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Q1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Q2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Q3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Q4</a:t>
                      </a:r>
                      <a:endParaRPr lang="en-Z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2.1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"/>
                          <a:cs typeface="Calibri"/>
                        </a:rPr>
                        <a:t>Number of work and learning opportunities registered on ESSA per year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A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60 000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13 210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30 080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40 770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60 000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185154"/>
            <a:ext cx="2133600" cy="365125"/>
          </a:xfrm>
        </p:spPr>
        <p:txBody>
          <a:bodyPr/>
          <a:lstStyle/>
          <a:p>
            <a:pPr>
              <a:defRPr/>
            </a:pPr>
            <a:fld id="{02C825D8-7D5C-497D-8665-B73E15BD3DD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89615914"/>
              </p:ext>
            </p:extLst>
          </p:nvPr>
        </p:nvGraphicFramePr>
        <p:xfrm>
          <a:off x="1562986" y="3376405"/>
          <a:ext cx="5901069" cy="3040380"/>
        </p:xfrm>
        <a:graphic>
          <a:graphicData uri="http://schemas.openxmlformats.org/drawingml/2006/table">
            <a:tbl>
              <a:tblPr/>
              <a:tblGrid>
                <a:gridCol w="995961"/>
                <a:gridCol w="1000940"/>
                <a:gridCol w="976042"/>
                <a:gridCol w="976042"/>
                <a:gridCol w="976042"/>
                <a:gridCol w="976042"/>
              </a:tblGrid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Province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Number of Work and Learning Opportunities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Annual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8 400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1 850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4 200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5 700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8 400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4 800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1 060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2 400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3 260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4 800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11 400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2 500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5 700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7 750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11 400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KZN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10 200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2 250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5 180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6 940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10 200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5 400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1 190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2 700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3 670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5 400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4 800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1 060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2 400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3 260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4 800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3 000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660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1 500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2 040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3 000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3 600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790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1 800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2 450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3 600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8 400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1 850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4 200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5 700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8 400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60 000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13 210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30 080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40 770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60 000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2548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400" b="1" dirty="0" smtClean="0">
                <a:solidFill>
                  <a:prstClr val="black"/>
                </a:solidFill>
              </a:rPr>
              <a:t>3.3 PES - continues</a:t>
            </a:r>
            <a:endParaRPr lang="en-Z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99507945"/>
              </p:ext>
            </p:extLst>
          </p:nvPr>
        </p:nvGraphicFramePr>
        <p:xfrm>
          <a:off x="457200" y="1600200"/>
          <a:ext cx="8229600" cy="1621536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522514"/>
                <a:gridCol w="1815737"/>
                <a:gridCol w="431075"/>
                <a:gridCol w="1345474"/>
                <a:gridCol w="1028700"/>
                <a:gridCol w="1028700"/>
                <a:gridCol w="1028700"/>
                <a:gridCol w="1028700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ZA" dirty="0" smtClean="0"/>
                        <a:t>Performance Indicator</a:t>
                      </a:r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RP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Target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Q1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Q2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Q3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Q4</a:t>
                      </a:r>
                      <a:endParaRPr lang="en-Z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3.1</a:t>
                      </a:r>
                      <a:endParaRPr lang="en-ZA" sz="1400" b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"/>
                          <a:cs typeface="Calibri"/>
                        </a:rPr>
                        <a:t>Number of registered work-seekers provided with employment counselling per year</a:t>
                      </a:r>
                      <a:endParaRPr lang="en-ZA" sz="1400" b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A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140 000</a:t>
                      </a:r>
                      <a:endParaRPr lang="en-ZA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33 598</a:t>
                      </a:r>
                      <a:endParaRPr lang="en-ZA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72 799</a:t>
                      </a:r>
                      <a:endParaRPr lang="en-ZA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104 399</a:t>
                      </a:r>
                      <a:endParaRPr lang="en-ZA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140 000</a:t>
                      </a:r>
                      <a:endParaRPr lang="en-ZA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173787"/>
            <a:ext cx="2133600" cy="365125"/>
          </a:xfrm>
        </p:spPr>
        <p:txBody>
          <a:bodyPr/>
          <a:lstStyle/>
          <a:p>
            <a:pPr>
              <a:defRPr/>
            </a:pPr>
            <a:fld id="{02C825D8-7D5C-497D-8665-B73E15BD3DD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74699496"/>
              </p:ext>
            </p:extLst>
          </p:nvPr>
        </p:nvGraphicFramePr>
        <p:xfrm>
          <a:off x="1190846" y="3241318"/>
          <a:ext cx="6453962" cy="2977515"/>
        </p:xfrm>
        <a:graphic>
          <a:graphicData uri="http://schemas.openxmlformats.org/drawingml/2006/table">
            <a:tbl>
              <a:tblPr/>
              <a:tblGrid>
                <a:gridCol w="1089276"/>
                <a:gridCol w="1094722"/>
                <a:gridCol w="1067491"/>
                <a:gridCol w="1067491"/>
                <a:gridCol w="1067491"/>
                <a:gridCol w="1067491"/>
              </a:tblGrid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Province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Number of Workseekers provider with Counselling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Annual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18 960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4 550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9 860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13 462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18 960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11 670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2 800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6 068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8 285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11 670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27 700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6 648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14 404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19 667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27 700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KZN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16 040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3 850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8 340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13 888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16 040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14 580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3 500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7 582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10 352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14 580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16 040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3 850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8 340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13 888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16 040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10 210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2 450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5 310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7 250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10 210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13 130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3 150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6 827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9 322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13 130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11 670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2 800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6 068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8 285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11 670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140 000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33 598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72 799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104 399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140 000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7352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400" b="1" dirty="0" smtClean="0">
                <a:solidFill>
                  <a:prstClr val="black"/>
                </a:solidFill>
              </a:rPr>
              <a:t>3.3 </a:t>
            </a:r>
            <a:r>
              <a:rPr lang="en-ZA" sz="2400" b="1" dirty="0">
                <a:solidFill>
                  <a:prstClr val="black"/>
                </a:solidFill>
              </a:rPr>
              <a:t>PES - continues</a:t>
            </a:r>
            <a:endParaRPr lang="en-Z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37482343"/>
              </p:ext>
            </p:extLst>
          </p:nvPr>
        </p:nvGraphicFramePr>
        <p:xfrm>
          <a:off x="203200" y="1342008"/>
          <a:ext cx="8737600" cy="1352296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74468"/>
                <a:gridCol w="2271858"/>
                <a:gridCol w="552893"/>
                <a:gridCol w="1137683"/>
                <a:gridCol w="1148317"/>
                <a:gridCol w="1041990"/>
                <a:gridCol w="1105786"/>
                <a:gridCol w="1104605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ZA" dirty="0" smtClean="0"/>
                        <a:t>Performance Indicator</a:t>
                      </a:r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RP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Target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Q1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Q2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Q3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Q4</a:t>
                      </a:r>
                      <a:endParaRPr lang="en-Z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4.1</a:t>
                      </a:r>
                      <a:endParaRPr lang="en-ZA" sz="1400" b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Number of registered work and learning opportunities filled by registered work seekers per year</a:t>
                      </a:r>
                      <a:endParaRPr lang="en-ZA" sz="1400" b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A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/>
                          <a:cs typeface="Times New Roman"/>
                        </a:rPr>
                        <a:t>8 000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/>
                          <a:cs typeface="Times New Roman"/>
                        </a:rPr>
                        <a:t>1 750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/>
                          <a:cs typeface="Times New Roman"/>
                        </a:rPr>
                        <a:t>3 990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/>
                          <a:cs typeface="Times New Roman"/>
                        </a:rPr>
                        <a:t>5 450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/>
                          <a:cs typeface="Times New Roman"/>
                        </a:rPr>
                        <a:t>8 000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173787"/>
            <a:ext cx="2133600" cy="365125"/>
          </a:xfrm>
        </p:spPr>
        <p:txBody>
          <a:bodyPr/>
          <a:lstStyle/>
          <a:p>
            <a:pPr>
              <a:defRPr/>
            </a:pPr>
            <a:fld id="{02C825D8-7D5C-497D-8665-B73E15BD3DD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61542311"/>
              </p:ext>
            </p:extLst>
          </p:nvPr>
        </p:nvGraphicFramePr>
        <p:xfrm>
          <a:off x="1084519" y="2807259"/>
          <a:ext cx="6659527" cy="3731652"/>
        </p:xfrm>
        <a:graphic>
          <a:graphicData uri="http://schemas.openxmlformats.org/drawingml/2006/table">
            <a:tbl>
              <a:tblPr/>
              <a:tblGrid>
                <a:gridCol w="1123970"/>
                <a:gridCol w="1129589"/>
                <a:gridCol w="1101492"/>
                <a:gridCol w="1101492"/>
                <a:gridCol w="1101492"/>
                <a:gridCol w="1101492"/>
              </a:tblGrid>
              <a:tr h="31382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Province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Number of registered work and learning opportunities filled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31071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Annual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10712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1 100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240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550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750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1 100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712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650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140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320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440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650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712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1 500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330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750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1 020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1 500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712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KZN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1 400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310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700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950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1 400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712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700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150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350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480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700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712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650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140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320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440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650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712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400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90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200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280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400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712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500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110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250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340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500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712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1 100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240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550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750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1 100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712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8 000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1 750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3 990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5 450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8 000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6063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400" b="1" dirty="0" smtClean="0"/>
              <a:t>3.4 Labour Policy and Industrial Relations (LP&amp;IR)</a:t>
            </a:r>
            <a:endParaRPr lang="en-ZA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54069502"/>
              </p:ext>
            </p:extLst>
          </p:nvPr>
        </p:nvGraphicFramePr>
        <p:xfrm>
          <a:off x="457200" y="1600200"/>
          <a:ext cx="8369300" cy="382981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98538"/>
                <a:gridCol w="1398364"/>
                <a:gridCol w="329610"/>
                <a:gridCol w="1935125"/>
                <a:gridCol w="1616149"/>
                <a:gridCol w="467833"/>
                <a:gridCol w="478465"/>
                <a:gridCol w="1745216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ZA" dirty="0" smtClean="0"/>
                        <a:t>Performance Indicator</a:t>
                      </a:r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RP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Target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Q1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Q2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Q3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Q4</a:t>
                      </a:r>
                      <a:endParaRPr lang="en-Z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1.1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Number of policy instruments developed and promoted to enhance the implementation of EEA by 31 March 2018 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A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2016-2017 Annual Employment Equity Report and Public Register published by 30 June </a:t>
                      </a: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2017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 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2016-2017 Annual Employment Equity Report and Public Register published by 30 June </a:t>
                      </a: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2017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 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 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 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14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A</a:t>
                      </a:r>
                      <a:endParaRPr lang="en-ZA" sz="1400" b="0">
                        <a:solidFill>
                          <a:schemeClr val="tx1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2017-2018 Annual Employment Equity Report and Public Register developed by 31 March 2018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 </a:t>
                      </a:r>
                      <a:endParaRPr lang="en-ZA" sz="1400" b="0">
                        <a:solidFill>
                          <a:schemeClr val="tx1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 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 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2017-2018 Annual Employment Equity Report and Public Register developed by 31 March 2018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173787"/>
            <a:ext cx="2133600" cy="365125"/>
          </a:xfrm>
        </p:spPr>
        <p:txBody>
          <a:bodyPr/>
          <a:lstStyle/>
          <a:p>
            <a:pPr>
              <a:defRPr/>
            </a:pPr>
            <a:fld id="{02C825D8-7D5C-497D-8665-B73E15BD3DD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06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Extra2_3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Title 1"/>
          <p:cNvSpPr txBox="1">
            <a:spLocks/>
          </p:cNvSpPr>
          <p:nvPr/>
        </p:nvSpPr>
        <p:spPr bwMode="auto">
          <a:xfrm>
            <a:off x="1143000" y="795338"/>
            <a:ext cx="3429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9pPr>
          </a:lstStyle>
          <a:p>
            <a:pPr eaLnBrk="1" hangingPunct="1"/>
            <a:r>
              <a:rPr lang="en-US" altLang="en-US" sz="2700" b="1" u="sng" dirty="0" smtClean="0">
                <a:solidFill>
                  <a:schemeClr val="bg2"/>
                </a:solidFill>
                <a:latin typeface="Arial" charset="0"/>
              </a:rPr>
              <a:t>Table of Contents</a:t>
            </a:r>
            <a:endParaRPr lang="en-US" altLang="en-US" sz="2700" b="1" u="sng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6387" name="Content Placeholder 2"/>
          <p:cNvSpPr txBox="1">
            <a:spLocks/>
          </p:cNvSpPr>
          <p:nvPr/>
        </p:nvSpPr>
        <p:spPr bwMode="auto">
          <a:xfrm>
            <a:off x="779462" y="1752600"/>
            <a:ext cx="8059737" cy="367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9pPr>
          </a:lstStyle>
          <a:p>
            <a:pPr marL="0" indent="0" eaLnBrk="1" hangingPunct="1">
              <a:lnSpc>
                <a:spcPct val="150000"/>
              </a:lnSpc>
              <a:buNone/>
            </a:pPr>
            <a:r>
              <a:rPr lang="en-GB" altLang="en-US" sz="1500" dirty="0" smtClean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1•</a:t>
            </a:r>
            <a:r>
              <a:rPr lang="en-GB" altLang="en-US" sz="1500" dirty="0">
                <a:solidFill>
                  <a:srgbClr val="FFFFFF"/>
                </a:solidFill>
                <a:latin typeface="Arial" charset="0"/>
              </a:rPr>
              <a:t>	</a:t>
            </a:r>
            <a:r>
              <a:rPr lang="en-ZA" sz="1600" dirty="0" smtClean="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rPr>
              <a:t>The DoL Programmes and Entities</a:t>
            </a:r>
          </a:p>
          <a:p>
            <a:pPr marL="457200" indent="-457200" eaLnBrk="1" hangingPunct="1">
              <a:lnSpc>
                <a:spcPct val="150000"/>
              </a:lnSpc>
              <a:buAutoNum type="arabicPeriod" startAt="2"/>
            </a:pPr>
            <a:r>
              <a:rPr lang="en-ZA" sz="1600" dirty="0" smtClean="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rPr>
              <a:t>The DoL focus in the MTSF: 2015 – 20</a:t>
            </a:r>
          </a:p>
          <a:p>
            <a:pPr marL="457200" indent="-457200" eaLnBrk="1" hangingPunct="1">
              <a:lnSpc>
                <a:spcPct val="150000"/>
              </a:lnSpc>
              <a:buAutoNum type="arabicPeriod" startAt="2"/>
            </a:pPr>
            <a:r>
              <a:rPr lang="en-ZA" sz="1600" dirty="0" smtClean="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rPr>
              <a:t>The Annual Performance Plan for the Financial Year 2017/18</a:t>
            </a:r>
          </a:p>
          <a:p>
            <a:pPr marL="457200" indent="-457200" eaLnBrk="1" hangingPunct="1">
              <a:lnSpc>
                <a:spcPct val="150000"/>
              </a:lnSpc>
              <a:buAutoNum type="arabicPeriod" startAt="2"/>
            </a:pPr>
            <a:r>
              <a:rPr lang="en-ZA" sz="1600" dirty="0" smtClean="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rPr>
              <a:t>MTEF Allocation for 2017/18</a:t>
            </a:r>
          </a:p>
          <a:p>
            <a:pPr marL="457200" indent="-457200" eaLnBrk="1" hangingPunct="1">
              <a:lnSpc>
                <a:spcPct val="150000"/>
              </a:lnSpc>
              <a:buAutoNum type="arabicPeriod" startAt="2"/>
            </a:pPr>
            <a:r>
              <a:rPr lang="en-ZA" sz="1600" dirty="0" smtClean="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rPr>
              <a:t>Way-forward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343915" y="1752412"/>
            <a:ext cx="283809" cy="325650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algn="ctr" eaLnBrk="1" hangingPunct="1"/>
            <a:endParaRPr lang="en-US">
              <a:solidFill>
                <a:srgbClr val="FFFFFF"/>
              </a:solidFill>
              <a:latin typeface="Calibri" pitchFamily="3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60443" y="2610881"/>
            <a:ext cx="283809" cy="239803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algn="ctr" eaLnBrk="1" hangingPunct="1"/>
            <a:endParaRPr lang="en-US">
              <a:solidFill>
                <a:srgbClr val="FFFFFF"/>
              </a:solidFill>
              <a:latin typeface="Calibri" pitchFamily="3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08111" y="3015285"/>
            <a:ext cx="283809" cy="20007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algn="ctr" eaLnBrk="1" hangingPunct="1"/>
            <a:endParaRPr lang="en-US">
              <a:solidFill>
                <a:srgbClr val="FFFFFF"/>
              </a:solidFill>
              <a:latin typeface="Calibri" pitchFamily="3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48680" y="2483176"/>
            <a:ext cx="283809" cy="253283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algn="ctr" eaLnBrk="1" hangingPunct="1"/>
            <a:endParaRPr lang="en-US">
              <a:solidFill>
                <a:srgbClr val="FFFFFF"/>
              </a:solidFill>
              <a:latin typeface="Calibri" pitchFamily="3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989256" y="3015285"/>
            <a:ext cx="283809" cy="20007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algn="ctr" eaLnBrk="1" hangingPunct="1"/>
            <a:endParaRPr lang="en-US">
              <a:solidFill>
                <a:srgbClr val="FFFFFF"/>
              </a:solidFill>
              <a:latin typeface="Calibri" pitchFamily="32" charset="0"/>
            </a:endParaRPr>
          </a:p>
        </p:txBody>
      </p:sp>
      <p:sp>
        <p:nvSpPr>
          <p:cNvPr id="16403" name="Title 1"/>
          <p:cNvSpPr txBox="1">
            <a:spLocks/>
          </p:cNvSpPr>
          <p:nvPr/>
        </p:nvSpPr>
        <p:spPr bwMode="auto">
          <a:xfrm>
            <a:off x="6001461" y="989013"/>
            <a:ext cx="2271604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9pPr>
          </a:lstStyle>
          <a:p>
            <a:pPr eaLnBrk="1" hangingPunct="1"/>
            <a:r>
              <a:rPr lang="en-US" altLang="en-US" sz="1000" dirty="0" smtClean="0">
                <a:solidFill>
                  <a:srgbClr val="FFFFFF"/>
                </a:solidFill>
                <a:latin typeface="Arial" charset="0"/>
              </a:rPr>
              <a:t>COO|  2017.03.20</a:t>
            </a:r>
            <a:endParaRPr lang="en-US" altLang="en-US" sz="10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917B-568E-4CDA-B28E-E39220CAABA0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400" b="1" dirty="0" smtClean="0"/>
              <a:t>3.4 Labour Policy and Industrial Relations (LP&amp;IR)</a:t>
            </a:r>
            <a:endParaRPr lang="en-ZA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28818088"/>
              </p:ext>
            </p:extLst>
          </p:nvPr>
        </p:nvGraphicFramePr>
        <p:xfrm>
          <a:off x="457200" y="1600200"/>
          <a:ext cx="8369300" cy="333908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98538"/>
                <a:gridCol w="1214362"/>
                <a:gridCol w="368300"/>
                <a:gridCol w="1176670"/>
                <a:gridCol w="1169581"/>
                <a:gridCol w="1424763"/>
                <a:gridCol w="1116419"/>
                <a:gridCol w="1500667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ZA" dirty="0" smtClean="0"/>
                        <a:t>Performance Indicator</a:t>
                      </a:r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RP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Target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Q1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Q2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Q3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Q4</a:t>
                      </a:r>
                      <a:endParaRPr lang="en-Z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/>
                        </a:rPr>
                        <a:t>2.1</a:t>
                      </a:r>
                      <a:endParaRPr lang="en-ZA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/>
                        </a:rPr>
                        <a:t>Establish institution of the National minimum wage by 31 March each year</a:t>
                      </a:r>
                      <a:endParaRPr lang="en-ZA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/>
                        </a:rPr>
                        <a:t>A</a:t>
                      </a:r>
                      <a:endParaRPr lang="en-ZA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Arial"/>
                          <a:cs typeface="Arial"/>
                        </a:rPr>
                        <a:t>Institution of the National minimum wage set up by March 2018</a:t>
                      </a:r>
                      <a:endParaRPr lang="en-ZA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/>
                        </a:rPr>
                        <a:t> </a:t>
                      </a:r>
                      <a:endParaRPr lang="en-ZA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/>
                        </a:rPr>
                        <a:t>Draft the BCEA Amendment Bill and the National Minimum Wage Bill by end June 2017</a:t>
                      </a:r>
                      <a:endParaRPr lang="en-ZA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Arial"/>
                          <a:cs typeface="Arial"/>
                        </a:rPr>
                        <a:t>Publish the 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/>
                        </a:rPr>
                        <a:t>BCEA Amendment Bill and the National Wage Bill for public comments by end September 2017</a:t>
                      </a:r>
                      <a:endParaRPr lang="en-ZA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/>
                        </a:rPr>
                        <a:t>Conduct public consultation on the Bills by 31 December 2017</a:t>
                      </a:r>
                      <a:endParaRPr lang="en-ZA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Arial"/>
                          <a:cs typeface="Arial"/>
                        </a:rPr>
                        <a:t> </a:t>
                      </a:r>
                      <a:endParaRPr lang="en-ZA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/>
                        </a:rPr>
                        <a:t>Publish BCEA Amendment Act and the Wage Act by end March 2018</a:t>
                      </a:r>
                      <a:endParaRPr lang="en-ZA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/>
                        </a:rPr>
                        <a:t> </a:t>
                      </a:r>
                      <a:endParaRPr lang="en-ZA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/>
                        </a:rPr>
                        <a:t>Establish the national minimum wage commission by end March 2018</a:t>
                      </a:r>
                      <a:endParaRPr lang="en-ZA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173787"/>
            <a:ext cx="2133600" cy="365125"/>
          </a:xfrm>
        </p:spPr>
        <p:txBody>
          <a:bodyPr/>
          <a:lstStyle/>
          <a:p>
            <a:pPr>
              <a:defRPr/>
            </a:pPr>
            <a:fld id="{02C825D8-7D5C-497D-8665-B73E15BD3DD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649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400" b="1" dirty="0" smtClean="0"/>
              <a:t>3.4 Labour Policy and Industrial Relations (LP&amp;IR)</a:t>
            </a:r>
            <a:endParaRPr lang="en-ZA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498042"/>
              </p:ext>
            </p:extLst>
          </p:nvPr>
        </p:nvGraphicFramePr>
        <p:xfrm>
          <a:off x="457200" y="1600200"/>
          <a:ext cx="8369300" cy="333908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98538"/>
                <a:gridCol w="1319235"/>
                <a:gridCol w="263427"/>
                <a:gridCol w="2027274"/>
                <a:gridCol w="478466"/>
                <a:gridCol w="1403497"/>
                <a:gridCol w="457200"/>
                <a:gridCol w="2021663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ZA" dirty="0" smtClean="0"/>
                        <a:t>Performance Indicator</a:t>
                      </a:r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RP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Target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Q1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Q2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Q3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Q4</a:t>
                      </a:r>
                      <a:endParaRPr lang="en-Z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3.1</a:t>
                      </a:r>
                      <a:endParaRPr lang="en-ZA" sz="2000" b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Reports submitted to the Minister on the implementation of multilateral obligations and bilateral agreements annually</a:t>
                      </a:r>
                      <a:endParaRPr lang="en-ZA" sz="2000" b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A</a:t>
                      </a:r>
                      <a:endParaRPr lang="en-ZA" sz="2000" b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 Reports on the implementation of bilateral cooperation and multilateral obligations submitted to the Minister by 31 March 2018:</a:t>
                      </a:r>
                      <a:endParaRPr lang="en-ZA" sz="2000" b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 Mid –term implementation report by  30 September 2017;</a:t>
                      </a:r>
                      <a:endParaRPr lang="en-ZA" sz="2000" b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 Annual implementation report by 31 March 2018.</a:t>
                      </a:r>
                      <a:endParaRPr lang="en-ZA" sz="2000" b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"/>
                          <a:cs typeface="Arial"/>
                        </a:rPr>
                        <a:t> </a:t>
                      </a:r>
                      <a:endParaRPr lang="en-ZA" sz="2000" b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"/>
                          <a:cs typeface="Calibri"/>
                        </a:rPr>
                        <a:t>Mid-term implementation report </a:t>
                      </a: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on bilateral cooperation and multilateral obligations submitted to the Minister</a:t>
                      </a:r>
                      <a:r>
                        <a:rPr lang="en-ZA" sz="14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"/>
                          <a:cs typeface="Calibri"/>
                        </a:rPr>
                        <a:t> by 30 September 2017 </a:t>
                      </a:r>
                      <a:endParaRPr lang="en-ZA" sz="2000" b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"/>
                          <a:cs typeface="Arial"/>
                        </a:rPr>
                        <a:t> </a:t>
                      </a:r>
                      <a:endParaRPr lang="en-ZA" sz="2000" b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"/>
                          <a:cs typeface="Calibri"/>
                        </a:rPr>
                        <a:t>Annual implementation report 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on bilateral cooperation and multilateral obligations submitted to the Minister</a:t>
                      </a:r>
                      <a:r>
                        <a:rPr lang="en-ZA" sz="14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"/>
                          <a:cs typeface="Calibri"/>
                        </a:rPr>
                        <a:t> by 30 March 2018.</a:t>
                      </a:r>
                      <a:endParaRPr lang="en-ZA" sz="20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173787"/>
            <a:ext cx="2133600" cy="365125"/>
          </a:xfrm>
        </p:spPr>
        <p:txBody>
          <a:bodyPr/>
          <a:lstStyle/>
          <a:p>
            <a:pPr>
              <a:defRPr/>
            </a:pPr>
            <a:fld id="{02C825D8-7D5C-497D-8665-B73E15BD3DD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822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400" b="1" dirty="0" smtClean="0">
                <a:solidFill>
                  <a:prstClr val="black"/>
                </a:solidFill>
              </a:rPr>
              <a:t>3.4 LP&amp;IR - continues</a:t>
            </a:r>
            <a:endParaRPr lang="en-Z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7111894"/>
              </p:ext>
            </p:extLst>
          </p:nvPr>
        </p:nvGraphicFramePr>
        <p:xfrm>
          <a:off x="279400" y="1600200"/>
          <a:ext cx="8585200" cy="260299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45092"/>
                <a:gridCol w="1283238"/>
                <a:gridCol w="463706"/>
                <a:gridCol w="1695842"/>
                <a:gridCol w="1139394"/>
                <a:gridCol w="1073150"/>
                <a:gridCol w="980408"/>
                <a:gridCol w="1404370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ZA" dirty="0" smtClean="0"/>
                        <a:t>Performance Indicator</a:t>
                      </a:r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RP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Target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Q1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Q2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Q3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Q4</a:t>
                      </a:r>
                      <a:endParaRPr lang="en-Z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4.1</a:t>
                      </a:r>
                      <a:endParaRPr lang="en-ZA" sz="1400" b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Percentage of collective agreements extended within 90 calendar days of receipt by 31 March 2018</a:t>
                      </a:r>
                      <a:endParaRPr lang="en-ZA" sz="1400" b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Q</a:t>
                      </a:r>
                      <a:endParaRPr lang="en-ZA" sz="1400" b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100% of collective agreements extended within 90 calendar days of receipt by end of March 2018</a:t>
                      </a:r>
                      <a:endParaRPr lang="en-ZA" sz="1400" b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100%</a:t>
                      </a:r>
                      <a:endParaRPr lang="en-ZA" sz="1400" b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100%</a:t>
                      </a:r>
                      <a:endParaRPr lang="en-ZA" sz="1400" b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100%</a:t>
                      </a:r>
                      <a:endParaRPr lang="en-ZA" sz="1400" b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100%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214491"/>
            <a:ext cx="2133600" cy="365125"/>
          </a:xfrm>
        </p:spPr>
        <p:txBody>
          <a:bodyPr/>
          <a:lstStyle/>
          <a:p>
            <a:pPr>
              <a:defRPr/>
            </a:pPr>
            <a:fld id="{02C825D8-7D5C-497D-8665-B73E15BD3DD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3150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400" b="1" dirty="0" smtClean="0">
                <a:solidFill>
                  <a:prstClr val="black"/>
                </a:solidFill>
              </a:rPr>
              <a:t>3.4 </a:t>
            </a:r>
            <a:r>
              <a:rPr lang="en-ZA" sz="2400" b="1" dirty="0">
                <a:solidFill>
                  <a:prstClr val="black"/>
                </a:solidFill>
              </a:rPr>
              <a:t>LP&amp;IR - continues</a:t>
            </a:r>
            <a:endParaRPr lang="en-Z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91697527"/>
              </p:ext>
            </p:extLst>
          </p:nvPr>
        </p:nvGraphicFramePr>
        <p:xfrm>
          <a:off x="254000" y="1320011"/>
          <a:ext cx="8623301" cy="5301996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96946"/>
                <a:gridCol w="1539361"/>
                <a:gridCol w="255181"/>
                <a:gridCol w="1364512"/>
                <a:gridCol w="1349829"/>
                <a:gridCol w="1208314"/>
                <a:gridCol w="1393371"/>
                <a:gridCol w="1115787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ZA" dirty="0" smtClean="0"/>
                        <a:t>Performance Indicator</a:t>
                      </a:r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RP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Target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Q1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Q2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Q3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Q4</a:t>
                      </a:r>
                      <a:endParaRPr lang="en-Z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4.2</a:t>
                      </a:r>
                      <a:endParaRPr lang="en-ZA" sz="1400" b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kern="5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Percentage of labour organisation applications for registration approved or refused within 90 calendar days of receipt by end of March 2018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Q</a:t>
                      </a:r>
                      <a:endParaRPr lang="en-ZA" sz="1400" b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100% of labour organisation applications for registration approved or refused within 90 calendar days of receipt</a:t>
                      </a: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by end of March 2018</a:t>
                      </a:r>
                      <a:endParaRPr lang="en-ZA" sz="1400" b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100%</a:t>
                      </a:r>
                      <a:endParaRPr lang="en-ZA" sz="1400" b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100%</a:t>
                      </a:r>
                      <a:endParaRPr lang="en-ZA" sz="1400" b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100%</a:t>
                      </a:r>
                      <a:endParaRPr lang="en-ZA" sz="1400" b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100%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4.3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kern="5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Moderating Workplace Conflict by amending the Labour Relations Act and measuring the impact thereof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Q</a:t>
                      </a:r>
                      <a:endParaRPr lang="en-ZA" sz="1400" b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Promulgate amendments to labour legislation by 31 March 2018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Submit for approval  to Cabinet the proposed Labour Relations Amendments Act by June 2017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Draft Labour Relations Amendment Bill submitted to Parliament by September 2017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Submit to the State Law Advisor for certification of the Labour Relations Amendment Bills by 31 December 2017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Promulgation by 31 March 2018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221730"/>
            <a:ext cx="2133600" cy="365125"/>
          </a:xfrm>
        </p:spPr>
        <p:txBody>
          <a:bodyPr/>
          <a:lstStyle/>
          <a:p>
            <a:pPr>
              <a:defRPr/>
            </a:pPr>
            <a:fld id="{02C825D8-7D5C-497D-8665-B73E15BD3DD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216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400" b="1" dirty="0" smtClean="0">
                <a:solidFill>
                  <a:prstClr val="black"/>
                </a:solidFill>
              </a:rPr>
              <a:t>3.4 </a:t>
            </a:r>
            <a:r>
              <a:rPr lang="en-ZA" sz="2400" b="1" dirty="0">
                <a:solidFill>
                  <a:prstClr val="black"/>
                </a:solidFill>
              </a:rPr>
              <a:t>LP&amp;IR - continues</a:t>
            </a:r>
            <a:endParaRPr lang="en-Z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76568121"/>
              </p:ext>
            </p:extLst>
          </p:nvPr>
        </p:nvGraphicFramePr>
        <p:xfrm>
          <a:off x="292098" y="1600200"/>
          <a:ext cx="8623301" cy="30937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99227"/>
                <a:gridCol w="1743291"/>
                <a:gridCol w="385920"/>
                <a:gridCol w="1237603"/>
                <a:gridCol w="1815404"/>
                <a:gridCol w="516624"/>
                <a:gridCol w="520996"/>
                <a:gridCol w="2004236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ZA" dirty="0" smtClean="0"/>
                        <a:t>Performance Indicator</a:t>
                      </a:r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RP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Target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Q1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Q2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Q3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Q4</a:t>
                      </a:r>
                      <a:endParaRPr lang="en-Z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5.1</a:t>
                      </a:r>
                      <a:endParaRPr lang="en-ZA" sz="1400" b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kern="50"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Number of labour market trends reports produced annually</a:t>
                      </a:r>
                      <a:endParaRPr lang="en-ZA" sz="1400" b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A</a:t>
                      </a:r>
                      <a:endParaRPr lang="en-ZA" sz="1400" b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"/>
                          <a:cs typeface="Arial"/>
                        </a:rPr>
                        <a:t>4 Annual labour market trend reports produced by March 2018</a:t>
                      </a:r>
                      <a:endParaRPr lang="en-ZA" sz="1400" b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"/>
                          <a:cs typeface="Arial"/>
                        </a:rPr>
                        <a:t>Two annual labour market trend reports produced by June 2017. These include: the Job Opportunity and Unemployment in the South African labour market and Annual Labour Market reports for 2016/17</a:t>
                      </a:r>
                      <a:endParaRPr lang="en-ZA" sz="1400" b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"/>
                          <a:cs typeface="Arial"/>
                        </a:rPr>
                        <a:t> </a:t>
                      </a:r>
                      <a:endParaRPr lang="en-ZA" sz="1400" b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"/>
                          <a:cs typeface="Arial"/>
                        </a:rPr>
                        <a:t> </a:t>
                      </a:r>
                      <a:endParaRPr lang="en-ZA" sz="1400" b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"/>
                          <a:cs typeface="Arial"/>
                        </a:rPr>
                        <a:t>Two annual labour market trend reports produced by March 2018. These include: the Annual Administrative Statistics and Industrial Action reports for 2016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173787"/>
            <a:ext cx="2133600" cy="365125"/>
          </a:xfrm>
        </p:spPr>
        <p:txBody>
          <a:bodyPr/>
          <a:lstStyle/>
          <a:p>
            <a:pPr>
              <a:defRPr/>
            </a:pPr>
            <a:fld id="{02C825D8-7D5C-497D-8665-B73E15BD3DD8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5261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400" b="1" dirty="0" smtClean="0">
                <a:solidFill>
                  <a:prstClr val="black"/>
                </a:solidFill>
              </a:rPr>
              <a:t>3.4 </a:t>
            </a:r>
            <a:r>
              <a:rPr lang="en-ZA" sz="2400" b="1" dirty="0">
                <a:solidFill>
                  <a:prstClr val="black"/>
                </a:solidFill>
              </a:rPr>
              <a:t>LP&amp;IR - continues</a:t>
            </a:r>
            <a:endParaRPr lang="en-Z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35284727"/>
              </p:ext>
            </p:extLst>
          </p:nvPr>
        </p:nvGraphicFramePr>
        <p:xfrm>
          <a:off x="457200" y="1600200"/>
          <a:ext cx="8229600" cy="382981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91886"/>
                <a:gridCol w="1094014"/>
                <a:gridCol w="342900"/>
                <a:gridCol w="1552353"/>
                <a:gridCol w="1084521"/>
                <a:gridCol w="1244010"/>
                <a:gridCol w="1222744"/>
                <a:gridCol w="1297172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ZA" dirty="0" smtClean="0"/>
                        <a:t>Performance Indicator</a:t>
                      </a:r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RP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Target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Q1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Q2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Q3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Q4</a:t>
                      </a:r>
                      <a:endParaRPr lang="en-Z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5.2</a:t>
                      </a:r>
                      <a:endParaRPr lang="en-ZA" sz="2000" b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Number of </a:t>
                      </a:r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literature review reports for 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labour market research produced and signed off by the </a:t>
                      </a: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DDG: LP&amp;IR by 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31 March each year</a:t>
                      </a:r>
                      <a:endParaRPr lang="en-ZA" sz="20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A</a:t>
                      </a:r>
                      <a:endParaRPr lang="en-ZA" sz="2000" b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"/>
                          <a:cs typeface="Arial"/>
                        </a:rPr>
                        <a:t>4 </a:t>
                      </a:r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literature review reports  for 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labour market research produced and signed off by the </a:t>
                      </a: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DDG: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 LP&amp;IR</a:t>
                      </a: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by 31 March 2018</a:t>
                      </a:r>
                      <a:endParaRPr lang="en-ZA" sz="20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"/>
                          <a:cs typeface="Arial"/>
                        </a:rPr>
                        <a:t>RME Agenda 5 finalised and submitted to the Chief Director by 30 June 2017</a:t>
                      </a:r>
                      <a:endParaRPr lang="en-ZA" sz="2000" b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"/>
                          <a:cs typeface="Arial"/>
                        </a:rPr>
                        <a:t>Recommended service providers submitted to DBAC by 30 Sept 2017</a:t>
                      </a:r>
                      <a:endParaRPr lang="en-ZA" sz="2000" b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"/>
                          <a:cs typeface="Arial"/>
                        </a:rPr>
                        <a:t>Project proposal and plan approved by the </a:t>
                      </a: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"/>
                          <a:cs typeface="Arial"/>
                        </a:rPr>
                        <a:t>DDG: LP&amp;IR by 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"/>
                          <a:cs typeface="Arial"/>
                        </a:rPr>
                        <a:t>30 December 2017</a:t>
                      </a:r>
                      <a:endParaRPr lang="en-ZA" sz="20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"/>
                          <a:cs typeface="Arial"/>
                        </a:rPr>
                        <a:t>4 final literature review reports approved by the </a:t>
                      </a: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"/>
                          <a:cs typeface="Arial"/>
                        </a:rPr>
                        <a:t>DDG: LP&amp;IR 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"/>
                          <a:cs typeface="Arial"/>
                        </a:rPr>
                        <a:t>by 30 March 2018 </a:t>
                      </a:r>
                      <a:endParaRPr lang="en-ZA" sz="20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173787"/>
            <a:ext cx="2133600" cy="365125"/>
          </a:xfrm>
        </p:spPr>
        <p:txBody>
          <a:bodyPr/>
          <a:lstStyle/>
          <a:p>
            <a:pPr>
              <a:defRPr/>
            </a:pPr>
            <a:fld id="{02C825D8-7D5C-497D-8665-B73E15BD3DD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2778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4. ENE Allocation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C084-64D2-444A-8BFC-FE521070755C}" type="slidenum">
              <a:rPr lang="en-US" altLang="en-US" smtClean="0"/>
              <a:pPr/>
              <a:t>26</a:t>
            </a:fld>
            <a:endParaRPr lang="en-US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3995" y="1317172"/>
            <a:ext cx="6467261" cy="5249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36412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600" b="1" dirty="0" smtClean="0"/>
              <a:t>5. Way Forward </a:t>
            </a:r>
            <a:endParaRPr lang="en-ZA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It is recommended that the Portfolio Committee notes the Annual Performance Plan of the Department of Labour.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C825D8-7D5C-497D-8665-B73E15BD3DD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365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9" descr="Extra3_3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Title 1"/>
          <p:cNvSpPr txBox="1">
            <a:spLocks/>
          </p:cNvSpPr>
          <p:nvPr/>
        </p:nvSpPr>
        <p:spPr bwMode="auto">
          <a:xfrm>
            <a:off x="6508750" y="4197350"/>
            <a:ext cx="2252663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9pPr>
          </a:lstStyle>
          <a:p>
            <a:pPr eaLnBrk="1" hangingPunct="1"/>
            <a:r>
              <a:rPr lang="en-US" altLang="en-US" sz="2700" b="1">
                <a:solidFill>
                  <a:srgbClr val="FFAB16"/>
                </a:solidFill>
                <a:latin typeface="Arial" charset="0"/>
              </a:rPr>
              <a:t>Thank </a:t>
            </a:r>
            <a:r>
              <a:rPr lang="en-US" altLang="en-US" sz="2700" b="1">
                <a:solidFill>
                  <a:schemeClr val="bg1"/>
                </a:solidFill>
                <a:latin typeface="Arial" charset="0"/>
              </a:rPr>
              <a:t>You</a:t>
            </a:r>
            <a:r>
              <a:rPr lang="en-US" altLang="en-US" sz="2700" b="1">
                <a:solidFill>
                  <a:srgbClr val="FFAB16"/>
                </a:solidFill>
                <a:latin typeface="Arial" charset="0"/>
              </a:rPr>
              <a:t>…</a:t>
            </a:r>
          </a:p>
        </p:txBody>
      </p:sp>
      <p:sp>
        <p:nvSpPr>
          <p:cNvPr id="17411" name="Title 1"/>
          <p:cNvSpPr txBox="1">
            <a:spLocks/>
          </p:cNvSpPr>
          <p:nvPr/>
        </p:nvSpPr>
        <p:spPr bwMode="auto">
          <a:xfrm>
            <a:off x="5973763" y="1169988"/>
            <a:ext cx="3033712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9pPr>
          </a:lstStyle>
          <a:p>
            <a:pPr eaLnBrk="1" hangingPunct="1"/>
            <a:r>
              <a:rPr lang="en-US" altLang="en-US" sz="1000" dirty="0" smtClean="0">
                <a:solidFill>
                  <a:srgbClr val="FFFFFF"/>
                </a:solidFill>
                <a:latin typeface="Arial" charset="0"/>
              </a:rPr>
              <a:t>COO|  2017.03.20</a:t>
            </a:r>
            <a:endParaRPr lang="en-US" altLang="en-US" sz="10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C084-64D2-444A-8BFC-FE521070755C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438" y="406400"/>
            <a:ext cx="8229600" cy="797169"/>
          </a:xfrm>
        </p:spPr>
        <p:txBody>
          <a:bodyPr/>
          <a:lstStyle/>
          <a:p>
            <a:r>
              <a:rPr lang="en-ZA" sz="2800" b="1" dirty="0" smtClean="0">
                <a:latin typeface="+mn-lt"/>
              </a:rPr>
              <a:t>1. DoL </a:t>
            </a:r>
            <a:r>
              <a:rPr lang="en-ZA" sz="2800" b="1" dirty="0">
                <a:latin typeface="+mn-lt"/>
              </a:rPr>
              <a:t>Programmes and Entities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075" y="1203569"/>
            <a:ext cx="8622323" cy="5146454"/>
          </a:xfrm>
        </p:spPr>
        <p:txBody>
          <a:bodyPr/>
          <a:lstStyle/>
          <a:p>
            <a:pPr marL="571500" lvl="0" indent="-571500" defTabSz="914400">
              <a:lnSpc>
                <a:spcPct val="80000"/>
              </a:lnSpc>
              <a:buNone/>
            </a:pPr>
            <a:endParaRPr lang="en-US" sz="2000" b="1" dirty="0">
              <a:solidFill>
                <a:prstClr val="black"/>
              </a:solidFill>
              <a:ea typeface="ＭＳ Ｐゴシック"/>
            </a:endParaRPr>
          </a:p>
          <a:p>
            <a:pPr marL="571500" lvl="0" indent="-571500" defTabSz="914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000" b="1" dirty="0">
                <a:solidFill>
                  <a:prstClr val="black"/>
                </a:solidFill>
                <a:ea typeface="ＭＳ Ｐゴシック"/>
              </a:rPr>
              <a:t>Administration:</a:t>
            </a:r>
            <a:r>
              <a:rPr lang="en-US" sz="2000" dirty="0">
                <a:solidFill>
                  <a:prstClr val="black"/>
                </a:solidFill>
                <a:ea typeface="ＭＳ Ｐゴシック"/>
              </a:rPr>
              <a:t> </a:t>
            </a:r>
            <a:r>
              <a:rPr lang="en-US" sz="2000" dirty="0">
                <a:solidFill>
                  <a:srgbClr val="0066FF"/>
                </a:solidFill>
                <a:ea typeface="ＭＳ Ｐゴシック"/>
              </a:rPr>
              <a:t>Ministry; Deputy Minister, Director General’s Office; Corporate Services (CS), Chief Operations Officer (COO), Chief Financial Officer (CFO</a:t>
            </a:r>
            <a:r>
              <a:rPr lang="en-US" sz="2000" dirty="0" smtClean="0">
                <a:solidFill>
                  <a:srgbClr val="0066FF"/>
                </a:solidFill>
                <a:ea typeface="ＭＳ Ｐゴシック"/>
              </a:rPr>
              <a:t>)</a:t>
            </a:r>
          </a:p>
          <a:p>
            <a:pPr marL="0" lvl="0" indent="0" defTabSz="914400">
              <a:lnSpc>
                <a:spcPct val="80000"/>
              </a:lnSpc>
              <a:buNone/>
            </a:pPr>
            <a:endParaRPr lang="en-US" sz="2000" dirty="0">
              <a:solidFill>
                <a:prstClr val="black"/>
              </a:solidFill>
              <a:ea typeface="ＭＳ Ｐゴシック"/>
            </a:endParaRPr>
          </a:p>
          <a:p>
            <a:pPr marL="0" lvl="0" indent="0" defTabSz="914400">
              <a:lnSpc>
                <a:spcPct val="80000"/>
              </a:lnSpc>
              <a:buNone/>
            </a:pPr>
            <a:r>
              <a:rPr lang="en-US" sz="2000" b="1" dirty="0" smtClean="0">
                <a:solidFill>
                  <a:prstClr val="black"/>
                </a:solidFill>
                <a:ea typeface="ＭＳ Ｐゴシック"/>
              </a:rPr>
              <a:t>2.        Inspection </a:t>
            </a:r>
            <a:r>
              <a:rPr lang="en-US" sz="2000" b="1" dirty="0">
                <a:solidFill>
                  <a:prstClr val="black"/>
                </a:solidFill>
                <a:ea typeface="ＭＳ Ｐゴシック"/>
              </a:rPr>
              <a:t>and Enforcement Services (IES</a:t>
            </a:r>
            <a:r>
              <a:rPr lang="en-US" sz="2000" b="1" dirty="0" smtClean="0">
                <a:solidFill>
                  <a:prstClr val="black"/>
                </a:solidFill>
                <a:ea typeface="ＭＳ Ｐゴシック"/>
              </a:rPr>
              <a:t>)</a:t>
            </a:r>
            <a:endParaRPr lang="en-US" sz="2000" b="1" dirty="0">
              <a:solidFill>
                <a:prstClr val="black"/>
              </a:solidFill>
              <a:ea typeface="ＭＳ Ｐゴシック"/>
            </a:endParaRPr>
          </a:p>
          <a:p>
            <a:pPr marL="571500" lvl="0" indent="-571500" defTabSz="914400">
              <a:lnSpc>
                <a:spcPct val="80000"/>
              </a:lnSpc>
              <a:buFont typeface="Wingdings" pitchFamily="2" charset="2"/>
              <a:buAutoNum type="arabicPeriod"/>
            </a:pPr>
            <a:endParaRPr lang="en-US" sz="2000" dirty="0">
              <a:solidFill>
                <a:prstClr val="black"/>
              </a:solidFill>
              <a:ea typeface="ＭＳ Ｐゴシック"/>
            </a:endParaRPr>
          </a:p>
          <a:p>
            <a:pPr marL="0" lvl="0" indent="0" defTabSz="914400">
              <a:lnSpc>
                <a:spcPct val="80000"/>
              </a:lnSpc>
              <a:buNone/>
            </a:pPr>
            <a:r>
              <a:rPr lang="en-US" sz="2000" b="1" dirty="0" smtClean="0">
                <a:solidFill>
                  <a:prstClr val="black"/>
                </a:solidFill>
                <a:ea typeface="ＭＳ Ｐゴシック"/>
              </a:rPr>
              <a:t>3.        Public </a:t>
            </a:r>
            <a:r>
              <a:rPr lang="en-US" sz="2000" b="1" dirty="0">
                <a:solidFill>
                  <a:prstClr val="black"/>
                </a:solidFill>
                <a:ea typeface="ＭＳ Ｐゴシック"/>
              </a:rPr>
              <a:t>Employment </a:t>
            </a:r>
            <a:r>
              <a:rPr lang="en-US" sz="2000" b="1" dirty="0" smtClean="0">
                <a:solidFill>
                  <a:prstClr val="black"/>
                </a:solidFill>
                <a:ea typeface="ＭＳ Ｐゴシック"/>
              </a:rPr>
              <a:t>Services (PES)</a:t>
            </a:r>
            <a:endParaRPr lang="en-US" sz="2000" b="1" dirty="0">
              <a:solidFill>
                <a:prstClr val="black"/>
              </a:solidFill>
              <a:ea typeface="ＭＳ Ｐゴシック"/>
            </a:endParaRPr>
          </a:p>
          <a:p>
            <a:pPr marL="571500" lvl="0" indent="-571500" defTabSz="914400">
              <a:lnSpc>
                <a:spcPct val="80000"/>
              </a:lnSpc>
              <a:buFont typeface="Wingdings" pitchFamily="2" charset="2"/>
              <a:buAutoNum type="arabicPeriod"/>
            </a:pPr>
            <a:endParaRPr lang="en-US" sz="2000" b="1" dirty="0">
              <a:solidFill>
                <a:prstClr val="black"/>
              </a:solidFill>
              <a:ea typeface="ＭＳ Ｐゴシック"/>
            </a:endParaRPr>
          </a:p>
          <a:p>
            <a:pPr marL="0" lvl="0" indent="0" defTabSz="914400">
              <a:lnSpc>
                <a:spcPct val="80000"/>
              </a:lnSpc>
              <a:buNone/>
            </a:pPr>
            <a:r>
              <a:rPr lang="en-US" sz="2000" b="1" dirty="0" smtClean="0">
                <a:solidFill>
                  <a:prstClr val="black"/>
                </a:solidFill>
                <a:ea typeface="ＭＳ Ｐゴシック"/>
              </a:rPr>
              <a:t>4.        Labour </a:t>
            </a:r>
            <a:r>
              <a:rPr lang="en-US" sz="2000" b="1" dirty="0">
                <a:solidFill>
                  <a:prstClr val="black"/>
                </a:solidFill>
                <a:ea typeface="ＭＳ Ｐゴシック"/>
              </a:rPr>
              <a:t>Market Policy &amp; Industrial </a:t>
            </a:r>
            <a:r>
              <a:rPr lang="en-US" sz="2000" b="1" dirty="0" smtClean="0">
                <a:solidFill>
                  <a:prstClr val="black"/>
                </a:solidFill>
                <a:ea typeface="ＭＳ Ｐゴシック"/>
              </a:rPr>
              <a:t>Relations (LP&amp;IR)</a:t>
            </a:r>
            <a:endParaRPr lang="en-US" sz="2000" dirty="0">
              <a:solidFill>
                <a:prstClr val="black"/>
              </a:solidFill>
              <a:ea typeface="ＭＳ Ｐゴシック"/>
            </a:endParaRPr>
          </a:p>
          <a:p>
            <a:pPr marL="571500" lvl="0" indent="-571500" defTabSz="914400">
              <a:lnSpc>
                <a:spcPct val="80000"/>
              </a:lnSpc>
              <a:buFont typeface="Wingdings" pitchFamily="2" charset="2"/>
              <a:buAutoNum type="arabicPeriod"/>
            </a:pPr>
            <a:endParaRPr lang="en-US" sz="2000" dirty="0">
              <a:solidFill>
                <a:srgbClr val="0066FF"/>
              </a:solidFill>
              <a:ea typeface="ＭＳ Ｐゴシック"/>
            </a:endParaRPr>
          </a:p>
          <a:p>
            <a:pPr marL="0" lvl="0" indent="0" defTabSz="914400">
              <a:lnSpc>
                <a:spcPct val="80000"/>
              </a:lnSpc>
              <a:buNone/>
            </a:pPr>
            <a:r>
              <a:rPr lang="en-US" sz="2000" b="1" i="1" dirty="0" smtClean="0">
                <a:solidFill>
                  <a:prstClr val="black"/>
                </a:solidFill>
                <a:ea typeface="ＭＳ Ｐゴシック"/>
              </a:rPr>
              <a:t>5.        Unemployment </a:t>
            </a:r>
            <a:r>
              <a:rPr lang="en-US" sz="2000" b="1" i="1" dirty="0">
                <a:solidFill>
                  <a:prstClr val="black"/>
                </a:solidFill>
                <a:ea typeface="ＭＳ Ｐゴシック"/>
              </a:rPr>
              <a:t>Insurance Fund (Schedule 3A Public Entity</a:t>
            </a:r>
            <a:r>
              <a:rPr lang="en-US" sz="2000" b="1" i="1" dirty="0" smtClean="0">
                <a:solidFill>
                  <a:prstClr val="black"/>
                </a:solidFill>
                <a:ea typeface="ＭＳ Ｐゴシック"/>
              </a:rPr>
              <a:t>): UIF</a:t>
            </a:r>
            <a:endParaRPr lang="en-US" sz="2000" b="1" i="1" dirty="0">
              <a:solidFill>
                <a:prstClr val="black"/>
              </a:solidFill>
              <a:ea typeface="ＭＳ Ｐゴシック"/>
            </a:endParaRPr>
          </a:p>
          <a:p>
            <a:pPr marL="0" lvl="0" indent="0" defTabSz="914400">
              <a:lnSpc>
                <a:spcPct val="80000"/>
              </a:lnSpc>
              <a:buNone/>
            </a:pPr>
            <a:endParaRPr lang="en-US" sz="2000" b="1" i="1" dirty="0" smtClean="0">
              <a:solidFill>
                <a:prstClr val="black"/>
              </a:solidFill>
              <a:ea typeface="ＭＳ Ｐゴシック"/>
            </a:endParaRPr>
          </a:p>
          <a:p>
            <a:pPr marL="0" lvl="0" indent="0" defTabSz="914400">
              <a:lnSpc>
                <a:spcPct val="80000"/>
              </a:lnSpc>
              <a:buNone/>
            </a:pPr>
            <a:r>
              <a:rPr lang="en-US" sz="2000" b="1" i="1" dirty="0" smtClean="0">
                <a:solidFill>
                  <a:prstClr val="black"/>
                </a:solidFill>
                <a:ea typeface="ＭＳ Ｐゴシック"/>
              </a:rPr>
              <a:t>6.        Compensation </a:t>
            </a:r>
            <a:r>
              <a:rPr lang="en-US" sz="2000" b="1" i="1" dirty="0">
                <a:solidFill>
                  <a:prstClr val="black"/>
                </a:solidFill>
                <a:ea typeface="ＭＳ Ｐゴシック"/>
              </a:rPr>
              <a:t>Fund (Schedule 3A Public Entity</a:t>
            </a:r>
            <a:r>
              <a:rPr lang="en-US" sz="2000" b="1" i="1" dirty="0" smtClean="0">
                <a:solidFill>
                  <a:prstClr val="black"/>
                </a:solidFill>
                <a:ea typeface="ＭＳ Ｐゴシック"/>
              </a:rPr>
              <a:t>): CF</a:t>
            </a:r>
          </a:p>
          <a:p>
            <a:pPr marL="571500" lvl="0" indent="-571500" defTabSz="914400">
              <a:lnSpc>
                <a:spcPct val="80000"/>
              </a:lnSpc>
              <a:buFont typeface="Wingdings" pitchFamily="2" charset="2"/>
              <a:buAutoNum type="arabicPeriod"/>
            </a:pPr>
            <a:endParaRPr lang="en-US" sz="1800" b="1" i="1" dirty="0">
              <a:solidFill>
                <a:prstClr val="black"/>
              </a:solidFill>
              <a:ea typeface="ＭＳ Ｐゴシック"/>
            </a:endParaRPr>
          </a:p>
          <a:p>
            <a:pPr marL="0" lvl="0" indent="0" defTabSz="914400">
              <a:lnSpc>
                <a:spcPct val="80000"/>
              </a:lnSpc>
              <a:buNone/>
            </a:pPr>
            <a:endParaRPr lang="en-US" sz="1800" b="1" i="1" dirty="0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89824" y="5988246"/>
            <a:ext cx="2133600" cy="365125"/>
          </a:xfrm>
        </p:spPr>
        <p:txBody>
          <a:bodyPr/>
          <a:lstStyle/>
          <a:p>
            <a:pPr>
              <a:defRPr/>
            </a:pPr>
            <a:fld id="{416AF1B2-E7A4-446A-84DC-90AA83BA6A1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93076" y="1378889"/>
            <a:ext cx="86223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endParaRPr lang="en-US" sz="1600" b="1" dirty="0">
              <a:solidFill>
                <a:prstClr val="black"/>
              </a:solidFill>
              <a:latin typeface="Maiandra GD" pitchFamily="34" charset="0"/>
              <a:cs typeface="+mn-cs"/>
            </a:endParaRPr>
          </a:p>
          <a:p>
            <a:pPr>
              <a:defRPr/>
            </a:pPr>
            <a:endParaRPr lang="en-US" sz="1600" b="1" dirty="0" smtClean="0">
              <a:solidFill>
                <a:prstClr val="black"/>
              </a:solidFill>
              <a:latin typeface="Maiandra GD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782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438" y="406400"/>
            <a:ext cx="8229600" cy="797169"/>
          </a:xfrm>
        </p:spPr>
        <p:txBody>
          <a:bodyPr/>
          <a:lstStyle/>
          <a:p>
            <a:r>
              <a:rPr lang="en-ZA" sz="2800" b="1" dirty="0" smtClean="0">
                <a:latin typeface="+mn-lt"/>
              </a:rPr>
              <a:t>1. DoL </a:t>
            </a:r>
            <a:r>
              <a:rPr lang="en-ZA" sz="2800" b="1" dirty="0">
                <a:latin typeface="+mn-lt"/>
              </a:rPr>
              <a:t>Programmes and </a:t>
            </a:r>
            <a:r>
              <a:rPr lang="en-ZA" sz="2800" b="1" dirty="0" smtClean="0">
                <a:latin typeface="+mn-lt"/>
              </a:rPr>
              <a:t>Entities- continues</a:t>
            </a:r>
            <a:endParaRPr lang="en-ZA" sz="28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075" y="1203569"/>
            <a:ext cx="8622323" cy="5146454"/>
          </a:xfrm>
        </p:spPr>
        <p:txBody>
          <a:bodyPr/>
          <a:lstStyle/>
          <a:p>
            <a:pPr marL="0" lvl="0" indent="0">
              <a:lnSpc>
                <a:spcPct val="90000"/>
              </a:lnSpc>
              <a:buNone/>
            </a:pPr>
            <a:endParaRPr lang="en-US" sz="2400" dirty="0" smtClean="0">
              <a:solidFill>
                <a:prstClr val="black"/>
              </a:solidFill>
              <a:ea typeface="ＭＳ Ｐゴシック"/>
            </a:endParaRPr>
          </a:p>
          <a:p>
            <a:pPr marL="0" lvl="0" indent="0">
              <a:lnSpc>
                <a:spcPct val="90000"/>
              </a:lnSpc>
              <a:buNone/>
            </a:pPr>
            <a:r>
              <a:rPr lang="en-US" sz="2400" dirty="0" smtClean="0">
                <a:solidFill>
                  <a:prstClr val="black"/>
                </a:solidFill>
                <a:ea typeface="ＭＳ Ｐゴシック"/>
              </a:rPr>
              <a:t>Entities </a:t>
            </a:r>
            <a:r>
              <a:rPr lang="en-US" sz="2400" dirty="0">
                <a:solidFill>
                  <a:prstClr val="black"/>
                </a:solidFill>
                <a:ea typeface="ＭＳ Ｐゴシック"/>
              </a:rPr>
              <a:t>established in terms of various legislations and cabinet decisions to assist DOL in meeting its mandate include</a:t>
            </a:r>
            <a:r>
              <a:rPr lang="en-US" sz="2400" dirty="0" smtClean="0">
                <a:solidFill>
                  <a:prstClr val="black"/>
                </a:solidFill>
                <a:ea typeface="ＭＳ Ｐゴシック"/>
              </a:rPr>
              <a:t>:</a:t>
            </a:r>
          </a:p>
          <a:p>
            <a:pPr marL="0" lvl="0" indent="0">
              <a:lnSpc>
                <a:spcPct val="90000"/>
              </a:lnSpc>
              <a:buNone/>
            </a:pPr>
            <a:endParaRPr lang="en-US" sz="2400" dirty="0">
              <a:solidFill>
                <a:prstClr val="black"/>
              </a:solidFill>
              <a:ea typeface="ＭＳ Ｐゴシック"/>
            </a:endParaRPr>
          </a:p>
          <a:p>
            <a:pPr marL="0" lvl="0" indent="0">
              <a:lnSpc>
                <a:spcPct val="90000"/>
              </a:lnSpc>
            </a:pPr>
            <a:r>
              <a:rPr lang="en-US" sz="2400" dirty="0" smtClean="0">
                <a:solidFill>
                  <a:prstClr val="black"/>
                </a:solidFill>
                <a:ea typeface="ＭＳ Ｐゴシック"/>
              </a:rPr>
              <a:t>   Commission </a:t>
            </a:r>
            <a:r>
              <a:rPr lang="en-US" sz="2400" dirty="0">
                <a:solidFill>
                  <a:prstClr val="black"/>
                </a:solidFill>
                <a:ea typeface="ＭＳ Ｐゴシック"/>
              </a:rPr>
              <a:t>for Conciliation, Mediation and Arbitration (CCMA)</a:t>
            </a:r>
          </a:p>
          <a:p>
            <a:pPr marL="0" lvl="0" indent="0">
              <a:lnSpc>
                <a:spcPct val="90000"/>
              </a:lnSpc>
            </a:pPr>
            <a:r>
              <a:rPr lang="en-US" sz="2400" dirty="0" smtClean="0">
                <a:solidFill>
                  <a:prstClr val="black"/>
                </a:solidFill>
                <a:ea typeface="ＭＳ Ｐゴシック"/>
              </a:rPr>
              <a:t>   National </a:t>
            </a:r>
            <a:r>
              <a:rPr lang="en-US" sz="2400" dirty="0">
                <a:solidFill>
                  <a:prstClr val="black"/>
                </a:solidFill>
                <a:ea typeface="ＭＳ Ｐゴシック"/>
              </a:rPr>
              <a:t>Economic Development and Labour Council (NEDLAC)</a:t>
            </a:r>
          </a:p>
          <a:p>
            <a:pPr marL="0" lvl="0" indent="0">
              <a:lnSpc>
                <a:spcPct val="90000"/>
              </a:lnSpc>
            </a:pPr>
            <a:r>
              <a:rPr lang="en-US" sz="2400" dirty="0" smtClean="0">
                <a:solidFill>
                  <a:prstClr val="black"/>
                </a:solidFill>
                <a:ea typeface="ＭＳ Ｐゴシック"/>
              </a:rPr>
              <a:t>   Productivity </a:t>
            </a:r>
            <a:r>
              <a:rPr lang="en-US" sz="2400" dirty="0">
                <a:solidFill>
                  <a:prstClr val="black"/>
                </a:solidFill>
                <a:ea typeface="ＭＳ Ｐゴシック"/>
              </a:rPr>
              <a:t>South Africa </a:t>
            </a:r>
          </a:p>
          <a:p>
            <a:pPr marL="0" lvl="0" indent="0">
              <a:lnSpc>
                <a:spcPct val="90000"/>
              </a:lnSpc>
            </a:pPr>
            <a:r>
              <a:rPr lang="en-US" sz="2400" dirty="0" smtClean="0">
                <a:solidFill>
                  <a:prstClr val="black"/>
                </a:solidFill>
                <a:ea typeface="ＭＳ Ｐゴシック"/>
              </a:rPr>
              <a:t>   Protected </a:t>
            </a:r>
            <a:r>
              <a:rPr lang="en-US" sz="2400" dirty="0">
                <a:solidFill>
                  <a:prstClr val="black"/>
                </a:solidFill>
                <a:ea typeface="ＭＳ Ｐゴシック"/>
              </a:rPr>
              <a:t>Employment Enterprises (currently trading as Sheltered </a:t>
            </a:r>
            <a:endParaRPr lang="en-US" sz="2400" dirty="0" smtClean="0">
              <a:solidFill>
                <a:prstClr val="black"/>
              </a:solidFill>
              <a:ea typeface="ＭＳ Ｐゴシック"/>
            </a:endParaRPr>
          </a:p>
          <a:p>
            <a:pPr marL="0" lvl="0" indent="0">
              <a:lnSpc>
                <a:spcPct val="90000"/>
              </a:lnSpc>
              <a:buNone/>
            </a:pPr>
            <a:r>
              <a:rPr lang="en-US" sz="2400" dirty="0">
                <a:solidFill>
                  <a:prstClr val="black"/>
                </a:solidFill>
                <a:ea typeface="ＭＳ Ｐゴシック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ea typeface="ＭＳ Ｐゴシック"/>
              </a:rPr>
              <a:t>   Employment </a:t>
            </a:r>
            <a:r>
              <a:rPr lang="en-US" sz="2400" dirty="0">
                <a:solidFill>
                  <a:prstClr val="black"/>
                </a:solidFill>
                <a:ea typeface="ＭＳ Ｐゴシック"/>
              </a:rPr>
              <a:t>Factories)</a:t>
            </a:r>
            <a:endParaRPr lang="en-GB" sz="2400" dirty="0">
              <a:solidFill>
                <a:prstClr val="black"/>
              </a:solidFill>
              <a:ea typeface="ＭＳ Ｐゴシック"/>
            </a:endParaRPr>
          </a:p>
          <a:p>
            <a:pPr marL="0" lvl="0" indent="0" defTabSz="914400">
              <a:lnSpc>
                <a:spcPct val="80000"/>
              </a:lnSpc>
              <a:buNone/>
            </a:pPr>
            <a:endParaRPr lang="en-US" sz="1800" b="1" i="1" dirty="0">
              <a:solidFill>
                <a:prstClr val="black"/>
              </a:solidFill>
              <a:ea typeface="ＭＳ Ｐゴシック"/>
            </a:endParaRPr>
          </a:p>
          <a:p>
            <a:pPr marL="0" lvl="0" indent="0" defTabSz="914400">
              <a:lnSpc>
                <a:spcPct val="80000"/>
              </a:lnSpc>
              <a:buNone/>
            </a:pPr>
            <a:endParaRPr lang="en-US" sz="1800" b="1" i="1" dirty="0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89824" y="5984898"/>
            <a:ext cx="2133600" cy="365125"/>
          </a:xfrm>
        </p:spPr>
        <p:txBody>
          <a:bodyPr/>
          <a:lstStyle/>
          <a:p>
            <a:pPr>
              <a:defRPr/>
            </a:pPr>
            <a:fld id="{416AF1B2-E7A4-446A-84DC-90AA83BA6A1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93076" y="1378889"/>
            <a:ext cx="86223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endParaRPr lang="en-US" sz="1600" b="1" dirty="0">
              <a:solidFill>
                <a:prstClr val="black"/>
              </a:solidFill>
              <a:latin typeface="Maiandra GD" pitchFamily="34" charset="0"/>
              <a:cs typeface="+mn-cs"/>
            </a:endParaRPr>
          </a:p>
          <a:p>
            <a:pPr>
              <a:defRPr/>
            </a:pPr>
            <a:endParaRPr lang="en-US" sz="1600" b="1" dirty="0" smtClean="0">
              <a:solidFill>
                <a:prstClr val="black"/>
              </a:solidFill>
              <a:latin typeface="Maiandra GD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898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4138"/>
            <a:ext cx="8229600" cy="738368"/>
          </a:xfrm>
        </p:spPr>
        <p:txBody>
          <a:bodyPr/>
          <a:lstStyle/>
          <a:p>
            <a:pPr lvl="0"/>
            <a: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>2. DoL and MTSF Outcomes: 2015 </a:t>
            </a:r>
            <a:r>
              <a:rPr lang="en-ZA" sz="2800" b="1" dirty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>– </a:t>
            </a:r>
            <a: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>20</a:t>
            </a:r>
            <a:endParaRPr lang="en-Z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696" y="1600200"/>
            <a:ext cx="8451669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In the Medium-term, the Department of Labour will contribute mainly </a:t>
            </a:r>
            <a:r>
              <a:rPr lang="en-GB" sz="2000" dirty="0" smtClean="0"/>
              <a:t>to </a:t>
            </a:r>
            <a:r>
              <a:rPr lang="en-GB" sz="2000" dirty="0"/>
              <a:t>the following outcomes</a:t>
            </a:r>
            <a:r>
              <a:rPr lang="en-GB" sz="2000" dirty="0" smtClean="0"/>
              <a:t>:</a:t>
            </a:r>
          </a:p>
          <a:p>
            <a:endParaRPr lang="en-ZA" sz="2000" dirty="0"/>
          </a:p>
          <a:p>
            <a:pPr lvl="0"/>
            <a:r>
              <a:rPr lang="en-GB" sz="2000" b="1" dirty="0" smtClean="0"/>
              <a:t>Outcome </a:t>
            </a:r>
            <a:r>
              <a:rPr lang="en-GB" sz="2000" b="1" dirty="0"/>
              <a:t>4:</a:t>
            </a:r>
            <a:r>
              <a:rPr lang="en-GB" sz="2000" dirty="0"/>
              <a:t> Decent employment through inclusive economic growth</a:t>
            </a:r>
            <a:endParaRPr lang="en-ZA" sz="2000" dirty="0"/>
          </a:p>
          <a:p>
            <a:pPr lvl="0"/>
            <a:r>
              <a:rPr lang="en-GB" sz="2000" b="1" dirty="0"/>
              <a:t>Outcome 5:</a:t>
            </a:r>
            <a:r>
              <a:rPr lang="en-GB" sz="2000" dirty="0"/>
              <a:t> A skilled and capable workforce to support an inclusive growth path</a:t>
            </a:r>
            <a:endParaRPr lang="en-ZA" sz="2000" dirty="0"/>
          </a:p>
          <a:p>
            <a:pPr lvl="0"/>
            <a:r>
              <a:rPr lang="en-GB" sz="2000" b="1" dirty="0"/>
              <a:t>Outcome 11:</a:t>
            </a:r>
            <a:r>
              <a:rPr lang="en-GB" sz="2000" dirty="0"/>
              <a:t> Create a better South Africa, a better Africa and a better World</a:t>
            </a:r>
            <a:endParaRPr lang="en-ZA" sz="2000" dirty="0"/>
          </a:p>
          <a:p>
            <a:pPr lvl="0"/>
            <a:r>
              <a:rPr lang="en-GB" sz="2000" b="1" dirty="0"/>
              <a:t>Outcome 12:</a:t>
            </a:r>
            <a:r>
              <a:rPr lang="en-GB" sz="2000" dirty="0"/>
              <a:t> An efficient, effective and development oriented public </a:t>
            </a:r>
            <a:r>
              <a:rPr lang="en-GB" sz="2000" dirty="0" smtClean="0"/>
              <a:t>service; and</a:t>
            </a:r>
          </a:p>
          <a:p>
            <a:pPr lvl="0"/>
            <a:r>
              <a:rPr lang="en-GB" sz="2000" b="1" dirty="0" smtClean="0"/>
              <a:t>Outcome 13: </a:t>
            </a:r>
            <a:r>
              <a:rPr lang="en-GB" sz="2000" dirty="0" smtClean="0"/>
              <a:t>An inclusive and responsive social protection system</a:t>
            </a:r>
            <a:endParaRPr lang="en-ZA" sz="2000" dirty="0"/>
          </a:p>
          <a:p>
            <a:pPr lvl="0"/>
            <a:r>
              <a:rPr lang="en-GB" sz="2000" b="1" dirty="0"/>
              <a:t>Outcome 14</a:t>
            </a:r>
            <a:r>
              <a:rPr lang="en-GB" sz="2000" dirty="0"/>
              <a:t>: Transforming </a:t>
            </a:r>
            <a:r>
              <a:rPr lang="en-GB" sz="2000" dirty="0" smtClean="0"/>
              <a:t>society and </a:t>
            </a:r>
            <a:r>
              <a:rPr lang="en-GB" sz="2000" dirty="0"/>
              <a:t>uniting the country</a:t>
            </a:r>
            <a:endParaRPr lang="en-ZA" sz="2000" dirty="0"/>
          </a:p>
          <a:p>
            <a:pPr marL="0" indent="0">
              <a:buNone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173787"/>
            <a:ext cx="2133600" cy="365125"/>
          </a:xfrm>
        </p:spPr>
        <p:txBody>
          <a:bodyPr/>
          <a:lstStyle/>
          <a:p>
            <a:pPr>
              <a:defRPr/>
            </a:pPr>
            <a:fld id="{02C825D8-7D5C-497D-8665-B73E15BD3DD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2848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GB" sz="2400" b="1" dirty="0" smtClean="0"/>
              <a:t>2. Government </a:t>
            </a:r>
            <a:r>
              <a:rPr lang="en-GB" sz="2400" b="1" dirty="0"/>
              <a:t>Service Delivery Outcomes and </a:t>
            </a:r>
            <a:r>
              <a:rPr lang="en-GB" sz="2400" b="1" dirty="0" smtClean="0"/>
              <a:t>DoL </a:t>
            </a:r>
            <a:r>
              <a:rPr lang="en-GB" sz="2400" b="1" dirty="0"/>
              <a:t>Strategic Goals </a:t>
            </a:r>
            <a:endParaRPr lang="en-ZA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94340697"/>
              </p:ext>
            </p:extLst>
          </p:nvPr>
        </p:nvGraphicFramePr>
        <p:xfrm>
          <a:off x="241300" y="1417638"/>
          <a:ext cx="8661400" cy="5045157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3022600"/>
                <a:gridCol w="3886200"/>
                <a:gridCol w="1752600"/>
              </a:tblGrid>
              <a:tr h="608800">
                <a:tc>
                  <a:txBody>
                    <a:bodyPr/>
                    <a:lstStyle/>
                    <a:p>
                      <a:r>
                        <a:rPr lang="en-ZA" b="1" dirty="0" smtClean="0"/>
                        <a:t>Strategic outcome  orientated goal</a:t>
                      </a:r>
                      <a:endParaRPr lang="en-ZA" b="1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b="1" dirty="0" smtClean="0"/>
                        <a:t>Goal Statement</a:t>
                      </a:r>
                      <a:endParaRPr lang="en-ZA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Implementing Branch</a:t>
                      </a:r>
                      <a:endParaRPr lang="en-ZA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085782">
                <a:tc>
                  <a:txBody>
                    <a:bodyPr/>
                    <a:lstStyle/>
                    <a:p>
                      <a:r>
                        <a:rPr lang="en-ZA" b="1" u="sng" dirty="0" smtClean="0"/>
                        <a:t>Outcome</a:t>
                      </a:r>
                      <a:r>
                        <a:rPr lang="en-ZA" b="1" u="sng" baseline="0" dirty="0" smtClean="0"/>
                        <a:t> </a:t>
                      </a:r>
                      <a:r>
                        <a:rPr lang="en-ZA" b="1" u="sng" dirty="0" smtClean="0"/>
                        <a:t>4:</a:t>
                      </a:r>
                      <a:endParaRPr lang="en-ZA" b="1" u="sng" dirty="0"/>
                    </a:p>
                    <a:p>
                      <a:r>
                        <a:rPr lang="en-US" dirty="0" smtClean="0"/>
                        <a:t>Decent employment through inclusive economic growth</a:t>
                      </a:r>
                      <a:endParaRPr lang="en-ZA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 Promote Occupational health services</a:t>
                      </a:r>
                    </a:p>
                    <a:p>
                      <a:r>
                        <a:rPr lang="en-US" dirty="0" smtClean="0"/>
                        <a:t>2. Contribute to decent employment creation </a:t>
                      </a:r>
                    </a:p>
                    <a:p>
                      <a:r>
                        <a:rPr lang="en-US" dirty="0" smtClean="0"/>
                        <a:t>3. Protect vulnerable workers</a:t>
                      </a:r>
                    </a:p>
                    <a:p>
                      <a:r>
                        <a:rPr lang="en-US" dirty="0" smtClean="0"/>
                        <a:t>5. Strengthen occupational safety protection </a:t>
                      </a:r>
                    </a:p>
                    <a:p>
                      <a:r>
                        <a:rPr lang="en-US" dirty="0" smtClean="0"/>
                        <a:t>6. Promote sound labour relations </a:t>
                      </a:r>
                    </a:p>
                    <a:p>
                      <a:r>
                        <a:rPr lang="en-US" dirty="0" smtClean="0"/>
                        <a:t>7. Monitor the impact of legislation </a:t>
                      </a:r>
                    </a:p>
                    <a:p>
                      <a:r>
                        <a:rPr lang="en-US" dirty="0" smtClean="0"/>
                        <a:t>9. Development of the  Occupational Health and Safety policies 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IES</a:t>
                      </a:r>
                    </a:p>
                    <a:p>
                      <a:r>
                        <a:rPr lang="en-US" b="1" dirty="0" smtClean="0"/>
                        <a:t>LP&amp;IR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PES</a:t>
                      </a:r>
                    </a:p>
                    <a:p>
                      <a:endParaRPr lang="en-ZA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296117">
                <a:tc>
                  <a:txBody>
                    <a:bodyPr/>
                    <a:lstStyle/>
                    <a:p>
                      <a:r>
                        <a:rPr lang="en-ZA" b="1" u="sng" dirty="0" smtClean="0"/>
                        <a:t>Outcome 5:</a:t>
                      </a:r>
                      <a:endParaRPr lang="en-ZA" b="1" u="sng" dirty="0"/>
                    </a:p>
                    <a:p>
                      <a:r>
                        <a:rPr lang="en-US" dirty="0" smtClean="0"/>
                        <a:t>A skilled and capable workforce to support an inclusive growth path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 Contribute to decent employment creation </a:t>
                      </a:r>
                      <a:endParaRPr lang="en-ZA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PES</a:t>
                      </a:r>
                      <a:endParaRPr lang="en-ZA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73787"/>
            <a:ext cx="2133600" cy="365125"/>
          </a:xfrm>
        </p:spPr>
        <p:txBody>
          <a:bodyPr/>
          <a:lstStyle/>
          <a:p>
            <a:pPr>
              <a:defRPr/>
            </a:pPr>
            <a:fld id="{02C825D8-7D5C-497D-8665-B73E15BD3DD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393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GB" sz="2400" b="1" dirty="0" smtClean="0"/>
              <a:t>2. Government </a:t>
            </a:r>
            <a:r>
              <a:rPr lang="en-GB" sz="2400" b="1" dirty="0"/>
              <a:t>Service Delivery Outcomes and </a:t>
            </a:r>
            <a:r>
              <a:rPr lang="en-GB" sz="2400" b="1" dirty="0" smtClean="0"/>
              <a:t>DoL Strategic Goals (cont.)</a:t>
            </a:r>
            <a:endParaRPr lang="en-ZA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60279967"/>
              </p:ext>
            </p:extLst>
          </p:nvPr>
        </p:nvGraphicFramePr>
        <p:xfrm>
          <a:off x="289560" y="1417638"/>
          <a:ext cx="8625840" cy="475488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3393440"/>
                <a:gridCol w="3544504"/>
                <a:gridCol w="1687896"/>
              </a:tblGrid>
              <a:tr h="370840">
                <a:tc>
                  <a:txBody>
                    <a:bodyPr/>
                    <a:lstStyle/>
                    <a:p>
                      <a:r>
                        <a:rPr lang="en-ZA" b="1" dirty="0" smtClean="0"/>
                        <a:t>Strategic outcome  orientated goal</a:t>
                      </a:r>
                      <a:endParaRPr lang="en-ZA" b="1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b="1" dirty="0" smtClean="0"/>
                        <a:t>Goal Statement</a:t>
                      </a:r>
                      <a:endParaRPr lang="en-ZA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Implementing Branch</a:t>
                      </a:r>
                      <a:endParaRPr lang="en-ZA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b="1" u="sng" dirty="0" smtClean="0"/>
                        <a:t>Outcome 11:</a:t>
                      </a:r>
                      <a:endParaRPr lang="en-ZA" b="1" u="sng" dirty="0"/>
                    </a:p>
                    <a:p>
                      <a:r>
                        <a:rPr lang="en-US" dirty="0" smtClean="0"/>
                        <a:t>Create a better South Africa, a better Africa and a better World</a:t>
                      </a:r>
                      <a:endParaRPr lang="en-ZA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 Strengthen multilateral and bilateral relations </a:t>
                      </a:r>
                      <a:endParaRPr lang="en-ZA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LP&amp;IR</a:t>
                      </a:r>
                      <a:endParaRPr lang="en-ZA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274762">
                <a:tc>
                  <a:txBody>
                    <a:bodyPr/>
                    <a:lstStyle/>
                    <a:p>
                      <a:r>
                        <a:rPr lang="en-ZA" b="1" u="sng" dirty="0" smtClean="0"/>
                        <a:t>Outcome 12:</a:t>
                      </a:r>
                      <a:endParaRPr lang="en-ZA" b="1" u="sng" dirty="0"/>
                    </a:p>
                    <a:p>
                      <a:r>
                        <a:rPr lang="en-US" dirty="0" smtClean="0"/>
                        <a:t>An efficient, effective and development oriented public service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 Strengthen the institutional capacity of the Department </a:t>
                      </a:r>
                      <a:endParaRPr lang="en-ZA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Administration</a:t>
                      </a:r>
                      <a:endParaRPr lang="en-ZA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123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b="1" u="sng" dirty="0" smtClean="0"/>
                        <a:t>Outcome 13:</a:t>
                      </a:r>
                    </a:p>
                    <a:p>
                      <a:r>
                        <a:rPr lang="en-US" dirty="0" smtClean="0"/>
                        <a:t>An inclusive and responsive social protection system</a:t>
                      </a:r>
                      <a:endParaRPr lang="en-ZA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Strengthening</a:t>
                      </a:r>
                      <a:r>
                        <a:rPr lang="en-US" baseline="0" dirty="0" smtClean="0"/>
                        <a:t> social security</a:t>
                      </a:r>
                      <a:endParaRPr lang="en-ZA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UIF</a:t>
                      </a:r>
                    </a:p>
                    <a:p>
                      <a:r>
                        <a:rPr lang="en-US" b="1" dirty="0" smtClean="0"/>
                        <a:t>CF</a:t>
                      </a:r>
                      <a:endParaRPr lang="en-ZA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b="1" u="sng" dirty="0" smtClean="0"/>
                        <a:t>Outcome</a:t>
                      </a:r>
                      <a:r>
                        <a:rPr lang="en-ZA" b="1" u="sng" baseline="0" dirty="0" smtClean="0"/>
                        <a:t> </a:t>
                      </a:r>
                      <a:r>
                        <a:rPr lang="en-ZA" b="1" u="sng" dirty="0" smtClean="0"/>
                        <a:t>14:</a:t>
                      </a:r>
                      <a:endParaRPr lang="en-ZA" b="1" u="sng" dirty="0"/>
                    </a:p>
                    <a:p>
                      <a:r>
                        <a:rPr lang="en-US" dirty="0" smtClean="0"/>
                        <a:t>Transforming Society and uniting the Nation</a:t>
                      </a:r>
                      <a:endParaRPr lang="en-ZA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 Promote Equity in the labour market </a:t>
                      </a:r>
                      <a:endParaRPr lang="en-ZA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IES</a:t>
                      </a:r>
                    </a:p>
                    <a:p>
                      <a:r>
                        <a:rPr lang="en-US" b="1" dirty="0" smtClean="0"/>
                        <a:t>LP&amp;IR</a:t>
                      </a:r>
                      <a:endParaRPr lang="en-ZA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178868"/>
            <a:ext cx="2133600" cy="365125"/>
          </a:xfrm>
        </p:spPr>
        <p:txBody>
          <a:bodyPr/>
          <a:lstStyle/>
          <a:p>
            <a:pPr>
              <a:defRPr/>
            </a:pPr>
            <a:fld id="{02C825D8-7D5C-497D-8665-B73E15BD3DD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254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SA 3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clrChange>
              <a:clrFrom>
                <a:srgbClr val="C5C3C6"/>
              </a:clrFrom>
              <a:clrTo>
                <a:srgbClr val="C5C3C6">
                  <a:alpha val="0"/>
                </a:srgbClr>
              </a:clrTo>
            </a:clrChange>
            <a:lum bright="6000"/>
          </a:blip>
          <a:srcRect/>
          <a:stretch>
            <a:fillRect/>
          </a:stretch>
        </p:blipFill>
        <p:spPr>
          <a:xfrm>
            <a:off x="-50800" y="594889"/>
            <a:ext cx="8534400" cy="6388947"/>
          </a:xfrm>
        </p:spPr>
      </p:pic>
      <p:sp>
        <p:nvSpPr>
          <p:cNvPr id="45058" name="Freeform 3"/>
          <p:cNvSpPr>
            <a:spLocks/>
          </p:cNvSpPr>
          <p:nvPr/>
        </p:nvSpPr>
        <p:spPr bwMode="auto">
          <a:xfrm>
            <a:off x="323850" y="1700213"/>
            <a:ext cx="4697413" cy="3938587"/>
          </a:xfrm>
          <a:custGeom>
            <a:avLst/>
            <a:gdLst>
              <a:gd name="T0" fmla="*/ 2147483647 w 2925"/>
              <a:gd name="T1" fmla="*/ 2147483647 h 2481"/>
              <a:gd name="T2" fmla="*/ 2147483647 w 2925"/>
              <a:gd name="T3" fmla="*/ 2147483647 h 2481"/>
              <a:gd name="T4" fmla="*/ 2147483647 w 2925"/>
              <a:gd name="T5" fmla="*/ 2147483647 h 2481"/>
              <a:gd name="T6" fmla="*/ 2147483647 w 2925"/>
              <a:gd name="T7" fmla="*/ 2147483647 h 2481"/>
              <a:gd name="T8" fmla="*/ 2147483647 w 2925"/>
              <a:gd name="T9" fmla="*/ 2147483647 h 2481"/>
              <a:gd name="T10" fmla="*/ 2147483647 w 2925"/>
              <a:gd name="T11" fmla="*/ 2147483647 h 2481"/>
              <a:gd name="T12" fmla="*/ 2147483647 w 2925"/>
              <a:gd name="T13" fmla="*/ 2147483647 h 2481"/>
              <a:gd name="T14" fmla="*/ 2147483647 w 2925"/>
              <a:gd name="T15" fmla="*/ 2147483647 h 2481"/>
              <a:gd name="T16" fmla="*/ 2147483647 w 2925"/>
              <a:gd name="T17" fmla="*/ 2147483647 h 2481"/>
              <a:gd name="T18" fmla="*/ 2147483647 w 2925"/>
              <a:gd name="T19" fmla="*/ 2147483647 h 2481"/>
              <a:gd name="T20" fmla="*/ 2147483647 w 2925"/>
              <a:gd name="T21" fmla="*/ 2147483647 h 2481"/>
              <a:gd name="T22" fmla="*/ 2147483647 w 2925"/>
              <a:gd name="T23" fmla="*/ 2147483647 h 2481"/>
              <a:gd name="T24" fmla="*/ 2147483647 w 2925"/>
              <a:gd name="T25" fmla="*/ 2147483647 h 2481"/>
              <a:gd name="T26" fmla="*/ 2147483647 w 2925"/>
              <a:gd name="T27" fmla="*/ 2147483647 h 2481"/>
              <a:gd name="T28" fmla="*/ 2147483647 w 2925"/>
              <a:gd name="T29" fmla="*/ 2147483647 h 2481"/>
              <a:gd name="T30" fmla="*/ 2147483647 w 2925"/>
              <a:gd name="T31" fmla="*/ 2147483647 h 2481"/>
              <a:gd name="T32" fmla="*/ 2147483647 w 2925"/>
              <a:gd name="T33" fmla="*/ 2147483647 h 2481"/>
              <a:gd name="T34" fmla="*/ 2147483647 w 2925"/>
              <a:gd name="T35" fmla="*/ 2147483647 h 2481"/>
              <a:gd name="T36" fmla="*/ 2147483647 w 2925"/>
              <a:gd name="T37" fmla="*/ 2147483647 h 2481"/>
              <a:gd name="T38" fmla="*/ 2147483647 w 2925"/>
              <a:gd name="T39" fmla="*/ 2147483647 h 2481"/>
              <a:gd name="T40" fmla="*/ 2147483647 w 2925"/>
              <a:gd name="T41" fmla="*/ 2147483647 h 2481"/>
              <a:gd name="T42" fmla="*/ 2147483647 w 2925"/>
              <a:gd name="T43" fmla="*/ 2147483647 h 2481"/>
              <a:gd name="T44" fmla="*/ 2147483647 w 2925"/>
              <a:gd name="T45" fmla="*/ 2147483647 h 2481"/>
              <a:gd name="T46" fmla="*/ 2147483647 w 2925"/>
              <a:gd name="T47" fmla="*/ 2147483647 h 2481"/>
              <a:gd name="T48" fmla="*/ 2147483647 w 2925"/>
              <a:gd name="T49" fmla="*/ 2147483647 h 2481"/>
              <a:gd name="T50" fmla="*/ 2147483647 w 2925"/>
              <a:gd name="T51" fmla="*/ 2147483647 h 2481"/>
              <a:gd name="T52" fmla="*/ 2147483647 w 2925"/>
              <a:gd name="T53" fmla="*/ 2147483647 h 2481"/>
              <a:gd name="T54" fmla="*/ 2147483647 w 2925"/>
              <a:gd name="T55" fmla="*/ 2147483647 h 2481"/>
              <a:gd name="T56" fmla="*/ 2147483647 w 2925"/>
              <a:gd name="T57" fmla="*/ 2147483647 h 2481"/>
              <a:gd name="T58" fmla="*/ 2147483647 w 2925"/>
              <a:gd name="T59" fmla="*/ 2147483647 h 2481"/>
              <a:gd name="T60" fmla="*/ 2147483647 w 2925"/>
              <a:gd name="T61" fmla="*/ 2147483647 h 2481"/>
              <a:gd name="T62" fmla="*/ 2147483647 w 2925"/>
              <a:gd name="T63" fmla="*/ 2147483647 h 2481"/>
              <a:gd name="T64" fmla="*/ 2147483647 w 2925"/>
              <a:gd name="T65" fmla="*/ 2147483647 h 2481"/>
              <a:gd name="T66" fmla="*/ 2147483647 w 2925"/>
              <a:gd name="T67" fmla="*/ 2147483647 h 2481"/>
              <a:gd name="T68" fmla="*/ 2147483647 w 2925"/>
              <a:gd name="T69" fmla="*/ 2147483647 h 2481"/>
              <a:gd name="T70" fmla="*/ 2147483647 w 2925"/>
              <a:gd name="T71" fmla="*/ 2147483647 h 2481"/>
              <a:gd name="T72" fmla="*/ 2147483647 w 2925"/>
              <a:gd name="T73" fmla="*/ 2147483647 h 2481"/>
              <a:gd name="T74" fmla="*/ 2147483647 w 2925"/>
              <a:gd name="T75" fmla="*/ 2147483647 h 2481"/>
              <a:gd name="T76" fmla="*/ 2147483647 w 2925"/>
              <a:gd name="T77" fmla="*/ 2147483647 h 2481"/>
              <a:gd name="T78" fmla="*/ 2147483647 w 2925"/>
              <a:gd name="T79" fmla="*/ 2147483647 h 2481"/>
              <a:gd name="T80" fmla="*/ 2147483647 w 2925"/>
              <a:gd name="T81" fmla="*/ 2147483647 h 2481"/>
              <a:gd name="T82" fmla="*/ 2147483647 w 2925"/>
              <a:gd name="T83" fmla="*/ 2147483647 h 2481"/>
              <a:gd name="T84" fmla="*/ 2147483647 w 2925"/>
              <a:gd name="T85" fmla="*/ 2147483647 h 2481"/>
              <a:gd name="T86" fmla="*/ 2147483647 w 2925"/>
              <a:gd name="T87" fmla="*/ 2147483647 h 2481"/>
              <a:gd name="T88" fmla="*/ 2147483647 w 2925"/>
              <a:gd name="T89" fmla="*/ 2147483647 h 2481"/>
              <a:gd name="T90" fmla="*/ 2147483647 w 2925"/>
              <a:gd name="T91" fmla="*/ 2147483647 h 2481"/>
              <a:gd name="T92" fmla="*/ 2147483647 w 2925"/>
              <a:gd name="T93" fmla="*/ 2147483647 h 2481"/>
              <a:gd name="T94" fmla="*/ 2147483647 w 2925"/>
              <a:gd name="T95" fmla="*/ 2147483647 h 2481"/>
              <a:gd name="T96" fmla="*/ 2147483647 w 2925"/>
              <a:gd name="T97" fmla="*/ 2147483647 h 2481"/>
              <a:gd name="T98" fmla="*/ 2147483647 w 2925"/>
              <a:gd name="T99" fmla="*/ 2147483647 h 2481"/>
              <a:gd name="T100" fmla="*/ 2147483647 w 2925"/>
              <a:gd name="T101" fmla="*/ 2147483647 h 2481"/>
              <a:gd name="T102" fmla="*/ 2147483647 w 2925"/>
              <a:gd name="T103" fmla="*/ 2147483647 h 2481"/>
              <a:gd name="T104" fmla="*/ 2147483647 w 2925"/>
              <a:gd name="T105" fmla="*/ 2147483647 h 2481"/>
              <a:gd name="T106" fmla="*/ 2147483647 w 2925"/>
              <a:gd name="T107" fmla="*/ 2147483647 h 2481"/>
              <a:gd name="T108" fmla="*/ 2147483647 w 2925"/>
              <a:gd name="T109" fmla="*/ 2147483647 h 2481"/>
              <a:gd name="T110" fmla="*/ 2147483647 w 2925"/>
              <a:gd name="T111" fmla="*/ 2147483647 h 2481"/>
              <a:gd name="T112" fmla="*/ 2147483647 w 2925"/>
              <a:gd name="T113" fmla="*/ 2147483647 h 2481"/>
              <a:gd name="T114" fmla="*/ 2147483647 w 2925"/>
              <a:gd name="T115" fmla="*/ 2147483647 h 2481"/>
              <a:gd name="T116" fmla="*/ 2147483647 w 2925"/>
              <a:gd name="T117" fmla="*/ 2147483647 h 248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925"/>
              <a:gd name="T178" fmla="*/ 0 h 2481"/>
              <a:gd name="T179" fmla="*/ 2925 w 2925"/>
              <a:gd name="T180" fmla="*/ 2481 h 248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925" h="2481">
                <a:moveTo>
                  <a:pt x="275" y="1068"/>
                </a:moveTo>
                <a:cubicBezTo>
                  <a:pt x="263" y="1028"/>
                  <a:pt x="238" y="1016"/>
                  <a:pt x="199" y="1006"/>
                </a:cubicBezTo>
                <a:cubicBezTo>
                  <a:pt x="156" y="1012"/>
                  <a:pt x="128" y="1004"/>
                  <a:pt x="114" y="1045"/>
                </a:cubicBezTo>
                <a:cubicBezTo>
                  <a:pt x="112" y="1055"/>
                  <a:pt x="103" y="1126"/>
                  <a:pt x="99" y="1129"/>
                </a:cubicBezTo>
                <a:cubicBezTo>
                  <a:pt x="90" y="1138"/>
                  <a:pt x="73" y="1134"/>
                  <a:pt x="60" y="1137"/>
                </a:cubicBezTo>
                <a:cubicBezTo>
                  <a:pt x="36" y="1143"/>
                  <a:pt x="36" y="1146"/>
                  <a:pt x="14" y="1160"/>
                </a:cubicBezTo>
                <a:cubicBezTo>
                  <a:pt x="0" y="1207"/>
                  <a:pt x="40" y="1230"/>
                  <a:pt x="68" y="1260"/>
                </a:cubicBezTo>
                <a:cubicBezTo>
                  <a:pt x="79" y="1291"/>
                  <a:pt x="89" y="1325"/>
                  <a:pt x="107" y="1352"/>
                </a:cubicBezTo>
                <a:cubicBezTo>
                  <a:pt x="142" y="1403"/>
                  <a:pt x="120" y="1347"/>
                  <a:pt x="145" y="1398"/>
                </a:cubicBezTo>
                <a:cubicBezTo>
                  <a:pt x="158" y="1423"/>
                  <a:pt x="167" y="1451"/>
                  <a:pt x="183" y="1475"/>
                </a:cubicBezTo>
                <a:cubicBezTo>
                  <a:pt x="216" y="1524"/>
                  <a:pt x="182" y="1449"/>
                  <a:pt x="214" y="1513"/>
                </a:cubicBezTo>
                <a:cubicBezTo>
                  <a:pt x="226" y="1537"/>
                  <a:pt x="233" y="1555"/>
                  <a:pt x="252" y="1575"/>
                </a:cubicBezTo>
                <a:cubicBezTo>
                  <a:pt x="272" y="1633"/>
                  <a:pt x="258" y="1608"/>
                  <a:pt x="291" y="1651"/>
                </a:cubicBezTo>
                <a:cubicBezTo>
                  <a:pt x="301" y="1679"/>
                  <a:pt x="345" y="1721"/>
                  <a:pt x="345" y="1721"/>
                </a:cubicBezTo>
                <a:cubicBezTo>
                  <a:pt x="366" y="1790"/>
                  <a:pt x="332" y="1691"/>
                  <a:pt x="375" y="1767"/>
                </a:cubicBezTo>
                <a:cubicBezTo>
                  <a:pt x="387" y="1789"/>
                  <a:pt x="395" y="1813"/>
                  <a:pt x="406" y="1836"/>
                </a:cubicBezTo>
                <a:cubicBezTo>
                  <a:pt x="413" y="1850"/>
                  <a:pt x="410" y="1870"/>
                  <a:pt x="421" y="1882"/>
                </a:cubicBezTo>
                <a:cubicBezTo>
                  <a:pt x="423" y="1884"/>
                  <a:pt x="465" y="1896"/>
                  <a:pt x="467" y="1897"/>
                </a:cubicBezTo>
                <a:cubicBezTo>
                  <a:pt x="508" y="1885"/>
                  <a:pt x="519" y="1858"/>
                  <a:pt x="552" y="1836"/>
                </a:cubicBezTo>
                <a:cubicBezTo>
                  <a:pt x="563" y="1805"/>
                  <a:pt x="575" y="1799"/>
                  <a:pt x="606" y="1790"/>
                </a:cubicBezTo>
                <a:cubicBezTo>
                  <a:pt x="632" y="1750"/>
                  <a:pt x="653" y="1735"/>
                  <a:pt x="698" y="1721"/>
                </a:cubicBezTo>
                <a:cubicBezTo>
                  <a:pt x="730" y="1731"/>
                  <a:pt x="747" y="1756"/>
                  <a:pt x="775" y="1774"/>
                </a:cubicBezTo>
                <a:cubicBezTo>
                  <a:pt x="783" y="1799"/>
                  <a:pt x="797" y="1818"/>
                  <a:pt x="805" y="1843"/>
                </a:cubicBezTo>
                <a:cubicBezTo>
                  <a:pt x="810" y="1859"/>
                  <a:pt x="821" y="1890"/>
                  <a:pt x="821" y="1890"/>
                </a:cubicBezTo>
                <a:cubicBezTo>
                  <a:pt x="827" y="1952"/>
                  <a:pt x="828" y="2014"/>
                  <a:pt x="875" y="2058"/>
                </a:cubicBezTo>
                <a:cubicBezTo>
                  <a:pt x="877" y="2066"/>
                  <a:pt x="883" y="2074"/>
                  <a:pt x="882" y="2082"/>
                </a:cubicBezTo>
                <a:cubicBezTo>
                  <a:pt x="880" y="2103"/>
                  <a:pt x="867" y="2143"/>
                  <a:pt x="867" y="2143"/>
                </a:cubicBezTo>
                <a:cubicBezTo>
                  <a:pt x="881" y="2152"/>
                  <a:pt x="891" y="2166"/>
                  <a:pt x="905" y="2174"/>
                </a:cubicBezTo>
                <a:cubicBezTo>
                  <a:pt x="919" y="2182"/>
                  <a:pt x="936" y="2184"/>
                  <a:pt x="951" y="2189"/>
                </a:cubicBezTo>
                <a:cubicBezTo>
                  <a:pt x="977" y="2213"/>
                  <a:pt x="986" y="2237"/>
                  <a:pt x="1005" y="2266"/>
                </a:cubicBezTo>
                <a:cubicBezTo>
                  <a:pt x="1006" y="2272"/>
                  <a:pt x="1011" y="2369"/>
                  <a:pt x="1020" y="2396"/>
                </a:cubicBezTo>
                <a:cubicBezTo>
                  <a:pt x="1024" y="2407"/>
                  <a:pt x="1031" y="2416"/>
                  <a:pt x="1036" y="2427"/>
                </a:cubicBezTo>
                <a:cubicBezTo>
                  <a:pt x="1039" y="2434"/>
                  <a:pt x="1041" y="2442"/>
                  <a:pt x="1043" y="2450"/>
                </a:cubicBezTo>
                <a:cubicBezTo>
                  <a:pt x="1062" y="2395"/>
                  <a:pt x="1042" y="2349"/>
                  <a:pt x="1105" y="2327"/>
                </a:cubicBezTo>
                <a:cubicBezTo>
                  <a:pt x="1136" y="2280"/>
                  <a:pt x="1164" y="2274"/>
                  <a:pt x="1220" y="2266"/>
                </a:cubicBezTo>
                <a:cubicBezTo>
                  <a:pt x="1274" y="2247"/>
                  <a:pt x="1261" y="2235"/>
                  <a:pt x="1274" y="2274"/>
                </a:cubicBezTo>
                <a:cubicBezTo>
                  <a:pt x="1264" y="2304"/>
                  <a:pt x="1245" y="2305"/>
                  <a:pt x="1235" y="2335"/>
                </a:cubicBezTo>
                <a:cubicBezTo>
                  <a:pt x="1260" y="2406"/>
                  <a:pt x="1224" y="2316"/>
                  <a:pt x="1259" y="2373"/>
                </a:cubicBezTo>
                <a:cubicBezTo>
                  <a:pt x="1263" y="2380"/>
                  <a:pt x="1260" y="2390"/>
                  <a:pt x="1266" y="2396"/>
                </a:cubicBezTo>
                <a:cubicBezTo>
                  <a:pt x="1272" y="2402"/>
                  <a:pt x="1281" y="2401"/>
                  <a:pt x="1289" y="2404"/>
                </a:cubicBezTo>
                <a:cubicBezTo>
                  <a:pt x="1311" y="2424"/>
                  <a:pt x="1333" y="2451"/>
                  <a:pt x="1358" y="2466"/>
                </a:cubicBezTo>
                <a:cubicBezTo>
                  <a:pt x="1372" y="2474"/>
                  <a:pt x="1389" y="2476"/>
                  <a:pt x="1404" y="2481"/>
                </a:cubicBezTo>
                <a:cubicBezTo>
                  <a:pt x="1480" y="2454"/>
                  <a:pt x="1504" y="2354"/>
                  <a:pt x="1581" y="2327"/>
                </a:cubicBezTo>
                <a:cubicBezTo>
                  <a:pt x="1626" y="2282"/>
                  <a:pt x="1679" y="2268"/>
                  <a:pt x="1742" y="2258"/>
                </a:cubicBezTo>
                <a:cubicBezTo>
                  <a:pt x="1767" y="2249"/>
                  <a:pt x="1779" y="2236"/>
                  <a:pt x="1804" y="2227"/>
                </a:cubicBezTo>
                <a:cubicBezTo>
                  <a:pt x="1813" y="2186"/>
                  <a:pt x="1821" y="2143"/>
                  <a:pt x="1850" y="2112"/>
                </a:cubicBezTo>
                <a:cubicBezTo>
                  <a:pt x="1868" y="2059"/>
                  <a:pt x="1901" y="2067"/>
                  <a:pt x="1950" y="2074"/>
                </a:cubicBezTo>
                <a:cubicBezTo>
                  <a:pt x="1995" y="2090"/>
                  <a:pt x="1986" y="2099"/>
                  <a:pt x="2019" y="2128"/>
                </a:cubicBezTo>
                <a:cubicBezTo>
                  <a:pt x="2033" y="2140"/>
                  <a:pt x="2065" y="2158"/>
                  <a:pt x="2065" y="2158"/>
                </a:cubicBezTo>
                <a:cubicBezTo>
                  <a:pt x="2114" y="2156"/>
                  <a:pt x="2162" y="2155"/>
                  <a:pt x="2211" y="2151"/>
                </a:cubicBezTo>
                <a:cubicBezTo>
                  <a:pt x="2273" y="2146"/>
                  <a:pt x="2323" y="2093"/>
                  <a:pt x="2364" y="2051"/>
                </a:cubicBezTo>
                <a:cubicBezTo>
                  <a:pt x="2372" y="2052"/>
                  <a:pt x="2424" y="2061"/>
                  <a:pt x="2434" y="2066"/>
                </a:cubicBezTo>
                <a:cubicBezTo>
                  <a:pt x="2448" y="2074"/>
                  <a:pt x="2458" y="2088"/>
                  <a:pt x="2472" y="2097"/>
                </a:cubicBezTo>
                <a:cubicBezTo>
                  <a:pt x="2510" y="2091"/>
                  <a:pt x="2537" y="2086"/>
                  <a:pt x="2572" y="2074"/>
                </a:cubicBezTo>
                <a:cubicBezTo>
                  <a:pt x="2582" y="2063"/>
                  <a:pt x="2595" y="2056"/>
                  <a:pt x="2603" y="2043"/>
                </a:cubicBezTo>
                <a:cubicBezTo>
                  <a:pt x="2624" y="2008"/>
                  <a:pt x="2591" y="2027"/>
                  <a:pt x="2633" y="2012"/>
                </a:cubicBezTo>
                <a:cubicBezTo>
                  <a:pt x="2654" y="1992"/>
                  <a:pt x="2659" y="1976"/>
                  <a:pt x="2687" y="1966"/>
                </a:cubicBezTo>
                <a:cubicBezTo>
                  <a:pt x="2718" y="1935"/>
                  <a:pt x="2746" y="1916"/>
                  <a:pt x="2787" y="1905"/>
                </a:cubicBezTo>
                <a:cubicBezTo>
                  <a:pt x="2825" y="1880"/>
                  <a:pt x="2862" y="1877"/>
                  <a:pt x="2894" y="1843"/>
                </a:cubicBezTo>
                <a:cubicBezTo>
                  <a:pt x="2911" y="1795"/>
                  <a:pt x="2925" y="1789"/>
                  <a:pt x="2879" y="1759"/>
                </a:cubicBezTo>
                <a:cubicBezTo>
                  <a:pt x="2865" y="1738"/>
                  <a:pt x="2850" y="1723"/>
                  <a:pt x="2833" y="1705"/>
                </a:cubicBezTo>
                <a:cubicBezTo>
                  <a:pt x="2815" y="1654"/>
                  <a:pt x="2840" y="1705"/>
                  <a:pt x="2802" y="1674"/>
                </a:cubicBezTo>
                <a:cubicBezTo>
                  <a:pt x="2795" y="1668"/>
                  <a:pt x="2793" y="1657"/>
                  <a:pt x="2787" y="1651"/>
                </a:cubicBezTo>
                <a:cubicBezTo>
                  <a:pt x="2781" y="1645"/>
                  <a:pt x="2772" y="1641"/>
                  <a:pt x="2764" y="1636"/>
                </a:cubicBezTo>
                <a:cubicBezTo>
                  <a:pt x="2744" y="1578"/>
                  <a:pt x="2773" y="1647"/>
                  <a:pt x="2733" y="1598"/>
                </a:cubicBezTo>
                <a:cubicBezTo>
                  <a:pt x="2728" y="1592"/>
                  <a:pt x="2729" y="1582"/>
                  <a:pt x="2725" y="1575"/>
                </a:cubicBezTo>
                <a:cubicBezTo>
                  <a:pt x="2706" y="1543"/>
                  <a:pt x="2674" y="1509"/>
                  <a:pt x="2649" y="1482"/>
                </a:cubicBezTo>
                <a:cubicBezTo>
                  <a:pt x="2637" y="1447"/>
                  <a:pt x="2619" y="1427"/>
                  <a:pt x="2595" y="1398"/>
                </a:cubicBezTo>
                <a:cubicBezTo>
                  <a:pt x="2592" y="1390"/>
                  <a:pt x="2587" y="1383"/>
                  <a:pt x="2587" y="1375"/>
                </a:cubicBezTo>
                <a:cubicBezTo>
                  <a:pt x="2587" y="1364"/>
                  <a:pt x="2599" y="1333"/>
                  <a:pt x="2603" y="1321"/>
                </a:cubicBezTo>
                <a:cubicBezTo>
                  <a:pt x="2616" y="1281"/>
                  <a:pt x="2625" y="1240"/>
                  <a:pt x="2649" y="1206"/>
                </a:cubicBezTo>
                <a:cubicBezTo>
                  <a:pt x="2658" y="1177"/>
                  <a:pt x="2681" y="1152"/>
                  <a:pt x="2702" y="1129"/>
                </a:cubicBezTo>
                <a:cubicBezTo>
                  <a:pt x="2711" y="1104"/>
                  <a:pt x="2716" y="1078"/>
                  <a:pt x="2725" y="1052"/>
                </a:cubicBezTo>
                <a:cubicBezTo>
                  <a:pt x="2730" y="1037"/>
                  <a:pt x="2741" y="1006"/>
                  <a:pt x="2741" y="1006"/>
                </a:cubicBezTo>
                <a:cubicBezTo>
                  <a:pt x="2743" y="973"/>
                  <a:pt x="2745" y="939"/>
                  <a:pt x="2748" y="906"/>
                </a:cubicBezTo>
                <a:cubicBezTo>
                  <a:pt x="2753" y="844"/>
                  <a:pt x="2769" y="825"/>
                  <a:pt x="2710" y="807"/>
                </a:cubicBezTo>
                <a:cubicBezTo>
                  <a:pt x="2705" y="815"/>
                  <a:pt x="2701" y="824"/>
                  <a:pt x="2695" y="830"/>
                </a:cubicBezTo>
                <a:cubicBezTo>
                  <a:pt x="2689" y="836"/>
                  <a:pt x="2678" y="838"/>
                  <a:pt x="2672" y="845"/>
                </a:cubicBezTo>
                <a:cubicBezTo>
                  <a:pt x="2609" y="916"/>
                  <a:pt x="2670" y="872"/>
                  <a:pt x="2618" y="906"/>
                </a:cubicBezTo>
                <a:cubicBezTo>
                  <a:pt x="2589" y="821"/>
                  <a:pt x="2588" y="838"/>
                  <a:pt x="2487" y="830"/>
                </a:cubicBezTo>
                <a:cubicBezTo>
                  <a:pt x="2453" y="794"/>
                  <a:pt x="2489" y="837"/>
                  <a:pt x="2464" y="791"/>
                </a:cubicBezTo>
                <a:cubicBezTo>
                  <a:pt x="2455" y="775"/>
                  <a:pt x="2434" y="745"/>
                  <a:pt x="2434" y="745"/>
                </a:cubicBezTo>
                <a:cubicBezTo>
                  <a:pt x="2373" y="751"/>
                  <a:pt x="2324" y="756"/>
                  <a:pt x="2265" y="738"/>
                </a:cubicBezTo>
                <a:cubicBezTo>
                  <a:pt x="2240" y="713"/>
                  <a:pt x="2216" y="698"/>
                  <a:pt x="2195" y="668"/>
                </a:cubicBezTo>
                <a:cubicBezTo>
                  <a:pt x="2186" y="639"/>
                  <a:pt x="2171" y="605"/>
                  <a:pt x="2149" y="584"/>
                </a:cubicBezTo>
                <a:cubicBezTo>
                  <a:pt x="2136" y="542"/>
                  <a:pt x="2129" y="539"/>
                  <a:pt x="2103" y="507"/>
                </a:cubicBezTo>
                <a:cubicBezTo>
                  <a:pt x="2097" y="500"/>
                  <a:pt x="2096" y="489"/>
                  <a:pt x="2088" y="484"/>
                </a:cubicBezTo>
                <a:cubicBezTo>
                  <a:pt x="2079" y="478"/>
                  <a:pt x="2067" y="479"/>
                  <a:pt x="2057" y="476"/>
                </a:cubicBezTo>
                <a:cubicBezTo>
                  <a:pt x="2024" y="425"/>
                  <a:pt x="2019" y="390"/>
                  <a:pt x="1957" y="369"/>
                </a:cubicBezTo>
                <a:cubicBezTo>
                  <a:pt x="1932" y="378"/>
                  <a:pt x="1915" y="380"/>
                  <a:pt x="1896" y="400"/>
                </a:cubicBezTo>
                <a:cubicBezTo>
                  <a:pt x="1857" y="358"/>
                  <a:pt x="1812" y="317"/>
                  <a:pt x="1765" y="284"/>
                </a:cubicBezTo>
                <a:cubicBezTo>
                  <a:pt x="1748" y="272"/>
                  <a:pt x="1728" y="266"/>
                  <a:pt x="1712" y="254"/>
                </a:cubicBezTo>
                <a:cubicBezTo>
                  <a:pt x="1671" y="225"/>
                  <a:pt x="1633" y="197"/>
                  <a:pt x="1581" y="185"/>
                </a:cubicBezTo>
                <a:cubicBezTo>
                  <a:pt x="1573" y="180"/>
                  <a:pt x="1567" y="173"/>
                  <a:pt x="1558" y="169"/>
                </a:cubicBezTo>
                <a:cubicBezTo>
                  <a:pt x="1548" y="165"/>
                  <a:pt x="1536" y="168"/>
                  <a:pt x="1527" y="162"/>
                </a:cubicBezTo>
                <a:cubicBezTo>
                  <a:pt x="1493" y="140"/>
                  <a:pt x="1495" y="121"/>
                  <a:pt x="1466" y="100"/>
                </a:cubicBezTo>
                <a:cubicBezTo>
                  <a:pt x="1424" y="69"/>
                  <a:pt x="1440" y="80"/>
                  <a:pt x="1389" y="46"/>
                </a:cubicBezTo>
                <a:cubicBezTo>
                  <a:pt x="1374" y="36"/>
                  <a:pt x="1360" y="22"/>
                  <a:pt x="1343" y="16"/>
                </a:cubicBezTo>
                <a:cubicBezTo>
                  <a:pt x="1328" y="11"/>
                  <a:pt x="1297" y="0"/>
                  <a:pt x="1297" y="0"/>
                </a:cubicBezTo>
                <a:cubicBezTo>
                  <a:pt x="1240" y="6"/>
                  <a:pt x="1192" y="17"/>
                  <a:pt x="1136" y="23"/>
                </a:cubicBezTo>
                <a:cubicBezTo>
                  <a:pt x="1063" y="96"/>
                  <a:pt x="1119" y="247"/>
                  <a:pt x="1128" y="346"/>
                </a:cubicBezTo>
                <a:cubicBezTo>
                  <a:pt x="1125" y="478"/>
                  <a:pt x="1083" y="930"/>
                  <a:pt x="1136" y="1083"/>
                </a:cubicBezTo>
                <a:cubicBezTo>
                  <a:pt x="1107" y="1087"/>
                  <a:pt x="1076" y="1083"/>
                  <a:pt x="1051" y="1098"/>
                </a:cubicBezTo>
                <a:cubicBezTo>
                  <a:pt x="1045" y="1102"/>
                  <a:pt x="1041" y="1109"/>
                  <a:pt x="1036" y="1114"/>
                </a:cubicBezTo>
                <a:cubicBezTo>
                  <a:pt x="1031" y="1119"/>
                  <a:pt x="1026" y="1125"/>
                  <a:pt x="1020" y="1129"/>
                </a:cubicBezTo>
                <a:cubicBezTo>
                  <a:pt x="1000" y="1141"/>
                  <a:pt x="974" y="1152"/>
                  <a:pt x="951" y="1160"/>
                </a:cubicBezTo>
                <a:cubicBezTo>
                  <a:pt x="932" y="1189"/>
                  <a:pt x="918" y="1226"/>
                  <a:pt x="890" y="1244"/>
                </a:cubicBezTo>
                <a:cubicBezTo>
                  <a:pt x="867" y="1242"/>
                  <a:pt x="843" y="1245"/>
                  <a:pt x="821" y="1237"/>
                </a:cubicBezTo>
                <a:cubicBezTo>
                  <a:pt x="813" y="1234"/>
                  <a:pt x="820" y="1218"/>
                  <a:pt x="813" y="1214"/>
                </a:cubicBezTo>
                <a:cubicBezTo>
                  <a:pt x="800" y="1206"/>
                  <a:pt x="782" y="1209"/>
                  <a:pt x="767" y="1206"/>
                </a:cubicBezTo>
                <a:cubicBezTo>
                  <a:pt x="739" y="1209"/>
                  <a:pt x="711" y="1210"/>
                  <a:pt x="683" y="1214"/>
                </a:cubicBezTo>
                <a:cubicBezTo>
                  <a:pt x="628" y="1222"/>
                  <a:pt x="686" y="1216"/>
                  <a:pt x="644" y="1237"/>
                </a:cubicBezTo>
                <a:cubicBezTo>
                  <a:pt x="614" y="1252"/>
                  <a:pt x="570" y="1257"/>
                  <a:pt x="537" y="1267"/>
                </a:cubicBezTo>
                <a:cubicBezTo>
                  <a:pt x="501" y="1256"/>
                  <a:pt x="488" y="1224"/>
                  <a:pt x="452" y="1214"/>
                </a:cubicBezTo>
                <a:cubicBezTo>
                  <a:pt x="432" y="1208"/>
                  <a:pt x="391" y="1198"/>
                  <a:pt x="391" y="1198"/>
                </a:cubicBezTo>
                <a:cubicBezTo>
                  <a:pt x="345" y="1154"/>
                  <a:pt x="367" y="1170"/>
                  <a:pt x="329" y="1145"/>
                </a:cubicBezTo>
                <a:cubicBezTo>
                  <a:pt x="320" y="1115"/>
                  <a:pt x="309" y="1108"/>
                  <a:pt x="283" y="1091"/>
                </a:cubicBezTo>
                <a:cubicBezTo>
                  <a:pt x="280" y="1083"/>
                  <a:pt x="275" y="1068"/>
                  <a:pt x="275" y="1068"/>
                </a:cubicBez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2100" name="Freeform 4"/>
          <p:cNvSpPr>
            <a:spLocks/>
          </p:cNvSpPr>
          <p:nvPr/>
        </p:nvSpPr>
        <p:spPr bwMode="auto">
          <a:xfrm>
            <a:off x="1141413" y="4483100"/>
            <a:ext cx="3252787" cy="2070100"/>
          </a:xfrm>
          <a:custGeom>
            <a:avLst/>
            <a:gdLst/>
            <a:ahLst/>
            <a:cxnLst>
              <a:cxn ang="0">
                <a:pos x="41" y="96"/>
              </a:cxn>
              <a:cxn ang="0">
                <a:pos x="185" y="0"/>
              </a:cxn>
              <a:cxn ang="0">
                <a:pos x="289" y="24"/>
              </a:cxn>
              <a:cxn ang="0">
                <a:pos x="361" y="272"/>
              </a:cxn>
              <a:cxn ang="0">
                <a:pos x="345" y="376"/>
              </a:cxn>
              <a:cxn ang="0">
                <a:pos x="537" y="632"/>
              </a:cxn>
              <a:cxn ang="0">
                <a:pos x="577" y="624"/>
              </a:cxn>
              <a:cxn ang="0">
                <a:pos x="761" y="496"/>
              </a:cxn>
              <a:cxn ang="0">
                <a:pos x="737" y="552"/>
              </a:cxn>
              <a:cxn ang="0">
                <a:pos x="777" y="648"/>
              </a:cxn>
              <a:cxn ang="0">
                <a:pos x="897" y="720"/>
              </a:cxn>
              <a:cxn ang="0">
                <a:pos x="985" y="680"/>
              </a:cxn>
              <a:cxn ang="0">
                <a:pos x="1017" y="640"/>
              </a:cxn>
              <a:cxn ang="0">
                <a:pos x="1169" y="536"/>
              </a:cxn>
              <a:cxn ang="0">
                <a:pos x="1305" y="488"/>
              </a:cxn>
              <a:cxn ang="0">
                <a:pos x="1385" y="352"/>
              </a:cxn>
              <a:cxn ang="0">
                <a:pos x="1457" y="328"/>
              </a:cxn>
              <a:cxn ang="0">
                <a:pos x="1601" y="408"/>
              </a:cxn>
              <a:cxn ang="0">
                <a:pos x="1801" y="368"/>
              </a:cxn>
              <a:cxn ang="0">
                <a:pos x="2017" y="432"/>
              </a:cxn>
              <a:cxn ang="0">
                <a:pos x="1865" y="488"/>
              </a:cxn>
              <a:cxn ang="0">
                <a:pos x="1769" y="536"/>
              </a:cxn>
              <a:cxn ang="0">
                <a:pos x="1729" y="632"/>
              </a:cxn>
              <a:cxn ang="0">
                <a:pos x="1657" y="712"/>
              </a:cxn>
              <a:cxn ang="0">
                <a:pos x="1601" y="840"/>
              </a:cxn>
              <a:cxn ang="0">
                <a:pos x="1825" y="888"/>
              </a:cxn>
              <a:cxn ang="0">
                <a:pos x="1857" y="1056"/>
              </a:cxn>
              <a:cxn ang="0">
                <a:pos x="1545" y="1024"/>
              </a:cxn>
              <a:cxn ang="0">
                <a:pos x="1089" y="1152"/>
              </a:cxn>
              <a:cxn ang="0">
                <a:pos x="865" y="1192"/>
              </a:cxn>
              <a:cxn ang="0">
                <a:pos x="777" y="1264"/>
              </a:cxn>
              <a:cxn ang="0">
                <a:pos x="713" y="1304"/>
              </a:cxn>
              <a:cxn ang="0">
                <a:pos x="529" y="1232"/>
              </a:cxn>
              <a:cxn ang="0">
                <a:pos x="329" y="1080"/>
              </a:cxn>
              <a:cxn ang="0">
                <a:pos x="233" y="1112"/>
              </a:cxn>
              <a:cxn ang="0">
                <a:pos x="185" y="1112"/>
              </a:cxn>
              <a:cxn ang="0">
                <a:pos x="233" y="1016"/>
              </a:cxn>
              <a:cxn ang="0">
                <a:pos x="97" y="784"/>
              </a:cxn>
              <a:cxn ang="0">
                <a:pos x="73" y="736"/>
              </a:cxn>
              <a:cxn ang="0">
                <a:pos x="153" y="632"/>
              </a:cxn>
              <a:cxn ang="0">
                <a:pos x="17" y="224"/>
              </a:cxn>
            </a:cxnLst>
            <a:rect l="0" t="0" r="r" b="b"/>
            <a:pathLst>
              <a:path w="2049" h="1304">
                <a:moveTo>
                  <a:pt x="1" y="208"/>
                </a:moveTo>
                <a:cubicBezTo>
                  <a:pt x="11" y="177"/>
                  <a:pt x="9" y="116"/>
                  <a:pt x="41" y="96"/>
                </a:cubicBezTo>
                <a:cubicBezTo>
                  <a:pt x="67" y="80"/>
                  <a:pt x="117" y="76"/>
                  <a:pt x="145" y="72"/>
                </a:cubicBezTo>
                <a:cubicBezTo>
                  <a:pt x="161" y="48"/>
                  <a:pt x="169" y="24"/>
                  <a:pt x="185" y="0"/>
                </a:cubicBezTo>
                <a:cubicBezTo>
                  <a:pt x="204" y="3"/>
                  <a:pt x="223" y="4"/>
                  <a:pt x="241" y="8"/>
                </a:cubicBezTo>
                <a:cubicBezTo>
                  <a:pt x="257" y="12"/>
                  <a:pt x="289" y="24"/>
                  <a:pt x="289" y="24"/>
                </a:cubicBezTo>
                <a:cubicBezTo>
                  <a:pt x="295" y="41"/>
                  <a:pt x="308" y="55"/>
                  <a:pt x="313" y="72"/>
                </a:cubicBezTo>
                <a:cubicBezTo>
                  <a:pt x="332" y="143"/>
                  <a:pt x="326" y="203"/>
                  <a:pt x="361" y="272"/>
                </a:cubicBezTo>
                <a:cubicBezTo>
                  <a:pt x="358" y="299"/>
                  <a:pt x="357" y="326"/>
                  <a:pt x="353" y="352"/>
                </a:cubicBezTo>
                <a:cubicBezTo>
                  <a:pt x="352" y="360"/>
                  <a:pt x="344" y="368"/>
                  <a:pt x="345" y="376"/>
                </a:cubicBezTo>
                <a:cubicBezTo>
                  <a:pt x="348" y="396"/>
                  <a:pt x="432" y="432"/>
                  <a:pt x="457" y="440"/>
                </a:cubicBezTo>
                <a:cubicBezTo>
                  <a:pt x="518" y="501"/>
                  <a:pt x="466" y="584"/>
                  <a:pt x="537" y="632"/>
                </a:cubicBezTo>
                <a:cubicBezTo>
                  <a:pt x="542" y="648"/>
                  <a:pt x="542" y="675"/>
                  <a:pt x="569" y="648"/>
                </a:cubicBezTo>
                <a:cubicBezTo>
                  <a:pt x="575" y="642"/>
                  <a:pt x="573" y="632"/>
                  <a:pt x="577" y="624"/>
                </a:cubicBezTo>
                <a:cubicBezTo>
                  <a:pt x="581" y="615"/>
                  <a:pt x="586" y="606"/>
                  <a:pt x="593" y="600"/>
                </a:cubicBezTo>
                <a:cubicBezTo>
                  <a:pt x="632" y="566"/>
                  <a:pt x="711" y="513"/>
                  <a:pt x="761" y="496"/>
                </a:cubicBezTo>
                <a:cubicBezTo>
                  <a:pt x="777" y="544"/>
                  <a:pt x="772" y="501"/>
                  <a:pt x="745" y="528"/>
                </a:cubicBezTo>
                <a:cubicBezTo>
                  <a:pt x="739" y="534"/>
                  <a:pt x="741" y="544"/>
                  <a:pt x="737" y="552"/>
                </a:cubicBezTo>
                <a:cubicBezTo>
                  <a:pt x="733" y="561"/>
                  <a:pt x="726" y="568"/>
                  <a:pt x="721" y="576"/>
                </a:cubicBezTo>
                <a:cubicBezTo>
                  <a:pt x="730" y="619"/>
                  <a:pt x="735" y="634"/>
                  <a:pt x="777" y="648"/>
                </a:cubicBezTo>
                <a:cubicBezTo>
                  <a:pt x="801" y="672"/>
                  <a:pt x="809" y="693"/>
                  <a:pt x="841" y="704"/>
                </a:cubicBezTo>
                <a:cubicBezTo>
                  <a:pt x="862" y="725"/>
                  <a:pt x="865" y="741"/>
                  <a:pt x="897" y="720"/>
                </a:cubicBezTo>
                <a:cubicBezTo>
                  <a:pt x="905" y="715"/>
                  <a:pt x="905" y="701"/>
                  <a:pt x="913" y="696"/>
                </a:cubicBezTo>
                <a:cubicBezTo>
                  <a:pt x="934" y="684"/>
                  <a:pt x="961" y="686"/>
                  <a:pt x="985" y="680"/>
                </a:cubicBezTo>
                <a:cubicBezTo>
                  <a:pt x="993" y="675"/>
                  <a:pt x="1003" y="672"/>
                  <a:pt x="1009" y="664"/>
                </a:cubicBezTo>
                <a:cubicBezTo>
                  <a:pt x="1014" y="657"/>
                  <a:pt x="1011" y="646"/>
                  <a:pt x="1017" y="640"/>
                </a:cubicBezTo>
                <a:cubicBezTo>
                  <a:pt x="1031" y="626"/>
                  <a:pt x="1065" y="608"/>
                  <a:pt x="1065" y="608"/>
                </a:cubicBezTo>
                <a:cubicBezTo>
                  <a:pt x="1088" y="539"/>
                  <a:pt x="1125" y="566"/>
                  <a:pt x="1169" y="536"/>
                </a:cubicBezTo>
                <a:cubicBezTo>
                  <a:pt x="1201" y="515"/>
                  <a:pt x="1195" y="515"/>
                  <a:pt x="1241" y="504"/>
                </a:cubicBezTo>
                <a:cubicBezTo>
                  <a:pt x="1262" y="499"/>
                  <a:pt x="1305" y="488"/>
                  <a:pt x="1305" y="488"/>
                </a:cubicBezTo>
                <a:cubicBezTo>
                  <a:pt x="1339" y="466"/>
                  <a:pt x="1341" y="437"/>
                  <a:pt x="1353" y="400"/>
                </a:cubicBezTo>
                <a:cubicBezTo>
                  <a:pt x="1359" y="382"/>
                  <a:pt x="1367" y="358"/>
                  <a:pt x="1385" y="352"/>
                </a:cubicBezTo>
                <a:cubicBezTo>
                  <a:pt x="1401" y="347"/>
                  <a:pt x="1417" y="341"/>
                  <a:pt x="1433" y="336"/>
                </a:cubicBezTo>
                <a:cubicBezTo>
                  <a:pt x="1441" y="333"/>
                  <a:pt x="1457" y="328"/>
                  <a:pt x="1457" y="328"/>
                </a:cubicBezTo>
                <a:cubicBezTo>
                  <a:pt x="1497" y="341"/>
                  <a:pt x="1494" y="349"/>
                  <a:pt x="1521" y="376"/>
                </a:cubicBezTo>
                <a:cubicBezTo>
                  <a:pt x="1542" y="397"/>
                  <a:pt x="1574" y="399"/>
                  <a:pt x="1601" y="408"/>
                </a:cubicBezTo>
                <a:cubicBezTo>
                  <a:pt x="1645" y="393"/>
                  <a:pt x="1646" y="391"/>
                  <a:pt x="1689" y="384"/>
                </a:cubicBezTo>
                <a:cubicBezTo>
                  <a:pt x="1726" y="378"/>
                  <a:pt x="1801" y="368"/>
                  <a:pt x="1801" y="368"/>
                </a:cubicBezTo>
                <a:cubicBezTo>
                  <a:pt x="1887" y="339"/>
                  <a:pt x="1832" y="353"/>
                  <a:pt x="1969" y="344"/>
                </a:cubicBezTo>
                <a:cubicBezTo>
                  <a:pt x="2036" y="354"/>
                  <a:pt x="2049" y="336"/>
                  <a:pt x="2017" y="432"/>
                </a:cubicBezTo>
                <a:cubicBezTo>
                  <a:pt x="2014" y="441"/>
                  <a:pt x="2002" y="444"/>
                  <a:pt x="1993" y="448"/>
                </a:cubicBezTo>
                <a:cubicBezTo>
                  <a:pt x="1952" y="466"/>
                  <a:pt x="1907" y="475"/>
                  <a:pt x="1865" y="488"/>
                </a:cubicBezTo>
                <a:cubicBezTo>
                  <a:pt x="1849" y="493"/>
                  <a:pt x="1833" y="499"/>
                  <a:pt x="1817" y="504"/>
                </a:cubicBezTo>
                <a:cubicBezTo>
                  <a:pt x="1799" y="510"/>
                  <a:pt x="1769" y="536"/>
                  <a:pt x="1769" y="536"/>
                </a:cubicBezTo>
                <a:cubicBezTo>
                  <a:pt x="1744" y="574"/>
                  <a:pt x="1756" y="551"/>
                  <a:pt x="1737" y="608"/>
                </a:cubicBezTo>
                <a:cubicBezTo>
                  <a:pt x="1734" y="616"/>
                  <a:pt x="1729" y="632"/>
                  <a:pt x="1729" y="632"/>
                </a:cubicBezTo>
                <a:cubicBezTo>
                  <a:pt x="1743" y="675"/>
                  <a:pt x="1740" y="670"/>
                  <a:pt x="1705" y="688"/>
                </a:cubicBezTo>
                <a:cubicBezTo>
                  <a:pt x="1643" y="719"/>
                  <a:pt x="1717" y="692"/>
                  <a:pt x="1657" y="712"/>
                </a:cubicBezTo>
                <a:cubicBezTo>
                  <a:pt x="1634" y="746"/>
                  <a:pt x="1606" y="768"/>
                  <a:pt x="1593" y="808"/>
                </a:cubicBezTo>
                <a:cubicBezTo>
                  <a:pt x="1596" y="819"/>
                  <a:pt x="1594" y="831"/>
                  <a:pt x="1601" y="840"/>
                </a:cubicBezTo>
                <a:cubicBezTo>
                  <a:pt x="1606" y="847"/>
                  <a:pt x="1617" y="844"/>
                  <a:pt x="1625" y="848"/>
                </a:cubicBezTo>
                <a:cubicBezTo>
                  <a:pt x="1692" y="882"/>
                  <a:pt x="1746" y="882"/>
                  <a:pt x="1825" y="888"/>
                </a:cubicBezTo>
                <a:cubicBezTo>
                  <a:pt x="1843" y="942"/>
                  <a:pt x="1804" y="976"/>
                  <a:pt x="1865" y="1016"/>
                </a:cubicBezTo>
                <a:cubicBezTo>
                  <a:pt x="1862" y="1029"/>
                  <a:pt x="1867" y="1046"/>
                  <a:pt x="1857" y="1056"/>
                </a:cubicBezTo>
                <a:cubicBezTo>
                  <a:pt x="1845" y="1068"/>
                  <a:pt x="1809" y="1072"/>
                  <a:pt x="1809" y="1072"/>
                </a:cubicBezTo>
                <a:cubicBezTo>
                  <a:pt x="1719" y="1057"/>
                  <a:pt x="1633" y="1046"/>
                  <a:pt x="1545" y="1024"/>
                </a:cubicBezTo>
                <a:cubicBezTo>
                  <a:pt x="1495" y="1030"/>
                  <a:pt x="1451" y="1028"/>
                  <a:pt x="1409" y="1056"/>
                </a:cubicBezTo>
                <a:cubicBezTo>
                  <a:pt x="1374" y="1160"/>
                  <a:pt x="1151" y="1149"/>
                  <a:pt x="1089" y="1152"/>
                </a:cubicBezTo>
                <a:cubicBezTo>
                  <a:pt x="1000" y="1182"/>
                  <a:pt x="1058" y="1167"/>
                  <a:pt x="913" y="1176"/>
                </a:cubicBezTo>
                <a:cubicBezTo>
                  <a:pt x="897" y="1181"/>
                  <a:pt x="881" y="1187"/>
                  <a:pt x="865" y="1192"/>
                </a:cubicBezTo>
                <a:cubicBezTo>
                  <a:pt x="847" y="1198"/>
                  <a:pt x="817" y="1224"/>
                  <a:pt x="817" y="1224"/>
                </a:cubicBezTo>
                <a:cubicBezTo>
                  <a:pt x="774" y="1288"/>
                  <a:pt x="830" y="1211"/>
                  <a:pt x="777" y="1264"/>
                </a:cubicBezTo>
                <a:cubicBezTo>
                  <a:pt x="770" y="1271"/>
                  <a:pt x="769" y="1283"/>
                  <a:pt x="761" y="1288"/>
                </a:cubicBezTo>
                <a:cubicBezTo>
                  <a:pt x="747" y="1297"/>
                  <a:pt x="713" y="1304"/>
                  <a:pt x="713" y="1304"/>
                </a:cubicBezTo>
                <a:cubicBezTo>
                  <a:pt x="681" y="1299"/>
                  <a:pt x="608" y="1281"/>
                  <a:pt x="577" y="1264"/>
                </a:cubicBezTo>
                <a:cubicBezTo>
                  <a:pt x="560" y="1255"/>
                  <a:pt x="529" y="1232"/>
                  <a:pt x="529" y="1232"/>
                </a:cubicBezTo>
                <a:cubicBezTo>
                  <a:pt x="504" y="1158"/>
                  <a:pt x="405" y="1169"/>
                  <a:pt x="337" y="1152"/>
                </a:cubicBezTo>
                <a:cubicBezTo>
                  <a:pt x="334" y="1128"/>
                  <a:pt x="337" y="1103"/>
                  <a:pt x="329" y="1080"/>
                </a:cubicBezTo>
                <a:cubicBezTo>
                  <a:pt x="326" y="1071"/>
                  <a:pt x="314" y="1062"/>
                  <a:pt x="305" y="1064"/>
                </a:cubicBezTo>
                <a:cubicBezTo>
                  <a:pt x="305" y="1064"/>
                  <a:pt x="245" y="1104"/>
                  <a:pt x="233" y="1112"/>
                </a:cubicBezTo>
                <a:cubicBezTo>
                  <a:pt x="225" y="1117"/>
                  <a:pt x="209" y="1128"/>
                  <a:pt x="209" y="1128"/>
                </a:cubicBezTo>
                <a:cubicBezTo>
                  <a:pt x="201" y="1123"/>
                  <a:pt x="189" y="1121"/>
                  <a:pt x="185" y="1112"/>
                </a:cubicBezTo>
                <a:cubicBezTo>
                  <a:pt x="182" y="1104"/>
                  <a:pt x="189" y="1095"/>
                  <a:pt x="193" y="1088"/>
                </a:cubicBezTo>
                <a:cubicBezTo>
                  <a:pt x="239" y="1005"/>
                  <a:pt x="215" y="1070"/>
                  <a:pt x="233" y="1016"/>
                </a:cubicBezTo>
                <a:cubicBezTo>
                  <a:pt x="214" y="958"/>
                  <a:pt x="206" y="891"/>
                  <a:pt x="153" y="856"/>
                </a:cubicBezTo>
                <a:cubicBezTo>
                  <a:pt x="115" y="799"/>
                  <a:pt x="135" y="822"/>
                  <a:pt x="97" y="784"/>
                </a:cubicBezTo>
                <a:cubicBezTo>
                  <a:pt x="94" y="776"/>
                  <a:pt x="93" y="768"/>
                  <a:pt x="89" y="760"/>
                </a:cubicBezTo>
                <a:cubicBezTo>
                  <a:pt x="85" y="751"/>
                  <a:pt x="68" y="744"/>
                  <a:pt x="73" y="736"/>
                </a:cubicBezTo>
                <a:cubicBezTo>
                  <a:pt x="83" y="719"/>
                  <a:pt x="121" y="704"/>
                  <a:pt x="121" y="704"/>
                </a:cubicBezTo>
                <a:cubicBezTo>
                  <a:pt x="130" y="678"/>
                  <a:pt x="144" y="658"/>
                  <a:pt x="153" y="632"/>
                </a:cubicBezTo>
                <a:cubicBezTo>
                  <a:pt x="168" y="525"/>
                  <a:pt x="178" y="358"/>
                  <a:pt x="73" y="288"/>
                </a:cubicBezTo>
                <a:cubicBezTo>
                  <a:pt x="62" y="256"/>
                  <a:pt x="45" y="243"/>
                  <a:pt x="17" y="224"/>
                </a:cubicBezTo>
                <a:cubicBezTo>
                  <a:pt x="0" y="198"/>
                  <a:pt x="1" y="190"/>
                  <a:pt x="1" y="208"/>
                </a:cubicBezTo>
                <a:close/>
              </a:path>
            </a:pathLst>
          </a:custGeom>
          <a:noFill/>
          <a:ln w="9525">
            <a:noFill/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2101" name="Freeform 5"/>
          <p:cNvSpPr>
            <a:spLocks/>
          </p:cNvSpPr>
          <p:nvPr/>
        </p:nvSpPr>
        <p:spPr bwMode="auto">
          <a:xfrm>
            <a:off x="3721100" y="4241800"/>
            <a:ext cx="3733800" cy="1955800"/>
          </a:xfrm>
          <a:custGeom>
            <a:avLst/>
            <a:gdLst/>
            <a:ahLst/>
            <a:cxnLst>
              <a:cxn ang="0">
                <a:pos x="2280" y="256"/>
              </a:cxn>
              <a:cxn ang="0">
                <a:pos x="1960" y="176"/>
              </a:cxn>
              <a:cxn ang="0">
                <a:pos x="1928" y="72"/>
              </a:cxn>
              <a:cxn ang="0">
                <a:pos x="1800" y="24"/>
              </a:cxn>
              <a:cxn ang="0">
                <a:pos x="1728" y="96"/>
              </a:cxn>
              <a:cxn ang="0">
                <a:pos x="1576" y="120"/>
              </a:cxn>
              <a:cxn ang="0">
                <a:pos x="1504" y="72"/>
              </a:cxn>
              <a:cxn ang="0">
                <a:pos x="1296" y="144"/>
              </a:cxn>
              <a:cxn ang="0">
                <a:pos x="1088" y="144"/>
              </a:cxn>
              <a:cxn ang="0">
                <a:pos x="1048" y="112"/>
              </a:cxn>
              <a:cxn ang="0">
                <a:pos x="912" y="144"/>
              </a:cxn>
              <a:cxn ang="0">
                <a:pos x="848" y="200"/>
              </a:cxn>
              <a:cxn ang="0">
                <a:pos x="768" y="288"/>
              </a:cxn>
              <a:cxn ang="0">
                <a:pos x="656" y="336"/>
              </a:cxn>
              <a:cxn ang="0">
                <a:pos x="584" y="360"/>
              </a:cxn>
              <a:cxn ang="0">
                <a:pos x="504" y="488"/>
              </a:cxn>
              <a:cxn ang="0">
                <a:pos x="408" y="560"/>
              </a:cxn>
              <a:cxn ang="0">
                <a:pos x="168" y="704"/>
              </a:cxn>
              <a:cxn ang="0">
                <a:pos x="160" y="800"/>
              </a:cxn>
              <a:cxn ang="0">
                <a:pos x="104" y="840"/>
              </a:cxn>
              <a:cxn ang="0">
                <a:pos x="24" y="968"/>
              </a:cxn>
              <a:cxn ang="0">
                <a:pos x="192" y="1000"/>
              </a:cxn>
              <a:cxn ang="0">
                <a:pos x="256" y="1104"/>
              </a:cxn>
              <a:cxn ang="0">
                <a:pos x="448" y="1192"/>
              </a:cxn>
              <a:cxn ang="0">
                <a:pos x="576" y="1232"/>
              </a:cxn>
              <a:cxn ang="0">
                <a:pos x="784" y="1152"/>
              </a:cxn>
              <a:cxn ang="0">
                <a:pos x="936" y="1112"/>
              </a:cxn>
              <a:cxn ang="0">
                <a:pos x="1056" y="1120"/>
              </a:cxn>
              <a:cxn ang="0">
                <a:pos x="1232" y="1120"/>
              </a:cxn>
              <a:cxn ang="0">
                <a:pos x="1344" y="1040"/>
              </a:cxn>
              <a:cxn ang="0">
                <a:pos x="1416" y="984"/>
              </a:cxn>
              <a:cxn ang="0">
                <a:pos x="1536" y="936"/>
              </a:cxn>
              <a:cxn ang="0">
                <a:pos x="1824" y="776"/>
              </a:cxn>
              <a:cxn ang="0">
                <a:pos x="1968" y="624"/>
              </a:cxn>
              <a:cxn ang="0">
                <a:pos x="2048" y="560"/>
              </a:cxn>
              <a:cxn ang="0">
                <a:pos x="2176" y="464"/>
              </a:cxn>
              <a:cxn ang="0">
                <a:pos x="2248" y="408"/>
              </a:cxn>
              <a:cxn ang="0">
                <a:pos x="2352" y="296"/>
              </a:cxn>
            </a:cxnLst>
            <a:rect l="0" t="0" r="r" b="b"/>
            <a:pathLst>
              <a:path w="2352" h="1232">
                <a:moveTo>
                  <a:pt x="2352" y="296"/>
                </a:moveTo>
                <a:cubicBezTo>
                  <a:pt x="2297" y="259"/>
                  <a:pt x="2322" y="270"/>
                  <a:pt x="2280" y="256"/>
                </a:cubicBezTo>
                <a:cubicBezTo>
                  <a:pt x="2236" y="191"/>
                  <a:pt x="2084" y="196"/>
                  <a:pt x="2024" y="192"/>
                </a:cubicBezTo>
                <a:cubicBezTo>
                  <a:pt x="2013" y="190"/>
                  <a:pt x="1974" y="184"/>
                  <a:pt x="1960" y="176"/>
                </a:cubicBezTo>
                <a:cubicBezTo>
                  <a:pt x="1943" y="167"/>
                  <a:pt x="1912" y="144"/>
                  <a:pt x="1912" y="144"/>
                </a:cubicBezTo>
                <a:cubicBezTo>
                  <a:pt x="1889" y="110"/>
                  <a:pt x="1894" y="95"/>
                  <a:pt x="1928" y="72"/>
                </a:cubicBezTo>
                <a:cubicBezTo>
                  <a:pt x="1949" y="40"/>
                  <a:pt x="2005" y="23"/>
                  <a:pt x="1936" y="0"/>
                </a:cubicBezTo>
                <a:cubicBezTo>
                  <a:pt x="1889" y="7"/>
                  <a:pt x="1847" y="17"/>
                  <a:pt x="1800" y="24"/>
                </a:cubicBezTo>
                <a:cubicBezTo>
                  <a:pt x="1782" y="30"/>
                  <a:pt x="1759" y="28"/>
                  <a:pt x="1744" y="40"/>
                </a:cubicBezTo>
                <a:cubicBezTo>
                  <a:pt x="1729" y="52"/>
                  <a:pt x="1736" y="78"/>
                  <a:pt x="1728" y="96"/>
                </a:cubicBezTo>
                <a:cubicBezTo>
                  <a:pt x="1717" y="121"/>
                  <a:pt x="1709" y="122"/>
                  <a:pt x="1688" y="136"/>
                </a:cubicBezTo>
                <a:cubicBezTo>
                  <a:pt x="1678" y="135"/>
                  <a:pt x="1603" y="135"/>
                  <a:pt x="1576" y="120"/>
                </a:cubicBezTo>
                <a:cubicBezTo>
                  <a:pt x="1559" y="111"/>
                  <a:pt x="1544" y="99"/>
                  <a:pt x="1528" y="88"/>
                </a:cubicBezTo>
                <a:cubicBezTo>
                  <a:pt x="1520" y="83"/>
                  <a:pt x="1504" y="72"/>
                  <a:pt x="1504" y="72"/>
                </a:cubicBezTo>
                <a:cubicBezTo>
                  <a:pt x="1433" y="81"/>
                  <a:pt x="1401" y="90"/>
                  <a:pt x="1344" y="128"/>
                </a:cubicBezTo>
                <a:cubicBezTo>
                  <a:pt x="1330" y="137"/>
                  <a:pt x="1312" y="139"/>
                  <a:pt x="1296" y="144"/>
                </a:cubicBezTo>
                <a:cubicBezTo>
                  <a:pt x="1288" y="147"/>
                  <a:pt x="1272" y="152"/>
                  <a:pt x="1272" y="152"/>
                </a:cubicBezTo>
                <a:cubicBezTo>
                  <a:pt x="1211" y="149"/>
                  <a:pt x="1149" y="154"/>
                  <a:pt x="1088" y="144"/>
                </a:cubicBezTo>
                <a:cubicBezTo>
                  <a:pt x="1079" y="142"/>
                  <a:pt x="1080" y="126"/>
                  <a:pt x="1072" y="120"/>
                </a:cubicBezTo>
                <a:cubicBezTo>
                  <a:pt x="1065" y="115"/>
                  <a:pt x="1056" y="115"/>
                  <a:pt x="1048" y="112"/>
                </a:cubicBezTo>
                <a:cubicBezTo>
                  <a:pt x="1037" y="113"/>
                  <a:pt x="957" y="120"/>
                  <a:pt x="936" y="128"/>
                </a:cubicBezTo>
                <a:cubicBezTo>
                  <a:pt x="927" y="131"/>
                  <a:pt x="921" y="140"/>
                  <a:pt x="912" y="144"/>
                </a:cubicBezTo>
                <a:cubicBezTo>
                  <a:pt x="902" y="148"/>
                  <a:pt x="891" y="149"/>
                  <a:pt x="880" y="152"/>
                </a:cubicBezTo>
                <a:cubicBezTo>
                  <a:pt x="869" y="168"/>
                  <a:pt x="859" y="184"/>
                  <a:pt x="848" y="200"/>
                </a:cubicBezTo>
                <a:cubicBezTo>
                  <a:pt x="836" y="217"/>
                  <a:pt x="813" y="224"/>
                  <a:pt x="800" y="240"/>
                </a:cubicBezTo>
                <a:cubicBezTo>
                  <a:pt x="788" y="255"/>
                  <a:pt x="774" y="270"/>
                  <a:pt x="768" y="288"/>
                </a:cubicBezTo>
                <a:cubicBezTo>
                  <a:pt x="765" y="296"/>
                  <a:pt x="767" y="307"/>
                  <a:pt x="760" y="312"/>
                </a:cubicBezTo>
                <a:cubicBezTo>
                  <a:pt x="738" y="328"/>
                  <a:pt x="680" y="333"/>
                  <a:pt x="656" y="336"/>
                </a:cubicBezTo>
                <a:cubicBezTo>
                  <a:pt x="640" y="341"/>
                  <a:pt x="624" y="347"/>
                  <a:pt x="608" y="352"/>
                </a:cubicBezTo>
                <a:cubicBezTo>
                  <a:pt x="600" y="355"/>
                  <a:pt x="584" y="360"/>
                  <a:pt x="584" y="360"/>
                </a:cubicBezTo>
                <a:cubicBezTo>
                  <a:pt x="569" y="375"/>
                  <a:pt x="549" y="384"/>
                  <a:pt x="536" y="400"/>
                </a:cubicBezTo>
                <a:cubicBezTo>
                  <a:pt x="516" y="425"/>
                  <a:pt x="534" y="468"/>
                  <a:pt x="504" y="488"/>
                </a:cubicBezTo>
                <a:cubicBezTo>
                  <a:pt x="495" y="494"/>
                  <a:pt x="483" y="493"/>
                  <a:pt x="472" y="496"/>
                </a:cubicBezTo>
                <a:cubicBezTo>
                  <a:pt x="449" y="519"/>
                  <a:pt x="426" y="533"/>
                  <a:pt x="408" y="560"/>
                </a:cubicBezTo>
                <a:cubicBezTo>
                  <a:pt x="391" y="664"/>
                  <a:pt x="340" y="656"/>
                  <a:pt x="240" y="664"/>
                </a:cubicBezTo>
                <a:cubicBezTo>
                  <a:pt x="214" y="673"/>
                  <a:pt x="168" y="704"/>
                  <a:pt x="168" y="704"/>
                </a:cubicBezTo>
                <a:cubicBezTo>
                  <a:pt x="157" y="736"/>
                  <a:pt x="136" y="744"/>
                  <a:pt x="112" y="768"/>
                </a:cubicBezTo>
                <a:cubicBezTo>
                  <a:pt x="128" y="779"/>
                  <a:pt x="144" y="789"/>
                  <a:pt x="160" y="800"/>
                </a:cubicBezTo>
                <a:cubicBezTo>
                  <a:pt x="167" y="805"/>
                  <a:pt x="159" y="819"/>
                  <a:pt x="152" y="824"/>
                </a:cubicBezTo>
                <a:cubicBezTo>
                  <a:pt x="138" y="834"/>
                  <a:pt x="104" y="840"/>
                  <a:pt x="104" y="840"/>
                </a:cubicBezTo>
                <a:cubicBezTo>
                  <a:pt x="85" y="869"/>
                  <a:pt x="68" y="869"/>
                  <a:pt x="40" y="888"/>
                </a:cubicBezTo>
                <a:cubicBezTo>
                  <a:pt x="32" y="911"/>
                  <a:pt x="0" y="944"/>
                  <a:pt x="24" y="968"/>
                </a:cubicBezTo>
                <a:cubicBezTo>
                  <a:pt x="41" y="985"/>
                  <a:pt x="72" y="980"/>
                  <a:pt x="96" y="984"/>
                </a:cubicBezTo>
                <a:cubicBezTo>
                  <a:pt x="128" y="990"/>
                  <a:pt x="192" y="1000"/>
                  <a:pt x="192" y="1000"/>
                </a:cubicBezTo>
                <a:cubicBezTo>
                  <a:pt x="209" y="1052"/>
                  <a:pt x="185" y="1001"/>
                  <a:pt x="224" y="1032"/>
                </a:cubicBezTo>
                <a:cubicBezTo>
                  <a:pt x="241" y="1046"/>
                  <a:pt x="251" y="1089"/>
                  <a:pt x="256" y="1104"/>
                </a:cubicBezTo>
                <a:cubicBezTo>
                  <a:pt x="265" y="1131"/>
                  <a:pt x="285" y="1126"/>
                  <a:pt x="304" y="1136"/>
                </a:cubicBezTo>
                <a:cubicBezTo>
                  <a:pt x="359" y="1163"/>
                  <a:pt x="385" y="1179"/>
                  <a:pt x="448" y="1192"/>
                </a:cubicBezTo>
                <a:cubicBezTo>
                  <a:pt x="478" y="1198"/>
                  <a:pt x="497" y="1206"/>
                  <a:pt x="528" y="1216"/>
                </a:cubicBezTo>
                <a:cubicBezTo>
                  <a:pt x="544" y="1221"/>
                  <a:pt x="576" y="1232"/>
                  <a:pt x="576" y="1232"/>
                </a:cubicBezTo>
                <a:cubicBezTo>
                  <a:pt x="605" y="1226"/>
                  <a:pt x="636" y="1227"/>
                  <a:pt x="664" y="1216"/>
                </a:cubicBezTo>
                <a:cubicBezTo>
                  <a:pt x="719" y="1193"/>
                  <a:pt x="720" y="1165"/>
                  <a:pt x="784" y="1152"/>
                </a:cubicBezTo>
                <a:cubicBezTo>
                  <a:pt x="822" y="1162"/>
                  <a:pt x="828" y="1180"/>
                  <a:pt x="864" y="1168"/>
                </a:cubicBezTo>
                <a:cubicBezTo>
                  <a:pt x="902" y="1130"/>
                  <a:pt x="879" y="1150"/>
                  <a:pt x="936" y="1112"/>
                </a:cubicBezTo>
                <a:cubicBezTo>
                  <a:pt x="950" y="1103"/>
                  <a:pt x="984" y="1096"/>
                  <a:pt x="984" y="1096"/>
                </a:cubicBezTo>
                <a:cubicBezTo>
                  <a:pt x="1008" y="1104"/>
                  <a:pt x="1032" y="1112"/>
                  <a:pt x="1056" y="1120"/>
                </a:cubicBezTo>
                <a:cubicBezTo>
                  <a:pt x="1064" y="1123"/>
                  <a:pt x="1080" y="1128"/>
                  <a:pt x="1080" y="1128"/>
                </a:cubicBezTo>
                <a:cubicBezTo>
                  <a:pt x="1131" y="1125"/>
                  <a:pt x="1182" y="1129"/>
                  <a:pt x="1232" y="1120"/>
                </a:cubicBezTo>
                <a:cubicBezTo>
                  <a:pt x="1233" y="1120"/>
                  <a:pt x="1287" y="1078"/>
                  <a:pt x="1304" y="1072"/>
                </a:cubicBezTo>
                <a:cubicBezTo>
                  <a:pt x="1340" y="1018"/>
                  <a:pt x="1298" y="1071"/>
                  <a:pt x="1344" y="1040"/>
                </a:cubicBezTo>
                <a:cubicBezTo>
                  <a:pt x="1404" y="1000"/>
                  <a:pt x="1335" y="1027"/>
                  <a:pt x="1392" y="1008"/>
                </a:cubicBezTo>
                <a:cubicBezTo>
                  <a:pt x="1400" y="1000"/>
                  <a:pt x="1406" y="989"/>
                  <a:pt x="1416" y="984"/>
                </a:cubicBezTo>
                <a:cubicBezTo>
                  <a:pt x="1416" y="984"/>
                  <a:pt x="1476" y="964"/>
                  <a:pt x="1488" y="960"/>
                </a:cubicBezTo>
                <a:cubicBezTo>
                  <a:pt x="1505" y="954"/>
                  <a:pt x="1519" y="942"/>
                  <a:pt x="1536" y="936"/>
                </a:cubicBezTo>
                <a:cubicBezTo>
                  <a:pt x="1568" y="888"/>
                  <a:pt x="1640" y="854"/>
                  <a:pt x="1696" y="840"/>
                </a:cubicBezTo>
                <a:cubicBezTo>
                  <a:pt x="1734" y="815"/>
                  <a:pt x="1780" y="791"/>
                  <a:pt x="1824" y="776"/>
                </a:cubicBezTo>
                <a:cubicBezTo>
                  <a:pt x="1848" y="740"/>
                  <a:pt x="1871" y="710"/>
                  <a:pt x="1912" y="696"/>
                </a:cubicBezTo>
                <a:cubicBezTo>
                  <a:pt x="1950" y="658"/>
                  <a:pt x="1930" y="681"/>
                  <a:pt x="1968" y="624"/>
                </a:cubicBezTo>
                <a:cubicBezTo>
                  <a:pt x="1979" y="608"/>
                  <a:pt x="2016" y="592"/>
                  <a:pt x="2016" y="592"/>
                </a:cubicBezTo>
                <a:cubicBezTo>
                  <a:pt x="2037" y="528"/>
                  <a:pt x="2005" y="603"/>
                  <a:pt x="2048" y="560"/>
                </a:cubicBezTo>
                <a:cubicBezTo>
                  <a:pt x="2091" y="517"/>
                  <a:pt x="2016" y="549"/>
                  <a:pt x="2080" y="528"/>
                </a:cubicBezTo>
                <a:cubicBezTo>
                  <a:pt x="2107" y="487"/>
                  <a:pt x="2138" y="491"/>
                  <a:pt x="2176" y="464"/>
                </a:cubicBezTo>
                <a:cubicBezTo>
                  <a:pt x="2185" y="457"/>
                  <a:pt x="2191" y="447"/>
                  <a:pt x="2200" y="440"/>
                </a:cubicBezTo>
                <a:cubicBezTo>
                  <a:pt x="2215" y="428"/>
                  <a:pt x="2232" y="419"/>
                  <a:pt x="2248" y="408"/>
                </a:cubicBezTo>
                <a:cubicBezTo>
                  <a:pt x="2282" y="385"/>
                  <a:pt x="2314" y="374"/>
                  <a:pt x="2344" y="344"/>
                </a:cubicBezTo>
                <a:cubicBezTo>
                  <a:pt x="2325" y="288"/>
                  <a:pt x="2311" y="296"/>
                  <a:pt x="2352" y="296"/>
                </a:cubicBezTo>
                <a:close/>
              </a:path>
            </a:pathLst>
          </a:custGeom>
          <a:noFill/>
          <a:ln w="9525">
            <a:noFill/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2102" name="Freeform 6"/>
          <p:cNvSpPr>
            <a:spLocks/>
          </p:cNvSpPr>
          <p:nvPr/>
        </p:nvSpPr>
        <p:spPr bwMode="auto">
          <a:xfrm>
            <a:off x="6769100" y="2636838"/>
            <a:ext cx="2257425" cy="2028825"/>
          </a:xfrm>
          <a:custGeom>
            <a:avLst/>
            <a:gdLst/>
            <a:ahLst/>
            <a:cxnLst>
              <a:cxn ang="0">
                <a:pos x="1400" y="67"/>
              </a:cxn>
              <a:cxn ang="0">
                <a:pos x="1296" y="35"/>
              </a:cxn>
              <a:cxn ang="0">
                <a:pos x="1208" y="131"/>
              </a:cxn>
              <a:cxn ang="0">
                <a:pos x="1152" y="195"/>
              </a:cxn>
              <a:cxn ang="0">
                <a:pos x="1104" y="211"/>
              </a:cxn>
              <a:cxn ang="0">
                <a:pos x="984" y="155"/>
              </a:cxn>
              <a:cxn ang="0">
                <a:pos x="936" y="139"/>
              </a:cxn>
              <a:cxn ang="0">
                <a:pos x="856" y="147"/>
              </a:cxn>
              <a:cxn ang="0">
                <a:pos x="840" y="171"/>
              </a:cxn>
              <a:cxn ang="0">
                <a:pos x="776" y="187"/>
              </a:cxn>
              <a:cxn ang="0">
                <a:pos x="656" y="163"/>
              </a:cxn>
              <a:cxn ang="0">
                <a:pos x="608" y="131"/>
              </a:cxn>
              <a:cxn ang="0">
                <a:pos x="368" y="179"/>
              </a:cxn>
              <a:cxn ang="0">
                <a:pos x="312" y="323"/>
              </a:cxn>
              <a:cxn ang="0">
                <a:pos x="264" y="395"/>
              </a:cxn>
              <a:cxn ang="0">
                <a:pos x="192" y="475"/>
              </a:cxn>
              <a:cxn ang="0">
                <a:pos x="168" y="523"/>
              </a:cxn>
              <a:cxn ang="0">
                <a:pos x="72" y="563"/>
              </a:cxn>
              <a:cxn ang="0">
                <a:pos x="104" y="627"/>
              </a:cxn>
              <a:cxn ang="0">
                <a:pos x="120" y="651"/>
              </a:cxn>
              <a:cxn ang="0">
                <a:pos x="144" y="667"/>
              </a:cxn>
              <a:cxn ang="0">
                <a:pos x="184" y="739"/>
              </a:cxn>
              <a:cxn ang="0">
                <a:pos x="136" y="835"/>
              </a:cxn>
              <a:cxn ang="0">
                <a:pos x="120" y="859"/>
              </a:cxn>
              <a:cxn ang="0">
                <a:pos x="96" y="875"/>
              </a:cxn>
              <a:cxn ang="0">
                <a:pos x="80" y="931"/>
              </a:cxn>
              <a:cxn ang="0">
                <a:pos x="56" y="1043"/>
              </a:cxn>
              <a:cxn ang="0">
                <a:pos x="48" y="1067"/>
              </a:cxn>
              <a:cxn ang="0">
                <a:pos x="0" y="1091"/>
              </a:cxn>
              <a:cxn ang="0">
                <a:pos x="80" y="1139"/>
              </a:cxn>
              <a:cxn ang="0">
                <a:pos x="208" y="1187"/>
              </a:cxn>
              <a:cxn ang="0">
                <a:pos x="328" y="1203"/>
              </a:cxn>
              <a:cxn ang="0">
                <a:pos x="432" y="1275"/>
              </a:cxn>
              <a:cxn ang="0">
                <a:pos x="496" y="1267"/>
              </a:cxn>
              <a:cxn ang="0">
                <a:pos x="552" y="1171"/>
              </a:cxn>
              <a:cxn ang="0">
                <a:pos x="576" y="1155"/>
              </a:cxn>
              <a:cxn ang="0">
                <a:pos x="648" y="1035"/>
              </a:cxn>
              <a:cxn ang="0">
                <a:pos x="656" y="1011"/>
              </a:cxn>
              <a:cxn ang="0">
                <a:pos x="712" y="947"/>
              </a:cxn>
              <a:cxn ang="0">
                <a:pos x="784" y="875"/>
              </a:cxn>
              <a:cxn ang="0">
                <a:pos x="832" y="843"/>
              </a:cxn>
              <a:cxn ang="0">
                <a:pos x="904" y="739"/>
              </a:cxn>
              <a:cxn ang="0">
                <a:pos x="1008" y="691"/>
              </a:cxn>
              <a:cxn ang="0">
                <a:pos x="1056" y="675"/>
              </a:cxn>
              <a:cxn ang="0">
                <a:pos x="1096" y="627"/>
              </a:cxn>
              <a:cxn ang="0">
                <a:pos x="1112" y="579"/>
              </a:cxn>
              <a:cxn ang="0">
                <a:pos x="1136" y="563"/>
              </a:cxn>
              <a:cxn ang="0">
                <a:pos x="1160" y="555"/>
              </a:cxn>
              <a:cxn ang="0">
                <a:pos x="1208" y="523"/>
              </a:cxn>
              <a:cxn ang="0">
                <a:pos x="1264" y="459"/>
              </a:cxn>
              <a:cxn ang="0">
                <a:pos x="1288" y="339"/>
              </a:cxn>
              <a:cxn ang="0">
                <a:pos x="1328" y="267"/>
              </a:cxn>
              <a:cxn ang="0">
                <a:pos x="1368" y="187"/>
              </a:cxn>
              <a:cxn ang="0">
                <a:pos x="1400" y="67"/>
              </a:cxn>
            </a:cxnLst>
            <a:rect l="0" t="0" r="r" b="b"/>
            <a:pathLst>
              <a:path w="1422" h="1278">
                <a:moveTo>
                  <a:pt x="1400" y="67"/>
                </a:moveTo>
                <a:cubicBezTo>
                  <a:pt x="1422" y="0"/>
                  <a:pt x="1335" y="31"/>
                  <a:pt x="1296" y="35"/>
                </a:cubicBezTo>
                <a:cubicBezTo>
                  <a:pt x="1246" y="52"/>
                  <a:pt x="1254" y="100"/>
                  <a:pt x="1208" y="131"/>
                </a:cubicBezTo>
                <a:cubicBezTo>
                  <a:pt x="1200" y="156"/>
                  <a:pt x="1176" y="182"/>
                  <a:pt x="1152" y="195"/>
                </a:cubicBezTo>
                <a:cubicBezTo>
                  <a:pt x="1137" y="203"/>
                  <a:pt x="1104" y="211"/>
                  <a:pt x="1104" y="211"/>
                </a:cubicBezTo>
                <a:cubicBezTo>
                  <a:pt x="1049" y="193"/>
                  <a:pt x="1032" y="187"/>
                  <a:pt x="984" y="155"/>
                </a:cubicBezTo>
                <a:cubicBezTo>
                  <a:pt x="970" y="146"/>
                  <a:pt x="936" y="139"/>
                  <a:pt x="936" y="139"/>
                </a:cubicBezTo>
                <a:cubicBezTo>
                  <a:pt x="909" y="142"/>
                  <a:pt x="881" y="139"/>
                  <a:pt x="856" y="147"/>
                </a:cubicBezTo>
                <a:cubicBezTo>
                  <a:pt x="847" y="150"/>
                  <a:pt x="849" y="167"/>
                  <a:pt x="840" y="171"/>
                </a:cubicBezTo>
                <a:cubicBezTo>
                  <a:pt x="820" y="181"/>
                  <a:pt x="776" y="187"/>
                  <a:pt x="776" y="187"/>
                </a:cubicBezTo>
                <a:cubicBezTo>
                  <a:pt x="742" y="183"/>
                  <a:pt x="689" y="181"/>
                  <a:pt x="656" y="163"/>
                </a:cubicBezTo>
                <a:cubicBezTo>
                  <a:pt x="639" y="154"/>
                  <a:pt x="608" y="131"/>
                  <a:pt x="608" y="131"/>
                </a:cubicBezTo>
                <a:cubicBezTo>
                  <a:pt x="528" y="144"/>
                  <a:pt x="446" y="159"/>
                  <a:pt x="368" y="179"/>
                </a:cubicBezTo>
                <a:cubicBezTo>
                  <a:pt x="340" y="222"/>
                  <a:pt x="328" y="274"/>
                  <a:pt x="312" y="323"/>
                </a:cubicBezTo>
                <a:cubicBezTo>
                  <a:pt x="312" y="323"/>
                  <a:pt x="272" y="383"/>
                  <a:pt x="264" y="395"/>
                </a:cubicBezTo>
                <a:cubicBezTo>
                  <a:pt x="241" y="430"/>
                  <a:pt x="236" y="460"/>
                  <a:pt x="192" y="475"/>
                </a:cubicBezTo>
                <a:cubicBezTo>
                  <a:pt x="188" y="488"/>
                  <a:pt x="181" y="515"/>
                  <a:pt x="168" y="523"/>
                </a:cubicBezTo>
                <a:cubicBezTo>
                  <a:pt x="137" y="542"/>
                  <a:pt x="103" y="543"/>
                  <a:pt x="72" y="563"/>
                </a:cubicBezTo>
                <a:cubicBezTo>
                  <a:pt x="62" y="602"/>
                  <a:pt x="65" y="614"/>
                  <a:pt x="104" y="627"/>
                </a:cubicBezTo>
                <a:cubicBezTo>
                  <a:pt x="109" y="635"/>
                  <a:pt x="113" y="644"/>
                  <a:pt x="120" y="651"/>
                </a:cubicBezTo>
                <a:cubicBezTo>
                  <a:pt x="127" y="658"/>
                  <a:pt x="138" y="660"/>
                  <a:pt x="144" y="667"/>
                </a:cubicBezTo>
                <a:cubicBezTo>
                  <a:pt x="174" y="701"/>
                  <a:pt x="173" y="706"/>
                  <a:pt x="184" y="739"/>
                </a:cubicBezTo>
                <a:cubicBezTo>
                  <a:pt x="176" y="793"/>
                  <a:pt x="179" y="807"/>
                  <a:pt x="136" y="835"/>
                </a:cubicBezTo>
                <a:cubicBezTo>
                  <a:pt x="131" y="843"/>
                  <a:pt x="127" y="852"/>
                  <a:pt x="120" y="859"/>
                </a:cubicBezTo>
                <a:cubicBezTo>
                  <a:pt x="113" y="866"/>
                  <a:pt x="101" y="867"/>
                  <a:pt x="96" y="875"/>
                </a:cubicBezTo>
                <a:cubicBezTo>
                  <a:pt x="85" y="891"/>
                  <a:pt x="86" y="913"/>
                  <a:pt x="80" y="931"/>
                </a:cubicBezTo>
                <a:cubicBezTo>
                  <a:pt x="95" y="976"/>
                  <a:pt x="75" y="1004"/>
                  <a:pt x="56" y="1043"/>
                </a:cubicBezTo>
                <a:cubicBezTo>
                  <a:pt x="52" y="1051"/>
                  <a:pt x="53" y="1060"/>
                  <a:pt x="48" y="1067"/>
                </a:cubicBezTo>
                <a:cubicBezTo>
                  <a:pt x="37" y="1081"/>
                  <a:pt x="16" y="1086"/>
                  <a:pt x="0" y="1091"/>
                </a:cubicBezTo>
                <a:cubicBezTo>
                  <a:pt x="17" y="1142"/>
                  <a:pt x="46" y="1116"/>
                  <a:pt x="80" y="1139"/>
                </a:cubicBezTo>
                <a:cubicBezTo>
                  <a:pt x="119" y="1165"/>
                  <a:pt x="163" y="1176"/>
                  <a:pt x="208" y="1187"/>
                </a:cubicBezTo>
                <a:cubicBezTo>
                  <a:pt x="273" y="1180"/>
                  <a:pt x="281" y="1172"/>
                  <a:pt x="328" y="1203"/>
                </a:cubicBezTo>
                <a:cubicBezTo>
                  <a:pt x="349" y="1267"/>
                  <a:pt x="375" y="1256"/>
                  <a:pt x="432" y="1275"/>
                </a:cubicBezTo>
                <a:cubicBezTo>
                  <a:pt x="453" y="1272"/>
                  <a:pt x="477" y="1278"/>
                  <a:pt x="496" y="1267"/>
                </a:cubicBezTo>
                <a:cubicBezTo>
                  <a:pt x="532" y="1246"/>
                  <a:pt x="530" y="1199"/>
                  <a:pt x="552" y="1171"/>
                </a:cubicBezTo>
                <a:cubicBezTo>
                  <a:pt x="558" y="1163"/>
                  <a:pt x="568" y="1160"/>
                  <a:pt x="576" y="1155"/>
                </a:cubicBezTo>
                <a:cubicBezTo>
                  <a:pt x="603" y="1114"/>
                  <a:pt x="621" y="1076"/>
                  <a:pt x="648" y="1035"/>
                </a:cubicBezTo>
                <a:cubicBezTo>
                  <a:pt x="653" y="1028"/>
                  <a:pt x="652" y="1018"/>
                  <a:pt x="656" y="1011"/>
                </a:cubicBezTo>
                <a:cubicBezTo>
                  <a:pt x="683" y="962"/>
                  <a:pt x="677" y="970"/>
                  <a:pt x="712" y="947"/>
                </a:cubicBezTo>
                <a:cubicBezTo>
                  <a:pt x="730" y="894"/>
                  <a:pt x="741" y="899"/>
                  <a:pt x="784" y="875"/>
                </a:cubicBezTo>
                <a:cubicBezTo>
                  <a:pt x="801" y="866"/>
                  <a:pt x="832" y="843"/>
                  <a:pt x="832" y="843"/>
                </a:cubicBezTo>
                <a:cubicBezTo>
                  <a:pt x="847" y="799"/>
                  <a:pt x="856" y="755"/>
                  <a:pt x="904" y="739"/>
                </a:cubicBezTo>
                <a:cubicBezTo>
                  <a:pt x="929" y="701"/>
                  <a:pt x="966" y="704"/>
                  <a:pt x="1008" y="691"/>
                </a:cubicBezTo>
                <a:cubicBezTo>
                  <a:pt x="1024" y="686"/>
                  <a:pt x="1056" y="675"/>
                  <a:pt x="1056" y="675"/>
                </a:cubicBezTo>
                <a:cubicBezTo>
                  <a:pt x="1071" y="660"/>
                  <a:pt x="1087" y="647"/>
                  <a:pt x="1096" y="627"/>
                </a:cubicBezTo>
                <a:cubicBezTo>
                  <a:pt x="1103" y="612"/>
                  <a:pt x="1098" y="588"/>
                  <a:pt x="1112" y="579"/>
                </a:cubicBezTo>
                <a:cubicBezTo>
                  <a:pt x="1120" y="574"/>
                  <a:pt x="1127" y="567"/>
                  <a:pt x="1136" y="563"/>
                </a:cubicBezTo>
                <a:cubicBezTo>
                  <a:pt x="1144" y="559"/>
                  <a:pt x="1153" y="559"/>
                  <a:pt x="1160" y="555"/>
                </a:cubicBezTo>
                <a:cubicBezTo>
                  <a:pt x="1177" y="546"/>
                  <a:pt x="1208" y="523"/>
                  <a:pt x="1208" y="523"/>
                </a:cubicBezTo>
                <a:cubicBezTo>
                  <a:pt x="1245" y="467"/>
                  <a:pt x="1224" y="486"/>
                  <a:pt x="1264" y="459"/>
                </a:cubicBezTo>
                <a:cubicBezTo>
                  <a:pt x="1301" y="403"/>
                  <a:pt x="1267" y="462"/>
                  <a:pt x="1288" y="339"/>
                </a:cubicBezTo>
                <a:cubicBezTo>
                  <a:pt x="1299" y="270"/>
                  <a:pt x="1298" y="310"/>
                  <a:pt x="1328" y="267"/>
                </a:cubicBezTo>
                <a:cubicBezTo>
                  <a:pt x="1345" y="243"/>
                  <a:pt x="1355" y="213"/>
                  <a:pt x="1368" y="187"/>
                </a:cubicBezTo>
                <a:cubicBezTo>
                  <a:pt x="1385" y="154"/>
                  <a:pt x="1419" y="105"/>
                  <a:pt x="1400" y="67"/>
                </a:cubicBezTo>
                <a:close/>
              </a:path>
            </a:pathLst>
          </a:custGeom>
          <a:noFill/>
          <a:ln w="9525">
            <a:noFill/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2103" name="Freeform 7"/>
          <p:cNvSpPr>
            <a:spLocks/>
          </p:cNvSpPr>
          <p:nvPr/>
        </p:nvSpPr>
        <p:spPr bwMode="auto">
          <a:xfrm>
            <a:off x="4572000" y="2527300"/>
            <a:ext cx="2724150" cy="1952625"/>
          </a:xfrm>
          <a:custGeom>
            <a:avLst/>
            <a:gdLst/>
            <a:ahLst/>
            <a:cxnLst>
              <a:cxn ang="0">
                <a:pos x="920" y="1128"/>
              </a:cxn>
              <a:cxn ang="0">
                <a:pos x="760" y="1192"/>
              </a:cxn>
              <a:cxn ang="0">
                <a:pos x="688" y="1224"/>
              </a:cxn>
              <a:cxn ang="0">
                <a:pos x="512" y="1192"/>
              </a:cxn>
              <a:cxn ang="0">
                <a:pos x="480" y="1152"/>
              </a:cxn>
              <a:cxn ang="0">
                <a:pos x="408" y="1176"/>
              </a:cxn>
              <a:cxn ang="0">
                <a:pos x="296" y="1200"/>
              </a:cxn>
              <a:cxn ang="0">
                <a:pos x="224" y="1184"/>
              </a:cxn>
              <a:cxn ang="0">
                <a:pos x="168" y="1096"/>
              </a:cxn>
              <a:cxn ang="0">
                <a:pos x="56" y="1032"/>
              </a:cxn>
              <a:cxn ang="0">
                <a:pos x="48" y="1008"/>
              </a:cxn>
              <a:cxn ang="0">
                <a:pos x="24" y="992"/>
              </a:cxn>
              <a:cxn ang="0">
                <a:pos x="8" y="944"/>
              </a:cxn>
              <a:cxn ang="0">
                <a:pos x="0" y="920"/>
              </a:cxn>
              <a:cxn ang="0">
                <a:pos x="80" y="728"/>
              </a:cxn>
              <a:cxn ang="0">
                <a:pos x="104" y="656"/>
              </a:cxn>
              <a:cxn ang="0">
                <a:pos x="120" y="608"/>
              </a:cxn>
              <a:cxn ang="0">
                <a:pos x="176" y="456"/>
              </a:cxn>
              <a:cxn ang="0">
                <a:pos x="232" y="384"/>
              </a:cxn>
              <a:cxn ang="0">
                <a:pos x="312" y="328"/>
              </a:cxn>
              <a:cxn ang="0">
                <a:pos x="480" y="256"/>
              </a:cxn>
              <a:cxn ang="0">
                <a:pos x="536" y="288"/>
              </a:cxn>
              <a:cxn ang="0">
                <a:pos x="584" y="216"/>
              </a:cxn>
              <a:cxn ang="0">
                <a:pos x="632" y="200"/>
              </a:cxn>
              <a:cxn ang="0">
                <a:pos x="656" y="216"/>
              </a:cxn>
              <a:cxn ang="0">
                <a:pos x="688" y="128"/>
              </a:cxn>
              <a:cxn ang="0">
                <a:pos x="712" y="120"/>
              </a:cxn>
              <a:cxn ang="0">
                <a:pos x="808" y="80"/>
              </a:cxn>
              <a:cxn ang="0">
                <a:pos x="856" y="64"/>
              </a:cxn>
              <a:cxn ang="0">
                <a:pos x="920" y="72"/>
              </a:cxn>
              <a:cxn ang="0">
                <a:pos x="968" y="88"/>
              </a:cxn>
              <a:cxn ang="0">
                <a:pos x="1040" y="48"/>
              </a:cxn>
              <a:cxn ang="0">
                <a:pos x="1096" y="0"/>
              </a:cxn>
              <a:cxn ang="0">
                <a:pos x="1272" y="64"/>
              </a:cxn>
              <a:cxn ang="0">
                <a:pos x="1432" y="96"/>
              </a:cxn>
              <a:cxn ang="0">
                <a:pos x="1504" y="128"/>
              </a:cxn>
              <a:cxn ang="0">
                <a:pos x="1552" y="160"/>
              </a:cxn>
              <a:cxn ang="0">
                <a:pos x="1616" y="208"/>
              </a:cxn>
              <a:cxn ang="0">
                <a:pos x="1696" y="272"/>
              </a:cxn>
              <a:cxn ang="0">
                <a:pos x="1616" y="480"/>
              </a:cxn>
              <a:cxn ang="0">
                <a:pos x="1416" y="584"/>
              </a:cxn>
              <a:cxn ang="0">
                <a:pos x="1280" y="568"/>
              </a:cxn>
              <a:cxn ang="0">
                <a:pos x="1216" y="592"/>
              </a:cxn>
              <a:cxn ang="0">
                <a:pos x="1200" y="616"/>
              </a:cxn>
              <a:cxn ang="0">
                <a:pos x="1144" y="632"/>
              </a:cxn>
              <a:cxn ang="0">
                <a:pos x="1096" y="656"/>
              </a:cxn>
              <a:cxn ang="0">
                <a:pos x="1024" y="688"/>
              </a:cxn>
              <a:cxn ang="0">
                <a:pos x="960" y="752"/>
              </a:cxn>
              <a:cxn ang="0">
                <a:pos x="944" y="800"/>
              </a:cxn>
              <a:cxn ang="0">
                <a:pos x="936" y="824"/>
              </a:cxn>
              <a:cxn ang="0">
                <a:pos x="840" y="880"/>
              </a:cxn>
              <a:cxn ang="0">
                <a:pos x="800" y="952"/>
              </a:cxn>
              <a:cxn ang="0">
                <a:pos x="880" y="1080"/>
              </a:cxn>
              <a:cxn ang="0">
                <a:pos x="896" y="1104"/>
              </a:cxn>
              <a:cxn ang="0">
                <a:pos x="920" y="1120"/>
              </a:cxn>
              <a:cxn ang="0">
                <a:pos x="920" y="1128"/>
              </a:cxn>
            </a:cxnLst>
            <a:rect l="0" t="0" r="r" b="b"/>
            <a:pathLst>
              <a:path w="1716" h="1230">
                <a:moveTo>
                  <a:pt x="920" y="1128"/>
                </a:moveTo>
                <a:cubicBezTo>
                  <a:pt x="863" y="1139"/>
                  <a:pt x="812" y="1169"/>
                  <a:pt x="760" y="1192"/>
                </a:cubicBezTo>
                <a:cubicBezTo>
                  <a:pt x="674" y="1230"/>
                  <a:pt x="742" y="1188"/>
                  <a:pt x="688" y="1224"/>
                </a:cubicBezTo>
                <a:cubicBezTo>
                  <a:pt x="621" y="1218"/>
                  <a:pt x="574" y="1213"/>
                  <a:pt x="512" y="1192"/>
                </a:cubicBezTo>
                <a:cubicBezTo>
                  <a:pt x="507" y="1177"/>
                  <a:pt x="504" y="1152"/>
                  <a:pt x="480" y="1152"/>
                </a:cubicBezTo>
                <a:cubicBezTo>
                  <a:pt x="472" y="1152"/>
                  <a:pt x="424" y="1172"/>
                  <a:pt x="408" y="1176"/>
                </a:cubicBezTo>
                <a:cubicBezTo>
                  <a:pt x="369" y="1186"/>
                  <a:pt x="337" y="1194"/>
                  <a:pt x="296" y="1200"/>
                </a:cubicBezTo>
                <a:cubicBezTo>
                  <a:pt x="290" y="1199"/>
                  <a:pt x="229" y="1191"/>
                  <a:pt x="224" y="1184"/>
                </a:cubicBezTo>
                <a:cubicBezTo>
                  <a:pt x="188" y="1133"/>
                  <a:pt x="228" y="1136"/>
                  <a:pt x="168" y="1096"/>
                </a:cubicBezTo>
                <a:cubicBezTo>
                  <a:pt x="140" y="1054"/>
                  <a:pt x="98" y="1060"/>
                  <a:pt x="56" y="1032"/>
                </a:cubicBezTo>
                <a:cubicBezTo>
                  <a:pt x="53" y="1024"/>
                  <a:pt x="53" y="1015"/>
                  <a:pt x="48" y="1008"/>
                </a:cubicBezTo>
                <a:cubicBezTo>
                  <a:pt x="42" y="1000"/>
                  <a:pt x="29" y="1000"/>
                  <a:pt x="24" y="992"/>
                </a:cubicBezTo>
                <a:cubicBezTo>
                  <a:pt x="15" y="978"/>
                  <a:pt x="13" y="960"/>
                  <a:pt x="8" y="944"/>
                </a:cubicBezTo>
                <a:cubicBezTo>
                  <a:pt x="5" y="936"/>
                  <a:pt x="0" y="920"/>
                  <a:pt x="0" y="920"/>
                </a:cubicBezTo>
                <a:cubicBezTo>
                  <a:pt x="8" y="844"/>
                  <a:pt x="12" y="773"/>
                  <a:pt x="80" y="728"/>
                </a:cubicBezTo>
                <a:cubicBezTo>
                  <a:pt x="91" y="696"/>
                  <a:pt x="98" y="675"/>
                  <a:pt x="104" y="656"/>
                </a:cubicBezTo>
                <a:cubicBezTo>
                  <a:pt x="109" y="640"/>
                  <a:pt x="120" y="608"/>
                  <a:pt x="120" y="608"/>
                </a:cubicBezTo>
                <a:cubicBezTo>
                  <a:pt x="126" y="539"/>
                  <a:pt x="118" y="494"/>
                  <a:pt x="176" y="456"/>
                </a:cubicBezTo>
                <a:cubicBezTo>
                  <a:pt x="214" y="399"/>
                  <a:pt x="194" y="422"/>
                  <a:pt x="232" y="384"/>
                </a:cubicBezTo>
                <a:cubicBezTo>
                  <a:pt x="246" y="342"/>
                  <a:pt x="270" y="342"/>
                  <a:pt x="312" y="328"/>
                </a:cubicBezTo>
                <a:cubicBezTo>
                  <a:pt x="371" y="308"/>
                  <a:pt x="428" y="291"/>
                  <a:pt x="480" y="256"/>
                </a:cubicBezTo>
                <a:cubicBezTo>
                  <a:pt x="491" y="290"/>
                  <a:pt x="501" y="300"/>
                  <a:pt x="536" y="288"/>
                </a:cubicBezTo>
                <a:cubicBezTo>
                  <a:pt x="552" y="264"/>
                  <a:pt x="568" y="240"/>
                  <a:pt x="584" y="216"/>
                </a:cubicBezTo>
                <a:cubicBezTo>
                  <a:pt x="593" y="202"/>
                  <a:pt x="632" y="200"/>
                  <a:pt x="632" y="200"/>
                </a:cubicBezTo>
                <a:cubicBezTo>
                  <a:pt x="640" y="205"/>
                  <a:pt x="647" y="218"/>
                  <a:pt x="656" y="216"/>
                </a:cubicBezTo>
                <a:cubicBezTo>
                  <a:pt x="680" y="211"/>
                  <a:pt x="673" y="143"/>
                  <a:pt x="688" y="128"/>
                </a:cubicBezTo>
                <a:cubicBezTo>
                  <a:pt x="694" y="122"/>
                  <a:pt x="704" y="124"/>
                  <a:pt x="712" y="120"/>
                </a:cubicBezTo>
                <a:cubicBezTo>
                  <a:pt x="744" y="104"/>
                  <a:pt x="774" y="91"/>
                  <a:pt x="808" y="80"/>
                </a:cubicBezTo>
                <a:cubicBezTo>
                  <a:pt x="824" y="75"/>
                  <a:pt x="856" y="64"/>
                  <a:pt x="856" y="64"/>
                </a:cubicBezTo>
                <a:cubicBezTo>
                  <a:pt x="877" y="67"/>
                  <a:pt x="899" y="67"/>
                  <a:pt x="920" y="72"/>
                </a:cubicBezTo>
                <a:cubicBezTo>
                  <a:pt x="936" y="76"/>
                  <a:pt x="968" y="88"/>
                  <a:pt x="968" y="88"/>
                </a:cubicBezTo>
                <a:cubicBezTo>
                  <a:pt x="992" y="72"/>
                  <a:pt x="1016" y="64"/>
                  <a:pt x="1040" y="48"/>
                </a:cubicBezTo>
                <a:cubicBezTo>
                  <a:pt x="1051" y="16"/>
                  <a:pt x="1065" y="10"/>
                  <a:pt x="1096" y="0"/>
                </a:cubicBezTo>
                <a:cubicBezTo>
                  <a:pt x="1164" y="10"/>
                  <a:pt x="1211" y="37"/>
                  <a:pt x="1272" y="64"/>
                </a:cubicBezTo>
                <a:cubicBezTo>
                  <a:pt x="1329" y="90"/>
                  <a:pt x="1368" y="90"/>
                  <a:pt x="1432" y="96"/>
                </a:cubicBezTo>
                <a:cubicBezTo>
                  <a:pt x="1456" y="104"/>
                  <a:pt x="1482" y="116"/>
                  <a:pt x="1504" y="128"/>
                </a:cubicBezTo>
                <a:cubicBezTo>
                  <a:pt x="1521" y="137"/>
                  <a:pt x="1552" y="160"/>
                  <a:pt x="1552" y="160"/>
                </a:cubicBezTo>
                <a:cubicBezTo>
                  <a:pt x="1571" y="189"/>
                  <a:pt x="1588" y="189"/>
                  <a:pt x="1616" y="208"/>
                </a:cubicBezTo>
                <a:cubicBezTo>
                  <a:pt x="1630" y="249"/>
                  <a:pt x="1663" y="250"/>
                  <a:pt x="1696" y="272"/>
                </a:cubicBezTo>
                <a:cubicBezTo>
                  <a:pt x="1716" y="332"/>
                  <a:pt x="1669" y="445"/>
                  <a:pt x="1616" y="480"/>
                </a:cubicBezTo>
                <a:cubicBezTo>
                  <a:pt x="1560" y="564"/>
                  <a:pt x="1517" y="570"/>
                  <a:pt x="1416" y="584"/>
                </a:cubicBezTo>
                <a:cubicBezTo>
                  <a:pt x="1370" y="652"/>
                  <a:pt x="1336" y="587"/>
                  <a:pt x="1280" y="568"/>
                </a:cubicBezTo>
                <a:cubicBezTo>
                  <a:pt x="1251" y="574"/>
                  <a:pt x="1237" y="571"/>
                  <a:pt x="1216" y="592"/>
                </a:cubicBezTo>
                <a:cubicBezTo>
                  <a:pt x="1209" y="599"/>
                  <a:pt x="1208" y="610"/>
                  <a:pt x="1200" y="616"/>
                </a:cubicBezTo>
                <a:cubicBezTo>
                  <a:pt x="1195" y="620"/>
                  <a:pt x="1146" y="631"/>
                  <a:pt x="1144" y="632"/>
                </a:cubicBezTo>
                <a:cubicBezTo>
                  <a:pt x="1083" y="650"/>
                  <a:pt x="1159" y="628"/>
                  <a:pt x="1096" y="656"/>
                </a:cubicBezTo>
                <a:cubicBezTo>
                  <a:pt x="1010" y="694"/>
                  <a:pt x="1078" y="652"/>
                  <a:pt x="1024" y="688"/>
                </a:cubicBezTo>
                <a:cubicBezTo>
                  <a:pt x="1006" y="715"/>
                  <a:pt x="983" y="729"/>
                  <a:pt x="960" y="752"/>
                </a:cubicBezTo>
                <a:cubicBezTo>
                  <a:pt x="955" y="768"/>
                  <a:pt x="949" y="784"/>
                  <a:pt x="944" y="800"/>
                </a:cubicBezTo>
                <a:cubicBezTo>
                  <a:pt x="941" y="808"/>
                  <a:pt x="943" y="819"/>
                  <a:pt x="936" y="824"/>
                </a:cubicBezTo>
                <a:cubicBezTo>
                  <a:pt x="903" y="846"/>
                  <a:pt x="872" y="859"/>
                  <a:pt x="840" y="880"/>
                </a:cubicBezTo>
                <a:cubicBezTo>
                  <a:pt x="824" y="904"/>
                  <a:pt x="816" y="928"/>
                  <a:pt x="800" y="952"/>
                </a:cubicBezTo>
                <a:cubicBezTo>
                  <a:pt x="816" y="1001"/>
                  <a:pt x="825" y="1062"/>
                  <a:pt x="880" y="1080"/>
                </a:cubicBezTo>
                <a:cubicBezTo>
                  <a:pt x="885" y="1088"/>
                  <a:pt x="889" y="1097"/>
                  <a:pt x="896" y="1104"/>
                </a:cubicBezTo>
                <a:cubicBezTo>
                  <a:pt x="903" y="1111"/>
                  <a:pt x="920" y="1110"/>
                  <a:pt x="920" y="1120"/>
                </a:cubicBezTo>
                <a:cubicBezTo>
                  <a:pt x="920" y="1130"/>
                  <a:pt x="860" y="1148"/>
                  <a:pt x="920" y="1128"/>
                </a:cubicBezTo>
                <a:close/>
              </a:path>
            </a:pathLst>
          </a:custGeom>
          <a:noFill/>
          <a:ln w="9525">
            <a:noFill/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2104" name="Freeform 8"/>
          <p:cNvSpPr>
            <a:spLocks/>
          </p:cNvSpPr>
          <p:nvPr/>
        </p:nvSpPr>
        <p:spPr bwMode="auto">
          <a:xfrm>
            <a:off x="6591300" y="1270000"/>
            <a:ext cx="2032000" cy="1685925"/>
          </a:xfrm>
          <a:custGeom>
            <a:avLst/>
            <a:gdLst/>
            <a:ahLst/>
            <a:cxnLst>
              <a:cxn ang="0">
                <a:pos x="960" y="992"/>
              </a:cxn>
              <a:cxn ang="0">
                <a:pos x="952" y="952"/>
              </a:cxn>
              <a:cxn ang="0">
                <a:pos x="904" y="920"/>
              </a:cxn>
              <a:cxn ang="0">
                <a:pos x="872" y="872"/>
              </a:cxn>
              <a:cxn ang="0">
                <a:pos x="824" y="840"/>
              </a:cxn>
              <a:cxn ang="0">
                <a:pos x="856" y="744"/>
              </a:cxn>
              <a:cxn ang="0">
                <a:pos x="904" y="712"/>
              </a:cxn>
              <a:cxn ang="0">
                <a:pos x="928" y="696"/>
              </a:cxn>
              <a:cxn ang="0">
                <a:pos x="960" y="648"/>
              </a:cxn>
              <a:cxn ang="0">
                <a:pos x="1016" y="560"/>
              </a:cxn>
              <a:cxn ang="0">
                <a:pos x="1032" y="536"/>
              </a:cxn>
              <a:cxn ang="0">
                <a:pos x="1128" y="576"/>
              </a:cxn>
              <a:cxn ang="0">
                <a:pos x="1184" y="616"/>
              </a:cxn>
              <a:cxn ang="0">
                <a:pos x="1232" y="632"/>
              </a:cxn>
              <a:cxn ang="0">
                <a:pos x="1256" y="448"/>
              </a:cxn>
              <a:cxn ang="0">
                <a:pos x="1272" y="400"/>
              </a:cxn>
              <a:cxn ang="0">
                <a:pos x="1232" y="104"/>
              </a:cxn>
              <a:cxn ang="0">
                <a:pos x="1168" y="0"/>
              </a:cxn>
              <a:cxn ang="0">
                <a:pos x="1112" y="56"/>
              </a:cxn>
              <a:cxn ang="0">
                <a:pos x="1112" y="56"/>
              </a:cxn>
              <a:cxn ang="0">
                <a:pos x="1080" y="72"/>
              </a:cxn>
              <a:cxn ang="0">
                <a:pos x="1112" y="160"/>
              </a:cxn>
              <a:cxn ang="0">
                <a:pos x="1104" y="184"/>
              </a:cxn>
              <a:cxn ang="0">
                <a:pos x="1080" y="192"/>
              </a:cxn>
              <a:cxn ang="0">
                <a:pos x="1064" y="240"/>
              </a:cxn>
              <a:cxn ang="0">
                <a:pos x="1008" y="304"/>
              </a:cxn>
              <a:cxn ang="0">
                <a:pos x="944" y="296"/>
              </a:cxn>
              <a:cxn ang="0">
                <a:pos x="936" y="240"/>
              </a:cxn>
              <a:cxn ang="0">
                <a:pos x="848" y="120"/>
              </a:cxn>
              <a:cxn ang="0">
                <a:pos x="624" y="184"/>
              </a:cxn>
              <a:cxn ang="0">
                <a:pos x="592" y="216"/>
              </a:cxn>
              <a:cxn ang="0">
                <a:pos x="576" y="240"/>
              </a:cxn>
              <a:cxn ang="0">
                <a:pos x="504" y="272"/>
              </a:cxn>
              <a:cxn ang="0">
                <a:pos x="416" y="264"/>
              </a:cxn>
              <a:cxn ang="0">
                <a:pos x="392" y="256"/>
              </a:cxn>
              <a:cxn ang="0">
                <a:pos x="376" y="208"/>
              </a:cxn>
              <a:cxn ang="0">
                <a:pos x="368" y="184"/>
              </a:cxn>
              <a:cxn ang="0">
                <a:pos x="112" y="272"/>
              </a:cxn>
              <a:cxn ang="0">
                <a:pos x="80" y="320"/>
              </a:cxn>
              <a:cxn ang="0">
                <a:pos x="128" y="304"/>
              </a:cxn>
              <a:cxn ang="0">
                <a:pos x="128" y="360"/>
              </a:cxn>
              <a:cxn ang="0">
                <a:pos x="224" y="440"/>
              </a:cxn>
              <a:cxn ang="0">
                <a:pos x="232" y="528"/>
              </a:cxn>
              <a:cxn ang="0">
                <a:pos x="208" y="544"/>
              </a:cxn>
              <a:cxn ang="0">
                <a:pos x="144" y="592"/>
              </a:cxn>
              <a:cxn ang="0">
                <a:pos x="160" y="656"/>
              </a:cxn>
              <a:cxn ang="0">
                <a:pos x="136" y="712"/>
              </a:cxn>
              <a:cxn ang="0">
                <a:pos x="88" y="744"/>
              </a:cxn>
              <a:cxn ang="0">
                <a:pos x="40" y="760"/>
              </a:cxn>
              <a:cxn ang="0">
                <a:pos x="0" y="832"/>
              </a:cxn>
              <a:cxn ang="0">
                <a:pos x="104" y="864"/>
              </a:cxn>
              <a:cxn ang="0">
                <a:pos x="248" y="872"/>
              </a:cxn>
              <a:cxn ang="0">
                <a:pos x="272" y="880"/>
              </a:cxn>
              <a:cxn ang="0">
                <a:pos x="288" y="928"/>
              </a:cxn>
              <a:cxn ang="0">
                <a:pos x="336" y="944"/>
              </a:cxn>
              <a:cxn ang="0">
                <a:pos x="352" y="968"/>
              </a:cxn>
              <a:cxn ang="0">
                <a:pos x="376" y="976"/>
              </a:cxn>
              <a:cxn ang="0">
                <a:pos x="408" y="1008"/>
              </a:cxn>
              <a:cxn ang="0">
                <a:pos x="520" y="1016"/>
              </a:cxn>
              <a:cxn ang="0">
                <a:pos x="568" y="1000"/>
              </a:cxn>
              <a:cxn ang="0">
                <a:pos x="872" y="1024"/>
              </a:cxn>
              <a:cxn ang="0">
                <a:pos x="960" y="1008"/>
              </a:cxn>
              <a:cxn ang="0">
                <a:pos x="960" y="992"/>
              </a:cxn>
            </a:cxnLst>
            <a:rect l="0" t="0" r="r" b="b"/>
            <a:pathLst>
              <a:path w="1280" h="1062">
                <a:moveTo>
                  <a:pt x="960" y="992"/>
                </a:moveTo>
                <a:cubicBezTo>
                  <a:pt x="957" y="979"/>
                  <a:pt x="960" y="963"/>
                  <a:pt x="952" y="952"/>
                </a:cubicBezTo>
                <a:cubicBezTo>
                  <a:pt x="940" y="937"/>
                  <a:pt x="904" y="920"/>
                  <a:pt x="904" y="920"/>
                </a:cubicBezTo>
                <a:cubicBezTo>
                  <a:pt x="893" y="904"/>
                  <a:pt x="883" y="888"/>
                  <a:pt x="872" y="872"/>
                </a:cubicBezTo>
                <a:cubicBezTo>
                  <a:pt x="861" y="856"/>
                  <a:pt x="824" y="840"/>
                  <a:pt x="824" y="840"/>
                </a:cubicBezTo>
                <a:cubicBezTo>
                  <a:pt x="810" y="797"/>
                  <a:pt x="830" y="783"/>
                  <a:pt x="856" y="744"/>
                </a:cubicBezTo>
                <a:cubicBezTo>
                  <a:pt x="867" y="728"/>
                  <a:pt x="888" y="723"/>
                  <a:pt x="904" y="712"/>
                </a:cubicBezTo>
                <a:cubicBezTo>
                  <a:pt x="912" y="707"/>
                  <a:pt x="928" y="696"/>
                  <a:pt x="928" y="696"/>
                </a:cubicBezTo>
                <a:cubicBezTo>
                  <a:pt x="939" y="680"/>
                  <a:pt x="949" y="664"/>
                  <a:pt x="960" y="648"/>
                </a:cubicBezTo>
                <a:cubicBezTo>
                  <a:pt x="994" y="596"/>
                  <a:pt x="958" y="599"/>
                  <a:pt x="1016" y="560"/>
                </a:cubicBezTo>
                <a:cubicBezTo>
                  <a:pt x="1021" y="552"/>
                  <a:pt x="1023" y="538"/>
                  <a:pt x="1032" y="536"/>
                </a:cubicBezTo>
                <a:cubicBezTo>
                  <a:pt x="1094" y="522"/>
                  <a:pt x="1085" y="562"/>
                  <a:pt x="1128" y="576"/>
                </a:cubicBezTo>
                <a:cubicBezTo>
                  <a:pt x="1141" y="616"/>
                  <a:pt x="1128" y="597"/>
                  <a:pt x="1184" y="616"/>
                </a:cubicBezTo>
                <a:cubicBezTo>
                  <a:pt x="1200" y="621"/>
                  <a:pt x="1232" y="632"/>
                  <a:pt x="1232" y="632"/>
                </a:cubicBezTo>
                <a:cubicBezTo>
                  <a:pt x="1280" y="560"/>
                  <a:pt x="1234" y="638"/>
                  <a:pt x="1256" y="448"/>
                </a:cubicBezTo>
                <a:cubicBezTo>
                  <a:pt x="1258" y="431"/>
                  <a:pt x="1272" y="400"/>
                  <a:pt x="1272" y="400"/>
                </a:cubicBezTo>
                <a:cubicBezTo>
                  <a:pt x="1265" y="303"/>
                  <a:pt x="1263" y="196"/>
                  <a:pt x="1232" y="104"/>
                </a:cubicBezTo>
                <a:cubicBezTo>
                  <a:pt x="1219" y="65"/>
                  <a:pt x="1207" y="13"/>
                  <a:pt x="1168" y="0"/>
                </a:cubicBezTo>
                <a:lnTo>
                  <a:pt x="1112" y="56"/>
                </a:lnTo>
                <a:cubicBezTo>
                  <a:pt x="1112" y="56"/>
                  <a:pt x="1112" y="56"/>
                  <a:pt x="1112" y="56"/>
                </a:cubicBezTo>
                <a:cubicBezTo>
                  <a:pt x="1101" y="61"/>
                  <a:pt x="1091" y="67"/>
                  <a:pt x="1080" y="72"/>
                </a:cubicBezTo>
                <a:cubicBezTo>
                  <a:pt x="1052" y="114"/>
                  <a:pt x="1074" y="135"/>
                  <a:pt x="1112" y="160"/>
                </a:cubicBezTo>
                <a:cubicBezTo>
                  <a:pt x="1109" y="168"/>
                  <a:pt x="1110" y="178"/>
                  <a:pt x="1104" y="184"/>
                </a:cubicBezTo>
                <a:cubicBezTo>
                  <a:pt x="1098" y="190"/>
                  <a:pt x="1085" y="185"/>
                  <a:pt x="1080" y="192"/>
                </a:cubicBezTo>
                <a:cubicBezTo>
                  <a:pt x="1070" y="206"/>
                  <a:pt x="1064" y="240"/>
                  <a:pt x="1064" y="240"/>
                </a:cubicBezTo>
                <a:cubicBezTo>
                  <a:pt x="1084" y="300"/>
                  <a:pt x="1053" y="289"/>
                  <a:pt x="1008" y="304"/>
                </a:cubicBezTo>
                <a:cubicBezTo>
                  <a:pt x="987" y="301"/>
                  <a:pt x="960" y="310"/>
                  <a:pt x="944" y="296"/>
                </a:cubicBezTo>
                <a:cubicBezTo>
                  <a:pt x="930" y="283"/>
                  <a:pt x="940" y="258"/>
                  <a:pt x="936" y="240"/>
                </a:cubicBezTo>
                <a:cubicBezTo>
                  <a:pt x="921" y="175"/>
                  <a:pt x="914" y="136"/>
                  <a:pt x="848" y="120"/>
                </a:cubicBezTo>
                <a:cubicBezTo>
                  <a:pt x="783" y="129"/>
                  <a:pt x="679" y="147"/>
                  <a:pt x="624" y="184"/>
                </a:cubicBezTo>
                <a:cubicBezTo>
                  <a:pt x="607" y="236"/>
                  <a:pt x="631" y="185"/>
                  <a:pt x="592" y="216"/>
                </a:cubicBezTo>
                <a:cubicBezTo>
                  <a:pt x="584" y="222"/>
                  <a:pt x="584" y="234"/>
                  <a:pt x="576" y="240"/>
                </a:cubicBezTo>
                <a:cubicBezTo>
                  <a:pt x="564" y="249"/>
                  <a:pt x="520" y="267"/>
                  <a:pt x="504" y="272"/>
                </a:cubicBezTo>
                <a:cubicBezTo>
                  <a:pt x="475" y="269"/>
                  <a:pt x="445" y="268"/>
                  <a:pt x="416" y="264"/>
                </a:cubicBezTo>
                <a:cubicBezTo>
                  <a:pt x="408" y="263"/>
                  <a:pt x="397" y="263"/>
                  <a:pt x="392" y="256"/>
                </a:cubicBezTo>
                <a:cubicBezTo>
                  <a:pt x="382" y="242"/>
                  <a:pt x="381" y="224"/>
                  <a:pt x="376" y="208"/>
                </a:cubicBezTo>
                <a:cubicBezTo>
                  <a:pt x="373" y="200"/>
                  <a:pt x="368" y="184"/>
                  <a:pt x="368" y="184"/>
                </a:cubicBezTo>
                <a:cubicBezTo>
                  <a:pt x="285" y="212"/>
                  <a:pt x="186" y="223"/>
                  <a:pt x="112" y="272"/>
                </a:cubicBezTo>
                <a:cubicBezTo>
                  <a:pt x="101" y="288"/>
                  <a:pt x="91" y="304"/>
                  <a:pt x="80" y="320"/>
                </a:cubicBezTo>
                <a:cubicBezTo>
                  <a:pt x="71" y="334"/>
                  <a:pt x="128" y="304"/>
                  <a:pt x="128" y="304"/>
                </a:cubicBezTo>
                <a:cubicBezTo>
                  <a:pt x="172" y="319"/>
                  <a:pt x="148" y="329"/>
                  <a:pt x="128" y="360"/>
                </a:cubicBezTo>
                <a:cubicBezTo>
                  <a:pt x="139" y="459"/>
                  <a:pt x="127" y="452"/>
                  <a:pt x="224" y="440"/>
                </a:cubicBezTo>
                <a:cubicBezTo>
                  <a:pt x="294" y="417"/>
                  <a:pt x="257" y="503"/>
                  <a:pt x="232" y="528"/>
                </a:cubicBezTo>
                <a:cubicBezTo>
                  <a:pt x="225" y="535"/>
                  <a:pt x="216" y="539"/>
                  <a:pt x="208" y="544"/>
                </a:cubicBezTo>
                <a:cubicBezTo>
                  <a:pt x="189" y="572"/>
                  <a:pt x="176" y="581"/>
                  <a:pt x="144" y="592"/>
                </a:cubicBezTo>
                <a:cubicBezTo>
                  <a:pt x="122" y="626"/>
                  <a:pt x="127" y="634"/>
                  <a:pt x="160" y="656"/>
                </a:cubicBezTo>
                <a:cubicBezTo>
                  <a:pt x="175" y="701"/>
                  <a:pt x="170" y="693"/>
                  <a:pt x="136" y="712"/>
                </a:cubicBezTo>
                <a:cubicBezTo>
                  <a:pt x="119" y="721"/>
                  <a:pt x="106" y="738"/>
                  <a:pt x="88" y="744"/>
                </a:cubicBezTo>
                <a:cubicBezTo>
                  <a:pt x="72" y="749"/>
                  <a:pt x="40" y="760"/>
                  <a:pt x="40" y="760"/>
                </a:cubicBezTo>
                <a:cubicBezTo>
                  <a:pt x="3" y="815"/>
                  <a:pt x="14" y="790"/>
                  <a:pt x="0" y="832"/>
                </a:cubicBezTo>
                <a:cubicBezTo>
                  <a:pt x="19" y="888"/>
                  <a:pt x="46" y="870"/>
                  <a:pt x="104" y="864"/>
                </a:cubicBezTo>
                <a:cubicBezTo>
                  <a:pt x="152" y="867"/>
                  <a:pt x="200" y="867"/>
                  <a:pt x="248" y="872"/>
                </a:cubicBezTo>
                <a:cubicBezTo>
                  <a:pt x="256" y="873"/>
                  <a:pt x="267" y="873"/>
                  <a:pt x="272" y="880"/>
                </a:cubicBezTo>
                <a:cubicBezTo>
                  <a:pt x="282" y="894"/>
                  <a:pt x="272" y="923"/>
                  <a:pt x="288" y="928"/>
                </a:cubicBezTo>
                <a:cubicBezTo>
                  <a:pt x="304" y="933"/>
                  <a:pt x="336" y="944"/>
                  <a:pt x="336" y="944"/>
                </a:cubicBezTo>
                <a:cubicBezTo>
                  <a:pt x="341" y="952"/>
                  <a:pt x="344" y="962"/>
                  <a:pt x="352" y="968"/>
                </a:cubicBezTo>
                <a:cubicBezTo>
                  <a:pt x="359" y="973"/>
                  <a:pt x="370" y="970"/>
                  <a:pt x="376" y="976"/>
                </a:cubicBezTo>
                <a:cubicBezTo>
                  <a:pt x="419" y="1019"/>
                  <a:pt x="344" y="987"/>
                  <a:pt x="408" y="1008"/>
                </a:cubicBezTo>
                <a:cubicBezTo>
                  <a:pt x="444" y="1062"/>
                  <a:pt x="466" y="1034"/>
                  <a:pt x="520" y="1016"/>
                </a:cubicBezTo>
                <a:cubicBezTo>
                  <a:pt x="536" y="1011"/>
                  <a:pt x="568" y="1000"/>
                  <a:pt x="568" y="1000"/>
                </a:cubicBezTo>
                <a:cubicBezTo>
                  <a:pt x="675" y="1005"/>
                  <a:pt x="768" y="1014"/>
                  <a:pt x="872" y="1024"/>
                </a:cubicBezTo>
                <a:cubicBezTo>
                  <a:pt x="881" y="1023"/>
                  <a:pt x="958" y="1010"/>
                  <a:pt x="960" y="1008"/>
                </a:cubicBezTo>
                <a:cubicBezTo>
                  <a:pt x="969" y="999"/>
                  <a:pt x="938" y="970"/>
                  <a:pt x="960" y="992"/>
                </a:cubicBezTo>
                <a:close/>
              </a:path>
            </a:pathLst>
          </a:custGeom>
          <a:noFill/>
          <a:ln w="9525">
            <a:noFill/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2105" name="Freeform 9"/>
          <p:cNvSpPr>
            <a:spLocks/>
          </p:cNvSpPr>
          <p:nvPr/>
        </p:nvSpPr>
        <p:spPr bwMode="auto">
          <a:xfrm>
            <a:off x="3543300" y="1473200"/>
            <a:ext cx="2997200" cy="1714500"/>
          </a:xfrm>
          <a:custGeom>
            <a:avLst/>
            <a:gdLst/>
            <a:ahLst/>
            <a:cxnLst>
              <a:cxn ang="0">
                <a:pos x="1056" y="128"/>
              </a:cxn>
              <a:cxn ang="0">
                <a:pos x="880" y="336"/>
              </a:cxn>
              <a:cxn ang="0">
                <a:pos x="784" y="320"/>
              </a:cxn>
              <a:cxn ang="0">
                <a:pos x="576" y="344"/>
              </a:cxn>
              <a:cxn ang="0">
                <a:pos x="488" y="272"/>
              </a:cxn>
              <a:cxn ang="0">
                <a:pos x="344" y="240"/>
              </a:cxn>
              <a:cxn ang="0">
                <a:pos x="280" y="200"/>
              </a:cxn>
              <a:cxn ang="0">
                <a:pos x="56" y="312"/>
              </a:cxn>
              <a:cxn ang="0">
                <a:pos x="24" y="424"/>
              </a:cxn>
              <a:cxn ang="0">
                <a:pos x="48" y="576"/>
              </a:cxn>
              <a:cxn ang="0">
                <a:pos x="152" y="704"/>
              </a:cxn>
              <a:cxn ang="0">
                <a:pos x="312" y="848"/>
              </a:cxn>
              <a:cxn ang="0">
                <a:pos x="416" y="880"/>
              </a:cxn>
              <a:cxn ang="0">
                <a:pos x="488" y="840"/>
              </a:cxn>
              <a:cxn ang="0">
                <a:pos x="616" y="944"/>
              </a:cxn>
              <a:cxn ang="0">
                <a:pos x="648" y="1024"/>
              </a:cxn>
              <a:cxn ang="0">
                <a:pos x="672" y="976"/>
              </a:cxn>
              <a:cxn ang="0">
                <a:pos x="768" y="936"/>
              </a:cxn>
              <a:cxn ang="0">
                <a:pos x="808" y="1080"/>
              </a:cxn>
              <a:cxn ang="0">
                <a:pos x="928" y="968"/>
              </a:cxn>
              <a:cxn ang="0">
                <a:pos x="1120" y="912"/>
              </a:cxn>
              <a:cxn ang="0">
                <a:pos x="1192" y="936"/>
              </a:cxn>
              <a:cxn ang="0">
                <a:pos x="1248" y="872"/>
              </a:cxn>
              <a:cxn ang="0">
                <a:pos x="1328" y="864"/>
              </a:cxn>
              <a:cxn ang="0">
                <a:pos x="1464" y="728"/>
              </a:cxn>
              <a:cxn ang="0">
                <a:pos x="1536" y="704"/>
              </a:cxn>
              <a:cxn ang="0">
                <a:pos x="1632" y="704"/>
              </a:cxn>
              <a:cxn ang="0">
                <a:pos x="1664" y="672"/>
              </a:cxn>
              <a:cxn ang="0">
                <a:pos x="1632" y="552"/>
              </a:cxn>
              <a:cxn ang="0">
                <a:pos x="1584" y="432"/>
              </a:cxn>
              <a:cxn ang="0">
                <a:pos x="1784" y="344"/>
              </a:cxn>
              <a:cxn ang="0">
                <a:pos x="1816" y="272"/>
              </a:cxn>
              <a:cxn ang="0">
                <a:pos x="1888" y="208"/>
              </a:cxn>
              <a:cxn ang="0">
                <a:pos x="1840" y="184"/>
              </a:cxn>
              <a:cxn ang="0">
                <a:pos x="1688" y="152"/>
              </a:cxn>
              <a:cxn ang="0">
                <a:pos x="1424" y="64"/>
              </a:cxn>
              <a:cxn ang="0">
                <a:pos x="1160" y="16"/>
              </a:cxn>
            </a:cxnLst>
            <a:rect l="0" t="0" r="r" b="b"/>
            <a:pathLst>
              <a:path w="1888" h="1080">
                <a:moveTo>
                  <a:pt x="1104" y="0"/>
                </a:moveTo>
                <a:cubicBezTo>
                  <a:pt x="1097" y="73"/>
                  <a:pt x="1110" y="92"/>
                  <a:pt x="1056" y="128"/>
                </a:cubicBezTo>
                <a:cubicBezTo>
                  <a:pt x="1027" y="171"/>
                  <a:pt x="1032" y="199"/>
                  <a:pt x="1048" y="248"/>
                </a:cubicBezTo>
                <a:cubicBezTo>
                  <a:pt x="1014" y="299"/>
                  <a:pt x="937" y="317"/>
                  <a:pt x="880" y="336"/>
                </a:cubicBezTo>
                <a:cubicBezTo>
                  <a:pt x="864" y="333"/>
                  <a:pt x="847" y="333"/>
                  <a:pt x="832" y="328"/>
                </a:cubicBezTo>
                <a:cubicBezTo>
                  <a:pt x="785" y="312"/>
                  <a:pt x="831" y="304"/>
                  <a:pt x="784" y="320"/>
                </a:cubicBezTo>
                <a:cubicBezTo>
                  <a:pt x="763" y="352"/>
                  <a:pt x="749" y="351"/>
                  <a:pt x="712" y="360"/>
                </a:cubicBezTo>
                <a:cubicBezTo>
                  <a:pt x="640" y="350"/>
                  <a:pt x="649" y="334"/>
                  <a:pt x="576" y="344"/>
                </a:cubicBezTo>
                <a:cubicBezTo>
                  <a:pt x="555" y="339"/>
                  <a:pt x="535" y="338"/>
                  <a:pt x="520" y="320"/>
                </a:cubicBezTo>
                <a:cubicBezTo>
                  <a:pt x="507" y="306"/>
                  <a:pt x="488" y="272"/>
                  <a:pt x="488" y="272"/>
                </a:cubicBezTo>
                <a:cubicBezTo>
                  <a:pt x="422" y="294"/>
                  <a:pt x="457" y="290"/>
                  <a:pt x="384" y="280"/>
                </a:cubicBezTo>
                <a:cubicBezTo>
                  <a:pt x="341" y="216"/>
                  <a:pt x="397" y="293"/>
                  <a:pt x="344" y="240"/>
                </a:cubicBezTo>
                <a:cubicBezTo>
                  <a:pt x="337" y="233"/>
                  <a:pt x="336" y="221"/>
                  <a:pt x="328" y="216"/>
                </a:cubicBezTo>
                <a:cubicBezTo>
                  <a:pt x="314" y="207"/>
                  <a:pt x="280" y="200"/>
                  <a:pt x="280" y="200"/>
                </a:cubicBezTo>
                <a:cubicBezTo>
                  <a:pt x="202" y="207"/>
                  <a:pt x="165" y="203"/>
                  <a:pt x="112" y="256"/>
                </a:cubicBezTo>
                <a:cubicBezTo>
                  <a:pt x="100" y="293"/>
                  <a:pt x="95" y="302"/>
                  <a:pt x="56" y="312"/>
                </a:cubicBezTo>
                <a:cubicBezTo>
                  <a:pt x="27" y="400"/>
                  <a:pt x="64" y="267"/>
                  <a:pt x="64" y="360"/>
                </a:cubicBezTo>
                <a:cubicBezTo>
                  <a:pt x="64" y="404"/>
                  <a:pt x="51" y="406"/>
                  <a:pt x="24" y="424"/>
                </a:cubicBezTo>
                <a:cubicBezTo>
                  <a:pt x="0" y="461"/>
                  <a:pt x="9" y="461"/>
                  <a:pt x="32" y="496"/>
                </a:cubicBezTo>
                <a:cubicBezTo>
                  <a:pt x="36" y="523"/>
                  <a:pt x="29" y="557"/>
                  <a:pt x="48" y="576"/>
                </a:cubicBezTo>
                <a:cubicBezTo>
                  <a:pt x="63" y="591"/>
                  <a:pt x="108" y="593"/>
                  <a:pt x="128" y="600"/>
                </a:cubicBezTo>
                <a:cubicBezTo>
                  <a:pt x="161" y="650"/>
                  <a:pt x="137" y="605"/>
                  <a:pt x="152" y="704"/>
                </a:cubicBezTo>
                <a:cubicBezTo>
                  <a:pt x="158" y="744"/>
                  <a:pt x="185" y="771"/>
                  <a:pt x="216" y="792"/>
                </a:cubicBezTo>
                <a:cubicBezTo>
                  <a:pt x="238" y="826"/>
                  <a:pt x="276" y="830"/>
                  <a:pt x="312" y="848"/>
                </a:cubicBezTo>
                <a:cubicBezTo>
                  <a:pt x="341" y="863"/>
                  <a:pt x="360" y="885"/>
                  <a:pt x="392" y="896"/>
                </a:cubicBezTo>
                <a:cubicBezTo>
                  <a:pt x="400" y="891"/>
                  <a:pt x="407" y="884"/>
                  <a:pt x="416" y="880"/>
                </a:cubicBezTo>
                <a:cubicBezTo>
                  <a:pt x="424" y="876"/>
                  <a:pt x="433" y="876"/>
                  <a:pt x="440" y="872"/>
                </a:cubicBezTo>
                <a:cubicBezTo>
                  <a:pt x="457" y="863"/>
                  <a:pt x="488" y="840"/>
                  <a:pt x="488" y="840"/>
                </a:cubicBezTo>
                <a:cubicBezTo>
                  <a:pt x="505" y="892"/>
                  <a:pt x="496" y="928"/>
                  <a:pt x="544" y="960"/>
                </a:cubicBezTo>
                <a:cubicBezTo>
                  <a:pt x="573" y="941"/>
                  <a:pt x="583" y="933"/>
                  <a:pt x="616" y="944"/>
                </a:cubicBezTo>
                <a:cubicBezTo>
                  <a:pt x="619" y="968"/>
                  <a:pt x="615" y="994"/>
                  <a:pt x="624" y="1016"/>
                </a:cubicBezTo>
                <a:cubicBezTo>
                  <a:pt x="627" y="1024"/>
                  <a:pt x="640" y="1028"/>
                  <a:pt x="648" y="1024"/>
                </a:cubicBezTo>
                <a:cubicBezTo>
                  <a:pt x="656" y="1020"/>
                  <a:pt x="652" y="1008"/>
                  <a:pt x="656" y="1000"/>
                </a:cubicBezTo>
                <a:cubicBezTo>
                  <a:pt x="660" y="991"/>
                  <a:pt x="665" y="983"/>
                  <a:pt x="672" y="976"/>
                </a:cubicBezTo>
                <a:cubicBezTo>
                  <a:pt x="688" y="960"/>
                  <a:pt x="700" y="959"/>
                  <a:pt x="720" y="952"/>
                </a:cubicBezTo>
                <a:cubicBezTo>
                  <a:pt x="733" y="933"/>
                  <a:pt x="738" y="909"/>
                  <a:pt x="768" y="936"/>
                </a:cubicBezTo>
                <a:cubicBezTo>
                  <a:pt x="782" y="949"/>
                  <a:pt x="800" y="984"/>
                  <a:pt x="800" y="984"/>
                </a:cubicBezTo>
                <a:cubicBezTo>
                  <a:pt x="773" y="1025"/>
                  <a:pt x="760" y="1048"/>
                  <a:pt x="808" y="1080"/>
                </a:cubicBezTo>
                <a:cubicBezTo>
                  <a:pt x="824" y="1077"/>
                  <a:pt x="860" y="1075"/>
                  <a:pt x="872" y="1056"/>
                </a:cubicBezTo>
                <a:cubicBezTo>
                  <a:pt x="904" y="1004"/>
                  <a:pt x="871" y="1006"/>
                  <a:pt x="928" y="968"/>
                </a:cubicBezTo>
                <a:cubicBezTo>
                  <a:pt x="947" y="911"/>
                  <a:pt x="1096" y="904"/>
                  <a:pt x="1096" y="904"/>
                </a:cubicBezTo>
                <a:cubicBezTo>
                  <a:pt x="1104" y="907"/>
                  <a:pt x="1115" y="905"/>
                  <a:pt x="1120" y="912"/>
                </a:cubicBezTo>
                <a:cubicBezTo>
                  <a:pt x="1130" y="926"/>
                  <a:pt x="1136" y="960"/>
                  <a:pt x="1136" y="960"/>
                </a:cubicBezTo>
                <a:cubicBezTo>
                  <a:pt x="1157" y="955"/>
                  <a:pt x="1177" y="954"/>
                  <a:pt x="1192" y="936"/>
                </a:cubicBezTo>
                <a:cubicBezTo>
                  <a:pt x="1205" y="922"/>
                  <a:pt x="1208" y="899"/>
                  <a:pt x="1224" y="888"/>
                </a:cubicBezTo>
                <a:cubicBezTo>
                  <a:pt x="1232" y="883"/>
                  <a:pt x="1239" y="876"/>
                  <a:pt x="1248" y="872"/>
                </a:cubicBezTo>
                <a:cubicBezTo>
                  <a:pt x="1263" y="865"/>
                  <a:pt x="1296" y="856"/>
                  <a:pt x="1296" y="856"/>
                </a:cubicBezTo>
                <a:cubicBezTo>
                  <a:pt x="1307" y="859"/>
                  <a:pt x="1318" y="867"/>
                  <a:pt x="1328" y="864"/>
                </a:cubicBezTo>
                <a:cubicBezTo>
                  <a:pt x="1366" y="851"/>
                  <a:pt x="1329" y="806"/>
                  <a:pt x="1320" y="792"/>
                </a:cubicBezTo>
                <a:cubicBezTo>
                  <a:pt x="1362" y="750"/>
                  <a:pt x="1408" y="742"/>
                  <a:pt x="1464" y="728"/>
                </a:cubicBezTo>
                <a:cubicBezTo>
                  <a:pt x="1480" y="724"/>
                  <a:pt x="1496" y="717"/>
                  <a:pt x="1512" y="712"/>
                </a:cubicBezTo>
                <a:cubicBezTo>
                  <a:pt x="1520" y="709"/>
                  <a:pt x="1536" y="704"/>
                  <a:pt x="1536" y="704"/>
                </a:cubicBezTo>
                <a:cubicBezTo>
                  <a:pt x="1552" y="709"/>
                  <a:pt x="1568" y="715"/>
                  <a:pt x="1584" y="720"/>
                </a:cubicBezTo>
                <a:cubicBezTo>
                  <a:pt x="1600" y="725"/>
                  <a:pt x="1616" y="709"/>
                  <a:pt x="1632" y="704"/>
                </a:cubicBezTo>
                <a:cubicBezTo>
                  <a:pt x="1640" y="701"/>
                  <a:pt x="1656" y="696"/>
                  <a:pt x="1656" y="696"/>
                </a:cubicBezTo>
                <a:cubicBezTo>
                  <a:pt x="1659" y="688"/>
                  <a:pt x="1665" y="680"/>
                  <a:pt x="1664" y="672"/>
                </a:cubicBezTo>
                <a:cubicBezTo>
                  <a:pt x="1662" y="655"/>
                  <a:pt x="1653" y="640"/>
                  <a:pt x="1648" y="624"/>
                </a:cubicBezTo>
                <a:cubicBezTo>
                  <a:pt x="1640" y="601"/>
                  <a:pt x="1644" y="573"/>
                  <a:pt x="1632" y="552"/>
                </a:cubicBezTo>
                <a:cubicBezTo>
                  <a:pt x="1630" y="548"/>
                  <a:pt x="1562" y="531"/>
                  <a:pt x="1552" y="528"/>
                </a:cubicBezTo>
                <a:cubicBezTo>
                  <a:pt x="1563" y="496"/>
                  <a:pt x="1573" y="464"/>
                  <a:pt x="1584" y="432"/>
                </a:cubicBezTo>
                <a:cubicBezTo>
                  <a:pt x="1590" y="414"/>
                  <a:pt x="1632" y="400"/>
                  <a:pt x="1632" y="400"/>
                </a:cubicBezTo>
                <a:cubicBezTo>
                  <a:pt x="1665" y="350"/>
                  <a:pt x="1727" y="350"/>
                  <a:pt x="1784" y="344"/>
                </a:cubicBezTo>
                <a:cubicBezTo>
                  <a:pt x="1789" y="336"/>
                  <a:pt x="1796" y="329"/>
                  <a:pt x="1800" y="320"/>
                </a:cubicBezTo>
                <a:cubicBezTo>
                  <a:pt x="1807" y="305"/>
                  <a:pt x="1804" y="284"/>
                  <a:pt x="1816" y="272"/>
                </a:cubicBezTo>
                <a:cubicBezTo>
                  <a:pt x="1827" y="261"/>
                  <a:pt x="1838" y="251"/>
                  <a:pt x="1848" y="240"/>
                </a:cubicBezTo>
                <a:cubicBezTo>
                  <a:pt x="1877" y="206"/>
                  <a:pt x="1848" y="221"/>
                  <a:pt x="1888" y="208"/>
                </a:cubicBezTo>
                <a:cubicBezTo>
                  <a:pt x="1880" y="203"/>
                  <a:pt x="1873" y="196"/>
                  <a:pt x="1864" y="192"/>
                </a:cubicBezTo>
                <a:cubicBezTo>
                  <a:pt x="1856" y="188"/>
                  <a:pt x="1841" y="192"/>
                  <a:pt x="1840" y="184"/>
                </a:cubicBezTo>
                <a:cubicBezTo>
                  <a:pt x="1838" y="167"/>
                  <a:pt x="1856" y="136"/>
                  <a:pt x="1856" y="136"/>
                </a:cubicBezTo>
                <a:cubicBezTo>
                  <a:pt x="1800" y="99"/>
                  <a:pt x="1741" y="117"/>
                  <a:pt x="1688" y="152"/>
                </a:cubicBezTo>
                <a:cubicBezTo>
                  <a:pt x="1615" y="134"/>
                  <a:pt x="1544" y="109"/>
                  <a:pt x="1472" y="88"/>
                </a:cubicBezTo>
                <a:cubicBezTo>
                  <a:pt x="1455" y="83"/>
                  <a:pt x="1442" y="67"/>
                  <a:pt x="1424" y="64"/>
                </a:cubicBezTo>
                <a:cubicBezTo>
                  <a:pt x="1384" y="57"/>
                  <a:pt x="1344" y="59"/>
                  <a:pt x="1304" y="56"/>
                </a:cubicBezTo>
                <a:cubicBezTo>
                  <a:pt x="1257" y="40"/>
                  <a:pt x="1209" y="26"/>
                  <a:pt x="1160" y="16"/>
                </a:cubicBezTo>
                <a:cubicBezTo>
                  <a:pt x="1096" y="25"/>
                  <a:pt x="1104" y="43"/>
                  <a:pt x="1104" y="0"/>
                </a:cubicBezTo>
                <a:close/>
              </a:path>
            </a:pathLst>
          </a:custGeom>
          <a:noFill/>
          <a:ln w="9525">
            <a:noFill/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2106" name="Freeform 10"/>
          <p:cNvSpPr>
            <a:spLocks/>
          </p:cNvSpPr>
          <p:nvPr/>
        </p:nvSpPr>
        <p:spPr bwMode="auto">
          <a:xfrm>
            <a:off x="5980113" y="1727200"/>
            <a:ext cx="903287" cy="825500"/>
          </a:xfrm>
          <a:custGeom>
            <a:avLst/>
            <a:gdLst/>
            <a:ahLst/>
            <a:cxnLst>
              <a:cxn ang="0">
                <a:pos x="481" y="0"/>
              </a:cxn>
              <a:cxn ang="0">
                <a:pos x="433" y="16"/>
              </a:cxn>
              <a:cxn ang="0">
                <a:pos x="409" y="24"/>
              </a:cxn>
              <a:cxn ang="0">
                <a:pos x="313" y="112"/>
              </a:cxn>
              <a:cxn ang="0">
                <a:pos x="257" y="184"/>
              </a:cxn>
              <a:cxn ang="0">
                <a:pos x="233" y="192"/>
              </a:cxn>
              <a:cxn ang="0">
                <a:pos x="41" y="280"/>
              </a:cxn>
              <a:cxn ang="0">
                <a:pos x="25" y="352"/>
              </a:cxn>
              <a:cxn ang="0">
                <a:pos x="73" y="368"/>
              </a:cxn>
              <a:cxn ang="0">
                <a:pos x="121" y="392"/>
              </a:cxn>
              <a:cxn ang="0">
                <a:pos x="137" y="480"/>
              </a:cxn>
              <a:cxn ang="0">
                <a:pos x="209" y="480"/>
              </a:cxn>
              <a:cxn ang="0">
                <a:pos x="233" y="472"/>
              </a:cxn>
              <a:cxn ang="0">
                <a:pos x="281" y="488"/>
              </a:cxn>
              <a:cxn ang="0">
                <a:pos x="329" y="520"/>
              </a:cxn>
              <a:cxn ang="0">
                <a:pos x="401" y="472"/>
              </a:cxn>
              <a:cxn ang="0">
                <a:pos x="457" y="432"/>
              </a:cxn>
              <a:cxn ang="0">
                <a:pos x="529" y="392"/>
              </a:cxn>
              <a:cxn ang="0">
                <a:pos x="449" y="360"/>
              </a:cxn>
              <a:cxn ang="0">
                <a:pos x="505" y="296"/>
              </a:cxn>
              <a:cxn ang="0">
                <a:pos x="569" y="208"/>
              </a:cxn>
              <a:cxn ang="0">
                <a:pos x="521" y="184"/>
              </a:cxn>
              <a:cxn ang="0">
                <a:pos x="481" y="64"/>
              </a:cxn>
              <a:cxn ang="0">
                <a:pos x="481" y="0"/>
              </a:cxn>
            </a:cxnLst>
            <a:rect l="0" t="0" r="r" b="b"/>
            <a:pathLst>
              <a:path w="569" h="520">
                <a:moveTo>
                  <a:pt x="481" y="0"/>
                </a:moveTo>
                <a:cubicBezTo>
                  <a:pt x="465" y="5"/>
                  <a:pt x="449" y="11"/>
                  <a:pt x="433" y="16"/>
                </a:cubicBezTo>
                <a:cubicBezTo>
                  <a:pt x="425" y="19"/>
                  <a:pt x="409" y="24"/>
                  <a:pt x="409" y="24"/>
                </a:cubicBezTo>
                <a:cubicBezTo>
                  <a:pt x="388" y="86"/>
                  <a:pt x="361" y="80"/>
                  <a:pt x="313" y="112"/>
                </a:cubicBezTo>
                <a:cubicBezTo>
                  <a:pt x="300" y="131"/>
                  <a:pt x="280" y="169"/>
                  <a:pt x="257" y="184"/>
                </a:cubicBezTo>
                <a:cubicBezTo>
                  <a:pt x="250" y="189"/>
                  <a:pt x="241" y="188"/>
                  <a:pt x="233" y="192"/>
                </a:cubicBezTo>
                <a:cubicBezTo>
                  <a:pt x="172" y="223"/>
                  <a:pt x="98" y="242"/>
                  <a:pt x="41" y="280"/>
                </a:cubicBezTo>
                <a:cubicBezTo>
                  <a:pt x="32" y="294"/>
                  <a:pt x="0" y="334"/>
                  <a:pt x="25" y="352"/>
                </a:cubicBezTo>
                <a:cubicBezTo>
                  <a:pt x="39" y="362"/>
                  <a:pt x="59" y="359"/>
                  <a:pt x="73" y="368"/>
                </a:cubicBezTo>
                <a:cubicBezTo>
                  <a:pt x="104" y="389"/>
                  <a:pt x="88" y="381"/>
                  <a:pt x="121" y="392"/>
                </a:cubicBezTo>
                <a:cubicBezTo>
                  <a:pt x="137" y="440"/>
                  <a:pt x="148" y="423"/>
                  <a:pt x="137" y="480"/>
                </a:cubicBezTo>
                <a:cubicBezTo>
                  <a:pt x="175" y="505"/>
                  <a:pt x="152" y="499"/>
                  <a:pt x="209" y="480"/>
                </a:cubicBezTo>
                <a:cubicBezTo>
                  <a:pt x="217" y="477"/>
                  <a:pt x="233" y="472"/>
                  <a:pt x="233" y="472"/>
                </a:cubicBezTo>
                <a:cubicBezTo>
                  <a:pt x="249" y="477"/>
                  <a:pt x="265" y="483"/>
                  <a:pt x="281" y="488"/>
                </a:cubicBezTo>
                <a:cubicBezTo>
                  <a:pt x="299" y="494"/>
                  <a:pt x="329" y="520"/>
                  <a:pt x="329" y="520"/>
                </a:cubicBezTo>
                <a:cubicBezTo>
                  <a:pt x="354" y="495"/>
                  <a:pt x="374" y="492"/>
                  <a:pt x="401" y="472"/>
                </a:cubicBezTo>
                <a:cubicBezTo>
                  <a:pt x="409" y="466"/>
                  <a:pt x="444" y="438"/>
                  <a:pt x="457" y="432"/>
                </a:cubicBezTo>
                <a:cubicBezTo>
                  <a:pt x="482" y="420"/>
                  <a:pt x="529" y="392"/>
                  <a:pt x="529" y="392"/>
                </a:cubicBezTo>
                <a:cubicBezTo>
                  <a:pt x="503" y="375"/>
                  <a:pt x="478" y="370"/>
                  <a:pt x="449" y="360"/>
                </a:cubicBezTo>
                <a:cubicBezTo>
                  <a:pt x="486" y="304"/>
                  <a:pt x="465" y="323"/>
                  <a:pt x="505" y="296"/>
                </a:cubicBezTo>
                <a:cubicBezTo>
                  <a:pt x="528" y="262"/>
                  <a:pt x="555" y="249"/>
                  <a:pt x="569" y="208"/>
                </a:cubicBezTo>
                <a:cubicBezTo>
                  <a:pt x="554" y="198"/>
                  <a:pt x="535" y="195"/>
                  <a:pt x="521" y="184"/>
                </a:cubicBezTo>
                <a:cubicBezTo>
                  <a:pt x="489" y="158"/>
                  <a:pt x="489" y="100"/>
                  <a:pt x="481" y="64"/>
                </a:cubicBezTo>
                <a:cubicBezTo>
                  <a:pt x="476" y="41"/>
                  <a:pt x="442" y="0"/>
                  <a:pt x="481" y="0"/>
                </a:cubicBezTo>
                <a:close/>
              </a:path>
            </a:pathLst>
          </a:custGeom>
          <a:noFill/>
          <a:ln w="9525">
            <a:noFill/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5066" name="Freeform 11"/>
          <p:cNvSpPr>
            <a:spLocks/>
          </p:cNvSpPr>
          <p:nvPr/>
        </p:nvSpPr>
        <p:spPr bwMode="auto">
          <a:xfrm>
            <a:off x="5629275" y="254000"/>
            <a:ext cx="2854325" cy="1522413"/>
          </a:xfrm>
          <a:custGeom>
            <a:avLst/>
            <a:gdLst>
              <a:gd name="T0" fmla="*/ 2147483647 w 1798"/>
              <a:gd name="T1" fmla="*/ 2147483647 h 959"/>
              <a:gd name="T2" fmla="*/ 2147483647 w 1798"/>
              <a:gd name="T3" fmla="*/ 2147483647 h 959"/>
              <a:gd name="T4" fmla="*/ 2147483647 w 1798"/>
              <a:gd name="T5" fmla="*/ 2147483647 h 959"/>
              <a:gd name="T6" fmla="*/ 2147483647 w 1798"/>
              <a:gd name="T7" fmla="*/ 2147483647 h 959"/>
              <a:gd name="T8" fmla="*/ 2147483647 w 1798"/>
              <a:gd name="T9" fmla="*/ 2147483647 h 959"/>
              <a:gd name="T10" fmla="*/ 2147483647 w 1798"/>
              <a:gd name="T11" fmla="*/ 2147483647 h 959"/>
              <a:gd name="T12" fmla="*/ 2147483647 w 1798"/>
              <a:gd name="T13" fmla="*/ 2147483647 h 959"/>
              <a:gd name="T14" fmla="*/ 2147483647 w 1798"/>
              <a:gd name="T15" fmla="*/ 2147483647 h 959"/>
              <a:gd name="T16" fmla="*/ 2147483647 w 1798"/>
              <a:gd name="T17" fmla="*/ 2147483647 h 959"/>
              <a:gd name="T18" fmla="*/ 2147483647 w 1798"/>
              <a:gd name="T19" fmla="*/ 0 h 959"/>
              <a:gd name="T20" fmla="*/ 2147483647 w 1798"/>
              <a:gd name="T21" fmla="*/ 2147483647 h 959"/>
              <a:gd name="T22" fmla="*/ 2147483647 w 1798"/>
              <a:gd name="T23" fmla="*/ 2147483647 h 959"/>
              <a:gd name="T24" fmla="*/ 2147483647 w 1798"/>
              <a:gd name="T25" fmla="*/ 2147483647 h 959"/>
              <a:gd name="T26" fmla="*/ 2147483647 w 1798"/>
              <a:gd name="T27" fmla="*/ 2147483647 h 959"/>
              <a:gd name="T28" fmla="*/ 2147483647 w 1798"/>
              <a:gd name="T29" fmla="*/ 2147483647 h 959"/>
              <a:gd name="T30" fmla="*/ 2147483647 w 1798"/>
              <a:gd name="T31" fmla="*/ 2147483647 h 959"/>
              <a:gd name="T32" fmla="*/ 2147483647 w 1798"/>
              <a:gd name="T33" fmla="*/ 2147483647 h 959"/>
              <a:gd name="T34" fmla="*/ 2147483647 w 1798"/>
              <a:gd name="T35" fmla="*/ 2147483647 h 959"/>
              <a:gd name="T36" fmla="*/ 2147483647 w 1798"/>
              <a:gd name="T37" fmla="*/ 2147483647 h 959"/>
              <a:gd name="T38" fmla="*/ 2147483647 w 1798"/>
              <a:gd name="T39" fmla="*/ 2147483647 h 959"/>
              <a:gd name="T40" fmla="*/ 2147483647 w 1798"/>
              <a:gd name="T41" fmla="*/ 2147483647 h 959"/>
              <a:gd name="T42" fmla="*/ 2147483647 w 1798"/>
              <a:gd name="T43" fmla="*/ 2147483647 h 959"/>
              <a:gd name="T44" fmla="*/ 2147483647 w 1798"/>
              <a:gd name="T45" fmla="*/ 2147483647 h 959"/>
              <a:gd name="T46" fmla="*/ 2147483647 w 1798"/>
              <a:gd name="T47" fmla="*/ 2147483647 h 959"/>
              <a:gd name="T48" fmla="*/ 2147483647 w 1798"/>
              <a:gd name="T49" fmla="*/ 2147483647 h 959"/>
              <a:gd name="T50" fmla="*/ 2147483647 w 1798"/>
              <a:gd name="T51" fmla="*/ 2147483647 h 959"/>
              <a:gd name="T52" fmla="*/ 2147483647 w 1798"/>
              <a:gd name="T53" fmla="*/ 2147483647 h 959"/>
              <a:gd name="T54" fmla="*/ 2147483647 w 1798"/>
              <a:gd name="T55" fmla="*/ 2147483647 h 959"/>
              <a:gd name="T56" fmla="*/ 2147483647 w 1798"/>
              <a:gd name="T57" fmla="*/ 2147483647 h 959"/>
              <a:gd name="T58" fmla="*/ 2147483647 w 1798"/>
              <a:gd name="T59" fmla="*/ 2147483647 h 959"/>
              <a:gd name="T60" fmla="*/ 2147483647 w 1798"/>
              <a:gd name="T61" fmla="*/ 2147483647 h 959"/>
              <a:gd name="T62" fmla="*/ 2147483647 w 1798"/>
              <a:gd name="T63" fmla="*/ 2147483647 h 959"/>
              <a:gd name="T64" fmla="*/ 2147483647 w 1798"/>
              <a:gd name="T65" fmla="*/ 2147483647 h 959"/>
              <a:gd name="T66" fmla="*/ 2147483647 w 1798"/>
              <a:gd name="T67" fmla="*/ 2147483647 h 959"/>
              <a:gd name="T68" fmla="*/ 2147483647 w 1798"/>
              <a:gd name="T69" fmla="*/ 2147483647 h 959"/>
              <a:gd name="T70" fmla="*/ 2147483647 w 1798"/>
              <a:gd name="T71" fmla="*/ 2147483647 h 959"/>
              <a:gd name="T72" fmla="*/ 2147483647 w 1798"/>
              <a:gd name="T73" fmla="*/ 2147483647 h 959"/>
              <a:gd name="T74" fmla="*/ 2147483647 w 1798"/>
              <a:gd name="T75" fmla="*/ 2147483647 h 959"/>
              <a:gd name="T76" fmla="*/ 2147483647 w 1798"/>
              <a:gd name="T77" fmla="*/ 2147483647 h 959"/>
              <a:gd name="T78" fmla="*/ 2147483647 w 1798"/>
              <a:gd name="T79" fmla="*/ 2147483647 h 959"/>
              <a:gd name="T80" fmla="*/ 2147483647 w 1798"/>
              <a:gd name="T81" fmla="*/ 2147483647 h 959"/>
              <a:gd name="T82" fmla="*/ 2147483647 w 1798"/>
              <a:gd name="T83" fmla="*/ 2147483647 h 959"/>
              <a:gd name="T84" fmla="*/ 2147483647 w 1798"/>
              <a:gd name="T85" fmla="*/ 2147483647 h 959"/>
              <a:gd name="T86" fmla="*/ 2147483647 w 1798"/>
              <a:gd name="T87" fmla="*/ 2147483647 h 959"/>
              <a:gd name="T88" fmla="*/ 2147483647 w 1798"/>
              <a:gd name="T89" fmla="*/ 2147483647 h 959"/>
              <a:gd name="T90" fmla="*/ 2147483647 w 1798"/>
              <a:gd name="T91" fmla="*/ 2147483647 h 959"/>
              <a:gd name="T92" fmla="*/ 2147483647 w 1798"/>
              <a:gd name="T93" fmla="*/ 2147483647 h 959"/>
              <a:gd name="T94" fmla="*/ 2147483647 w 1798"/>
              <a:gd name="T95" fmla="*/ 2147483647 h 959"/>
              <a:gd name="T96" fmla="*/ 2147483647 w 1798"/>
              <a:gd name="T97" fmla="*/ 2147483647 h 959"/>
              <a:gd name="T98" fmla="*/ 2147483647 w 1798"/>
              <a:gd name="T99" fmla="*/ 2147483647 h 959"/>
              <a:gd name="T100" fmla="*/ 2147483647 w 1798"/>
              <a:gd name="T101" fmla="*/ 2147483647 h 959"/>
              <a:gd name="T102" fmla="*/ 2147483647 w 1798"/>
              <a:gd name="T103" fmla="*/ 2147483647 h 959"/>
              <a:gd name="T104" fmla="*/ 2147483647 w 1798"/>
              <a:gd name="T105" fmla="*/ 2147483647 h 959"/>
              <a:gd name="T106" fmla="*/ 2147483647 w 1798"/>
              <a:gd name="T107" fmla="*/ 2147483647 h 959"/>
              <a:gd name="T108" fmla="*/ 2147483647 w 1798"/>
              <a:gd name="T109" fmla="*/ 2147483647 h 959"/>
              <a:gd name="T110" fmla="*/ 2147483647 w 1798"/>
              <a:gd name="T111" fmla="*/ 2147483647 h 959"/>
              <a:gd name="T112" fmla="*/ 2147483647 w 1798"/>
              <a:gd name="T113" fmla="*/ 2147483647 h 959"/>
              <a:gd name="T114" fmla="*/ 2147483647 w 1798"/>
              <a:gd name="T115" fmla="*/ 2147483647 h 959"/>
              <a:gd name="T116" fmla="*/ 2147483647 w 1798"/>
              <a:gd name="T117" fmla="*/ 2147483647 h 959"/>
              <a:gd name="T118" fmla="*/ 2147483647 w 1798"/>
              <a:gd name="T119" fmla="*/ 2147483647 h 959"/>
              <a:gd name="T120" fmla="*/ 2147483647 w 1798"/>
              <a:gd name="T121" fmla="*/ 2147483647 h 959"/>
              <a:gd name="T122" fmla="*/ 2147483647 w 1798"/>
              <a:gd name="T123" fmla="*/ 2147483647 h 95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798"/>
              <a:gd name="T187" fmla="*/ 0 h 959"/>
              <a:gd name="T188" fmla="*/ 1798 w 1798"/>
              <a:gd name="T189" fmla="*/ 959 h 95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798" h="959">
                <a:moveTo>
                  <a:pt x="1662" y="96"/>
                </a:moveTo>
                <a:cubicBezTo>
                  <a:pt x="1579" y="82"/>
                  <a:pt x="1496" y="84"/>
                  <a:pt x="1414" y="104"/>
                </a:cubicBezTo>
                <a:cubicBezTo>
                  <a:pt x="1393" y="101"/>
                  <a:pt x="1370" y="104"/>
                  <a:pt x="1350" y="96"/>
                </a:cubicBezTo>
                <a:cubicBezTo>
                  <a:pt x="1341" y="92"/>
                  <a:pt x="1343" y="74"/>
                  <a:pt x="1334" y="72"/>
                </a:cubicBezTo>
                <a:cubicBezTo>
                  <a:pt x="1300" y="63"/>
                  <a:pt x="1265" y="67"/>
                  <a:pt x="1230" y="64"/>
                </a:cubicBezTo>
                <a:cubicBezTo>
                  <a:pt x="1222" y="61"/>
                  <a:pt x="1213" y="61"/>
                  <a:pt x="1206" y="56"/>
                </a:cubicBezTo>
                <a:cubicBezTo>
                  <a:pt x="1198" y="50"/>
                  <a:pt x="1198" y="37"/>
                  <a:pt x="1190" y="32"/>
                </a:cubicBezTo>
                <a:cubicBezTo>
                  <a:pt x="1176" y="23"/>
                  <a:pt x="1158" y="21"/>
                  <a:pt x="1142" y="16"/>
                </a:cubicBezTo>
                <a:cubicBezTo>
                  <a:pt x="1134" y="13"/>
                  <a:pt x="1118" y="8"/>
                  <a:pt x="1118" y="8"/>
                </a:cubicBezTo>
                <a:cubicBezTo>
                  <a:pt x="1076" y="36"/>
                  <a:pt x="1031" y="27"/>
                  <a:pt x="990" y="0"/>
                </a:cubicBezTo>
                <a:cubicBezTo>
                  <a:pt x="907" y="12"/>
                  <a:pt x="935" y="6"/>
                  <a:pt x="910" y="80"/>
                </a:cubicBezTo>
                <a:cubicBezTo>
                  <a:pt x="909" y="82"/>
                  <a:pt x="836" y="111"/>
                  <a:pt x="830" y="112"/>
                </a:cubicBezTo>
                <a:cubicBezTo>
                  <a:pt x="785" y="116"/>
                  <a:pt x="739" y="117"/>
                  <a:pt x="694" y="120"/>
                </a:cubicBezTo>
                <a:cubicBezTo>
                  <a:pt x="633" y="140"/>
                  <a:pt x="648" y="141"/>
                  <a:pt x="598" y="176"/>
                </a:cubicBezTo>
                <a:cubicBezTo>
                  <a:pt x="551" y="209"/>
                  <a:pt x="579" y="172"/>
                  <a:pt x="542" y="216"/>
                </a:cubicBezTo>
                <a:cubicBezTo>
                  <a:pt x="523" y="239"/>
                  <a:pt x="507" y="267"/>
                  <a:pt x="486" y="288"/>
                </a:cubicBezTo>
                <a:cubicBezTo>
                  <a:pt x="467" y="307"/>
                  <a:pt x="436" y="313"/>
                  <a:pt x="414" y="328"/>
                </a:cubicBezTo>
                <a:cubicBezTo>
                  <a:pt x="392" y="362"/>
                  <a:pt x="360" y="365"/>
                  <a:pt x="326" y="384"/>
                </a:cubicBezTo>
                <a:cubicBezTo>
                  <a:pt x="243" y="430"/>
                  <a:pt x="308" y="406"/>
                  <a:pt x="254" y="424"/>
                </a:cubicBezTo>
                <a:cubicBezTo>
                  <a:pt x="249" y="432"/>
                  <a:pt x="245" y="441"/>
                  <a:pt x="238" y="448"/>
                </a:cubicBezTo>
                <a:cubicBezTo>
                  <a:pt x="231" y="455"/>
                  <a:pt x="220" y="457"/>
                  <a:pt x="214" y="464"/>
                </a:cubicBezTo>
                <a:cubicBezTo>
                  <a:pt x="184" y="498"/>
                  <a:pt x="185" y="503"/>
                  <a:pt x="174" y="536"/>
                </a:cubicBezTo>
                <a:cubicBezTo>
                  <a:pt x="171" y="574"/>
                  <a:pt x="185" y="621"/>
                  <a:pt x="158" y="648"/>
                </a:cubicBezTo>
                <a:cubicBezTo>
                  <a:pt x="123" y="683"/>
                  <a:pt x="75" y="693"/>
                  <a:pt x="30" y="704"/>
                </a:cubicBezTo>
                <a:cubicBezTo>
                  <a:pt x="0" y="824"/>
                  <a:pt x="19" y="784"/>
                  <a:pt x="198" y="792"/>
                </a:cubicBezTo>
                <a:cubicBezTo>
                  <a:pt x="206" y="800"/>
                  <a:pt x="215" y="807"/>
                  <a:pt x="222" y="816"/>
                </a:cubicBezTo>
                <a:cubicBezTo>
                  <a:pt x="228" y="823"/>
                  <a:pt x="230" y="835"/>
                  <a:pt x="238" y="840"/>
                </a:cubicBezTo>
                <a:cubicBezTo>
                  <a:pt x="251" y="848"/>
                  <a:pt x="299" y="859"/>
                  <a:pt x="318" y="864"/>
                </a:cubicBezTo>
                <a:cubicBezTo>
                  <a:pt x="344" y="855"/>
                  <a:pt x="390" y="824"/>
                  <a:pt x="390" y="824"/>
                </a:cubicBezTo>
                <a:cubicBezTo>
                  <a:pt x="464" y="830"/>
                  <a:pt x="490" y="821"/>
                  <a:pt x="542" y="856"/>
                </a:cubicBezTo>
                <a:cubicBezTo>
                  <a:pt x="574" y="903"/>
                  <a:pt x="575" y="934"/>
                  <a:pt x="630" y="952"/>
                </a:cubicBezTo>
                <a:cubicBezTo>
                  <a:pt x="684" y="934"/>
                  <a:pt x="625" y="959"/>
                  <a:pt x="670" y="920"/>
                </a:cubicBezTo>
                <a:cubicBezTo>
                  <a:pt x="684" y="907"/>
                  <a:pt x="718" y="888"/>
                  <a:pt x="718" y="888"/>
                </a:cubicBezTo>
                <a:cubicBezTo>
                  <a:pt x="732" y="847"/>
                  <a:pt x="715" y="875"/>
                  <a:pt x="750" y="856"/>
                </a:cubicBezTo>
                <a:cubicBezTo>
                  <a:pt x="820" y="817"/>
                  <a:pt x="793" y="820"/>
                  <a:pt x="878" y="808"/>
                </a:cubicBezTo>
                <a:cubicBezTo>
                  <a:pt x="913" y="820"/>
                  <a:pt x="902" y="820"/>
                  <a:pt x="950" y="808"/>
                </a:cubicBezTo>
                <a:cubicBezTo>
                  <a:pt x="966" y="804"/>
                  <a:pt x="998" y="792"/>
                  <a:pt x="998" y="792"/>
                </a:cubicBezTo>
                <a:cubicBezTo>
                  <a:pt x="1012" y="834"/>
                  <a:pt x="998" y="854"/>
                  <a:pt x="1038" y="880"/>
                </a:cubicBezTo>
                <a:cubicBezTo>
                  <a:pt x="1043" y="888"/>
                  <a:pt x="1045" y="901"/>
                  <a:pt x="1054" y="904"/>
                </a:cubicBezTo>
                <a:cubicBezTo>
                  <a:pt x="1067" y="908"/>
                  <a:pt x="1081" y="900"/>
                  <a:pt x="1094" y="896"/>
                </a:cubicBezTo>
                <a:cubicBezTo>
                  <a:pt x="1143" y="883"/>
                  <a:pt x="1178" y="860"/>
                  <a:pt x="1214" y="824"/>
                </a:cubicBezTo>
                <a:cubicBezTo>
                  <a:pt x="1235" y="760"/>
                  <a:pt x="1203" y="835"/>
                  <a:pt x="1246" y="792"/>
                </a:cubicBezTo>
                <a:cubicBezTo>
                  <a:pt x="1252" y="786"/>
                  <a:pt x="1246" y="770"/>
                  <a:pt x="1254" y="768"/>
                </a:cubicBezTo>
                <a:cubicBezTo>
                  <a:pt x="1301" y="753"/>
                  <a:pt x="1390" y="755"/>
                  <a:pt x="1446" y="744"/>
                </a:cubicBezTo>
                <a:cubicBezTo>
                  <a:pt x="1481" y="747"/>
                  <a:pt x="1521" y="733"/>
                  <a:pt x="1550" y="752"/>
                </a:cubicBezTo>
                <a:cubicBezTo>
                  <a:pt x="1564" y="761"/>
                  <a:pt x="1534" y="800"/>
                  <a:pt x="1534" y="800"/>
                </a:cubicBezTo>
                <a:cubicBezTo>
                  <a:pt x="1565" y="810"/>
                  <a:pt x="1567" y="830"/>
                  <a:pt x="1598" y="840"/>
                </a:cubicBezTo>
                <a:cubicBezTo>
                  <a:pt x="1587" y="884"/>
                  <a:pt x="1567" y="886"/>
                  <a:pt x="1606" y="912"/>
                </a:cubicBezTo>
                <a:cubicBezTo>
                  <a:pt x="1617" y="909"/>
                  <a:pt x="1631" y="912"/>
                  <a:pt x="1638" y="904"/>
                </a:cubicBezTo>
                <a:cubicBezTo>
                  <a:pt x="1647" y="894"/>
                  <a:pt x="1639" y="876"/>
                  <a:pt x="1646" y="864"/>
                </a:cubicBezTo>
                <a:cubicBezTo>
                  <a:pt x="1651" y="856"/>
                  <a:pt x="1662" y="853"/>
                  <a:pt x="1670" y="848"/>
                </a:cubicBezTo>
                <a:cubicBezTo>
                  <a:pt x="1680" y="817"/>
                  <a:pt x="1671" y="799"/>
                  <a:pt x="1662" y="768"/>
                </a:cubicBezTo>
                <a:cubicBezTo>
                  <a:pt x="1657" y="752"/>
                  <a:pt x="1646" y="720"/>
                  <a:pt x="1646" y="720"/>
                </a:cubicBezTo>
                <a:cubicBezTo>
                  <a:pt x="1663" y="670"/>
                  <a:pt x="1693" y="656"/>
                  <a:pt x="1742" y="640"/>
                </a:cubicBezTo>
                <a:cubicBezTo>
                  <a:pt x="1761" y="611"/>
                  <a:pt x="1779" y="613"/>
                  <a:pt x="1798" y="584"/>
                </a:cubicBezTo>
                <a:cubicBezTo>
                  <a:pt x="1790" y="545"/>
                  <a:pt x="1774" y="531"/>
                  <a:pt x="1766" y="496"/>
                </a:cubicBezTo>
                <a:cubicBezTo>
                  <a:pt x="1762" y="480"/>
                  <a:pt x="1763" y="463"/>
                  <a:pt x="1758" y="448"/>
                </a:cubicBezTo>
                <a:cubicBezTo>
                  <a:pt x="1752" y="431"/>
                  <a:pt x="1740" y="417"/>
                  <a:pt x="1734" y="400"/>
                </a:cubicBezTo>
                <a:cubicBezTo>
                  <a:pt x="1731" y="338"/>
                  <a:pt x="1734" y="240"/>
                  <a:pt x="1702" y="176"/>
                </a:cubicBezTo>
                <a:cubicBezTo>
                  <a:pt x="1693" y="159"/>
                  <a:pt x="1686" y="139"/>
                  <a:pt x="1670" y="128"/>
                </a:cubicBezTo>
                <a:cubicBezTo>
                  <a:pt x="1662" y="123"/>
                  <a:pt x="1648" y="121"/>
                  <a:pt x="1646" y="112"/>
                </a:cubicBezTo>
                <a:cubicBezTo>
                  <a:pt x="1644" y="105"/>
                  <a:pt x="1657" y="101"/>
                  <a:pt x="1662" y="96"/>
                </a:cubicBez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2108" name="Text Box 12"/>
          <p:cNvSpPr txBox="1">
            <a:spLocks noChangeArrowheads="1"/>
          </p:cNvSpPr>
          <p:nvPr/>
        </p:nvSpPr>
        <p:spPr bwMode="auto">
          <a:xfrm>
            <a:off x="5929313" y="2047875"/>
            <a:ext cx="901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prstClr val="white"/>
                </a:solidFill>
              </a:rPr>
              <a:t>Gauteng</a:t>
            </a:r>
          </a:p>
        </p:txBody>
      </p:sp>
      <p:sp>
        <p:nvSpPr>
          <p:cNvPr id="132109" name="Text Box 13"/>
          <p:cNvSpPr txBox="1">
            <a:spLocks noChangeArrowheads="1"/>
          </p:cNvSpPr>
          <p:nvPr/>
        </p:nvSpPr>
        <p:spPr bwMode="auto">
          <a:xfrm>
            <a:off x="6443663" y="908050"/>
            <a:ext cx="1041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>
                <a:solidFill>
                  <a:prstClr val="white"/>
                </a:solidFill>
              </a:rPr>
              <a:t>Limpopo</a:t>
            </a:r>
          </a:p>
        </p:txBody>
      </p:sp>
      <p:sp>
        <p:nvSpPr>
          <p:cNvPr id="132110" name="Text Box 14"/>
          <p:cNvSpPr txBox="1">
            <a:spLocks noChangeArrowheads="1"/>
          </p:cNvSpPr>
          <p:nvPr/>
        </p:nvSpPr>
        <p:spPr bwMode="auto">
          <a:xfrm>
            <a:off x="6948488" y="1773238"/>
            <a:ext cx="1425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>
                <a:solidFill>
                  <a:prstClr val="white"/>
                </a:solidFill>
              </a:rPr>
              <a:t>Mpumalanga</a:t>
            </a:r>
          </a:p>
        </p:txBody>
      </p:sp>
      <p:sp>
        <p:nvSpPr>
          <p:cNvPr id="132111" name="Text Box 15"/>
          <p:cNvSpPr txBox="1">
            <a:spLocks noChangeArrowheads="1"/>
          </p:cNvSpPr>
          <p:nvPr/>
        </p:nvSpPr>
        <p:spPr bwMode="auto">
          <a:xfrm>
            <a:off x="4140200" y="2205038"/>
            <a:ext cx="1268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>
                <a:solidFill>
                  <a:prstClr val="white"/>
                </a:solidFill>
              </a:rPr>
              <a:t>North West</a:t>
            </a:r>
          </a:p>
        </p:txBody>
      </p:sp>
      <p:sp>
        <p:nvSpPr>
          <p:cNvPr id="132112" name="Text Box 16"/>
          <p:cNvSpPr txBox="1">
            <a:spLocks noChangeArrowheads="1"/>
          </p:cNvSpPr>
          <p:nvPr/>
        </p:nvSpPr>
        <p:spPr bwMode="auto">
          <a:xfrm>
            <a:off x="4859338" y="3357563"/>
            <a:ext cx="11668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prstClr val="white"/>
                </a:solidFill>
              </a:rPr>
              <a:t>Free State</a:t>
            </a:r>
          </a:p>
        </p:txBody>
      </p:sp>
      <p:sp>
        <p:nvSpPr>
          <p:cNvPr id="132113" name="Text Box 17"/>
          <p:cNvSpPr txBox="1">
            <a:spLocks noChangeArrowheads="1"/>
          </p:cNvSpPr>
          <p:nvPr/>
        </p:nvSpPr>
        <p:spPr bwMode="auto">
          <a:xfrm>
            <a:off x="7164388" y="3284538"/>
            <a:ext cx="10302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b="1">
                <a:solidFill>
                  <a:prstClr val="white"/>
                </a:solidFill>
              </a:rPr>
              <a:t>KwaZulu</a:t>
            </a:r>
            <a:br>
              <a:rPr lang="en-US" sz="1600" b="1">
                <a:solidFill>
                  <a:prstClr val="white"/>
                </a:solidFill>
              </a:rPr>
            </a:br>
            <a:r>
              <a:rPr lang="en-US" sz="1600" b="1">
                <a:solidFill>
                  <a:prstClr val="white"/>
                </a:solidFill>
              </a:rPr>
              <a:t>Natal</a:t>
            </a:r>
          </a:p>
        </p:txBody>
      </p:sp>
      <p:sp>
        <p:nvSpPr>
          <p:cNvPr id="132114" name="Text Box 18"/>
          <p:cNvSpPr txBox="1">
            <a:spLocks noChangeArrowheads="1"/>
          </p:cNvSpPr>
          <p:nvPr/>
        </p:nvSpPr>
        <p:spPr bwMode="auto">
          <a:xfrm>
            <a:off x="2124075" y="3789363"/>
            <a:ext cx="1593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>
                <a:solidFill>
                  <a:prstClr val="white"/>
                </a:solidFill>
              </a:rPr>
              <a:t>Northern Cape</a:t>
            </a:r>
          </a:p>
        </p:txBody>
      </p:sp>
      <p:sp>
        <p:nvSpPr>
          <p:cNvPr id="132115" name="Text Box 19"/>
          <p:cNvSpPr txBox="1">
            <a:spLocks noChangeArrowheads="1"/>
          </p:cNvSpPr>
          <p:nvPr/>
        </p:nvSpPr>
        <p:spPr bwMode="auto">
          <a:xfrm>
            <a:off x="1692275" y="5805488"/>
            <a:ext cx="1538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>
                <a:solidFill>
                  <a:prstClr val="white"/>
                </a:solidFill>
              </a:rPr>
              <a:t>Western Cape</a:t>
            </a:r>
          </a:p>
        </p:txBody>
      </p:sp>
      <p:sp>
        <p:nvSpPr>
          <p:cNvPr id="132116" name="Text Box 20"/>
          <p:cNvSpPr txBox="1">
            <a:spLocks noChangeArrowheads="1"/>
          </p:cNvSpPr>
          <p:nvPr/>
        </p:nvSpPr>
        <p:spPr bwMode="auto">
          <a:xfrm>
            <a:off x="4787900" y="5084763"/>
            <a:ext cx="1481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>
                <a:solidFill>
                  <a:prstClr val="white"/>
                </a:solidFill>
              </a:rPr>
              <a:t>Eastern Cape</a:t>
            </a:r>
          </a:p>
        </p:txBody>
      </p:sp>
      <p:sp>
        <p:nvSpPr>
          <p:cNvPr id="132117" name="Text Box 21"/>
          <p:cNvSpPr txBox="1">
            <a:spLocks noChangeArrowheads="1"/>
          </p:cNvSpPr>
          <p:nvPr/>
        </p:nvSpPr>
        <p:spPr bwMode="auto">
          <a:xfrm>
            <a:off x="148431" y="1343990"/>
            <a:ext cx="55451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lvl="0">
              <a:defRPr/>
            </a:pPr>
            <a:r>
              <a:rPr lang="en-US" sz="1600" b="1" dirty="0" smtClean="0">
                <a:latin typeface="+mn-lt"/>
              </a:rPr>
              <a:t>- </a:t>
            </a:r>
            <a:r>
              <a:rPr lang="en-US" sz="1600" dirty="0">
                <a:latin typeface="+mn-lt"/>
              </a:rPr>
              <a:t>HQ and 2 Funds in Pretoria</a:t>
            </a:r>
          </a:p>
          <a:p>
            <a:pPr>
              <a:buFontTx/>
              <a:buChar char="-"/>
              <a:defRPr/>
            </a:pPr>
            <a:r>
              <a:rPr lang="en-US" sz="1600" dirty="0" smtClean="0">
                <a:latin typeface="+mn-lt"/>
              </a:rPr>
              <a:t>9  </a:t>
            </a:r>
            <a:r>
              <a:rPr lang="en-US" sz="1600" dirty="0">
                <a:latin typeface="+mn-lt"/>
              </a:rPr>
              <a:t>DoL Provincial Offices </a:t>
            </a:r>
          </a:p>
          <a:p>
            <a:pPr>
              <a:buFontTx/>
              <a:buChar char="-"/>
              <a:defRPr/>
            </a:pPr>
            <a:r>
              <a:rPr lang="en-US" sz="1600" dirty="0">
                <a:latin typeface="+mn-lt"/>
              </a:rPr>
              <a:t> 126 Labour </a:t>
            </a:r>
            <a:r>
              <a:rPr lang="en-US" sz="1600" dirty="0" smtClean="0">
                <a:latin typeface="+mn-lt"/>
              </a:rPr>
              <a:t>Centre's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4FFB-5033-4A8B-9BA7-B50A1ACBC265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4770437" y="5647192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Char char="-"/>
              <a:defRPr/>
            </a:pPr>
            <a:r>
              <a:rPr lang="en-US" sz="1400" dirty="0" smtClean="0"/>
              <a:t>19 </a:t>
            </a:r>
            <a:r>
              <a:rPr lang="en-US" sz="1400" dirty="0"/>
              <a:t>Mobile Units to access remote area visiting points</a:t>
            </a:r>
          </a:p>
          <a:p>
            <a:pPr>
              <a:buFontTx/>
              <a:buChar char="-"/>
              <a:defRPr/>
            </a:pPr>
            <a:r>
              <a:rPr lang="en-US" sz="1400" dirty="0"/>
              <a:t>2 well equipped PES Busses </a:t>
            </a:r>
          </a:p>
          <a:p>
            <a:pPr>
              <a:defRPr/>
            </a:pPr>
            <a:r>
              <a:rPr lang="en-US" sz="1400" dirty="0"/>
              <a:t>- Provide services in 72 out of 139 Thusong </a:t>
            </a:r>
            <a:r>
              <a:rPr lang="en-US" sz="1400" dirty="0" smtClean="0"/>
              <a:t>Centre's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xmlns="" val="37868169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lvl="0"/>
            <a: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/>
            </a:r>
            <a:b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</a:br>
            <a:r>
              <a:rPr lang="en-ZA" sz="2800" b="1" dirty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/>
            </a:r>
            <a:br>
              <a:rPr lang="en-ZA" sz="2800" b="1" dirty="0">
                <a:solidFill>
                  <a:prstClr val="black"/>
                </a:solidFill>
                <a:ea typeface="ＭＳ Ｐゴシック" pitchFamily="-80" charset="-128"/>
                <a:cs typeface="+mj-cs"/>
              </a:rPr>
            </a:br>
            <a: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/>
            </a:r>
            <a:b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</a:br>
            <a: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>3. Strategic Plan and Annual </a:t>
            </a:r>
            <a:r>
              <a:rPr lang="en-ZA" sz="2800" b="1" dirty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>Performance Plan for the </a:t>
            </a:r>
            <a: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/>
            </a:r>
            <a:b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</a:br>
            <a: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>Financial Year 2015-2020 and 2017/18</a:t>
            </a:r>
            <a:br>
              <a:rPr lang="en-ZA" sz="2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</a:br>
            <a:r>
              <a:rPr lang="en-ZA" sz="2800" b="1" dirty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/>
            </a:r>
            <a:br>
              <a:rPr lang="en-ZA" sz="2800" b="1" dirty="0">
                <a:solidFill>
                  <a:prstClr val="black"/>
                </a:solidFill>
                <a:ea typeface="ＭＳ Ｐゴシック" pitchFamily="-80" charset="-128"/>
                <a:cs typeface="+mj-cs"/>
              </a:rPr>
            </a:br>
            <a:r>
              <a:rPr lang="en-ZA" sz="2800" b="1" dirty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/>
            </a:r>
            <a:br>
              <a:rPr lang="en-ZA" sz="2800" b="1" dirty="0">
                <a:solidFill>
                  <a:prstClr val="black"/>
                </a:solidFill>
                <a:ea typeface="ＭＳ Ｐゴシック" pitchFamily="-80" charset="-128"/>
                <a:cs typeface="+mj-cs"/>
              </a:rPr>
            </a:br>
            <a:endParaRPr lang="en-ZA" sz="3600" dirty="0"/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sz="2400" b="1" dirty="0" smtClean="0"/>
              <a:t>3.1 Administration</a:t>
            </a:r>
          </a:p>
          <a:p>
            <a:endParaRPr lang="en-ZA" sz="2400" b="1" dirty="0" smtClean="0"/>
          </a:p>
          <a:p>
            <a:r>
              <a:rPr lang="en-ZA" sz="2400" b="1" dirty="0" smtClean="0"/>
              <a:t>3.2 Inspections and Enforcement Services</a:t>
            </a:r>
          </a:p>
          <a:p>
            <a:endParaRPr lang="en-ZA" sz="2400" b="1" dirty="0" smtClean="0"/>
          </a:p>
          <a:p>
            <a:r>
              <a:rPr lang="en-ZA" sz="2400" b="1" dirty="0" smtClean="0"/>
              <a:t>3.3 Public Employment Services</a:t>
            </a:r>
          </a:p>
          <a:p>
            <a:endParaRPr lang="en-ZA" sz="2400" b="1" dirty="0" smtClean="0"/>
          </a:p>
          <a:p>
            <a:r>
              <a:rPr lang="en-ZA" sz="2400" b="1" dirty="0" smtClean="0"/>
              <a:t>3.4 Labour Policy and Industrial Relations</a:t>
            </a:r>
            <a:endParaRPr lang="en-ZA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C084-64D2-444A-8BFC-FE521070755C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99522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2619</Words>
  <Application>Microsoft Office PowerPoint</Application>
  <PresentationFormat>On-screen Show (4:3)</PresentationFormat>
  <Paragraphs>792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Slide 2</vt:lpstr>
      <vt:lpstr>1. DoL Programmes and Entities</vt:lpstr>
      <vt:lpstr>1. DoL Programmes and Entities- continues</vt:lpstr>
      <vt:lpstr>2. DoL and MTSF Outcomes: 2015 – 20</vt:lpstr>
      <vt:lpstr>2. Government Service Delivery Outcomes and DoL Strategic Goals </vt:lpstr>
      <vt:lpstr>2. Government Service Delivery Outcomes and DoL Strategic Goals (cont.)</vt:lpstr>
      <vt:lpstr>Slide 8</vt:lpstr>
      <vt:lpstr>   3. Strategic Plan and Annual Performance Plan for the  Financial Year 2015-2020 and 2017/18   </vt:lpstr>
      <vt:lpstr>3.1 Administration </vt:lpstr>
      <vt:lpstr>3.1 Administration - continues</vt:lpstr>
      <vt:lpstr>3.1 Administration - continues</vt:lpstr>
      <vt:lpstr>3.2 Inspections and Enforcement Services (IES)</vt:lpstr>
      <vt:lpstr>3.2 Inspections and Enforcement Services (IES)</vt:lpstr>
      <vt:lpstr>3.3 Public Employment Services (PES): </vt:lpstr>
      <vt:lpstr>3.3 Public Employment Services (PES): </vt:lpstr>
      <vt:lpstr>3.3 PES - continues</vt:lpstr>
      <vt:lpstr>3.3 PES - continues</vt:lpstr>
      <vt:lpstr>3.4 Labour Policy and Industrial Relations (LP&amp;IR)</vt:lpstr>
      <vt:lpstr>3.4 Labour Policy and Industrial Relations (LP&amp;IR)</vt:lpstr>
      <vt:lpstr>3.4 Labour Policy and Industrial Relations (LP&amp;IR)</vt:lpstr>
      <vt:lpstr>3.4 LP&amp;IR - continues</vt:lpstr>
      <vt:lpstr>3.4 LP&amp;IR - continues</vt:lpstr>
      <vt:lpstr>3.4 LP&amp;IR - continues</vt:lpstr>
      <vt:lpstr>3.4 LP&amp;IR - continues</vt:lpstr>
      <vt:lpstr>4. ENE Allocation</vt:lpstr>
      <vt:lpstr>5. Way Forward </vt:lpstr>
      <vt:lpstr>Slide 28</vt:lpstr>
    </vt:vector>
  </TitlesOfParts>
  <Company>Dept Labour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CHIEF DIRECTORATE OF COMMUNICATION</dc:title>
  <dc:creator>..</dc:creator>
  <cp:lastModifiedBy>PUMZA</cp:lastModifiedBy>
  <cp:revision>27</cp:revision>
  <dcterms:created xsi:type="dcterms:W3CDTF">2011-10-12T13:20:57Z</dcterms:created>
  <dcterms:modified xsi:type="dcterms:W3CDTF">2017-05-05T09:17:29Z</dcterms:modified>
</cp:coreProperties>
</file>