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31" r:id="rId2"/>
    <p:sldId id="340" r:id="rId3"/>
    <p:sldId id="323" r:id="rId4"/>
    <p:sldId id="339" r:id="rId5"/>
    <p:sldId id="324" r:id="rId6"/>
    <p:sldId id="356" r:id="rId7"/>
    <p:sldId id="362" r:id="rId8"/>
    <p:sldId id="357" r:id="rId9"/>
    <p:sldId id="361" r:id="rId10"/>
    <p:sldId id="332" r:id="rId11"/>
    <p:sldId id="363" r:id="rId12"/>
    <p:sldId id="342" r:id="rId13"/>
    <p:sldId id="360" r:id="rId14"/>
    <p:sldId id="365" r:id="rId15"/>
    <p:sldId id="364" r:id="rId16"/>
    <p:sldId id="334" r:id="rId17"/>
    <p:sldId id="343" r:id="rId18"/>
    <p:sldId id="347" r:id="rId19"/>
    <p:sldId id="349" r:id="rId20"/>
    <p:sldId id="350"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5C09E-08D1-1643-9620-D26A5742102F}"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DFAC438D-613A-7F4C-A52D-60A295E37FE4}">
      <dgm:prSet phldrT="[Text]"/>
      <dgm:spPr/>
      <dgm:t>
        <a:bodyPr/>
        <a:lstStyle/>
        <a:p>
          <a:r>
            <a:rPr lang="en-US" dirty="0" smtClean="0"/>
            <a:t>R&amp;D</a:t>
          </a:r>
          <a:endParaRPr lang="en-US" dirty="0"/>
        </a:p>
      </dgm:t>
    </dgm:pt>
    <dgm:pt modelId="{07080BAC-A214-F84F-96A8-6FF5628FD7D4}" type="parTrans" cxnId="{074E332F-1EC4-C845-84BA-5B2A6321B2E5}">
      <dgm:prSet/>
      <dgm:spPr/>
      <dgm:t>
        <a:bodyPr/>
        <a:lstStyle/>
        <a:p>
          <a:endParaRPr lang="en-US"/>
        </a:p>
      </dgm:t>
    </dgm:pt>
    <dgm:pt modelId="{D6BBCE16-20EE-474B-8F5A-A13F4FBC04F2}" type="sibTrans" cxnId="{074E332F-1EC4-C845-84BA-5B2A6321B2E5}">
      <dgm:prSet/>
      <dgm:spPr/>
      <dgm:t>
        <a:bodyPr/>
        <a:lstStyle/>
        <a:p>
          <a:endParaRPr lang="en-US"/>
        </a:p>
      </dgm:t>
    </dgm:pt>
    <dgm:pt modelId="{54DEBA65-9E77-A84A-B35D-EE1D8A466F2B}">
      <dgm:prSet phldrT="[Text]"/>
      <dgm:spPr/>
      <dgm:t>
        <a:bodyPr/>
        <a:lstStyle/>
        <a:p>
          <a:r>
            <a:rPr lang="en-US" dirty="0" smtClean="0"/>
            <a:t>Understanding Challenges</a:t>
          </a:r>
          <a:endParaRPr lang="en-US" dirty="0"/>
        </a:p>
      </dgm:t>
    </dgm:pt>
    <dgm:pt modelId="{35FEABE7-0809-DA45-A5DC-63C74EE3091F}" type="parTrans" cxnId="{E9B12606-705A-5D4B-B906-66E824A50C36}">
      <dgm:prSet/>
      <dgm:spPr/>
      <dgm:t>
        <a:bodyPr/>
        <a:lstStyle/>
        <a:p>
          <a:endParaRPr lang="en-US"/>
        </a:p>
      </dgm:t>
    </dgm:pt>
    <dgm:pt modelId="{11C38F1D-17C6-474D-9ED1-443649CBCBFC}" type="sibTrans" cxnId="{E9B12606-705A-5D4B-B906-66E824A50C36}">
      <dgm:prSet/>
      <dgm:spPr/>
      <dgm:t>
        <a:bodyPr/>
        <a:lstStyle/>
        <a:p>
          <a:endParaRPr lang="en-US"/>
        </a:p>
      </dgm:t>
    </dgm:pt>
    <dgm:pt modelId="{9AC1D191-61E9-1145-A2E8-C5CA86CABEB7}">
      <dgm:prSet phldrT="[Text]"/>
      <dgm:spPr/>
      <dgm:t>
        <a:bodyPr/>
        <a:lstStyle/>
        <a:p>
          <a:r>
            <a:rPr lang="en-US" dirty="0" smtClean="0"/>
            <a:t>Finding or Developing new  Solutions</a:t>
          </a:r>
          <a:endParaRPr lang="en-US" dirty="0"/>
        </a:p>
      </dgm:t>
    </dgm:pt>
    <dgm:pt modelId="{574E9099-65D2-634C-8596-591F7818BD06}" type="parTrans" cxnId="{17F749B4-A85F-AB49-84E3-9C62ED02DED8}">
      <dgm:prSet/>
      <dgm:spPr/>
      <dgm:t>
        <a:bodyPr/>
        <a:lstStyle/>
        <a:p>
          <a:endParaRPr lang="en-US"/>
        </a:p>
      </dgm:t>
    </dgm:pt>
    <dgm:pt modelId="{B863CDF4-3A8F-9746-A120-EFFA4C5EFAC7}" type="sibTrans" cxnId="{17F749B4-A85F-AB49-84E3-9C62ED02DED8}">
      <dgm:prSet/>
      <dgm:spPr/>
      <dgm:t>
        <a:bodyPr/>
        <a:lstStyle/>
        <a:p>
          <a:endParaRPr lang="en-US"/>
        </a:p>
      </dgm:t>
    </dgm:pt>
    <dgm:pt modelId="{36174DE5-6836-8045-AC6B-35E3F150C92C}">
      <dgm:prSet phldrT="[Text]"/>
      <dgm:spPr/>
      <dgm:t>
        <a:bodyPr/>
        <a:lstStyle/>
        <a:p>
          <a:r>
            <a:rPr lang="en-US" dirty="0" smtClean="0"/>
            <a:t>SSI</a:t>
          </a:r>
          <a:endParaRPr lang="en-US" dirty="0"/>
        </a:p>
      </dgm:t>
    </dgm:pt>
    <dgm:pt modelId="{AB9C5D14-14E0-734E-9549-E6F562F29207}" type="parTrans" cxnId="{4979D2FA-1D85-5A42-9539-A34888DCA57F}">
      <dgm:prSet/>
      <dgm:spPr/>
      <dgm:t>
        <a:bodyPr/>
        <a:lstStyle/>
        <a:p>
          <a:endParaRPr lang="en-US"/>
        </a:p>
      </dgm:t>
    </dgm:pt>
    <dgm:pt modelId="{E00C6683-3428-784F-B3CD-243C49D66755}" type="sibTrans" cxnId="{4979D2FA-1D85-5A42-9539-A34888DCA57F}">
      <dgm:prSet/>
      <dgm:spPr/>
      <dgm:t>
        <a:bodyPr/>
        <a:lstStyle/>
        <a:p>
          <a:endParaRPr lang="en-US"/>
        </a:p>
      </dgm:t>
    </dgm:pt>
    <dgm:pt modelId="{C1A5D372-BB97-4141-899C-5B087FD39C50}">
      <dgm:prSet phldrT="[Text]"/>
      <dgm:spPr/>
      <dgm:t>
        <a:bodyPr/>
        <a:lstStyle/>
        <a:p>
          <a:r>
            <a:rPr lang="en-US" dirty="0" smtClean="0"/>
            <a:t>Testing and Piloting</a:t>
          </a:r>
          <a:endParaRPr lang="en-US" dirty="0"/>
        </a:p>
      </dgm:t>
    </dgm:pt>
    <dgm:pt modelId="{79AAC13A-4097-CF43-B5A9-5EBC0F41BE1E}" type="parTrans" cxnId="{8A0E5A29-630B-8C4B-96B0-ED5DC1496F32}">
      <dgm:prSet/>
      <dgm:spPr/>
      <dgm:t>
        <a:bodyPr/>
        <a:lstStyle/>
        <a:p>
          <a:endParaRPr lang="en-US"/>
        </a:p>
      </dgm:t>
    </dgm:pt>
    <dgm:pt modelId="{F9B8E1C8-CC39-4148-B006-12376DC87198}" type="sibTrans" cxnId="{8A0E5A29-630B-8C4B-96B0-ED5DC1496F32}">
      <dgm:prSet/>
      <dgm:spPr/>
      <dgm:t>
        <a:bodyPr/>
        <a:lstStyle/>
        <a:p>
          <a:endParaRPr lang="en-US"/>
        </a:p>
      </dgm:t>
    </dgm:pt>
    <dgm:pt modelId="{71ECBF5C-E180-1641-8B0B-01CB94EBD8EC}">
      <dgm:prSet phldrT="[Text]"/>
      <dgm:spPr/>
      <dgm:t>
        <a:bodyPr/>
        <a:lstStyle/>
        <a:p>
          <a:r>
            <a:rPr lang="en-US" dirty="0" smtClean="0"/>
            <a:t>Replicating</a:t>
          </a:r>
          <a:endParaRPr lang="en-US" dirty="0"/>
        </a:p>
      </dgm:t>
    </dgm:pt>
    <dgm:pt modelId="{1975CB1D-A337-0F49-817C-0713C979C7D0}" type="parTrans" cxnId="{45C3754F-AB60-B54A-8471-334888C71054}">
      <dgm:prSet/>
      <dgm:spPr/>
      <dgm:t>
        <a:bodyPr/>
        <a:lstStyle/>
        <a:p>
          <a:endParaRPr lang="en-US"/>
        </a:p>
      </dgm:t>
    </dgm:pt>
    <dgm:pt modelId="{73F7AC2F-59E9-4C41-BADA-3B3E94662C2E}" type="sibTrans" cxnId="{45C3754F-AB60-B54A-8471-334888C71054}">
      <dgm:prSet/>
      <dgm:spPr/>
      <dgm:t>
        <a:bodyPr/>
        <a:lstStyle/>
        <a:p>
          <a:endParaRPr lang="en-US"/>
        </a:p>
      </dgm:t>
    </dgm:pt>
    <dgm:pt modelId="{6D8E8D06-FE98-B742-8195-1F924EFC2FC5}">
      <dgm:prSet phldrT="[Text]"/>
      <dgm:spPr/>
      <dgm:t>
        <a:bodyPr/>
        <a:lstStyle/>
        <a:p>
          <a:r>
            <a:rPr lang="en-US" dirty="0" smtClean="0"/>
            <a:t>EE</a:t>
          </a:r>
          <a:endParaRPr lang="en-US" dirty="0"/>
        </a:p>
      </dgm:t>
    </dgm:pt>
    <dgm:pt modelId="{19C4A1A2-EEE0-0F40-AB36-73308067BE86}" type="parTrans" cxnId="{06B7E580-A5F6-9A40-905A-3D4B984E7810}">
      <dgm:prSet/>
      <dgm:spPr/>
      <dgm:t>
        <a:bodyPr/>
        <a:lstStyle/>
        <a:p>
          <a:endParaRPr lang="en-US"/>
        </a:p>
      </dgm:t>
    </dgm:pt>
    <dgm:pt modelId="{A874A470-0AE0-7546-8190-4AF52CE6459A}" type="sibTrans" cxnId="{06B7E580-A5F6-9A40-905A-3D4B984E7810}">
      <dgm:prSet/>
      <dgm:spPr/>
      <dgm:t>
        <a:bodyPr/>
        <a:lstStyle/>
        <a:p>
          <a:endParaRPr lang="en-US"/>
        </a:p>
      </dgm:t>
    </dgm:pt>
    <dgm:pt modelId="{65D51224-61D6-824C-8EC6-F8D0DCC0CDFA}">
      <dgm:prSet phldrT="[Text]"/>
      <dgm:spPr/>
      <dgm:t>
        <a:bodyPr/>
        <a:lstStyle/>
        <a:p>
          <a:r>
            <a:rPr lang="en-US" dirty="0" smtClean="0"/>
            <a:t>Unearthing and Rewarding</a:t>
          </a:r>
          <a:endParaRPr lang="en-US" dirty="0"/>
        </a:p>
      </dgm:t>
    </dgm:pt>
    <dgm:pt modelId="{8000D3EA-1C25-F04B-949A-29CA759578FF}" type="parTrans" cxnId="{AAF54BFE-AA83-9243-83AF-B7E547BF4841}">
      <dgm:prSet/>
      <dgm:spPr/>
      <dgm:t>
        <a:bodyPr/>
        <a:lstStyle/>
        <a:p>
          <a:endParaRPr lang="en-US"/>
        </a:p>
      </dgm:t>
    </dgm:pt>
    <dgm:pt modelId="{6E21E45E-4A1D-F949-B4ED-B29A3297E05D}" type="sibTrans" cxnId="{AAF54BFE-AA83-9243-83AF-B7E547BF4841}">
      <dgm:prSet/>
      <dgm:spPr/>
      <dgm:t>
        <a:bodyPr/>
        <a:lstStyle/>
        <a:p>
          <a:endParaRPr lang="en-US"/>
        </a:p>
      </dgm:t>
    </dgm:pt>
    <dgm:pt modelId="{1311EA46-0EE5-F547-A923-4A09BB51C53B}">
      <dgm:prSet phldrT="[Text]"/>
      <dgm:spPr/>
      <dgm:t>
        <a:bodyPr/>
        <a:lstStyle/>
        <a:p>
          <a:r>
            <a:rPr lang="en-US" dirty="0" smtClean="0"/>
            <a:t>Learning and Knowledge Sharing</a:t>
          </a:r>
          <a:endParaRPr lang="en-US" dirty="0"/>
        </a:p>
      </dgm:t>
    </dgm:pt>
    <dgm:pt modelId="{F491FE3B-87A8-8045-BE7F-F8585F15FBDD}" type="parTrans" cxnId="{BB425C7E-2031-A84A-A1C6-98ADBA07902B}">
      <dgm:prSet/>
      <dgm:spPr/>
      <dgm:t>
        <a:bodyPr/>
        <a:lstStyle/>
        <a:p>
          <a:endParaRPr lang="en-US"/>
        </a:p>
      </dgm:t>
    </dgm:pt>
    <dgm:pt modelId="{D3494727-B155-7E45-949F-FB6C3A5FD2D6}" type="sibTrans" cxnId="{BB425C7E-2031-A84A-A1C6-98ADBA07902B}">
      <dgm:prSet/>
      <dgm:spPr/>
      <dgm:t>
        <a:bodyPr/>
        <a:lstStyle/>
        <a:p>
          <a:endParaRPr lang="en-US"/>
        </a:p>
      </dgm:t>
    </dgm:pt>
    <dgm:pt modelId="{C7454107-0D54-454C-BB7D-9FF499CA2CAF}">
      <dgm:prSet phldrT="[Text]"/>
      <dgm:spPr/>
      <dgm:t>
        <a:bodyPr/>
        <a:lstStyle/>
        <a:p>
          <a:r>
            <a:rPr lang="en-US" dirty="0" smtClean="0"/>
            <a:t>Capacity Building</a:t>
          </a:r>
          <a:endParaRPr lang="en-US" dirty="0"/>
        </a:p>
      </dgm:t>
    </dgm:pt>
    <dgm:pt modelId="{BE12E6B1-8A31-AA4A-9DDC-DB2F3203B892}" type="parTrans" cxnId="{E0F8DFFC-5CAC-734D-BC5D-DF607AB8CECD}">
      <dgm:prSet/>
      <dgm:spPr/>
      <dgm:t>
        <a:bodyPr/>
        <a:lstStyle/>
        <a:p>
          <a:endParaRPr lang="en-US"/>
        </a:p>
      </dgm:t>
    </dgm:pt>
    <dgm:pt modelId="{E5F9C5B5-6A2E-144C-B920-1E046547D9DC}" type="sibTrans" cxnId="{E0F8DFFC-5CAC-734D-BC5D-DF607AB8CECD}">
      <dgm:prSet/>
      <dgm:spPr/>
      <dgm:t>
        <a:bodyPr/>
        <a:lstStyle/>
        <a:p>
          <a:endParaRPr lang="en-US"/>
        </a:p>
      </dgm:t>
    </dgm:pt>
    <dgm:pt modelId="{B1DA9876-4C16-8F49-9E98-DF16E240D001}">
      <dgm:prSet phldrT="[Text]"/>
      <dgm:spPr/>
      <dgm:t>
        <a:bodyPr/>
        <a:lstStyle/>
        <a:p>
          <a:r>
            <a:rPr lang="en-US" dirty="0" smtClean="0"/>
            <a:t>Demonstrating</a:t>
          </a:r>
          <a:endParaRPr lang="en-US" dirty="0"/>
        </a:p>
      </dgm:t>
    </dgm:pt>
    <dgm:pt modelId="{46834946-5282-624D-8ADE-5C21D46C9944}" type="parTrans" cxnId="{644438E6-8DD8-F445-A279-619B1FE88756}">
      <dgm:prSet/>
      <dgm:spPr/>
      <dgm:t>
        <a:bodyPr/>
        <a:lstStyle/>
        <a:p>
          <a:endParaRPr lang="en-US"/>
        </a:p>
      </dgm:t>
    </dgm:pt>
    <dgm:pt modelId="{75A79029-8285-2D45-9311-50F56B11E840}" type="sibTrans" cxnId="{644438E6-8DD8-F445-A279-619B1FE88756}">
      <dgm:prSet/>
      <dgm:spPr/>
      <dgm:t>
        <a:bodyPr/>
        <a:lstStyle/>
        <a:p>
          <a:endParaRPr lang="en-US"/>
        </a:p>
      </dgm:t>
    </dgm:pt>
    <dgm:pt modelId="{C2B2E042-A0B1-4641-8553-2DB269BC1CE1}">
      <dgm:prSet phldrT="[Text]"/>
      <dgm:spPr/>
      <dgm:t>
        <a:bodyPr/>
        <a:lstStyle/>
        <a:p>
          <a:r>
            <a:rPr lang="en-US" dirty="0" smtClean="0"/>
            <a:t>Facilitating</a:t>
          </a:r>
          <a:endParaRPr lang="en-US" dirty="0"/>
        </a:p>
      </dgm:t>
    </dgm:pt>
    <dgm:pt modelId="{C939D1E0-7A34-5948-B246-44691E8CF7A0}" type="parTrans" cxnId="{4251595C-20F9-E54C-A16B-AB8602C53AB9}">
      <dgm:prSet/>
      <dgm:spPr/>
      <dgm:t>
        <a:bodyPr/>
        <a:lstStyle/>
        <a:p>
          <a:endParaRPr lang="en-ZA"/>
        </a:p>
      </dgm:t>
    </dgm:pt>
    <dgm:pt modelId="{DA053CC1-AA52-2B4F-B663-968B14DA6857}" type="sibTrans" cxnId="{4251595C-20F9-E54C-A16B-AB8602C53AB9}">
      <dgm:prSet/>
      <dgm:spPr/>
      <dgm:t>
        <a:bodyPr/>
        <a:lstStyle/>
        <a:p>
          <a:endParaRPr lang="en-ZA"/>
        </a:p>
      </dgm:t>
    </dgm:pt>
    <dgm:pt modelId="{92A58232-F91A-7D4E-8A4B-74C214B8EC8E}">
      <dgm:prSet phldrT="[Text]"/>
      <dgm:spPr/>
      <dgm:t>
        <a:bodyPr/>
        <a:lstStyle/>
        <a:p>
          <a:r>
            <a:rPr lang="en-US" dirty="0" smtClean="0"/>
            <a:t>Forward-looking</a:t>
          </a:r>
          <a:endParaRPr lang="en-US" dirty="0"/>
        </a:p>
      </dgm:t>
    </dgm:pt>
    <dgm:pt modelId="{A8477DD7-E6D8-1C4F-880B-1C2F5D3BF2C5}" type="parTrans" cxnId="{AA08C683-2176-A849-9B57-6168DD5C3DC5}">
      <dgm:prSet/>
      <dgm:spPr/>
      <dgm:t>
        <a:bodyPr/>
        <a:lstStyle/>
        <a:p>
          <a:endParaRPr lang="en-ZA"/>
        </a:p>
      </dgm:t>
    </dgm:pt>
    <dgm:pt modelId="{C66696CA-6E8D-9349-ACCF-3DED2663F8EB}" type="sibTrans" cxnId="{AA08C683-2176-A849-9B57-6168DD5C3DC5}">
      <dgm:prSet/>
      <dgm:spPr/>
      <dgm:t>
        <a:bodyPr/>
        <a:lstStyle/>
        <a:p>
          <a:endParaRPr lang="en-ZA"/>
        </a:p>
      </dgm:t>
    </dgm:pt>
    <dgm:pt modelId="{9FCA3CD5-B8A4-2A45-9EEB-E41BA956638A}" type="pres">
      <dgm:prSet presAssocID="{4FF5C09E-08D1-1643-9620-D26A5742102F}" presName="Name0" presStyleCnt="0">
        <dgm:presLayoutVars>
          <dgm:dir/>
          <dgm:animLvl val="lvl"/>
          <dgm:resizeHandles val="exact"/>
        </dgm:presLayoutVars>
      </dgm:prSet>
      <dgm:spPr/>
      <dgm:t>
        <a:bodyPr/>
        <a:lstStyle/>
        <a:p>
          <a:endParaRPr lang="en-US"/>
        </a:p>
      </dgm:t>
    </dgm:pt>
    <dgm:pt modelId="{3D4CE3ED-1675-F840-92D2-446337FC7D29}" type="pres">
      <dgm:prSet presAssocID="{4FF5C09E-08D1-1643-9620-D26A5742102F}" presName="tSp" presStyleCnt="0"/>
      <dgm:spPr/>
    </dgm:pt>
    <dgm:pt modelId="{012FBF40-C0BD-2540-9D8F-C5392CEA4178}" type="pres">
      <dgm:prSet presAssocID="{4FF5C09E-08D1-1643-9620-D26A5742102F}" presName="bSp" presStyleCnt="0"/>
      <dgm:spPr/>
    </dgm:pt>
    <dgm:pt modelId="{198F5BDA-28D8-A146-BC59-4750F366D660}" type="pres">
      <dgm:prSet presAssocID="{4FF5C09E-08D1-1643-9620-D26A5742102F}" presName="process" presStyleCnt="0"/>
      <dgm:spPr/>
    </dgm:pt>
    <dgm:pt modelId="{437E7505-6579-5549-AA9F-25F12DCCD884}" type="pres">
      <dgm:prSet presAssocID="{DFAC438D-613A-7F4C-A52D-60A295E37FE4}" presName="composite1" presStyleCnt="0"/>
      <dgm:spPr/>
    </dgm:pt>
    <dgm:pt modelId="{2671E8F8-13AA-B143-8408-A393BCF0BA77}" type="pres">
      <dgm:prSet presAssocID="{DFAC438D-613A-7F4C-A52D-60A295E37FE4}" presName="dummyNode1" presStyleLbl="node1" presStyleIdx="0" presStyleCnt="3"/>
      <dgm:spPr/>
    </dgm:pt>
    <dgm:pt modelId="{F64D4478-D582-1849-9696-A7CCA253BA93}" type="pres">
      <dgm:prSet presAssocID="{DFAC438D-613A-7F4C-A52D-60A295E37FE4}" presName="childNode1" presStyleLbl="bgAcc1" presStyleIdx="0" presStyleCnt="3">
        <dgm:presLayoutVars>
          <dgm:bulletEnabled val="1"/>
        </dgm:presLayoutVars>
      </dgm:prSet>
      <dgm:spPr/>
      <dgm:t>
        <a:bodyPr/>
        <a:lstStyle/>
        <a:p>
          <a:endParaRPr lang="en-US"/>
        </a:p>
      </dgm:t>
    </dgm:pt>
    <dgm:pt modelId="{F2C40455-B46A-7F47-9E65-F074DD756509}" type="pres">
      <dgm:prSet presAssocID="{DFAC438D-613A-7F4C-A52D-60A295E37FE4}" presName="childNode1tx" presStyleLbl="bgAcc1" presStyleIdx="0" presStyleCnt="3">
        <dgm:presLayoutVars>
          <dgm:bulletEnabled val="1"/>
        </dgm:presLayoutVars>
      </dgm:prSet>
      <dgm:spPr/>
      <dgm:t>
        <a:bodyPr/>
        <a:lstStyle/>
        <a:p>
          <a:endParaRPr lang="en-US"/>
        </a:p>
      </dgm:t>
    </dgm:pt>
    <dgm:pt modelId="{F616924C-4314-5E4D-82A7-9015B5F7860C}" type="pres">
      <dgm:prSet presAssocID="{DFAC438D-613A-7F4C-A52D-60A295E37FE4}" presName="parentNode1" presStyleLbl="node1" presStyleIdx="0" presStyleCnt="3">
        <dgm:presLayoutVars>
          <dgm:chMax val="1"/>
          <dgm:bulletEnabled val="1"/>
        </dgm:presLayoutVars>
      </dgm:prSet>
      <dgm:spPr/>
      <dgm:t>
        <a:bodyPr/>
        <a:lstStyle/>
        <a:p>
          <a:endParaRPr lang="en-US"/>
        </a:p>
      </dgm:t>
    </dgm:pt>
    <dgm:pt modelId="{8BD7A40D-8977-174E-B334-7A157E92368D}" type="pres">
      <dgm:prSet presAssocID="{DFAC438D-613A-7F4C-A52D-60A295E37FE4}" presName="connSite1" presStyleCnt="0"/>
      <dgm:spPr/>
    </dgm:pt>
    <dgm:pt modelId="{DCAAF424-21A2-BD4D-A90C-4446FD3D25E8}" type="pres">
      <dgm:prSet presAssocID="{D6BBCE16-20EE-474B-8F5A-A13F4FBC04F2}" presName="Name9" presStyleLbl="sibTrans2D1" presStyleIdx="0" presStyleCnt="2" custLinFactNeighborY="-2918"/>
      <dgm:spPr/>
      <dgm:t>
        <a:bodyPr/>
        <a:lstStyle/>
        <a:p>
          <a:endParaRPr lang="en-US"/>
        </a:p>
      </dgm:t>
    </dgm:pt>
    <dgm:pt modelId="{26713A95-ED47-ED42-8D05-112E1FF11368}" type="pres">
      <dgm:prSet presAssocID="{36174DE5-6836-8045-AC6B-35E3F150C92C}" presName="composite2" presStyleCnt="0"/>
      <dgm:spPr/>
    </dgm:pt>
    <dgm:pt modelId="{84AFEBD9-BC8D-1640-84E7-720FE0B5D85A}" type="pres">
      <dgm:prSet presAssocID="{36174DE5-6836-8045-AC6B-35E3F150C92C}" presName="dummyNode2" presStyleLbl="node1" presStyleIdx="0" presStyleCnt="3"/>
      <dgm:spPr/>
    </dgm:pt>
    <dgm:pt modelId="{6274AD8F-946A-5147-A1D0-9B06CF8D3FEA}" type="pres">
      <dgm:prSet presAssocID="{36174DE5-6836-8045-AC6B-35E3F150C92C}" presName="childNode2" presStyleLbl="bgAcc1" presStyleIdx="1" presStyleCnt="3">
        <dgm:presLayoutVars>
          <dgm:bulletEnabled val="1"/>
        </dgm:presLayoutVars>
      </dgm:prSet>
      <dgm:spPr/>
      <dgm:t>
        <a:bodyPr/>
        <a:lstStyle/>
        <a:p>
          <a:endParaRPr lang="en-US"/>
        </a:p>
      </dgm:t>
    </dgm:pt>
    <dgm:pt modelId="{64FDF1D8-74B5-3E46-AECB-D52F7CB585D8}" type="pres">
      <dgm:prSet presAssocID="{36174DE5-6836-8045-AC6B-35E3F150C92C}" presName="childNode2tx" presStyleLbl="bgAcc1" presStyleIdx="1" presStyleCnt="3">
        <dgm:presLayoutVars>
          <dgm:bulletEnabled val="1"/>
        </dgm:presLayoutVars>
      </dgm:prSet>
      <dgm:spPr/>
      <dgm:t>
        <a:bodyPr/>
        <a:lstStyle/>
        <a:p>
          <a:endParaRPr lang="en-US"/>
        </a:p>
      </dgm:t>
    </dgm:pt>
    <dgm:pt modelId="{5B61323D-2225-DE4C-AD64-FDF232BD9A3F}" type="pres">
      <dgm:prSet presAssocID="{36174DE5-6836-8045-AC6B-35E3F150C92C}" presName="parentNode2" presStyleLbl="node1" presStyleIdx="1" presStyleCnt="3">
        <dgm:presLayoutVars>
          <dgm:chMax val="0"/>
          <dgm:bulletEnabled val="1"/>
        </dgm:presLayoutVars>
      </dgm:prSet>
      <dgm:spPr/>
      <dgm:t>
        <a:bodyPr/>
        <a:lstStyle/>
        <a:p>
          <a:endParaRPr lang="en-US"/>
        </a:p>
      </dgm:t>
    </dgm:pt>
    <dgm:pt modelId="{E33AB567-9BF3-F24E-A26A-B6B2691D67F1}" type="pres">
      <dgm:prSet presAssocID="{36174DE5-6836-8045-AC6B-35E3F150C92C}" presName="connSite2" presStyleCnt="0"/>
      <dgm:spPr/>
    </dgm:pt>
    <dgm:pt modelId="{F7C8C42F-A32D-E34F-A65F-E90E13E27F60}" type="pres">
      <dgm:prSet presAssocID="{E00C6683-3428-784F-B3CD-243C49D66755}" presName="Name18" presStyleLbl="sibTrans2D1" presStyleIdx="1" presStyleCnt="2" custLinFactNeighborY="14946"/>
      <dgm:spPr/>
      <dgm:t>
        <a:bodyPr/>
        <a:lstStyle/>
        <a:p>
          <a:endParaRPr lang="en-US"/>
        </a:p>
      </dgm:t>
    </dgm:pt>
    <dgm:pt modelId="{6A6B4CC4-4BE7-B347-8C94-1BC1D1F1A693}" type="pres">
      <dgm:prSet presAssocID="{6D8E8D06-FE98-B742-8195-1F924EFC2FC5}" presName="composite1" presStyleCnt="0"/>
      <dgm:spPr/>
    </dgm:pt>
    <dgm:pt modelId="{7F5D18D3-8303-DD41-A009-490E36679697}" type="pres">
      <dgm:prSet presAssocID="{6D8E8D06-FE98-B742-8195-1F924EFC2FC5}" presName="dummyNode1" presStyleLbl="node1" presStyleIdx="1" presStyleCnt="3"/>
      <dgm:spPr/>
    </dgm:pt>
    <dgm:pt modelId="{11BD6615-2DB3-1047-8901-A2EE40C11903}" type="pres">
      <dgm:prSet presAssocID="{6D8E8D06-FE98-B742-8195-1F924EFC2FC5}" presName="childNode1" presStyleLbl="bgAcc1" presStyleIdx="2" presStyleCnt="3">
        <dgm:presLayoutVars>
          <dgm:bulletEnabled val="1"/>
        </dgm:presLayoutVars>
      </dgm:prSet>
      <dgm:spPr/>
      <dgm:t>
        <a:bodyPr/>
        <a:lstStyle/>
        <a:p>
          <a:endParaRPr lang="en-US"/>
        </a:p>
      </dgm:t>
    </dgm:pt>
    <dgm:pt modelId="{C1B21E36-0764-0541-AFC2-DCED80FDE2E6}" type="pres">
      <dgm:prSet presAssocID="{6D8E8D06-FE98-B742-8195-1F924EFC2FC5}" presName="childNode1tx" presStyleLbl="bgAcc1" presStyleIdx="2" presStyleCnt="3">
        <dgm:presLayoutVars>
          <dgm:bulletEnabled val="1"/>
        </dgm:presLayoutVars>
      </dgm:prSet>
      <dgm:spPr/>
      <dgm:t>
        <a:bodyPr/>
        <a:lstStyle/>
        <a:p>
          <a:endParaRPr lang="en-US"/>
        </a:p>
      </dgm:t>
    </dgm:pt>
    <dgm:pt modelId="{7624A2BC-1BD1-D54F-BAF4-DC7DD8D864BB}" type="pres">
      <dgm:prSet presAssocID="{6D8E8D06-FE98-B742-8195-1F924EFC2FC5}" presName="parentNode1" presStyleLbl="node1" presStyleIdx="2" presStyleCnt="3">
        <dgm:presLayoutVars>
          <dgm:chMax val="1"/>
          <dgm:bulletEnabled val="1"/>
        </dgm:presLayoutVars>
      </dgm:prSet>
      <dgm:spPr/>
      <dgm:t>
        <a:bodyPr/>
        <a:lstStyle/>
        <a:p>
          <a:endParaRPr lang="en-US"/>
        </a:p>
      </dgm:t>
    </dgm:pt>
    <dgm:pt modelId="{67C53239-590E-6B43-BCD2-5011CA1B3B40}" type="pres">
      <dgm:prSet presAssocID="{6D8E8D06-FE98-B742-8195-1F924EFC2FC5}" presName="connSite1" presStyleCnt="0"/>
      <dgm:spPr/>
    </dgm:pt>
  </dgm:ptLst>
  <dgm:cxnLst>
    <dgm:cxn modelId="{54A58B8E-F0C3-A249-A526-9D6DC74A4611}" type="presOf" srcId="{4FF5C09E-08D1-1643-9620-D26A5742102F}" destId="{9FCA3CD5-B8A4-2A45-9EEB-E41BA956638A}" srcOrd="0" destOrd="0" presId="urn:microsoft.com/office/officeart/2005/8/layout/hProcess4"/>
    <dgm:cxn modelId="{17F749B4-A85F-AB49-84E3-9C62ED02DED8}" srcId="{DFAC438D-613A-7F4C-A52D-60A295E37FE4}" destId="{9AC1D191-61E9-1145-A2E8-C5CA86CABEB7}" srcOrd="1" destOrd="0" parTransId="{574E9099-65D2-634C-8596-591F7818BD06}" sibTransId="{B863CDF4-3A8F-9746-A120-EFFA4C5EFAC7}"/>
    <dgm:cxn modelId="{4251595C-20F9-E54C-A16B-AB8602C53AB9}" srcId="{36174DE5-6836-8045-AC6B-35E3F150C92C}" destId="{C2B2E042-A0B1-4641-8553-2DB269BC1CE1}" srcOrd="2" destOrd="0" parTransId="{C939D1E0-7A34-5948-B246-44691E8CF7A0}" sibTransId="{DA053CC1-AA52-2B4F-B663-968B14DA6857}"/>
    <dgm:cxn modelId="{06B7E580-A5F6-9A40-905A-3D4B984E7810}" srcId="{4FF5C09E-08D1-1643-9620-D26A5742102F}" destId="{6D8E8D06-FE98-B742-8195-1F924EFC2FC5}" srcOrd="2" destOrd="0" parTransId="{19C4A1A2-EEE0-0F40-AB36-73308067BE86}" sibTransId="{A874A470-0AE0-7546-8190-4AF52CE6459A}"/>
    <dgm:cxn modelId="{074E332F-1EC4-C845-84BA-5B2A6321B2E5}" srcId="{4FF5C09E-08D1-1643-9620-D26A5742102F}" destId="{DFAC438D-613A-7F4C-A52D-60A295E37FE4}" srcOrd="0" destOrd="0" parTransId="{07080BAC-A214-F84F-96A8-6FF5628FD7D4}" sibTransId="{D6BBCE16-20EE-474B-8F5A-A13F4FBC04F2}"/>
    <dgm:cxn modelId="{536A3881-CF72-5949-87A5-2AFADEF416D1}" type="presOf" srcId="{9AC1D191-61E9-1145-A2E8-C5CA86CABEB7}" destId="{F2C40455-B46A-7F47-9E65-F074DD756509}" srcOrd="1" destOrd="1" presId="urn:microsoft.com/office/officeart/2005/8/layout/hProcess4"/>
    <dgm:cxn modelId="{4979D2FA-1D85-5A42-9539-A34888DCA57F}" srcId="{4FF5C09E-08D1-1643-9620-D26A5742102F}" destId="{36174DE5-6836-8045-AC6B-35E3F150C92C}" srcOrd="1" destOrd="0" parTransId="{AB9C5D14-14E0-734E-9549-E6F562F29207}" sibTransId="{E00C6683-3428-784F-B3CD-243C49D66755}"/>
    <dgm:cxn modelId="{091D88EE-A9D5-C544-BA66-9F7502AE6ED4}" type="presOf" srcId="{C1A5D372-BB97-4141-899C-5B087FD39C50}" destId="{6274AD8F-946A-5147-A1D0-9B06CF8D3FEA}" srcOrd="0" destOrd="0" presId="urn:microsoft.com/office/officeart/2005/8/layout/hProcess4"/>
    <dgm:cxn modelId="{E0F8DFFC-5CAC-734D-BC5D-DF607AB8CECD}" srcId="{6D8E8D06-FE98-B742-8195-1F924EFC2FC5}" destId="{C7454107-0D54-454C-BB7D-9FF499CA2CAF}" srcOrd="2" destOrd="0" parTransId="{BE12E6B1-8A31-AA4A-9DDC-DB2F3203B892}" sibTransId="{E5F9C5B5-6A2E-144C-B920-1E046547D9DC}"/>
    <dgm:cxn modelId="{D1CBAC23-D0A1-E947-BF40-1567D3DC760D}" type="presOf" srcId="{1311EA46-0EE5-F547-A923-4A09BB51C53B}" destId="{11BD6615-2DB3-1047-8901-A2EE40C11903}" srcOrd="0" destOrd="1" presId="urn:microsoft.com/office/officeart/2005/8/layout/hProcess4"/>
    <dgm:cxn modelId="{E9B12606-705A-5D4B-B906-66E824A50C36}" srcId="{DFAC438D-613A-7F4C-A52D-60A295E37FE4}" destId="{54DEBA65-9E77-A84A-B35D-EE1D8A466F2B}" srcOrd="0" destOrd="0" parTransId="{35FEABE7-0809-DA45-A5DC-63C74EE3091F}" sibTransId="{11C38F1D-17C6-474D-9ED1-443649CBCBFC}"/>
    <dgm:cxn modelId="{644438E6-8DD8-F445-A279-619B1FE88756}" srcId="{36174DE5-6836-8045-AC6B-35E3F150C92C}" destId="{B1DA9876-4C16-8F49-9E98-DF16E240D001}" srcOrd="1" destOrd="0" parTransId="{46834946-5282-624D-8ADE-5C21D46C9944}" sibTransId="{75A79029-8285-2D45-9311-50F56B11E840}"/>
    <dgm:cxn modelId="{B2E7137C-EB73-6B4C-811F-AB0B9D618D94}" type="presOf" srcId="{92A58232-F91A-7D4E-8A4B-74C214B8EC8E}" destId="{F64D4478-D582-1849-9696-A7CCA253BA93}" srcOrd="0" destOrd="2" presId="urn:microsoft.com/office/officeart/2005/8/layout/hProcess4"/>
    <dgm:cxn modelId="{AAE978B6-7376-044E-BB0B-44F6609B3951}" type="presOf" srcId="{1311EA46-0EE5-F547-A923-4A09BB51C53B}" destId="{C1B21E36-0764-0541-AFC2-DCED80FDE2E6}" srcOrd="1" destOrd="1" presId="urn:microsoft.com/office/officeart/2005/8/layout/hProcess4"/>
    <dgm:cxn modelId="{3863A4FD-6037-6945-B48E-2A0AE528A4EB}" type="presOf" srcId="{C2B2E042-A0B1-4641-8553-2DB269BC1CE1}" destId="{64FDF1D8-74B5-3E46-AECB-D52F7CB585D8}" srcOrd="1" destOrd="2" presId="urn:microsoft.com/office/officeart/2005/8/layout/hProcess4"/>
    <dgm:cxn modelId="{D90AE15A-812E-C04B-A12A-A1F03DE758FC}" type="presOf" srcId="{9AC1D191-61E9-1145-A2E8-C5CA86CABEB7}" destId="{F64D4478-D582-1849-9696-A7CCA253BA93}" srcOrd="0" destOrd="1" presId="urn:microsoft.com/office/officeart/2005/8/layout/hProcess4"/>
    <dgm:cxn modelId="{BD1AFD0B-0E1C-2A49-8020-8508877F8B60}" type="presOf" srcId="{71ECBF5C-E180-1641-8B0B-01CB94EBD8EC}" destId="{64FDF1D8-74B5-3E46-AECB-D52F7CB585D8}" srcOrd="1" destOrd="3" presId="urn:microsoft.com/office/officeart/2005/8/layout/hProcess4"/>
    <dgm:cxn modelId="{60BC7F2F-AE45-9C48-AEAB-926CC5A7009E}" type="presOf" srcId="{36174DE5-6836-8045-AC6B-35E3F150C92C}" destId="{5B61323D-2225-DE4C-AD64-FDF232BD9A3F}" srcOrd="0" destOrd="0" presId="urn:microsoft.com/office/officeart/2005/8/layout/hProcess4"/>
    <dgm:cxn modelId="{AA08C683-2176-A849-9B57-6168DD5C3DC5}" srcId="{DFAC438D-613A-7F4C-A52D-60A295E37FE4}" destId="{92A58232-F91A-7D4E-8A4B-74C214B8EC8E}" srcOrd="2" destOrd="0" parTransId="{A8477DD7-E6D8-1C4F-880B-1C2F5D3BF2C5}" sibTransId="{C66696CA-6E8D-9349-ACCF-3DED2663F8EB}"/>
    <dgm:cxn modelId="{8B5AF2DF-5604-DF43-8C87-8FE895DFD71E}" type="presOf" srcId="{D6BBCE16-20EE-474B-8F5A-A13F4FBC04F2}" destId="{DCAAF424-21A2-BD4D-A90C-4446FD3D25E8}" srcOrd="0" destOrd="0" presId="urn:microsoft.com/office/officeart/2005/8/layout/hProcess4"/>
    <dgm:cxn modelId="{CD27C987-19C1-5449-8559-B7F04314D1AE}" type="presOf" srcId="{65D51224-61D6-824C-8EC6-F8D0DCC0CDFA}" destId="{11BD6615-2DB3-1047-8901-A2EE40C11903}" srcOrd="0" destOrd="0" presId="urn:microsoft.com/office/officeart/2005/8/layout/hProcess4"/>
    <dgm:cxn modelId="{CA58788D-F8EB-C044-ADF1-60E17BA49D07}" type="presOf" srcId="{C2B2E042-A0B1-4641-8553-2DB269BC1CE1}" destId="{6274AD8F-946A-5147-A1D0-9B06CF8D3FEA}" srcOrd="0" destOrd="2" presId="urn:microsoft.com/office/officeart/2005/8/layout/hProcess4"/>
    <dgm:cxn modelId="{62CF6BDF-6AE3-674A-BCA9-0C5B1AC77020}" type="presOf" srcId="{54DEBA65-9E77-A84A-B35D-EE1D8A466F2B}" destId="{F64D4478-D582-1849-9696-A7CCA253BA93}" srcOrd="0" destOrd="0" presId="urn:microsoft.com/office/officeart/2005/8/layout/hProcess4"/>
    <dgm:cxn modelId="{AAF54BFE-AA83-9243-83AF-B7E547BF4841}" srcId="{6D8E8D06-FE98-B742-8195-1F924EFC2FC5}" destId="{65D51224-61D6-824C-8EC6-F8D0DCC0CDFA}" srcOrd="0" destOrd="0" parTransId="{8000D3EA-1C25-F04B-949A-29CA759578FF}" sibTransId="{6E21E45E-4A1D-F949-B4ED-B29A3297E05D}"/>
    <dgm:cxn modelId="{B6A174E0-329B-9C41-8068-C4FA2283410E}" type="presOf" srcId="{C7454107-0D54-454C-BB7D-9FF499CA2CAF}" destId="{11BD6615-2DB3-1047-8901-A2EE40C11903}" srcOrd="0" destOrd="2" presId="urn:microsoft.com/office/officeart/2005/8/layout/hProcess4"/>
    <dgm:cxn modelId="{BB425C7E-2031-A84A-A1C6-98ADBA07902B}" srcId="{6D8E8D06-FE98-B742-8195-1F924EFC2FC5}" destId="{1311EA46-0EE5-F547-A923-4A09BB51C53B}" srcOrd="1" destOrd="0" parTransId="{F491FE3B-87A8-8045-BE7F-F8585F15FBDD}" sibTransId="{D3494727-B155-7E45-949F-FB6C3A5FD2D6}"/>
    <dgm:cxn modelId="{8CE5AEBF-CC00-4946-B1F9-7DAC98432760}" type="presOf" srcId="{65D51224-61D6-824C-8EC6-F8D0DCC0CDFA}" destId="{C1B21E36-0764-0541-AFC2-DCED80FDE2E6}" srcOrd="1" destOrd="0" presId="urn:microsoft.com/office/officeart/2005/8/layout/hProcess4"/>
    <dgm:cxn modelId="{A7D94FA4-B239-DF46-ABF0-96E02CB4081F}" type="presOf" srcId="{E00C6683-3428-784F-B3CD-243C49D66755}" destId="{F7C8C42F-A32D-E34F-A65F-E90E13E27F60}" srcOrd="0" destOrd="0" presId="urn:microsoft.com/office/officeart/2005/8/layout/hProcess4"/>
    <dgm:cxn modelId="{9C4357D1-B862-CE40-B21C-4E705A57A1CF}" type="presOf" srcId="{92A58232-F91A-7D4E-8A4B-74C214B8EC8E}" destId="{F2C40455-B46A-7F47-9E65-F074DD756509}" srcOrd="1" destOrd="2" presId="urn:microsoft.com/office/officeart/2005/8/layout/hProcess4"/>
    <dgm:cxn modelId="{9284D6A3-1366-2B42-BB7C-90DA39F26820}" type="presOf" srcId="{6D8E8D06-FE98-B742-8195-1F924EFC2FC5}" destId="{7624A2BC-1BD1-D54F-BAF4-DC7DD8D864BB}" srcOrd="0" destOrd="0" presId="urn:microsoft.com/office/officeart/2005/8/layout/hProcess4"/>
    <dgm:cxn modelId="{6FB1B43C-8B60-6B43-B390-22B10374A3D4}" type="presOf" srcId="{C7454107-0D54-454C-BB7D-9FF499CA2CAF}" destId="{C1B21E36-0764-0541-AFC2-DCED80FDE2E6}" srcOrd="1" destOrd="2" presId="urn:microsoft.com/office/officeart/2005/8/layout/hProcess4"/>
    <dgm:cxn modelId="{BAEEFE6F-37F5-614D-8593-F640C8985CA1}" type="presOf" srcId="{B1DA9876-4C16-8F49-9E98-DF16E240D001}" destId="{64FDF1D8-74B5-3E46-AECB-D52F7CB585D8}" srcOrd="1" destOrd="1" presId="urn:microsoft.com/office/officeart/2005/8/layout/hProcess4"/>
    <dgm:cxn modelId="{9DD63111-48CC-6343-908A-58F17E32409C}" type="presOf" srcId="{B1DA9876-4C16-8F49-9E98-DF16E240D001}" destId="{6274AD8F-946A-5147-A1D0-9B06CF8D3FEA}" srcOrd="0" destOrd="1" presId="urn:microsoft.com/office/officeart/2005/8/layout/hProcess4"/>
    <dgm:cxn modelId="{8DEA2674-1034-6748-A367-58363CB813E3}" type="presOf" srcId="{C1A5D372-BB97-4141-899C-5B087FD39C50}" destId="{64FDF1D8-74B5-3E46-AECB-D52F7CB585D8}" srcOrd="1" destOrd="0" presId="urn:microsoft.com/office/officeart/2005/8/layout/hProcess4"/>
    <dgm:cxn modelId="{D21774B8-37FB-E441-B2D8-CB3AF86305A3}" type="presOf" srcId="{DFAC438D-613A-7F4C-A52D-60A295E37FE4}" destId="{F616924C-4314-5E4D-82A7-9015B5F7860C}" srcOrd="0" destOrd="0" presId="urn:microsoft.com/office/officeart/2005/8/layout/hProcess4"/>
    <dgm:cxn modelId="{45C3754F-AB60-B54A-8471-334888C71054}" srcId="{36174DE5-6836-8045-AC6B-35E3F150C92C}" destId="{71ECBF5C-E180-1641-8B0B-01CB94EBD8EC}" srcOrd="3" destOrd="0" parTransId="{1975CB1D-A337-0F49-817C-0713C979C7D0}" sibTransId="{73F7AC2F-59E9-4C41-BADA-3B3E94662C2E}"/>
    <dgm:cxn modelId="{18F3055D-B4B8-124D-8FB5-1FF45B3927C8}" type="presOf" srcId="{54DEBA65-9E77-A84A-B35D-EE1D8A466F2B}" destId="{F2C40455-B46A-7F47-9E65-F074DD756509}" srcOrd="1" destOrd="0" presId="urn:microsoft.com/office/officeart/2005/8/layout/hProcess4"/>
    <dgm:cxn modelId="{E1007C56-6541-5E4D-8D87-F10ADB3E7AD6}" type="presOf" srcId="{71ECBF5C-E180-1641-8B0B-01CB94EBD8EC}" destId="{6274AD8F-946A-5147-A1D0-9B06CF8D3FEA}" srcOrd="0" destOrd="3" presId="urn:microsoft.com/office/officeart/2005/8/layout/hProcess4"/>
    <dgm:cxn modelId="{8A0E5A29-630B-8C4B-96B0-ED5DC1496F32}" srcId="{36174DE5-6836-8045-AC6B-35E3F150C92C}" destId="{C1A5D372-BB97-4141-899C-5B087FD39C50}" srcOrd="0" destOrd="0" parTransId="{79AAC13A-4097-CF43-B5A9-5EBC0F41BE1E}" sibTransId="{F9B8E1C8-CC39-4148-B006-12376DC87198}"/>
    <dgm:cxn modelId="{C6E913F5-C6E0-EB49-8234-CA2EF4488976}" type="presParOf" srcId="{9FCA3CD5-B8A4-2A45-9EEB-E41BA956638A}" destId="{3D4CE3ED-1675-F840-92D2-446337FC7D29}" srcOrd="0" destOrd="0" presId="urn:microsoft.com/office/officeart/2005/8/layout/hProcess4"/>
    <dgm:cxn modelId="{763E52E8-7613-AE45-8E02-4888EE5A7CE3}" type="presParOf" srcId="{9FCA3CD5-B8A4-2A45-9EEB-E41BA956638A}" destId="{012FBF40-C0BD-2540-9D8F-C5392CEA4178}" srcOrd="1" destOrd="0" presId="urn:microsoft.com/office/officeart/2005/8/layout/hProcess4"/>
    <dgm:cxn modelId="{E6BA0936-A659-A843-9DB9-74766713BAD2}" type="presParOf" srcId="{9FCA3CD5-B8A4-2A45-9EEB-E41BA956638A}" destId="{198F5BDA-28D8-A146-BC59-4750F366D660}" srcOrd="2" destOrd="0" presId="urn:microsoft.com/office/officeart/2005/8/layout/hProcess4"/>
    <dgm:cxn modelId="{C0CBD6B7-ABB9-814A-82B4-316098B066E1}" type="presParOf" srcId="{198F5BDA-28D8-A146-BC59-4750F366D660}" destId="{437E7505-6579-5549-AA9F-25F12DCCD884}" srcOrd="0" destOrd="0" presId="urn:microsoft.com/office/officeart/2005/8/layout/hProcess4"/>
    <dgm:cxn modelId="{E6A15AAA-861B-CC4A-9EEA-D3B2B0567B81}" type="presParOf" srcId="{437E7505-6579-5549-AA9F-25F12DCCD884}" destId="{2671E8F8-13AA-B143-8408-A393BCF0BA77}" srcOrd="0" destOrd="0" presId="urn:microsoft.com/office/officeart/2005/8/layout/hProcess4"/>
    <dgm:cxn modelId="{DE3C2F35-B4AD-8C46-B4FA-38E65890D95C}" type="presParOf" srcId="{437E7505-6579-5549-AA9F-25F12DCCD884}" destId="{F64D4478-D582-1849-9696-A7CCA253BA93}" srcOrd="1" destOrd="0" presId="urn:microsoft.com/office/officeart/2005/8/layout/hProcess4"/>
    <dgm:cxn modelId="{0FA2D2AA-9205-C641-AE20-1DD779B129B7}" type="presParOf" srcId="{437E7505-6579-5549-AA9F-25F12DCCD884}" destId="{F2C40455-B46A-7F47-9E65-F074DD756509}" srcOrd="2" destOrd="0" presId="urn:microsoft.com/office/officeart/2005/8/layout/hProcess4"/>
    <dgm:cxn modelId="{72811EBC-EE7A-E94C-938B-FD790523A79E}" type="presParOf" srcId="{437E7505-6579-5549-AA9F-25F12DCCD884}" destId="{F616924C-4314-5E4D-82A7-9015B5F7860C}" srcOrd="3" destOrd="0" presId="urn:microsoft.com/office/officeart/2005/8/layout/hProcess4"/>
    <dgm:cxn modelId="{19E89378-D558-CD4C-9658-B8EB9562738B}" type="presParOf" srcId="{437E7505-6579-5549-AA9F-25F12DCCD884}" destId="{8BD7A40D-8977-174E-B334-7A157E92368D}" srcOrd="4" destOrd="0" presId="urn:microsoft.com/office/officeart/2005/8/layout/hProcess4"/>
    <dgm:cxn modelId="{620F4A69-0298-D545-A869-23513740CA4E}" type="presParOf" srcId="{198F5BDA-28D8-A146-BC59-4750F366D660}" destId="{DCAAF424-21A2-BD4D-A90C-4446FD3D25E8}" srcOrd="1" destOrd="0" presId="urn:microsoft.com/office/officeart/2005/8/layout/hProcess4"/>
    <dgm:cxn modelId="{D54F5487-A5E3-624F-909B-E59A0E545A0F}" type="presParOf" srcId="{198F5BDA-28D8-A146-BC59-4750F366D660}" destId="{26713A95-ED47-ED42-8D05-112E1FF11368}" srcOrd="2" destOrd="0" presId="urn:microsoft.com/office/officeart/2005/8/layout/hProcess4"/>
    <dgm:cxn modelId="{2B4B9C4B-5212-3642-B115-F15E86C66C52}" type="presParOf" srcId="{26713A95-ED47-ED42-8D05-112E1FF11368}" destId="{84AFEBD9-BC8D-1640-84E7-720FE0B5D85A}" srcOrd="0" destOrd="0" presId="urn:microsoft.com/office/officeart/2005/8/layout/hProcess4"/>
    <dgm:cxn modelId="{4E1392F5-A209-544B-9355-B85A8D56FAE0}" type="presParOf" srcId="{26713A95-ED47-ED42-8D05-112E1FF11368}" destId="{6274AD8F-946A-5147-A1D0-9B06CF8D3FEA}" srcOrd="1" destOrd="0" presId="urn:microsoft.com/office/officeart/2005/8/layout/hProcess4"/>
    <dgm:cxn modelId="{9A861F91-F1FB-9442-91A6-95AD815A232A}" type="presParOf" srcId="{26713A95-ED47-ED42-8D05-112E1FF11368}" destId="{64FDF1D8-74B5-3E46-AECB-D52F7CB585D8}" srcOrd="2" destOrd="0" presId="urn:microsoft.com/office/officeart/2005/8/layout/hProcess4"/>
    <dgm:cxn modelId="{F902F414-5F73-594F-A8A1-481C2C57975B}" type="presParOf" srcId="{26713A95-ED47-ED42-8D05-112E1FF11368}" destId="{5B61323D-2225-DE4C-AD64-FDF232BD9A3F}" srcOrd="3" destOrd="0" presId="urn:microsoft.com/office/officeart/2005/8/layout/hProcess4"/>
    <dgm:cxn modelId="{514592BB-4A01-F64C-98EE-81461DA98212}" type="presParOf" srcId="{26713A95-ED47-ED42-8D05-112E1FF11368}" destId="{E33AB567-9BF3-F24E-A26A-B6B2691D67F1}" srcOrd="4" destOrd="0" presId="urn:microsoft.com/office/officeart/2005/8/layout/hProcess4"/>
    <dgm:cxn modelId="{478B97DE-5903-9B49-9DD2-14B455134738}" type="presParOf" srcId="{198F5BDA-28D8-A146-BC59-4750F366D660}" destId="{F7C8C42F-A32D-E34F-A65F-E90E13E27F60}" srcOrd="3" destOrd="0" presId="urn:microsoft.com/office/officeart/2005/8/layout/hProcess4"/>
    <dgm:cxn modelId="{BB9EA740-9C28-5F43-BBB0-97597D2DBCEC}" type="presParOf" srcId="{198F5BDA-28D8-A146-BC59-4750F366D660}" destId="{6A6B4CC4-4BE7-B347-8C94-1BC1D1F1A693}" srcOrd="4" destOrd="0" presId="urn:microsoft.com/office/officeart/2005/8/layout/hProcess4"/>
    <dgm:cxn modelId="{491FE685-EB19-2D47-8410-A169DBFCCDA7}" type="presParOf" srcId="{6A6B4CC4-4BE7-B347-8C94-1BC1D1F1A693}" destId="{7F5D18D3-8303-DD41-A009-490E36679697}" srcOrd="0" destOrd="0" presId="urn:microsoft.com/office/officeart/2005/8/layout/hProcess4"/>
    <dgm:cxn modelId="{E74CB59F-D774-664F-9713-F09FDEF55A95}" type="presParOf" srcId="{6A6B4CC4-4BE7-B347-8C94-1BC1D1F1A693}" destId="{11BD6615-2DB3-1047-8901-A2EE40C11903}" srcOrd="1" destOrd="0" presId="urn:microsoft.com/office/officeart/2005/8/layout/hProcess4"/>
    <dgm:cxn modelId="{8EF6B7C4-9818-9E48-A265-DB91DFD91750}" type="presParOf" srcId="{6A6B4CC4-4BE7-B347-8C94-1BC1D1F1A693}" destId="{C1B21E36-0764-0541-AFC2-DCED80FDE2E6}" srcOrd="2" destOrd="0" presId="urn:microsoft.com/office/officeart/2005/8/layout/hProcess4"/>
    <dgm:cxn modelId="{B822C783-DD16-6340-8EDA-DBD022599E9D}" type="presParOf" srcId="{6A6B4CC4-4BE7-B347-8C94-1BC1D1F1A693}" destId="{7624A2BC-1BD1-D54F-BAF4-DC7DD8D864BB}" srcOrd="3" destOrd="0" presId="urn:microsoft.com/office/officeart/2005/8/layout/hProcess4"/>
    <dgm:cxn modelId="{0264CC95-A485-124F-902F-B3DA829A7744}" type="presParOf" srcId="{6A6B4CC4-4BE7-B347-8C94-1BC1D1F1A693}" destId="{67C53239-590E-6B43-BCD2-5011CA1B3B40}"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D4478-D582-1849-9696-A7CCA253BA93}">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Understanding Challenges</a:t>
          </a:r>
          <a:endParaRPr lang="en-US" sz="1700" kern="1200" dirty="0"/>
        </a:p>
        <a:p>
          <a:pPr marL="171450" lvl="1" indent="-171450" algn="l" defTabSz="755650">
            <a:lnSpc>
              <a:spcPct val="90000"/>
            </a:lnSpc>
            <a:spcBef>
              <a:spcPct val="0"/>
            </a:spcBef>
            <a:spcAft>
              <a:spcPct val="15000"/>
            </a:spcAft>
            <a:buChar char="••"/>
          </a:pPr>
          <a:r>
            <a:rPr lang="en-US" sz="1700" kern="1200" dirty="0" smtClean="0"/>
            <a:t>Finding or </a:t>
          </a:r>
          <a:r>
            <a:rPr lang="en-US" sz="1700" kern="1200" dirty="0" smtClean="0"/>
            <a:t>Developing new  </a:t>
          </a:r>
          <a:r>
            <a:rPr lang="en-US" sz="1700" kern="1200" dirty="0" smtClean="0"/>
            <a:t>Solutions</a:t>
          </a:r>
          <a:endParaRPr lang="en-US" sz="1700" kern="1200" dirty="0"/>
        </a:p>
        <a:p>
          <a:pPr marL="171450" lvl="1" indent="-171450" algn="l" defTabSz="755650">
            <a:lnSpc>
              <a:spcPct val="90000"/>
            </a:lnSpc>
            <a:spcBef>
              <a:spcPct val="0"/>
            </a:spcBef>
            <a:spcAft>
              <a:spcPct val="15000"/>
            </a:spcAft>
            <a:buChar char="••"/>
          </a:pPr>
          <a:r>
            <a:rPr lang="en-US" sz="1700" kern="1200" dirty="0" smtClean="0"/>
            <a:t>Forward-looking</a:t>
          </a:r>
          <a:endParaRPr lang="en-US" sz="1700" kern="1200" dirty="0"/>
        </a:p>
      </dsp:txBody>
      <dsp:txXfrm>
        <a:off x="43694" y="1373540"/>
        <a:ext cx="2174998" cy="1379301"/>
      </dsp:txXfrm>
    </dsp:sp>
    <dsp:sp modelId="{DCAAF424-21A2-BD4D-A90C-4446FD3D25E8}">
      <dsp:nvSpPr>
        <dsp:cNvPr id="0" name=""/>
        <dsp:cNvSpPr/>
      </dsp:nvSpPr>
      <dsp:spPr>
        <a:xfrm>
          <a:off x="1279934" y="1734318"/>
          <a:ext cx="2447481" cy="2447481"/>
        </a:xfrm>
        <a:prstGeom prst="leftCircularArrow">
          <a:avLst>
            <a:gd name="adj1" fmla="val 2969"/>
            <a:gd name="adj2" fmla="val 363730"/>
            <a:gd name="adj3" fmla="val 2139241"/>
            <a:gd name="adj4" fmla="val 9024489"/>
            <a:gd name="adj5" fmla="val 3463"/>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16924C-4314-5E4D-82A7-9015B5F7860C}">
      <dsp:nvSpPr>
        <dsp:cNvPr id="0" name=""/>
        <dsp:cNvSpPr/>
      </dsp:nvSpPr>
      <dsp:spPr>
        <a:xfrm>
          <a:off x="503186" y="2795754"/>
          <a:ext cx="2009619" cy="79915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5" tIns="57150" rIns="85725" bIns="57150" numCol="1" spcCol="1270" anchor="ctr" anchorCtr="0">
          <a:noAutofit/>
        </a:bodyPr>
        <a:lstStyle/>
        <a:p>
          <a:pPr lvl="0" algn="ctr" defTabSz="2000250">
            <a:lnSpc>
              <a:spcPct val="90000"/>
            </a:lnSpc>
            <a:spcBef>
              <a:spcPct val="0"/>
            </a:spcBef>
            <a:spcAft>
              <a:spcPct val="35000"/>
            </a:spcAft>
          </a:pPr>
          <a:r>
            <a:rPr lang="en-US" sz="4500" kern="1200" dirty="0" smtClean="0"/>
            <a:t>R&amp;D</a:t>
          </a:r>
          <a:endParaRPr lang="en-US" sz="4500" kern="1200" dirty="0"/>
        </a:p>
      </dsp:txBody>
      <dsp:txXfrm>
        <a:off x="526593" y="2819161"/>
        <a:ext cx="1962805" cy="752345"/>
      </dsp:txXfrm>
    </dsp:sp>
    <dsp:sp modelId="{6274AD8F-946A-5147-A1D0-9B06CF8D3FEA}">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Testing and </a:t>
          </a:r>
          <a:r>
            <a:rPr lang="en-US" sz="1700" kern="1200" dirty="0" smtClean="0"/>
            <a:t>Piloting</a:t>
          </a:r>
          <a:endParaRPr lang="en-US" sz="1700" kern="1200" dirty="0"/>
        </a:p>
        <a:p>
          <a:pPr marL="171450" lvl="1" indent="-171450" algn="l" defTabSz="755650">
            <a:lnSpc>
              <a:spcPct val="90000"/>
            </a:lnSpc>
            <a:spcBef>
              <a:spcPct val="0"/>
            </a:spcBef>
            <a:spcAft>
              <a:spcPct val="15000"/>
            </a:spcAft>
            <a:buChar char="••"/>
          </a:pPr>
          <a:r>
            <a:rPr lang="en-US" sz="1700" kern="1200" dirty="0" smtClean="0"/>
            <a:t>Demonstrating</a:t>
          </a:r>
          <a:endParaRPr lang="en-US" sz="1700" kern="1200" dirty="0"/>
        </a:p>
        <a:p>
          <a:pPr marL="171450" lvl="1" indent="-171450" algn="l" defTabSz="755650">
            <a:lnSpc>
              <a:spcPct val="90000"/>
            </a:lnSpc>
            <a:spcBef>
              <a:spcPct val="0"/>
            </a:spcBef>
            <a:spcAft>
              <a:spcPct val="15000"/>
            </a:spcAft>
            <a:buChar char="••"/>
          </a:pPr>
          <a:r>
            <a:rPr lang="en-US" sz="1700" kern="1200" dirty="0" smtClean="0"/>
            <a:t>Facilitating</a:t>
          </a:r>
          <a:endParaRPr lang="en-US" sz="1700" kern="1200" dirty="0"/>
        </a:p>
        <a:p>
          <a:pPr marL="171450" lvl="1" indent="-171450" algn="l" defTabSz="755650">
            <a:lnSpc>
              <a:spcPct val="90000"/>
            </a:lnSpc>
            <a:spcBef>
              <a:spcPct val="0"/>
            </a:spcBef>
            <a:spcAft>
              <a:spcPct val="15000"/>
            </a:spcAft>
            <a:buChar char="••"/>
          </a:pPr>
          <a:r>
            <a:rPr lang="en-US" sz="1700" kern="1200" dirty="0" smtClean="0"/>
            <a:t>Replicating</a:t>
          </a:r>
          <a:endParaRPr lang="en-US" sz="1700" kern="1200" dirty="0"/>
        </a:p>
      </dsp:txBody>
      <dsp:txXfrm>
        <a:off x="2901699" y="1773120"/>
        <a:ext cx="2174998" cy="1379301"/>
      </dsp:txXfrm>
    </dsp:sp>
    <dsp:sp modelId="{F7C8C42F-A32D-E34F-A65F-E90E13E27F60}">
      <dsp:nvSpPr>
        <dsp:cNvPr id="0" name=""/>
        <dsp:cNvSpPr/>
      </dsp:nvSpPr>
      <dsp:spPr>
        <a:xfrm>
          <a:off x="4119099" y="608608"/>
          <a:ext cx="2736364" cy="2736364"/>
        </a:xfrm>
        <a:prstGeom prst="circularArrow">
          <a:avLst>
            <a:gd name="adj1" fmla="val 2655"/>
            <a:gd name="adj2" fmla="val 322955"/>
            <a:gd name="adj3" fmla="val 19501534"/>
            <a:gd name="adj4" fmla="val 12575511"/>
            <a:gd name="adj5" fmla="val 3098"/>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61323D-2225-DE4C-AD64-FDF232BD9A3F}">
      <dsp:nvSpPr>
        <dsp:cNvPr id="0" name=""/>
        <dsp:cNvSpPr/>
      </dsp:nvSpPr>
      <dsp:spPr>
        <a:xfrm>
          <a:off x="3361192" y="931048"/>
          <a:ext cx="2009619" cy="79915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5" tIns="57150" rIns="85725" bIns="57150" numCol="1" spcCol="1270" anchor="ctr" anchorCtr="0">
          <a:noAutofit/>
        </a:bodyPr>
        <a:lstStyle/>
        <a:p>
          <a:pPr lvl="0" algn="ctr" defTabSz="2000250">
            <a:lnSpc>
              <a:spcPct val="90000"/>
            </a:lnSpc>
            <a:spcBef>
              <a:spcPct val="0"/>
            </a:spcBef>
            <a:spcAft>
              <a:spcPct val="35000"/>
            </a:spcAft>
          </a:pPr>
          <a:r>
            <a:rPr lang="en-US" sz="4500" kern="1200" dirty="0" smtClean="0"/>
            <a:t>SSI</a:t>
          </a:r>
          <a:endParaRPr lang="en-US" sz="4500" kern="1200" dirty="0"/>
        </a:p>
      </dsp:txBody>
      <dsp:txXfrm>
        <a:off x="3384599" y="954455"/>
        <a:ext cx="1962805" cy="752345"/>
      </dsp:txXfrm>
    </dsp:sp>
    <dsp:sp modelId="{11BD6615-2DB3-1047-8901-A2EE40C11903}">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Unearthing and Rewarding</a:t>
          </a:r>
          <a:endParaRPr lang="en-US" sz="1700" kern="1200" dirty="0"/>
        </a:p>
        <a:p>
          <a:pPr marL="171450" lvl="1" indent="-171450" algn="l" defTabSz="755650">
            <a:lnSpc>
              <a:spcPct val="90000"/>
            </a:lnSpc>
            <a:spcBef>
              <a:spcPct val="0"/>
            </a:spcBef>
            <a:spcAft>
              <a:spcPct val="15000"/>
            </a:spcAft>
            <a:buChar char="••"/>
          </a:pPr>
          <a:r>
            <a:rPr lang="en-US" sz="1700" kern="1200" dirty="0" smtClean="0"/>
            <a:t>Learning and Knowledge </a:t>
          </a:r>
          <a:r>
            <a:rPr lang="en-US" sz="1700" kern="1200" dirty="0" smtClean="0"/>
            <a:t>Sharing</a:t>
          </a:r>
          <a:endParaRPr lang="en-US" sz="1700" kern="1200" dirty="0"/>
        </a:p>
        <a:p>
          <a:pPr marL="171450" lvl="1" indent="-171450" algn="l" defTabSz="755650">
            <a:lnSpc>
              <a:spcPct val="90000"/>
            </a:lnSpc>
            <a:spcBef>
              <a:spcPct val="0"/>
            </a:spcBef>
            <a:spcAft>
              <a:spcPct val="15000"/>
            </a:spcAft>
            <a:buChar char="••"/>
          </a:pPr>
          <a:r>
            <a:rPr lang="en-US" sz="1700" kern="1200" dirty="0" smtClean="0"/>
            <a:t>Capacity Building</a:t>
          </a:r>
          <a:endParaRPr lang="en-US" sz="1700" kern="1200" dirty="0"/>
        </a:p>
      </dsp:txBody>
      <dsp:txXfrm>
        <a:off x="5759705" y="1373540"/>
        <a:ext cx="2174998" cy="1379301"/>
      </dsp:txXfrm>
    </dsp:sp>
    <dsp:sp modelId="{7624A2BC-1BD1-D54F-BAF4-DC7DD8D864BB}">
      <dsp:nvSpPr>
        <dsp:cNvPr id="0" name=""/>
        <dsp:cNvSpPr/>
      </dsp:nvSpPr>
      <dsp:spPr>
        <a:xfrm>
          <a:off x="6219198" y="2795754"/>
          <a:ext cx="2009619" cy="79915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5" tIns="57150" rIns="85725" bIns="57150" numCol="1" spcCol="1270" anchor="ctr" anchorCtr="0">
          <a:noAutofit/>
        </a:bodyPr>
        <a:lstStyle/>
        <a:p>
          <a:pPr lvl="0" algn="ctr" defTabSz="2000250">
            <a:lnSpc>
              <a:spcPct val="90000"/>
            </a:lnSpc>
            <a:spcBef>
              <a:spcPct val="0"/>
            </a:spcBef>
            <a:spcAft>
              <a:spcPct val="35000"/>
            </a:spcAft>
          </a:pPr>
          <a:r>
            <a:rPr lang="en-US" sz="4500" kern="1200" dirty="0" smtClean="0"/>
            <a:t>EE</a:t>
          </a:r>
          <a:endParaRPr lang="en-US" sz="4500" kern="1200" dirty="0"/>
        </a:p>
      </dsp:txBody>
      <dsp:txXfrm>
        <a:off x="6242605" y="2819161"/>
        <a:ext cx="1962805" cy="7523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32EADC-6FFA-D74D-A88C-C5FD09E6A7E5}" type="datetimeFigureOut">
              <a:rPr lang="en-US" smtClean="0"/>
              <a:pPr/>
              <a:t>4/26/2017</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587B73D-C901-F147-93A9-32C8481A3D8A}" type="slidenum">
              <a:rPr lang="en-ZA" smtClean="0"/>
              <a:pPr/>
              <a:t>‹#›</a:t>
            </a:fld>
            <a:endParaRPr lang="en-ZA"/>
          </a:p>
        </p:txBody>
      </p:sp>
    </p:spTree>
    <p:extLst>
      <p:ext uri="{BB962C8B-B14F-4D97-AF65-F5344CB8AC3E}">
        <p14:creationId xmlns:p14="http://schemas.microsoft.com/office/powerpoint/2010/main" xmlns="" val="3536964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87B73D-C901-F147-93A9-32C8481A3D8A}" type="slidenum">
              <a:rPr lang="en-ZA" smtClean="0"/>
              <a:pPr/>
              <a:t>14</a:t>
            </a:fld>
            <a:endParaRPr lang="en-ZA"/>
          </a:p>
        </p:txBody>
      </p:sp>
    </p:spTree>
    <p:extLst>
      <p:ext uri="{BB962C8B-B14F-4D97-AF65-F5344CB8AC3E}">
        <p14:creationId xmlns:p14="http://schemas.microsoft.com/office/powerpoint/2010/main" xmlns="" val="7527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C4387A2-806B-DE40-8804-E099BC0545D5}" type="datetimeFigureOut">
              <a:rPr lang="en-US" smtClean="0"/>
              <a:pPr/>
              <a:t>4/26/2017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C4387A2-806B-DE40-8804-E099BC0545D5}" type="datetimeFigureOut">
              <a:rPr lang="en-US" smtClean="0"/>
              <a:pPr/>
              <a:t>4/26/2017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C4387A2-806B-DE40-8804-E099BC0545D5}" type="datetimeFigureOut">
              <a:rPr lang="en-US" smtClean="0"/>
              <a:pPr/>
              <a:t>4/26/2017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C4387A2-806B-DE40-8804-E099BC0545D5}" type="datetimeFigureOut">
              <a:rPr lang="en-US" smtClean="0"/>
              <a:pPr/>
              <a:t>4/26/2017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387A2-806B-DE40-8804-E099BC0545D5}" type="datetimeFigureOut">
              <a:rPr lang="en-US" smtClean="0"/>
              <a:pPr/>
              <a:t>4/26/2017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C4387A2-806B-DE40-8804-E099BC0545D5}" type="datetimeFigureOut">
              <a:rPr lang="en-US" smtClean="0"/>
              <a:pPr/>
              <a:t>4/26/2017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C4387A2-806B-DE40-8804-E099BC0545D5}" type="datetimeFigureOut">
              <a:rPr lang="en-US" smtClean="0"/>
              <a:pPr/>
              <a:t>4/26/2017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C4387A2-806B-DE40-8804-E099BC0545D5}" type="datetimeFigureOut">
              <a:rPr lang="en-US" smtClean="0"/>
              <a:pPr/>
              <a:t>4/26/2017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387A2-806B-DE40-8804-E099BC0545D5}" type="datetimeFigureOut">
              <a:rPr lang="en-US" smtClean="0"/>
              <a:pPr/>
              <a:t>4/26/2017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387A2-806B-DE40-8804-E099BC0545D5}" type="datetimeFigureOut">
              <a:rPr lang="en-US" smtClean="0"/>
              <a:pPr/>
              <a:t>4/26/2017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387A2-806B-DE40-8804-E099BC0545D5}" type="datetimeFigureOut">
              <a:rPr lang="en-US" smtClean="0"/>
              <a:pPr/>
              <a:t>4/26/2017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69D1A7-7C71-A04E-937E-39096F4C88B1}"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012"/>
            <a:ext cx="6553200" cy="747762"/>
          </a:xfrm>
          <a:prstGeom prst="rect">
            <a:avLst/>
          </a:prstGeom>
          <a:solidFill>
            <a:schemeClr val="tx2">
              <a:lumMod val="60000"/>
              <a:lumOff val="40000"/>
            </a:schemeClr>
          </a:solidFill>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989092"/>
            <a:ext cx="8229600" cy="51370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5356" y="651509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387A2-806B-DE40-8804-E099BC0545D5}" type="datetimeFigureOut">
              <a:rPr lang="en-US" smtClean="0"/>
              <a:pPr/>
              <a:t>4/26/2017</a:t>
            </a:fld>
            <a:endParaRPr lang="en-ZA"/>
          </a:p>
        </p:txBody>
      </p:sp>
      <p:sp>
        <p:nvSpPr>
          <p:cNvPr id="5" name="Footer Placeholder 4"/>
          <p:cNvSpPr>
            <a:spLocks noGrp="1"/>
          </p:cNvSpPr>
          <p:nvPr>
            <p:ph type="ftr" sz="quarter" idx="3"/>
          </p:nvPr>
        </p:nvSpPr>
        <p:spPr>
          <a:xfrm>
            <a:off x="3124200" y="65028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017256" y="651509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9D1A7-7C71-A04E-937E-39096F4C88B1}" type="slidenum">
              <a:rPr lang="en-ZA" smtClean="0"/>
              <a:pPr/>
              <a:t>‹#›</a:t>
            </a:fld>
            <a:endParaRPr lang="en-ZA"/>
          </a:p>
        </p:txBody>
      </p:sp>
      <p:pic>
        <p:nvPicPr>
          <p:cNvPr id="9" name="Picture 8" descr="CPSI New Logo Final.pn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6553201" y="0"/>
            <a:ext cx="2590799" cy="7457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descr="centre wide"/>
          <p:cNvSpPr txBox="1">
            <a:spLocks noChangeArrowheads="1"/>
          </p:cNvSpPr>
          <p:nvPr/>
        </p:nvSpPr>
        <p:spPr>
          <a:xfrm>
            <a:off x="6856" y="-14059"/>
            <a:ext cx="9144000" cy="4417391"/>
          </a:xfrm>
          <a:prstGeom prst="rect">
            <a:avLst/>
          </a:prstGeom>
          <a:blipFill dpi="0" rotWithShape="0">
            <a:blip r:embed="rId2"/>
            <a:srcRect/>
            <a:stretch>
              <a:fillRect/>
            </a:stretch>
          </a:blipFill>
          <a:effectLst/>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ZA" sz="2000" b="0" i="0" u="none" strike="noStrike" kern="1200" cap="none" spc="0" normalizeH="0" baseline="0" noProof="0" smtClean="0">
                <a:ln>
                  <a:noFill/>
                </a:ln>
                <a:solidFill>
                  <a:schemeClr val="bg1"/>
                </a:solidFill>
                <a:effectLst/>
                <a:uLnTx/>
                <a:uFillTx/>
                <a:latin typeface="+mj-lt"/>
                <a:ea typeface="ＭＳ Ｐゴシック" pitchFamily="-112" charset="-128"/>
                <a:cs typeface="ＭＳ Ｐゴシック" pitchFamily="-112" charset="-128"/>
              </a:rPr>
              <a:t/>
            </a:r>
            <a:br>
              <a:rPr kumimoji="0" lang="en-ZA" sz="2000" b="0" i="0" u="none" strike="noStrike" kern="1200" cap="none" spc="0" normalizeH="0" baseline="0" noProof="0" smtClean="0">
                <a:ln>
                  <a:noFill/>
                </a:ln>
                <a:solidFill>
                  <a:schemeClr val="bg1"/>
                </a:solidFill>
                <a:effectLst/>
                <a:uLnTx/>
                <a:uFillTx/>
                <a:latin typeface="+mj-lt"/>
                <a:ea typeface="ＭＳ Ｐゴシック" pitchFamily="-112" charset="-128"/>
                <a:cs typeface="ＭＳ Ｐゴシック" pitchFamily="-112" charset="-128"/>
              </a:rPr>
            </a:br>
            <a:r>
              <a:rPr kumimoji="0" lang="en-ZA" sz="20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rPr>
              <a:t/>
            </a:r>
            <a:br>
              <a:rPr kumimoji="0" lang="en-ZA" sz="20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rPr>
            </a:br>
            <a:endParaRPr kumimoji="0" lang="en-ZA" sz="2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endParaRPr>
          </a:p>
        </p:txBody>
      </p:sp>
      <p:sp>
        <p:nvSpPr>
          <p:cNvPr id="2" name="Title 1"/>
          <p:cNvSpPr>
            <a:spLocks noGrp="1"/>
          </p:cNvSpPr>
          <p:nvPr>
            <p:ph type="ctrTitle"/>
          </p:nvPr>
        </p:nvSpPr>
        <p:spPr>
          <a:xfrm>
            <a:off x="-1" y="1"/>
            <a:ext cx="9143999" cy="642938"/>
          </a:xfrm>
          <a:solidFill>
            <a:schemeClr val="bg1">
              <a:lumMod val="95000"/>
            </a:schemeClr>
          </a:solidFill>
        </p:spPr>
        <p:txBody>
          <a:bodyPr/>
          <a:lstStyle/>
          <a:p>
            <a:r>
              <a:rPr lang="en-ZA" b="1" dirty="0" smtClean="0"/>
              <a:t>Presentation to Portfolio Committee</a:t>
            </a:r>
            <a:endParaRPr lang="en-ZA" b="1" dirty="0"/>
          </a:p>
        </p:txBody>
      </p:sp>
      <p:sp>
        <p:nvSpPr>
          <p:cNvPr id="3" name="Subtitle 2"/>
          <p:cNvSpPr>
            <a:spLocks noGrp="1"/>
          </p:cNvSpPr>
          <p:nvPr>
            <p:ph type="subTitle" idx="1"/>
          </p:nvPr>
        </p:nvSpPr>
        <p:spPr>
          <a:xfrm>
            <a:off x="1575463" y="4505735"/>
            <a:ext cx="6400800" cy="2338204"/>
          </a:xfrm>
        </p:spPr>
        <p:txBody>
          <a:bodyPr>
            <a:normAutofit fontScale="55000" lnSpcReduction="20000"/>
          </a:bodyPr>
          <a:lstStyle/>
          <a:p>
            <a:r>
              <a:rPr lang="en-ZA" sz="4000" b="1" dirty="0" smtClean="0">
                <a:solidFill>
                  <a:schemeClr val="tx1"/>
                </a:solidFill>
              </a:rPr>
              <a:t>3 MAY 2017</a:t>
            </a:r>
            <a:endParaRPr lang="en-ZA" sz="4000" b="1" dirty="0">
              <a:solidFill>
                <a:schemeClr val="tx1"/>
              </a:solidFill>
            </a:endParaRPr>
          </a:p>
          <a:p>
            <a:endParaRPr lang="en-ZA" sz="4000" b="1" dirty="0">
              <a:solidFill>
                <a:schemeClr val="tx1"/>
              </a:solidFill>
            </a:endParaRPr>
          </a:p>
          <a:p>
            <a:r>
              <a:rPr lang="en-ZA" sz="3600" b="1" dirty="0">
                <a:solidFill>
                  <a:schemeClr val="tx1"/>
                </a:solidFill>
              </a:rPr>
              <a:t>CENTRE FOR PUBLIC SERVICE INNOVATION</a:t>
            </a:r>
          </a:p>
          <a:p>
            <a:endParaRPr lang="en-ZA" sz="2800" dirty="0">
              <a:solidFill>
                <a:schemeClr val="tx1">
                  <a:lumMod val="50000"/>
                  <a:lumOff val="50000"/>
                </a:schemeClr>
              </a:solidFill>
            </a:endParaRPr>
          </a:p>
          <a:p>
            <a:r>
              <a:rPr lang="en-ZA" sz="3800" b="1" dirty="0">
                <a:solidFill>
                  <a:schemeClr val="tx1"/>
                </a:solidFill>
              </a:rPr>
              <a:t>ANNUAL PERFORMANCE </a:t>
            </a:r>
            <a:r>
              <a:rPr lang="en-ZA" sz="3800" b="1" dirty="0" smtClean="0">
                <a:solidFill>
                  <a:schemeClr val="tx1"/>
                </a:solidFill>
              </a:rPr>
              <a:t>PLAN </a:t>
            </a:r>
          </a:p>
          <a:p>
            <a:r>
              <a:rPr lang="en-ZA" sz="3800" b="1" dirty="0" smtClean="0">
                <a:solidFill>
                  <a:schemeClr val="tx1"/>
                </a:solidFill>
              </a:rPr>
              <a:t>(APP)</a:t>
            </a:r>
            <a:endParaRPr lang="en-ZA" sz="3800" b="1" dirty="0">
              <a:solidFill>
                <a:schemeClr val="tx1"/>
              </a:solidFill>
            </a:endParaRPr>
          </a:p>
          <a:p>
            <a:r>
              <a:rPr lang="en-ZA" sz="3800" b="1" dirty="0" smtClean="0">
                <a:solidFill>
                  <a:schemeClr val="tx1"/>
                </a:solidFill>
              </a:rPr>
              <a:t>2017/18</a:t>
            </a:r>
            <a:endParaRPr lang="en-ZA" sz="3800" b="1" dirty="0">
              <a:solidFill>
                <a:schemeClr val="tx1"/>
              </a:solidFill>
            </a:endParaRPr>
          </a:p>
        </p:txBody>
      </p:sp>
      <p:pic>
        <p:nvPicPr>
          <p:cNvPr id="5" name="Picture 4" descr="CPSI-Logo-Transp.gif"/>
          <p:cNvPicPr>
            <a:picLocks noChangeAspect="1"/>
          </p:cNvPicPr>
          <p:nvPr/>
        </p:nvPicPr>
        <p:blipFill>
          <a:blip r:embed="rId3"/>
          <a:stretch>
            <a:fillRect/>
          </a:stretch>
        </p:blipFill>
        <p:spPr>
          <a:xfrm>
            <a:off x="8007070" y="4417390"/>
            <a:ext cx="1136929" cy="2440609"/>
          </a:xfrm>
          <a:prstGeom prst="rect">
            <a:avLst/>
          </a:prstGeom>
          <a:effectLst/>
        </p:spPr>
      </p:pic>
      <p:sp>
        <p:nvSpPr>
          <p:cNvPr id="7" name="Slide Number Placeholder 6"/>
          <p:cNvSpPr>
            <a:spLocks noGrp="1"/>
          </p:cNvSpPr>
          <p:nvPr>
            <p:ph type="sldNum" sz="quarter" idx="12"/>
          </p:nvPr>
        </p:nvSpPr>
        <p:spPr/>
        <p:txBody>
          <a:bodyPr/>
          <a:lstStyle/>
          <a:p>
            <a:r>
              <a:rPr lang="en-ZA" dirty="0" smtClean="0"/>
              <a:t>)</a:t>
            </a:r>
            <a:fld id="{4414807B-44EB-7242-827D-16A5EC7111B6}" type="slidenum">
              <a:rPr lang="en-ZA" smtClean="0"/>
              <a:pPr/>
              <a:t>1</a:t>
            </a:fld>
            <a:endParaRPr lang="en-ZA" dirty="0"/>
          </a:p>
        </p:txBody>
      </p:sp>
      <p:pic>
        <p:nvPicPr>
          <p:cNvPr id="8" name="Picture 7" descr="RSA-Code-of-Arms2.gif"/>
          <p:cNvPicPr>
            <a:picLocks noChangeAspect="1"/>
          </p:cNvPicPr>
          <p:nvPr/>
        </p:nvPicPr>
        <p:blipFill>
          <a:blip r:embed="rId4"/>
          <a:stretch>
            <a:fillRect/>
          </a:stretch>
        </p:blipFill>
        <p:spPr>
          <a:xfrm>
            <a:off x="0" y="4485346"/>
            <a:ext cx="1817730" cy="2372653"/>
          </a:xfrm>
          <a:prstGeom prst="rect">
            <a:avLst/>
          </a:prstGeom>
        </p:spPr>
      </p:pic>
    </p:spTree>
    <p:extLst>
      <p:ext uri="{BB962C8B-B14F-4D97-AF65-F5344CB8AC3E}">
        <p14:creationId xmlns:p14="http://schemas.microsoft.com/office/powerpoint/2010/main" xmlns="" val="1900356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824" y="2434757"/>
            <a:ext cx="6553200" cy="1791633"/>
          </a:xfrm>
        </p:spPr>
        <p:txBody>
          <a:bodyPr>
            <a:noAutofit/>
          </a:bodyPr>
          <a:lstStyle/>
          <a:p>
            <a:r>
              <a:rPr lang="en-ZA" sz="2800" b="1" i="1" dirty="0"/>
              <a:t>PROGRAMME 1 </a:t>
            </a:r>
            <a:r>
              <a:rPr lang="en-ZA" sz="2800" b="1" i="1" dirty="0" smtClean="0"/>
              <a:t/>
            </a:r>
            <a:br>
              <a:rPr lang="en-ZA" sz="2800" b="1" i="1" dirty="0" smtClean="0"/>
            </a:br>
            <a:r>
              <a:rPr lang="en-ZA" sz="2800" b="1" i="1" dirty="0"/>
              <a:t/>
            </a:r>
            <a:br>
              <a:rPr lang="en-ZA" sz="2800" b="1" i="1" dirty="0"/>
            </a:br>
            <a:r>
              <a:rPr lang="en-ZA" sz="2800" b="1" i="1" dirty="0" smtClean="0"/>
              <a:t>ANNUAL PERFORMANCE TARGETS </a:t>
            </a:r>
            <a:br>
              <a:rPr lang="en-ZA" sz="2800" b="1" i="1" dirty="0" smtClean="0"/>
            </a:br>
            <a:endParaRPr lang="en-ZA" sz="2800" b="1" i="1" dirty="0"/>
          </a:p>
        </p:txBody>
      </p:sp>
    </p:spTree>
    <p:extLst>
      <p:ext uri="{BB962C8B-B14F-4D97-AF65-F5344CB8AC3E}">
        <p14:creationId xmlns:p14="http://schemas.microsoft.com/office/powerpoint/2010/main" xmlns="" val="1430483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ZA" sz="2800" b="1" i="1" dirty="0" smtClean="0"/>
              <a:t>2017/18 Annual Performance Targets </a:t>
            </a:r>
            <a:br>
              <a:rPr lang="en-ZA" sz="2800" b="1" i="1" dirty="0" smtClean="0"/>
            </a:br>
            <a:r>
              <a:rPr lang="en-ZA" sz="2800" b="1" i="1" dirty="0" smtClean="0"/>
              <a:t>Programme 1 </a:t>
            </a:r>
            <a:endParaRPr lang="en-ZA" sz="2800" b="1" i="1" dirty="0"/>
          </a:p>
        </p:txBody>
      </p:sp>
      <p:sp>
        <p:nvSpPr>
          <p:cNvPr id="3" name="Content Placeholder 2"/>
          <p:cNvSpPr>
            <a:spLocks noGrp="1"/>
          </p:cNvSpPr>
          <p:nvPr>
            <p:ph idx="1"/>
          </p:nvPr>
        </p:nvSpPr>
        <p:spPr>
          <a:xfrm>
            <a:off x="1" y="749003"/>
            <a:ext cx="9015412" cy="6108997"/>
          </a:xfrm>
        </p:spPr>
        <p:txBody>
          <a:bodyPr>
            <a:noAutofit/>
          </a:bodyPr>
          <a:lstStyle/>
          <a:p>
            <a:pPr marL="0" indent="0" algn="just">
              <a:buNone/>
            </a:pPr>
            <a:r>
              <a:rPr lang="en-ZA" sz="2200" b="1" i="1" dirty="0" smtClean="0"/>
              <a:t>9 Performance Targets for 2017/18: </a:t>
            </a:r>
          </a:p>
          <a:p>
            <a:pPr marL="0" indent="0" algn="just">
              <a:buNone/>
            </a:pPr>
            <a:r>
              <a:rPr lang="en-ZA" sz="2200" b="1" dirty="0" smtClean="0"/>
              <a:t>(Focussed on </a:t>
            </a:r>
            <a:r>
              <a:rPr lang="en-ZA" sz="2200" b="1" dirty="0"/>
              <a:t>c</a:t>
            </a:r>
            <a:r>
              <a:rPr lang="en-ZA" sz="2200" b="1" dirty="0" smtClean="0"/>
              <a:t>ompliance </a:t>
            </a:r>
            <a:r>
              <a:rPr lang="en-ZA" sz="2200" b="1" dirty="0"/>
              <a:t>with </a:t>
            </a:r>
            <a:r>
              <a:rPr lang="en-ZA" sz="2200" b="1" dirty="0" smtClean="0"/>
              <a:t>statutory reporting requirements, human resource and financial </a:t>
            </a:r>
            <a:r>
              <a:rPr lang="en-ZA" sz="2200" b="1" dirty="0"/>
              <a:t>and supply </a:t>
            </a:r>
            <a:r>
              <a:rPr lang="en-ZA" sz="2200" b="1" dirty="0" smtClean="0"/>
              <a:t>chain management)</a:t>
            </a:r>
          </a:p>
          <a:p>
            <a:pPr marL="0" indent="0" algn="just">
              <a:buNone/>
            </a:pPr>
            <a:endParaRPr lang="en-ZA" sz="1800" dirty="0"/>
          </a:p>
          <a:p>
            <a:pPr algn="just"/>
            <a:r>
              <a:rPr lang="en-ZA" sz="2000" dirty="0"/>
              <a:t>Review </a:t>
            </a:r>
            <a:r>
              <a:rPr lang="en-ZA" sz="2000" dirty="0" smtClean="0"/>
              <a:t>the organisation’s Strategic Plan and develop the Annual Performance Plan and submit </a:t>
            </a:r>
            <a:r>
              <a:rPr lang="en-ZA" sz="2000" dirty="0"/>
              <a:t>to </a:t>
            </a:r>
            <a:r>
              <a:rPr lang="en-ZA" sz="2000" dirty="0" smtClean="0"/>
              <a:t>the Executive Authority (</a:t>
            </a:r>
            <a:r>
              <a:rPr lang="en-ZA" sz="2000" dirty="0"/>
              <a:t>for tabling </a:t>
            </a:r>
            <a:r>
              <a:rPr lang="en-ZA" sz="2000" dirty="0" smtClean="0"/>
              <a:t>in Parliament), </a:t>
            </a:r>
            <a:r>
              <a:rPr lang="en-ZA" sz="2000" dirty="0" err="1" smtClean="0"/>
              <a:t>DPSA</a:t>
            </a:r>
            <a:r>
              <a:rPr lang="en-ZA" sz="2000" dirty="0"/>
              <a:t>, </a:t>
            </a:r>
            <a:r>
              <a:rPr lang="en-ZA" sz="2000" dirty="0" err="1"/>
              <a:t>DPME</a:t>
            </a:r>
            <a:r>
              <a:rPr lang="en-ZA" sz="2000" dirty="0" smtClean="0"/>
              <a:t>, </a:t>
            </a:r>
            <a:r>
              <a:rPr lang="en-ZA" sz="2000" dirty="0" err="1" smtClean="0"/>
              <a:t>AGSA</a:t>
            </a:r>
            <a:r>
              <a:rPr lang="en-ZA" sz="2000" dirty="0" smtClean="0"/>
              <a:t> and the National Treasury within the required time frames to comply with legislation, frameworks and prescripts</a:t>
            </a:r>
          </a:p>
          <a:p>
            <a:pPr algn="just"/>
            <a:endParaRPr lang="en-ZA" sz="2000" dirty="0"/>
          </a:p>
          <a:p>
            <a:pPr algn="just"/>
            <a:r>
              <a:rPr lang="en-ZA" sz="2000" dirty="0" smtClean="0"/>
              <a:t>Quarterly </a:t>
            </a:r>
            <a:r>
              <a:rPr lang="en-ZA" sz="2000" dirty="0"/>
              <a:t>performance reports submitted to </a:t>
            </a:r>
            <a:r>
              <a:rPr lang="en-ZA" sz="2000" dirty="0" smtClean="0"/>
              <a:t>the Executive Authority, </a:t>
            </a:r>
            <a:r>
              <a:rPr lang="en-ZA" sz="2000" dirty="0"/>
              <a:t>DPSA, DPME and </a:t>
            </a:r>
            <a:r>
              <a:rPr lang="en-ZA" sz="2000" dirty="0" smtClean="0"/>
              <a:t>the National Treasury within 30 days from the end of each quarter</a:t>
            </a:r>
          </a:p>
          <a:p>
            <a:pPr marL="0" indent="0" algn="just">
              <a:buNone/>
            </a:pPr>
            <a:endParaRPr lang="en-ZA" sz="2000" dirty="0"/>
          </a:p>
          <a:p>
            <a:pPr algn="just"/>
            <a:r>
              <a:rPr lang="en-ZA" sz="2000" dirty="0" smtClean="0"/>
              <a:t>Annual </a:t>
            </a:r>
            <a:r>
              <a:rPr lang="en-ZA" sz="2000" dirty="0"/>
              <a:t>Report </a:t>
            </a:r>
            <a:r>
              <a:rPr lang="en-ZA" sz="2000" dirty="0" smtClean="0"/>
              <a:t>developed and submitted to </a:t>
            </a:r>
            <a:r>
              <a:rPr lang="en-ZA" sz="2000" dirty="0" err="1" smtClean="0"/>
              <a:t>AGSA</a:t>
            </a:r>
            <a:r>
              <a:rPr lang="en-ZA" sz="2000" dirty="0" smtClean="0"/>
              <a:t> for audit, the </a:t>
            </a:r>
            <a:r>
              <a:rPr lang="en-ZA" sz="2000" dirty="0"/>
              <a:t>National Treasury	</a:t>
            </a:r>
            <a:r>
              <a:rPr lang="en-ZA" sz="2000" dirty="0" smtClean="0"/>
              <a:t>and the </a:t>
            </a:r>
            <a:r>
              <a:rPr lang="en-ZA" sz="2000" dirty="0"/>
              <a:t>Executive Authority </a:t>
            </a:r>
            <a:r>
              <a:rPr lang="en-ZA" sz="2000" dirty="0" smtClean="0"/>
              <a:t>for </a:t>
            </a:r>
            <a:r>
              <a:rPr lang="en-ZA" sz="2000" dirty="0"/>
              <a:t>tabling in </a:t>
            </a:r>
            <a:r>
              <a:rPr lang="en-ZA" sz="2000" dirty="0" smtClean="0"/>
              <a:t>Parliament within the required time frames</a:t>
            </a:r>
          </a:p>
          <a:p>
            <a:pPr marL="0" indent="0" algn="just">
              <a:buNone/>
            </a:pPr>
            <a:endParaRPr lang="en-ZA" sz="2000" dirty="0"/>
          </a:p>
          <a:p>
            <a:pPr algn="just"/>
            <a:r>
              <a:rPr lang="en-ZA" sz="2000" dirty="0"/>
              <a:t>A</a:t>
            </a:r>
            <a:r>
              <a:rPr lang="en-ZA" sz="2000" dirty="0" smtClean="0"/>
              <a:t>t </a:t>
            </a:r>
            <a:r>
              <a:rPr lang="en-ZA" sz="2000" dirty="0"/>
              <a:t>least </a:t>
            </a:r>
            <a:r>
              <a:rPr lang="en-ZA" sz="2000" dirty="0" smtClean="0"/>
              <a:t>two (2) CRM policies and/or strategies develop and/or reviewed and </a:t>
            </a:r>
            <a:r>
              <a:rPr lang="en-ZA" sz="2000" dirty="0"/>
              <a:t>implement </a:t>
            </a:r>
            <a:r>
              <a:rPr lang="en-ZA" sz="2000" dirty="0" smtClean="0"/>
              <a:t>annually</a:t>
            </a:r>
          </a:p>
          <a:p>
            <a:pPr marL="0" indent="0" algn="just">
              <a:buNone/>
            </a:pPr>
            <a:r>
              <a:rPr lang="en-ZA" sz="2000" dirty="0"/>
              <a:t>	</a:t>
            </a:r>
          </a:p>
          <a:p>
            <a:pPr algn="just"/>
            <a:r>
              <a:rPr lang="en-ZA" sz="2000" dirty="0"/>
              <a:t>Quarterly </a:t>
            </a:r>
            <a:r>
              <a:rPr lang="en-ZA" sz="2000" dirty="0" smtClean="0"/>
              <a:t>and annual financial statements </a:t>
            </a:r>
            <a:r>
              <a:rPr lang="en-ZA" sz="2000" dirty="0"/>
              <a:t>submitted to the MPSA, DPSA and the National Treasury	</a:t>
            </a:r>
            <a:endParaRPr lang="en-ZA" sz="2000" dirty="0" smtClean="0"/>
          </a:p>
          <a:p>
            <a:endParaRPr lang="en-ZA" sz="2000" dirty="0"/>
          </a:p>
        </p:txBody>
      </p:sp>
    </p:spTree>
    <p:extLst>
      <p:ext uri="{BB962C8B-B14F-4D97-AF65-F5344CB8AC3E}">
        <p14:creationId xmlns:p14="http://schemas.microsoft.com/office/powerpoint/2010/main" xmlns="" val="319573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i="1" dirty="0"/>
              <a:t>2017/18 Annual Performance Targets </a:t>
            </a:r>
            <a:br>
              <a:rPr lang="en-ZA" sz="2800" b="1" i="1" dirty="0"/>
            </a:br>
            <a:r>
              <a:rPr lang="en-ZA" sz="2800" b="1" i="1" dirty="0"/>
              <a:t>Programme 1 </a:t>
            </a:r>
            <a:endParaRPr lang="en-ZA" sz="2800" dirty="0"/>
          </a:p>
        </p:txBody>
      </p:sp>
      <p:sp>
        <p:nvSpPr>
          <p:cNvPr id="3" name="Content Placeholder 2"/>
          <p:cNvSpPr>
            <a:spLocks noGrp="1"/>
          </p:cNvSpPr>
          <p:nvPr>
            <p:ph idx="1"/>
          </p:nvPr>
        </p:nvSpPr>
        <p:spPr>
          <a:xfrm>
            <a:off x="0" y="1029629"/>
            <a:ext cx="8929687" cy="4872132"/>
          </a:xfrm>
        </p:spPr>
        <p:txBody>
          <a:bodyPr>
            <a:noAutofit/>
          </a:bodyPr>
          <a:lstStyle/>
          <a:p>
            <a:pPr algn="just"/>
            <a:r>
              <a:rPr lang="en-ZA" sz="2000" dirty="0" smtClean="0"/>
              <a:t>Quarterly ICT Governance Framework reports developed and submitted to </a:t>
            </a:r>
            <a:r>
              <a:rPr lang="en-ZA" sz="2000" dirty="0" err="1" smtClean="0"/>
              <a:t>EXCO</a:t>
            </a:r>
            <a:r>
              <a:rPr lang="en-ZA" sz="2000" dirty="0" smtClean="0"/>
              <a:t> for approval</a:t>
            </a:r>
          </a:p>
          <a:p>
            <a:pPr marL="0" indent="0" algn="just">
              <a:buNone/>
            </a:pPr>
            <a:endParaRPr lang="en-ZA" sz="2000" dirty="0" smtClean="0"/>
          </a:p>
          <a:p>
            <a:pPr algn="just"/>
            <a:r>
              <a:rPr lang="en-ZA" sz="2000" dirty="0" smtClean="0"/>
              <a:t>Three (3) budget review documents prepared and submitted to </a:t>
            </a:r>
            <a:r>
              <a:rPr lang="en-ZA" sz="2000" dirty="0"/>
              <a:t>the DPSA and the National Treasury	</a:t>
            </a:r>
            <a:endParaRPr lang="en-ZA" sz="2000" dirty="0" smtClean="0"/>
          </a:p>
          <a:p>
            <a:pPr marL="0" indent="0" algn="just">
              <a:buNone/>
            </a:pPr>
            <a:endParaRPr lang="en-ZA" sz="2000" dirty="0"/>
          </a:p>
          <a:p>
            <a:pPr algn="just"/>
            <a:r>
              <a:rPr lang="en-ZA" sz="2000" dirty="0" smtClean="0"/>
              <a:t>Annual and quarterly Financial Statement, free from material misstatements prepared and submitted to </a:t>
            </a:r>
            <a:r>
              <a:rPr lang="en-ZA" sz="2000" dirty="0" err="1" smtClean="0"/>
              <a:t>AGSA</a:t>
            </a:r>
            <a:r>
              <a:rPr lang="en-ZA" sz="2000" dirty="0" smtClean="0"/>
              <a:t>, </a:t>
            </a:r>
            <a:r>
              <a:rPr lang="en-ZA" sz="2000" dirty="0" err="1" smtClean="0"/>
              <a:t>DPSA</a:t>
            </a:r>
            <a:r>
              <a:rPr lang="en-ZA" sz="2000" dirty="0" smtClean="0"/>
              <a:t> </a:t>
            </a:r>
            <a:r>
              <a:rPr lang="en-ZA" sz="2000" dirty="0"/>
              <a:t>and the National Treasury 	</a:t>
            </a:r>
            <a:endParaRPr lang="en-ZA" sz="2000" dirty="0" smtClean="0"/>
          </a:p>
          <a:p>
            <a:pPr marL="0" indent="0" algn="just">
              <a:buNone/>
            </a:pPr>
            <a:endParaRPr lang="en-ZA" sz="2000" dirty="0"/>
          </a:p>
          <a:p>
            <a:pPr algn="just"/>
            <a:r>
              <a:rPr lang="en-ZA" sz="2000" dirty="0" smtClean="0"/>
              <a:t>100 percent of all undisputed invoices paid within 30 days</a:t>
            </a:r>
          </a:p>
          <a:p>
            <a:pPr algn="just"/>
            <a:endParaRPr lang="en-ZA" sz="2000" dirty="0" smtClean="0"/>
          </a:p>
          <a:p>
            <a:pPr algn="just"/>
            <a:r>
              <a:rPr lang="en-ZA" sz="2000" dirty="0" smtClean="0"/>
              <a:t>Annual Organisational </a:t>
            </a:r>
            <a:r>
              <a:rPr lang="en-ZA" sz="2000" dirty="0"/>
              <a:t>Procurement </a:t>
            </a:r>
            <a:r>
              <a:rPr lang="en-ZA" sz="2000" dirty="0" smtClean="0"/>
              <a:t>Plan submitted to </a:t>
            </a:r>
            <a:r>
              <a:rPr lang="en-ZA" sz="2000" dirty="0"/>
              <a:t>the </a:t>
            </a:r>
            <a:r>
              <a:rPr lang="en-ZA" sz="2000" dirty="0" smtClean="0"/>
              <a:t>Chief Procurement Officer and implementation monitored and reported quartely</a:t>
            </a:r>
          </a:p>
        </p:txBody>
      </p:sp>
    </p:spTree>
    <p:extLst>
      <p:ext uri="{BB962C8B-B14F-4D97-AF65-F5344CB8AC3E}">
        <p14:creationId xmlns:p14="http://schemas.microsoft.com/office/powerpoint/2010/main" xmlns="" val="1435202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178" y="2657517"/>
            <a:ext cx="6553200" cy="2048953"/>
          </a:xfrm>
        </p:spPr>
        <p:txBody>
          <a:bodyPr>
            <a:noAutofit/>
          </a:bodyPr>
          <a:lstStyle/>
          <a:p>
            <a:r>
              <a:rPr lang="en-ZA" sz="2800" b="1" i="1" dirty="0"/>
              <a:t>PROGRAMME 2</a:t>
            </a:r>
            <a:br>
              <a:rPr lang="en-ZA" sz="2800" b="1" i="1" dirty="0"/>
            </a:br>
            <a:r>
              <a:rPr lang="en-ZA" sz="2800" b="1" i="1" dirty="0" smtClean="0"/>
              <a:t/>
            </a:r>
            <a:br>
              <a:rPr lang="en-ZA" sz="2800" b="1" i="1" dirty="0" smtClean="0"/>
            </a:br>
            <a:r>
              <a:rPr lang="en-ZA" sz="2800" b="1" i="1" dirty="0" smtClean="0">
                <a:solidFill>
                  <a:prstClr val="black"/>
                </a:solidFill>
              </a:rPr>
              <a:t>2017</a:t>
            </a:r>
            <a:r>
              <a:rPr lang="en-ZA" sz="2800" b="1" i="1" dirty="0">
                <a:solidFill>
                  <a:prstClr val="black"/>
                </a:solidFill>
              </a:rPr>
              <a:t>/18 ANNUAL PERFORMANCE </a:t>
            </a:r>
            <a:r>
              <a:rPr lang="en-ZA" sz="2800" b="1" i="1" dirty="0" smtClean="0">
                <a:solidFill>
                  <a:prstClr val="black"/>
                </a:solidFill>
              </a:rPr>
              <a:t>TARGETS</a:t>
            </a:r>
            <a:br>
              <a:rPr lang="en-ZA" sz="2800" b="1" i="1" dirty="0" smtClean="0">
                <a:solidFill>
                  <a:prstClr val="black"/>
                </a:solidFill>
              </a:rPr>
            </a:br>
            <a:endParaRPr lang="en-ZA" sz="2800" b="1" i="1" dirty="0"/>
          </a:p>
        </p:txBody>
      </p:sp>
    </p:spTree>
    <p:extLst>
      <p:ext uri="{BB962C8B-B14F-4D97-AF65-F5344CB8AC3E}">
        <p14:creationId xmlns:p14="http://schemas.microsoft.com/office/powerpoint/2010/main" xmlns="" val="322222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53200" cy="743499"/>
          </a:xfrm>
        </p:spPr>
        <p:txBody>
          <a:bodyPr>
            <a:normAutofit fontScale="90000"/>
          </a:bodyPr>
          <a:lstStyle/>
          <a:p>
            <a:pPr lvl="0" defTabSz="914400" eaLnBrk="0" fontAlgn="base" hangingPunct="0">
              <a:spcAft>
                <a:spcPct val="0"/>
              </a:spcAft>
            </a:pPr>
            <a:r>
              <a:rPr lang="en-GB" altLang="en-US" sz="2000" b="1" dirty="0" smtClean="0">
                <a:solidFill>
                  <a:srgbClr val="000000"/>
                </a:solidFill>
                <a:latin typeface="Century Gothic" panose="020B0502020202020204" pitchFamily="34" charset="0"/>
                <a:ea typeface="Calibri" panose="020F0502020204030204" pitchFamily="34" charset="0"/>
                <a:cs typeface="Minion Pro" charset="0"/>
              </a:rPr>
              <a:t/>
            </a:r>
            <a:br>
              <a:rPr lang="en-GB" altLang="en-US" sz="2000" b="1" dirty="0" smtClean="0">
                <a:solidFill>
                  <a:srgbClr val="000000"/>
                </a:solidFill>
                <a:latin typeface="Century Gothic" panose="020B0502020202020204" pitchFamily="34" charset="0"/>
                <a:ea typeface="Calibri" panose="020F0502020204030204" pitchFamily="34" charset="0"/>
                <a:cs typeface="Minion Pro" charset="0"/>
              </a:rPr>
            </a:br>
            <a:r>
              <a:rPr lang="en-GB" altLang="en-US" sz="2000" b="1" dirty="0" smtClean="0">
                <a:solidFill>
                  <a:srgbClr val="000000"/>
                </a:solidFill>
                <a:latin typeface="Century Gothic" panose="020B0502020202020204" pitchFamily="34" charset="0"/>
                <a:ea typeface="Calibri" panose="020F0502020204030204" pitchFamily="34" charset="0"/>
                <a:cs typeface="Minion Pro" charset="0"/>
              </a:rPr>
              <a:t/>
            </a:r>
            <a:br>
              <a:rPr lang="en-GB" altLang="en-US" sz="2000" b="1" dirty="0" smtClean="0">
                <a:solidFill>
                  <a:srgbClr val="000000"/>
                </a:solidFill>
                <a:latin typeface="Century Gothic" panose="020B0502020202020204" pitchFamily="34" charset="0"/>
                <a:ea typeface="Calibri" panose="020F0502020204030204" pitchFamily="34" charset="0"/>
                <a:cs typeface="Minion Pro" charset="0"/>
              </a:rPr>
            </a:br>
            <a:r>
              <a:rPr lang="en-GB" altLang="en-US" sz="3100" b="1" dirty="0" smtClean="0">
                <a:solidFill>
                  <a:srgbClr val="000000"/>
                </a:solidFill>
                <a:latin typeface="Calibri" panose="020F0502020204030204" pitchFamily="34" charset="0"/>
                <a:ea typeface="Calibri" panose="020F0502020204030204" pitchFamily="34" charset="0"/>
                <a:cs typeface="Minion Pro" charset="0"/>
              </a:rPr>
              <a:t>An integrated approach</a:t>
            </a:r>
            <a:r>
              <a:rPr lang="en-GB" altLang="en-US" sz="3100" i="1" dirty="0">
                <a:solidFill>
                  <a:prstClr val="black"/>
                </a:solidFill>
                <a:latin typeface="Arial" panose="020B0604020202020204" pitchFamily="34" charset="0"/>
                <a:ea typeface="+mn-ea"/>
                <a:cs typeface="+mn-cs"/>
              </a:rPr>
              <a:t/>
            </a:r>
            <a:br>
              <a:rPr lang="en-GB" altLang="en-US" sz="3100" i="1" dirty="0">
                <a:solidFill>
                  <a:prstClr val="black"/>
                </a:solidFill>
                <a:latin typeface="Arial" panose="020B0604020202020204" pitchFamily="34" charset="0"/>
                <a:ea typeface="+mn-ea"/>
                <a:cs typeface="+mn-cs"/>
              </a:rPr>
            </a:br>
            <a:r>
              <a:rPr lang="en-GB" altLang="en-US" sz="3100" i="1" dirty="0" smtClean="0">
                <a:solidFill>
                  <a:prstClr val="black"/>
                </a:solidFill>
                <a:latin typeface="Arial" panose="020B0604020202020204" pitchFamily="34" charset="0"/>
                <a:ea typeface="+mn-ea"/>
                <a:cs typeface="+mn-cs"/>
              </a:rPr>
              <a:t/>
            </a:r>
            <a:br>
              <a:rPr lang="en-GB" altLang="en-US" sz="3100" i="1" dirty="0" smtClean="0">
                <a:solidFill>
                  <a:prstClr val="black"/>
                </a:solidFill>
                <a:latin typeface="Arial" panose="020B0604020202020204" pitchFamily="34" charset="0"/>
                <a:ea typeface="+mn-ea"/>
                <a:cs typeface="+mn-cs"/>
              </a:rPr>
            </a:br>
            <a:endParaRPr lang="en-ZA" sz="3100" i="1" dirty="0"/>
          </a:p>
        </p:txBody>
      </p:sp>
      <p:sp>
        <p:nvSpPr>
          <p:cNvPr id="5" name=" 3"/>
          <p:cNvSpPr/>
          <p:nvPr/>
        </p:nvSpPr>
        <p:spPr>
          <a:xfrm flipH="1">
            <a:off x="4953000" y="2730500"/>
            <a:ext cx="2743200" cy="2438400"/>
          </a:xfrm>
          <a:prstGeom prst="leftCircularArrow">
            <a:avLst>
              <a:gd name="adj1" fmla="val 2969"/>
              <a:gd name="adj2" fmla="val 363730"/>
              <a:gd name="adj3" fmla="val 2139241"/>
              <a:gd name="adj4" fmla="val 9024489"/>
              <a:gd name="adj5" fmla="val 3463"/>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aphicFrame>
        <p:nvGraphicFramePr>
          <p:cNvPr id="7" name="Content Placeholder 3"/>
          <p:cNvGraphicFramePr>
            <a:graphicFrameLocks noGrp="1"/>
          </p:cNvGraphicFramePr>
          <p:nvPr>
            <p:ph idx="1"/>
            <p:extLst>
              <p:ext uri="{D42A27DB-BD31-4B8C-83A1-F6EECF244321}">
                <p14:modId xmlns:p14="http://schemas.microsoft.com/office/powerpoint/2010/main" xmlns="" val="1602875285"/>
              </p:ext>
            </p:extLst>
          </p:nvPr>
        </p:nvGraphicFramePr>
        <p:xfrm>
          <a:off x="457200" y="9445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911411" y="807799"/>
            <a:ext cx="7126941" cy="775464"/>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dirty="0"/>
              <a:t>Culture &amp; practice of innovation </a:t>
            </a:r>
            <a:r>
              <a:rPr lang="en-ZA" sz="2000" dirty="0" smtClean="0"/>
              <a:t>entrenched</a:t>
            </a:r>
            <a:r>
              <a:rPr lang="en-US" sz="2000" dirty="0"/>
              <a:t> </a:t>
            </a:r>
            <a:r>
              <a:rPr lang="en-ZA" sz="2000" dirty="0" smtClean="0"/>
              <a:t>through </a:t>
            </a:r>
            <a:r>
              <a:rPr lang="en-ZA" sz="2000" dirty="0"/>
              <a:t>effective and efficient innovative solutions to improve service </a:t>
            </a:r>
            <a:r>
              <a:rPr lang="en-ZA" sz="2000" dirty="0" smtClean="0"/>
              <a:t>delivery</a:t>
            </a:r>
            <a:endParaRPr lang="en-ZA" sz="2000" dirty="0"/>
          </a:p>
        </p:txBody>
      </p:sp>
      <p:grpSp>
        <p:nvGrpSpPr>
          <p:cNvPr id="10" name="Group 10"/>
          <p:cNvGrpSpPr/>
          <p:nvPr/>
        </p:nvGrpSpPr>
        <p:grpSpPr>
          <a:xfrm>
            <a:off x="209008" y="5309814"/>
            <a:ext cx="3158610" cy="1346434"/>
            <a:chOff x="503186" y="2795754"/>
            <a:chExt cx="2009619" cy="799159"/>
          </a:xfrm>
          <a:solidFill>
            <a:schemeClr val="tx2">
              <a:lumMod val="20000"/>
              <a:lumOff val="80000"/>
            </a:schemeClr>
          </a:solidFill>
        </p:grpSpPr>
        <p:sp>
          <p:nvSpPr>
            <p:cNvPr id="11" name="Rounded Rectangle 10"/>
            <p:cNvSpPr/>
            <p:nvPr/>
          </p:nvSpPr>
          <p:spPr>
            <a:xfrm>
              <a:off x="503186" y="2795754"/>
              <a:ext cx="2009619" cy="799159"/>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4"/>
            <p:cNvSpPr/>
            <p:nvPr/>
          </p:nvSpPr>
          <p:spPr>
            <a:xfrm>
              <a:off x="526593" y="2819161"/>
              <a:ext cx="1962805" cy="7523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000" tIns="82800" rIns="72000" bIns="82800" numCol="1" spcCol="1270" anchor="ctr" anchorCtr="0">
              <a:noAutofit/>
            </a:bodyPr>
            <a:lstStyle/>
            <a:p>
              <a:pPr lvl="0" algn="ctr" defTabSz="2000250">
                <a:lnSpc>
                  <a:spcPct val="90000"/>
                </a:lnSpc>
                <a:spcBef>
                  <a:spcPct val="0"/>
                </a:spcBef>
                <a:spcAft>
                  <a:spcPct val="35000"/>
                </a:spcAft>
              </a:pPr>
              <a:r>
                <a:rPr lang="en-US" sz="2400" kern="1200" dirty="0" smtClean="0">
                  <a:solidFill>
                    <a:schemeClr val="tx1">
                      <a:lumMod val="65000"/>
                      <a:lumOff val="35000"/>
                    </a:schemeClr>
                  </a:solidFill>
                </a:rPr>
                <a:t>Pilot and Replication Projects </a:t>
              </a:r>
            </a:p>
            <a:p>
              <a:pPr lvl="0" algn="ctr" defTabSz="2000250">
                <a:lnSpc>
                  <a:spcPct val="90000"/>
                </a:lnSpc>
                <a:spcBef>
                  <a:spcPct val="0"/>
                </a:spcBef>
                <a:spcAft>
                  <a:spcPct val="35000"/>
                </a:spcAft>
              </a:pPr>
              <a:r>
                <a:rPr lang="en-US" sz="2400" kern="1200" dirty="0" smtClean="0">
                  <a:solidFill>
                    <a:schemeClr val="tx1">
                      <a:lumMod val="65000"/>
                      <a:lumOff val="35000"/>
                    </a:schemeClr>
                  </a:solidFill>
                </a:rPr>
                <a:t>(short and longer term) </a:t>
              </a:r>
              <a:endParaRPr lang="en-US" sz="2400" kern="1200" dirty="0">
                <a:solidFill>
                  <a:schemeClr val="tx1">
                    <a:lumMod val="65000"/>
                    <a:lumOff val="35000"/>
                  </a:schemeClr>
                </a:solidFill>
              </a:endParaRPr>
            </a:p>
          </p:txBody>
        </p:sp>
      </p:grpSp>
      <p:grpSp>
        <p:nvGrpSpPr>
          <p:cNvPr id="13" name="Group 13"/>
          <p:cNvGrpSpPr/>
          <p:nvPr/>
        </p:nvGrpSpPr>
        <p:grpSpPr>
          <a:xfrm>
            <a:off x="3440560" y="5302924"/>
            <a:ext cx="2754082" cy="1353324"/>
            <a:chOff x="503186" y="2795753"/>
            <a:chExt cx="2009619" cy="1581107"/>
          </a:xfrm>
          <a:solidFill>
            <a:schemeClr val="tx2">
              <a:lumMod val="20000"/>
              <a:lumOff val="80000"/>
            </a:schemeClr>
          </a:solidFill>
        </p:grpSpPr>
        <p:sp>
          <p:nvSpPr>
            <p:cNvPr id="14" name="Rounded Rectangle 13"/>
            <p:cNvSpPr/>
            <p:nvPr/>
          </p:nvSpPr>
          <p:spPr>
            <a:xfrm>
              <a:off x="503186" y="2795753"/>
              <a:ext cx="2009619" cy="1581107"/>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526593" y="3138788"/>
              <a:ext cx="1962805" cy="95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000" tIns="82800" rIns="72000" bIns="82800" numCol="1" spcCol="1270" anchor="ctr" anchorCtr="0">
              <a:noAutofit/>
            </a:bodyPr>
            <a:lstStyle/>
            <a:p>
              <a:pPr lvl="0" algn="ctr" defTabSz="2000250">
                <a:lnSpc>
                  <a:spcPct val="90000"/>
                </a:lnSpc>
                <a:spcBef>
                  <a:spcPct val="0"/>
                </a:spcBef>
                <a:spcAft>
                  <a:spcPct val="35000"/>
                </a:spcAft>
              </a:pPr>
              <a:r>
                <a:rPr lang="en-US" sz="2400" kern="1200" dirty="0" smtClean="0">
                  <a:solidFill>
                    <a:schemeClr val="tx1">
                      <a:lumMod val="65000"/>
                      <a:lumOff val="35000"/>
                    </a:schemeClr>
                  </a:solidFill>
                </a:rPr>
                <a:t>Multi-Media Innovation Centre</a:t>
              </a:r>
              <a:endParaRPr lang="en-US" sz="2400" kern="1200" dirty="0">
                <a:solidFill>
                  <a:schemeClr val="tx1">
                    <a:lumMod val="65000"/>
                    <a:lumOff val="35000"/>
                  </a:schemeClr>
                </a:solidFill>
              </a:endParaRPr>
            </a:p>
          </p:txBody>
        </p:sp>
      </p:grpSp>
      <p:grpSp>
        <p:nvGrpSpPr>
          <p:cNvPr id="16" name="Group 16"/>
          <p:cNvGrpSpPr/>
          <p:nvPr/>
        </p:nvGrpSpPr>
        <p:grpSpPr>
          <a:xfrm>
            <a:off x="6291104" y="5309814"/>
            <a:ext cx="2859752" cy="1346433"/>
            <a:chOff x="503186" y="2795754"/>
            <a:chExt cx="2009619" cy="799159"/>
          </a:xfrm>
          <a:solidFill>
            <a:schemeClr val="tx2">
              <a:lumMod val="20000"/>
              <a:lumOff val="80000"/>
            </a:schemeClr>
          </a:solidFill>
        </p:grpSpPr>
        <p:sp>
          <p:nvSpPr>
            <p:cNvPr id="17" name="Rounded Rectangle 16"/>
            <p:cNvSpPr/>
            <p:nvPr/>
          </p:nvSpPr>
          <p:spPr>
            <a:xfrm>
              <a:off x="503186" y="2795754"/>
              <a:ext cx="2009619" cy="799159"/>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4"/>
            <p:cNvSpPr/>
            <p:nvPr/>
          </p:nvSpPr>
          <p:spPr>
            <a:xfrm>
              <a:off x="526593" y="2819161"/>
              <a:ext cx="1962805" cy="775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000" tIns="82800" rIns="72000" bIns="82800" numCol="1" spcCol="1270" anchor="ctr" anchorCtr="0">
              <a:noAutofit/>
            </a:bodyPr>
            <a:lstStyle/>
            <a:p>
              <a:pPr lvl="0" algn="ctr" defTabSz="2000250">
                <a:lnSpc>
                  <a:spcPct val="90000"/>
                </a:lnSpc>
                <a:spcBef>
                  <a:spcPct val="0"/>
                </a:spcBef>
                <a:spcAft>
                  <a:spcPct val="35000"/>
                </a:spcAft>
              </a:pPr>
              <a:r>
                <a:rPr lang="en-US" sz="2400" kern="1200" dirty="0" smtClean="0">
                  <a:solidFill>
                    <a:schemeClr val="tx1">
                      <a:lumMod val="65000"/>
                      <a:lumOff val="35000"/>
                    </a:schemeClr>
                  </a:solidFill>
                </a:rPr>
                <a:t>Platforms &amp; Products</a:t>
              </a:r>
            </a:p>
            <a:p>
              <a:pPr lvl="0" algn="ctr" defTabSz="2000250">
                <a:lnSpc>
                  <a:spcPct val="90000"/>
                </a:lnSpc>
                <a:spcBef>
                  <a:spcPct val="0"/>
                </a:spcBef>
                <a:spcAft>
                  <a:spcPct val="35000"/>
                </a:spcAft>
              </a:pPr>
              <a:r>
                <a:rPr lang="en-US" sz="2400" dirty="0" smtClean="0">
                  <a:solidFill>
                    <a:schemeClr val="tx1">
                      <a:lumMod val="65000"/>
                      <a:lumOff val="35000"/>
                    </a:schemeClr>
                  </a:solidFill>
                </a:rPr>
                <a:t>(Local, Regional, global)</a:t>
              </a:r>
              <a:endParaRPr lang="en-US" sz="2400" kern="1200" dirty="0">
                <a:solidFill>
                  <a:schemeClr val="tx1">
                    <a:lumMod val="65000"/>
                    <a:lumOff val="35000"/>
                  </a:schemeClr>
                </a:solidFill>
              </a:endParaRPr>
            </a:p>
          </p:txBody>
        </p:sp>
      </p:grpSp>
      <p:sp>
        <p:nvSpPr>
          <p:cNvPr id="19" name="Slide Number Placeholder 20"/>
          <p:cNvSpPr>
            <a:spLocks noGrp="1"/>
          </p:cNvSpPr>
          <p:nvPr>
            <p:ph type="sldNum" sz="quarter" idx="12"/>
          </p:nvPr>
        </p:nvSpPr>
        <p:spPr>
          <a:xfrm>
            <a:off x="7017256" y="6515093"/>
            <a:ext cx="2133600" cy="365125"/>
          </a:xfrm>
        </p:spPr>
        <p:txBody>
          <a:bodyPr/>
          <a:lstStyle/>
          <a:p>
            <a:fld id="{F7E48A81-2523-44AA-BD8B-CA9556F8E83D}" type="slidenum">
              <a:rPr lang="en-ZA" smtClean="0"/>
              <a:pPr/>
              <a:t>14</a:t>
            </a:fld>
            <a:endParaRPr lang="en-ZA"/>
          </a:p>
        </p:txBody>
      </p:sp>
      <p:sp>
        <p:nvSpPr>
          <p:cNvPr id="20" name="Circular Arrow 19"/>
          <p:cNvSpPr/>
          <p:nvPr/>
        </p:nvSpPr>
        <p:spPr>
          <a:xfrm flipV="1">
            <a:off x="7775818" y="2566560"/>
            <a:ext cx="2736364" cy="2736364"/>
          </a:xfrm>
          <a:prstGeom prst="circularArrow">
            <a:avLst>
              <a:gd name="adj1" fmla="val 2655"/>
              <a:gd name="adj2" fmla="val 322955"/>
              <a:gd name="adj3" fmla="val 19501534"/>
              <a:gd name="adj4" fmla="val 12575511"/>
              <a:gd name="adj5" fmla="val 309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1" name="Circular Arrow 20"/>
          <p:cNvSpPr/>
          <p:nvPr/>
        </p:nvSpPr>
        <p:spPr>
          <a:xfrm flipV="1">
            <a:off x="-1224767" y="2573450"/>
            <a:ext cx="2736364" cy="2736364"/>
          </a:xfrm>
          <a:prstGeom prst="circularArrow">
            <a:avLst>
              <a:gd name="adj1" fmla="val 2655"/>
              <a:gd name="adj2" fmla="val 322955"/>
              <a:gd name="adj3" fmla="val 19501534"/>
              <a:gd name="adj4" fmla="val 12575511"/>
              <a:gd name="adj5" fmla="val 309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xmlns="" val="142053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i="1" dirty="0" smtClean="0">
                <a:solidFill>
                  <a:prstClr val="black"/>
                </a:solidFill>
              </a:rPr>
              <a:t>2017/18 Annual Performance Targets</a:t>
            </a:r>
            <a:r>
              <a:rPr lang="en-ZA" sz="2800" b="1" i="1" dirty="0" smtClean="0"/>
              <a:t/>
            </a:r>
            <a:br>
              <a:rPr lang="en-ZA" sz="2800" b="1" i="1" dirty="0" smtClean="0"/>
            </a:br>
            <a:r>
              <a:rPr lang="en-ZA" sz="2800" b="1" i="1" dirty="0" smtClean="0"/>
              <a:t>Programme 2</a:t>
            </a:r>
            <a:endParaRPr lang="en-ZA" sz="2800" b="1" i="1" dirty="0"/>
          </a:p>
        </p:txBody>
      </p:sp>
      <p:sp>
        <p:nvSpPr>
          <p:cNvPr id="3" name="Content Placeholder 2"/>
          <p:cNvSpPr>
            <a:spLocks noGrp="1"/>
          </p:cNvSpPr>
          <p:nvPr>
            <p:ph idx="1"/>
          </p:nvPr>
        </p:nvSpPr>
        <p:spPr>
          <a:xfrm>
            <a:off x="128588" y="857250"/>
            <a:ext cx="8729661" cy="5969374"/>
          </a:xfrm>
        </p:spPr>
        <p:txBody>
          <a:bodyPr>
            <a:noAutofit/>
          </a:bodyPr>
          <a:lstStyle/>
          <a:p>
            <a:pPr marL="0" indent="0" algn="just">
              <a:buNone/>
            </a:pPr>
            <a:r>
              <a:rPr lang="en-ZA" sz="2200" b="1" i="1" dirty="0" smtClean="0"/>
              <a:t>15 performance </a:t>
            </a:r>
            <a:r>
              <a:rPr lang="en-ZA" sz="2200" b="1" i="1" dirty="0"/>
              <a:t>targets for 2017/</a:t>
            </a:r>
            <a:r>
              <a:rPr lang="en-ZA" sz="2200" b="1" i="1" dirty="0" smtClean="0"/>
              <a:t>18</a:t>
            </a:r>
            <a:r>
              <a:rPr lang="en-ZA" sz="2200" dirty="0" smtClean="0"/>
              <a:t> </a:t>
            </a:r>
            <a:r>
              <a:rPr lang="en-ZA" sz="2200" b="1" i="1" dirty="0" smtClean="0"/>
              <a:t>to deliver on the three objectives</a:t>
            </a:r>
          </a:p>
          <a:p>
            <a:pPr algn="just"/>
            <a:endParaRPr lang="en-ZA" sz="2000" dirty="0" smtClean="0"/>
          </a:p>
          <a:p>
            <a:pPr algn="just"/>
            <a:r>
              <a:rPr lang="en-ZA" sz="2000" dirty="0" smtClean="0"/>
              <a:t>Investigate at </a:t>
            </a:r>
            <a:r>
              <a:rPr lang="en-ZA" sz="2000" dirty="0"/>
              <a:t>least three </a:t>
            </a:r>
            <a:r>
              <a:rPr lang="en-ZA" sz="2000" dirty="0" smtClean="0"/>
              <a:t>(3) </a:t>
            </a:r>
            <a:r>
              <a:rPr lang="en-ZA" sz="2000" b="1" dirty="0" smtClean="0"/>
              <a:t>service </a:t>
            </a:r>
            <a:r>
              <a:rPr lang="en-ZA" sz="2000" b="1" dirty="0"/>
              <a:t>delivery challenges </a:t>
            </a:r>
            <a:r>
              <a:rPr lang="en-ZA" sz="2000" dirty="0" smtClean="0"/>
              <a:t>to identify possible solutions</a:t>
            </a:r>
            <a:r>
              <a:rPr lang="en-ZA" sz="2000" dirty="0"/>
              <a:t>	</a:t>
            </a:r>
            <a:endParaRPr lang="en-ZA" sz="2000" dirty="0" smtClean="0"/>
          </a:p>
          <a:p>
            <a:pPr algn="just"/>
            <a:endParaRPr lang="en-ZA" sz="2000" dirty="0"/>
          </a:p>
          <a:p>
            <a:pPr algn="just"/>
            <a:r>
              <a:rPr lang="en-ZA" sz="2000" dirty="0" smtClean="0"/>
              <a:t>Finalisation </a:t>
            </a:r>
            <a:r>
              <a:rPr lang="en-ZA" sz="2000" dirty="0"/>
              <a:t>of one (1) </a:t>
            </a:r>
            <a:r>
              <a:rPr lang="en-ZA" sz="2000" b="1" dirty="0"/>
              <a:t>pilot project</a:t>
            </a:r>
            <a:r>
              <a:rPr lang="en-ZA" sz="2000" dirty="0"/>
              <a:t> initiated in 2015/16 to address service delivery challenges (multi-year project</a:t>
            </a:r>
            <a:r>
              <a:rPr lang="en-ZA" sz="2000" dirty="0" smtClean="0"/>
              <a:t>)</a:t>
            </a:r>
          </a:p>
          <a:p>
            <a:pPr marL="0" indent="0" algn="just">
              <a:buNone/>
            </a:pPr>
            <a:endParaRPr lang="en-ZA" sz="2000" dirty="0"/>
          </a:p>
          <a:p>
            <a:pPr algn="just"/>
            <a:r>
              <a:rPr lang="en-ZA" sz="2000" dirty="0" smtClean="0"/>
              <a:t>Finalisation of one (1) </a:t>
            </a:r>
            <a:r>
              <a:rPr lang="en-ZA" sz="2000" b="1" dirty="0"/>
              <a:t>pilot </a:t>
            </a:r>
            <a:r>
              <a:rPr lang="en-ZA" sz="2000" b="1" dirty="0" smtClean="0"/>
              <a:t>project </a:t>
            </a:r>
            <a:r>
              <a:rPr lang="en-ZA" sz="2000" dirty="0" smtClean="0"/>
              <a:t>initiated </a:t>
            </a:r>
            <a:r>
              <a:rPr lang="en-ZA" sz="2000" dirty="0"/>
              <a:t>in </a:t>
            </a:r>
            <a:r>
              <a:rPr lang="en-ZA" sz="2000" dirty="0" smtClean="0"/>
              <a:t>2016/17 </a:t>
            </a:r>
            <a:r>
              <a:rPr lang="en-ZA" sz="2000" dirty="0"/>
              <a:t>to address service delivery </a:t>
            </a:r>
            <a:r>
              <a:rPr lang="en-ZA" sz="2000" dirty="0" smtClean="0"/>
              <a:t>challenges (short-term project)</a:t>
            </a:r>
          </a:p>
          <a:p>
            <a:pPr marL="0" indent="0" algn="just">
              <a:buNone/>
            </a:pPr>
            <a:endParaRPr lang="en-ZA" sz="2000" dirty="0" smtClean="0"/>
          </a:p>
          <a:p>
            <a:pPr algn="just"/>
            <a:r>
              <a:rPr lang="en-ZA" sz="2000" dirty="0"/>
              <a:t>At least one (1) </a:t>
            </a:r>
            <a:r>
              <a:rPr lang="en-ZA" sz="2000" b="1" dirty="0"/>
              <a:t>new pilot project</a:t>
            </a:r>
            <a:r>
              <a:rPr lang="en-ZA" sz="2000" dirty="0"/>
              <a:t> initiated to address service delivery challenges over  a multi-year period </a:t>
            </a:r>
            <a:endParaRPr lang="en-ZA" sz="2000" dirty="0" smtClean="0"/>
          </a:p>
          <a:p>
            <a:pPr marL="0" indent="0" algn="just">
              <a:buNone/>
            </a:pPr>
            <a:endParaRPr lang="en-ZA" sz="2000" dirty="0"/>
          </a:p>
          <a:p>
            <a:pPr algn="just"/>
            <a:r>
              <a:rPr lang="en-ZA" sz="2000" dirty="0" smtClean="0"/>
              <a:t>At </a:t>
            </a:r>
            <a:r>
              <a:rPr lang="en-ZA" sz="2000" dirty="0"/>
              <a:t>least </a:t>
            </a:r>
            <a:r>
              <a:rPr lang="en-ZA" sz="2000" dirty="0" smtClean="0"/>
              <a:t>one (</a:t>
            </a:r>
            <a:r>
              <a:rPr lang="en-ZA" sz="2000" dirty="0"/>
              <a:t>1) </a:t>
            </a:r>
            <a:r>
              <a:rPr lang="en-ZA" sz="2000" b="1" dirty="0"/>
              <a:t>new pilot project </a:t>
            </a:r>
            <a:r>
              <a:rPr lang="en-ZA" sz="2000" dirty="0"/>
              <a:t>initiated to address service delivery </a:t>
            </a:r>
            <a:r>
              <a:rPr lang="en-ZA" sz="2000" dirty="0" smtClean="0"/>
              <a:t>challenges over a short-term period</a:t>
            </a:r>
            <a:endParaRPr lang="en-ZA" sz="2000" dirty="0"/>
          </a:p>
          <a:p>
            <a:pPr marL="0" indent="0" algn="just">
              <a:buNone/>
            </a:pPr>
            <a:endParaRPr lang="en-ZA" sz="2000" dirty="0"/>
          </a:p>
          <a:p>
            <a:pPr algn="just"/>
            <a:endParaRPr lang="en-ZA" sz="2000" dirty="0"/>
          </a:p>
          <a:p>
            <a:pPr algn="just"/>
            <a:endParaRPr lang="en-ZA" sz="2000" dirty="0" smtClean="0"/>
          </a:p>
          <a:p>
            <a:pPr marL="0" indent="0" algn="just">
              <a:buNone/>
            </a:pPr>
            <a:r>
              <a:rPr lang="en-ZA" sz="2000" dirty="0"/>
              <a:t>	</a:t>
            </a:r>
          </a:p>
          <a:p>
            <a:pPr marL="0" indent="0">
              <a:buNone/>
            </a:pPr>
            <a:endParaRPr lang="en-ZA" sz="2000" dirty="0"/>
          </a:p>
        </p:txBody>
      </p:sp>
    </p:spTree>
    <p:extLst>
      <p:ext uri="{BB962C8B-B14F-4D97-AF65-F5344CB8AC3E}">
        <p14:creationId xmlns:p14="http://schemas.microsoft.com/office/powerpoint/2010/main" xmlns="" val="3427775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i="1" dirty="0">
                <a:solidFill>
                  <a:prstClr val="black"/>
                </a:solidFill>
              </a:rPr>
              <a:t>2017/18 Annual Performance Targets</a:t>
            </a:r>
            <a:r>
              <a:rPr lang="en-ZA" sz="2800" b="1" i="1" dirty="0"/>
              <a:t/>
            </a:r>
            <a:br>
              <a:rPr lang="en-ZA" sz="2800" b="1" i="1" dirty="0"/>
            </a:br>
            <a:r>
              <a:rPr lang="en-ZA" sz="2800" b="1" i="1" dirty="0"/>
              <a:t>Programme 2</a:t>
            </a:r>
            <a:r>
              <a:rPr lang="en-ZA" sz="2400" b="1" i="1" dirty="0" smtClean="0"/>
              <a:t>		</a:t>
            </a:r>
            <a:r>
              <a:rPr lang="en-ZA" sz="1800" b="1" i="1" dirty="0" smtClean="0"/>
              <a:t>Cont…..</a:t>
            </a:r>
            <a:endParaRPr lang="en-ZA" sz="1800" b="1" i="1" dirty="0"/>
          </a:p>
        </p:txBody>
      </p:sp>
      <p:sp>
        <p:nvSpPr>
          <p:cNvPr id="3" name="Content Placeholder 2"/>
          <p:cNvSpPr>
            <a:spLocks noGrp="1"/>
          </p:cNvSpPr>
          <p:nvPr>
            <p:ph idx="1"/>
          </p:nvPr>
        </p:nvSpPr>
        <p:spPr>
          <a:xfrm>
            <a:off x="128588" y="860504"/>
            <a:ext cx="8743950" cy="5997495"/>
          </a:xfrm>
        </p:spPr>
        <p:txBody>
          <a:bodyPr>
            <a:normAutofit/>
          </a:bodyPr>
          <a:lstStyle/>
          <a:p>
            <a:pPr algn="just">
              <a:lnSpc>
                <a:spcPct val="120000"/>
              </a:lnSpc>
            </a:pPr>
            <a:r>
              <a:rPr lang="en-ZA" sz="2000" dirty="0" smtClean="0"/>
              <a:t>Identify, facilitate and support two (2) </a:t>
            </a:r>
            <a:r>
              <a:rPr lang="en-ZA" sz="2000" dirty="0" err="1" smtClean="0"/>
              <a:t>CPSI</a:t>
            </a:r>
            <a:r>
              <a:rPr lang="en-ZA" sz="2000" dirty="0" smtClean="0"/>
              <a:t> </a:t>
            </a:r>
            <a:r>
              <a:rPr lang="en-ZA" sz="2000" dirty="0"/>
              <a:t>award winning and/or other innovation projects </a:t>
            </a:r>
            <a:r>
              <a:rPr lang="en-ZA" sz="2000" b="1" dirty="0" smtClean="0"/>
              <a:t>for </a:t>
            </a:r>
            <a:r>
              <a:rPr lang="en-ZA" sz="2000" b="1" dirty="0"/>
              <a:t>replication</a:t>
            </a:r>
          </a:p>
          <a:p>
            <a:pPr algn="just">
              <a:lnSpc>
                <a:spcPct val="120000"/>
              </a:lnSpc>
            </a:pPr>
            <a:endParaRPr lang="en-ZA" sz="2000" dirty="0"/>
          </a:p>
          <a:p>
            <a:pPr algn="just">
              <a:lnSpc>
                <a:spcPct val="120000"/>
              </a:lnSpc>
            </a:pPr>
            <a:r>
              <a:rPr lang="en-ZA" sz="2000" dirty="0" smtClean="0"/>
              <a:t>At </a:t>
            </a:r>
            <a:r>
              <a:rPr lang="en-ZA" sz="2000" dirty="0"/>
              <a:t>least </a:t>
            </a:r>
            <a:r>
              <a:rPr lang="en-ZA" sz="2000" dirty="0" smtClean="0"/>
              <a:t>330 </a:t>
            </a:r>
            <a:r>
              <a:rPr lang="en-ZA" sz="2000" dirty="0"/>
              <a:t>public sector officials and other partners </a:t>
            </a:r>
            <a:r>
              <a:rPr lang="en-ZA" sz="2000" dirty="0" smtClean="0"/>
              <a:t>access </a:t>
            </a:r>
            <a:r>
              <a:rPr lang="en-ZA" sz="2000" b="1" dirty="0"/>
              <a:t>the </a:t>
            </a:r>
            <a:r>
              <a:rPr lang="en-ZA" sz="2000" b="1" dirty="0" smtClean="0"/>
              <a:t>Multi-media Innovation Centre</a:t>
            </a:r>
          </a:p>
          <a:p>
            <a:pPr marL="0" indent="0" algn="just">
              <a:lnSpc>
                <a:spcPct val="120000"/>
              </a:lnSpc>
              <a:buNone/>
            </a:pPr>
            <a:r>
              <a:rPr lang="en-ZA" sz="2000" dirty="0"/>
              <a:t>		</a:t>
            </a:r>
          </a:p>
          <a:p>
            <a:pPr algn="just">
              <a:lnSpc>
                <a:spcPct val="120000"/>
              </a:lnSpc>
            </a:pPr>
            <a:r>
              <a:rPr lang="en-ZA" sz="2000" dirty="0"/>
              <a:t>At least four </a:t>
            </a:r>
            <a:r>
              <a:rPr lang="en-ZA" sz="2000" dirty="0" smtClean="0"/>
              <a:t>(4) projects </a:t>
            </a:r>
            <a:r>
              <a:rPr lang="en-ZA" sz="2000" dirty="0"/>
              <a:t>per category identified and recognised </a:t>
            </a:r>
            <a:r>
              <a:rPr lang="en-ZA" sz="2000" dirty="0" smtClean="0"/>
              <a:t>through the </a:t>
            </a:r>
            <a:r>
              <a:rPr lang="en-ZA" sz="2000" b="1" dirty="0" smtClean="0"/>
              <a:t>CPSI Awards ptogramme</a:t>
            </a:r>
            <a:r>
              <a:rPr lang="en-ZA" sz="2000" dirty="0"/>
              <a:t>	</a:t>
            </a:r>
          </a:p>
          <a:p>
            <a:pPr algn="just">
              <a:lnSpc>
                <a:spcPct val="120000"/>
              </a:lnSpc>
            </a:pPr>
            <a:endParaRPr lang="en-ZA" sz="2000" dirty="0"/>
          </a:p>
          <a:p>
            <a:pPr algn="just">
              <a:lnSpc>
                <a:spcPct val="120000"/>
              </a:lnSpc>
            </a:pPr>
            <a:r>
              <a:rPr lang="en-ZA" sz="2000" dirty="0"/>
              <a:t>Host the </a:t>
            </a:r>
            <a:r>
              <a:rPr lang="en-ZA" sz="2000" b="1" dirty="0"/>
              <a:t>Annual Public Sector Innovation Conference</a:t>
            </a:r>
            <a:r>
              <a:rPr lang="en-ZA" sz="2000" dirty="0"/>
              <a:t> </a:t>
            </a:r>
            <a:r>
              <a:rPr lang="en-ZA" sz="2000" dirty="0" smtClean="0"/>
              <a:t>as a platform to entrench innovation. </a:t>
            </a:r>
            <a:r>
              <a:rPr lang="en-ZA" sz="2000" dirty="0"/>
              <a:t>	</a:t>
            </a:r>
          </a:p>
          <a:p>
            <a:pPr algn="just">
              <a:lnSpc>
                <a:spcPct val="120000"/>
              </a:lnSpc>
            </a:pPr>
            <a:endParaRPr lang="en-ZA" sz="2000" dirty="0"/>
          </a:p>
          <a:p>
            <a:pPr algn="just">
              <a:lnSpc>
                <a:spcPct val="120000"/>
              </a:lnSpc>
            </a:pPr>
            <a:r>
              <a:rPr lang="en-ZA" sz="2000" dirty="0" err="1" smtClean="0"/>
              <a:t>Vol</a:t>
            </a:r>
            <a:r>
              <a:rPr lang="en-ZA" sz="2000" dirty="0" smtClean="0"/>
              <a:t> 8 </a:t>
            </a:r>
            <a:r>
              <a:rPr lang="en-ZA" sz="2000" dirty="0"/>
              <a:t>Issue 1 and 2 of </a:t>
            </a:r>
            <a:r>
              <a:rPr lang="en-ZA" sz="2000" i="1" dirty="0"/>
              <a:t>“Ideas that Work” : The South African Public Sector Innovation Journal </a:t>
            </a:r>
            <a:r>
              <a:rPr lang="en-ZA" sz="2000" dirty="0" smtClean="0"/>
              <a:t>published </a:t>
            </a:r>
            <a:endParaRPr lang="en-ZA" sz="2000" dirty="0"/>
          </a:p>
        </p:txBody>
      </p:sp>
    </p:spTree>
    <p:extLst>
      <p:ext uri="{BB962C8B-B14F-4D97-AF65-F5344CB8AC3E}">
        <p14:creationId xmlns:p14="http://schemas.microsoft.com/office/powerpoint/2010/main" xmlns="" val="1669347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12"/>
            <a:ext cx="6553200" cy="973562"/>
          </a:xfrm>
        </p:spPr>
        <p:txBody>
          <a:bodyPr>
            <a:noAutofit/>
          </a:bodyPr>
          <a:lstStyle/>
          <a:p>
            <a:r>
              <a:rPr lang="en-ZA" sz="2800" b="1" i="1" dirty="0">
                <a:solidFill>
                  <a:prstClr val="black"/>
                </a:solidFill>
              </a:rPr>
              <a:t>2017/18 Annual Performance Targets</a:t>
            </a:r>
            <a:r>
              <a:rPr lang="en-ZA" sz="2800" b="1" i="1" dirty="0"/>
              <a:t/>
            </a:r>
            <a:br>
              <a:rPr lang="en-ZA" sz="2800" b="1" i="1" dirty="0"/>
            </a:br>
            <a:r>
              <a:rPr lang="en-ZA" sz="2800" b="1" i="1" dirty="0"/>
              <a:t>Programme 2</a:t>
            </a:r>
            <a:r>
              <a:rPr lang="en-ZA" sz="2400" b="1" i="1" dirty="0"/>
              <a:t>		</a:t>
            </a:r>
            <a:r>
              <a:rPr lang="en-ZA" sz="1400" b="1" i="1" dirty="0" smtClean="0"/>
              <a:t>Cont</a:t>
            </a:r>
            <a:r>
              <a:rPr lang="en-ZA" sz="1400" b="1" i="1" dirty="0"/>
              <a:t>…..</a:t>
            </a:r>
            <a:endParaRPr lang="en-ZA" sz="1400" dirty="0"/>
          </a:p>
        </p:txBody>
      </p:sp>
      <p:sp>
        <p:nvSpPr>
          <p:cNvPr id="3" name="Content Placeholder 2"/>
          <p:cNvSpPr>
            <a:spLocks noGrp="1"/>
          </p:cNvSpPr>
          <p:nvPr>
            <p:ph idx="1"/>
          </p:nvPr>
        </p:nvSpPr>
        <p:spPr>
          <a:xfrm>
            <a:off x="0" y="1076137"/>
            <a:ext cx="8843961" cy="6115050"/>
          </a:xfrm>
        </p:spPr>
        <p:txBody>
          <a:bodyPr>
            <a:normAutofit fontScale="55000" lnSpcReduction="20000"/>
          </a:bodyPr>
          <a:lstStyle/>
          <a:p>
            <a:pPr algn="just">
              <a:lnSpc>
                <a:spcPct val="120000"/>
              </a:lnSpc>
            </a:pPr>
            <a:r>
              <a:rPr lang="en-ZA" sz="3600" dirty="0" smtClean="0"/>
              <a:t>Four (4) </a:t>
            </a:r>
            <a:r>
              <a:rPr lang="en-ZA" sz="3600" b="1" dirty="0" smtClean="0"/>
              <a:t>training sessions </a:t>
            </a:r>
            <a:r>
              <a:rPr lang="en-ZA" sz="3600" dirty="0" smtClean="0"/>
              <a:t>on </a:t>
            </a:r>
            <a:r>
              <a:rPr lang="en-ZA" sz="3600" i="1" dirty="0" smtClean="0"/>
              <a:t>Leading Innovation in the Public Service </a:t>
            </a:r>
            <a:r>
              <a:rPr lang="en-ZA" sz="3600" dirty="0" smtClean="0"/>
              <a:t>to build capacity in the public service  held and attended by public officials</a:t>
            </a:r>
          </a:p>
          <a:p>
            <a:pPr marL="0" indent="0" algn="just">
              <a:lnSpc>
                <a:spcPct val="120000"/>
              </a:lnSpc>
              <a:buNone/>
            </a:pPr>
            <a:r>
              <a:rPr lang="en-ZA" sz="3600" dirty="0" smtClean="0"/>
              <a:t>	</a:t>
            </a:r>
          </a:p>
          <a:p>
            <a:pPr algn="just">
              <a:lnSpc>
                <a:spcPct val="120000"/>
              </a:lnSpc>
            </a:pPr>
            <a:r>
              <a:rPr lang="en-ZA" sz="3600" dirty="0" smtClean="0"/>
              <a:t>Upload 1 300 (SADC) content items on innovation, public administration and finance onto the UNPAN Portal	</a:t>
            </a:r>
          </a:p>
          <a:p>
            <a:pPr algn="just">
              <a:lnSpc>
                <a:spcPct val="120000"/>
              </a:lnSpc>
            </a:pPr>
            <a:endParaRPr lang="en-ZA" sz="3600" dirty="0" smtClean="0"/>
          </a:p>
          <a:p>
            <a:pPr algn="just">
              <a:lnSpc>
                <a:spcPct val="120000"/>
              </a:lnSpc>
            </a:pPr>
            <a:r>
              <a:rPr lang="en-ZA" sz="3600" dirty="0" smtClean="0"/>
              <a:t>Host a UNPAN SADC regional workshop attended by representatives from SADC countries 	</a:t>
            </a:r>
          </a:p>
          <a:p>
            <a:pPr marL="0" indent="0" algn="just">
              <a:lnSpc>
                <a:spcPct val="120000"/>
              </a:lnSpc>
              <a:buNone/>
            </a:pPr>
            <a:endParaRPr lang="en-ZA" sz="3600" dirty="0"/>
          </a:p>
          <a:p>
            <a:pPr algn="just">
              <a:lnSpc>
                <a:spcPct val="120000"/>
              </a:lnSpc>
            </a:pPr>
            <a:r>
              <a:rPr lang="en-ZA" sz="3600" dirty="0"/>
              <a:t>Enter at least eight </a:t>
            </a:r>
            <a:r>
              <a:rPr lang="en-ZA" sz="3600" dirty="0" smtClean="0"/>
              <a:t>(8) South </a:t>
            </a:r>
            <a:r>
              <a:rPr lang="en-ZA" sz="3600" dirty="0"/>
              <a:t>African public service innovation projects into International Awards Programmes 	</a:t>
            </a:r>
          </a:p>
          <a:p>
            <a:pPr algn="just">
              <a:lnSpc>
                <a:spcPct val="120000"/>
              </a:lnSpc>
            </a:pPr>
            <a:endParaRPr lang="en-ZA" sz="3600" dirty="0"/>
          </a:p>
          <a:p>
            <a:pPr algn="just">
              <a:lnSpc>
                <a:spcPct val="120000"/>
              </a:lnSpc>
            </a:pPr>
            <a:r>
              <a:rPr lang="en-ZA" sz="3600" dirty="0"/>
              <a:t>Participate in at least two </a:t>
            </a:r>
            <a:r>
              <a:rPr lang="en-ZA" sz="3600" dirty="0" err="1" smtClean="0"/>
              <a:t>SADC</a:t>
            </a:r>
            <a:r>
              <a:rPr lang="en-ZA" sz="3600" dirty="0" smtClean="0"/>
              <a:t> or international innovation </a:t>
            </a:r>
            <a:r>
              <a:rPr lang="en-ZA" sz="3600" dirty="0"/>
              <a:t>programmes </a:t>
            </a:r>
            <a:r>
              <a:rPr lang="en-ZA" sz="3600" dirty="0" smtClean="0"/>
              <a:t>for </a:t>
            </a:r>
            <a:r>
              <a:rPr lang="en-ZA" sz="3600" dirty="0"/>
              <a:t>learning, sharing and profiling of South African innovations to strengthen good governance initiative	</a:t>
            </a:r>
          </a:p>
          <a:p>
            <a:pPr marL="0" indent="0" algn="just">
              <a:buNone/>
            </a:pPr>
            <a:endParaRPr lang="en-ZA" sz="2500" dirty="0"/>
          </a:p>
          <a:p>
            <a:pPr algn="just"/>
            <a:endParaRPr lang="en-ZA" sz="2500" dirty="0" smtClean="0"/>
          </a:p>
          <a:p>
            <a:endParaRPr lang="en-ZA" dirty="0" smtClean="0"/>
          </a:p>
          <a:p>
            <a:endParaRPr lang="en-ZA" dirty="0"/>
          </a:p>
        </p:txBody>
      </p:sp>
    </p:spTree>
    <p:extLst>
      <p:ext uri="{BB962C8B-B14F-4D97-AF65-F5344CB8AC3E}">
        <p14:creationId xmlns:p14="http://schemas.microsoft.com/office/powerpoint/2010/main" xmlns="" val="19325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i="1" dirty="0" smtClean="0"/>
              <a:t>2017-2019 MTEF Allocations per Programme</a:t>
            </a:r>
            <a:endParaRPr lang="en-ZA" sz="2800" b="1"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976878145"/>
              </p:ext>
            </p:extLst>
          </p:nvPr>
        </p:nvGraphicFramePr>
        <p:xfrm>
          <a:off x="142875" y="760035"/>
          <a:ext cx="8872539" cy="4758493"/>
        </p:xfrm>
        <a:graphic>
          <a:graphicData uri="http://schemas.openxmlformats.org/drawingml/2006/table">
            <a:tbl>
              <a:tblPr firstRow="1" firstCol="1" bandRow="1"/>
              <a:tblGrid>
                <a:gridCol w="4640321"/>
                <a:gridCol w="1422489"/>
                <a:gridCol w="1432065"/>
                <a:gridCol w="1377664"/>
              </a:tblGrid>
              <a:tr h="740153">
                <a:tc>
                  <a:txBody>
                    <a:bodyPr/>
                    <a:lstStyle/>
                    <a:p>
                      <a:endParaRPr lang="en-ZA" sz="2100" b="1" dirty="0">
                        <a:effectLst/>
                        <a:latin typeface="+mn-lt"/>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Medium-term expenditure estimate</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591336">
                <a:tc>
                  <a:txBody>
                    <a:bodyPr/>
                    <a:lstStyle/>
                    <a:p>
                      <a:pP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Rand thousand</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smtClean="0">
                          <a:effectLst/>
                          <a:latin typeface="+mn-lt"/>
                          <a:ea typeface="Times New Roman" panose="02020603050405020304" pitchFamily="18" charset="0"/>
                          <a:cs typeface="Times New Roman" panose="02020603050405020304" pitchFamily="18" charset="0"/>
                        </a:rPr>
                        <a:t>2017/18</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smtClean="0">
                          <a:effectLst/>
                          <a:latin typeface="+mn-lt"/>
                          <a:ea typeface="Times New Roman" panose="02020603050405020304" pitchFamily="18" charset="0"/>
                          <a:cs typeface="Times New Roman" panose="02020603050405020304" pitchFamily="18" charset="0"/>
                        </a:rPr>
                        <a:t>2018/19</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smtClean="0">
                          <a:effectLst/>
                          <a:latin typeface="+mn-lt"/>
                          <a:ea typeface="Times New Roman" panose="02020603050405020304" pitchFamily="18" charset="0"/>
                          <a:cs typeface="Times New Roman" panose="02020603050405020304" pitchFamily="18" charset="0"/>
                        </a:rPr>
                        <a:t>2019/20</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336">
                <a:tc>
                  <a:txBody>
                    <a:bodyPr/>
                    <a:lstStyle/>
                    <a:p>
                      <a:pP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Programmes</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91336">
                <a:tc>
                  <a:txBody>
                    <a:bodyPr/>
                    <a:lstStyle/>
                    <a:p>
                      <a:pP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Administration</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a:t>
                      </a:r>
                      <a:r>
                        <a:rPr lang="en-ZA" sz="2100" dirty="0" smtClean="0">
                          <a:effectLst/>
                          <a:latin typeface="+mn-lt"/>
                          <a:ea typeface="Times New Roman" panose="02020603050405020304" pitchFamily="18" charset="0"/>
                          <a:cs typeface="Times New Roman" panose="02020603050405020304" pitchFamily="18" charset="0"/>
                        </a:rPr>
                        <a:t>18 675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a:t>
                      </a:r>
                      <a:r>
                        <a:rPr lang="en-ZA" sz="2100" dirty="0" smtClean="0">
                          <a:effectLst/>
                          <a:latin typeface="+mn-lt"/>
                          <a:ea typeface="Times New Roman" panose="02020603050405020304" pitchFamily="18" charset="0"/>
                          <a:cs typeface="Times New Roman" panose="02020603050405020304" pitchFamily="18" charset="0"/>
                        </a:rPr>
                        <a:t>19 854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a:t>
                      </a:r>
                      <a:r>
                        <a:rPr lang="en-ZA" sz="2100" dirty="0" smtClean="0">
                          <a:effectLst/>
                          <a:latin typeface="+mn-lt"/>
                          <a:ea typeface="Times New Roman" panose="02020603050405020304" pitchFamily="18" charset="0"/>
                          <a:cs typeface="Times New Roman" panose="02020603050405020304" pitchFamily="18" charset="0"/>
                        </a:rPr>
                        <a:t>21 442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91336">
                <a:tc>
                  <a:txBody>
                    <a:bodyPr/>
                    <a:lstStyle/>
                    <a:p>
                      <a:pP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Public Sector Innovation</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15 </a:t>
                      </a:r>
                      <a:r>
                        <a:rPr lang="en-ZA" sz="2100" dirty="0" smtClean="0">
                          <a:effectLst/>
                          <a:latin typeface="+mn-lt"/>
                          <a:ea typeface="Times New Roman" panose="02020603050405020304" pitchFamily="18" charset="0"/>
                          <a:cs typeface="Times New Roman" panose="02020603050405020304" pitchFamily="18" charset="0"/>
                        </a:rPr>
                        <a:t>380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16 </a:t>
                      </a:r>
                      <a:r>
                        <a:rPr lang="en-ZA" sz="2100" dirty="0" smtClean="0">
                          <a:effectLst/>
                          <a:latin typeface="+mn-lt"/>
                          <a:ea typeface="Times New Roman" panose="02020603050405020304" pitchFamily="18" charset="0"/>
                          <a:cs typeface="Times New Roman" panose="02020603050405020304" pitchFamily="18" charset="0"/>
                        </a:rPr>
                        <a:t>176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a:t>
                      </a:r>
                      <a:r>
                        <a:rPr lang="en-ZA" sz="2100" dirty="0" smtClean="0">
                          <a:effectLst/>
                          <a:latin typeface="+mn-lt"/>
                          <a:ea typeface="Times New Roman" panose="02020603050405020304" pitchFamily="18" charset="0"/>
                          <a:cs typeface="Times New Roman" panose="02020603050405020304" pitchFamily="18" charset="0"/>
                        </a:rPr>
                        <a:t>16 995</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1336">
                <a:tc>
                  <a:txBody>
                    <a:bodyPr/>
                    <a:lstStyle/>
                    <a:p>
                      <a:pP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Total for Programmes</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 </a:t>
                      </a:r>
                      <a:r>
                        <a:rPr lang="en-ZA" sz="2100" b="1" dirty="0" smtClean="0">
                          <a:effectLst/>
                          <a:latin typeface="+mn-lt"/>
                          <a:ea typeface="Times New Roman" panose="02020603050405020304" pitchFamily="18" charset="0"/>
                          <a:cs typeface="Times New Roman" panose="02020603050405020304" pitchFamily="18" charset="0"/>
                        </a:rPr>
                        <a:t>34 055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 </a:t>
                      </a:r>
                      <a:r>
                        <a:rPr lang="en-ZA" sz="2100" b="1" dirty="0" smtClean="0">
                          <a:effectLst/>
                          <a:latin typeface="+mn-lt"/>
                          <a:ea typeface="Times New Roman" panose="02020603050405020304" pitchFamily="18" charset="0"/>
                          <a:cs typeface="Times New Roman" panose="02020603050405020304" pitchFamily="18" charset="0"/>
                        </a:rPr>
                        <a:t>36 030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 </a:t>
                      </a:r>
                      <a:r>
                        <a:rPr lang="en-ZA" sz="2100" b="1" dirty="0" smtClean="0">
                          <a:effectLst/>
                          <a:latin typeface="+mn-lt"/>
                          <a:ea typeface="Times New Roman" panose="02020603050405020304" pitchFamily="18" charset="0"/>
                          <a:cs typeface="Times New Roman" panose="02020603050405020304" pitchFamily="18" charset="0"/>
                        </a:rPr>
                        <a:t>38 437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60">
                <a:tc>
                  <a:txBody>
                    <a:bodyPr/>
                    <a:lstStyle/>
                    <a:p>
                      <a:pPr>
                        <a:lnSpc>
                          <a:spcPct val="115000"/>
                        </a:lnSpc>
                        <a:spcAft>
                          <a:spcPts val="0"/>
                        </a:spcAft>
                      </a:pPr>
                      <a:r>
                        <a:rPr lang="en-ZA" sz="2100" b="1" dirty="0" smtClean="0">
                          <a:effectLst/>
                          <a:latin typeface="+mn-lt"/>
                          <a:ea typeface="Times New Roman" panose="02020603050405020304" pitchFamily="18" charset="0"/>
                          <a:cs typeface="Times New Roman" panose="02020603050405020304" pitchFamily="18" charset="0"/>
                        </a:rPr>
                        <a:t>Change to 2016 Budget Estimate</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379 </a:t>
                      </a:r>
                      <a:endParaRPr lang="en-ZA" sz="2100" b="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401 </a:t>
                      </a:r>
                      <a:endParaRPr lang="en-ZA" sz="2100" b="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427 </a:t>
                      </a:r>
                      <a:endParaRPr lang="en-ZA" sz="2100" b="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59945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i="1" dirty="0" smtClean="0"/>
              <a:t>MTEF Allocations per Economic Classification</a:t>
            </a:r>
            <a:endParaRPr lang="en-ZA" sz="2800" b="1"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329879385"/>
              </p:ext>
            </p:extLst>
          </p:nvPr>
        </p:nvGraphicFramePr>
        <p:xfrm>
          <a:off x="157164" y="745750"/>
          <a:ext cx="8872536" cy="4846366"/>
        </p:xfrm>
        <a:graphic>
          <a:graphicData uri="http://schemas.openxmlformats.org/drawingml/2006/table">
            <a:tbl>
              <a:tblPr firstRow="1" firstCol="1" bandRow="1"/>
              <a:tblGrid>
                <a:gridCol w="4630744"/>
                <a:gridCol w="1376303"/>
                <a:gridCol w="1432064"/>
                <a:gridCol w="1433425"/>
              </a:tblGrid>
              <a:tr h="559790">
                <a:tc>
                  <a:txBody>
                    <a:bodyPr/>
                    <a:lstStyle/>
                    <a:p>
                      <a:endParaRPr lang="en-ZA" sz="2100" dirty="0">
                        <a:effectLst/>
                        <a:latin typeface="+mn-lt"/>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Medium-term expenditure estimate</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559790">
                <a:tc>
                  <a:txBody>
                    <a:bodyPr/>
                    <a:lstStyle/>
                    <a:p>
                      <a:pP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Rand thousand</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smtClean="0">
                          <a:effectLst/>
                          <a:latin typeface="+mn-lt"/>
                          <a:ea typeface="Times New Roman" panose="02020603050405020304" pitchFamily="18" charset="0"/>
                          <a:cs typeface="Times New Roman" panose="02020603050405020304" pitchFamily="18" charset="0"/>
                        </a:rPr>
                        <a:t>2017/18</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smtClean="0">
                          <a:effectLst/>
                          <a:latin typeface="+mn-lt"/>
                          <a:ea typeface="Times New Roman" panose="02020603050405020304" pitchFamily="18" charset="0"/>
                          <a:cs typeface="Times New Roman" panose="02020603050405020304" pitchFamily="18" charset="0"/>
                        </a:rPr>
                        <a:t>2018/19</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smtClean="0">
                          <a:effectLst/>
                          <a:latin typeface="+mn-lt"/>
                          <a:ea typeface="Times New Roman" panose="02020603050405020304" pitchFamily="18" charset="0"/>
                          <a:cs typeface="Times New Roman" panose="02020603050405020304" pitchFamily="18" charset="0"/>
                        </a:rPr>
                        <a:t>2019/20</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45">
                <a:tc>
                  <a:txBody>
                    <a:bodyPr/>
                    <a:lstStyle/>
                    <a:p>
                      <a:pPr>
                        <a:lnSpc>
                          <a:spcPct val="115000"/>
                        </a:lnSpc>
                        <a:spcAft>
                          <a:spcPts val="0"/>
                        </a:spcAft>
                      </a:pPr>
                      <a:r>
                        <a:rPr lang="en-ZA" sz="2100" b="1" u="sng" dirty="0">
                          <a:effectLst/>
                          <a:latin typeface="+mn-lt"/>
                          <a:ea typeface="Times New Roman" panose="02020603050405020304" pitchFamily="18" charset="0"/>
                          <a:cs typeface="Times New Roman" panose="02020603050405020304" pitchFamily="18" charset="0"/>
                        </a:rPr>
                        <a:t>Economic classification</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ZA"/>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ZA"/>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ZA" dirty="0"/>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59790">
                <a:tc>
                  <a:txBody>
                    <a:bodyPr/>
                    <a:lstStyle/>
                    <a:p>
                      <a:pPr indent="254000">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Compensation of employees</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a:t>
                      </a:r>
                      <a:r>
                        <a:rPr lang="en-ZA" sz="2100" dirty="0" smtClean="0">
                          <a:effectLst/>
                          <a:latin typeface="+mn-lt"/>
                          <a:ea typeface="Times New Roman" panose="02020603050405020304" pitchFamily="18" charset="0"/>
                          <a:cs typeface="Times New Roman" panose="02020603050405020304" pitchFamily="18" charset="0"/>
                        </a:rPr>
                        <a:t>18 360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a:t>
                      </a:r>
                      <a:r>
                        <a:rPr lang="en-ZA" sz="2100" dirty="0" smtClean="0">
                          <a:effectLst/>
                          <a:latin typeface="+mn-lt"/>
                          <a:ea typeface="Times New Roman" panose="02020603050405020304" pitchFamily="18" charset="0"/>
                          <a:cs typeface="Times New Roman" panose="02020603050405020304" pitchFamily="18" charset="0"/>
                        </a:rPr>
                        <a:t>19 425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a:t>
                      </a:r>
                      <a:r>
                        <a:rPr lang="en-ZA" sz="2100" dirty="0" smtClean="0">
                          <a:effectLst/>
                          <a:latin typeface="+mn-lt"/>
                          <a:ea typeface="Times New Roman" panose="02020603050405020304" pitchFamily="18" charset="0"/>
                          <a:cs typeface="Times New Roman" panose="02020603050405020304" pitchFamily="18" charset="0"/>
                        </a:rPr>
                        <a:t>20 902</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59790">
                <a:tc>
                  <a:txBody>
                    <a:bodyPr/>
                    <a:lstStyle/>
                    <a:p>
                      <a:pPr indent="254000">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Goods and services</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a:t>
                      </a:r>
                      <a:r>
                        <a:rPr lang="en-ZA" sz="2100" dirty="0" smtClean="0">
                          <a:effectLst/>
                          <a:latin typeface="+mn-lt"/>
                          <a:ea typeface="Times New Roman" panose="02020603050405020304" pitchFamily="18" charset="0"/>
                          <a:cs typeface="Times New Roman" panose="02020603050405020304" pitchFamily="18" charset="0"/>
                        </a:rPr>
                        <a:t>15 448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a:t>
                      </a:r>
                      <a:r>
                        <a:rPr lang="en-ZA" sz="2100" dirty="0" smtClean="0">
                          <a:effectLst/>
                          <a:latin typeface="+mn-lt"/>
                          <a:ea typeface="Times New Roman" panose="02020603050405020304" pitchFamily="18" charset="0"/>
                          <a:cs typeface="Times New Roman" panose="02020603050405020304" pitchFamily="18" charset="0"/>
                        </a:rPr>
                        <a:t>16 351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dirty="0">
                          <a:effectLst/>
                          <a:latin typeface="+mn-lt"/>
                          <a:ea typeface="Times New Roman" panose="02020603050405020304" pitchFamily="18" charset="0"/>
                          <a:cs typeface="Times New Roman" panose="02020603050405020304" pitchFamily="18" charset="0"/>
                        </a:rPr>
                        <a:t> 16 </a:t>
                      </a:r>
                      <a:r>
                        <a:rPr lang="en-ZA" sz="2100" dirty="0" smtClean="0">
                          <a:effectLst/>
                          <a:latin typeface="+mn-lt"/>
                          <a:ea typeface="Times New Roman" panose="02020603050405020304" pitchFamily="18" charset="0"/>
                          <a:cs typeface="Times New Roman" panose="02020603050405020304" pitchFamily="18" charset="0"/>
                        </a:rPr>
                        <a:t>979</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790">
                <a:tc>
                  <a:txBody>
                    <a:bodyPr/>
                    <a:lstStyle/>
                    <a:p>
                      <a:pP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     Transfers </a:t>
                      </a:r>
                      <a:r>
                        <a:rPr lang="en-ZA" sz="2100" b="0" dirty="0">
                          <a:effectLst/>
                          <a:latin typeface="+mn-lt"/>
                          <a:ea typeface="Times New Roman" panose="02020603050405020304" pitchFamily="18" charset="0"/>
                          <a:cs typeface="Times New Roman" panose="02020603050405020304" pitchFamily="18" charset="0"/>
                        </a:rPr>
                        <a:t>and subsidies</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1 </a:t>
                      </a:r>
                      <a:endParaRPr lang="en-ZA" sz="2100" b="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1 </a:t>
                      </a:r>
                      <a:endParaRPr lang="en-ZA" sz="2100" b="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1 </a:t>
                      </a:r>
                      <a:endParaRPr lang="en-ZA" sz="2100" b="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790">
                <a:tc>
                  <a:txBody>
                    <a:bodyPr/>
                    <a:lstStyle/>
                    <a:p>
                      <a:pP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     Payments </a:t>
                      </a:r>
                      <a:r>
                        <a:rPr lang="en-ZA" sz="2100" b="0" dirty="0">
                          <a:effectLst/>
                          <a:latin typeface="+mn-lt"/>
                          <a:ea typeface="Times New Roman" panose="02020603050405020304" pitchFamily="18" charset="0"/>
                          <a:cs typeface="Times New Roman" panose="02020603050405020304" pitchFamily="18" charset="0"/>
                        </a:rPr>
                        <a:t>for capital assets</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246 </a:t>
                      </a:r>
                      <a:endParaRPr lang="en-ZA" sz="2100" b="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253 </a:t>
                      </a:r>
                      <a:endParaRPr lang="en-ZA" sz="2100" b="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555 </a:t>
                      </a:r>
                      <a:endParaRPr lang="en-ZA" sz="2100" b="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790">
                <a:tc>
                  <a:txBody>
                    <a:bodyPr/>
                    <a:lstStyle/>
                    <a:p>
                      <a:pPr>
                        <a:lnSpc>
                          <a:spcPct val="115000"/>
                        </a:lnSpc>
                        <a:spcAft>
                          <a:spcPts val="0"/>
                        </a:spcAft>
                      </a:pPr>
                      <a:r>
                        <a:rPr lang="en-ZA" sz="2100" b="0" dirty="0" smtClean="0">
                          <a:effectLst/>
                          <a:latin typeface="+mn-lt"/>
                          <a:ea typeface="Times New Roman" panose="02020603050405020304" pitchFamily="18" charset="0"/>
                          <a:cs typeface="Times New Roman" panose="02020603050405020304" pitchFamily="18" charset="0"/>
                        </a:rPr>
                        <a:t>     Payments </a:t>
                      </a:r>
                      <a:r>
                        <a:rPr lang="en-ZA" sz="2100" b="0" dirty="0">
                          <a:effectLst/>
                          <a:latin typeface="+mn-lt"/>
                          <a:ea typeface="Times New Roman" panose="02020603050405020304" pitchFamily="18" charset="0"/>
                          <a:cs typeface="Times New Roman" panose="02020603050405020304" pitchFamily="18" charset="0"/>
                        </a:rPr>
                        <a:t>for financial assets</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2100" b="0" dirty="0">
                          <a:effectLst/>
                          <a:latin typeface="+mn-lt"/>
                          <a:ea typeface="Times New Roman" panose="02020603050405020304" pitchFamily="18" charset="0"/>
                          <a:cs typeface="Times New Roman" panose="02020603050405020304" pitchFamily="18" charset="0"/>
                        </a:rPr>
                        <a:t> - </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2100" b="0" dirty="0">
                          <a:effectLst/>
                          <a:latin typeface="+mn-lt"/>
                          <a:ea typeface="Times New Roman" panose="02020603050405020304" pitchFamily="18" charset="0"/>
                          <a:cs typeface="Times New Roman" panose="02020603050405020304" pitchFamily="18" charset="0"/>
                        </a:rPr>
                        <a:t> - </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2100" b="0" dirty="0">
                          <a:effectLst/>
                          <a:latin typeface="+mn-lt"/>
                          <a:ea typeface="Times New Roman" panose="02020603050405020304" pitchFamily="18" charset="0"/>
                          <a:cs typeface="Times New Roman" panose="02020603050405020304" pitchFamily="18" charset="0"/>
                        </a:rPr>
                        <a:t> - </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59790">
                <a:tc>
                  <a:txBody>
                    <a:bodyPr/>
                    <a:lstStyle/>
                    <a:p>
                      <a:pP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Total economic classification</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 </a:t>
                      </a:r>
                      <a:r>
                        <a:rPr lang="en-ZA" sz="2100" b="1" dirty="0" smtClean="0">
                          <a:effectLst/>
                          <a:latin typeface="+mn-lt"/>
                          <a:ea typeface="Times New Roman" panose="02020603050405020304" pitchFamily="18" charset="0"/>
                          <a:cs typeface="Times New Roman" panose="02020603050405020304" pitchFamily="18" charset="0"/>
                        </a:rPr>
                        <a:t>34 055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 </a:t>
                      </a:r>
                      <a:r>
                        <a:rPr lang="en-ZA" sz="2100" b="1" dirty="0" smtClean="0">
                          <a:effectLst/>
                          <a:latin typeface="+mn-lt"/>
                          <a:ea typeface="Times New Roman" panose="02020603050405020304" pitchFamily="18" charset="0"/>
                          <a:cs typeface="Times New Roman" panose="02020603050405020304" pitchFamily="18" charset="0"/>
                        </a:rPr>
                        <a:t>36 030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2100" b="1" dirty="0">
                          <a:effectLst/>
                          <a:latin typeface="+mn-lt"/>
                          <a:ea typeface="Times New Roman" panose="02020603050405020304" pitchFamily="18" charset="0"/>
                          <a:cs typeface="Times New Roman" panose="02020603050405020304" pitchFamily="18" charset="0"/>
                        </a:rPr>
                        <a:t> </a:t>
                      </a:r>
                      <a:r>
                        <a:rPr lang="en-ZA" sz="2100" b="1" dirty="0" smtClean="0">
                          <a:effectLst/>
                          <a:latin typeface="+mn-lt"/>
                          <a:ea typeface="Times New Roman" panose="02020603050405020304" pitchFamily="18" charset="0"/>
                          <a:cs typeface="Times New Roman" panose="02020603050405020304" pitchFamily="18" charset="0"/>
                        </a:rPr>
                        <a:t>38 437 </a:t>
                      </a:r>
                      <a:endParaRPr lang="en-ZA" sz="2100" dirty="0">
                        <a:effectLst/>
                        <a:latin typeface="+mn-lt"/>
                        <a:ea typeface="Times New Roman" panose="02020603050405020304" pitchFamily="18" charset="0"/>
                        <a:cs typeface="Times New Roman" panose="02020603050405020304" pitchFamily="18"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88454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i="1" dirty="0" smtClean="0"/>
              <a:t>Contents</a:t>
            </a:r>
            <a:endParaRPr lang="en-ZA" sz="2800" b="1" i="1" dirty="0"/>
          </a:p>
        </p:txBody>
      </p:sp>
      <p:sp>
        <p:nvSpPr>
          <p:cNvPr id="3" name="Content Placeholder 2"/>
          <p:cNvSpPr>
            <a:spLocks noGrp="1"/>
          </p:cNvSpPr>
          <p:nvPr>
            <p:ph idx="1"/>
          </p:nvPr>
        </p:nvSpPr>
        <p:spPr/>
        <p:txBody>
          <a:bodyPr>
            <a:normAutofit/>
          </a:bodyPr>
          <a:lstStyle/>
          <a:p>
            <a:pPr marL="457200" indent="-457200" algn="just">
              <a:buFont typeface="+mj-lt"/>
              <a:buAutoNum type="arabicPeriod"/>
            </a:pPr>
            <a:r>
              <a:rPr lang="en-ZA" sz="2500" dirty="0" smtClean="0"/>
              <a:t>Introduction</a:t>
            </a:r>
          </a:p>
          <a:p>
            <a:pPr marL="457200" indent="-457200" algn="just">
              <a:buFont typeface="+mj-lt"/>
              <a:buAutoNum type="arabicPeriod"/>
            </a:pPr>
            <a:r>
              <a:rPr lang="en-ZA" sz="2500" dirty="0" smtClean="0"/>
              <a:t>Overview of Programmes</a:t>
            </a:r>
          </a:p>
          <a:p>
            <a:pPr marL="457200" indent="-457200" algn="just">
              <a:buFont typeface="+mj-lt"/>
              <a:buAutoNum type="arabicPeriod"/>
            </a:pPr>
            <a:r>
              <a:rPr lang="en-ZA" sz="2500" dirty="0" smtClean="0">
                <a:solidFill>
                  <a:prstClr val="black"/>
                </a:solidFill>
                <a:ea typeface="+mj-ea"/>
                <a:cs typeface="+mj-cs"/>
              </a:rPr>
              <a:t>Amendments to </a:t>
            </a:r>
            <a:r>
              <a:rPr lang="en-ZA" sz="2500" dirty="0">
                <a:solidFill>
                  <a:prstClr val="black"/>
                </a:solidFill>
                <a:ea typeface="+mj-ea"/>
                <a:cs typeface="+mj-cs"/>
              </a:rPr>
              <a:t>t</a:t>
            </a:r>
            <a:r>
              <a:rPr lang="en-ZA" sz="2500" dirty="0" smtClean="0">
                <a:solidFill>
                  <a:prstClr val="black"/>
                </a:solidFill>
                <a:ea typeface="+mj-ea"/>
                <a:cs typeface="+mj-cs"/>
              </a:rPr>
              <a:t>he 2015/2019 Strategic Plan</a:t>
            </a:r>
            <a:endParaRPr lang="en-ZA" sz="2500" dirty="0" smtClean="0"/>
          </a:p>
          <a:p>
            <a:pPr marL="457200" indent="-457200" algn="just">
              <a:buFont typeface="+mj-lt"/>
              <a:buAutoNum type="arabicPeriod"/>
            </a:pPr>
            <a:r>
              <a:rPr lang="en-ZA" sz="2500" dirty="0" smtClean="0"/>
              <a:t>Strategic Objectives</a:t>
            </a:r>
          </a:p>
          <a:p>
            <a:pPr marL="457200" indent="-457200" algn="just">
              <a:buFont typeface="+mj-lt"/>
              <a:buAutoNum type="arabicPeriod"/>
            </a:pPr>
            <a:r>
              <a:rPr lang="en-ZA" sz="2500" dirty="0" smtClean="0">
                <a:solidFill>
                  <a:prstClr val="black"/>
                </a:solidFill>
                <a:ea typeface="+mj-ea"/>
                <a:cs typeface="+mj-cs"/>
              </a:rPr>
              <a:t>Strategic Objectives: </a:t>
            </a:r>
            <a:r>
              <a:rPr lang="en-ZA" sz="2500" dirty="0">
                <a:solidFill>
                  <a:prstClr val="black"/>
                </a:solidFill>
                <a:ea typeface="+mj-ea"/>
                <a:cs typeface="+mj-cs"/>
              </a:rPr>
              <a:t>Annual Targets</a:t>
            </a:r>
            <a:endParaRPr lang="en-ZA" sz="2500" dirty="0" smtClean="0"/>
          </a:p>
          <a:p>
            <a:pPr marL="457200" indent="-457200" algn="just">
              <a:buFont typeface="+mj-lt"/>
              <a:buAutoNum type="arabicPeriod"/>
            </a:pPr>
            <a:r>
              <a:rPr lang="en-ZA" sz="2500" dirty="0" smtClean="0">
                <a:solidFill>
                  <a:prstClr val="black"/>
                </a:solidFill>
                <a:ea typeface="+mj-ea"/>
                <a:cs typeface="+mj-cs"/>
              </a:rPr>
              <a:t>2017/18 Annual Performance Targets </a:t>
            </a:r>
          </a:p>
          <a:p>
            <a:pPr marL="457200" indent="-457200" algn="just">
              <a:buFont typeface="+mj-lt"/>
              <a:buAutoNum type="arabicPeriod"/>
            </a:pPr>
            <a:r>
              <a:rPr lang="en-ZA" sz="2500" dirty="0" smtClean="0"/>
              <a:t>2017-2019 </a:t>
            </a:r>
            <a:r>
              <a:rPr lang="en-ZA" sz="2500" dirty="0"/>
              <a:t>MTEF Allocations per </a:t>
            </a:r>
            <a:r>
              <a:rPr lang="en-ZA" sz="2500" dirty="0" smtClean="0"/>
              <a:t>Programme</a:t>
            </a:r>
          </a:p>
          <a:p>
            <a:pPr marL="457200" indent="-457200" algn="just">
              <a:buFont typeface="+mj-lt"/>
              <a:buAutoNum type="arabicPeriod"/>
            </a:pPr>
            <a:r>
              <a:rPr lang="en-ZA" sz="2500" dirty="0" smtClean="0"/>
              <a:t>MTEF </a:t>
            </a:r>
            <a:r>
              <a:rPr lang="en-ZA" sz="2500" dirty="0"/>
              <a:t>Allocations per Economic Classification</a:t>
            </a:r>
          </a:p>
        </p:txBody>
      </p:sp>
    </p:spTree>
    <p:extLst>
      <p:ext uri="{BB962C8B-B14F-4D97-AF65-F5344CB8AC3E}">
        <p14:creationId xmlns:p14="http://schemas.microsoft.com/office/powerpoint/2010/main" xmlns="" val="3145789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a:bodyPr>
          <a:lstStyle/>
          <a:p>
            <a:pPr marL="0" indent="0" algn="ctr">
              <a:buNone/>
            </a:pPr>
            <a:endParaRPr lang="en-ZA" sz="4400" b="1" i="1" dirty="0" smtClean="0"/>
          </a:p>
          <a:p>
            <a:pPr marL="0" indent="0" algn="ctr">
              <a:buNone/>
            </a:pPr>
            <a:endParaRPr lang="en-ZA" sz="4400" b="1" i="1" dirty="0" smtClean="0"/>
          </a:p>
          <a:p>
            <a:pPr marL="0" indent="0" algn="ctr">
              <a:buNone/>
            </a:pPr>
            <a:r>
              <a:rPr lang="en-ZA" sz="4400" b="1" i="1" dirty="0" smtClean="0"/>
              <a:t>THANK YOU!</a:t>
            </a:r>
            <a:endParaRPr lang="en-ZA" sz="4400" b="1" i="1" dirty="0"/>
          </a:p>
        </p:txBody>
      </p:sp>
    </p:spTree>
    <p:extLst>
      <p:ext uri="{BB962C8B-B14F-4D97-AF65-F5344CB8AC3E}">
        <p14:creationId xmlns:p14="http://schemas.microsoft.com/office/powerpoint/2010/main" xmlns="" val="517968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04416BF4-A525-B84E-BE78-7A1D77C99125}" type="slidenum">
              <a:rPr lang="en-ZA" sz="1400">
                <a:solidFill>
                  <a:srgbClr val="000000"/>
                </a:solidFill>
              </a:rPr>
              <a:pPr eaLnBrk="1" hangingPunct="1"/>
              <a:t>3</a:t>
            </a:fld>
            <a:endParaRPr lang="en-ZA" sz="1400">
              <a:solidFill>
                <a:srgbClr val="000000"/>
              </a:solidFill>
            </a:endParaRPr>
          </a:p>
        </p:txBody>
      </p:sp>
      <p:sp>
        <p:nvSpPr>
          <p:cNvPr id="31747" name="Content Placeholder 5"/>
          <p:cNvSpPr>
            <a:spLocks noGrp="1"/>
          </p:cNvSpPr>
          <p:nvPr>
            <p:ph idx="1"/>
          </p:nvPr>
        </p:nvSpPr>
        <p:spPr>
          <a:xfrm>
            <a:off x="0" y="804448"/>
            <a:ext cx="9048750" cy="6053552"/>
          </a:xfrm>
        </p:spPr>
        <p:txBody>
          <a:bodyPr>
            <a:normAutofit fontScale="92500" lnSpcReduction="20000"/>
          </a:bodyPr>
          <a:lstStyle/>
          <a:p>
            <a:pPr marL="0" indent="0" algn="jus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sz="2400" dirty="0"/>
              <a:t>The Mandate of the CPSI derives from the Public Service </a:t>
            </a:r>
            <a:r>
              <a:rPr lang="en-GB" sz="2400" dirty="0" smtClean="0"/>
              <a:t>Act locating </a:t>
            </a:r>
            <a:r>
              <a:rPr lang="en-GB" sz="2400" dirty="0"/>
              <a:t>the responsibility for public service innovation in the Minister</a:t>
            </a:r>
          </a:p>
          <a:p>
            <a:pPr marL="0" indent="0" algn="just">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2400" dirty="0"/>
          </a:p>
          <a:p>
            <a:pPr marL="0" indent="0" algn="jus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sz="2400" dirty="0"/>
              <a:t>It is a cross-cutting facility of government to entrench and drive the culture and practice of innovation in the public sector (solution-focussed public sector)</a:t>
            </a:r>
          </a:p>
          <a:p>
            <a:pPr algn="just">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sz="2400" dirty="0"/>
              <a:t>It addresses identified service delivery challenges in line with government’s priority outcomes as articulated in the MTSF and National Development Plan </a:t>
            </a:r>
          </a:p>
          <a:p>
            <a:pPr algn="just">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2400" dirty="0"/>
          </a:p>
          <a:p>
            <a:pPr marL="0" indent="0" algn="jus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sz="2400" dirty="0" smtClean="0"/>
              <a:t>The mandate is achieved, </a:t>
            </a:r>
            <a:r>
              <a:rPr lang="en-GB" sz="2400" dirty="0"/>
              <a:t>as articulated in </a:t>
            </a:r>
            <a:r>
              <a:rPr lang="en-GB" sz="2400" dirty="0" smtClean="0"/>
              <a:t>the </a:t>
            </a:r>
            <a:r>
              <a:rPr lang="en-GB" sz="2400" dirty="0"/>
              <a:t>strategic plan, through </a:t>
            </a:r>
            <a:r>
              <a:rPr lang="en-US" sz="2400" dirty="0"/>
              <a:t>unearthing, encouraging, rewarding, showcasing, piloting &amp; facilitating the replication and mainstreaming of innovation in the public sector</a:t>
            </a:r>
          </a:p>
          <a:p>
            <a:pPr marL="0" indent="0" algn="just">
              <a:lnSpc>
                <a:spcPct val="120000"/>
              </a:lnSpc>
              <a:buNone/>
            </a:pPr>
            <a:endParaRPr lang="en-US" sz="2100" dirty="0" smtClean="0">
              <a:ea typeface="ＭＳ Ｐゴシック" charset="0"/>
              <a:cs typeface="ＭＳ Ｐゴシック" charset="0"/>
            </a:endParaRPr>
          </a:p>
          <a:p>
            <a:pPr marL="0" indent="0" algn="just">
              <a:lnSpc>
                <a:spcPct val="120000"/>
              </a:lnSpc>
              <a:buFont typeface="Arial" charset="0"/>
              <a:buNone/>
              <a:defRPr/>
            </a:pPr>
            <a:r>
              <a:rPr lang="en-US" sz="2100" dirty="0" smtClean="0">
                <a:ea typeface="ＭＳ Ｐゴシック" charset="0"/>
                <a:cs typeface="ＭＳ Ｐゴシック" charset="0"/>
              </a:rPr>
              <a:t>CPSI partners with various </a:t>
            </a:r>
            <a:r>
              <a:rPr lang="en-US" sz="2100" dirty="0">
                <a:ea typeface="ＭＳ Ｐゴシック" charset="0"/>
                <a:cs typeface="ＭＳ Ｐゴシック" charset="0"/>
              </a:rPr>
              <a:t>sectors, including </a:t>
            </a:r>
            <a:r>
              <a:rPr lang="en-US" sz="2100" i="1" dirty="0">
                <a:ea typeface="ＭＳ Ｐゴシック" charset="0"/>
                <a:cs typeface="ＭＳ Ｐゴシック" charset="0"/>
              </a:rPr>
              <a:t>Health</a:t>
            </a:r>
            <a:r>
              <a:rPr lang="en-US" sz="2100" dirty="0">
                <a:ea typeface="ＭＳ Ｐゴシック" charset="0"/>
                <a:cs typeface="ＭＳ Ｐゴシック" charset="0"/>
              </a:rPr>
              <a:t>, </a:t>
            </a:r>
            <a:r>
              <a:rPr lang="en-US" sz="2100" i="1" dirty="0">
                <a:ea typeface="ＭＳ Ｐゴシック" charset="0"/>
                <a:cs typeface="ＭＳ Ｐゴシック" charset="0"/>
              </a:rPr>
              <a:t>Safety and Security </a:t>
            </a:r>
            <a:r>
              <a:rPr lang="en-US" sz="2100" dirty="0">
                <a:ea typeface="ＭＳ Ｐゴシック" charset="0"/>
                <a:cs typeface="ＭＳ Ｐゴシック" charset="0"/>
              </a:rPr>
              <a:t>and </a:t>
            </a:r>
            <a:r>
              <a:rPr lang="en-US" sz="2100" i="1" dirty="0">
                <a:ea typeface="ＭＳ Ｐゴシック" charset="0"/>
                <a:cs typeface="ＭＳ Ｐゴシック" charset="0"/>
              </a:rPr>
              <a:t>Education</a:t>
            </a:r>
            <a:r>
              <a:rPr lang="en-US" sz="2100" dirty="0">
                <a:ea typeface="ＭＳ Ｐゴシック" charset="0"/>
                <a:cs typeface="ＭＳ Ｐゴシック" charset="0"/>
              </a:rPr>
              <a:t> </a:t>
            </a:r>
            <a:r>
              <a:rPr lang="en-US" sz="2100" dirty="0" smtClean="0">
                <a:ea typeface="ＭＳ Ｐゴシック" charset="0"/>
                <a:cs typeface="ＭＳ Ｐゴシック" charset="0"/>
              </a:rPr>
              <a:t>to deliver </a:t>
            </a:r>
            <a:r>
              <a:rPr lang="en-US" sz="2100" dirty="0">
                <a:ea typeface="ＭＳ Ｐゴシック" charset="0"/>
                <a:cs typeface="ＭＳ Ｐゴシック" charset="0"/>
              </a:rPr>
              <a:t>on MTSF targets </a:t>
            </a:r>
            <a:r>
              <a:rPr lang="en-US" sz="2100" dirty="0" smtClean="0">
                <a:ea typeface="ＭＳ Ｐゴシック" charset="0"/>
                <a:cs typeface="ＭＳ Ｐゴシック" charset="0"/>
              </a:rPr>
              <a:t>by:</a:t>
            </a:r>
          </a:p>
          <a:p>
            <a:pPr algn="just">
              <a:lnSpc>
                <a:spcPct val="120000"/>
              </a:lnSpc>
              <a:buFontTx/>
              <a:buChar char="-"/>
              <a:defRPr/>
            </a:pPr>
            <a:r>
              <a:rPr lang="en-US" sz="2100" dirty="0" smtClean="0">
                <a:ea typeface="ＭＳ Ｐゴシック" charset="0"/>
                <a:cs typeface="ＭＳ Ｐゴシック" charset="0"/>
              </a:rPr>
              <a:t>collaborating on the development of </a:t>
            </a:r>
            <a:r>
              <a:rPr lang="en-US" sz="2100" dirty="0">
                <a:ea typeface="ＭＳ Ｐゴシック" charset="0"/>
                <a:cs typeface="ＭＳ Ｐゴシック" charset="0"/>
              </a:rPr>
              <a:t>prototypes, </a:t>
            </a:r>
            <a:r>
              <a:rPr lang="en-US" sz="2100" dirty="0" smtClean="0">
                <a:ea typeface="ＭＳ Ｐゴシック" charset="0"/>
                <a:cs typeface="ＭＳ Ｐゴシック" charset="0"/>
              </a:rPr>
              <a:t>mapping &amp; revamping of innovative processes</a:t>
            </a:r>
            <a:r>
              <a:rPr lang="en-US" sz="2100" dirty="0">
                <a:ea typeface="ＭＳ Ｐゴシック" charset="0"/>
                <a:cs typeface="ＭＳ Ｐゴシック" charset="0"/>
              </a:rPr>
              <a:t>, models, </a:t>
            </a:r>
            <a:r>
              <a:rPr lang="en-US" sz="2100" dirty="0" smtClean="0">
                <a:ea typeface="ＭＳ Ｐゴシック" charset="0"/>
                <a:cs typeface="ＭＳ Ｐゴシック" charset="0"/>
              </a:rPr>
              <a:t>replication, etc</a:t>
            </a:r>
            <a:r>
              <a:rPr lang="en-US" sz="2100" dirty="0">
                <a:ea typeface="ＭＳ Ｐゴシック" charset="0"/>
                <a:cs typeface="ＭＳ Ｐゴシック" charset="0"/>
              </a:rPr>
              <a:t>. to address specified </a:t>
            </a:r>
            <a:r>
              <a:rPr lang="en-US" sz="2100" dirty="0" smtClean="0">
                <a:ea typeface="ＭＳ Ｐゴシック" charset="0"/>
                <a:cs typeface="ＭＳ Ｐゴシック" charset="0"/>
              </a:rPr>
              <a:t>challenges as articulated by these sectors and in NDP Diagnostic Report</a:t>
            </a:r>
          </a:p>
        </p:txBody>
      </p:sp>
      <p:sp>
        <p:nvSpPr>
          <p:cNvPr id="23555" name="Title 1"/>
          <p:cNvSpPr>
            <a:spLocks noGrp="1"/>
          </p:cNvSpPr>
          <p:nvPr>
            <p:ph type="title"/>
          </p:nvPr>
        </p:nvSpPr>
        <p:spPr>
          <a:xfrm>
            <a:off x="0" y="-20638"/>
            <a:ext cx="6553200" cy="815768"/>
          </a:xfrm>
          <a:solidFill>
            <a:schemeClr val="accent1">
              <a:alpha val="70195"/>
            </a:schemeClr>
          </a:solidFill>
        </p:spPr>
        <p:txBody>
          <a:bodyPr>
            <a:normAutofit/>
          </a:bodyPr>
          <a:lstStyle/>
          <a:p>
            <a:r>
              <a:rPr lang="en-US" sz="2800" b="1" dirty="0" smtClean="0">
                <a:ea typeface="MS PGothic" charset="0"/>
              </a:rPr>
              <a:t> Introduction</a:t>
            </a:r>
            <a:endParaRPr lang="en-US" sz="2800" b="1" dirty="0">
              <a:ea typeface="MS PGothic" charset="0"/>
            </a:endParaRPr>
          </a:p>
        </p:txBody>
      </p:sp>
    </p:spTree>
    <p:extLst>
      <p:ext uri="{BB962C8B-B14F-4D97-AF65-F5344CB8AC3E}">
        <p14:creationId xmlns:p14="http://schemas.microsoft.com/office/powerpoint/2010/main" xmlns="" val="2433601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t>Introduction</a:t>
            </a:r>
            <a:endParaRPr lang="en-ZA" sz="2800" b="1" dirty="0"/>
          </a:p>
        </p:txBody>
      </p:sp>
      <p:sp>
        <p:nvSpPr>
          <p:cNvPr id="3" name="Content Placeholder 2"/>
          <p:cNvSpPr>
            <a:spLocks noGrp="1"/>
          </p:cNvSpPr>
          <p:nvPr>
            <p:ph idx="1"/>
          </p:nvPr>
        </p:nvSpPr>
        <p:spPr>
          <a:xfrm>
            <a:off x="328612" y="763292"/>
            <a:ext cx="8229600" cy="5137072"/>
          </a:xfrm>
        </p:spPr>
        <p:txBody>
          <a:bodyPr>
            <a:normAutofit/>
          </a:bodyPr>
          <a:lstStyle/>
          <a:p>
            <a:pPr marL="0" indent="0" algn="just">
              <a:buNone/>
            </a:pPr>
            <a:endParaRPr lang="en-ZA" sz="2400" dirty="0" smtClean="0"/>
          </a:p>
          <a:p>
            <a:pPr algn="just"/>
            <a:r>
              <a:rPr lang="en-ZA" sz="2800" dirty="0" smtClean="0"/>
              <a:t>The CPSI’s 2017/18 Annual Performance Plan is aligned to the organisation’s five year Strategic Plan which was </a:t>
            </a:r>
            <a:r>
              <a:rPr lang="en-ZA" sz="2800" dirty="0"/>
              <a:t>tabled in </a:t>
            </a:r>
            <a:r>
              <a:rPr lang="en-ZA" sz="2800" dirty="0" smtClean="0"/>
              <a:t>Parliament.</a:t>
            </a:r>
          </a:p>
          <a:p>
            <a:pPr marL="0" indent="0" algn="just">
              <a:buNone/>
            </a:pPr>
            <a:endParaRPr lang="en-ZA" sz="2800" dirty="0" smtClean="0"/>
          </a:p>
          <a:p>
            <a:pPr algn="just"/>
            <a:r>
              <a:rPr lang="en-ZA" sz="2800" dirty="0" smtClean="0"/>
              <a:t>The APP includes the annual targets for the remaining three years of the MTEF</a:t>
            </a:r>
          </a:p>
          <a:p>
            <a:pPr marL="0" indent="0">
              <a:lnSpc>
                <a:spcPct val="80000"/>
              </a:lnSpc>
              <a:spcBef>
                <a:spcPts val="500"/>
              </a:spcBef>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2400" dirty="0" smtClean="0">
              <a:latin typeface="Century Gothic"/>
              <a:ea typeface="MS PGothic" charset="0"/>
              <a:cs typeface="Century Gothic"/>
            </a:endParaRPr>
          </a:p>
          <a:p>
            <a:pPr marL="0" indent="0">
              <a:lnSpc>
                <a:spcPct val="80000"/>
              </a:lnSpc>
              <a:spcBef>
                <a:spcPts val="500"/>
              </a:spcBef>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2400" dirty="0">
              <a:latin typeface="Century Gothic"/>
              <a:ea typeface="MS PGothic" charset="0"/>
              <a:cs typeface="Century Gothic"/>
            </a:endParaRPr>
          </a:p>
        </p:txBody>
      </p:sp>
    </p:spTree>
    <p:extLst>
      <p:ext uri="{BB962C8B-B14F-4D97-AF65-F5344CB8AC3E}">
        <p14:creationId xmlns:p14="http://schemas.microsoft.com/office/powerpoint/2010/main" xmlns="" val="1195263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i="1" dirty="0" smtClean="0"/>
              <a:t>Overview of Programmes</a:t>
            </a:r>
            <a:endParaRPr lang="en-ZA" sz="2800" b="1" i="1" dirty="0"/>
          </a:p>
        </p:txBody>
      </p:sp>
      <p:sp>
        <p:nvSpPr>
          <p:cNvPr id="3" name="Content Placeholder 2"/>
          <p:cNvSpPr>
            <a:spLocks noGrp="1"/>
          </p:cNvSpPr>
          <p:nvPr>
            <p:ph idx="1"/>
          </p:nvPr>
        </p:nvSpPr>
        <p:spPr>
          <a:xfrm>
            <a:off x="141107" y="745750"/>
            <a:ext cx="8545693" cy="6112249"/>
          </a:xfrm>
        </p:spPr>
        <p:txBody>
          <a:bodyPr>
            <a:noAutofit/>
          </a:bodyPr>
          <a:lstStyle/>
          <a:p>
            <a:pPr algn="just"/>
            <a:r>
              <a:rPr lang="en-ZA" sz="2100" b="1" i="1" dirty="0" smtClean="0"/>
              <a:t>Programme 1: Administration: </a:t>
            </a:r>
            <a:r>
              <a:rPr lang="en-ZA" sz="2100" dirty="0" smtClean="0"/>
              <a:t>This </a:t>
            </a:r>
            <a:r>
              <a:rPr lang="en-ZA" sz="2100" dirty="0"/>
              <a:t>programme provides strategic leadership, overall management of and support to the </a:t>
            </a:r>
            <a:r>
              <a:rPr lang="en-ZA" sz="2100" dirty="0" smtClean="0"/>
              <a:t>organisation. It has three Sub-programmes, namely:</a:t>
            </a:r>
            <a:endParaRPr lang="en-ZA" sz="2100" b="1" dirty="0" smtClean="0"/>
          </a:p>
          <a:p>
            <a:pPr lvl="1" algn="just"/>
            <a:r>
              <a:rPr lang="en-ZA" sz="2100" b="1" dirty="0" smtClean="0"/>
              <a:t>Strategic Management</a:t>
            </a:r>
          </a:p>
          <a:p>
            <a:pPr lvl="1" algn="just"/>
            <a:r>
              <a:rPr lang="en-ZA" sz="2100" b="1" dirty="0" smtClean="0"/>
              <a:t>Corporate Resource Management</a:t>
            </a:r>
          </a:p>
          <a:p>
            <a:pPr lvl="1" algn="just"/>
            <a:r>
              <a:rPr lang="en-ZA" sz="2100" b="1" dirty="0" smtClean="0"/>
              <a:t>Office of the Chief Financial Officer</a:t>
            </a:r>
          </a:p>
          <a:p>
            <a:pPr marL="457200" lvl="1" indent="0" algn="just">
              <a:buNone/>
            </a:pPr>
            <a:endParaRPr lang="en-ZA" sz="2100" b="1" dirty="0" smtClean="0"/>
          </a:p>
          <a:p>
            <a:pPr algn="just"/>
            <a:r>
              <a:rPr lang="en-ZA" sz="2100" b="1" i="1" dirty="0" smtClean="0"/>
              <a:t>Programme 2: Public Sector Innovation</a:t>
            </a:r>
          </a:p>
          <a:p>
            <a:pPr lvl="1" algn="just"/>
            <a:r>
              <a:rPr lang="en-ZA" sz="2100" b="1" dirty="0" smtClean="0"/>
              <a:t>Research </a:t>
            </a:r>
            <a:r>
              <a:rPr lang="en-ZA" sz="2100" b="1" dirty="0"/>
              <a:t>and Development </a:t>
            </a:r>
            <a:r>
              <a:rPr lang="en-ZA" sz="2100" dirty="0"/>
              <a:t>establishes the knowledge base in support of the programme to inform the selection and development of potential innovative models and solutions</a:t>
            </a:r>
            <a:r>
              <a:rPr lang="en-ZA" sz="2100" dirty="0" smtClean="0"/>
              <a:t>.</a:t>
            </a:r>
          </a:p>
          <a:p>
            <a:pPr lvl="1" algn="just"/>
            <a:r>
              <a:rPr lang="en-ZA" sz="2100" b="1" dirty="0" smtClean="0"/>
              <a:t>Solution Support and Incubation </a:t>
            </a:r>
            <a:r>
              <a:rPr lang="en-ZA" sz="2100" dirty="0" smtClean="0"/>
              <a:t>facilitates </a:t>
            </a:r>
            <a:r>
              <a:rPr lang="en-ZA" sz="2100" dirty="0"/>
              <a:t>the testing, piloting, demonstration, replication and mainstreaming of innovative solutions for the public sector </a:t>
            </a:r>
            <a:endParaRPr lang="en-ZA" sz="2100" b="1" dirty="0" smtClean="0"/>
          </a:p>
          <a:p>
            <a:pPr lvl="1" algn="just"/>
            <a:r>
              <a:rPr lang="en-ZA" sz="2100" b="1" dirty="0" smtClean="0"/>
              <a:t>Enabling Environment </a:t>
            </a:r>
            <a:r>
              <a:rPr lang="en-ZA" sz="2100" dirty="0" smtClean="0"/>
              <a:t>nurtures </a:t>
            </a:r>
            <a:r>
              <a:rPr lang="en-ZA" sz="2100" dirty="0"/>
              <a:t>and sustains an enabling environment, which entrenches a culture and practice of innovation in the public sector through innovative platforms and products. </a:t>
            </a:r>
          </a:p>
        </p:txBody>
      </p:sp>
    </p:spTree>
    <p:extLst>
      <p:ext uri="{BB962C8B-B14F-4D97-AF65-F5344CB8AC3E}">
        <p14:creationId xmlns:p14="http://schemas.microsoft.com/office/powerpoint/2010/main" xmlns="" val="1339258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i="1" dirty="0" smtClean="0"/>
              <a:t>Amendments to the 2015/2020 Strategic Plan</a:t>
            </a:r>
            <a:endParaRPr lang="en-ZA" sz="2800" b="1" i="1" dirty="0"/>
          </a:p>
        </p:txBody>
      </p:sp>
      <p:sp>
        <p:nvSpPr>
          <p:cNvPr id="5" name="Content Placeholder 4"/>
          <p:cNvSpPr>
            <a:spLocks noGrp="1"/>
          </p:cNvSpPr>
          <p:nvPr>
            <p:ph idx="1"/>
          </p:nvPr>
        </p:nvSpPr>
        <p:spPr>
          <a:xfrm>
            <a:off x="139395" y="867415"/>
            <a:ext cx="8828423" cy="5870541"/>
          </a:xfrm>
        </p:spPr>
        <p:txBody>
          <a:bodyPr>
            <a:normAutofit/>
          </a:bodyPr>
          <a:lstStyle/>
          <a:p>
            <a:pPr algn="just"/>
            <a:r>
              <a:rPr lang="en-ZA" sz="2000" dirty="0" smtClean="0"/>
              <a:t>Following extensive engagement with DPME, t</a:t>
            </a:r>
            <a:r>
              <a:rPr lang="en-ZA" sz="2200" dirty="0" smtClean="0"/>
              <a:t>he CPSI has reviewed and revised </a:t>
            </a:r>
            <a:r>
              <a:rPr lang="en-ZA" sz="2200" dirty="0"/>
              <a:t>its 2015-2020 Strategic </a:t>
            </a:r>
            <a:r>
              <a:rPr lang="en-ZA" sz="2200" dirty="0" smtClean="0"/>
              <a:t>Plan.  The following revisions were effected:</a:t>
            </a:r>
          </a:p>
          <a:p>
            <a:pPr algn="just"/>
            <a:endParaRPr lang="en-ZA" sz="2200" dirty="0"/>
          </a:p>
          <a:p>
            <a:pPr algn="just"/>
            <a:r>
              <a:rPr lang="en-GB" altLang="en-US" sz="2200" dirty="0" smtClean="0">
                <a:solidFill>
                  <a:prstClr val="black"/>
                </a:solidFill>
              </a:rPr>
              <a:t>The </a:t>
            </a:r>
            <a:r>
              <a:rPr lang="en-GB" altLang="en-US" sz="2200" dirty="0">
                <a:solidFill>
                  <a:prstClr val="black"/>
                </a:solidFill>
              </a:rPr>
              <a:t>Strategic Outcome Oriented </a:t>
            </a:r>
            <a:r>
              <a:rPr lang="en-GB" altLang="en-US" sz="2200" dirty="0" smtClean="0">
                <a:solidFill>
                  <a:prstClr val="black"/>
                </a:solidFill>
              </a:rPr>
              <a:t>Goals and the Strategic Objectives as captured in the 2015/2020 Strategic Plan have been revised.</a:t>
            </a:r>
          </a:p>
          <a:p>
            <a:pPr marL="0" indent="0" algn="just">
              <a:buNone/>
            </a:pPr>
            <a:endParaRPr lang="en-GB" altLang="en-US" sz="2200" dirty="0" smtClean="0">
              <a:solidFill>
                <a:prstClr val="black"/>
              </a:solidFill>
            </a:endParaRPr>
          </a:p>
          <a:p>
            <a:pPr algn="just"/>
            <a:r>
              <a:rPr lang="en-GB" sz="2200" dirty="0">
                <a:solidFill>
                  <a:prstClr val="black"/>
                </a:solidFill>
              </a:rPr>
              <a:t>Annual Targets </a:t>
            </a:r>
            <a:r>
              <a:rPr lang="en-GB" sz="2200" dirty="0" smtClean="0">
                <a:solidFill>
                  <a:prstClr val="black"/>
                </a:solidFill>
              </a:rPr>
              <a:t>for the Five-year Strategic Objectives have been added to the revised Strategic Plan.</a:t>
            </a:r>
          </a:p>
          <a:p>
            <a:pPr marL="0" indent="0" algn="just">
              <a:buNone/>
            </a:pPr>
            <a:endParaRPr lang="en-ZA" sz="2200" dirty="0"/>
          </a:p>
          <a:p>
            <a:pPr marL="0" lvl="0" indent="0" algn="just">
              <a:buNone/>
            </a:pPr>
            <a:r>
              <a:rPr lang="en-ZA" sz="2200" b="1" dirty="0">
                <a:solidFill>
                  <a:prstClr val="black"/>
                </a:solidFill>
              </a:rPr>
              <a:t>The revisions to the </a:t>
            </a:r>
            <a:r>
              <a:rPr lang="en-ZA" sz="2200" b="1" dirty="0" smtClean="0">
                <a:solidFill>
                  <a:prstClr val="black"/>
                </a:solidFill>
              </a:rPr>
              <a:t>CPSI </a:t>
            </a:r>
            <a:r>
              <a:rPr lang="en-ZA" sz="2200" b="1" dirty="0">
                <a:solidFill>
                  <a:prstClr val="black"/>
                </a:solidFill>
              </a:rPr>
              <a:t>Strategic Plan have been </a:t>
            </a:r>
            <a:r>
              <a:rPr lang="en-ZA" sz="2200" b="1" dirty="0" smtClean="0">
                <a:solidFill>
                  <a:prstClr val="black"/>
                </a:solidFill>
              </a:rPr>
              <a:t>published </a:t>
            </a:r>
            <a:r>
              <a:rPr lang="en-ZA" sz="2200" b="1" dirty="0">
                <a:solidFill>
                  <a:prstClr val="black"/>
                </a:solidFill>
              </a:rPr>
              <a:t>as an Annexure to the 2017/18 </a:t>
            </a:r>
            <a:r>
              <a:rPr lang="en-ZA" sz="2200" b="1" dirty="0" smtClean="0">
                <a:solidFill>
                  <a:prstClr val="black"/>
                </a:solidFill>
              </a:rPr>
              <a:t>APP.</a:t>
            </a:r>
            <a:endParaRPr lang="en-ZA" sz="2200" b="1" dirty="0">
              <a:solidFill>
                <a:prstClr val="black"/>
              </a:solidFill>
            </a:endParaRPr>
          </a:p>
          <a:p>
            <a:endParaRPr lang="en-ZA" dirty="0"/>
          </a:p>
        </p:txBody>
      </p:sp>
    </p:spTree>
    <p:extLst>
      <p:ext uri="{BB962C8B-B14F-4D97-AF65-F5344CB8AC3E}">
        <p14:creationId xmlns:p14="http://schemas.microsoft.com/office/powerpoint/2010/main" xmlns="" val="235531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53200" cy="991025"/>
          </a:xfrm>
        </p:spPr>
        <p:txBody>
          <a:bodyPr>
            <a:normAutofit fontScale="90000"/>
          </a:bodyPr>
          <a:lstStyle/>
          <a:p>
            <a:pPr lvl="0" defTabSz="914400" eaLnBrk="0" fontAlgn="base" hangingPunct="0">
              <a:spcAft>
                <a:spcPct val="0"/>
              </a:spcAft>
            </a:pPr>
            <a:r>
              <a:rPr lang="en-GB" altLang="en-US" sz="2000" b="1" dirty="0" smtClean="0">
                <a:solidFill>
                  <a:srgbClr val="000000"/>
                </a:solidFill>
                <a:latin typeface="Century Gothic" panose="020B0502020202020204" pitchFamily="34" charset="0"/>
                <a:ea typeface="Calibri" panose="020F0502020204030204" pitchFamily="34" charset="0"/>
                <a:cs typeface="Minion Pro" charset="0"/>
              </a:rPr>
              <a:t/>
            </a:r>
            <a:br>
              <a:rPr lang="en-GB" altLang="en-US" sz="2000" b="1" dirty="0" smtClean="0">
                <a:solidFill>
                  <a:srgbClr val="000000"/>
                </a:solidFill>
                <a:latin typeface="Century Gothic" panose="020B0502020202020204" pitchFamily="34" charset="0"/>
                <a:ea typeface="Calibri" panose="020F0502020204030204" pitchFamily="34" charset="0"/>
                <a:cs typeface="Minion Pro" charset="0"/>
              </a:rPr>
            </a:br>
            <a:r>
              <a:rPr lang="en-GB" altLang="en-US" sz="2000" b="1" dirty="0" smtClean="0">
                <a:solidFill>
                  <a:srgbClr val="000000"/>
                </a:solidFill>
                <a:latin typeface="Century Gothic" panose="020B0502020202020204" pitchFamily="34" charset="0"/>
                <a:ea typeface="Calibri" panose="020F0502020204030204" pitchFamily="34" charset="0"/>
                <a:cs typeface="Minion Pro" charset="0"/>
              </a:rPr>
              <a:t/>
            </a:r>
            <a:br>
              <a:rPr lang="en-GB" altLang="en-US" sz="2000" b="1" dirty="0" smtClean="0">
                <a:solidFill>
                  <a:srgbClr val="000000"/>
                </a:solidFill>
                <a:latin typeface="Century Gothic" panose="020B0502020202020204" pitchFamily="34" charset="0"/>
                <a:ea typeface="Calibri" panose="020F0502020204030204" pitchFamily="34" charset="0"/>
                <a:cs typeface="Minion Pro" charset="0"/>
              </a:rPr>
            </a:br>
            <a:r>
              <a:rPr lang="en-GB" altLang="en-US" sz="3100" b="1" dirty="0" smtClean="0">
                <a:solidFill>
                  <a:srgbClr val="000000"/>
                </a:solidFill>
                <a:latin typeface="Calibri" panose="020F0502020204030204" pitchFamily="34" charset="0"/>
                <a:ea typeface="Calibri" panose="020F0502020204030204" pitchFamily="34" charset="0"/>
                <a:cs typeface="Minion Pro" charset="0"/>
              </a:rPr>
              <a:t>New </a:t>
            </a:r>
            <a:r>
              <a:rPr lang="en-GB" altLang="en-US" sz="3100" b="1" i="1" dirty="0" smtClean="0">
                <a:solidFill>
                  <a:srgbClr val="000000"/>
                </a:solidFill>
                <a:latin typeface="Calibri" panose="020F0502020204030204" pitchFamily="34" charset="0"/>
                <a:ea typeface="Calibri" panose="020F0502020204030204" pitchFamily="34" charset="0"/>
                <a:cs typeface="Minion Pro" charset="0"/>
              </a:rPr>
              <a:t>Strategic </a:t>
            </a:r>
            <a:r>
              <a:rPr lang="en-GB" altLang="en-US" sz="3100" b="1" i="1" dirty="0">
                <a:solidFill>
                  <a:srgbClr val="000000"/>
                </a:solidFill>
                <a:latin typeface="Calibri" panose="020F0502020204030204" pitchFamily="34" charset="0"/>
                <a:ea typeface="Calibri" panose="020F0502020204030204" pitchFamily="34" charset="0"/>
                <a:cs typeface="Minion Pro" charset="0"/>
              </a:rPr>
              <a:t>O</a:t>
            </a:r>
            <a:r>
              <a:rPr lang="en-GB" altLang="en-US" sz="3100" b="1" i="1" dirty="0" smtClean="0">
                <a:solidFill>
                  <a:srgbClr val="000000"/>
                </a:solidFill>
                <a:latin typeface="Calibri" panose="020F0502020204030204" pitchFamily="34" charset="0"/>
                <a:ea typeface="Calibri" panose="020F0502020204030204" pitchFamily="34" charset="0"/>
                <a:cs typeface="Minion Pro" charset="0"/>
              </a:rPr>
              <a:t>utcome </a:t>
            </a:r>
            <a:r>
              <a:rPr lang="en-GB" altLang="en-US" sz="3100" b="1" i="1" dirty="0">
                <a:solidFill>
                  <a:srgbClr val="000000"/>
                </a:solidFill>
                <a:latin typeface="Calibri" panose="020F0502020204030204" pitchFamily="34" charset="0"/>
                <a:ea typeface="Calibri" panose="020F0502020204030204" pitchFamily="34" charset="0"/>
                <a:cs typeface="Minion Pro" charset="0"/>
              </a:rPr>
              <a:t>O</a:t>
            </a:r>
            <a:r>
              <a:rPr lang="en-GB" altLang="en-US" sz="3100" b="1" i="1" dirty="0" smtClean="0">
                <a:solidFill>
                  <a:srgbClr val="000000"/>
                </a:solidFill>
                <a:latin typeface="Calibri" panose="020F0502020204030204" pitchFamily="34" charset="0"/>
                <a:ea typeface="Calibri" panose="020F0502020204030204" pitchFamily="34" charset="0"/>
                <a:cs typeface="Minion Pro" charset="0"/>
              </a:rPr>
              <a:t>riented </a:t>
            </a:r>
            <a:r>
              <a:rPr lang="en-GB" altLang="en-US" sz="3100" b="1" i="1" dirty="0">
                <a:solidFill>
                  <a:srgbClr val="000000"/>
                </a:solidFill>
                <a:latin typeface="Calibri" panose="020F0502020204030204" pitchFamily="34" charset="0"/>
                <a:ea typeface="Calibri" panose="020F0502020204030204" pitchFamily="34" charset="0"/>
                <a:cs typeface="Minion Pro" charset="0"/>
              </a:rPr>
              <a:t>G</a:t>
            </a:r>
            <a:r>
              <a:rPr lang="en-GB" altLang="en-US" sz="3100" b="1" i="1" dirty="0" smtClean="0">
                <a:solidFill>
                  <a:srgbClr val="000000"/>
                </a:solidFill>
                <a:latin typeface="Calibri" panose="020F0502020204030204" pitchFamily="34" charset="0"/>
                <a:ea typeface="Calibri" panose="020F0502020204030204" pitchFamily="34" charset="0"/>
                <a:cs typeface="Minion Pro" charset="0"/>
              </a:rPr>
              <a:t>oal </a:t>
            </a:r>
            <a:r>
              <a:rPr lang="en-GB" altLang="en-US" sz="3100" i="1" dirty="0">
                <a:solidFill>
                  <a:prstClr val="black"/>
                </a:solidFill>
                <a:latin typeface="Arial" panose="020B0604020202020204" pitchFamily="34" charset="0"/>
                <a:ea typeface="+mn-ea"/>
                <a:cs typeface="+mn-cs"/>
              </a:rPr>
              <a:t/>
            </a:r>
            <a:br>
              <a:rPr lang="en-GB" altLang="en-US" sz="3100" i="1" dirty="0">
                <a:solidFill>
                  <a:prstClr val="black"/>
                </a:solidFill>
                <a:latin typeface="Arial" panose="020B0604020202020204" pitchFamily="34" charset="0"/>
                <a:ea typeface="+mn-ea"/>
                <a:cs typeface="+mn-cs"/>
              </a:rPr>
            </a:br>
            <a:r>
              <a:rPr lang="en-GB" altLang="en-US" sz="3100" i="1" dirty="0" smtClean="0">
                <a:solidFill>
                  <a:prstClr val="black"/>
                </a:solidFill>
                <a:latin typeface="Arial" panose="020B0604020202020204" pitchFamily="34" charset="0"/>
                <a:ea typeface="+mn-ea"/>
                <a:cs typeface="+mn-cs"/>
              </a:rPr>
              <a:t/>
            </a:r>
            <a:br>
              <a:rPr lang="en-GB" altLang="en-US" sz="3100" i="1" dirty="0" smtClean="0">
                <a:solidFill>
                  <a:prstClr val="black"/>
                </a:solidFill>
                <a:latin typeface="Arial" panose="020B0604020202020204" pitchFamily="34" charset="0"/>
                <a:ea typeface="+mn-ea"/>
                <a:cs typeface="+mn-cs"/>
              </a:rPr>
            </a:br>
            <a:endParaRPr lang="en-ZA" sz="31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1793892"/>
              </p:ext>
            </p:extLst>
          </p:nvPr>
        </p:nvGraphicFramePr>
        <p:xfrm>
          <a:off x="114300" y="2274889"/>
          <a:ext cx="8760759" cy="2348368"/>
        </p:xfrm>
        <a:graphic>
          <a:graphicData uri="http://schemas.openxmlformats.org/drawingml/2006/table">
            <a:tbl>
              <a:tblPr/>
              <a:tblGrid>
                <a:gridCol w="4059387"/>
                <a:gridCol w="4701372"/>
              </a:tblGrid>
              <a:tr h="754062">
                <a:tc>
                  <a:txBody>
                    <a:bodyPr/>
                    <a:lstStyle/>
                    <a:p>
                      <a:pPr>
                        <a:lnSpc>
                          <a:spcPct val="120000"/>
                        </a:lnSpc>
                        <a:spcAft>
                          <a:spcPts val="0"/>
                        </a:spcAft>
                      </a:pPr>
                      <a:r>
                        <a:rPr lang="en-GB" sz="2000" b="1" dirty="0">
                          <a:solidFill>
                            <a:srgbClr val="000000"/>
                          </a:solidFill>
                          <a:effectLst/>
                          <a:latin typeface="Calibri" panose="020F0502020204030204" pitchFamily="34" charset="0"/>
                          <a:ea typeface="Calibri" panose="020F0502020204030204" pitchFamily="34" charset="0"/>
                          <a:cs typeface="Minion Pro"/>
                        </a:rPr>
                        <a:t>Strategic Outcome Oriented </a:t>
                      </a:r>
                      <a:r>
                        <a:rPr lang="en-GB" sz="2000" b="1" dirty="0" smtClean="0">
                          <a:solidFill>
                            <a:srgbClr val="000000"/>
                          </a:solidFill>
                          <a:effectLst/>
                          <a:latin typeface="Calibri" panose="020F0502020204030204" pitchFamily="34" charset="0"/>
                          <a:ea typeface="Calibri" panose="020F0502020204030204" pitchFamily="34" charset="0"/>
                          <a:cs typeface="Minion Pro"/>
                        </a:rPr>
                        <a:t>Goal</a:t>
                      </a:r>
                      <a:endParaRPr lang="en-ZA" sz="2000" b="1" dirty="0">
                        <a:solidFill>
                          <a:srgbClr val="000000"/>
                        </a:solidFill>
                        <a:effectLst/>
                        <a:latin typeface="Calibri" panose="020F0502020204030204" pitchFamily="34" charset="0"/>
                        <a:ea typeface="Calibri" panose="020F0502020204030204" pitchFamily="34" charset="0"/>
                        <a:cs typeface="Minion Pro"/>
                      </a:endParaRPr>
                    </a:p>
                  </a:txBody>
                  <a:tcPr marL="38452" marR="38452" marT="38452" marB="38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GB" sz="2000">
                          <a:solidFill>
                            <a:srgbClr val="000000"/>
                          </a:solidFill>
                          <a:effectLst/>
                          <a:latin typeface="Calibri" panose="020F0502020204030204" pitchFamily="34" charset="0"/>
                          <a:ea typeface="Calibri" panose="020F0502020204030204" pitchFamily="34" charset="0"/>
                          <a:cs typeface="Minion Pro"/>
                        </a:rPr>
                        <a:t>The culture and practice of innovation entrenched in the public sector</a:t>
                      </a:r>
                      <a:endParaRPr lang="en-ZA" sz="2000">
                        <a:solidFill>
                          <a:srgbClr val="000000"/>
                        </a:solidFill>
                        <a:effectLst/>
                        <a:latin typeface="Calibri" panose="020F0502020204030204" pitchFamily="34" charset="0"/>
                        <a:ea typeface="Calibri" panose="020F0502020204030204" pitchFamily="34" charset="0"/>
                        <a:cs typeface="Minion Pro"/>
                      </a:endParaRPr>
                    </a:p>
                  </a:txBody>
                  <a:tcPr marL="38452" marR="38452" marT="38452" marB="38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6536">
                <a:tc>
                  <a:txBody>
                    <a:bodyPr/>
                    <a:lstStyle/>
                    <a:p>
                      <a:pPr>
                        <a:lnSpc>
                          <a:spcPct val="120000"/>
                        </a:lnSpc>
                        <a:spcAft>
                          <a:spcPts val="0"/>
                        </a:spcAft>
                      </a:pPr>
                      <a:r>
                        <a:rPr lang="en-GB" sz="2000" b="1" dirty="0">
                          <a:solidFill>
                            <a:srgbClr val="000000"/>
                          </a:solidFill>
                          <a:effectLst/>
                          <a:latin typeface="Calibri" panose="020F0502020204030204" pitchFamily="34" charset="0"/>
                          <a:ea typeface="Calibri" panose="020F0502020204030204" pitchFamily="34" charset="0"/>
                          <a:cs typeface="Minion Pro"/>
                        </a:rPr>
                        <a:t>Goal Statement</a:t>
                      </a:r>
                      <a:endParaRPr lang="en-ZA" sz="2000" b="1" dirty="0">
                        <a:solidFill>
                          <a:srgbClr val="000000"/>
                        </a:solidFill>
                        <a:effectLst/>
                        <a:latin typeface="Calibri" panose="020F0502020204030204" pitchFamily="34" charset="0"/>
                        <a:ea typeface="Calibri" panose="020F0502020204030204" pitchFamily="34" charset="0"/>
                        <a:cs typeface="Minion Pro"/>
                      </a:endParaRPr>
                    </a:p>
                  </a:txBody>
                  <a:tcPr marL="38452" marR="38452" marT="38452" marB="38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GB" sz="2000" dirty="0">
                          <a:solidFill>
                            <a:srgbClr val="000000"/>
                          </a:solidFill>
                          <a:effectLst/>
                          <a:latin typeface="Calibri" panose="020F0502020204030204" pitchFamily="34" charset="0"/>
                          <a:ea typeface="Calibri" panose="020F0502020204030204" pitchFamily="34" charset="0"/>
                          <a:cs typeface="Minion Pro"/>
                        </a:rPr>
                        <a:t>The culture and practice of innovation entrenched in the public sector through effective and efficient innovative solutions to improve</a:t>
                      </a:r>
                      <a:r>
                        <a:rPr lang="en-GB" dirty="0"/>
                        <a:t> service </a:t>
                      </a:r>
                      <a:r>
                        <a:rPr lang="en-GB" sz="2000" dirty="0">
                          <a:solidFill>
                            <a:srgbClr val="000000"/>
                          </a:solidFill>
                          <a:effectLst/>
                          <a:latin typeface="Calibri" panose="020F0502020204030204" pitchFamily="34" charset="0"/>
                          <a:ea typeface="Calibri" panose="020F0502020204030204" pitchFamily="34" charset="0"/>
                          <a:cs typeface="Minion Pro"/>
                        </a:rPr>
                        <a:t>delivery</a:t>
                      </a:r>
                      <a:endParaRPr lang="en-ZA" sz="2000" dirty="0">
                        <a:solidFill>
                          <a:srgbClr val="000000"/>
                        </a:solidFill>
                        <a:effectLst/>
                        <a:latin typeface="Calibri" panose="020F0502020204030204" pitchFamily="34" charset="0"/>
                        <a:ea typeface="Calibri" panose="020F0502020204030204" pitchFamily="34" charset="0"/>
                        <a:cs typeface="Minion Pro"/>
                      </a:endParaRPr>
                    </a:p>
                  </a:txBody>
                  <a:tcPr marL="38452" marR="38452" marT="38452" marB="38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9048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200" b="1" dirty="0" smtClean="0"/>
              <a:t/>
            </a:r>
            <a:br>
              <a:rPr lang="en-ZA" sz="2200" b="1" dirty="0" smtClean="0"/>
            </a:br>
            <a:r>
              <a:rPr lang="en-ZA" sz="3100" b="1" i="1" dirty="0" smtClean="0"/>
              <a:t> New Strategic Objectives </a:t>
            </a:r>
            <a:r>
              <a:rPr lang="en-ZA" sz="3100" dirty="0"/>
              <a:t/>
            </a:r>
            <a:br>
              <a:rPr lang="en-ZA" sz="3100" dirty="0"/>
            </a:br>
            <a:endParaRPr lang="en-ZA" sz="31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466828168"/>
              </p:ext>
            </p:extLst>
          </p:nvPr>
        </p:nvGraphicFramePr>
        <p:xfrm>
          <a:off x="117416" y="1099035"/>
          <a:ext cx="8569384" cy="2178304"/>
        </p:xfrm>
        <a:graphic>
          <a:graphicData uri="http://schemas.openxmlformats.org/drawingml/2006/table">
            <a:tbl>
              <a:tblPr/>
              <a:tblGrid>
                <a:gridCol w="2182872"/>
                <a:gridCol w="6386512"/>
              </a:tblGrid>
              <a:tr h="415440">
                <a:tc>
                  <a:txBody>
                    <a:bodyPr/>
                    <a:lstStyle/>
                    <a:p>
                      <a:pPr>
                        <a:lnSpc>
                          <a:spcPct val="120000"/>
                        </a:lnSpc>
                        <a:spcAft>
                          <a:spcPts val="0"/>
                        </a:spcAft>
                      </a:pPr>
                      <a:r>
                        <a:rPr lang="en-GB" b="1" dirty="0"/>
                        <a:t>Strategic Objective </a:t>
                      </a:r>
                      <a:r>
                        <a:rPr lang="en-GB" b="1" dirty="0" smtClean="0"/>
                        <a:t>1</a:t>
                      </a:r>
                      <a:endParaRPr lang="en-ZA" b="1" dirty="0"/>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GB" b="1" dirty="0"/>
                        <a:t>Effective corporate </a:t>
                      </a:r>
                      <a:r>
                        <a:rPr lang="en-GB" b="1" dirty="0" smtClean="0"/>
                        <a:t>governance</a:t>
                      </a:r>
                      <a:endParaRPr lang="en-ZA" b="1" dirty="0"/>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20000"/>
                        </a:lnSpc>
                        <a:spcAft>
                          <a:spcPts val="0"/>
                        </a:spcAft>
                      </a:pPr>
                      <a:r>
                        <a:rPr lang="en-GB" sz="1800" b="1" dirty="0">
                          <a:solidFill>
                            <a:srgbClr val="000000"/>
                          </a:solidFill>
                          <a:effectLst/>
                          <a:latin typeface="+mn-lt"/>
                          <a:ea typeface="Calibri" panose="020F0502020204030204" pitchFamily="34" charset="0"/>
                          <a:cs typeface="Minion Pro"/>
                        </a:rPr>
                        <a:t>Objective Statement</a:t>
                      </a:r>
                      <a:endParaRPr lang="en-ZA" sz="1800" b="1" dirty="0">
                        <a:solidFill>
                          <a:srgbClr val="000000"/>
                        </a:solidFill>
                        <a:effectLst/>
                        <a:latin typeface="+mn-lt"/>
                        <a:ea typeface="Calibri" panose="020F0502020204030204" pitchFamily="34" charset="0"/>
                        <a:cs typeface="Minion Pro"/>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GB" sz="1800" dirty="0">
                          <a:solidFill>
                            <a:srgbClr val="000000"/>
                          </a:solidFill>
                          <a:effectLst/>
                          <a:latin typeface="+mn-lt"/>
                          <a:ea typeface="Calibri" panose="020F0502020204030204" pitchFamily="34" charset="0"/>
                          <a:cs typeface="Minion Pro"/>
                        </a:rPr>
                        <a:t>An efficient, effective and high performing organisation through reviewing, developing, monitoring and reporting on the financial and non-financial performance information in line with the organisation’s strategic priorities and statutory reporting requirements</a:t>
                      </a:r>
                      <a:endParaRPr lang="en-ZA" sz="1800" dirty="0">
                        <a:solidFill>
                          <a:srgbClr val="000000"/>
                        </a:solidFill>
                        <a:effectLst/>
                        <a:latin typeface="+mn-lt"/>
                        <a:ea typeface="Calibri" panose="020F0502020204030204" pitchFamily="34" charset="0"/>
                        <a:cs typeface="Minion Pro"/>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32480703"/>
              </p:ext>
            </p:extLst>
          </p:nvPr>
        </p:nvGraphicFramePr>
        <p:xfrm>
          <a:off x="117417" y="4128015"/>
          <a:ext cx="8669396" cy="2609088"/>
        </p:xfrm>
        <a:graphic>
          <a:graphicData uri="http://schemas.openxmlformats.org/drawingml/2006/table">
            <a:tbl>
              <a:tblPr/>
              <a:tblGrid>
                <a:gridCol w="2168583"/>
                <a:gridCol w="6500813"/>
              </a:tblGrid>
              <a:tr h="0">
                <a:tc gridSpan="2">
                  <a:txBody>
                    <a:bodyPr/>
                    <a:lstStyle/>
                    <a:p>
                      <a:pPr algn="just">
                        <a:lnSpc>
                          <a:spcPct val="120000"/>
                        </a:lnSpc>
                        <a:spcAft>
                          <a:spcPts val="0"/>
                        </a:spcAft>
                      </a:pPr>
                      <a:r>
                        <a:rPr lang="en-GB" sz="1800" b="1" dirty="0">
                          <a:solidFill>
                            <a:srgbClr val="000000"/>
                          </a:solidFill>
                          <a:effectLst/>
                          <a:latin typeface="+mn-lt"/>
                          <a:ea typeface="Calibri" panose="020F0502020204030204" pitchFamily="34" charset="0"/>
                          <a:cs typeface="Minion Pro"/>
                        </a:rPr>
                        <a:t>Research and Development, Solution Support and Incubation and Enabling Environment</a:t>
                      </a:r>
                      <a:endParaRPr lang="en-ZA" sz="1800" b="1" dirty="0">
                        <a:solidFill>
                          <a:srgbClr val="000000"/>
                        </a:solidFill>
                        <a:effectLst/>
                        <a:latin typeface="+mn-lt"/>
                        <a:ea typeface="Calibri" panose="020F0502020204030204" pitchFamily="34" charset="0"/>
                        <a:cs typeface="Minion Pro"/>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r h="0">
                <a:tc>
                  <a:txBody>
                    <a:bodyPr/>
                    <a:lstStyle/>
                    <a:p>
                      <a:pPr>
                        <a:lnSpc>
                          <a:spcPct val="120000"/>
                        </a:lnSpc>
                        <a:spcAft>
                          <a:spcPts val="0"/>
                        </a:spcAft>
                      </a:pPr>
                      <a:r>
                        <a:rPr lang="en-GB" sz="1800" b="1" dirty="0">
                          <a:solidFill>
                            <a:srgbClr val="000000"/>
                          </a:solidFill>
                          <a:effectLst/>
                          <a:latin typeface="+mn-lt"/>
                          <a:ea typeface="Calibri" panose="020F0502020204030204" pitchFamily="34" charset="0"/>
                          <a:cs typeface="Minion Pro"/>
                        </a:rPr>
                        <a:t>Strategic Objective </a:t>
                      </a:r>
                      <a:r>
                        <a:rPr lang="en-GB" sz="1800" b="1" dirty="0" smtClean="0">
                          <a:solidFill>
                            <a:srgbClr val="000000"/>
                          </a:solidFill>
                          <a:effectLst/>
                          <a:latin typeface="+mn-lt"/>
                          <a:ea typeface="Calibri" panose="020F0502020204030204" pitchFamily="34" charset="0"/>
                          <a:cs typeface="Minion Pro"/>
                        </a:rPr>
                        <a:t>2</a:t>
                      </a:r>
                      <a:endParaRPr lang="en-ZA" sz="1800" b="1" dirty="0">
                        <a:solidFill>
                          <a:srgbClr val="000000"/>
                        </a:solidFill>
                        <a:effectLst/>
                        <a:latin typeface="+mn-lt"/>
                        <a:ea typeface="Calibri" panose="020F0502020204030204" pitchFamily="34" charset="0"/>
                        <a:cs typeface="Minion Pro"/>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GB" sz="1800" b="1" dirty="0">
                          <a:solidFill>
                            <a:srgbClr val="000000"/>
                          </a:solidFill>
                          <a:effectLst/>
                          <a:latin typeface="+mn-lt"/>
                          <a:ea typeface="Calibri" panose="020F0502020204030204" pitchFamily="34" charset="0"/>
                          <a:cs typeface="Minion Pro"/>
                        </a:rPr>
                        <a:t>Improve the effectiveness and efficiency of public sector service delivery</a:t>
                      </a:r>
                      <a:endParaRPr lang="en-ZA" sz="1800" b="1" dirty="0">
                        <a:solidFill>
                          <a:srgbClr val="000000"/>
                        </a:solidFill>
                        <a:effectLst/>
                        <a:latin typeface="+mn-lt"/>
                        <a:ea typeface="Calibri" panose="020F0502020204030204" pitchFamily="34" charset="0"/>
                        <a:cs typeface="Minion Pro"/>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20000"/>
                        </a:lnSpc>
                        <a:spcAft>
                          <a:spcPts val="0"/>
                        </a:spcAft>
                      </a:pPr>
                      <a:r>
                        <a:rPr lang="en-GB" sz="1800" b="1" dirty="0">
                          <a:solidFill>
                            <a:srgbClr val="000000"/>
                          </a:solidFill>
                          <a:effectLst/>
                          <a:latin typeface="+mn-lt"/>
                          <a:ea typeface="Calibri" panose="020F0502020204030204" pitchFamily="34" charset="0"/>
                          <a:cs typeface="Minion Pro"/>
                        </a:rPr>
                        <a:t>Objective statement</a:t>
                      </a:r>
                      <a:endParaRPr lang="en-ZA" sz="1800" b="1" dirty="0">
                        <a:solidFill>
                          <a:srgbClr val="000000"/>
                        </a:solidFill>
                        <a:effectLst/>
                        <a:latin typeface="+mn-lt"/>
                        <a:ea typeface="Calibri" panose="020F0502020204030204" pitchFamily="34" charset="0"/>
                        <a:cs typeface="Minion Pro"/>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GB" sz="1800" dirty="0">
                          <a:solidFill>
                            <a:srgbClr val="000000"/>
                          </a:solidFill>
                          <a:effectLst/>
                          <a:latin typeface="+mn-lt"/>
                          <a:ea typeface="Calibri" panose="020F0502020204030204" pitchFamily="34" charset="0"/>
                          <a:cs typeface="Minion Pro"/>
                        </a:rPr>
                        <a:t>Improve the effectiveness and efficiency of public sector service delivery through introducing and demonstrating the viability of innovative service delivery solutions and  manage and sustain an innovation knowledge sharing and capacity building programme</a:t>
                      </a:r>
                      <a:endParaRPr lang="en-ZA" sz="1800" dirty="0">
                        <a:solidFill>
                          <a:srgbClr val="000000"/>
                        </a:solidFill>
                        <a:effectLst/>
                        <a:latin typeface="+mn-lt"/>
                        <a:ea typeface="Calibri" panose="020F0502020204030204" pitchFamily="34" charset="0"/>
                        <a:cs typeface="Minion Pro"/>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117417" y="773223"/>
            <a:ext cx="3332515" cy="400110"/>
          </a:xfrm>
          <a:prstGeom prst="rect">
            <a:avLst/>
          </a:prstGeom>
        </p:spPr>
        <p:txBody>
          <a:bodyPr wrap="none">
            <a:spAutoFit/>
          </a:bodyPr>
          <a:lstStyle/>
          <a:p>
            <a:r>
              <a:rPr lang="en-ZA" sz="2000" b="1" dirty="0"/>
              <a:t>Programme 1: Administration</a:t>
            </a:r>
          </a:p>
        </p:txBody>
      </p:sp>
      <p:sp>
        <p:nvSpPr>
          <p:cNvPr id="14" name="Rectangle 13"/>
          <p:cNvSpPr/>
          <p:nvPr/>
        </p:nvSpPr>
        <p:spPr>
          <a:xfrm>
            <a:off x="117417" y="3774072"/>
            <a:ext cx="4572000" cy="707886"/>
          </a:xfrm>
          <a:prstGeom prst="rect">
            <a:avLst/>
          </a:prstGeom>
        </p:spPr>
        <p:txBody>
          <a:bodyPr>
            <a:spAutoFit/>
          </a:bodyPr>
          <a:lstStyle/>
          <a:p>
            <a:r>
              <a:rPr lang="en-ZA" sz="2000" b="1" dirty="0"/>
              <a:t>Programme 2 - Public Sector Innovation</a:t>
            </a:r>
            <a:br>
              <a:rPr lang="en-ZA" sz="2000" b="1" dirty="0"/>
            </a:br>
            <a:endParaRPr lang="en-ZA" sz="2000" b="1" dirty="0"/>
          </a:p>
        </p:txBody>
      </p:sp>
    </p:spTree>
    <p:extLst>
      <p:ext uri="{BB962C8B-B14F-4D97-AF65-F5344CB8AC3E}">
        <p14:creationId xmlns:p14="http://schemas.microsoft.com/office/powerpoint/2010/main" xmlns="" val="5127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12"/>
            <a:ext cx="6553200" cy="747762"/>
          </a:xfrm>
        </p:spPr>
        <p:txBody>
          <a:bodyPr>
            <a:normAutofit fontScale="90000"/>
          </a:bodyPr>
          <a:lstStyle/>
          <a:p>
            <a:r>
              <a:rPr lang="en-ZA" b="1" i="1" dirty="0" smtClean="0"/>
              <a:t>Strategic Objectives: Annual </a:t>
            </a:r>
            <a:r>
              <a:rPr lang="en-ZA" b="1" i="1" dirty="0"/>
              <a:t>Targets </a:t>
            </a:r>
          </a:p>
        </p:txBody>
      </p:sp>
      <p:sp>
        <p:nvSpPr>
          <p:cNvPr id="3" name="Content Placeholder 2"/>
          <p:cNvSpPr>
            <a:spLocks noGrp="1"/>
          </p:cNvSpPr>
          <p:nvPr>
            <p:ph idx="1"/>
          </p:nvPr>
        </p:nvSpPr>
        <p:spPr/>
        <p:txBody>
          <a:bodyPr>
            <a:normAutofit fontScale="77500" lnSpcReduction="20000"/>
          </a:bodyPr>
          <a:lstStyle/>
          <a:p>
            <a:pPr marL="0" indent="0" algn="just">
              <a:buNone/>
            </a:pPr>
            <a:r>
              <a:rPr lang="en-ZA" b="1" dirty="0"/>
              <a:t>4 </a:t>
            </a:r>
            <a:r>
              <a:rPr lang="en-ZA" b="1" dirty="0" smtClean="0"/>
              <a:t>annual targets </a:t>
            </a:r>
            <a:r>
              <a:rPr lang="en-ZA" b="1" dirty="0"/>
              <a:t>for 2017/18</a:t>
            </a:r>
            <a:endParaRPr lang="en-ZA" b="1" dirty="0" smtClean="0"/>
          </a:p>
          <a:p>
            <a:pPr marL="0" indent="0" algn="just">
              <a:buNone/>
            </a:pPr>
            <a:endParaRPr lang="en-ZA" b="1" dirty="0" smtClean="0"/>
          </a:p>
          <a:p>
            <a:pPr marL="0" indent="0" algn="just">
              <a:buNone/>
            </a:pPr>
            <a:r>
              <a:rPr lang="en-ZA" b="1" dirty="0" smtClean="0"/>
              <a:t>Programme 1</a:t>
            </a:r>
          </a:p>
          <a:p>
            <a:pPr algn="just"/>
            <a:r>
              <a:rPr lang="en-ZA" dirty="0" smtClean="0"/>
              <a:t>Unqualified audit outcome for 2017/18</a:t>
            </a:r>
          </a:p>
          <a:p>
            <a:pPr marL="0" indent="0" algn="just">
              <a:buNone/>
            </a:pPr>
            <a:endParaRPr lang="en-ZA" dirty="0" smtClean="0"/>
          </a:p>
          <a:p>
            <a:pPr marL="0" lvl="0" indent="0" algn="just">
              <a:buNone/>
            </a:pPr>
            <a:r>
              <a:rPr lang="en-ZA" b="1" dirty="0">
                <a:solidFill>
                  <a:prstClr val="black"/>
                </a:solidFill>
              </a:rPr>
              <a:t>Programme </a:t>
            </a:r>
            <a:r>
              <a:rPr lang="en-ZA" b="1" dirty="0" smtClean="0">
                <a:solidFill>
                  <a:prstClr val="black"/>
                </a:solidFill>
              </a:rPr>
              <a:t>2</a:t>
            </a:r>
            <a:endParaRPr lang="en-ZA" dirty="0"/>
          </a:p>
          <a:p>
            <a:pPr algn="just"/>
            <a:r>
              <a:rPr lang="en-ZA" dirty="0" smtClean="0"/>
              <a:t>Research and development of potential innovative models and Solutions</a:t>
            </a:r>
          </a:p>
          <a:p>
            <a:pPr algn="just"/>
            <a:endParaRPr lang="en-ZA" dirty="0" smtClean="0"/>
          </a:p>
          <a:p>
            <a:pPr algn="just"/>
            <a:r>
              <a:rPr lang="en-ZA" dirty="0" smtClean="0"/>
              <a:t>Incubation of innovative solutions for the public sector</a:t>
            </a:r>
          </a:p>
          <a:p>
            <a:pPr algn="just"/>
            <a:endParaRPr lang="en-ZA" dirty="0" smtClean="0"/>
          </a:p>
          <a:p>
            <a:pPr algn="just"/>
            <a:r>
              <a:rPr lang="en-ZA" dirty="0"/>
              <a:t>Nurturing </a:t>
            </a:r>
            <a:r>
              <a:rPr lang="en-ZA" dirty="0" smtClean="0"/>
              <a:t>of an enabling environment for</a:t>
            </a:r>
            <a:r>
              <a:rPr lang="en-ZA" dirty="0"/>
              <a:t> </a:t>
            </a:r>
            <a:r>
              <a:rPr lang="en-ZA" dirty="0" smtClean="0"/>
              <a:t>innovation in </a:t>
            </a:r>
            <a:r>
              <a:rPr lang="en-ZA" dirty="0"/>
              <a:t>the </a:t>
            </a:r>
            <a:r>
              <a:rPr lang="en-ZA" dirty="0" smtClean="0"/>
              <a:t>public sector</a:t>
            </a:r>
            <a:endParaRPr lang="en-ZA" dirty="0"/>
          </a:p>
        </p:txBody>
      </p:sp>
    </p:spTree>
    <p:extLst>
      <p:ext uri="{BB962C8B-B14F-4D97-AF65-F5344CB8AC3E}">
        <p14:creationId xmlns:p14="http://schemas.microsoft.com/office/powerpoint/2010/main" xmlns="" val="2275020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14069</TotalTime>
  <Words>1095</Words>
  <Application>Microsoft Macintosh PowerPoint</Application>
  <PresentationFormat>On-screen Show (4:3)</PresentationFormat>
  <Paragraphs>227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Presentation to Portfolio Committee</vt:lpstr>
      <vt:lpstr>Contents</vt:lpstr>
      <vt:lpstr> Introduction</vt:lpstr>
      <vt:lpstr>Introduction</vt:lpstr>
      <vt:lpstr>Overview of Programmes</vt:lpstr>
      <vt:lpstr>Amendments to the 2015/2020 Strategic Plan</vt:lpstr>
      <vt:lpstr>  New Strategic Outcome Oriented Goal   </vt:lpstr>
      <vt:lpstr>  New Strategic Objectives  </vt:lpstr>
      <vt:lpstr>Strategic Objectives: Annual Targets </vt:lpstr>
      <vt:lpstr>PROGRAMME 1   ANNUAL PERFORMANCE TARGETS  </vt:lpstr>
      <vt:lpstr>2017/18 Annual Performance Targets  Programme 1 </vt:lpstr>
      <vt:lpstr>2017/18 Annual Performance Targets  Programme 1 </vt:lpstr>
      <vt:lpstr>PROGRAMME 2  2017/18 ANNUAL PERFORMANCE TARGETS </vt:lpstr>
      <vt:lpstr>  An integrated approach  </vt:lpstr>
      <vt:lpstr>2017/18 Annual Performance Targets Programme 2</vt:lpstr>
      <vt:lpstr>2017/18 Annual Performance Targets Programme 2  Cont…..</vt:lpstr>
      <vt:lpstr>2017/18 Annual Performance Targets Programme 2  Cont…..</vt:lpstr>
      <vt:lpstr>2017-2019 MTEF Allocations per Programme</vt:lpstr>
      <vt:lpstr>MTEF Allocations per Economic Classification</vt:lpstr>
      <vt:lpstr>Slide 20</vt:lpstr>
    </vt:vector>
  </TitlesOfParts>
  <Company>CPSI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Pierre Schoonraad</dc:creator>
  <cp:lastModifiedBy>Emmanuel</cp:lastModifiedBy>
  <cp:revision>199</cp:revision>
  <cp:lastPrinted>2016-04-08T09:48:02Z</cp:lastPrinted>
  <dcterms:created xsi:type="dcterms:W3CDTF">2014-11-18T06:29:37Z</dcterms:created>
  <dcterms:modified xsi:type="dcterms:W3CDTF">2017-04-26T10:40:27Z</dcterms:modified>
</cp:coreProperties>
</file>