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0" r:id="rId4"/>
    <p:sldId id="259" r:id="rId5"/>
    <p:sldId id="261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1" autoAdjust="0"/>
    <p:restoredTop sz="90929"/>
  </p:normalViewPr>
  <p:slideViewPr>
    <p:cSldViewPr>
      <p:cViewPr varScale="1">
        <p:scale>
          <a:sx n="60" d="100"/>
          <a:sy n="60" d="100"/>
        </p:scale>
        <p:origin x="16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813E5-0F0F-4D6D-8DFF-E592C6009D6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E84ED-97D5-403C-A5A5-2CE131BF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14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84379E-C8D1-4C40-A162-17E1483BD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22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4BA2A522-DE6E-4A1C-B0CA-E2830F32DEBB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4747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0947FD8D-71EC-4F06-AB9C-77A73E083AE5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167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790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07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3274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415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782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5427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009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497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1CABA22-912F-40BC-8FD9-103A4892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1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A4DF-C9B5-4542-A5AF-2359ED77D63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35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82A8-459A-473B-9BC9-766E50BB923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982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7002-4BB3-46CA-BE71-3111104F43C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918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73F2-EF28-4279-A24D-A12DC1B367B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521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2DC5-22D4-4630-A284-CE9847600BC7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84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5467-531A-4F00-91C5-9F6CD557898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381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8FE8-AE2F-4FE5-8164-A04E89B3081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51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48D7-7F23-4125-858D-ADD614696DE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01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76E2-D471-471F-8BA8-09C4B7EAE9C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69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B45D-A661-4816-A7DA-C32FE9D4C4A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3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528707C7-0E4C-414D-961A-51611DDEF28D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533400" y="3140075"/>
            <a:ext cx="7940675" cy="1027113"/>
          </a:xfrm>
          <a:noFill/>
        </p:spPr>
        <p:txBody>
          <a:bodyPr/>
          <a:lstStyle/>
          <a:p>
            <a:pPr algn="r" eaLnBrk="1" hangingPunct="1"/>
            <a:r>
              <a:rPr lang="en-US" sz="2500" b="1" dirty="0" smtClean="0"/>
              <a:t>Modified Cash Standard</a:t>
            </a:r>
            <a:br>
              <a:rPr lang="en-US" sz="2500" b="1" dirty="0" smtClean="0"/>
            </a:br>
            <a:r>
              <a:rPr lang="en-US" sz="2500" b="1" dirty="0" smtClean="0"/>
              <a:t>Expenditure Classification</a:t>
            </a:r>
            <a:endParaRPr lang="en-US" dirty="0" smtClean="0"/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4130675"/>
            <a:ext cx="7543800" cy="341313"/>
          </a:xfrm>
          <a:noFill/>
        </p:spPr>
        <p:txBody>
          <a:bodyPr/>
          <a:lstStyle/>
          <a:p>
            <a:pPr algn="r" eaLnBrk="1" hangingPunct="1"/>
            <a:r>
              <a:rPr lang="en-US" sz="1400" i="1" dirty="0" smtClean="0">
                <a:solidFill>
                  <a:schemeClr val="bg1"/>
                </a:solidFill>
              </a:rPr>
              <a:t>Portfolio Committee on Environmental Affairs</a:t>
            </a:r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777875" y="4548188"/>
            <a:ext cx="769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r>
              <a:rPr lang="en-US" sz="1000" b="1" dirty="0">
                <a:solidFill>
                  <a:schemeClr val="bg1"/>
                </a:solidFill>
                <a:ea typeface="Osaka" pitchFamily="1" charset="-128"/>
              </a:rPr>
              <a:t>Presenter: </a:t>
            </a:r>
            <a:r>
              <a:rPr lang="en-US" sz="1000" dirty="0" smtClean="0">
                <a:solidFill>
                  <a:schemeClr val="bg1"/>
                </a:solidFill>
                <a:ea typeface="Osaka" pitchFamily="1" charset="-128"/>
              </a:rPr>
              <a:t>Lindy Bodewig</a:t>
            </a:r>
            <a:r>
              <a:rPr lang="en-US" sz="1000" b="1" dirty="0" smtClean="0">
                <a:solidFill>
                  <a:schemeClr val="bg1"/>
                </a:solidFill>
                <a:ea typeface="Osaka" pitchFamily="1" charset="-128"/>
              </a:rPr>
              <a:t>    </a:t>
            </a:r>
            <a:r>
              <a:rPr lang="en-US" sz="1000" b="1" dirty="0">
                <a:solidFill>
                  <a:schemeClr val="bg1"/>
                </a:solidFill>
                <a:ea typeface="Osaka" pitchFamily="1" charset="-128"/>
              </a:rPr>
              <a:t>|    </a:t>
            </a:r>
            <a:r>
              <a:rPr lang="en-US" sz="1000" dirty="0" smtClean="0">
                <a:solidFill>
                  <a:schemeClr val="bg1"/>
                </a:solidFill>
                <a:ea typeface="Osaka" pitchFamily="1" charset="-128"/>
              </a:rPr>
              <a:t>Chief Director, </a:t>
            </a:r>
            <a:r>
              <a:rPr lang="en-US" sz="1000" dirty="0">
                <a:solidFill>
                  <a:schemeClr val="bg1"/>
                </a:solidFill>
                <a:ea typeface="Osaka" pitchFamily="1" charset="-128"/>
              </a:rPr>
              <a:t>National Treasury</a:t>
            </a:r>
            <a:r>
              <a:rPr lang="en-US" sz="1000" b="1" dirty="0">
                <a:solidFill>
                  <a:schemeClr val="bg1"/>
                </a:solidFill>
                <a:ea typeface="Osaka" pitchFamily="1" charset="-128"/>
              </a:rPr>
              <a:t>    |  </a:t>
            </a:r>
            <a:r>
              <a:rPr lang="en-US" sz="1000" b="1" dirty="0" smtClean="0">
                <a:solidFill>
                  <a:schemeClr val="bg1"/>
                </a:solidFill>
                <a:ea typeface="Osaka" pitchFamily="1" charset="-128"/>
              </a:rPr>
              <a:t>02 May 2017</a:t>
            </a:r>
            <a:endParaRPr lang="en-US" sz="1000" dirty="0">
              <a:solidFill>
                <a:schemeClr val="bg1"/>
              </a:solidFill>
              <a:ea typeface="Osaka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</a:t>
            </a:r>
            <a:endParaRPr lang="en-US" sz="1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3761" y="2667000"/>
            <a:ext cx="34670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THANK YOU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Presentation outline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343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dirty="0" smtClean="0"/>
              <a:t>Expenditure categories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dirty="0" smtClean="0">
                <a:sym typeface="Wingdings" pitchFamily="2" charset="2"/>
              </a:rPr>
              <a:t>Delineation between Exchange vs. non-exchange transactions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dirty="0" smtClean="0">
                <a:sym typeface="Wingdings" pitchFamily="2" charset="2"/>
              </a:rPr>
              <a:t>Involvement of agents in transactions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dirty="0" smtClean="0">
                <a:sym typeface="Wingdings" pitchFamily="2" charset="2"/>
              </a:rPr>
              <a:t>Grant type arrangements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dirty="0" smtClean="0">
                <a:sym typeface="Wingdings" pitchFamily="2" charset="2"/>
              </a:rPr>
              <a:t>Stipends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dirty="0" smtClean="0">
                <a:sym typeface="Wingdings" pitchFamily="2" charset="2"/>
              </a:rPr>
              <a:t>Conclusion for the Department of Environmental Affairs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>
              <a:sym typeface="Wingdings" pitchFamily="2" charset="2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/>
          </a:p>
          <a:p>
            <a:pPr marL="40005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ZA" dirty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endParaRPr lang="en-ZA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4735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76213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Expenditure categories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524000"/>
            <a:ext cx="3433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Compensation of employees</a:t>
            </a:r>
            <a:endParaRPr lang="en-Z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2098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Goods and services</a:t>
            </a: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2895600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Capital assets</a:t>
            </a:r>
            <a:endParaRPr lang="en-Z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581400"/>
            <a:ext cx="2897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Transfers and subsidies</a:t>
            </a:r>
            <a:endParaRPr lang="en-Z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4248090"/>
            <a:ext cx="2959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Interest and rent on land</a:t>
            </a:r>
            <a:endParaRPr lang="en-ZA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4953000"/>
            <a:ext cx="3818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Financial transactions in assets </a:t>
            </a:r>
          </a:p>
          <a:p>
            <a:r>
              <a:rPr lang="en-ZA" sz="2000" dirty="0" smtClean="0"/>
              <a:t>and liabilities</a:t>
            </a:r>
            <a:endParaRPr lang="en-ZA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35438" y="3278746"/>
            <a:ext cx="3347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 smtClean="0"/>
              <a:t>Departmental expenditure</a:t>
            </a:r>
            <a:endParaRPr lang="en-Z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1366510"/>
            <a:ext cx="2671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Payments to employees for services rendered</a:t>
            </a:r>
            <a:endParaRPr lang="en-ZA" sz="16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562600" y="17526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0" y="2082225"/>
            <a:ext cx="2671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Inventory, consulting services, T&amp;S, advertising..</a:t>
            </a:r>
            <a:endParaRPr lang="en-ZA" sz="16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562600" y="2468315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248400" y="2768025"/>
            <a:ext cx="2671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Motor vehicles, buildings, roads, computers…</a:t>
            </a:r>
            <a:endParaRPr lang="en-ZA" sz="16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562600" y="3154115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248400" y="3453825"/>
            <a:ext cx="2671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Social grants, equitable share to </a:t>
            </a:r>
            <a:r>
              <a:rPr lang="en-ZA" sz="1600" dirty="0" err="1" smtClean="0"/>
              <a:t>munics</a:t>
            </a:r>
            <a:r>
              <a:rPr lang="en-ZA" sz="1600" dirty="0" smtClean="0"/>
              <a:t>, grants..</a:t>
            </a:r>
            <a:endParaRPr lang="en-ZA" sz="16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562600" y="3839915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4343400"/>
            <a:ext cx="2671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Interest on debt, royalties</a:t>
            </a:r>
            <a:endParaRPr lang="en-ZA" sz="16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562600" y="4525715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48400" y="5029200"/>
            <a:ext cx="2671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Debt write-off, forex losses</a:t>
            </a:r>
            <a:endParaRPr lang="en-ZA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5562600" y="5211515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676400" y="2082225"/>
            <a:ext cx="3586353" cy="203257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0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Exchange vs. Non-Exchange 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880175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Goods and services</a:t>
            </a:r>
            <a:endParaRPr lang="en-Z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565975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Capital assets</a:t>
            </a: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30" y="4267200"/>
            <a:ext cx="2897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smtClean="0"/>
              <a:t>Transfers and subsidies</a:t>
            </a:r>
            <a:endParaRPr lang="en-ZA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76400" y="1752600"/>
            <a:ext cx="3586353" cy="134677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76399" y="4114801"/>
            <a:ext cx="3586353" cy="685800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 rot="19296085">
            <a:off x="233635" y="2075312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 smtClean="0"/>
              <a:t>Exchange</a:t>
            </a:r>
            <a:endParaRPr lang="en-ZA" sz="2000" b="1" dirty="0"/>
          </a:p>
        </p:txBody>
      </p:sp>
      <p:sp>
        <p:nvSpPr>
          <p:cNvPr id="12" name="TextBox 11"/>
          <p:cNvSpPr txBox="1"/>
          <p:nvPr/>
        </p:nvSpPr>
        <p:spPr>
          <a:xfrm rot="19677401">
            <a:off x="162624" y="3913256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b="1" dirty="0" smtClean="0"/>
              <a:t>Non-</a:t>
            </a:r>
            <a:br>
              <a:rPr lang="en-ZA" sz="2000" b="1" dirty="0" smtClean="0"/>
            </a:br>
            <a:r>
              <a:rPr lang="en-ZA" sz="2000" b="1" dirty="0" smtClean="0"/>
              <a:t>Exchange</a:t>
            </a:r>
            <a:endParaRPr lang="en-Z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0047" y="1295400"/>
            <a:ext cx="33577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/>
              <a:t>Exchange transactions</a:t>
            </a:r>
            <a:r>
              <a:rPr lang="en-ZA" sz="1600" dirty="0"/>
              <a:t> are transactions in which one entity receives assets or services, or has liabilities extinguished, and directly </a:t>
            </a:r>
            <a:r>
              <a:rPr lang="en-ZA" sz="1600" u="sng" dirty="0"/>
              <a:t>gives approximately equal value </a:t>
            </a:r>
            <a:r>
              <a:rPr lang="en-ZA" sz="1600" dirty="0"/>
              <a:t>(primarily in the form of cash, goods, services, or use of assets) to another entity in exchange.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0046" y="3596281"/>
            <a:ext cx="335775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/>
              <a:t>Non-exchange transactions </a:t>
            </a:r>
            <a:r>
              <a:rPr lang="en-ZA" sz="1600" dirty="0"/>
              <a:t>are transactions that are not exchange transactions.  In a non-exchange transaction, an entity either receives value from another entity </a:t>
            </a:r>
            <a:r>
              <a:rPr lang="en-ZA" sz="1600" u="sng" dirty="0"/>
              <a:t>without directly giving approximately equal value in </a:t>
            </a:r>
            <a:r>
              <a:rPr lang="en-ZA" sz="1600" dirty="0"/>
              <a:t>exchange, or gives value to another </a:t>
            </a:r>
            <a:r>
              <a:rPr lang="en-ZA" sz="1600" u="sng" dirty="0"/>
              <a:t>entity without directly receiving approximately equal value</a:t>
            </a:r>
            <a:r>
              <a:rPr lang="en-ZA" sz="1600" dirty="0"/>
              <a:t> in exchange.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0" y="35052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819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Examples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" y="1371600"/>
            <a:ext cx="613020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What am I buying?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Am I receiving something of value?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Does this value approximate the cash disbursed?</a:t>
            </a:r>
            <a:endParaRPr lang="en-Z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9" y="2667000"/>
            <a:ext cx="8610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The department appoints a consultant to conduct research and to develop a policy position </a:t>
            </a:r>
            <a:r>
              <a:rPr lang="en-ZA" sz="1600" dirty="0"/>
              <a:t>on sustainable production in </a:t>
            </a:r>
            <a:r>
              <a:rPr lang="en-ZA" sz="1600" dirty="0" smtClean="0"/>
              <a:t>agriculture.  The consultant was appointed through open tender, the amount paid was thus market related.  </a:t>
            </a:r>
            <a:r>
              <a:rPr lang="en-ZA" sz="1600" b="1" dirty="0" smtClean="0"/>
              <a:t>[Exchange transaction – Goods and services]</a:t>
            </a:r>
            <a:endParaRPr lang="en-ZA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581400"/>
            <a:ext cx="861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The department purchased new laptop computers for employees through SITA.  Each cost more than R5,000.  </a:t>
            </a:r>
            <a:r>
              <a:rPr lang="en-ZA" sz="1600" b="1" dirty="0" smtClean="0"/>
              <a:t>[Exchange transaction – Capital assets]</a:t>
            </a:r>
            <a:endParaRPr lang="en-ZA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267200"/>
            <a:ext cx="8610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A department purchases learning and teaching support material (LTSM) for distribution to schools within a specific district.</a:t>
            </a:r>
          </a:p>
          <a:p>
            <a:pPr marL="342900" indent="-342900">
              <a:buAutoNum type="alphaLcParenBoth"/>
            </a:pPr>
            <a:r>
              <a:rPr lang="en-ZA" sz="1600" dirty="0" smtClean="0"/>
              <a:t>It takes delivery of the LTSM and distributes it to the schools</a:t>
            </a:r>
          </a:p>
          <a:p>
            <a:pPr marL="342900" indent="-342900">
              <a:buAutoNum type="alphaLcParenBoth"/>
            </a:pPr>
            <a:r>
              <a:rPr lang="en-ZA" sz="1600" dirty="0" smtClean="0"/>
              <a:t>The supplier distributes the LTSM to the schools on behalf of the department</a:t>
            </a:r>
            <a:endParaRPr lang="en-Z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399" y="5452646"/>
            <a:ext cx="8610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A department refunds a school that purchased its own learning and teaching support material.</a:t>
            </a: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19668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Involvement of an agent in a transaction</a:t>
            </a:r>
            <a:endParaRPr lang="en-US" dirty="0" smtClean="0">
              <a:latin typeface="Comic Sans MS" pitchFamily="1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18" y="1354423"/>
            <a:ext cx="5733575" cy="98902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9393" y="1219200"/>
            <a:ext cx="33577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/>
              <a:t>A principal-agent arrangement </a:t>
            </a:r>
            <a:r>
              <a:rPr lang="en-ZA" sz="1600" dirty="0"/>
              <a:t>results from a binding arrangement in which one entity (an agent), undertakes transactions with third parties on behalf, and for the benefit of, another entity (the principal).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818" y="3163669"/>
            <a:ext cx="8763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Not all transactions with service providers are principal-agent arrangements.  For such an arrangement to exist the contracted party must undertake an activity (or a transaction) with a third party on behalf of and for the benefit of the </a:t>
            </a:r>
            <a:r>
              <a:rPr lang="en-ZA" sz="1600" dirty="0" smtClean="0"/>
              <a:t>department.</a:t>
            </a:r>
            <a:endParaRPr lang="en-ZA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399" y="4156923"/>
            <a:ext cx="8763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In a principal-agent arrangement, the principle determines the significant terms of the arrangement with the 3</a:t>
            </a:r>
            <a:r>
              <a:rPr lang="en-ZA" sz="1600" baseline="30000" dirty="0" smtClean="0"/>
              <a:t>rd</a:t>
            </a:r>
            <a:r>
              <a:rPr lang="en-ZA" sz="1600" dirty="0" smtClean="0"/>
              <a:t> parties, determines how the resources will be utilised, and is exposed to any variability in the transaction.  The principle controls the transaction with the third party.</a:t>
            </a:r>
            <a:endParaRPr lang="en-ZA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5112603"/>
            <a:ext cx="8955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Therefore we “look through” the transaction in order to determine the appropriate classification.  </a:t>
            </a:r>
          </a:p>
          <a:p>
            <a:endParaRPr lang="en-ZA" sz="1600" dirty="0"/>
          </a:p>
          <a:p>
            <a:r>
              <a:rPr lang="en-ZA" sz="1600" i="1" dirty="0" smtClean="0"/>
              <a:t>Similar to using a service provider to deliver services directly to the beneficiary (LTSM example)</a:t>
            </a:r>
            <a:endParaRPr lang="en-ZA" sz="1600" i="1" dirty="0"/>
          </a:p>
        </p:txBody>
      </p:sp>
    </p:spTree>
    <p:extLst>
      <p:ext uri="{BB962C8B-B14F-4D97-AF65-F5344CB8AC3E}">
        <p14:creationId xmlns:p14="http://schemas.microsoft.com/office/powerpoint/2010/main" val="13788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Grant type arrangements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343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Departments enter into grant agreements with Institutions (such as municipalities, NGO’s, private companies) to undertake activities often for third parties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Performance criteria are set in the arrangements and payment is made based on the achievement thereof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The Institution is responsible for delivery of the output (good and or service), i.e. determines how the resources will be used and is responsible for any variances that may arise 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The department monitors performance, delivery is the responsibility of the Institution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The value generated is therefore for the beneficiary, and the funds given to the institution by the department is classified as a non-exchange transaction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i="1" dirty="0" smtClean="0"/>
              <a:t>Similar to the reimbursement of LTSM costs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/>
          </a:p>
          <a:p>
            <a:pPr marL="40005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ZA" sz="1800" dirty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val="8156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Stipends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343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Workers are provided an opportunity to gain skills (through a training programme)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>
                <a:sym typeface="Wingdings" pitchFamily="2" charset="2"/>
              </a:rPr>
              <a:t>The stipend received is for transport costs, food etc. and not for the services rendered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>
                <a:sym typeface="Wingdings" pitchFamily="2" charset="2"/>
              </a:rPr>
              <a:t>This is not seen as an exchange transaction, therefore the payments made are classified as transfers to households (non-exchange)  </a:t>
            </a: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/>
          </a:p>
          <a:p>
            <a:pPr marL="40005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ZA" sz="1800" dirty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val="13100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76213"/>
            <a:ext cx="8955481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Conclusion</a:t>
            </a:r>
            <a:endParaRPr lang="en-US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343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Department to determine the nature of the arrangement with the implementing agents: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Agents of the department (using the criteria for agent-principal arrangements)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Institutions receiving conditional grants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ZA" sz="1800" dirty="0" smtClean="0"/>
              <a:t>Stipend classified as transfers to households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/>
          </a:p>
          <a:p>
            <a:pPr marL="40005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ZA" sz="1800" dirty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Tx/>
              <a:buNone/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</p:txBody>
      </p:sp>
    </p:spTree>
    <p:extLst>
      <p:ext uri="{BB962C8B-B14F-4D97-AF65-F5344CB8AC3E}">
        <p14:creationId xmlns:p14="http://schemas.microsoft.com/office/powerpoint/2010/main" val="28184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FINAL 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FINAL NT</Template>
  <TotalTime>1407</TotalTime>
  <Words>765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Arial Bold</vt:lpstr>
      <vt:lpstr>Arial Bold Italic</vt:lpstr>
      <vt:lpstr>Comic Sans MS</vt:lpstr>
      <vt:lpstr>Osaka</vt:lpstr>
      <vt:lpstr>Wingdings</vt:lpstr>
      <vt:lpstr>TEMPLATE FINAL NT</vt:lpstr>
      <vt:lpstr>Modified Cash Standard Expenditure Classification</vt:lpstr>
      <vt:lpstr>Presentation outline</vt:lpstr>
      <vt:lpstr>Expenditure categories</vt:lpstr>
      <vt:lpstr>Exchange vs. Non-Exchange </vt:lpstr>
      <vt:lpstr>Examples</vt:lpstr>
      <vt:lpstr>Involvement of an agent in a transaction</vt:lpstr>
      <vt:lpstr>Grant type arrangements</vt:lpstr>
      <vt:lpstr>Stipends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HEADLINE IN ONE OR TWO LINES  USING ARIAL BOLD UPPER CASE HERE</dc:title>
  <dc:creator>Lindy Bodewig</dc:creator>
  <cp:lastModifiedBy>Lindy Bodewig</cp:lastModifiedBy>
  <cp:revision>30</cp:revision>
  <dcterms:created xsi:type="dcterms:W3CDTF">2011-11-29T10:00:28Z</dcterms:created>
  <dcterms:modified xsi:type="dcterms:W3CDTF">2017-05-02T07:42:47Z</dcterms:modified>
</cp:coreProperties>
</file>