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notesMasterIdLst>
    <p:notesMasterId r:id="rId39"/>
  </p:notesMasterIdLst>
  <p:sldIdLst>
    <p:sldId id="257" r:id="rId3"/>
    <p:sldId id="285" r:id="rId4"/>
    <p:sldId id="377" r:id="rId5"/>
    <p:sldId id="401" r:id="rId6"/>
    <p:sldId id="335" r:id="rId7"/>
    <p:sldId id="345" r:id="rId8"/>
    <p:sldId id="289" r:id="rId9"/>
    <p:sldId id="365" r:id="rId10"/>
    <p:sldId id="364" r:id="rId11"/>
    <p:sldId id="366" r:id="rId12"/>
    <p:sldId id="368" r:id="rId13"/>
    <p:sldId id="290" r:id="rId14"/>
    <p:sldId id="369" r:id="rId15"/>
    <p:sldId id="383" r:id="rId16"/>
    <p:sldId id="384" r:id="rId17"/>
    <p:sldId id="387" r:id="rId18"/>
    <p:sldId id="388" r:id="rId19"/>
    <p:sldId id="372" r:id="rId20"/>
    <p:sldId id="379" r:id="rId21"/>
    <p:sldId id="373" r:id="rId22"/>
    <p:sldId id="374" r:id="rId23"/>
    <p:sldId id="375" r:id="rId24"/>
    <p:sldId id="291" r:id="rId25"/>
    <p:sldId id="389" r:id="rId26"/>
    <p:sldId id="390" r:id="rId27"/>
    <p:sldId id="391" r:id="rId28"/>
    <p:sldId id="392" r:id="rId29"/>
    <p:sldId id="393" r:id="rId30"/>
    <p:sldId id="394" r:id="rId31"/>
    <p:sldId id="395" r:id="rId32"/>
    <p:sldId id="396" r:id="rId33"/>
    <p:sldId id="397" r:id="rId34"/>
    <p:sldId id="400" r:id="rId35"/>
    <p:sldId id="398" r:id="rId36"/>
    <p:sldId id="402" r:id="rId37"/>
    <p:sldId id="399" r:id="rId3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9CBE"/>
    <a:srgbClr val="F7A600"/>
    <a:srgbClr val="ED7D31"/>
    <a:srgbClr val="004F9F"/>
    <a:srgbClr val="002060"/>
    <a:srgbClr val="4C628F"/>
    <a:srgbClr val="F3F3F4"/>
    <a:srgbClr val="06418D"/>
    <a:srgbClr val="004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3920" autoAdjust="0"/>
  </p:normalViewPr>
  <p:slideViewPr>
    <p:cSldViewPr snapToGrid="0">
      <p:cViewPr varScale="1">
        <p:scale>
          <a:sx n="59" d="100"/>
          <a:sy n="59" d="100"/>
        </p:scale>
        <p:origin x="54"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Revenue (</a:t>
            </a:r>
            <a:r>
              <a:rPr lang="en-US" sz="1400" dirty="0" err="1">
                <a:latin typeface="Arial" panose="020B0604020202020204" pitchFamily="34" charset="0"/>
                <a:cs typeface="Arial" panose="020B0604020202020204" pitchFamily="34" charset="0"/>
              </a:rPr>
              <a:t>R’Million</a:t>
            </a:r>
            <a:r>
              <a:rPr lang="en-US" sz="1400" dirty="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Revenue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1078</c:v>
                </c:pt>
                <c:pt idx="1">
                  <c:v>1150</c:v>
                </c:pt>
                <c:pt idx="2">
                  <c:v>1275</c:v>
                </c:pt>
                <c:pt idx="3">
                  <c:v>1352</c:v>
                </c:pt>
                <c:pt idx="4">
                  <c:v>1433</c:v>
                </c:pt>
              </c:numCache>
            </c:numRef>
          </c:val>
          <c:extLst xmlns:c16r2="http://schemas.microsoft.com/office/drawing/2015/06/chart">
            <c:ext xmlns:c16="http://schemas.microsoft.com/office/drawing/2014/chart" uri="{C3380CC4-5D6E-409C-BE32-E72D297353CC}">
              <c16:uniqueId val="{00000000-045C-44A0-86EF-B19309A131EE}"/>
            </c:ext>
          </c:extLst>
        </c:ser>
        <c:dLbls>
          <c:dLblPos val="inEnd"/>
          <c:showLegendKey val="0"/>
          <c:showVal val="1"/>
          <c:showCatName val="0"/>
          <c:showSerName val="0"/>
          <c:showPercent val="0"/>
          <c:showBubbleSize val="0"/>
        </c:dLbls>
        <c:gapWidth val="65"/>
        <c:axId val="250625880"/>
        <c:axId val="250627056"/>
      </c:barChart>
      <c:catAx>
        <c:axId val="250625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50627056"/>
        <c:crosses val="autoZero"/>
        <c:auto val="1"/>
        <c:lblAlgn val="ctr"/>
        <c:lblOffset val="100"/>
        <c:noMultiLvlLbl val="0"/>
      </c:catAx>
      <c:valAx>
        <c:axId val="2506270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506258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400" dirty="0">
                <a:latin typeface="Arial" panose="020B0604020202020204" pitchFamily="34" charset="0"/>
                <a:cs typeface="Arial" panose="020B0604020202020204" pitchFamily="34" charset="0"/>
              </a:rPr>
              <a:t>EBIT (R’000)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formatCode="#,##0">
                  <c:v>221</c:v>
                </c:pt>
                <c:pt idx="1">
                  <c:v>160</c:v>
                </c:pt>
                <c:pt idx="2">
                  <c:v>138</c:v>
                </c:pt>
                <c:pt idx="3">
                  <c:v>146</c:v>
                </c:pt>
                <c:pt idx="4">
                  <c:v>155</c:v>
                </c:pt>
              </c:numCache>
            </c:numRef>
          </c:val>
          <c:extLst xmlns:c16r2="http://schemas.microsoft.com/office/drawing/2015/06/chart">
            <c:ext xmlns:c16="http://schemas.microsoft.com/office/drawing/2014/chart" uri="{C3380CC4-5D6E-409C-BE32-E72D297353CC}">
              <c16:uniqueId val="{00000000-045C-44A0-86EF-B19309A131EE}"/>
            </c:ext>
          </c:extLst>
        </c:ser>
        <c:ser>
          <c:idx val="1"/>
          <c:order val="1"/>
          <c:tx>
            <c:strRef>
              <c:f>Sheet1!$C$1</c:f>
              <c:strCache>
                <c:ptCount val="1"/>
                <c:pt idx="0">
                  <c:v>EBIT(after dual ullumination)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196</c:v>
                </c:pt>
                <c:pt idx="1">
                  <c:v>112</c:v>
                </c:pt>
                <c:pt idx="2">
                  <c:v>138</c:v>
                </c:pt>
                <c:pt idx="3">
                  <c:v>-14</c:v>
                </c:pt>
                <c:pt idx="4">
                  <c:v>-24</c:v>
                </c:pt>
              </c:numCache>
            </c:numRef>
          </c:val>
          <c:extLst xmlns:c16r2="http://schemas.microsoft.com/office/drawing/2015/06/chart">
            <c:ext xmlns:c16="http://schemas.microsoft.com/office/drawing/2014/chart" uri="{C3380CC4-5D6E-409C-BE32-E72D297353CC}">
              <c16:uniqueId val="{00000000-9A57-4886-B7F5-4D72F9CDFC24}"/>
            </c:ext>
          </c:extLst>
        </c:ser>
        <c:ser>
          <c:idx val="2"/>
          <c:order val="2"/>
          <c:tx>
            <c:strRef>
              <c:f>Sheet1!$D$1</c:f>
              <c:strCache>
                <c:ptCount val="1"/>
                <c:pt idx="0">
                  <c:v>Net Profit</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199</c:v>
                </c:pt>
                <c:pt idx="1">
                  <c:v>123</c:v>
                </c:pt>
                <c:pt idx="2">
                  <c:v>122</c:v>
                </c:pt>
                <c:pt idx="3">
                  <c:v>-3</c:v>
                </c:pt>
                <c:pt idx="4">
                  <c:v>-16</c:v>
                </c:pt>
              </c:numCache>
            </c:numRef>
          </c:val>
          <c:extLst xmlns:c16r2="http://schemas.microsoft.com/office/drawing/2015/06/chart">
            <c:ext xmlns:c16="http://schemas.microsoft.com/office/drawing/2014/chart" uri="{C3380CC4-5D6E-409C-BE32-E72D297353CC}">
              <c16:uniqueId val="{00000002-9A57-4886-B7F5-4D72F9CDFC24}"/>
            </c:ext>
          </c:extLst>
        </c:ser>
        <c:dLbls>
          <c:dLblPos val="inEnd"/>
          <c:showLegendKey val="0"/>
          <c:showVal val="1"/>
          <c:showCatName val="0"/>
          <c:showSerName val="0"/>
          <c:showPercent val="0"/>
          <c:showBubbleSize val="0"/>
        </c:dLbls>
        <c:gapWidth val="65"/>
        <c:axId val="250623920"/>
        <c:axId val="250624704"/>
      </c:barChart>
      <c:catAx>
        <c:axId val="2506239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50624704"/>
        <c:crosses val="autoZero"/>
        <c:auto val="1"/>
        <c:lblAlgn val="ctr"/>
        <c:lblOffset val="100"/>
        <c:noMultiLvlLbl val="0"/>
      </c:catAx>
      <c:valAx>
        <c:axId val="25062470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506239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Financial Position (R’ Million)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Total Assets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_(* #,##0_);_(* \(#,##0\);_(* "-"_);_(@_)</c:formatCode>
                <c:ptCount val="5"/>
                <c:pt idx="0">
                  <c:v>1954</c:v>
                </c:pt>
                <c:pt idx="1">
                  <c:v>2036</c:v>
                </c:pt>
                <c:pt idx="2">
                  <c:v>2098</c:v>
                </c:pt>
                <c:pt idx="3">
                  <c:v>2041</c:v>
                </c:pt>
                <c:pt idx="4">
                  <c:v>2024</c:v>
                </c:pt>
              </c:numCache>
            </c:numRef>
          </c:val>
          <c:extLst xmlns:c16r2="http://schemas.microsoft.com/office/drawing/2015/06/chart">
            <c:ext xmlns:c16="http://schemas.microsoft.com/office/drawing/2014/chart" uri="{C3380CC4-5D6E-409C-BE32-E72D297353CC}">
              <c16:uniqueId val="{00000000-045C-44A0-86EF-B19309A131EE}"/>
            </c:ext>
          </c:extLst>
        </c:ser>
        <c:ser>
          <c:idx val="1"/>
          <c:order val="1"/>
          <c:tx>
            <c:strRef>
              <c:f>Sheet1!$C$1</c:f>
              <c:strCache>
                <c:ptCount val="1"/>
                <c:pt idx="0">
                  <c:v>Total Liabilities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Sheet1!$C$2:$C$6</c:f>
              <c:numCache>
                <c:formatCode>_(* #,##0_);_(* \(#,##0\);_(* "-"_);_(@_)</c:formatCode>
                <c:ptCount val="5"/>
                <c:pt idx="0">
                  <c:v>291</c:v>
                </c:pt>
                <c:pt idx="1">
                  <c:v>250</c:v>
                </c:pt>
                <c:pt idx="2">
                  <c:v>190</c:v>
                </c:pt>
                <c:pt idx="3">
                  <c:v>135</c:v>
                </c:pt>
                <c:pt idx="4">
                  <c:v>102</c:v>
                </c:pt>
              </c:numCache>
            </c:numRef>
          </c:val>
          <c:extLst xmlns:c16r2="http://schemas.microsoft.com/office/drawing/2015/06/chart">
            <c:ext xmlns:c16="http://schemas.microsoft.com/office/drawing/2014/chart" uri="{C3380CC4-5D6E-409C-BE32-E72D297353CC}">
              <c16:uniqueId val="{00000000-F0A3-48D4-9248-5090CB6BC383}"/>
            </c:ext>
          </c:extLst>
        </c:ser>
        <c:ser>
          <c:idx val="2"/>
          <c:order val="2"/>
          <c:tx>
            <c:strRef>
              <c:f>Sheet1!$D$1</c:f>
              <c:strCache>
                <c:ptCount val="1"/>
                <c:pt idx="0">
                  <c:v>Net Asset Value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Sheet1!$D$2:$D$6</c:f>
              <c:numCache>
                <c:formatCode>_(* #,##0_);_(* \(#,##0\);_(* "-"_);_(@_)</c:formatCode>
                <c:ptCount val="5"/>
                <c:pt idx="0">
                  <c:v>1663</c:v>
                </c:pt>
                <c:pt idx="1">
                  <c:v>1786</c:v>
                </c:pt>
                <c:pt idx="2">
                  <c:v>1908</c:v>
                </c:pt>
                <c:pt idx="3">
                  <c:v>1906</c:v>
                </c:pt>
                <c:pt idx="4">
                  <c:v>1922</c:v>
                </c:pt>
              </c:numCache>
            </c:numRef>
          </c:val>
          <c:extLst xmlns:c16r2="http://schemas.microsoft.com/office/drawing/2015/06/chart">
            <c:ext xmlns:c16="http://schemas.microsoft.com/office/drawing/2014/chart" uri="{C3380CC4-5D6E-409C-BE32-E72D297353CC}">
              <c16:uniqueId val="{00000002-F0A3-48D4-9248-5090CB6BC383}"/>
            </c:ext>
          </c:extLst>
        </c:ser>
        <c:dLbls>
          <c:dLblPos val="inEnd"/>
          <c:showLegendKey val="0"/>
          <c:showVal val="1"/>
          <c:showCatName val="0"/>
          <c:showSerName val="0"/>
          <c:showPercent val="0"/>
          <c:showBubbleSize val="0"/>
        </c:dLbls>
        <c:gapWidth val="65"/>
        <c:axId val="250621176"/>
        <c:axId val="250623528"/>
      </c:barChart>
      <c:catAx>
        <c:axId val="2506211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50623528"/>
        <c:crosses val="autoZero"/>
        <c:auto val="1"/>
        <c:lblAlgn val="ctr"/>
        <c:lblOffset val="100"/>
        <c:noMultiLvlLbl val="0"/>
      </c:catAx>
      <c:valAx>
        <c:axId val="250623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none"/>
        <c:minorTickMark val="none"/>
        <c:tickLblPos val="nextTo"/>
        <c:crossAx val="2506211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ZA" sz="1400" dirty="0">
                <a:latin typeface="Arial" panose="020B0604020202020204" pitchFamily="34" charset="0"/>
                <a:cs typeface="Arial" panose="020B0604020202020204" pitchFamily="34" charset="0"/>
              </a:rPr>
              <a:t>Cash generated by operations (R’000)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Cash generated by operations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_(* #,##0_);_(* \(#,##0\);_(* "-"_);_(@_)</c:formatCode>
                <c:ptCount val="5"/>
                <c:pt idx="0">
                  <c:v>161540</c:v>
                </c:pt>
                <c:pt idx="1">
                  <c:v>89216</c:v>
                </c:pt>
                <c:pt idx="2">
                  <c:v>36816</c:v>
                </c:pt>
                <c:pt idx="3">
                  <c:v>73892</c:v>
                </c:pt>
                <c:pt idx="4">
                  <c:v>83476</c:v>
                </c:pt>
              </c:numCache>
            </c:numRef>
          </c:val>
          <c:extLst xmlns:c16r2="http://schemas.microsoft.com/office/drawing/2015/06/chart">
            <c:ext xmlns:c16="http://schemas.microsoft.com/office/drawing/2014/chart" uri="{C3380CC4-5D6E-409C-BE32-E72D297353CC}">
              <c16:uniqueId val="{00000000-D95C-4341-9B50-60C660D6BBBB}"/>
            </c:ext>
          </c:extLst>
        </c:ser>
        <c:dLbls>
          <c:dLblPos val="inEnd"/>
          <c:showLegendKey val="0"/>
          <c:showVal val="1"/>
          <c:showCatName val="0"/>
          <c:showSerName val="0"/>
          <c:showPercent val="0"/>
          <c:showBubbleSize val="0"/>
        </c:dLbls>
        <c:gapWidth val="65"/>
        <c:axId val="250625096"/>
        <c:axId val="250623136"/>
      </c:barChart>
      <c:catAx>
        <c:axId val="250625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50623136"/>
        <c:crosses val="autoZero"/>
        <c:auto val="1"/>
        <c:lblAlgn val="ctr"/>
        <c:lblOffset val="100"/>
        <c:noMultiLvlLbl val="0"/>
      </c:catAx>
      <c:valAx>
        <c:axId val="25062313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none"/>
        <c:minorTickMark val="none"/>
        <c:tickLblPos val="nextTo"/>
        <c:crossAx val="250625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Cash balances (R’000)</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Cash balances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2016</c:v>
                </c:pt>
                <c:pt idx="1">
                  <c:v>2017</c:v>
                </c:pt>
                <c:pt idx="2">
                  <c:v>2018</c:v>
                </c:pt>
                <c:pt idx="3">
                  <c:v>2019</c:v>
                </c:pt>
                <c:pt idx="4">
                  <c:v>2020</c:v>
                </c:pt>
              </c:numCache>
            </c:numRef>
          </c:cat>
          <c:val>
            <c:numRef>
              <c:f>Sheet1!$B$2:$B$6</c:f>
              <c:numCache>
                <c:formatCode>_(* #,##0_);_(* \(#,##0\);_(* "-"_);_(@_)</c:formatCode>
                <c:ptCount val="5"/>
                <c:pt idx="0">
                  <c:v>957242</c:v>
                </c:pt>
                <c:pt idx="1">
                  <c:v>883169</c:v>
                </c:pt>
                <c:pt idx="2">
                  <c:v>812283</c:v>
                </c:pt>
                <c:pt idx="3">
                  <c:v>766175</c:v>
                </c:pt>
                <c:pt idx="4">
                  <c:v>669651</c:v>
                </c:pt>
              </c:numCache>
            </c:numRef>
          </c:val>
          <c:extLst xmlns:c16r2="http://schemas.microsoft.com/office/drawing/2015/06/chart">
            <c:ext xmlns:c16="http://schemas.microsoft.com/office/drawing/2014/chart" uri="{C3380CC4-5D6E-409C-BE32-E72D297353CC}">
              <c16:uniqueId val="{00000000-0BCD-4CD6-937A-14530275BEA3}"/>
            </c:ext>
          </c:extLst>
        </c:ser>
        <c:dLbls>
          <c:dLblPos val="inEnd"/>
          <c:showLegendKey val="0"/>
          <c:showVal val="1"/>
          <c:showCatName val="0"/>
          <c:showSerName val="0"/>
          <c:showPercent val="0"/>
          <c:showBubbleSize val="0"/>
        </c:dLbls>
        <c:gapWidth val="65"/>
        <c:axId val="250625488"/>
        <c:axId val="250627840"/>
      </c:barChart>
      <c:catAx>
        <c:axId val="250625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50627840"/>
        <c:crosses val="autoZero"/>
        <c:auto val="1"/>
        <c:lblAlgn val="ctr"/>
        <c:lblOffset val="100"/>
        <c:noMultiLvlLbl val="0"/>
      </c:catAx>
      <c:valAx>
        <c:axId val="2506278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 #,##0_);_(* \(#,##0\);_(* &quot;-&quot;_);_(@_)" sourceLinked="1"/>
        <c:majorTickMark val="none"/>
        <c:minorTickMark val="none"/>
        <c:tickLblPos val="nextTo"/>
        <c:crossAx val="2506254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772"/>
          </a:xfrm>
          <a:prstGeom prst="rect">
            <a:avLst/>
          </a:prstGeom>
        </p:spPr>
        <p:txBody>
          <a:bodyPr vert="horz" lIns="92263" tIns="46131" rIns="92263" bIns="46131" rtlCol="0"/>
          <a:lstStyle>
            <a:lvl1pPr algn="l">
              <a:defRPr sz="1200"/>
            </a:lvl1pPr>
          </a:lstStyle>
          <a:p>
            <a:endParaRPr lang="en-US"/>
          </a:p>
        </p:txBody>
      </p:sp>
      <p:sp>
        <p:nvSpPr>
          <p:cNvPr id="3" name="Date Placeholder 2"/>
          <p:cNvSpPr>
            <a:spLocks noGrp="1"/>
          </p:cNvSpPr>
          <p:nvPr>
            <p:ph type="dt" idx="1"/>
          </p:nvPr>
        </p:nvSpPr>
        <p:spPr>
          <a:xfrm>
            <a:off x="3856738" y="1"/>
            <a:ext cx="2950475" cy="498772"/>
          </a:xfrm>
          <a:prstGeom prst="rect">
            <a:avLst/>
          </a:prstGeom>
        </p:spPr>
        <p:txBody>
          <a:bodyPr vert="horz" lIns="92263" tIns="46131" rIns="92263" bIns="46131" rtlCol="0"/>
          <a:lstStyle>
            <a:lvl1pPr algn="r">
              <a:defRPr sz="1200"/>
            </a:lvl1pPr>
          </a:lstStyle>
          <a:p>
            <a:fld id="{5336C5B8-210A-48FC-AB38-CB5C3CA44B77}" type="datetimeFigureOut">
              <a:rPr lang="en-US" smtClean="0"/>
              <a:t>4/26/2017</a:t>
            </a:fld>
            <a:endParaRPr lang="en-US"/>
          </a:p>
        </p:txBody>
      </p:sp>
      <p:sp>
        <p:nvSpPr>
          <p:cNvPr id="4" name="Slide Image Placeholder 3"/>
          <p:cNvSpPr>
            <a:spLocks noGrp="1" noRot="1" noChangeAspect="1"/>
          </p:cNvSpPr>
          <p:nvPr>
            <p:ph type="sldImg" idx="2"/>
          </p:nvPr>
        </p:nvSpPr>
        <p:spPr>
          <a:xfrm>
            <a:off x="420688" y="1241425"/>
            <a:ext cx="5967412" cy="3355975"/>
          </a:xfrm>
          <a:prstGeom prst="rect">
            <a:avLst/>
          </a:prstGeom>
          <a:noFill/>
          <a:ln w="12700">
            <a:solidFill>
              <a:prstClr val="black"/>
            </a:solidFill>
          </a:ln>
        </p:spPr>
        <p:txBody>
          <a:bodyPr vert="horz" lIns="92263" tIns="46131" rIns="92263" bIns="46131"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2263" tIns="46131" rIns="92263" bIns="461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1"/>
          </a:xfrm>
          <a:prstGeom prst="rect">
            <a:avLst/>
          </a:prstGeom>
        </p:spPr>
        <p:txBody>
          <a:bodyPr vert="horz" lIns="92263" tIns="46131" rIns="92263" bIns="46131" rtlCol="0" anchor="b"/>
          <a:lstStyle>
            <a:lvl1pPr algn="l">
              <a:defRPr sz="1200"/>
            </a:lvl1pPr>
          </a:lstStyle>
          <a:p>
            <a:endParaRPr lang="en-US"/>
          </a:p>
        </p:txBody>
      </p:sp>
      <p:sp>
        <p:nvSpPr>
          <p:cNvPr id="7" name="Slide Number Placeholder 6"/>
          <p:cNvSpPr>
            <a:spLocks noGrp="1"/>
          </p:cNvSpPr>
          <p:nvPr>
            <p:ph type="sldNum" sz="quarter" idx="5"/>
          </p:nvPr>
        </p:nvSpPr>
        <p:spPr>
          <a:xfrm>
            <a:off x="3856738" y="9442154"/>
            <a:ext cx="2950475" cy="498771"/>
          </a:xfrm>
          <a:prstGeom prst="rect">
            <a:avLst/>
          </a:prstGeom>
        </p:spPr>
        <p:txBody>
          <a:bodyPr vert="horz" lIns="92263" tIns="46131" rIns="92263" bIns="46131" rtlCol="0" anchor="b"/>
          <a:lstStyle>
            <a:lvl1pPr algn="r">
              <a:defRPr sz="1200"/>
            </a:lvl1pPr>
          </a:lstStyle>
          <a:p>
            <a:fld id="{42352D72-1C25-4A38-B28E-40D816283E04}" type="slidenum">
              <a:rPr lang="en-US" smtClean="0"/>
              <a:t>‹#›</a:t>
            </a:fld>
            <a:endParaRPr lang="en-US"/>
          </a:p>
        </p:txBody>
      </p:sp>
    </p:spTree>
    <p:extLst>
      <p:ext uri="{BB962C8B-B14F-4D97-AF65-F5344CB8AC3E}">
        <p14:creationId xmlns:p14="http://schemas.microsoft.com/office/powerpoint/2010/main" val="226851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6</a:t>
            </a:fld>
            <a:endParaRPr lang="en-US"/>
          </a:p>
        </p:txBody>
      </p:sp>
    </p:spTree>
    <p:extLst>
      <p:ext uri="{BB962C8B-B14F-4D97-AF65-F5344CB8AC3E}">
        <p14:creationId xmlns:p14="http://schemas.microsoft.com/office/powerpoint/2010/main" val="28766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17</a:t>
            </a:fld>
            <a:endParaRPr lang="en-US"/>
          </a:p>
        </p:txBody>
      </p:sp>
    </p:spTree>
    <p:extLst>
      <p:ext uri="{BB962C8B-B14F-4D97-AF65-F5344CB8AC3E}">
        <p14:creationId xmlns:p14="http://schemas.microsoft.com/office/powerpoint/2010/main" val="1494822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18</a:t>
            </a:fld>
            <a:endParaRPr lang="en-US"/>
          </a:p>
        </p:txBody>
      </p:sp>
    </p:spTree>
    <p:extLst>
      <p:ext uri="{BB962C8B-B14F-4D97-AF65-F5344CB8AC3E}">
        <p14:creationId xmlns:p14="http://schemas.microsoft.com/office/powerpoint/2010/main" val="97476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19</a:t>
            </a:fld>
            <a:endParaRPr lang="en-US"/>
          </a:p>
        </p:txBody>
      </p:sp>
    </p:spTree>
    <p:extLst>
      <p:ext uri="{BB962C8B-B14F-4D97-AF65-F5344CB8AC3E}">
        <p14:creationId xmlns:p14="http://schemas.microsoft.com/office/powerpoint/2010/main" val="971108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20</a:t>
            </a:fld>
            <a:endParaRPr lang="en-US"/>
          </a:p>
        </p:txBody>
      </p:sp>
    </p:spTree>
    <p:extLst>
      <p:ext uri="{BB962C8B-B14F-4D97-AF65-F5344CB8AC3E}">
        <p14:creationId xmlns:p14="http://schemas.microsoft.com/office/powerpoint/2010/main" val="200977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21</a:t>
            </a:fld>
            <a:endParaRPr lang="en-US"/>
          </a:p>
        </p:txBody>
      </p:sp>
    </p:spTree>
    <p:extLst>
      <p:ext uri="{BB962C8B-B14F-4D97-AF65-F5344CB8AC3E}">
        <p14:creationId xmlns:p14="http://schemas.microsoft.com/office/powerpoint/2010/main" val="3687367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22</a:t>
            </a:fld>
            <a:endParaRPr lang="en-US"/>
          </a:p>
        </p:txBody>
      </p:sp>
    </p:spTree>
    <p:extLst>
      <p:ext uri="{BB962C8B-B14F-4D97-AF65-F5344CB8AC3E}">
        <p14:creationId xmlns:p14="http://schemas.microsoft.com/office/powerpoint/2010/main" val="3569131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372FF48-F660-4B42-A67C-5EB0CDD9E55A}" type="slidenum">
              <a:rPr lang="en-ZA" smtClean="0"/>
              <a:t>25</a:t>
            </a:fld>
            <a:endParaRPr lang="en-ZA" dirty="0"/>
          </a:p>
        </p:txBody>
      </p:sp>
    </p:spTree>
    <p:extLst>
      <p:ext uri="{BB962C8B-B14F-4D97-AF65-F5344CB8AC3E}">
        <p14:creationId xmlns:p14="http://schemas.microsoft.com/office/powerpoint/2010/main" val="90436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8</a:t>
            </a:fld>
            <a:endParaRPr lang="en-US"/>
          </a:p>
        </p:txBody>
      </p:sp>
    </p:spTree>
    <p:extLst>
      <p:ext uri="{BB962C8B-B14F-4D97-AF65-F5344CB8AC3E}">
        <p14:creationId xmlns:p14="http://schemas.microsoft.com/office/powerpoint/2010/main" val="266189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9</a:t>
            </a:fld>
            <a:endParaRPr lang="en-US"/>
          </a:p>
        </p:txBody>
      </p:sp>
    </p:spTree>
    <p:extLst>
      <p:ext uri="{BB962C8B-B14F-4D97-AF65-F5344CB8AC3E}">
        <p14:creationId xmlns:p14="http://schemas.microsoft.com/office/powerpoint/2010/main" val="200744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10</a:t>
            </a:fld>
            <a:endParaRPr lang="en-US"/>
          </a:p>
        </p:txBody>
      </p:sp>
    </p:spTree>
    <p:extLst>
      <p:ext uri="{BB962C8B-B14F-4D97-AF65-F5344CB8AC3E}">
        <p14:creationId xmlns:p14="http://schemas.microsoft.com/office/powerpoint/2010/main" val="169678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11</a:t>
            </a:fld>
            <a:endParaRPr lang="en-US"/>
          </a:p>
        </p:txBody>
      </p:sp>
    </p:spTree>
    <p:extLst>
      <p:ext uri="{BB962C8B-B14F-4D97-AF65-F5344CB8AC3E}">
        <p14:creationId xmlns:p14="http://schemas.microsoft.com/office/powerpoint/2010/main" val="94959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13</a:t>
            </a:fld>
            <a:endParaRPr lang="en-US"/>
          </a:p>
        </p:txBody>
      </p:sp>
    </p:spTree>
    <p:extLst>
      <p:ext uri="{BB962C8B-B14F-4D97-AF65-F5344CB8AC3E}">
        <p14:creationId xmlns:p14="http://schemas.microsoft.com/office/powerpoint/2010/main" val="154092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14</a:t>
            </a:fld>
            <a:endParaRPr lang="en-US"/>
          </a:p>
        </p:txBody>
      </p:sp>
    </p:spTree>
    <p:extLst>
      <p:ext uri="{BB962C8B-B14F-4D97-AF65-F5344CB8AC3E}">
        <p14:creationId xmlns:p14="http://schemas.microsoft.com/office/powerpoint/2010/main" val="51858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15</a:t>
            </a:fld>
            <a:endParaRPr lang="en-US"/>
          </a:p>
        </p:txBody>
      </p:sp>
    </p:spTree>
    <p:extLst>
      <p:ext uri="{BB962C8B-B14F-4D97-AF65-F5344CB8AC3E}">
        <p14:creationId xmlns:p14="http://schemas.microsoft.com/office/powerpoint/2010/main" val="84693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352D72-1C25-4A38-B28E-40D816283E04}" type="slidenum">
              <a:rPr lang="en-US" smtClean="0"/>
              <a:t>16</a:t>
            </a:fld>
            <a:endParaRPr lang="en-US"/>
          </a:p>
        </p:txBody>
      </p:sp>
    </p:spTree>
    <p:extLst>
      <p:ext uri="{BB962C8B-B14F-4D97-AF65-F5344CB8AC3E}">
        <p14:creationId xmlns:p14="http://schemas.microsoft.com/office/powerpoint/2010/main" val="49794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t>2017-04-26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157613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t>2017-04-26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33106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t>2017-04-26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362615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66169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434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53244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10146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6437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08906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6763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67185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16BAC072-F445-497C-973E-DFB591C9DCBD}" type="datetimeFigureOut">
              <a:rPr lang="en-ZA" smtClean="0"/>
              <a:t>2017-04-26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3316515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8801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70529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9572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AC072-F445-497C-973E-DFB591C9DCBD}" type="datetimeFigureOut">
              <a:rPr lang="en-ZA" smtClean="0"/>
              <a:t>2017-04-26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14471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6BAC072-F445-497C-973E-DFB591C9DCBD}" type="datetimeFigureOut">
              <a:rPr lang="en-ZA" smtClean="0"/>
              <a:t>2017-04-26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420257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6BAC072-F445-497C-973E-DFB591C9DCBD}" type="datetimeFigureOut">
              <a:rPr lang="en-ZA" smtClean="0"/>
              <a:t>2017-04-26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335242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6BAC072-F445-497C-973E-DFB591C9DCBD}" type="datetimeFigureOut">
              <a:rPr lang="en-ZA" smtClean="0"/>
              <a:t>2017-04-26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219833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AC072-F445-497C-973E-DFB591C9DCBD}" type="datetimeFigureOut">
              <a:rPr lang="en-ZA" smtClean="0"/>
              <a:t>2017-04-26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38826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t>2017-04-26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168184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BAC072-F445-497C-973E-DFB591C9DCBD}" type="datetimeFigureOut">
              <a:rPr lang="en-ZA" smtClean="0"/>
              <a:t>2017-04-26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2FA2BB1-4F4F-4958-9AA5-D5FA6C3574A2}" type="slidenum">
              <a:rPr lang="en-ZA" smtClean="0"/>
              <a:t>‹#›</a:t>
            </a:fld>
            <a:endParaRPr lang="en-ZA"/>
          </a:p>
        </p:txBody>
      </p:sp>
    </p:spTree>
    <p:extLst>
      <p:ext uri="{BB962C8B-B14F-4D97-AF65-F5344CB8AC3E}">
        <p14:creationId xmlns:p14="http://schemas.microsoft.com/office/powerpoint/2010/main" val="94832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AC072-F445-497C-973E-DFB591C9DCBD}" type="datetimeFigureOut">
              <a:rPr lang="en-ZA" smtClean="0"/>
              <a:t>2017-04-26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2BB1-4F4F-4958-9AA5-D5FA6C3574A2}" type="slidenum">
              <a:rPr lang="en-ZA" smtClean="0"/>
              <a:t>‹#›</a:t>
            </a:fld>
            <a:endParaRPr lang="en-ZA"/>
          </a:p>
        </p:txBody>
      </p:sp>
    </p:spTree>
    <p:extLst>
      <p:ext uri="{BB962C8B-B14F-4D97-AF65-F5344CB8AC3E}">
        <p14:creationId xmlns:p14="http://schemas.microsoft.com/office/powerpoint/2010/main" val="224946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D9A3-D375-48A4-9A45-0FD72A926B10}" type="datetimeFigureOut">
              <a:rPr lang="en-ZA" smtClean="0">
                <a:solidFill>
                  <a:prstClr val="black">
                    <a:tint val="75000"/>
                  </a:prstClr>
                </a:solidFill>
              </a:rPr>
              <a:pPr/>
              <a:t>2017-04-26</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36113-725B-4FF8-AC2B-44ACE9EFC9ED}"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4336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sentech.co.za/"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38219"/>
          </a:xfrm>
          <a:prstGeom prst="rect">
            <a:avLst/>
          </a:prstGeom>
        </p:spPr>
      </p:pic>
      <p:sp>
        <p:nvSpPr>
          <p:cNvPr id="16" name="Rectangle 15"/>
          <p:cNvSpPr/>
          <p:nvPr/>
        </p:nvSpPr>
        <p:spPr>
          <a:xfrm>
            <a:off x="-1" y="3021980"/>
            <a:ext cx="8650706" cy="205534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ZA">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534" y="6151556"/>
            <a:ext cx="2673235" cy="492832"/>
          </a:xfrm>
          <a:prstGeom prst="rect">
            <a:avLst/>
          </a:prstGeom>
        </p:spPr>
      </p:pic>
      <p:grpSp>
        <p:nvGrpSpPr>
          <p:cNvPr id="5" name="Group 4"/>
          <p:cNvGrpSpPr/>
          <p:nvPr/>
        </p:nvGrpSpPr>
        <p:grpSpPr>
          <a:xfrm>
            <a:off x="0" y="5638219"/>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prstClr val="white"/>
                  </a:solidFill>
                </a:endParaRPr>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prstClr val="white"/>
                </a:solidFill>
              </a:endParaRPr>
            </a:p>
          </p:txBody>
        </p:sp>
      </p:grpSp>
      <p:sp>
        <p:nvSpPr>
          <p:cNvPr id="15" name="TextBox 14"/>
          <p:cNvSpPr txBox="1"/>
          <p:nvPr/>
        </p:nvSpPr>
        <p:spPr>
          <a:xfrm>
            <a:off x="-64421" y="3129979"/>
            <a:ext cx="8533173" cy="2431435"/>
          </a:xfrm>
          <a:prstGeom prst="rect">
            <a:avLst/>
          </a:prstGeom>
          <a:noFill/>
        </p:spPr>
        <p:txBody>
          <a:bodyPr wrap="square" rtlCol="0">
            <a:spAutoFit/>
          </a:bodyPr>
          <a:lstStyle/>
          <a:p>
            <a:pPr algn="r"/>
            <a:r>
              <a:rPr lang="en-ZA" sz="4400" b="1" dirty="0">
                <a:solidFill>
                  <a:srgbClr val="C00000"/>
                </a:solidFill>
                <a:latin typeface="Arial" panose="020B0604020202020204" pitchFamily="34" charset="0"/>
                <a:cs typeface="Arial" panose="020B0604020202020204" pitchFamily="34" charset="0"/>
              </a:rPr>
              <a:t>CORPORATE PLAN 2017-2020 </a:t>
            </a:r>
          </a:p>
          <a:p>
            <a:pPr algn="r"/>
            <a:r>
              <a:rPr lang="en-ZA" sz="3200" dirty="0">
                <a:latin typeface="Arial" panose="020B0604020202020204" pitchFamily="34" charset="0"/>
                <a:cs typeface="Arial" panose="020B0604020202020204" pitchFamily="34" charset="0"/>
              </a:rPr>
              <a:t>Presentation to the Portfolio Committee on Telecommunications and Postal Services</a:t>
            </a:r>
          </a:p>
          <a:p>
            <a:pPr algn="r"/>
            <a:endParaRPr lang="en-ZA" sz="4400" b="1" i="1" dirty="0">
              <a:solidFill>
                <a:schemeClr val="bg1"/>
              </a:solidFill>
              <a:latin typeface="Avenir LT 45 Book" panose="02000503020000020003" pitchFamily="2" charset="0"/>
              <a:cs typeface="Arial" panose="020B0604020202020204" pitchFamily="34" charset="0"/>
            </a:endParaRPr>
          </a:p>
        </p:txBody>
      </p:sp>
      <p:cxnSp>
        <p:nvCxnSpPr>
          <p:cNvPr id="3" name="Straight Connector 2"/>
          <p:cNvCxnSpPr/>
          <p:nvPr/>
        </p:nvCxnSpPr>
        <p:spPr>
          <a:xfrm>
            <a:off x="2895600" y="3848100"/>
            <a:ext cx="54737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8808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53600"/>
          </a:xfrm>
          <a:prstGeom prst="rect">
            <a:avLst/>
          </a:prstGeom>
          <a:solidFill>
            <a:srgbClr val="4472C4"/>
          </a:solidFill>
          <a:ln>
            <a:solidFill>
              <a:schemeClr val="accent5">
                <a:shade val="50000"/>
              </a:schemeClr>
            </a:solidFill>
          </a:ln>
        </p:spPr>
        <p:txBody>
          <a:bodyPr wrap="square" rtlCol="0" anchor="ctr" anchorCtr="0">
            <a:normAutofit fontScale="925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STRATEGIC PRIORITIES:	</a:t>
            </a:r>
          </a:p>
          <a:p>
            <a:r>
              <a:rPr lang="en-GB" dirty="0"/>
              <a:t>South African-Based Pan-African Satellite</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116114" y="1365331"/>
            <a:ext cx="11959772" cy="4708981"/>
          </a:xfrm>
          <a:prstGeom prst="rect">
            <a:avLst/>
          </a:prstGeom>
        </p:spPr>
        <p:txBody>
          <a:bodyPr wrap="square">
            <a:spAutoFit/>
          </a:bodyPr>
          <a:lstStyle/>
          <a:p>
            <a:pPr algn="just"/>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SENTECH will  play a leading role in the development of the South African-based Pan-African satellite. The satellite is expected to cover the Southern African Development Community (SADC) and support broadcast requirements, and broadband initiatives and targets, as well as other initiatives such as e-education, e-health, and e-government in respect of SADC countries. </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The project will also stimulate economic growth, skills development,  job creation and citizen development in the region.</a:t>
            </a:r>
          </a:p>
          <a:p>
            <a:pPr algn="just"/>
            <a:endParaRPr lang="en-US"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With the support of government through the DTPS, in the first year of the MTEF, SENTECH is planning to develop a Business Plan, Project Plan and Funding Proposal for sanction by government so that implementation of the project can proceed. </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The Project Plan will determine time allowed for design, construction and launch of the satellite once the project is sanctioned.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616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STRATEGIC PRIORITIES:	</a:t>
            </a:r>
          </a:p>
          <a:p>
            <a:r>
              <a:rPr lang="en-GB" dirty="0"/>
              <a:t>DTT Commercialisation</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98474" y="1445710"/>
            <a:ext cx="12093526" cy="5016758"/>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SENTECH has been stabilising the network for DTT commercialisation. In the first year of the MTEF SENTECH will focus on supporting DTT uptake and creating value-added applications for DTT.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National consumer-viewing households will provide user feedback on the DTT network quality.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reliability of the DTT network will further be enhanced by densification, using low power transmitters for gap filling.</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 line with the policy framework and international trends, SENTECH will be implementing digital-to-digital migration for DTT, to enable additional beneficiation for other countries from spectrum due to DTT migration.</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SENTECH will be extending its Research and Development Laboratory to include a receiver conformance testing regime to support DTT migration in South Africa and across Africa.</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147665"/>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53600"/>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Corporate plan </a:t>
            </a:r>
          </a:p>
        </p:txBody>
      </p:sp>
      <p:sp>
        <p:nvSpPr>
          <p:cNvPr id="21" name="Content Placeholder 20"/>
          <p:cNvSpPr>
            <a:spLocks noGrp="1"/>
          </p:cNvSpPr>
          <p:nvPr>
            <p:ph idx="1"/>
          </p:nvPr>
        </p:nvSpPr>
        <p:spPr>
          <a:xfrm>
            <a:off x="838200" y="1963482"/>
            <a:ext cx="10515600" cy="3497829"/>
          </a:xfrm>
        </p:spPr>
        <p:txBody>
          <a:bodyPr>
            <a:normAutofit/>
          </a:bodyPr>
          <a:lstStyle/>
          <a:p>
            <a:pPr marL="514350" indent="-514350">
              <a:buAutoNum type="arabicPeriod"/>
            </a:pPr>
            <a:r>
              <a:rPr lang="en-ZA" dirty="0">
                <a:solidFill>
                  <a:schemeClr val="tx1">
                    <a:lumMod val="50000"/>
                    <a:lumOff val="50000"/>
                  </a:schemeClr>
                </a:solidFill>
              </a:rPr>
              <a:t>ORGANISATIONAL IDENTITY, MANDATE AND STRUCTURE	</a:t>
            </a:r>
          </a:p>
          <a:p>
            <a:pPr marL="514350" indent="-514350">
              <a:buAutoNum type="arabicPeriod"/>
            </a:pPr>
            <a:r>
              <a:rPr lang="en-ZA" dirty="0">
                <a:solidFill>
                  <a:schemeClr val="tx1">
                    <a:lumMod val="50000"/>
                    <a:lumOff val="50000"/>
                  </a:schemeClr>
                </a:solidFill>
              </a:rPr>
              <a:t>BUSINESS STRATEGY	</a:t>
            </a:r>
          </a:p>
          <a:p>
            <a:pPr marL="514350" indent="-514350">
              <a:buAutoNum type="arabicPeriod"/>
            </a:pPr>
            <a:r>
              <a:rPr lang="en-ZA" dirty="0">
                <a:solidFill>
                  <a:schemeClr val="tx1">
                    <a:lumMod val="50000"/>
                    <a:lumOff val="50000"/>
                  </a:schemeClr>
                </a:solidFill>
              </a:rPr>
              <a:t>STRATEGIC PRIORITIES</a:t>
            </a:r>
            <a:r>
              <a:rPr lang="en-ZA" dirty="0"/>
              <a:t>	</a:t>
            </a:r>
          </a:p>
          <a:p>
            <a:pPr marL="514350" indent="-514350">
              <a:buAutoNum type="arabicPeriod"/>
            </a:pPr>
            <a:r>
              <a:rPr lang="en-ZA" b="1" dirty="0"/>
              <a:t>KEY PERFORMANCE AREAS	</a:t>
            </a:r>
          </a:p>
          <a:p>
            <a:pPr marL="514350" indent="-514350">
              <a:buAutoNum type="arabicPeriod"/>
            </a:pPr>
            <a:r>
              <a:rPr lang="en-ZA" dirty="0">
                <a:solidFill>
                  <a:schemeClr val="tx1">
                    <a:lumMod val="50000"/>
                    <a:lumOff val="50000"/>
                  </a:schemeClr>
                </a:solidFill>
              </a:rPr>
              <a:t>FINANCIAL PLAN</a:t>
            </a:r>
          </a:p>
          <a:p>
            <a:pPr marL="514350" indent="-514350">
              <a:buAutoNum type="arabicPeriod"/>
            </a:pPr>
            <a:r>
              <a:rPr lang="en-ZA" dirty="0">
                <a:solidFill>
                  <a:schemeClr val="tx1">
                    <a:lumMod val="50000"/>
                    <a:lumOff val="50000"/>
                  </a:schemeClr>
                </a:solidFill>
              </a:rPr>
              <a:t>CONCLUSION</a:t>
            </a:r>
            <a:r>
              <a:rPr lang="en-ZA" b="1" dirty="0"/>
              <a:t>	</a:t>
            </a:r>
          </a:p>
        </p:txBody>
      </p:sp>
    </p:spTree>
    <p:extLst>
      <p:ext uri="{BB962C8B-B14F-4D97-AF65-F5344CB8AC3E}">
        <p14:creationId xmlns:p14="http://schemas.microsoft.com/office/powerpoint/2010/main" val="251802662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KEY PERFORMANCE AREAS:	</a:t>
            </a:r>
          </a:p>
          <a:p>
            <a:r>
              <a:rPr lang="en-GB" dirty="0"/>
              <a:t>Alignment with Shareholder Priorities </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15" name="Rectangle 14"/>
          <p:cNvSpPr/>
          <p:nvPr/>
        </p:nvSpPr>
        <p:spPr>
          <a:xfrm>
            <a:off x="239151" y="1815268"/>
            <a:ext cx="11563644" cy="3255058"/>
          </a:xfrm>
          <a:prstGeom prst="rect">
            <a:avLst/>
          </a:prstGeom>
        </p:spPr>
        <p:txBody>
          <a:bodyPr wrap="square">
            <a:spAutoFit/>
          </a:bodyPr>
          <a:lstStyle/>
          <a:p>
            <a:pPr marL="342900" indent="-342900" algn="just">
              <a:lnSpc>
                <a:spcPct val="115000"/>
              </a:lnSpc>
              <a:buFont typeface="Arial" panose="020B0604020202020204" pitchFamily="34" charset="0"/>
              <a:buChar char="•"/>
            </a:pPr>
            <a:r>
              <a:rPr lang="en-GB" sz="2000" dirty="0">
                <a:latin typeface="Arial" panose="020B0604020202020204" pitchFamily="34" charset="0"/>
                <a:cs typeface="Arial" panose="020B0604020202020204" pitchFamily="34" charset="0"/>
              </a:rPr>
              <a:t>The Board has adopted a set of strategic objectives for the 2017–2020 MTEF planning period that will ensure that the Company achieves its public service mandate objectives, which are aligned with Shareholder priorities, and will ensure financial sustainability.</a:t>
            </a:r>
          </a:p>
          <a:p>
            <a:pPr algn="just">
              <a:lnSpc>
                <a:spcPct val="115000"/>
              </a:lnSpc>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SENTECH has ensured alignment of its business operations with the Shareholder Strategic Goals and Objectives for 2017–2020 planning period. </a:t>
            </a:r>
          </a:p>
          <a:p>
            <a:pPr algn="just">
              <a:lnSpc>
                <a:spcPct val="115000"/>
              </a:lnSpc>
              <a:spcAft>
                <a:spcPts val="0"/>
              </a:spcAft>
            </a:pPr>
            <a:endParaRPr lang="en-GB" sz="2000" dirty="0">
              <a:latin typeface="Arial" panose="020B0604020202020204" pitchFamily="34" charset="0"/>
              <a:cs typeface="Arial" panose="020B0604020202020204" pitchFamily="34" charset="0"/>
            </a:endParaRPr>
          </a:p>
          <a:p>
            <a:pPr marL="342900" indent="-342900" algn="just">
              <a:lnSpc>
                <a:spcPct val="115000"/>
              </a:lnSpc>
              <a:spcAft>
                <a:spcPts val="0"/>
              </a:spcAft>
              <a:buFont typeface="Arial" panose="020B0604020202020204" pitchFamily="34" charset="0"/>
              <a:buChar char="•"/>
            </a:pPr>
            <a:r>
              <a:rPr lang="en-GB" sz="2000" dirty="0">
                <a:latin typeface="Arial" panose="020B0604020202020204" pitchFamily="34" charset="0"/>
                <a:cs typeface="Arial" panose="020B0604020202020204" pitchFamily="34" charset="0"/>
              </a:rPr>
              <a:t>We will put efforts on assisting the Shareholder in delivering on SA Connect national project. </a:t>
            </a:r>
            <a:r>
              <a:rPr lang="en-GB"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a:p>
            <a:pPr marL="5715" algn="just">
              <a:lnSpc>
                <a:spcPct val="115000"/>
              </a:lnSpc>
              <a:spcAft>
                <a:spcPts val="0"/>
              </a:spcAft>
            </a:pPr>
            <a:r>
              <a:rPr lang="en-GB"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194691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KEY PERFORMANCE AREAS:	</a:t>
            </a:r>
          </a:p>
          <a:p>
            <a:r>
              <a:rPr lang="en-GB" dirty="0"/>
              <a:t>Alignment with Shareholder Priorities </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2" name="Table 1"/>
          <p:cNvGraphicFramePr>
            <a:graphicFrameLocks noGrp="1"/>
          </p:cNvGraphicFramePr>
          <p:nvPr>
            <p:extLst>
              <p:ext uri="{D42A27DB-BD31-4B8C-83A1-F6EECF244321}">
                <p14:modId xmlns:p14="http://schemas.microsoft.com/office/powerpoint/2010/main" val="3335701986"/>
              </p:ext>
            </p:extLst>
          </p:nvPr>
        </p:nvGraphicFramePr>
        <p:xfrm>
          <a:off x="211015" y="1271010"/>
          <a:ext cx="11746523" cy="4734671"/>
        </p:xfrm>
        <a:graphic>
          <a:graphicData uri="http://schemas.openxmlformats.org/drawingml/2006/table">
            <a:tbl>
              <a:tblPr firstRow="1" firstCol="1" bandRow="1">
                <a:tableStyleId>{2D5ABB26-0587-4C30-8999-92F81FD0307C}</a:tableStyleId>
              </a:tblPr>
              <a:tblGrid>
                <a:gridCol w="3915508">
                  <a:extLst>
                    <a:ext uri="{9D8B030D-6E8A-4147-A177-3AD203B41FA5}">
                      <a16:colId xmlns:a16="http://schemas.microsoft.com/office/drawing/2014/main" xmlns="" val="3794460256"/>
                    </a:ext>
                  </a:extLst>
                </a:gridCol>
                <a:gridCol w="3721081">
                  <a:extLst>
                    <a:ext uri="{9D8B030D-6E8A-4147-A177-3AD203B41FA5}">
                      <a16:colId xmlns:a16="http://schemas.microsoft.com/office/drawing/2014/main" xmlns="" val="3778113739"/>
                    </a:ext>
                  </a:extLst>
                </a:gridCol>
                <a:gridCol w="4109934">
                  <a:extLst>
                    <a:ext uri="{9D8B030D-6E8A-4147-A177-3AD203B41FA5}">
                      <a16:colId xmlns:a16="http://schemas.microsoft.com/office/drawing/2014/main" xmlns="" val="2147626467"/>
                    </a:ext>
                  </a:extLst>
                </a:gridCol>
              </a:tblGrid>
              <a:tr h="1140211">
                <a:tc>
                  <a:txBody>
                    <a:bodyPr/>
                    <a:lstStyle/>
                    <a:p>
                      <a:pPr algn="ctr">
                        <a:lnSpc>
                          <a:spcPct val="115000"/>
                        </a:lnSpc>
                        <a:spcAft>
                          <a:spcPts val="0"/>
                        </a:spcAft>
                      </a:pPr>
                      <a:r>
                        <a:rPr lang="en-GB" sz="2000" b="1" dirty="0" smtClean="0">
                          <a:solidFill>
                            <a:srgbClr val="004F9F"/>
                          </a:solidFill>
                          <a:effectLst/>
                        </a:rPr>
                        <a:t>Shareholder Strategic </a:t>
                      </a:r>
                      <a:endParaRPr lang="en-GB" sz="2000" b="1" dirty="0">
                        <a:solidFill>
                          <a:srgbClr val="004F9F"/>
                        </a:solidFill>
                        <a:effectLst/>
                      </a:endParaRPr>
                    </a:p>
                    <a:p>
                      <a:pPr algn="ctr">
                        <a:lnSpc>
                          <a:spcPct val="115000"/>
                        </a:lnSpc>
                        <a:spcAft>
                          <a:spcPts val="0"/>
                        </a:spcAft>
                      </a:pPr>
                      <a:r>
                        <a:rPr lang="en-GB" sz="2000" b="1" dirty="0">
                          <a:solidFill>
                            <a:srgbClr val="004F9F"/>
                          </a:solidFill>
                          <a:effectLst/>
                        </a:rPr>
                        <a:t>Goals</a:t>
                      </a:r>
                      <a:endParaRPr lang="en-US" sz="2000" b="1"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tc>
                  <a:txBody>
                    <a:bodyPr/>
                    <a:lstStyle/>
                    <a:p>
                      <a:pPr marL="0" algn="ctr" defTabSz="914400" rtl="0" eaLnBrk="1" latinLnBrk="0" hangingPunct="1">
                        <a:lnSpc>
                          <a:spcPct val="115000"/>
                        </a:lnSpc>
                        <a:spcAft>
                          <a:spcPts val="0"/>
                        </a:spcAft>
                      </a:pPr>
                      <a:r>
                        <a:rPr lang="en-GB" sz="2000" b="1" kern="1200" dirty="0" smtClean="0">
                          <a:solidFill>
                            <a:srgbClr val="F7A600"/>
                          </a:solidFill>
                          <a:effectLst/>
                        </a:rPr>
                        <a:t>Shareholder</a:t>
                      </a:r>
                      <a:r>
                        <a:rPr lang="en-GB" sz="2000" b="1" kern="1200" baseline="0" dirty="0" smtClean="0">
                          <a:solidFill>
                            <a:srgbClr val="F7A600"/>
                          </a:solidFill>
                          <a:effectLst/>
                        </a:rPr>
                        <a:t> </a:t>
                      </a:r>
                      <a:r>
                        <a:rPr lang="en-GB" sz="2000" b="1" kern="1200" dirty="0" smtClean="0">
                          <a:solidFill>
                            <a:srgbClr val="F7A600"/>
                          </a:solidFill>
                          <a:effectLst/>
                        </a:rPr>
                        <a:t>Strategic </a:t>
                      </a:r>
                      <a:endParaRPr lang="en-GB" sz="2000" b="1" kern="1200" dirty="0">
                        <a:solidFill>
                          <a:srgbClr val="F7A600"/>
                        </a:solidFill>
                        <a:effectLst/>
                      </a:endParaRPr>
                    </a:p>
                    <a:p>
                      <a:pPr marL="0" algn="ctr" defTabSz="914400" rtl="0" eaLnBrk="1" latinLnBrk="0" hangingPunct="1">
                        <a:lnSpc>
                          <a:spcPct val="115000"/>
                        </a:lnSpc>
                        <a:spcAft>
                          <a:spcPts val="0"/>
                        </a:spcAft>
                      </a:pPr>
                      <a:r>
                        <a:rPr lang="en-GB" sz="2000" b="1" kern="1200" dirty="0">
                          <a:solidFill>
                            <a:srgbClr val="F7A600"/>
                          </a:solidFill>
                          <a:effectLst/>
                        </a:rPr>
                        <a:t>Objectives</a:t>
                      </a:r>
                      <a:endParaRPr lang="en-US" sz="2000" b="1" kern="1200" dirty="0">
                        <a:solidFill>
                          <a:srgbClr val="F7A600"/>
                        </a:solidFill>
                        <a:effectLst/>
                        <a:latin typeface="+mn-lt"/>
                        <a:ea typeface="+mn-ea"/>
                        <a:cs typeface="+mn-cs"/>
                      </a:endParaRPr>
                    </a:p>
                  </a:txBody>
                  <a:tcPr marL="180000" marR="180000" marT="180000" marB="180000" anchor="b"/>
                </a:tc>
                <a:tc>
                  <a:txBody>
                    <a:bodyPr/>
                    <a:lstStyle/>
                    <a:p>
                      <a:pPr algn="ctr">
                        <a:lnSpc>
                          <a:spcPct val="115000"/>
                        </a:lnSpc>
                        <a:spcAft>
                          <a:spcPts val="0"/>
                        </a:spcAft>
                      </a:pPr>
                      <a:r>
                        <a:rPr lang="en-GB" sz="2000" b="1" dirty="0">
                          <a:solidFill>
                            <a:srgbClr val="009CBE"/>
                          </a:solidFill>
                          <a:effectLst/>
                        </a:rPr>
                        <a:t>SENTECH Strategic Plan </a:t>
                      </a:r>
                    </a:p>
                    <a:p>
                      <a:pPr algn="ctr">
                        <a:lnSpc>
                          <a:spcPct val="115000"/>
                        </a:lnSpc>
                        <a:spcAft>
                          <a:spcPts val="0"/>
                        </a:spcAft>
                      </a:pPr>
                      <a:r>
                        <a:rPr lang="en-GB" sz="2000" b="1" dirty="0">
                          <a:solidFill>
                            <a:srgbClr val="009CBE"/>
                          </a:solidFill>
                          <a:effectLst/>
                        </a:rPr>
                        <a:t>Alignment</a:t>
                      </a:r>
                      <a:endParaRPr lang="en-US" sz="2000" b="1" dirty="0">
                        <a:solidFill>
                          <a:srgbClr val="009CB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extLst>
                  <a:ext uri="{0D108BD9-81ED-4DB2-BD59-A6C34878D82A}">
                    <a16:rowId xmlns:a16="http://schemas.microsoft.com/office/drawing/2014/main" xmlns="" val="3725723005"/>
                  </a:ext>
                </a:extLst>
              </a:tr>
              <a:tr h="3594460">
                <a:tc>
                  <a:txBody>
                    <a:bodyPr/>
                    <a:lstStyle/>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SG 1: Broadband connectivity that provides secure and affordable access for all citizens to education, health and other government services and stimulates socio-economic development  </a:t>
                      </a:r>
                      <a:endParaRPr lang="en-US" sz="20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80000" marB="180000" anchor="ctr">
                    <a:lnR w="76200" cap="flat" cmpd="sng" algn="ctr">
                      <a:solidFill>
                        <a:schemeClr val="bg1"/>
                      </a:solidFill>
                      <a:prstDash val="solid"/>
                      <a:round/>
                      <a:headEnd type="none" w="med" len="med"/>
                      <a:tailEnd type="none" w="med" len="med"/>
                    </a:lnR>
                    <a:solidFill>
                      <a:srgbClr val="004F9F">
                        <a:alpha val="70000"/>
                      </a:srgbClr>
                    </a:solidFill>
                  </a:tcPr>
                </a:tc>
                <a:tc>
                  <a:txBody>
                    <a:bodyPr/>
                    <a:lstStyle/>
                    <a:p>
                      <a:pPr algn="l">
                        <a:lnSpc>
                          <a:spcPct val="115000"/>
                        </a:lnSpc>
                        <a:spcAft>
                          <a:spcPts val="0"/>
                        </a:spcAft>
                      </a:pPr>
                      <a:r>
                        <a:rPr lang="en-GB" sz="2000" b="1" dirty="0" smtClean="0">
                          <a:solidFill>
                            <a:schemeClr val="bg2"/>
                          </a:solidFill>
                          <a:effectLst/>
                          <a:latin typeface="Arial" panose="020B0604020202020204" pitchFamily="34" charset="0"/>
                          <a:cs typeface="Arial" panose="020B0604020202020204" pitchFamily="34" charset="0"/>
                        </a:rPr>
                        <a:t>SO </a:t>
                      </a:r>
                      <a:r>
                        <a:rPr lang="en-GB" sz="2000" b="1" dirty="0">
                          <a:solidFill>
                            <a:schemeClr val="bg2"/>
                          </a:solidFill>
                          <a:effectLst/>
                          <a:latin typeface="Arial" panose="020B0604020202020204" pitchFamily="34" charset="0"/>
                          <a:cs typeface="Arial" panose="020B0604020202020204" pitchFamily="34" charset="0"/>
                        </a:rPr>
                        <a:t>1.1 Co-ordinate Broadband connectivity to achieve 100% population reach.</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 </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 </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 </a:t>
                      </a:r>
                      <a:endParaRPr lang="en-US" sz="2000" b="1"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80000" marB="180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7A600">
                        <a:alpha val="70000"/>
                      </a:srgbClr>
                    </a:solidFill>
                  </a:tcPr>
                </a:tc>
                <a:tc>
                  <a:txBody>
                    <a:bodyPr/>
                    <a:lstStyle/>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SENTECH to play a leading role in the development of the South African-based Pan-African satellite, supporting Broadband initiatives.</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 </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000" b="1" dirty="0">
                          <a:solidFill>
                            <a:schemeClr val="bg2"/>
                          </a:solidFill>
                          <a:effectLst/>
                          <a:latin typeface="Arial" panose="020B0604020202020204" pitchFamily="34" charset="0"/>
                          <a:cs typeface="Arial" panose="020B0604020202020204" pitchFamily="34" charset="0"/>
                        </a:rPr>
                        <a:t> </a:t>
                      </a:r>
                      <a:endParaRPr lang="en-US" sz="2000" b="1" dirty="0">
                        <a:solidFill>
                          <a:schemeClr val="bg2"/>
                        </a:solidFill>
                        <a:effectLst/>
                        <a:latin typeface="Arial" panose="020B0604020202020204" pitchFamily="34" charset="0"/>
                        <a:cs typeface="Arial" panose="020B0604020202020204" pitchFamily="34" charset="0"/>
                      </a:endParaRPr>
                    </a:p>
                    <a:p>
                      <a:pPr algn="l">
                        <a:lnSpc>
                          <a:spcPct val="115000"/>
                        </a:lnSpc>
                        <a:spcAft>
                          <a:spcPts val="0"/>
                        </a:spcAft>
                      </a:pPr>
                      <a:r>
                        <a:rPr lang="en-GB" sz="2400" b="1" dirty="0">
                          <a:solidFill>
                            <a:schemeClr val="bg2"/>
                          </a:solidFill>
                          <a:effectLst/>
                        </a:rPr>
                        <a:t> </a:t>
                      </a:r>
                      <a:endParaRPr lang="en-US" sz="24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ctr">
                    <a:lnL w="76200" cap="flat" cmpd="sng" algn="ctr">
                      <a:solidFill>
                        <a:schemeClr val="bg1"/>
                      </a:solidFill>
                      <a:prstDash val="solid"/>
                      <a:round/>
                      <a:headEnd type="none" w="med" len="med"/>
                      <a:tailEnd type="none" w="med" len="med"/>
                    </a:lnL>
                    <a:solidFill>
                      <a:srgbClr val="009CBE">
                        <a:alpha val="70000"/>
                      </a:srgbClr>
                    </a:solidFill>
                  </a:tcPr>
                </a:tc>
                <a:extLst>
                  <a:ext uri="{0D108BD9-81ED-4DB2-BD59-A6C34878D82A}">
                    <a16:rowId xmlns:a16="http://schemas.microsoft.com/office/drawing/2014/main" xmlns="" val="307497099"/>
                  </a:ext>
                </a:extLst>
              </a:tr>
            </a:tbl>
          </a:graphicData>
        </a:graphic>
      </p:graphicFrame>
    </p:spTree>
    <p:extLst>
      <p:ext uri="{BB962C8B-B14F-4D97-AF65-F5344CB8AC3E}">
        <p14:creationId xmlns:p14="http://schemas.microsoft.com/office/powerpoint/2010/main" val="224349845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KEY PERFORMANCE AREAS:	</a:t>
            </a:r>
          </a:p>
          <a:p>
            <a:r>
              <a:rPr lang="en-GB" dirty="0"/>
              <a:t>Alignment with Shareholder Priorities </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2" name="Table 1"/>
          <p:cNvGraphicFramePr>
            <a:graphicFrameLocks noGrp="1"/>
          </p:cNvGraphicFramePr>
          <p:nvPr>
            <p:extLst>
              <p:ext uri="{D42A27DB-BD31-4B8C-83A1-F6EECF244321}">
                <p14:modId xmlns:p14="http://schemas.microsoft.com/office/powerpoint/2010/main" val="3201956058"/>
              </p:ext>
            </p:extLst>
          </p:nvPr>
        </p:nvGraphicFramePr>
        <p:xfrm>
          <a:off x="140678" y="1391893"/>
          <a:ext cx="11945922" cy="4935720"/>
        </p:xfrm>
        <a:graphic>
          <a:graphicData uri="http://schemas.openxmlformats.org/drawingml/2006/table">
            <a:tbl>
              <a:tblPr firstRow="1" firstCol="1" bandRow="1">
                <a:tableStyleId>{2D5ABB26-0587-4C30-8999-92F81FD0307C}</a:tableStyleId>
              </a:tblPr>
              <a:tblGrid>
                <a:gridCol w="3981974">
                  <a:extLst>
                    <a:ext uri="{9D8B030D-6E8A-4147-A177-3AD203B41FA5}">
                      <a16:colId xmlns:a16="http://schemas.microsoft.com/office/drawing/2014/main" xmlns="" val="3794460256"/>
                    </a:ext>
                  </a:extLst>
                </a:gridCol>
                <a:gridCol w="3981974">
                  <a:extLst>
                    <a:ext uri="{9D8B030D-6E8A-4147-A177-3AD203B41FA5}">
                      <a16:colId xmlns:a16="http://schemas.microsoft.com/office/drawing/2014/main" xmlns="" val="3778113739"/>
                    </a:ext>
                  </a:extLst>
                </a:gridCol>
                <a:gridCol w="3981974">
                  <a:extLst>
                    <a:ext uri="{9D8B030D-6E8A-4147-A177-3AD203B41FA5}">
                      <a16:colId xmlns:a16="http://schemas.microsoft.com/office/drawing/2014/main" xmlns="" val="2147626467"/>
                    </a:ext>
                  </a:extLst>
                </a:gridCol>
              </a:tblGrid>
              <a:tr h="1006841">
                <a:tc>
                  <a:txBody>
                    <a:bodyPr/>
                    <a:lstStyle/>
                    <a:p>
                      <a:pPr algn="ctr">
                        <a:lnSpc>
                          <a:spcPct val="115000"/>
                        </a:lnSpc>
                        <a:spcAft>
                          <a:spcPts val="0"/>
                        </a:spcAft>
                      </a:pPr>
                      <a:r>
                        <a:rPr lang="en-GB" sz="2000" b="1" dirty="0" smtClean="0">
                          <a:solidFill>
                            <a:srgbClr val="004F9F"/>
                          </a:solidFill>
                          <a:effectLst/>
                        </a:rPr>
                        <a:t>Shareholder Strategic </a:t>
                      </a:r>
                      <a:endParaRPr lang="en-GB" sz="2000" b="1" dirty="0">
                        <a:solidFill>
                          <a:srgbClr val="004F9F"/>
                        </a:solidFill>
                        <a:effectLst/>
                      </a:endParaRPr>
                    </a:p>
                    <a:p>
                      <a:pPr algn="ctr">
                        <a:lnSpc>
                          <a:spcPct val="115000"/>
                        </a:lnSpc>
                        <a:spcAft>
                          <a:spcPts val="0"/>
                        </a:spcAft>
                      </a:pPr>
                      <a:r>
                        <a:rPr lang="en-GB" sz="2000" b="1" dirty="0">
                          <a:solidFill>
                            <a:srgbClr val="004F9F"/>
                          </a:solidFill>
                          <a:effectLst/>
                        </a:rPr>
                        <a:t>Goals</a:t>
                      </a:r>
                      <a:endParaRPr lang="en-US" sz="2000" b="1"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tc>
                  <a:txBody>
                    <a:bodyPr/>
                    <a:lstStyle/>
                    <a:p>
                      <a:pPr marL="0" algn="ctr" defTabSz="914400" rtl="0" eaLnBrk="1" latinLnBrk="0" hangingPunct="1">
                        <a:lnSpc>
                          <a:spcPct val="115000"/>
                        </a:lnSpc>
                        <a:spcAft>
                          <a:spcPts val="0"/>
                        </a:spcAft>
                      </a:pPr>
                      <a:r>
                        <a:rPr lang="en-GB" sz="2000" b="1" kern="1200" dirty="0" smtClean="0">
                          <a:solidFill>
                            <a:srgbClr val="F7A600"/>
                          </a:solidFill>
                          <a:effectLst/>
                        </a:rPr>
                        <a:t>Shareholder Strategic </a:t>
                      </a:r>
                      <a:endParaRPr lang="en-GB" sz="2000" b="1" kern="1200" dirty="0">
                        <a:solidFill>
                          <a:srgbClr val="F7A600"/>
                        </a:solidFill>
                        <a:effectLst/>
                      </a:endParaRPr>
                    </a:p>
                    <a:p>
                      <a:pPr marL="0" algn="ctr" defTabSz="914400" rtl="0" eaLnBrk="1" latinLnBrk="0" hangingPunct="1">
                        <a:lnSpc>
                          <a:spcPct val="115000"/>
                        </a:lnSpc>
                        <a:spcAft>
                          <a:spcPts val="0"/>
                        </a:spcAft>
                      </a:pPr>
                      <a:r>
                        <a:rPr lang="en-GB" sz="2000" b="1" kern="1200" dirty="0">
                          <a:solidFill>
                            <a:srgbClr val="F7A600"/>
                          </a:solidFill>
                          <a:effectLst/>
                        </a:rPr>
                        <a:t>Objectives</a:t>
                      </a:r>
                      <a:endParaRPr lang="en-US" sz="2000" b="1" kern="1200" dirty="0">
                        <a:solidFill>
                          <a:srgbClr val="F7A600"/>
                        </a:solidFill>
                        <a:effectLst/>
                        <a:latin typeface="+mn-lt"/>
                        <a:ea typeface="+mn-ea"/>
                        <a:cs typeface="+mn-cs"/>
                      </a:endParaRPr>
                    </a:p>
                  </a:txBody>
                  <a:tcPr marL="180000" marR="180000" marT="180000" marB="180000" anchor="b"/>
                </a:tc>
                <a:tc>
                  <a:txBody>
                    <a:bodyPr/>
                    <a:lstStyle/>
                    <a:p>
                      <a:pPr algn="ctr">
                        <a:lnSpc>
                          <a:spcPct val="115000"/>
                        </a:lnSpc>
                        <a:spcAft>
                          <a:spcPts val="0"/>
                        </a:spcAft>
                      </a:pPr>
                      <a:r>
                        <a:rPr lang="en-GB" sz="2000" b="1" dirty="0">
                          <a:solidFill>
                            <a:srgbClr val="009CBE"/>
                          </a:solidFill>
                          <a:effectLst/>
                        </a:rPr>
                        <a:t>SENTECH Strategic Plan </a:t>
                      </a:r>
                    </a:p>
                    <a:p>
                      <a:pPr algn="ctr">
                        <a:lnSpc>
                          <a:spcPct val="115000"/>
                        </a:lnSpc>
                        <a:spcAft>
                          <a:spcPts val="0"/>
                        </a:spcAft>
                      </a:pPr>
                      <a:r>
                        <a:rPr lang="en-GB" sz="2000" b="1" dirty="0">
                          <a:solidFill>
                            <a:srgbClr val="009CBE"/>
                          </a:solidFill>
                          <a:effectLst/>
                        </a:rPr>
                        <a:t>Alignment</a:t>
                      </a:r>
                      <a:endParaRPr lang="en-US" sz="2000" b="1" dirty="0">
                        <a:solidFill>
                          <a:srgbClr val="009CB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extLst>
                  <a:ext uri="{0D108BD9-81ED-4DB2-BD59-A6C34878D82A}">
                    <a16:rowId xmlns:a16="http://schemas.microsoft.com/office/drawing/2014/main" xmlns="" val="3725723005"/>
                  </a:ext>
                </a:extLst>
              </a:tr>
              <a:tr h="3727830">
                <a:tc>
                  <a:txBody>
                    <a:bodyPr/>
                    <a:lstStyle/>
                    <a:p>
                      <a:pPr marL="0" algn="l" defTabSz="914400" rtl="0" eaLnBrk="1" latinLnBrk="0" hangingPunct="1">
                        <a:lnSpc>
                          <a:spcPct val="115000"/>
                        </a:lnSpc>
                        <a:spcAft>
                          <a:spcPts val="0"/>
                        </a:spcAft>
                      </a:pPr>
                      <a:r>
                        <a:rPr lang="en-GB" sz="1500" b="1" kern="1200" dirty="0">
                          <a:solidFill>
                            <a:schemeClr val="bg2"/>
                          </a:solidFill>
                          <a:effectLst/>
                          <a:latin typeface="Arial" panose="020B0604020202020204" pitchFamily="34" charset="0"/>
                          <a:ea typeface="+mn-ea"/>
                          <a:cs typeface="Arial" panose="020B0604020202020204" pitchFamily="34" charset="0"/>
                        </a:rPr>
                        <a:t>SG 2: South Africa has a modern, sustainable and competitive postal and telecommunications </a:t>
                      </a:r>
                      <a:r>
                        <a:rPr lang="en-GB" sz="1500" b="1" kern="1200" dirty="0" smtClean="0">
                          <a:solidFill>
                            <a:schemeClr val="bg2"/>
                          </a:solidFill>
                          <a:effectLst/>
                          <a:latin typeface="Arial" panose="020B0604020202020204" pitchFamily="34" charset="0"/>
                          <a:ea typeface="+mn-ea"/>
                          <a:cs typeface="Arial" panose="020B0604020202020204" pitchFamily="34" charset="0"/>
                        </a:rPr>
                        <a:t>sector</a:t>
                      </a: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endParaRPr lang="en-GB" sz="1500" b="1" kern="1200" dirty="0" smtClean="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R w="76200" cap="flat" cmpd="sng" algn="ctr">
                      <a:solidFill>
                        <a:schemeClr val="bg1"/>
                      </a:solidFill>
                      <a:prstDash val="solid"/>
                      <a:round/>
                      <a:headEnd type="none" w="med" len="med"/>
                      <a:tailEnd type="none" w="med" len="med"/>
                    </a:lnR>
                    <a:solidFill>
                      <a:srgbClr val="004F9F">
                        <a:alpha val="70000"/>
                      </a:srgbClr>
                    </a:solidFill>
                  </a:tcPr>
                </a:tc>
                <a:tc>
                  <a:txBody>
                    <a:bodyPr/>
                    <a:lstStyle/>
                    <a:p>
                      <a:pPr marL="0" algn="l" defTabSz="914400" rtl="0" eaLnBrk="1" latinLnBrk="0" hangingPunct="1">
                        <a:lnSpc>
                          <a:spcPct val="115000"/>
                        </a:lnSpc>
                        <a:spcAft>
                          <a:spcPts val="0"/>
                        </a:spcAft>
                      </a:pPr>
                      <a:r>
                        <a:rPr lang="en-GB" sz="1500" b="1" kern="1200" dirty="0" smtClean="0">
                          <a:solidFill>
                            <a:schemeClr val="bg2"/>
                          </a:solidFill>
                          <a:effectLst/>
                          <a:latin typeface="Arial" panose="020B0604020202020204" pitchFamily="34" charset="0"/>
                          <a:ea typeface="+mn-ea"/>
                          <a:cs typeface="Arial" panose="020B0604020202020204" pitchFamily="34" charset="0"/>
                        </a:rPr>
                        <a:t>SO </a:t>
                      </a:r>
                      <a:r>
                        <a:rPr lang="en-GB" sz="1500" b="1" kern="1200" dirty="0">
                          <a:solidFill>
                            <a:schemeClr val="bg2"/>
                          </a:solidFill>
                          <a:effectLst/>
                          <a:latin typeface="Arial" panose="020B0604020202020204" pitchFamily="34" charset="0"/>
                          <a:ea typeface="+mn-ea"/>
                          <a:cs typeface="Arial" panose="020B0604020202020204" pitchFamily="34" charset="0"/>
                        </a:rPr>
                        <a:t>2.1: Develop and Implement ICT policy and legislation aimed at improving access to and affordability of ICTs.</a:t>
                      </a:r>
                      <a:endParaRPr lang="en-US" sz="15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500" b="1" kern="1200" dirty="0">
                          <a:solidFill>
                            <a:schemeClr val="bg2"/>
                          </a:solidFill>
                          <a:effectLst/>
                          <a:latin typeface="Arial" panose="020B0604020202020204" pitchFamily="34" charset="0"/>
                          <a:ea typeface="+mn-ea"/>
                          <a:cs typeface="Arial" panose="020B0604020202020204" pitchFamily="34" charset="0"/>
                        </a:rPr>
                        <a:t> </a:t>
                      </a:r>
                      <a:endParaRPr lang="en-US" sz="15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500" b="1" kern="1200" dirty="0" smtClean="0">
                          <a:solidFill>
                            <a:schemeClr val="bg2"/>
                          </a:solidFill>
                          <a:effectLst/>
                          <a:latin typeface="Arial" panose="020B0604020202020204" pitchFamily="34" charset="0"/>
                          <a:ea typeface="+mn-ea"/>
                          <a:cs typeface="Arial" panose="020B0604020202020204" pitchFamily="34" charset="0"/>
                        </a:rPr>
                        <a:t>SO </a:t>
                      </a:r>
                      <a:r>
                        <a:rPr lang="en-GB" sz="1500" b="1" kern="1200" dirty="0">
                          <a:solidFill>
                            <a:schemeClr val="bg2"/>
                          </a:solidFill>
                          <a:effectLst/>
                          <a:latin typeface="Arial" panose="020B0604020202020204" pitchFamily="34" charset="0"/>
                          <a:ea typeface="+mn-ea"/>
                          <a:cs typeface="Arial" panose="020B0604020202020204" pitchFamily="34" charset="0"/>
                        </a:rPr>
                        <a:t>2.2: Advance South Africa’s National ICT interests in regional and international forums towards attaining partnerships for economic growth and development</a:t>
                      </a:r>
                      <a:r>
                        <a:rPr lang="en-GB" sz="1500" b="1" kern="1200" dirty="0" smtClean="0">
                          <a:solidFill>
                            <a:schemeClr val="bg2"/>
                          </a:solidFill>
                          <a:effectLst/>
                          <a:latin typeface="Arial" panose="020B0604020202020204" pitchFamily="34" charset="0"/>
                          <a:ea typeface="+mn-ea"/>
                          <a:cs typeface="Arial" panose="020B0604020202020204" pitchFamily="34" charset="0"/>
                        </a:rPr>
                        <a:t>.</a:t>
                      </a:r>
                    </a:p>
                  </a:txBody>
                  <a:tcPr marL="360000" marR="360000" marT="360000" marB="360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7A600">
                        <a:alpha val="70000"/>
                      </a:srgbClr>
                    </a:solidFill>
                  </a:tcPr>
                </a:tc>
                <a:tc>
                  <a:txBody>
                    <a:bodyPr/>
                    <a:lstStyle/>
                    <a:p>
                      <a:pPr marL="0" algn="l" defTabSz="914400" rtl="0" eaLnBrk="1" latinLnBrk="0" hangingPunct="1">
                        <a:lnSpc>
                          <a:spcPct val="115000"/>
                        </a:lnSpc>
                        <a:spcAft>
                          <a:spcPts val="0"/>
                        </a:spcAft>
                      </a:pPr>
                      <a:r>
                        <a:rPr lang="en-GB" sz="1500" b="1" kern="1200" dirty="0">
                          <a:solidFill>
                            <a:schemeClr val="bg2"/>
                          </a:solidFill>
                          <a:effectLst/>
                          <a:latin typeface="Arial" panose="020B0604020202020204" pitchFamily="34" charset="0"/>
                          <a:ea typeface="+mn-ea"/>
                          <a:cs typeface="Arial" panose="020B0604020202020204" pitchFamily="34" charset="0"/>
                        </a:rPr>
                        <a:t>SENTECH will ensure assess and affordable services of its products and services</a:t>
                      </a:r>
                      <a:r>
                        <a:rPr lang="en-GB" sz="1500" b="1" kern="1200" dirty="0" smtClean="0">
                          <a:solidFill>
                            <a:schemeClr val="bg2"/>
                          </a:solidFill>
                          <a:effectLst/>
                          <a:latin typeface="Arial" panose="020B0604020202020204" pitchFamily="34" charset="0"/>
                          <a:ea typeface="+mn-ea"/>
                          <a:cs typeface="Arial" panose="020B0604020202020204" pitchFamily="34" charset="0"/>
                        </a:rPr>
                        <a:t>.</a:t>
                      </a:r>
                      <a:endParaRPr lang="en-US" sz="15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500" b="1" kern="1200" dirty="0">
                          <a:solidFill>
                            <a:schemeClr val="bg2"/>
                          </a:solidFill>
                          <a:effectLst/>
                          <a:latin typeface="Arial" panose="020B0604020202020204" pitchFamily="34" charset="0"/>
                          <a:ea typeface="+mn-ea"/>
                          <a:cs typeface="Arial" panose="020B0604020202020204" pitchFamily="34" charset="0"/>
                        </a:rPr>
                        <a:t>SENTECH strategy, amongst others, is to forge strategic partnerships and pursue international expansion especially in the Pan-African region. SENTECH is developing a Pan-African Strategy and will collaborate with the DTPS’ International branch</a:t>
                      </a:r>
                      <a:r>
                        <a:rPr lang="en-GB" sz="1500" b="1" kern="1200" dirty="0" smtClean="0">
                          <a:solidFill>
                            <a:schemeClr val="bg2"/>
                          </a:solidFill>
                          <a:effectLst/>
                          <a:latin typeface="Arial" panose="020B0604020202020204" pitchFamily="34" charset="0"/>
                          <a:ea typeface="+mn-ea"/>
                          <a:cs typeface="Arial" panose="020B0604020202020204" pitchFamily="34" charset="0"/>
                        </a:rPr>
                        <a:t>.</a:t>
                      </a:r>
                    </a:p>
                  </a:txBody>
                  <a:tcPr marL="360000" marR="360000" marT="360000" marB="360000" anchor="ctr">
                    <a:lnL w="76200" cap="flat" cmpd="sng" algn="ctr">
                      <a:solidFill>
                        <a:schemeClr val="bg1"/>
                      </a:solidFill>
                      <a:prstDash val="solid"/>
                      <a:round/>
                      <a:headEnd type="none" w="med" len="med"/>
                      <a:tailEnd type="none" w="med" len="med"/>
                    </a:lnL>
                    <a:solidFill>
                      <a:srgbClr val="009CBE">
                        <a:alpha val="70000"/>
                      </a:srgbClr>
                    </a:solidFill>
                  </a:tcPr>
                </a:tc>
                <a:extLst>
                  <a:ext uri="{0D108BD9-81ED-4DB2-BD59-A6C34878D82A}">
                    <a16:rowId xmlns:a16="http://schemas.microsoft.com/office/drawing/2014/main" xmlns="" val="307497099"/>
                  </a:ext>
                </a:extLst>
              </a:tr>
            </a:tbl>
          </a:graphicData>
        </a:graphic>
      </p:graphicFrame>
    </p:spTree>
    <p:extLst>
      <p:ext uri="{BB962C8B-B14F-4D97-AF65-F5344CB8AC3E}">
        <p14:creationId xmlns:p14="http://schemas.microsoft.com/office/powerpoint/2010/main" val="3879552113"/>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KEY PERFORMANCE AREAS:	</a:t>
            </a:r>
          </a:p>
          <a:p>
            <a:r>
              <a:rPr lang="en-GB" dirty="0"/>
              <a:t>Alignment with Shareholder Priorities </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2" name="Table 1"/>
          <p:cNvGraphicFramePr>
            <a:graphicFrameLocks noGrp="1"/>
          </p:cNvGraphicFramePr>
          <p:nvPr>
            <p:extLst>
              <p:ext uri="{D42A27DB-BD31-4B8C-83A1-F6EECF244321}">
                <p14:modId xmlns:p14="http://schemas.microsoft.com/office/powerpoint/2010/main" val="1503653439"/>
              </p:ext>
            </p:extLst>
          </p:nvPr>
        </p:nvGraphicFramePr>
        <p:xfrm>
          <a:off x="154745" y="1381505"/>
          <a:ext cx="11830929" cy="4966726"/>
        </p:xfrm>
        <a:graphic>
          <a:graphicData uri="http://schemas.openxmlformats.org/drawingml/2006/table">
            <a:tbl>
              <a:tblPr firstRow="1" firstCol="1" bandRow="1">
                <a:tableStyleId>{2D5ABB26-0587-4C30-8999-92F81FD0307C}</a:tableStyleId>
              </a:tblPr>
              <a:tblGrid>
                <a:gridCol w="3943643">
                  <a:extLst>
                    <a:ext uri="{9D8B030D-6E8A-4147-A177-3AD203B41FA5}">
                      <a16:colId xmlns:a16="http://schemas.microsoft.com/office/drawing/2014/main" xmlns="" val="3794460256"/>
                    </a:ext>
                  </a:extLst>
                </a:gridCol>
                <a:gridCol w="3943643">
                  <a:extLst>
                    <a:ext uri="{9D8B030D-6E8A-4147-A177-3AD203B41FA5}">
                      <a16:colId xmlns:a16="http://schemas.microsoft.com/office/drawing/2014/main" xmlns="" val="3778113739"/>
                    </a:ext>
                  </a:extLst>
                </a:gridCol>
                <a:gridCol w="3943643">
                  <a:extLst>
                    <a:ext uri="{9D8B030D-6E8A-4147-A177-3AD203B41FA5}">
                      <a16:colId xmlns:a16="http://schemas.microsoft.com/office/drawing/2014/main" xmlns="" val="2147626467"/>
                    </a:ext>
                  </a:extLst>
                </a:gridCol>
              </a:tblGrid>
              <a:tr h="1092046">
                <a:tc>
                  <a:txBody>
                    <a:bodyPr/>
                    <a:lstStyle/>
                    <a:p>
                      <a:pPr algn="ctr">
                        <a:lnSpc>
                          <a:spcPct val="115000"/>
                        </a:lnSpc>
                        <a:spcAft>
                          <a:spcPts val="0"/>
                        </a:spcAft>
                      </a:pPr>
                      <a:r>
                        <a:rPr lang="en-GB" sz="2000" b="1" dirty="0" smtClean="0">
                          <a:solidFill>
                            <a:srgbClr val="004F9F"/>
                          </a:solidFill>
                          <a:effectLst/>
                        </a:rPr>
                        <a:t>Shareholder Strategic </a:t>
                      </a:r>
                      <a:endParaRPr lang="en-GB" sz="2000" b="1" dirty="0">
                        <a:solidFill>
                          <a:srgbClr val="004F9F"/>
                        </a:solidFill>
                        <a:effectLst/>
                      </a:endParaRPr>
                    </a:p>
                    <a:p>
                      <a:pPr algn="ctr">
                        <a:lnSpc>
                          <a:spcPct val="115000"/>
                        </a:lnSpc>
                        <a:spcAft>
                          <a:spcPts val="0"/>
                        </a:spcAft>
                      </a:pPr>
                      <a:r>
                        <a:rPr lang="en-GB" sz="2000" b="1" dirty="0">
                          <a:solidFill>
                            <a:srgbClr val="004F9F"/>
                          </a:solidFill>
                          <a:effectLst/>
                        </a:rPr>
                        <a:t>Goals</a:t>
                      </a:r>
                      <a:endParaRPr lang="en-US" sz="2000" b="1"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tc>
                  <a:txBody>
                    <a:bodyPr/>
                    <a:lstStyle/>
                    <a:p>
                      <a:pPr marL="0" algn="ctr" defTabSz="914400" rtl="0" eaLnBrk="1" latinLnBrk="0" hangingPunct="1">
                        <a:lnSpc>
                          <a:spcPct val="115000"/>
                        </a:lnSpc>
                        <a:spcAft>
                          <a:spcPts val="0"/>
                        </a:spcAft>
                      </a:pPr>
                      <a:r>
                        <a:rPr lang="en-GB" sz="2000" b="1" kern="1200" dirty="0" smtClean="0">
                          <a:solidFill>
                            <a:srgbClr val="F7A600"/>
                          </a:solidFill>
                          <a:effectLst/>
                        </a:rPr>
                        <a:t>Shareholder Strategic </a:t>
                      </a:r>
                      <a:endParaRPr lang="en-GB" sz="2000" b="1" kern="1200" dirty="0">
                        <a:solidFill>
                          <a:srgbClr val="F7A600"/>
                        </a:solidFill>
                        <a:effectLst/>
                      </a:endParaRPr>
                    </a:p>
                    <a:p>
                      <a:pPr marL="0" algn="ctr" defTabSz="914400" rtl="0" eaLnBrk="1" latinLnBrk="0" hangingPunct="1">
                        <a:lnSpc>
                          <a:spcPct val="115000"/>
                        </a:lnSpc>
                        <a:spcAft>
                          <a:spcPts val="0"/>
                        </a:spcAft>
                      </a:pPr>
                      <a:r>
                        <a:rPr lang="en-GB" sz="2000" b="1" kern="1200" dirty="0">
                          <a:solidFill>
                            <a:srgbClr val="F7A600"/>
                          </a:solidFill>
                          <a:effectLst/>
                        </a:rPr>
                        <a:t>Objectives</a:t>
                      </a:r>
                      <a:endParaRPr lang="en-US" sz="2000" b="1" kern="1200" dirty="0">
                        <a:solidFill>
                          <a:srgbClr val="F7A600"/>
                        </a:solidFill>
                        <a:effectLst/>
                        <a:latin typeface="+mn-lt"/>
                        <a:ea typeface="+mn-ea"/>
                        <a:cs typeface="+mn-cs"/>
                      </a:endParaRPr>
                    </a:p>
                  </a:txBody>
                  <a:tcPr marL="180000" marR="180000" marT="180000" marB="180000" anchor="b"/>
                </a:tc>
                <a:tc>
                  <a:txBody>
                    <a:bodyPr/>
                    <a:lstStyle/>
                    <a:p>
                      <a:pPr algn="ctr">
                        <a:lnSpc>
                          <a:spcPct val="115000"/>
                        </a:lnSpc>
                        <a:spcAft>
                          <a:spcPts val="0"/>
                        </a:spcAft>
                      </a:pPr>
                      <a:r>
                        <a:rPr lang="en-GB" sz="2000" b="1" dirty="0">
                          <a:solidFill>
                            <a:srgbClr val="009CBE"/>
                          </a:solidFill>
                          <a:effectLst/>
                        </a:rPr>
                        <a:t>SENTECH Strategic Plan </a:t>
                      </a:r>
                    </a:p>
                    <a:p>
                      <a:pPr algn="ctr">
                        <a:lnSpc>
                          <a:spcPct val="115000"/>
                        </a:lnSpc>
                        <a:spcAft>
                          <a:spcPts val="0"/>
                        </a:spcAft>
                      </a:pPr>
                      <a:r>
                        <a:rPr lang="en-GB" sz="2000" b="1" dirty="0">
                          <a:solidFill>
                            <a:srgbClr val="009CBE"/>
                          </a:solidFill>
                          <a:effectLst/>
                        </a:rPr>
                        <a:t>Alignment</a:t>
                      </a:r>
                      <a:endParaRPr lang="en-US" sz="2000" b="1" dirty="0">
                        <a:solidFill>
                          <a:srgbClr val="009CB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extLst>
                  <a:ext uri="{0D108BD9-81ED-4DB2-BD59-A6C34878D82A}">
                    <a16:rowId xmlns:a16="http://schemas.microsoft.com/office/drawing/2014/main" xmlns="" val="3725723005"/>
                  </a:ext>
                </a:extLst>
              </a:tr>
              <a:tr h="3663219">
                <a:tc>
                  <a:txBody>
                    <a:bodyPr/>
                    <a:lstStyle/>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SG 3: An inclusive Information Society and Knowledge Economy driven through a comprehensive e-Strategy and access to government services </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 </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R w="76200" cap="flat" cmpd="sng" algn="ctr">
                      <a:solidFill>
                        <a:schemeClr val="bg1"/>
                      </a:solidFill>
                      <a:prstDash val="solid"/>
                      <a:round/>
                      <a:headEnd type="none" w="med" len="med"/>
                      <a:tailEnd type="none" w="med" len="med"/>
                    </a:lnR>
                    <a:solidFill>
                      <a:srgbClr val="004F9F">
                        <a:alpha val="70000"/>
                      </a:srgbClr>
                    </a:solidFill>
                  </a:tcPr>
                </a:tc>
                <a:tc>
                  <a:txBody>
                    <a:bodyPr/>
                    <a:lstStyle/>
                    <a:p>
                      <a:pPr marL="0" algn="l" defTabSz="914400" rtl="0" eaLnBrk="1" latinLnBrk="0" hangingPunct="1">
                        <a:lnSpc>
                          <a:spcPct val="115000"/>
                        </a:lnSpc>
                        <a:spcAft>
                          <a:spcPts val="0"/>
                        </a:spcAft>
                      </a:pPr>
                      <a:r>
                        <a:rPr lang="en-GB" sz="1800" b="1" kern="1200" dirty="0" smtClean="0">
                          <a:solidFill>
                            <a:schemeClr val="bg2"/>
                          </a:solidFill>
                          <a:effectLst/>
                          <a:latin typeface="Arial" panose="020B0604020202020204" pitchFamily="34" charset="0"/>
                          <a:ea typeface="+mn-ea"/>
                          <a:cs typeface="Arial" panose="020B0604020202020204" pitchFamily="34" charset="0"/>
                        </a:rPr>
                        <a:t>SO</a:t>
                      </a:r>
                      <a:r>
                        <a:rPr lang="en-GB" sz="1800" b="1" kern="1200" baseline="0" dirty="0" smtClean="0">
                          <a:solidFill>
                            <a:schemeClr val="bg2"/>
                          </a:solidFill>
                          <a:effectLst/>
                          <a:latin typeface="Arial" panose="020B0604020202020204" pitchFamily="34" charset="0"/>
                          <a:ea typeface="+mn-ea"/>
                          <a:cs typeface="Arial" panose="020B0604020202020204" pitchFamily="34" charset="0"/>
                        </a:rPr>
                        <a:t> </a:t>
                      </a:r>
                      <a:r>
                        <a:rPr lang="en-GB" sz="1800" b="1" kern="1200" dirty="0" smtClean="0">
                          <a:solidFill>
                            <a:schemeClr val="bg2"/>
                          </a:solidFill>
                          <a:effectLst/>
                          <a:latin typeface="Arial" panose="020B0604020202020204" pitchFamily="34" charset="0"/>
                          <a:ea typeface="+mn-ea"/>
                          <a:cs typeface="Arial" panose="020B0604020202020204" pitchFamily="34" charset="0"/>
                        </a:rPr>
                        <a:t>3.1</a:t>
                      </a:r>
                      <a:r>
                        <a:rPr lang="en-GB" sz="1800" b="1" kern="1200" dirty="0">
                          <a:solidFill>
                            <a:schemeClr val="bg2"/>
                          </a:solidFill>
                          <a:effectLst/>
                          <a:latin typeface="Arial" panose="020B0604020202020204" pitchFamily="34" charset="0"/>
                          <a:ea typeface="+mn-ea"/>
                          <a:cs typeface="Arial" panose="020B0604020202020204" pitchFamily="34" charset="0"/>
                        </a:rPr>
                        <a:t>: Develop a national e-Strategy that will give priority to e-Government Services.</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 </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 </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7A600">
                        <a:alpha val="70000"/>
                      </a:srgbClr>
                    </a:solidFill>
                  </a:tcPr>
                </a:tc>
                <a:tc>
                  <a:txBody>
                    <a:bodyPr/>
                    <a:lstStyle/>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SENTECH will actively engage and participate with the DTPS in the development and implementation of the strategy.</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 </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SENTECH will use its infrastructure to support its obligations in relation to the National e-Strategy.</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L w="76200" cap="flat" cmpd="sng" algn="ctr">
                      <a:solidFill>
                        <a:schemeClr val="bg1"/>
                      </a:solidFill>
                      <a:prstDash val="solid"/>
                      <a:round/>
                      <a:headEnd type="none" w="med" len="med"/>
                      <a:tailEnd type="none" w="med" len="med"/>
                    </a:lnL>
                    <a:solidFill>
                      <a:srgbClr val="009CBE">
                        <a:alpha val="70000"/>
                      </a:srgbClr>
                    </a:solidFill>
                  </a:tcPr>
                </a:tc>
                <a:extLst>
                  <a:ext uri="{0D108BD9-81ED-4DB2-BD59-A6C34878D82A}">
                    <a16:rowId xmlns:a16="http://schemas.microsoft.com/office/drawing/2014/main" xmlns="" val="307497099"/>
                  </a:ext>
                </a:extLst>
              </a:tr>
            </a:tbl>
          </a:graphicData>
        </a:graphic>
      </p:graphicFrame>
    </p:spTree>
    <p:extLst>
      <p:ext uri="{BB962C8B-B14F-4D97-AF65-F5344CB8AC3E}">
        <p14:creationId xmlns:p14="http://schemas.microsoft.com/office/powerpoint/2010/main" val="296137771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KEY PERFORMANCE AREAS:	</a:t>
            </a:r>
          </a:p>
          <a:p>
            <a:r>
              <a:rPr lang="en-GB" dirty="0"/>
              <a:t>Alignment with Shareholder Priorities </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2" name="Table 1"/>
          <p:cNvGraphicFramePr>
            <a:graphicFrameLocks noGrp="1"/>
          </p:cNvGraphicFramePr>
          <p:nvPr>
            <p:extLst>
              <p:ext uri="{D42A27DB-BD31-4B8C-83A1-F6EECF244321}">
                <p14:modId xmlns:p14="http://schemas.microsoft.com/office/powerpoint/2010/main" val="3095007120"/>
              </p:ext>
            </p:extLst>
          </p:nvPr>
        </p:nvGraphicFramePr>
        <p:xfrm>
          <a:off x="126611" y="1381505"/>
          <a:ext cx="11695275" cy="4755265"/>
        </p:xfrm>
        <a:graphic>
          <a:graphicData uri="http://schemas.openxmlformats.org/drawingml/2006/table">
            <a:tbl>
              <a:tblPr firstRow="1" firstCol="1" bandRow="1">
                <a:tableStyleId>{2D5ABB26-0587-4C30-8999-92F81FD0307C}</a:tableStyleId>
              </a:tblPr>
              <a:tblGrid>
                <a:gridCol w="3898425">
                  <a:extLst>
                    <a:ext uri="{9D8B030D-6E8A-4147-A177-3AD203B41FA5}">
                      <a16:colId xmlns:a16="http://schemas.microsoft.com/office/drawing/2014/main" xmlns="" val="3794460256"/>
                    </a:ext>
                  </a:extLst>
                </a:gridCol>
                <a:gridCol w="3898425">
                  <a:extLst>
                    <a:ext uri="{9D8B030D-6E8A-4147-A177-3AD203B41FA5}">
                      <a16:colId xmlns:a16="http://schemas.microsoft.com/office/drawing/2014/main" xmlns="" val="3778113739"/>
                    </a:ext>
                  </a:extLst>
                </a:gridCol>
                <a:gridCol w="3898425">
                  <a:extLst>
                    <a:ext uri="{9D8B030D-6E8A-4147-A177-3AD203B41FA5}">
                      <a16:colId xmlns:a16="http://schemas.microsoft.com/office/drawing/2014/main" xmlns="" val="2147626467"/>
                    </a:ext>
                  </a:extLst>
                </a:gridCol>
              </a:tblGrid>
              <a:tr h="1092046">
                <a:tc>
                  <a:txBody>
                    <a:bodyPr/>
                    <a:lstStyle/>
                    <a:p>
                      <a:pPr algn="ctr">
                        <a:lnSpc>
                          <a:spcPct val="115000"/>
                        </a:lnSpc>
                        <a:spcAft>
                          <a:spcPts val="0"/>
                        </a:spcAft>
                      </a:pPr>
                      <a:r>
                        <a:rPr lang="en-GB" sz="2000" b="1" dirty="0" smtClean="0">
                          <a:solidFill>
                            <a:srgbClr val="004F9F"/>
                          </a:solidFill>
                          <a:effectLst/>
                        </a:rPr>
                        <a:t>Shareholder Strategic </a:t>
                      </a:r>
                      <a:endParaRPr lang="en-GB" sz="2000" b="1" dirty="0">
                        <a:solidFill>
                          <a:srgbClr val="004F9F"/>
                        </a:solidFill>
                        <a:effectLst/>
                      </a:endParaRPr>
                    </a:p>
                    <a:p>
                      <a:pPr algn="ctr">
                        <a:lnSpc>
                          <a:spcPct val="115000"/>
                        </a:lnSpc>
                        <a:spcAft>
                          <a:spcPts val="0"/>
                        </a:spcAft>
                      </a:pPr>
                      <a:r>
                        <a:rPr lang="en-GB" sz="2000" b="1" dirty="0">
                          <a:solidFill>
                            <a:srgbClr val="004F9F"/>
                          </a:solidFill>
                          <a:effectLst/>
                        </a:rPr>
                        <a:t>Goals</a:t>
                      </a:r>
                      <a:endParaRPr lang="en-US" sz="2000" b="1" dirty="0">
                        <a:solidFill>
                          <a:srgbClr val="004F9F"/>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tc>
                  <a:txBody>
                    <a:bodyPr/>
                    <a:lstStyle/>
                    <a:p>
                      <a:pPr marL="0" algn="ctr" defTabSz="914400" rtl="0" eaLnBrk="1" latinLnBrk="0" hangingPunct="1">
                        <a:lnSpc>
                          <a:spcPct val="115000"/>
                        </a:lnSpc>
                        <a:spcAft>
                          <a:spcPts val="0"/>
                        </a:spcAft>
                      </a:pPr>
                      <a:r>
                        <a:rPr lang="en-GB" sz="2000" b="1" kern="1200" dirty="0" smtClean="0">
                          <a:solidFill>
                            <a:srgbClr val="F7A600"/>
                          </a:solidFill>
                          <a:effectLst/>
                        </a:rPr>
                        <a:t>Shareholder Strategic </a:t>
                      </a:r>
                      <a:endParaRPr lang="en-GB" sz="2000" b="1" kern="1200" dirty="0">
                        <a:solidFill>
                          <a:srgbClr val="F7A600"/>
                        </a:solidFill>
                        <a:effectLst/>
                      </a:endParaRPr>
                    </a:p>
                    <a:p>
                      <a:pPr marL="0" algn="ctr" defTabSz="914400" rtl="0" eaLnBrk="1" latinLnBrk="0" hangingPunct="1">
                        <a:lnSpc>
                          <a:spcPct val="115000"/>
                        </a:lnSpc>
                        <a:spcAft>
                          <a:spcPts val="0"/>
                        </a:spcAft>
                      </a:pPr>
                      <a:r>
                        <a:rPr lang="en-GB" sz="2000" b="1" kern="1200" dirty="0">
                          <a:solidFill>
                            <a:srgbClr val="F7A600"/>
                          </a:solidFill>
                          <a:effectLst/>
                        </a:rPr>
                        <a:t>Objectives</a:t>
                      </a:r>
                      <a:endParaRPr lang="en-US" sz="2000" b="1" kern="1200" dirty="0">
                        <a:solidFill>
                          <a:srgbClr val="F7A600"/>
                        </a:solidFill>
                        <a:effectLst/>
                        <a:latin typeface="+mn-lt"/>
                        <a:ea typeface="+mn-ea"/>
                        <a:cs typeface="+mn-cs"/>
                      </a:endParaRPr>
                    </a:p>
                  </a:txBody>
                  <a:tcPr marL="180000" marR="180000" marT="180000" marB="180000" anchor="b"/>
                </a:tc>
                <a:tc>
                  <a:txBody>
                    <a:bodyPr/>
                    <a:lstStyle/>
                    <a:p>
                      <a:pPr algn="ctr">
                        <a:lnSpc>
                          <a:spcPct val="115000"/>
                        </a:lnSpc>
                        <a:spcAft>
                          <a:spcPts val="0"/>
                        </a:spcAft>
                      </a:pPr>
                      <a:r>
                        <a:rPr lang="en-GB" sz="2000" b="1" dirty="0">
                          <a:solidFill>
                            <a:srgbClr val="009CBE"/>
                          </a:solidFill>
                          <a:effectLst/>
                        </a:rPr>
                        <a:t>SENTECH Strategic Plan </a:t>
                      </a:r>
                    </a:p>
                    <a:p>
                      <a:pPr algn="ctr">
                        <a:lnSpc>
                          <a:spcPct val="115000"/>
                        </a:lnSpc>
                        <a:spcAft>
                          <a:spcPts val="0"/>
                        </a:spcAft>
                      </a:pPr>
                      <a:r>
                        <a:rPr lang="en-GB" sz="2000" b="1" dirty="0">
                          <a:solidFill>
                            <a:srgbClr val="009CBE"/>
                          </a:solidFill>
                          <a:effectLst/>
                        </a:rPr>
                        <a:t>Alignment</a:t>
                      </a:r>
                      <a:endParaRPr lang="en-US" sz="2000" b="1" dirty="0">
                        <a:solidFill>
                          <a:srgbClr val="009CB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180000" marT="180000" marB="180000" anchor="b"/>
                </a:tc>
                <a:extLst>
                  <a:ext uri="{0D108BD9-81ED-4DB2-BD59-A6C34878D82A}">
                    <a16:rowId xmlns:a16="http://schemas.microsoft.com/office/drawing/2014/main" xmlns="" val="3725723005"/>
                  </a:ext>
                </a:extLst>
              </a:tr>
              <a:tr h="3663219">
                <a:tc>
                  <a:txBody>
                    <a:bodyPr/>
                    <a:lstStyle/>
                    <a:p>
                      <a:pPr marL="0" algn="l" defTabSz="914400" rtl="0" eaLnBrk="1" latinLnBrk="0" hangingPunct="1">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SG 4: Optimally functional Department and SOCs that effectively deliver on their respective mandates</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R w="76200" cap="flat" cmpd="sng" algn="ctr">
                      <a:solidFill>
                        <a:schemeClr val="bg1"/>
                      </a:solidFill>
                      <a:prstDash val="solid"/>
                      <a:round/>
                      <a:headEnd type="none" w="med" len="med"/>
                      <a:tailEnd type="none" w="med" len="med"/>
                    </a:lnR>
                    <a:solidFill>
                      <a:srgbClr val="004F9F">
                        <a:alpha val="70000"/>
                      </a:srgbClr>
                    </a:solidFill>
                  </a:tcPr>
                </a:tc>
                <a:tc>
                  <a:txBody>
                    <a:bodyPr/>
                    <a:lstStyle/>
                    <a:p>
                      <a:pPr>
                        <a:lnSpc>
                          <a:spcPct val="115000"/>
                        </a:lnSpc>
                        <a:spcAft>
                          <a:spcPts val="0"/>
                        </a:spcAft>
                      </a:pPr>
                      <a:r>
                        <a:rPr lang="en-GB" sz="1800" b="1" kern="1200" dirty="0" smtClean="0">
                          <a:solidFill>
                            <a:schemeClr val="bg2"/>
                          </a:solidFill>
                          <a:effectLst/>
                          <a:latin typeface="Arial" panose="020B0604020202020204" pitchFamily="34" charset="0"/>
                          <a:ea typeface="+mn-ea"/>
                          <a:cs typeface="Arial" panose="020B0604020202020204" pitchFamily="34" charset="0"/>
                        </a:rPr>
                        <a:t>SO </a:t>
                      </a:r>
                      <a:r>
                        <a:rPr lang="en-GB" sz="1800" b="1" kern="1200" dirty="0">
                          <a:solidFill>
                            <a:schemeClr val="bg2"/>
                          </a:solidFill>
                          <a:effectLst/>
                          <a:latin typeface="Arial" panose="020B0604020202020204" pitchFamily="34" charset="0"/>
                          <a:ea typeface="+mn-ea"/>
                          <a:cs typeface="Arial" panose="020B0604020202020204" pitchFamily="34" charset="0"/>
                        </a:rPr>
                        <a:t>4.1: Improve performance of SOCs through proactive and stringent oversight</a:t>
                      </a:r>
                      <a:r>
                        <a:rPr lang="en-GB" sz="1800" b="1" kern="1200" dirty="0" smtClean="0">
                          <a:solidFill>
                            <a:schemeClr val="bg2"/>
                          </a:solidFill>
                          <a:effectLst/>
                          <a:latin typeface="Arial" panose="020B0604020202020204" pitchFamily="34" charset="0"/>
                          <a:ea typeface="+mn-ea"/>
                          <a:cs typeface="Arial" panose="020B0604020202020204" pitchFamily="34" charset="0"/>
                        </a:rPr>
                        <a:t>.</a:t>
                      </a:r>
                      <a:endParaRPr lang="en-US" sz="1800" b="1" kern="1200" dirty="0">
                        <a:solidFill>
                          <a:schemeClr val="bg2"/>
                        </a:solidFill>
                        <a:effectLst/>
                        <a:latin typeface="Arial" panose="020B0604020202020204" pitchFamily="34" charset="0"/>
                        <a:ea typeface="+mn-ea"/>
                        <a:cs typeface="Arial" panose="020B0604020202020204" pitchFamily="34" charset="0"/>
                      </a:endParaRPr>
                    </a:p>
                    <a:p>
                      <a:pPr>
                        <a:lnSpc>
                          <a:spcPct val="115000"/>
                        </a:lnSpc>
                        <a:spcAft>
                          <a:spcPts val="0"/>
                        </a:spcAft>
                      </a:pPr>
                      <a:r>
                        <a:rPr lang="en-GB" sz="1800" b="1" kern="1200" dirty="0" smtClean="0">
                          <a:solidFill>
                            <a:schemeClr val="bg2"/>
                          </a:solidFill>
                          <a:effectLst/>
                          <a:latin typeface="Arial" panose="020B0604020202020204" pitchFamily="34" charset="0"/>
                          <a:ea typeface="+mn-ea"/>
                          <a:cs typeface="Arial" panose="020B0604020202020204" pitchFamily="34" charset="0"/>
                        </a:rPr>
                        <a:t>SO </a:t>
                      </a:r>
                      <a:r>
                        <a:rPr lang="en-GB" sz="1800" b="1" kern="1200" dirty="0">
                          <a:solidFill>
                            <a:schemeClr val="bg2"/>
                          </a:solidFill>
                          <a:effectLst/>
                          <a:latin typeface="Arial" panose="020B0604020202020204" pitchFamily="34" charset="0"/>
                          <a:ea typeface="+mn-ea"/>
                          <a:cs typeface="Arial" panose="020B0604020202020204" pitchFamily="34" charset="0"/>
                        </a:rPr>
                        <a:t>4.2: Create a high performing organisation to enable achievement of the Department’s mandate</a:t>
                      </a:r>
                      <a:r>
                        <a:rPr lang="en-GB" sz="1800" b="1" kern="1200" dirty="0" smtClean="0">
                          <a:solidFill>
                            <a:schemeClr val="bg2"/>
                          </a:solidFill>
                          <a:effectLst/>
                          <a:latin typeface="Arial" panose="020B0604020202020204" pitchFamily="34" charset="0"/>
                          <a:ea typeface="+mn-ea"/>
                          <a:cs typeface="Arial" panose="020B0604020202020204" pitchFamily="34" charset="0"/>
                        </a:rPr>
                        <a:t>.</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F7A600">
                        <a:alpha val="70000"/>
                      </a:srgbClr>
                    </a:solidFill>
                  </a:tcPr>
                </a:tc>
                <a:tc>
                  <a:txBody>
                    <a:bodyPr/>
                    <a:lstStyle/>
                    <a:p>
                      <a:pPr algn="l">
                        <a:lnSpc>
                          <a:spcPct val="115000"/>
                        </a:lnSpc>
                        <a:spcAft>
                          <a:spcPts val="0"/>
                        </a:spcAft>
                      </a:pPr>
                      <a:r>
                        <a:rPr lang="en-GB" sz="1800" b="1" kern="1200" dirty="0">
                          <a:solidFill>
                            <a:schemeClr val="bg2"/>
                          </a:solidFill>
                          <a:effectLst/>
                          <a:latin typeface="Arial" panose="020B0604020202020204" pitchFamily="34" charset="0"/>
                          <a:ea typeface="+mn-ea"/>
                          <a:cs typeface="Arial" panose="020B0604020202020204" pitchFamily="34" charset="0"/>
                        </a:rPr>
                        <a:t>Ensure that SENTECH has the appropriate corporate governance structures and policies to enable effective shareholder oversight. </a:t>
                      </a:r>
                      <a:endParaRPr lang="en-US" sz="1800" b="1" kern="1200" dirty="0">
                        <a:solidFill>
                          <a:schemeClr val="bg2"/>
                        </a:solidFill>
                        <a:effectLst/>
                        <a:latin typeface="Arial" panose="020B0604020202020204" pitchFamily="34" charset="0"/>
                        <a:ea typeface="+mn-ea"/>
                        <a:cs typeface="Arial" panose="020B0604020202020204" pitchFamily="34" charset="0"/>
                      </a:endParaRPr>
                    </a:p>
                  </a:txBody>
                  <a:tcPr marL="360000" marR="360000" marT="360000" marB="360000" anchor="ctr">
                    <a:lnL w="76200" cap="flat" cmpd="sng" algn="ctr">
                      <a:solidFill>
                        <a:schemeClr val="bg1"/>
                      </a:solidFill>
                      <a:prstDash val="solid"/>
                      <a:round/>
                      <a:headEnd type="none" w="med" len="med"/>
                      <a:tailEnd type="none" w="med" len="med"/>
                    </a:lnL>
                    <a:solidFill>
                      <a:srgbClr val="009CBE">
                        <a:alpha val="70000"/>
                      </a:srgbClr>
                    </a:solidFill>
                  </a:tcPr>
                </a:tc>
                <a:extLst>
                  <a:ext uri="{0D108BD9-81ED-4DB2-BD59-A6C34878D82A}">
                    <a16:rowId xmlns:a16="http://schemas.microsoft.com/office/drawing/2014/main" xmlns="" val="307497099"/>
                  </a:ext>
                </a:extLst>
              </a:tr>
            </a:tbl>
          </a:graphicData>
        </a:graphic>
      </p:graphicFrame>
    </p:spTree>
    <p:extLst>
      <p:ext uri="{BB962C8B-B14F-4D97-AF65-F5344CB8AC3E}">
        <p14:creationId xmlns:p14="http://schemas.microsoft.com/office/powerpoint/2010/main" val="257766311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154745" y="0"/>
            <a:ext cx="11931854" cy="647845"/>
          </a:xfrm>
          <a:prstGeom prst="rect">
            <a:avLst/>
          </a:prstGeom>
          <a:solidFill>
            <a:srgbClr val="4472C4"/>
          </a:solidFill>
          <a:ln>
            <a:solidFill>
              <a:schemeClr val="accent5">
                <a:shade val="50000"/>
              </a:schemeClr>
            </a:solidFill>
          </a:ln>
        </p:spPr>
        <p:txBody>
          <a:bodyPr wrap="square" rtlCol="0" anchor="ctr" anchorCtr="0">
            <a:normAutofit fontScale="32500" lnSpcReduction="2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a:t>
            </a:r>
          </a:p>
          <a:p>
            <a:r>
              <a:rPr lang="en-GB" dirty="0"/>
              <a:t>	</a:t>
            </a:r>
            <a:r>
              <a:rPr lang="en-GB" sz="9000" dirty="0"/>
              <a:t>Key Performance Indicators</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val="1419139229"/>
              </p:ext>
            </p:extLst>
          </p:nvPr>
        </p:nvGraphicFramePr>
        <p:xfrm>
          <a:off x="154745" y="661719"/>
          <a:ext cx="11931854" cy="5560275"/>
        </p:xfrm>
        <a:graphic>
          <a:graphicData uri="http://schemas.openxmlformats.org/drawingml/2006/table">
            <a:tbl>
              <a:tblPr firstRow="1" firstCol="1" bandRow="1">
                <a:tableStyleId>{93296810-A885-4BE3-A3E7-6D5BEEA58F35}</a:tableStyleId>
              </a:tblPr>
              <a:tblGrid>
                <a:gridCol w="1486892">
                  <a:extLst>
                    <a:ext uri="{9D8B030D-6E8A-4147-A177-3AD203B41FA5}">
                      <a16:colId xmlns:a16="http://schemas.microsoft.com/office/drawing/2014/main" xmlns="" val="1411505482"/>
                    </a:ext>
                  </a:extLst>
                </a:gridCol>
                <a:gridCol w="2202804">
                  <a:extLst>
                    <a:ext uri="{9D8B030D-6E8A-4147-A177-3AD203B41FA5}">
                      <a16:colId xmlns:a16="http://schemas.microsoft.com/office/drawing/2014/main" xmlns="" val="4187849783"/>
                    </a:ext>
                  </a:extLst>
                </a:gridCol>
                <a:gridCol w="2918714">
                  <a:extLst>
                    <a:ext uri="{9D8B030D-6E8A-4147-A177-3AD203B41FA5}">
                      <a16:colId xmlns:a16="http://schemas.microsoft.com/office/drawing/2014/main" xmlns="" val="1340140175"/>
                    </a:ext>
                  </a:extLst>
                </a:gridCol>
                <a:gridCol w="1820139">
                  <a:extLst>
                    <a:ext uri="{9D8B030D-6E8A-4147-A177-3AD203B41FA5}">
                      <a16:colId xmlns:a16="http://schemas.microsoft.com/office/drawing/2014/main" xmlns="" val="48351826"/>
                    </a:ext>
                  </a:extLst>
                </a:gridCol>
                <a:gridCol w="1793309">
                  <a:extLst>
                    <a:ext uri="{9D8B030D-6E8A-4147-A177-3AD203B41FA5}">
                      <a16:colId xmlns:a16="http://schemas.microsoft.com/office/drawing/2014/main" xmlns="" val="2794089568"/>
                    </a:ext>
                  </a:extLst>
                </a:gridCol>
                <a:gridCol w="1709996">
                  <a:extLst>
                    <a:ext uri="{9D8B030D-6E8A-4147-A177-3AD203B41FA5}">
                      <a16:colId xmlns:a16="http://schemas.microsoft.com/office/drawing/2014/main" xmlns="" val="2420092484"/>
                    </a:ext>
                  </a:extLst>
                </a:gridCol>
              </a:tblGrid>
              <a:tr h="243297">
                <a:tc rowSpan="2">
                  <a:txBody>
                    <a:bodyPr/>
                    <a:lstStyle/>
                    <a:p>
                      <a:pPr algn="ctr">
                        <a:lnSpc>
                          <a:spcPct val="115000"/>
                        </a:lnSpc>
                        <a:spcAft>
                          <a:spcPts val="0"/>
                        </a:spcAft>
                      </a:pPr>
                      <a:r>
                        <a:rPr lang="en-GB" sz="1400" dirty="0">
                          <a:effectLst/>
                        </a:rPr>
                        <a:t> Strategic Goals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rowSpan="2">
                  <a:txBody>
                    <a:bodyPr/>
                    <a:lstStyle/>
                    <a:p>
                      <a:pPr algn="ctr">
                        <a:lnSpc>
                          <a:spcPct val="115000"/>
                        </a:lnSpc>
                        <a:spcAft>
                          <a:spcPts val="0"/>
                        </a:spcAft>
                      </a:pPr>
                      <a:r>
                        <a:rPr lang="en-GB" sz="1400" dirty="0">
                          <a:effectLst/>
                        </a:rPr>
                        <a:t>Strategic Objectives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rowSpan="2">
                  <a:txBody>
                    <a:bodyPr/>
                    <a:lstStyle/>
                    <a:p>
                      <a:pPr algn="ctr">
                        <a:lnSpc>
                          <a:spcPct val="115000"/>
                        </a:lnSpc>
                        <a:spcAft>
                          <a:spcPts val="0"/>
                        </a:spcAft>
                      </a:pPr>
                      <a:r>
                        <a:rPr lang="en-GB" sz="1400" dirty="0">
                          <a:effectLst/>
                        </a:rPr>
                        <a:t>KPI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gridSpan="3">
                  <a:txBody>
                    <a:bodyPr/>
                    <a:lstStyle/>
                    <a:p>
                      <a:pPr algn="ctr">
                        <a:lnSpc>
                          <a:spcPct val="115000"/>
                        </a:lnSpc>
                        <a:spcAft>
                          <a:spcPts val="0"/>
                        </a:spcAft>
                      </a:pPr>
                      <a:r>
                        <a:rPr lang="en-GB" sz="1400" b="1" dirty="0">
                          <a:solidFill>
                            <a:schemeClr val="bg1"/>
                          </a:solidFill>
                          <a:effectLst/>
                        </a:rPr>
                        <a:t>Performance Targets</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01690431"/>
                  </a:ext>
                </a:extLst>
              </a:tr>
              <a:tr h="24329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GB" sz="1400" b="1" dirty="0">
                          <a:solidFill>
                            <a:schemeClr val="bg1"/>
                          </a:solidFill>
                          <a:effectLst/>
                        </a:rPr>
                        <a:t>FY17/18</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a:txBody>
                    <a:bodyPr/>
                    <a:lstStyle/>
                    <a:p>
                      <a:pPr algn="ctr">
                        <a:lnSpc>
                          <a:spcPct val="115000"/>
                        </a:lnSpc>
                        <a:spcAft>
                          <a:spcPts val="0"/>
                        </a:spcAft>
                      </a:pPr>
                      <a:r>
                        <a:rPr lang="en-GB" sz="1400" b="1" dirty="0">
                          <a:solidFill>
                            <a:schemeClr val="bg1"/>
                          </a:solidFill>
                          <a:effectLst/>
                        </a:rPr>
                        <a:t>FY18/19</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a:txBody>
                    <a:bodyPr/>
                    <a:lstStyle/>
                    <a:p>
                      <a:pPr algn="ctr">
                        <a:lnSpc>
                          <a:spcPct val="115000"/>
                        </a:lnSpc>
                        <a:spcAft>
                          <a:spcPts val="0"/>
                        </a:spcAft>
                      </a:pPr>
                      <a:r>
                        <a:rPr lang="en-GB" sz="1400" b="1" dirty="0">
                          <a:solidFill>
                            <a:schemeClr val="bg1"/>
                          </a:solidFill>
                          <a:effectLst/>
                        </a:rPr>
                        <a:t>FY19/20</a:t>
                      </a:r>
                      <a:endParaRPr lang="en-US"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extLst>
                  <a:ext uri="{0D108BD9-81ED-4DB2-BD59-A6C34878D82A}">
                    <a16:rowId xmlns:a16="http://schemas.microsoft.com/office/drawing/2014/main" xmlns="" val="2496489913"/>
                  </a:ext>
                </a:extLst>
              </a:tr>
              <a:tr h="338728">
                <a:tc rowSpan="5">
                  <a:txBody>
                    <a:bodyPr/>
                    <a:lstStyle/>
                    <a:p>
                      <a:pPr>
                        <a:lnSpc>
                          <a:spcPct val="115000"/>
                        </a:lnSpc>
                        <a:spcAft>
                          <a:spcPts val="0"/>
                        </a:spcAft>
                        <a:tabLst>
                          <a:tab pos="1608455" algn="l"/>
                        </a:tabLst>
                      </a:pPr>
                      <a:r>
                        <a:rPr lang="en-GB" sz="1400" dirty="0">
                          <a:effectLst/>
                        </a:rPr>
                        <a:t>SG 1: Sustainable Business Growth</a:t>
                      </a:r>
                      <a:endParaRPr lang="en-US" sz="1400" dirty="0">
                        <a:effectLst/>
                      </a:endParaRPr>
                    </a:p>
                    <a:p>
                      <a:pPr algn="ctr">
                        <a:lnSpc>
                          <a:spcPct val="115000"/>
                        </a:lnSpc>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Increase sales revenue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Revenue growth by 8–10% annually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rPr>
                        <a:t>     R1 275 826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ctr">
                        <a:lnSpc>
                          <a:spcPct val="115000"/>
                        </a:lnSpc>
                        <a:spcAft>
                          <a:spcPts val="0"/>
                        </a:spcAft>
                      </a:pPr>
                      <a:r>
                        <a:rPr lang="en-GB" sz="1400" dirty="0">
                          <a:effectLst/>
                        </a:rPr>
                        <a:t>R1 352 376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ctr">
                        <a:lnSpc>
                          <a:spcPct val="115000"/>
                        </a:lnSpc>
                        <a:spcAft>
                          <a:spcPts val="0"/>
                        </a:spcAft>
                      </a:pPr>
                      <a:r>
                        <a:rPr lang="en-GB" sz="1400">
                          <a:effectLst/>
                        </a:rPr>
                        <a:t>R1 433 518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51481020"/>
                  </a:ext>
                </a:extLst>
              </a:tr>
              <a:tr h="503352">
                <a:tc vMerge="1">
                  <a:txBody>
                    <a:bodyPr/>
                    <a:lstStyle/>
                    <a:p>
                      <a:endParaRPr lang="en-US"/>
                    </a:p>
                  </a:txBody>
                  <a:tcPr/>
                </a:tc>
                <a:tc>
                  <a:txBody>
                    <a:bodyPr/>
                    <a:lstStyle/>
                    <a:p>
                      <a:pPr>
                        <a:lnSpc>
                          <a:spcPct val="115000"/>
                        </a:lnSpc>
                        <a:spcAft>
                          <a:spcPts val="0"/>
                        </a:spcAft>
                      </a:pPr>
                      <a:r>
                        <a:rPr lang="en-GB" sz="1400" dirty="0">
                          <a:effectLst/>
                        </a:rPr>
                        <a:t>Increase Earnings Before Tax and Interest (EBIT)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Earnings before interest and tax (EBIT)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rPr>
                        <a:t>     R138 082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rPr>
                        <a:t>      R146 366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ctr">
                        <a:lnSpc>
                          <a:spcPct val="115000"/>
                        </a:lnSpc>
                        <a:spcAft>
                          <a:spcPts val="0"/>
                        </a:spcAft>
                      </a:pPr>
                      <a:r>
                        <a:rPr lang="en-GB" sz="1400">
                          <a:effectLst/>
                        </a:rPr>
                        <a:t>R155 148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1409862809"/>
                  </a:ext>
                </a:extLst>
              </a:tr>
              <a:tr h="1023461">
                <a:tc vMerge="1">
                  <a:txBody>
                    <a:bodyPr/>
                    <a:lstStyle/>
                    <a:p>
                      <a:endParaRPr lang="en-US"/>
                    </a:p>
                  </a:txBody>
                  <a:tcPr/>
                </a:tc>
                <a:tc>
                  <a:txBody>
                    <a:bodyPr/>
                    <a:lstStyle/>
                    <a:p>
                      <a:pPr>
                        <a:lnSpc>
                          <a:spcPct val="115000"/>
                        </a:lnSpc>
                        <a:spcAft>
                          <a:spcPts val="0"/>
                        </a:spcAft>
                      </a:pPr>
                      <a:r>
                        <a:rPr lang="en-GB" sz="1400" dirty="0">
                          <a:effectLst/>
                        </a:rPr>
                        <a:t>Contribute to socio-economic transformation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Actual spend of NPAT on Supplier Development (2%), Enterprise Supplier Development (ESD) [3%] and Socio-Economic Development (SED) [1.5%]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ctr">
                        <a:lnSpc>
                          <a:spcPct val="115000"/>
                        </a:lnSpc>
                        <a:spcAft>
                          <a:spcPts val="0"/>
                        </a:spcAft>
                      </a:pPr>
                      <a:r>
                        <a:rPr lang="en-GB" sz="1400" dirty="0">
                          <a:effectLst/>
                        </a:rPr>
                        <a:t> </a:t>
                      </a:r>
                      <a:endParaRPr lang="en-US" sz="1400" dirty="0">
                        <a:effectLst/>
                      </a:endParaRPr>
                    </a:p>
                    <a:p>
                      <a:pPr algn="ctr">
                        <a:lnSpc>
                          <a:spcPct val="115000"/>
                        </a:lnSpc>
                        <a:spcAft>
                          <a:spcPts val="0"/>
                        </a:spcAft>
                      </a:pPr>
                      <a:r>
                        <a:rPr lang="en-GB" sz="1400" dirty="0">
                          <a:effectLst/>
                        </a:rPr>
                        <a:t>Actual 6.5% spend achieved on ESD and SED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 </a:t>
                      </a:r>
                      <a:endParaRPr lang="en-US" sz="1400" dirty="0">
                        <a:effectLst/>
                      </a:endParaRPr>
                    </a:p>
                    <a:p>
                      <a:pPr>
                        <a:lnSpc>
                          <a:spcPct val="115000"/>
                        </a:lnSpc>
                        <a:spcAft>
                          <a:spcPts val="0"/>
                        </a:spcAft>
                      </a:pPr>
                      <a:r>
                        <a:rPr lang="en-GB" sz="1400" dirty="0">
                          <a:effectLst/>
                        </a:rPr>
                        <a:t>Actual 6.5% spend achieved on ESD and SED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tc>
                <a:tc>
                  <a:txBody>
                    <a:bodyPr/>
                    <a:lstStyle/>
                    <a:p>
                      <a:pPr>
                        <a:lnSpc>
                          <a:spcPct val="115000"/>
                        </a:lnSpc>
                        <a:spcAft>
                          <a:spcPts val="0"/>
                        </a:spcAft>
                      </a:pPr>
                      <a:r>
                        <a:rPr lang="en-GB" sz="1400" dirty="0">
                          <a:effectLst/>
                        </a:rPr>
                        <a:t> </a:t>
                      </a:r>
                      <a:endParaRPr lang="en-US" sz="1400" dirty="0">
                        <a:effectLst/>
                      </a:endParaRPr>
                    </a:p>
                    <a:p>
                      <a:pPr>
                        <a:lnSpc>
                          <a:spcPct val="115000"/>
                        </a:lnSpc>
                        <a:spcAft>
                          <a:spcPts val="0"/>
                        </a:spcAft>
                      </a:pPr>
                      <a:r>
                        <a:rPr lang="en-GB" sz="1400" dirty="0">
                          <a:effectLst/>
                        </a:rPr>
                        <a:t>Actual 6.5% spend achieved on ESD and SED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tc>
                <a:extLst>
                  <a:ext uri="{0D108BD9-81ED-4DB2-BD59-A6C34878D82A}">
                    <a16:rowId xmlns:a16="http://schemas.microsoft.com/office/drawing/2014/main" xmlns="" val="3899347715"/>
                  </a:ext>
                </a:extLst>
              </a:tr>
              <a:tr h="922254">
                <a:tc vMerge="1">
                  <a:txBody>
                    <a:bodyPr/>
                    <a:lstStyle/>
                    <a:p>
                      <a:endParaRPr lang="en-US"/>
                    </a:p>
                  </a:txBody>
                  <a:tcPr/>
                </a:tc>
                <a:tc>
                  <a:txBody>
                    <a:bodyPr/>
                    <a:lstStyle/>
                    <a:p>
                      <a:pPr>
                        <a:lnSpc>
                          <a:spcPct val="115000"/>
                        </a:lnSpc>
                        <a:spcAft>
                          <a:spcPts val="0"/>
                        </a:spcAft>
                      </a:pPr>
                      <a:r>
                        <a:rPr lang="en-GB" sz="1400">
                          <a:effectLst/>
                        </a:rPr>
                        <a:t>Ensure reliable commercial DTT network</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550 DTT national viewer sites installed and field trial experience tested</a:t>
                      </a:r>
                      <a:endParaRPr lang="en-US" sz="1400" dirty="0">
                        <a:effectLst/>
                      </a:endParaRPr>
                    </a:p>
                    <a:p>
                      <a:pPr>
                        <a:lnSpc>
                          <a:spcPct val="115000"/>
                        </a:lnSpc>
                        <a:spcAft>
                          <a:spcPts val="0"/>
                        </a:spcAft>
                      </a:pPr>
                      <a:r>
                        <a:rPr lang="en-GB" sz="14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550 DTT national field trial sites installed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Viewer experience test results  showing 95% availability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Viewer experience test results  showing 98% availability</a:t>
                      </a:r>
                      <a:endParaRPr lang="en-US" sz="1400" dirty="0">
                        <a:effectLst/>
                        <a:latin typeface="Arial" panose="020B060402020202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1836744945"/>
                  </a:ext>
                </a:extLst>
              </a:tr>
              <a:tr h="499018">
                <a:tc vMerge="1">
                  <a:txBody>
                    <a:bodyPr/>
                    <a:lstStyle/>
                    <a:p>
                      <a:endParaRPr lang="en-US"/>
                    </a:p>
                  </a:txBody>
                  <a:tcPr/>
                </a:tc>
                <a:tc>
                  <a:txBody>
                    <a:bodyPr/>
                    <a:lstStyle/>
                    <a:p>
                      <a:pPr>
                        <a:lnSpc>
                          <a:spcPct val="115000"/>
                        </a:lnSpc>
                        <a:spcAft>
                          <a:spcPts val="0"/>
                        </a:spcAft>
                      </a:pPr>
                      <a:r>
                        <a:rPr lang="en-GB" sz="1400" dirty="0">
                          <a:effectLst/>
                        </a:rPr>
                        <a:t>Achieve clean audit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Clean audit achieved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Clean Audit achieved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Clean audit achieved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Clean audit achieved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221017574"/>
                  </a:ext>
                </a:extLst>
              </a:tr>
              <a:tr h="1023461">
                <a:tc rowSpan="2">
                  <a:txBody>
                    <a:bodyPr/>
                    <a:lstStyle/>
                    <a:p>
                      <a:pPr algn="l">
                        <a:lnSpc>
                          <a:spcPct val="115000"/>
                        </a:lnSpc>
                        <a:spcAft>
                          <a:spcPts val="0"/>
                        </a:spcAft>
                      </a:pPr>
                      <a:r>
                        <a:rPr lang="en-GB" sz="1400" dirty="0">
                          <a:effectLst/>
                        </a:rPr>
                        <a:t>SG 2: Achieve high levels of customer satisfaction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rPr>
                        <a:t>Ensure network availability meets SLA requirements across all platforms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rPr>
                        <a:t>Weighted average availability based on product revenues</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Weighted average availability based on product revenues of 99.80%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Weighted average availability based on product revenues of 99.80%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Weighted average availability based on product revenues of 99.80%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855596206"/>
                  </a:ext>
                </a:extLst>
              </a:tr>
              <a:tr h="763407">
                <a:tc vMerge="1">
                  <a:txBody>
                    <a:bodyPr/>
                    <a:lstStyle/>
                    <a:p>
                      <a:endParaRPr lang="en-US"/>
                    </a:p>
                  </a:txBody>
                  <a:tcPr/>
                </a:tc>
                <a:tc>
                  <a:txBody>
                    <a:bodyPr/>
                    <a:lstStyle/>
                    <a:p>
                      <a:pPr>
                        <a:lnSpc>
                          <a:spcPct val="115000"/>
                        </a:lnSpc>
                        <a:spcAft>
                          <a:spcPts val="0"/>
                        </a:spcAft>
                      </a:pPr>
                      <a:r>
                        <a:rPr lang="en-GB" sz="1400">
                          <a:effectLst/>
                        </a:rPr>
                        <a:t>Enhanced customer </a:t>
                      </a:r>
                      <a:endParaRPr lang="en-US" sz="1400">
                        <a:effectLst/>
                      </a:endParaRPr>
                    </a:p>
                    <a:p>
                      <a:pPr>
                        <a:lnSpc>
                          <a:spcPct val="115000"/>
                        </a:lnSpc>
                        <a:spcAft>
                          <a:spcPts val="0"/>
                        </a:spcAft>
                      </a:pPr>
                      <a:r>
                        <a:rPr lang="en-GB" sz="1400">
                          <a:effectLst/>
                        </a:rPr>
                        <a:t>orientation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Customer satisfaction level of 80%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Achieve 80% customer satisfaction level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Maintain 80% customer satisfaction level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rPr>
                        <a:t>Maintain 80% customer satisfaction level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704445816"/>
                  </a:ext>
                </a:extLst>
              </a:tr>
            </a:tbl>
          </a:graphicData>
        </a:graphic>
      </p:graphicFrame>
    </p:spTree>
    <p:extLst>
      <p:ext uri="{BB962C8B-B14F-4D97-AF65-F5344CB8AC3E}">
        <p14:creationId xmlns:p14="http://schemas.microsoft.com/office/powerpoint/2010/main" val="2673849229"/>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140676" y="0"/>
            <a:ext cx="11945919" cy="758761"/>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a:t>
            </a:r>
            <a:r>
              <a:rPr lang="en-GB" dirty="0" smtClean="0"/>
              <a:t>Key </a:t>
            </a:r>
            <a:r>
              <a:rPr lang="en-GB" dirty="0"/>
              <a:t>Performance Indicators</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val="691564604"/>
              </p:ext>
            </p:extLst>
          </p:nvPr>
        </p:nvGraphicFramePr>
        <p:xfrm>
          <a:off x="140677" y="816827"/>
          <a:ext cx="11945918" cy="5309737"/>
        </p:xfrm>
        <a:graphic>
          <a:graphicData uri="http://schemas.openxmlformats.org/drawingml/2006/table">
            <a:tbl>
              <a:tblPr firstRow="1" firstCol="1" bandRow="1">
                <a:tableStyleId>{93296810-A885-4BE3-A3E7-6D5BEEA58F35}</a:tableStyleId>
              </a:tblPr>
              <a:tblGrid>
                <a:gridCol w="1648052">
                  <a:extLst>
                    <a:ext uri="{9D8B030D-6E8A-4147-A177-3AD203B41FA5}">
                      <a16:colId xmlns:a16="http://schemas.microsoft.com/office/drawing/2014/main" xmlns="" val="1411505482"/>
                    </a:ext>
                  </a:extLst>
                </a:gridCol>
                <a:gridCol w="2314574">
                  <a:extLst>
                    <a:ext uri="{9D8B030D-6E8A-4147-A177-3AD203B41FA5}">
                      <a16:colId xmlns:a16="http://schemas.microsoft.com/office/drawing/2014/main" xmlns="" val="4187849783"/>
                    </a:ext>
                  </a:extLst>
                </a:gridCol>
                <a:gridCol w="2196826">
                  <a:extLst>
                    <a:ext uri="{9D8B030D-6E8A-4147-A177-3AD203B41FA5}">
                      <a16:colId xmlns:a16="http://schemas.microsoft.com/office/drawing/2014/main" xmlns="" val="1340140175"/>
                    </a:ext>
                  </a:extLst>
                </a:gridCol>
                <a:gridCol w="2169017">
                  <a:extLst>
                    <a:ext uri="{9D8B030D-6E8A-4147-A177-3AD203B41FA5}">
                      <a16:colId xmlns:a16="http://schemas.microsoft.com/office/drawing/2014/main" xmlns="" val="48351826"/>
                    </a:ext>
                  </a:extLst>
                </a:gridCol>
                <a:gridCol w="1904842">
                  <a:extLst>
                    <a:ext uri="{9D8B030D-6E8A-4147-A177-3AD203B41FA5}">
                      <a16:colId xmlns:a16="http://schemas.microsoft.com/office/drawing/2014/main" xmlns="" val="2794089568"/>
                    </a:ext>
                  </a:extLst>
                </a:gridCol>
                <a:gridCol w="1712607">
                  <a:extLst>
                    <a:ext uri="{9D8B030D-6E8A-4147-A177-3AD203B41FA5}">
                      <a16:colId xmlns:a16="http://schemas.microsoft.com/office/drawing/2014/main" xmlns="" val="2420092484"/>
                    </a:ext>
                  </a:extLst>
                </a:gridCol>
              </a:tblGrid>
              <a:tr h="292775">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cs typeface="Arial" panose="020B0604020202020204" pitchFamily="34" charset="0"/>
                        </a:rPr>
                        <a:t>Strategic Goals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Strategic Objectives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cs typeface="Arial" panose="020B0604020202020204" pitchFamily="34" charset="0"/>
                        </a:rPr>
                        <a:t>KPI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gridSpan="3">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Performance Targets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01690431"/>
                  </a:ext>
                </a:extLst>
              </a:tr>
              <a:tr h="31109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FY17/18</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FY18/19</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FY19/20</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solidFill>
                      <a:schemeClr val="accent6"/>
                    </a:solidFill>
                  </a:tcPr>
                </a:tc>
                <a:extLst>
                  <a:ext uri="{0D108BD9-81ED-4DB2-BD59-A6C34878D82A}">
                    <a16:rowId xmlns:a16="http://schemas.microsoft.com/office/drawing/2014/main" xmlns="" val="2496489913"/>
                  </a:ext>
                </a:extLst>
              </a:tr>
              <a:tr h="1226044">
                <a:tc rowSpan="2">
                  <a:txBody>
                    <a:bodyPr/>
                    <a:lstStyle/>
                    <a:p>
                      <a:pPr algn="just">
                        <a:lnSpc>
                          <a:spcPct val="115000"/>
                        </a:lnSpc>
                        <a:spcAft>
                          <a:spcPts val="0"/>
                        </a:spcAft>
                      </a:pPr>
                      <a:r>
                        <a:rPr lang="en-GB" sz="1400" dirty="0">
                          <a:effectLst/>
                          <a:latin typeface="Arial" panose="020B0604020202020204" pitchFamily="34" charset="0"/>
                          <a:cs typeface="Arial" panose="020B0604020202020204" pitchFamily="34" charset="0"/>
                        </a:rPr>
                        <a:t>SG 3: Build a high-performance culture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l">
                        <a:lnSpc>
                          <a:spcPct val="115000"/>
                        </a:lnSpc>
                        <a:spcAft>
                          <a:spcPts val="0"/>
                        </a:spcAft>
                      </a:pPr>
                      <a:r>
                        <a:rPr lang="en-GB" sz="1400" dirty="0">
                          <a:effectLst/>
                          <a:latin typeface="Arial" panose="020B0604020202020204" pitchFamily="34" charset="0"/>
                          <a:cs typeface="Arial" panose="020B0604020202020204" pitchFamily="34" charset="0"/>
                        </a:rPr>
                        <a:t>Achieve a high-performance culture</a:t>
                      </a:r>
                      <a:endParaRPr lang="en-US" sz="1400" dirty="0">
                        <a:effectLst/>
                        <a:latin typeface="Arial" panose="020B0604020202020204" pitchFamily="34" charset="0"/>
                        <a:cs typeface="Arial" panose="020B0604020202020204" pitchFamily="34" charset="0"/>
                      </a:endParaRPr>
                    </a:p>
                    <a:p>
                      <a:pPr algn="just">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Average employee performance ratings of 3.6 achieved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Average employee performance score of 3.6</a:t>
                      </a:r>
                      <a:endParaRPr lang="en-US"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Average employee performance score of 3.7</a:t>
                      </a:r>
                      <a:endParaRPr lang="en-US"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Average employee performance score of 3.8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598393311"/>
                  </a:ext>
                </a:extLst>
              </a:tr>
              <a:tr h="914956">
                <a:tc vMerge="1">
                  <a:txBody>
                    <a:bodyPr/>
                    <a:lstStyle/>
                    <a:p>
                      <a:endParaRPr lang="en-US"/>
                    </a:p>
                  </a:txBody>
                  <a:tcP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Ensure employee development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85% of Training plan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85% of Training plan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latin typeface="Arial" panose="020B0604020202020204" pitchFamily="34" charset="0"/>
                          <a:cs typeface="Arial" panose="020B0604020202020204" pitchFamily="34" charset="0"/>
                        </a:rPr>
                        <a:t>90% of Training plan implemented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a:effectLst/>
                          <a:latin typeface="Arial" panose="020B0604020202020204" pitchFamily="34" charset="0"/>
                          <a:cs typeface="Arial" panose="020B0604020202020204" pitchFamily="34" charset="0"/>
                        </a:rPr>
                        <a:t>95% of Training plan implemented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1211378349"/>
                  </a:ext>
                </a:extLst>
              </a:tr>
              <a:tr h="2564872">
                <a:tc>
                  <a:txBody>
                    <a:bodyPr/>
                    <a:lstStyle/>
                    <a:p>
                      <a:pPr algn="just">
                        <a:lnSpc>
                          <a:spcPct val="115000"/>
                        </a:lnSpc>
                        <a:spcAft>
                          <a:spcPts val="0"/>
                        </a:spcAft>
                      </a:pPr>
                      <a:r>
                        <a:rPr lang="en-GB" sz="1400" dirty="0">
                          <a:effectLst/>
                          <a:latin typeface="Arial" panose="020B0604020202020204" pitchFamily="34" charset="0"/>
                          <a:cs typeface="Arial" panose="020B0604020202020204" pitchFamily="34" charset="0"/>
                        </a:rPr>
                        <a:t>SG 4: Lead the preparation of the launch of the South African-based Satellite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gn="l">
                        <a:lnSpc>
                          <a:spcPct val="115000"/>
                        </a:lnSpc>
                        <a:spcAft>
                          <a:spcPts val="0"/>
                        </a:spcAft>
                      </a:pPr>
                      <a:r>
                        <a:rPr lang="en-GB" sz="1400" dirty="0">
                          <a:effectLst/>
                          <a:latin typeface="Arial" panose="020B0604020202020204" pitchFamily="34" charset="0"/>
                          <a:cs typeface="Arial" panose="020B0604020202020204" pitchFamily="34" charset="0"/>
                        </a:rPr>
                        <a:t>Develop a South African-based Satellite business plan and funding proposal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South African-based Satellite business plan and funding proposal submitted to Shareholder subject to feasibility study results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South African-based Satellite business plan and funding proposal submitted to Shareholder subject to feasibility study results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Support implementation of the South African-based Satellite project plan as directed by the Shareholder</a:t>
                      </a:r>
                      <a:endParaRPr lang="en-US"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tc>
                  <a:txBody>
                    <a:bodyPr/>
                    <a:lstStyle/>
                    <a:p>
                      <a:pPr>
                        <a:lnSpc>
                          <a:spcPct val="115000"/>
                        </a:lnSpc>
                        <a:spcAft>
                          <a:spcPts val="0"/>
                        </a:spcAft>
                      </a:pPr>
                      <a:r>
                        <a:rPr lang="en-GB" sz="1400" dirty="0">
                          <a:effectLst/>
                          <a:latin typeface="Arial" panose="020B0604020202020204" pitchFamily="34" charset="0"/>
                          <a:cs typeface="Arial" panose="020B0604020202020204" pitchFamily="34" charset="0"/>
                        </a:rPr>
                        <a:t>Support the launch of a South African-based Satellite subject to completion of all projects and funding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2188" marR="52188" marT="0" marB="0" anchor="ctr"/>
                </a:tc>
                <a:extLst>
                  <a:ext uri="{0D108BD9-81ED-4DB2-BD59-A6C34878D82A}">
                    <a16:rowId xmlns:a16="http://schemas.microsoft.com/office/drawing/2014/main" xmlns="" val="3931532715"/>
                  </a:ext>
                </a:extLst>
              </a:tr>
            </a:tbl>
          </a:graphicData>
        </a:graphic>
      </p:graphicFrame>
    </p:spTree>
    <p:extLst>
      <p:ext uri="{BB962C8B-B14F-4D97-AF65-F5344CB8AC3E}">
        <p14:creationId xmlns:p14="http://schemas.microsoft.com/office/powerpoint/2010/main" val="1539261826"/>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245600"/>
          </a:xfrm>
          <a:prstGeom prst="rect">
            <a:avLst/>
          </a:prstGeom>
          <a:solidFill>
            <a:srgbClr val="4472C4"/>
          </a:solidFill>
          <a:ln>
            <a:noFill/>
          </a:ln>
        </p:spPr>
        <p:txBody>
          <a:bodyPr wrap="square" rtlCol="0" anchor="ctr" anchorCtr="0">
            <a:normAutofit/>
          </a:bodyPr>
          <a:lstStyle/>
          <a:p>
            <a:pPr algn="ctr"/>
            <a:r>
              <a:rPr lang="en-ZA" sz="4000" cap="all" dirty="0" smtClean="0">
                <a:solidFill>
                  <a:schemeClr val="bg1"/>
                </a:solidFill>
                <a:latin typeface="Arial" panose="020B0604020202020204" pitchFamily="34" charset="0"/>
                <a:cs typeface="Arial" panose="020B0604020202020204" pitchFamily="34" charset="0"/>
              </a:rPr>
              <a:t>Presentation outline </a:t>
            </a:r>
            <a:endParaRPr lang="en-ZA" sz="4000" cap="all" dirty="0">
              <a:solidFill>
                <a:schemeClr val="bg1"/>
              </a:solidFill>
              <a:latin typeface="Arial" panose="020B0604020202020204" pitchFamily="34" charset="0"/>
              <a:cs typeface="Arial" panose="020B0604020202020204" pitchFamily="34" charset="0"/>
            </a:endParaRPr>
          </a:p>
        </p:txBody>
      </p:sp>
      <p:sp>
        <p:nvSpPr>
          <p:cNvPr id="21" name="Content Placeholder 20"/>
          <p:cNvSpPr>
            <a:spLocks noGrp="1"/>
          </p:cNvSpPr>
          <p:nvPr>
            <p:ph idx="1"/>
          </p:nvPr>
        </p:nvSpPr>
        <p:spPr>
          <a:xfrm>
            <a:off x="817125" y="1895512"/>
            <a:ext cx="10515600" cy="3525769"/>
          </a:xfrm>
        </p:spPr>
        <p:txBody>
          <a:bodyPr>
            <a:normAutofit/>
          </a:bodyPr>
          <a:lstStyle/>
          <a:p>
            <a:pPr marL="514350" indent="-514350">
              <a:buAutoNum type="arabicPeriod"/>
            </a:pPr>
            <a:r>
              <a:rPr lang="en-ZA" b="1" dirty="0"/>
              <a:t>ORGANISATIONAL </a:t>
            </a:r>
            <a:r>
              <a:rPr lang="en-ZA" b="1" dirty="0" smtClean="0"/>
              <a:t>IDENTITY</a:t>
            </a:r>
            <a:r>
              <a:rPr lang="en-ZA" b="1" dirty="0"/>
              <a:t>	</a:t>
            </a:r>
            <a:endParaRPr lang="en-ZA" dirty="0">
              <a:solidFill>
                <a:schemeClr val="tx1">
                  <a:lumMod val="50000"/>
                  <a:lumOff val="50000"/>
                </a:schemeClr>
              </a:solidFill>
            </a:endParaRPr>
          </a:p>
          <a:p>
            <a:pPr marL="514350" indent="-514350">
              <a:buAutoNum type="arabicPeriod"/>
            </a:pPr>
            <a:r>
              <a:rPr lang="en-ZA" dirty="0">
                <a:solidFill>
                  <a:schemeClr val="tx1">
                    <a:lumMod val="50000"/>
                    <a:lumOff val="50000"/>
                  </a:schemeClr>
                </a:solidFill>
              </a:rPr>
              <a:t>BUSINESS STRATEGY	</a:t>
            </a:r>
          </a:p>
          <a:p>
            <a:pPr marL="514350" indent="-514350">
              <a:buAutoNum type="arabicPeriod"/>
            </a:pPr>
            <a:r>
              <a:rPr lang="en-ZA" dirty="0">
                <a:solidFill>
                  <a:schemeClr val="tx1">
                    <a:lumMod val="50000"/>
                    <a:lumOff val="50000"/>
                  </a:schemeClr>
                </a:solidFill>
              </a:rPr>
              <a:t>STRATEGIC PRIORITIES	</a:t>
            </a:r>
          </a:p>
          <a:p>
            <a:pPr marL="514350" indent="-514350">
              <a:buAutoNum type="arabicPeriod"/>
            </a:pPr>
            <a:r>
              <a:rPr lang="en-ZA" dirty="0">
                <a:solidFill>
                  <a:schemeClr val="tx1">
                    <a:lumMod val="50000"/>
                    <a:lumOff val="50000"/>
                  </a:schemeClr>
                </a:solidFill>
              </a:rPr>
              <a:t>KEY PERFORMANCE AREAS	</a:t>
            </a:r>
          </a:p>
          <a:p>
            <a:pPr marL="514350" indent="-514350">
              <a:buAutoNum type="arabicPeriod"/>
            </a:pPr>
            <a:r>
              <a:rPr lang="en-ZA" dirty="0">
                <a:solidFill>
                  <a:schemeClr val="tx1">
                    <a:lumMod val="50000"/>
                    <a:lumOff val="50000"/>
                  </a:schemeClr>
                </a:solidFill>
              </a:rPr>
              <a:t>FINANCIAL PLAN</a:t>
            </a:r>
          </a:p>
          <a:p>
            <a:pPr marL="514350" indent="-514350">
              <a:buAutoNum type="arabicPeriod"/>
            </a:pPr>
            <a:r>
              <a:rPr lang="en-ZA" dirty="0">
                <a:solidFill>
                  <a:schemeClr val="tx1">
                    <a:lumMod val="50000"/>
                    <a:lumOff val="50000"/>
                  </a:schemeClr>
                </a:solidFill>
              </a:rPr>
              <a:t>CONCLUSION</a:t>
            </a:r>
            <a:r>
              <a:rPr lang="en-ZA" dirty="0"/>
              <a:t>	</a:t>
            </a:r>
          </a:p>
          <a:p>
            <a:endParaRPr lang="en-US" dirty="0"/>
          </a:p>
        </p:txBody>
      </p:sp>
    </p:spTree>
    <p:extLst>
      <p:ext uri="{BB962C8B-B14F-4D97-AF65-F5344CB8AC3E}">
        <p14:creationId xmlns:p14="http://schemas.microsoft.com/office/powerpoint/2010/main" val="198276894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140677" y="0"/>
            <a:ext cx="11945922" cy="886265"/>
          </a:xfrm>
          <a:prstGeom prst="rect">
            <a:avLst/>
          </a:prstGeom>
          <a:solidFill>
            <a:srgbClr val="4472C4"/>
          </a:solidFill>
          <a:ln>
            <a:solidFill>
              <a:schemeClr val="accent5">
                <a:shade val="50000"/>
              </a:schemeClr>
            </a:solidFill>
          </a:ln>
        </p:spPr>
        <p:txBody>
          <a:bodyPr wrap="square" rtlCol="0" anchor="ctr" anchorCtr="0">
            <a:normAutofit fontScale="77500" lnSpcReduction="2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a:t>
            </a:r>
          </a:p>
          <a:p>
            <a:r>
              <a:rPr lang="en-GB" dirty="0"/>
              <a:t>	Annual Performance </a:t>
            </a:r>
            <a:r>
              <a:rPr lang="en-GB" dirty="0" smtClean="0"/>
              <a:t>plan</a:t>
            </a:r>
            <a:endParaRPr lang="en-GB" dirty="0"/>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val="170710766"/>
              </p:ext>
            </p:extLst>
          </p:nvPr>
        </p:nvGraphicFramePr>
        <p:xfrm>
          <a:off x="140677" y="944333"/>
          <a:ext cx="11945922" cy="5396500"/>
        </p:xfrm>
        <a:graphic>
          <a:graphicData uri="http://schemas.openxmlformats.org/drawingml/2006/table">
            <a:tbl>
              <a:tblPr firstRow="1" firstCol="1" bandRow="1">
                <a:tableStyleId>{00A15C55-8517-42AA-B614-E9B94910E393}</a:tableStyleId>
              </a:tblPr>
              <a:tblGrid>
                <a:gridCol w="1160119">
                  <a:extLst>
                    <a:ext uri="{9D8B030D-6E8A-4147-A177-3AD203B41FA5}">
                      <a16:colId xmlns:a16="http://schemas.microsoft.com/office/drawing/2014/main" xmlns="" val="2874097756"/>
                    </a:ext>
                  </a:extLst>
                </a:gridCol>
                <a:gridCol w="1657313">
                  <a:extLst>
                    <a:ext uri="{9D8B030D-6E8A-4147-A177-3AD203B41FA5}">
                      <a16:colId xmlns:a16="http://schemas.microsoft.com/office/drawing/2014/main" xmlns="" val="1580203335"/>
                    </a:ext>
                  </a:extLst>
                </a:gridCol>
                <a:gridCol w="1574448">
                  <a:extLst>
                    <a:ext uri="{9D8B030D-6E8A-4147-A177-3AD203B41FA5}">
                      <a16:colId xmlns:a16="http://schemas.microsoft.com/office/drawing/2014/main" xmlns="" val="236696524"/>
                    </a:ext>
                  </a:extLst>
                </a:gridCol>
                <a:gridCol w="1463960">
                  <a:extLst>
                    <a:ext uri="{9D8B030D-6E8A-4147-A177-3AD203B41FA5}">
                      <a16:colId xmlns:a16="http://schemas.microsoft.com/office/drawing/2014/main" xmlns="" val="786068305"/>
                    </a:ext>
                  </a:extLst>
                </a:gridCol>
                <a:gridCol w="1367283">
                  <a:extLst>
                    <a:ext uri="{9D8B030D-6E8A-4147-A177-3AD203B41FA5}">
                      <a16:colId xmlns:a16="http://schemas.microsoft.com/office/drawing/2014/main" xmlns="" val="2794095366"/>
                    </a:ext>
                  </a:extLst>
                </a:gridCol>
                <a:gridCol w="1519204">
                  <a:extLst>
                    <a:ext uri="{9D8B030D-6E8A-4147-A177-3AD203B41FA5}">
                      <a16:colId xmlns:a16="http://schemas.microsoft.com/office/drawing/2014/main" xmlns="" val="4118540610"/>
                    </a:ext>
                  </a:extLst>
                </a:gridCol>
                <a:gridCol w="1537915">
                  <a:extLst>
                    <a:ext uri="{9D8B030D-6E8A-4147-A177-3AD203B41FA5}">
                      <a16:colId xmlns:a16="http://schemas.microsoft.com/office/drawing/2014/main" xmlns="" val="2300626317"/>
                    </a:ext>
                  </a:extLst>
                </a:gridCol>
                <a:gridCol w="1665680">
                  <a:extLst>
                    <a:ext uri="{9D8B030D-6E8A-4147-A177-3AD203B41FA5}">
                      <a16:colId xmlns:a16="http://schemas.microsoft.com/office/drawing/2014/main" xmlns="" val="2651372925"/>
                    </a:ext>
                  </a:extLst>
                </a:gridCol>
              </a:tblGrid>
              <a:tr h="245758">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Strategic Goals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Strategic Objectives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KPIs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Annual Target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Performance </a:t>
                      </a:r>
                      <a:r>
                        <a:rPr lang="en-GB" sz="1200" dirty="0" smtClean="0">
                          <a:effectLst/>
                          <a:latin typeface="Arial" panose="020B0604020202020204" pitchFamily="34" charset="0"/>
                          <a:cs typeface="Arial" panose="020B0604020202020204" pitchFamily="34" charset="0"/>
                        </a:rPr>
                        <a:t>Targets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46264666"/>
                  </a:ext>
                </a:extLst>
              </a:tr>
              <a:tr h="6004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Quarter Q 1 </a:t>
                      </a:r>
                      <a:endParaRPr lang="en-US" sz="12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April 2017 to June 2017</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Quarter 2  </a:t>
                      </a:r>
                      <a:endParaRPr lang="en-US" sz="12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July 2017 to September 2017</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Quarter 3                         October 2017 to December 2017</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 Quarter 4 </a:t>
                      </a:r>
                      <a:endParaRPr lang="en-US" sz="12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solidFill>
                            <a:schemeClr val="bg1"/>
                          </a:solidFill>
                          <a:effectLst/>
                          <a:latin typeface="Arial" panose="020B0604020202020204" pitchFamily="34" charset="0"/>
                          <a:cs typeface="Arial" panose="020B0604020202020204" pitchFamily="34" charset="0"/>
                        </a:rPr>
                        <a:t>January 2018 to March 2018</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789462614"/>
                  </a:ext>
                </a:extLst>
              </a:tr>
              <a:tr h="399810">
                <a:tc rowSpan="5">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SG 1: Sustainable business growth</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Increase revenue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1. Revenue </a:t>
                      </a:r>
                      <a:r>
                        <a:rPr lang="en-GB" sz="1200" dirty="0">
                          <a:effectLst/>
                          <a:latin typeface="Arial" panose="020B0604020202020204" pitchFamily="34" charset="0"/>
                          <a:cs typeface="Arial" panose="020B0604020202020204" pitchFamily="34" charset="0"/>
                        </a:rPr>
                        <a:t>growth by 8–10% annually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R1 275.8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R312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R627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R942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R1 275.8 million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634428686"/>
                  </a:ext>
                </a:extLst>
              </a:tr>
              <a:tr h="600456">
                <a:tc vMerge="1">
                  <a:txBody>
                    <a:bodyPr/>
                    <a:lstStyle/>
                    <a:p>
                      <a:endParaRPr lang="en-US"/>
                    </a:p>
                  </a:txBody>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Increase Earnings Before Tax and Interest (EBIT)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2. Earnings </a:t>
                      </a:r>
                      <a:r>
                        <a:rPr lang="en-GB" sz="1200" dirty="0">
                          <a:effectLst/>
                          <a:latin typeface="Arial" panose="020B0604020202020204" pitchFamily="34" charset="0"/>
                          <a:cs typeface="Arial" panose="020B0604020202020204" pitchFamily="34" charset="0"/>
                        </a:rPr>
                        <a:t>before Interest and Tax</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R138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R13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R27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R65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R138 million</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207540579"/>
                  </a:ext>
                </a:extLst>
              </a:tr>
              <a:tr h="1218388">
                <a:tc vMerge="1">
                  <a:txBody>
                    <a:bodyPr/>
                    <a:lstStyle/>
                    <a:p>
                      <a:endParaRPr lang="en-US"/>
                    </a:p>
                  </a:txBody>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Contribution to socio-economic transformation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3. Actual </a:t>
                      </a:r>
                      <a:r>
                        <a:rPr lang="en-GB" sz="1200" dirty="0">
                          <a:effectLst/>
                          <a:latin typeface="Arial" panose="020B0604020202020204" pitchFamily="34" charset="0"/>
                          <a:cs typeface="Arial" panose="020B0604020202020204" pitchFamily="34" charset="0"/>
                        </a:rPr>
                        <a:t>spend of NPAT on Supplier Development (2%), Enterprise Development (3%) and SED (1.5%)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6.5% of Actual NPAT for the 2017/18 Financial Year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20% of budgeted Enterprise and Supplier Development Spend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50% of budgeted Enterprise and Supplier Development Spend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70% of budgeted Enterprise and Supplier Development Spend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Actual spend of NPAT on Supplier Development (2%), Enterprise Development (3%) and SED (1.5%)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728131216"/>
                  </a:ext>
                </a:extLst>
              </a:tr>
              <a:tr h="1012411">
                <a:tc vMerge="1">
                  <a:txBody>
                    <a:bodyPr/>
                    <a:lstStyle/>
                    <a:p>
                      <a:endParaRPr lang="en-US"/>
                    </a:p>
                  </a:txBody>
                  <a:tcP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Ensure reliable commercial DTT network</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smtClean="0">
                          <a:effectLst/>
                          <a:latin typeface="Arial" panose="020B0604020202020204" pitchFamily="34" charset="0"/>
                          <a:cs typeface="Arial" panose="020B0604020202020204" pitchFamily="34" charset="0"/>
                        </a:rPr>
                        <a:t>4. 550 </a:t>
                      </a:r>
                      <a:r>
                        <a:rPr lang="en-GB" sz="1200" dirty="0">
                          <a:effectLst/>
                          <a:latin typeface="Arial" panose="020B0604020202020204" pitchFamily="34" charset="0"/>
                          <a:cs typeface="Arial" panose="020B0604020202020204" pitchFamily="34" charset="0"/>
                        </a:rPr>
                        <a:t>DTT national viewer sites installed and viewer experience measured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550 DTT national viewer sites installed and field trial experience tested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ZA" sz="1200" dirty="0">
                          <a:effectLst/>
                          <a:latin typeface="Arial" panose="020B0604020202020204" pitchFamily="34" charset="0"/>
                          <a:cs typeface="Arial" panose="020B0604020202020204" pitchFamily="34" charset="0"/>
                        </a:rPr>
                        <a:t>550 DTT national field trial sites installed </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Achieve viewer experience test results of 95% availability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ZA" sz="1200" dirty="0">
                          <a:effectLst/>
                          <a:latin typeface="Arial" panose="020B0604020202020204" pitchFamily="34" charset="0"/>
                          <a:cs typeface="Arial" panose="020B0604020202020204" pitchFamily="34" charset="0"/>
                        </a:rPr>
                        <a:t>Achieve viewer experience test results of 98% availability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ZA" sz="1200">
                          <a:effectLst/>
                          <a:latin typeface="Arial" panose="020B0604020202020204" pitchFamily="34" charset="0"/>
                          <a:cs typeface="Arial" panose="020B0604020202020204" pitchFamily="34" charset="0"/>
                        </a:rPr>
                        <a:t>550 DTT national viewer sites installed and field trial experience tested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395686053"/>
                  </a:ext>
                </a:extLst>
              </a:tr>
              <a:tr h="1218388">
                <a:tc vMerge="1">
                  <a:txBody>
                    <a:bodyPr/>
                    <a:lstStyle/>
                    <a:p>
                      <a:endParaRPr lang="en-US"/>
                    </a:p>
                  </a:txBody>
                  <a:tcP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clean audit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smtClean="0">
                          <a:effectLst/>
                          <a:latin typeface="Arial" panose="020B0604020202020204" pitchFamily="34" charset="0"/>
                          <a:cs typeface="Arial" panose="020B0604020202020204" pitchFamily="34" charset="0"/>
                        </a:rPr>
                        <a:t>5. Clean </a:t>
                      </a:r>
                      <a:r>
                        <a:rPr lang="en-GB" sz="1200" dirty="0">
                          <a:effectLst/>
                          <a:latin typeface="Arial" panose="020B0604020202020204" pitchFamily="34" charset="0"/>
                          <a:cs typeface="Arial" panose="020B0604020202020204" pitchFamily="34" charset="0"/>
                        </a:rPr>
                        <a:t>audit achieved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Clean audit achieved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No performance required</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No performance required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No performance required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Complete and issue Interim Financial</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Statements for the period ended 31 December 2017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732961902"/>
                  </a:ext>
                </a:extLst>
              </a:tr>
            </a:tbl>
          </a:graphicData>
        </a:graphic>
      </p:graphicFrame>
    </p:spTree>
    <p:extLst>
      <p:ext uri="{BB962C8B-B14F-4D97-AF65-F5344CB8AC3E}">
        <p14:creationId xmlns:p14="http://schemas.microsoft.com/office/powerpoint/2010/main" val="3414692453"/>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154745" y="0"/>
            <a:ext cx="11931854" cy="717453"/>
          </a:xfrm>
          <a:prstGeom prst="rect">
            <a:avLst/>
          </a:prstGeom>
          <a:solidFill>
            <a:srgbClr val="4472C4"/>
          </a:solidFill>
          <a:ln>
            <a:solidFill>
              <a:schemeClr val="accent5">
                <a:shade val="50000"/>
              </a:schemeClr>
            </a:solidFill>
          </a:ln>
        </p:spPr>
        <p:txBody>
          <a:bodyPr wrap="square" rtlCol="0" anchor="ctr" anchorCtr="0">
            <a:normAutofit fontScale="55000" lnSpcReduction="2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a:t>
            </a:r>
          </a:p>
          <a:p>
            <a:r>
              <a:rPr lang="en-GB" dirty="0"/>
              <a:t>	</a:t>
            </a:r>
            <a:r>
              <a:rPr lang="en-GB" sz="5100" dirty="0"/>
              <a:t>Annual Performance </a:t>
            </a:r>
            <a:r>
              <a:rPr lang="en-GB" sz="5100" dirty="0" smtClean="0"/>
              <a:t>PLAN</a:t>
            </a:r>
            <a:endParaRPr lang="en-GB" sz="5100" dirty="0"/>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val="477711689"/>
              </p:ext>
            </p:extLst>
          </p:nvPr>
        </p:nvGraphicFramePr>
        <p:xfrm>
          <a:off x="154745" y="756649"/>
          <a:ext cx="11931854" cy="6063134"/>
        </p:xfrm>
        <a:graphic>
          <a:graphicData uri="http://schemas.openxmlformats.org/drawingml/2006/table">
            <a:tbl>
              <a:tblPr firstRow="1" firstCol="1" bandRow="1">
                <a:tableStyleId>{00A15C55-8517-42AA-B614-E9B94910E393}</a:tableStyleId>
              </a:tblPr>
              <a:tblGrid>
                <a:gridCol w="1542969">
                  <a:extLst>
                    <a:ext uri="{9D8B030D-6E8A-4147-A177-3AD203B41FA5}">
                      <a16:colId xmlns:a16="http://schemas.microsoft.com/office/drawing/2014/main" xmlns="" val="1483629304"/>
                    </a:ext>
                  </a:extLst>
                </a:gridCol>
                <a:gridCol w="1513421">
                  <a:extLst>
                    <a:ext uri="{9D8B030D-6E8A-4147-A177-3AD203B41FA5}">
                      <a16:colId xmlns:a16="http://schemas.microsoft.com/office/drawing/2014/main" xmlns="" val="4153006382"/>
                    </a:ext>
                  </a:extLst>
                </a:gridCol>
                <a:gridCol w="1555731">
                  <a:extLst>
                    <a:ext uri="{9D8B030D-6E8A-4147-A177-3AD203B41FA5}">
                      <a16:colId xmlns:a16="http://schemas.microsoft.com/office/drawing/2014/main" xmlns="" val="3609342830"/>
                    </a:ext>
                  </a:extLst>
                </a:gridCol>
                <a:gridCol w="1418055">
                  <a:extLst>
                    <a:ext uri="{9D8B030D-6E8A-4147-A177-3AD203B41FA5}">
                      <a16:colId xmlns:a16="http://schemas.microsoft.com/office/drawing/2014/main" xmlns="" val="3383961449"/>
                    </a:ext>
                  </a:extLst>
                </a:gridCol>
                <a:gridCol w="1462988">
                  <a:extLst>
                    <a:ext uri="{9D8B030D-6E8A-4147-A177-3AD203B41FA5}">
                      <a16:colId xmlns:a16="http://schemas.microsoft.com/office/drawing/2014/main" xmlns="" val="1495178229"/>
                    </a:ext>
                  </a:extLst>
                </a:gridCol>
                <a:gridCol w="1346326">
                  <a:extLst>
                    <a:ext uri="{9D8B030D-6E8A-4147-A177-3AD203B41FA5}">
                      <a16:colId xmlns:a16="http://schemas.microsoft.com/office/drawing/2014/main" xmlns="" val="1101749277"/>
                    </a:ext>
                  </a:extLst>
                </a:gridCol>
                <a:gridCol w="1546182">
                  <a:extLst>
                    <a:ext uri="{9D8B030D-6E8A-4147-A177-3AD203B41FA5}">
                      <a16:colId xmlns:a16="http://schemas.microsoft.com/office/drawing/2014/main" xmlns="" val="1087021567"/>
                    </a:ext>
                  </a:extLst>
                </a:gridCol>
                <a:gridCol w="1546182">
                  <a:extLst>
                    <a:ext uri="{9D8B030D-6E8A-4147-A177-3AD203B41FA5}">
                      <a16:colId xmlns:a16="http://schemas.microsoft.com/office/drawing/2014/main" xmlns="" val="3357578978"/>
                    </a:ext>
                  </a:extLst>
                </a:gridCol>
              </a:tblGrid>
              <a:tr h="214022">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Strategic Goals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Strategic Objectives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KPIs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Annual Target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15000"/>
                        </a:lnSpc>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Performance Targets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nSpc>
                          <a:spcPct val="115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nSpc>
                          <a:spcPct val="115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nSpc>
                          <a:spcPct val="115000"/>
                        </a:lnSpc>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47823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Quarter Q 1 </a:t>
                      </a:r>
                      <a:endParaRPr lang="en-US" sz="1200" b="1"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April 2017 to June 2017</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Quarter 2  </a:t>
                      </a:r>
                      <a:endParaRPr lang="en-US" sz="1200" b="1"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July 2017 to September 2017</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Quarter 3                         October 2017 to December 2017</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 Quarter 4 </a:t>
                      </a:r>
                      <a:endParaRPr lang="en-US" sz="1200" b="1"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200" b="1" dirty="0">
                          <a:solidFill>
                            <a:schemeClr val="bg1"/>
                          </a:solidFill>
                          <a:effectLst/>
                          <a:latin typeface="Arial" panose="020B0604020202020204" pitchFamily="34" charset="0"/>
                          <a:cs typeface="Arial" panose="020B0604020202020204" pitchFamily="34" charset="0"/>
                        </a:rPr>
                        <a:t>January 2018 to March 2018</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1"/>
                  </a:ext>
                </a:extLst>
              </a:tr>
              <a:tr h="1187084">
                <a:tc rowSpan="2">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SG 2: Achieve high levels of customer satisfaction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Ensure network availability meets SLA requirements across all platforms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6. Weighted </a:t>
                      </a:r>
                      <a:r>
                        <a:rPr lang="en-GB" sz="1200" dirty="0">
                          <a:effectLst/>
                          <a:latin typeface="Arial" panose="020B0604020202020204" pitchFamily="34" charset="0"/>
                          <a:cs typeface="Arial" panose="020B0604020202020204" pitchFamily="34" charset="0"/>
                        </a:rPr>
                        <a:t>average availability based on product revenues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Weighted average availability based on product revenues of 99.80%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Weighted average availability based on product revenues of 99.80%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Weighted average availability based on product revenues of 99.80%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Weighted average availability based on product revenues of 99.80%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Weighted average availability based on product revenues of 99.80%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856808250"/>
                  </a:ext>
                </a:extLst>
              </a:tr>
              <a:tr h="1187084">
                <a:tc vMerge="1">
                  <a:txBody>
                    <a:bodyPr/>
                    <a:lstStyle/>
                    <a:p>
                      <a:endParaRPr lang="en-US"/>
                    </a:p>
                  </a:txBody>
                  <a:tcPr/>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Enhanced customer orientation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7. Customer </a:t>
                      </a:r>
                      <a:r>
                        <a:rPr lang="en-GB" sz="1200" dirty="0">
                          <a:effectLst/>
                          <a:latin typeface="Arial" panose="020B0604020202020204" pitchFamily="34" charset="0"/>
                          <a:cs typeface="Arial" panose="020B0604020202020204" pitchFamily="34" charset="0"/>
                        </a:rPr>
                        <a:t>satisfaction level of 80%</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a:effectLst/>
                          <a:latin typeface="Arial" panose="020B0604020202020204" pitchFamily="34" charset="0"/>
                          <a:cs typeface="Arial" panose="020B0604020202020204" pitchFamily="34" charset="0"/>
                        </a:rPr>
                        <a:t>Customer satisfaction level of 80% achieved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Monitoring Tool for Customer Survey recommendations completed and implementation started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a:effectLst/>
                          <a:latin typeface="Arial" panose="020B0604020202020204" pitchFamily="34" charset="0"/>
                          <a:cs typeface="Arial" panose="020B0604020202020204" pitchFamily="34" charset="0"/>
                        </a:rPr>
                        <a:t>4 Customer Engagement Workshops </a:t>
                      </a:r>
                      <a:endParaRPr lang="en-US" sz="1200">
                        <a:effectLst/>
                        <a:latin typeface="Arial" panose="020B0604020202020204" pitchFamily="34" charset="0"/>
                        <a:cs typeface="Arial" panose="020B0604020202020204" pitchFamily="34" charset="0"/>
                      </a:endParaRPr>
                    </a:p>
                    <a:p>
                      <a:pPr>
                        <a:lnSpc>
                          <a:spcPct val="115000"/>
                        </a:lnSpc>
                        <a:spcAft>
                          <a:spcPts val="0"/>
                        </a:spcAft>
                      </a:pPr>
                      <a:r>
                        <a:rPr lang="en-GB" sz="1200">
                          <a:effectLst/>
                          <a:latin typeface="Arial" panose="020B0604020202020204" pitchFamily="34" charset="0"/>
                          <a:cs typeface="Arial" panose="020B0604020202020204" pitchFamily="34" charset="0"/>
                        </a:rPr>
                        <a:t>for the 4 customer segments</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Introduce 2 innovative products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customer</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satisfaction</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levels of 80% based</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on the survey</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completed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388716692"/>
                  </a:ext>
                </a:extLst>
              </a:tr>
              <a:tr h="1287901">
                <a:tc rowSpan="2">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SG 3: Build a high-performance culture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Achieve high performance culture</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200" dirty="0" smtClean="0">
                          <a:effectLst/>
                          <a:latin typeface="Arial" panose="020B0604020202020204" pitchFamily="34" charset="0"/>
                          <a:cs typeface="Arial" panose="020B0604020202020204" pitchFamily="34" charset="0"/>
                        </a:rPr>
                        <a:t>8. Average </a:t>
                      </a:r>
                      <a:r>
                        <a:rPr lang="en-GB" sz="1200" dirty="0">
                          <a:effectLst/>
                          <a:latin typeface="Arial" panose="020B0604020202020204" pitchFamily="34" charset="0"/>
                          <a:cs typeface="Arial" panose="020B0604020202020204" pitchFamily="34" charset="0"/>
                        </a:rPr>
                        <a:t>employee performance ratings of 3.6 achieved (85% Organisational Objectives achieved)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0"/>
                        </a:spcAft>
                      </a:pPr>
                      <a:r>
                        <a:rPr lang="en-GB" sz="1200">
                          <a:effectLst/>
                          <a:latin typeface="Arial" panose="020B0604020202020204" pitchFamily="34" charset="0"/>
                          <a:cs typeface="Arial" panose="020B0604020202020204" pitchFamily="34" charset="0"/>
                        </a:rPr>
                        <a:t>Performance rating of 3.6 for the 2017/18 Financial Year</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25% of Organisational objectives achieved</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50% of Organisational objectives achieved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75% of Organisational objectives achieved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Aft>
                          <a:spcPts val="100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85% and more of Organisational objectives achieved</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highlight>
                            <a:srgbClr val="FFFF00"/>
                          </a:highligh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29469493"/>
                  </a:ext>
                </a:extLst>
              </a:tr>
              <a:tr h="1228772">
                <a:tc vMerge="1">
                  <a:txBody>
                    <a:bodyPr/>
                    <a:lstStyle/>
                    <a:p>
                      <a:endParaRPr lang="en-US"/>
                    </a:p>
                  </a:txBody>
                  <a:tcPr/>
                </a:tc>
                <a:tc>
                  <a:txBody>
                    <a:bodyPr/>
                    <a:lstStyle/>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Ensure employee development</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smtClean="0">
                          <a:effectLst/>
                          <a:latin typeface="Arial" panose="020B0604020202020204" pitchFamily="34" charset="0"/>
                          <a:cs typeface="Arial" panose="020B0604020202020204" pitchFamily="34" charset="0"/>
                        </a:rPr>
                        <a:t>9.</a:t>
                      </a:r>
                      <a:r>
                        <a:rPr lang="en-GB" sz="1200" baseline="0" dirty="0" smtClean="0">
                          <a:effectLst/>
                          <a:latin typeface="Arial" panose="020B0604020202020204" pitchFamily="34" charset="0"/>
                          <a:cs typeface="Arial" panose="020B0604020202020204" pitchFamily="34" charset="0"/>
                        </a:rPr>
                        <a:t> </a:t>
                      </a:r>
                      <a:r>
                        <a:rPr lang="en-GB" sz="1200" dirty="0" smtClean="0">
                          <a:effectLst/>
                          <a:latin typeface="Arial" panose="020B0604020202020204" pitchFamily="34" charset="0"/>
                          <a:cs typeface="Arial" panose="020B0604020202020204" pitchFamily="34" charset="0"/>
                        </a:rPr>
                        <a:t>85</a:t>
                      </a:r>
                      <a:r>
                        <a:rPr lang="en-GB" sz="1200" dirty="0">
                          <a:effectLst/>
                          <a:latin typeface="Arial" panose="020B0604020202020204" pitchFamily="34" charset="0"/>
                          <a:cs typeface="Arial" panose="020B0604020202020204" pitchFamily="34" charset="0"/>
                        </a:rPr>
                        <a:t>% Training Plan implemented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85% of the 2017/18 Approved Training Plan interventions implemented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cs typeface="Arial" panose="020B0604020202020204" pitchFamily="34" charset="0"/>
                        </a:rPr>
                        <a:t>20% of training interventions completed</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45% of training interventions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cs typeface="Arial" panose="020B0604020202020204" pitchFamily="34" charset="0"/>
                      </a:endParaRPr>
                    </a:p>
                    <a:p>
                      <a:pPr>
                        <a:lnSpc>
                          <a:spcPct val="115000"/>
                        </a:lnSpc>
                        <a:spcAft>
                          <a:spcPts val="1000"/>
                        </a:spcAft>
                      </a:pPr>
                      <a:r>
                        <a:rPr lang="en-GB" sz="1200">
                          <a:effectLst/>
                          <a:latin typeface="Arial" panose="020B0604020202020204" pitchFamily="34" charset="0"/>
                          <a:cs typeface="Arial" panose="020B0604020202020204" pitchFamily="34" charset="0"/>
                        </a:rPr>
                        <a:t>63% of training interventions completed</a:t>
                      </a:r>
                      <a:endParaRPr lang="en-US" sz="1200">
                        <a:effectLst/>
                        <a:latin typeface="Arial" panose="020B0604020202020204" pitchFamily="34" charset="0"/>
                        <a:cs typeface="Arial" panose="020B0604020202020204" pitchFamily="34" charset="0"/>
                      </a:endParaRPr>
                    </a:p>
                    <a:p>
                      <a:pPr algn="ctr">
                        <a:lnSpc>
                          <a:spcPct val="115000"/>
                        </a:lnSpc>
                        <a:spcAft>
                          <a:spcPts val="0"/>
                        </a:spcAft>
                      </a:pPr>
                      <a:r>
                        <a:rPr lang="en-GB"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100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algn="ctr">
                        <a:lnSpc>
                          <a:spcPct val="115000"/>
                        </a:lnSpc>
                        <a:spcAft>
                          <a:spcPts val="1000"/>
                        </a:spcAft>
                      </a:pPr>
                      <a:r>
                        <a:rPr lang="en-GB" sz="1200" dirty="0">
                          <a:effectLst/>
                          <a:latin typeface="Arial" panose="020B0604020202020204" pitchFamily="34" charset="0"/>
                          <a:cs typeface="Arial" panose="020B0604020202020204" pitchFamily="34" charset="0"/>
                        </a:rPr>
                        <a:t>85% of training interventions completed</a:t>
                      </a:r>
                      <a:endParaRPr lang="en-US" sz="1200" dirty="0">
                        <a:effectLst/>
                        <a:latin typeface="Arial" panose="020B0604020202020204" pitchFamily="34" charset="0"/>
                        <a:cs typeface="Arial" panose="020B0604020202020204" pitchFamily="34" charset="0"/>
                      </a:endParaRPr>
                    </a:p>
                    <a:p>
                      <a:pPr algn="ct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12947972"/>
                  </a:ext>
                </a:extLst>
              </a:tr>
            </a:tbl>
          </a:graphicData>
        </a:graphic>
      </p:graphicFrame>
    </p:spTree>
    <p:extLst>
      <p:ext uri="{BB962C8B-B14F-4D97-AF65-F5344CB8AC3E}">
        <p14:creationId xmlns:p14="http://schemas.microsoft.com/office/powerpoint/2010/main" val="2284588146"/>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140677" y="0"/>
            <a:ext cx="11945922" cy="872197"/>
          </a:xfrm>
          <a:prstGeom prst="rect">
            <a:avLst/>
          </a:prstGeom>
          <a:solidFill>
            <a:srgbClr val="4472C4"/>
          </a:solidFill>
          <a:ln>
            <a:solidFill>
              <a:schemeClr val="accent5">
                <a:shade val="50000"/>
              </a:schemeClr>
            </a:solidFill>
          </a:ln>
        </p:spPr>
        <p:txBody>
          <a:bodyPr wrap="square" rtlCol="0" anchor="ctr" anchorCtr="0">
            <a:normAutofit fontScale="77500" lnSpcReduction="2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a:t>
            </a:r>
          </a:p>
          <a:p>
            <a:r>
              <a:rPr lang="en-GB" dirty="0"/>
              <a:t>	Annual Performance </a:t>
            </a:r>
            <a:r>
              <a:rPr lang="en-GB" dirty="0" smtClean="0"/>
              <a:t>PLAN</a:t>
            </a:r>
            <a:endParaRPr lang="en-GB" dirty="0"/>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graphicFrame>
        <p:nvGraphicFramePr>
          <p:cNvPr id="3" name="Table 2"/>
          <p:cNvGraphicFramePr>
            <a:graphicFrameLocks noGrp="1"/>
          </p:cNvGraphicFramePr>
          <p:nvPr>
            <p:extLst>
              <p:ext uri="{D42A27DB-BD31-4B8C-83A1-F6EECF244321}">
                <p14:modId xmlns:p14="http://schemas.microsoft.com/office/powerpoint/2010/main" val="2897106293"/>
              </p:ext>
            </p:extLst>
          </p:nvPr>
        </p:nvGraphicFramePr>
        <p:xfrm>
          <a:off x="140677" y="930263"/>
          <a:ext cx="11945921" cy="4923917"/>
        </p:xfrm>
        <a:graphic>
          <a:graphicData uri="http://schemas.openxmlformats.org/drawingml/2006/table">
            <a:tbl>
              <a:tblPr firstRow="1" firstCol="1" bandRow="1">
                <a:tableStyleId>{00A15C55-8517-42AA-B614-E9B94910E393}</a:tableStyleId>
              </a:tblPr>
              <a:tblGrid>
                <a:gridCol w="1459916">
                  <a:extLst>
                    <a:ext uri="{9D8B030D-6E8A-4147-A177-3AD203B41FA5}">
                      <a16:colId xmlns:a16="http://schemas.microsoft.com/office/drawing/2014/main" xmlns="" val="1356567899"/>
                    </a:ext>
                  </a:extLst>
                </a:gridCol>
                <a:gridCol w="1548971">
                  <a:extLst>
                    <a:ext uri="{9D8B030D-6E8A-4147-A177-3AD203B41FA5}">
                      <a16:colId xmlns:a16="http://schemas.microsoft.com/office/drawing/2014/main" xmlns="" val="2542741205"/>
                    </a:ext>
                  </a:extLst>
                </a:gridCol>
                <a:gridCol w="1769697">
                  <a:extLst>
                    <a:ext uri="{9D8B030D-6E8A-4147-A177-3AD203B41FA5}">
                      <a16:colId xmlns:a16="http://schemas.microsoft.com/office/drawing/2014/main" xmlns="" val="1204764140"/>
                    </a:ext>
                  </a:extLst>
                </a:gridCol>
                <a:gridCol w="1479241">
                  <a:extLst>
                    <a:ext uri="{9D8B030D-6E8A-4147-A177-3AD203B41FA5}">
                      <a16:colId xmlns:a16="http://schemas.microsoft.com/office/drawing/2014/main" xmlns="" val="4104678632"/>
                    </a:ext>
                  </a:extLst>
                </a:gridCol>
                <a:gridCol w="1364592">
                  <a:extLst>
                    <a:ext uri="{9D8B030D-6E8A-4147-A177-3AD203B41FA5}">
                      <a16:colId xmlns:a16="http://schemas.microsoft.com/office/drawing/2014/main" xmlns="" val="1979265748"/>
                    </a:ext>
                  </a:extLst>
                </a:gridCol>
                <a:gridCol w="1280011">
                  <a:extLst>
                    <a:ext uri="{9D8B030D-6E8A-4147-A177-3AD203B41FA5}">
                      <a16:colId xmlns:a16="http://schemas.microsoft.com/office/drawing/2014/main" xmlns="" val="2271415589"/>
                    </a:ext>
                  </a:extLst>
                </a:gridCol>
                <a:gridCol w="1416612">
                  <a:extLst>
                    <a:ext uri="{9D8B030D-6E8A-4147-A177-3AD203B41FA5}">
                      <a16:colId xmlns:a16="http://schemas.microsoft.com/office/drawing/2014/main" xmlns="" val="2811983603"/>
                    </a:ext>
                  </a:extLst>
                </a:gridCol>
                <a:gridCol w="1626881">
                  <a:extLst>
                    <a:ext uri="{9D8B030D-6E8A-4147-A177-3AD203B41FA5}">
                      <a16:colId xmlns:a16="http://schemas.microsoft.com/office/drawing/2014/main" xmlns="" val="2361217754"/>
                    </a:ext>
                  </a:extLst>
                </a:gridCol>
              </a:tblGrid>
              <a:tr h="479504">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Strategic Goals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Strategic Objectives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KPIs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rowSpan="2">
                  <a:txBody>
                    <a:bodyPr/>
                    <a:lstStyle/>
                    <a:p>
                      <a:pPr algn="ctr">
                        <a:lnSpc>
                          <a:spcPct val="115000"/>
                        </a:lnSpc>
                        <a:spcAft>
                          <a:spcPts val="0"/>
                        </a:spcAft>
                      </a:pPr>
                      <a:r>
                        <a:rPr lang="en-GB" sz="1400" dirty="0">
                          <a:effectLst/>
                          <a:latin typeface="Arial" panose="020B0604020202020204" pitchFamily="34" charset="0"/>
                          <a:cs typeface="Arial" panose="020B0604020202020204" pitchFamily="34" charset="0"/>
                        </a:rPr>
                        <a:t>Annual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15000"/>
                        </a:lnSpc>
                        <a:spcAft>
                          <a:spcPts val="0"/>
                        </a:spcAft>
                      </a:pPr>
                      <a:r>
                        <a:rPr lang="en-US" sz="1400" dirty="0" smtClean="0">
                          <a:effectLst/>
                          <a:latin typeface="Arial" panose="020B0604020202020204" pitchFamily="34" charset="0"/>
                          <a:cs typeface="Arial" panose="020B0604020202020204" pitchFamily="34" charset="0"/>
                        </a:rPr>
                        <a:t>Performance</a:t>
                      </a:r>
                      <a:r>
                        <a:rPr lang="en-US" sz="1400" baseline="0" dirty="0" smtClean="0">
                          <a:effectLst/>
                          <a:latin typeface="Arial" panose="020B0604020202020204" pitchFamily="34" charset="0"/>
                          <a:cs typeface="Arial" panose="020B0604020202020204" pitchFamily="34" charset="0"/>
                        </a:rPr>
                        <a:t> Targets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15000"/>
                        </a:lnSpc>
                        <a:spcAft>
                          <a:spcPts val="0"/>
                        </a:spcAft>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pPr algn="ctr">
                        <a:lnSpc>
                          <a:spcPct val="115000"/>
                        </a:lnSpc>
                        <a:spcAft>
                          <a:spcPts val="0"/>
                        </a:spcAft>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tc hMerge="1">
                  <a:txBody>
                    <a:bodyPr/>
                    <a:lstStyle/>
                    <a:p>
                      <a:pPr algn="ctr">
                        <a:lnSpc>
                          <a:spcPct val="115000"/>
                        </a:lnSpc>
                        <a:spcAft>
                          <a:spcPts val="0"/>
                        </a:spcAft>
                      </a:pP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xmlns="" val="10000"/>
                  </a:ext>
                </a:extLst>
              </a:tr>
              <a:tr h="877380">
                <a:tc vMerge="1">
                  <a:txBody>
                    <a:bodyPr/>
                    <a:lstStyle/>
                    <a:p>
                      <a:endParaRPr lang="en-US"/>
                    </a:p>
                  </a:txBody>
                  <a:tcPr/>
                </a:tc>
                <a:tc vMerge="1">
                  <a:txBody>
                    <a:bodyPr/>
                    <a:lstStyle/>
                    <a:p>
                      <a:endParaRPr lang="en-US"/>
                    </a:p>
                  </a:txBody>
                  <a:tcPr>
                    <a:solidFill>
                      <a:schemeClr val="tx2">
                        <a:lumMod val="20000"/>
                        <a:lumOff val="80000"/>
                      </a:schemeClr>
                    </a:solidFill>
                  </a:tcPr>
                </a:tc>
                <a:tc vMerge="1">
                  <a:txBody>
                    <a:bodyPr/>
                    <a:lstStyle/>
                    <a:p>
                      <a:endParaRPr lang="en-US"/>
                    </a:p>
                  </a:txBody>
                  <a:tcPr>
                    <a:solidFill>
                      <a:schemeClr val="tx2">
                        <a:lumMod val="20000"/>
                        <a:lumOff val="80000"/>
                      </a:schemeClr>
                    </a:solidFill>
                  </a:tcPr>
                </a:tc>
                <a:tc vMerge="1">
                  <a:txBody>
                    <a:bodyPr/>
                    <a:lstStyle/>
                    <a:p>
                      <a:endParaRPr lang="en-US"/>
                    </a:p>
                  </a:txBody>
                  <a:tcPr>
                    <a:solidFill>
                      <a:schemeClr val="tx2">
                        <a:lumMod val="20000"/>
                        <a:lumOff val="80000"/>
                      </a:schemeClr>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Quarter Q 1 </a:t>
                      </a:r>
                      <a:endParaRPr lang="en-US" sz="14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April 2017 to June 2017</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Quarter 2  </a:t>
                      </a:r>
                      <a:endParaRPr lang="en-US" sz="14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July 2017 to September 2017</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Quarter 3                         October 2017 to December 2017</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 Quarter 4 </a:t>
                      </a:r>
                      <a:endParaRPr lang="en-US" sz="1400" dirty="0">
                        <a:solidFill>
                          <a:schemeClr val="bg1"/>
                        </a:solidFill>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solidFill>
                            <a:schemeClr val="bg1"/>
                          </a:solidFill>
                          <a:effectLst/>
                          <a:latin typeface="Arial" panose="020B0604020202020204" pitchFamily="34" charset="0"/>
                          <a:cs typeface="Arial" panose="020B0604020202020204" pitchFamily="34" charset="0"/>
                        </a:rPr>
                        <a:t>January 2018 to March 2018</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FC000"/>
                    </a:solidFill>
                  </a:tcPr>
                </a:tc>
                <a:extLst>
                  <a:ext uri="{0D108BD9-81ED-4DB2-BD59-A6C34878D82A}">
                    <a16:rowId xmlns:a16="http://schemas.microsoft.com/office/drawing/2014/main" xmlns="" val="10001"/>
                  </a:ext>
                </a:extLst>
              </a:tr>
              <a:tr h="3462957">
                <a:tc>
                  <a:txBody>
                    <a:bodyPr/>
                    <a:lstStyle/>
                    <a:p>
                      <a:pPr algn="ctr">
                        <a:lnSpc>
                          <a:spcPct val="115000"/>
                        </a:lnSpc>
                        <a:spcAft>
                          <a:spcPts val="0"/>
                        </a:spcAft>
                      </a:pPr>
                      <a:r>
                        <a:rPr lang="en-GB" sz="1200" dirty="0">
                          <a:effectLst/>
                          <a:latin typeface="Arial" panose="020B0604020202020204" pitchFamily="34" charset="0"/>
                          <a:cs typeface="Arial" panose="020B0604020202020204" pitchFamily="34" charset="0"/>
                        </a:rPr>
                        <a:t>SG 4: Lead preparation for the launch of the South African-based Satellite Project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800"/>
                        </a:spcAft>
                      </a:pPr>
                      <a:r>
                        <a:rPr lang="en-GB" sz="1400" dirty="0">
                          <a:effectLst/>
                          <a:latin typeface="Arial" panose="020B0604020202020204" pitchFamily="34" charset="0"/>
                          <a:cs typeface="Arial" panose="020B0604020202020204" pitchFamily="34" charset="0"/>
                        </a:rPr>
                        <a:t>Develop a South African-based Satellite business plan and funding proposal</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800"/>
                        </a:spcAft>
                      </a:pPr>
                      <a:r>
                        <a:rPr lang="en-GB" sz="1400" dirty="0" smtClean="0">
                          <a:effectLst/>
                          <a:latin typeface="Arial" panose="020B0604020202020204" pitchFamily="34" charset="0"/>
                          <a:cs typeface="Arial" panose="020B0604020202020204" pitchFamily="34" charset="0"/>
                        </a:rPr>
                        <a:t>10. South </a:t>
                      </a:r>
                      <a:r>
                        <a:rPr lang="en-GB" sz="1400" dirty="0">
                          <a:effectLst/>
                          <a:latin typeface="Arial" panose="020B0604020202020204" pitchFamily="34" charset="0"/>
                          <a:cs typeface="Arial" panose="020B0604020202020204" pitchFamily="34" charset="0"/>
                        </a:rPr>
                        <a:t>African-based Satellite business plan and funding proposal submitted to Shareholder subject to feasibility study results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400" dirty="0">
                          <a:effectLst/>
                          <a:latin typeface="Arial" panose="020B0604020202020204" pitchFamily="34" charset="0"/>
                          <a:cs typeface="Arial" panose="020B0604020202020204" pitchFamily="34" charset="0"/>
                        </a:rPr>
                        <a:t>South African-based Satellite business plan and funding proposal submitted to Shareholder subject to feasibility study results</a:t>
                      </a:r>
                      <a:endParaRPr lang="en-US" sz="1400" dirty="0">
                        <a:effectLst/>
                        <a:latin typeface="Arial" panose="020B0604020202020204" pitchFamily="34" charset="0"/>
                        <a:cs typeface="Arial" panose="020B0604020202020204" pitchFamily="34" charset="0"/>
                      </a:endParaRPr>
                    </a:p>
                    <a:p>
                      <a:pPr algn="ctr">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Submit project proposal to DTPS for approval</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ZA" sz="1400" dirty="0" smtClean="0">
                          <a:effectLst/>
                          <a:latin typeface="Arial" panose="020B0604020202020204" pitchFamily="34" charset="0"/>
                          <a:cs typeface="Arial" panose="020B0604020202020204" pitchFamily="34" charset="0"/>
                        </a:rPr>
                        <a:t>Establish </a:t>
                      </a:r>
                      <a:r>
                        <a:rPr lang="en-ZA" sz="1400" dirty="0">
                          <a:effectLst/>
                          <a:latin typeface="Arial" panose="020B0604020202020204" pitchFamily="34" charset="0"/>
                          <a:cs typeface="Arial" panose="020B0604020202020204" pitchFamily="34" charset="0"/>
                        </a:rPr>
                        <a:t>the Project Office and develop concept document</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ZA" sz="1400" dirty="0">
                          <a:effectLst/>
                          <a:latin typeface="Arial" panose="020B0604020202020204" pitchFamily="34" charset="0"/>
                          <a:cs typeface="Arial" panose="020B0604020202020204" pitchFamily="34" charset="0"/>
                        </a:rPr>
                        <a:t>Develop a business plan and funding model for submission to the Board</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Aft>
                          <a:spcPts val="0"/>
                        </a:spcAft>
                      </a:pPr>
                      <a:r>
                        <a:rPr lang="en-GB" sz="1400" dirty="0">
                          <a:effectLst/>
                          <a:latin typeface="Arial" panose="020B0604020202020204" pitchFamily="34" charset="0"/>
                          <a:cs typeface="Arial" panose="020B0604020202020204" pitchFamily="34" charset="0"/>
                        </a:rPr>
                        <a:t>Approval of business plan and funding model received from Board and submitted to the DTPS</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411206913"/>
                  </a:ext>
                </a:extLst>
              </a:tr>
            </a:tbl>
          </a:graphicData>
        </a:graphic>
      </p:graphicFrame>
    </p:spTree>
    <p:extLst>
      <p:ext uri="{BB962C8B-B14F-4D97-AF65-F5344CB8AC3E}">
        <p14:creationId xmlns:p14="http://schemas.microsoft.com/office/powerpoint/2010/main" val="3121793001"/>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707886"/>
          </a:xfrm>
          <a:prstGeom prst="rect">
            <a:avLst/>
          </a:prstGeom>
          <a:solidFill>
            <a:srgbClr val="4472C4"/>
          </a:solidFill>
          <a:ln>
            <a:solidFill>
              <a:schemeClr val="accent5">
                <a:shade val="50000"/>
              </a:schemeClr>
            </a:solid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Corporate plan </a:t>
            </a:r>
          </a:p>
        </p:txBody>
      </p:sp>
      <p:sp>
        <p:nvSpPr>
          <p:cNvPr id="21" name="Content Placeholder 20"/>
          <p:cNvSpPr>
            <a:spLocks noGrp="1"/>
          </p:cNvSpPr>
          <p:nvPr>
            <p:ph idx="1"/>
          </p:nvPr>
        </p:nvSpPr>
        <p:spPr>
          <a:xfrm>
            <a:off x="599062" y="1213871"/>
            <a:ext cx="10515600" cy="4351338"/>
          </a:xfrm>
        </p:spPr>
        <p:txBody>
          <a:bodyPr>
            <a:normAutofit/>
          </a:bodyPr>
          <a:lstStyle/>
          <a:p>
            <a:pPr marL="514350" indent="-514350">
              <a:buAutoNum type="arabicPeriod"/>
            </a:pPr>
            <a:r>
              <a:rPr lang="en-ZA" dirty="0">
                <a:solidFill>
                  <a:schemeClr val="tx1">
                    <a:lumMod val="50000"/>
                    <a:lumOff val="50000"/>
                  </a:schemeClr>
                </a:solidFill>
              </a:rPr>
              <a:t>ORGANISATIONAL IDENTITY, MANDATE AND STRUCTURE	</a:t>
            </a:r>
          </a:p>
          <a:p>
            <a:pPr marL="514350" indent="-514350">
              <a:buAutoNum type="arabicPeriod"/>
            </a:pPr>
            <a:r>
              <a:rPr lang="en-ZA" dirty="0">
                <a:solidFill>
                  <a:schemeClr val="tx1">
                    <a:lumMod val="50000"/>
                    <a:lumOff val="50000"/>
                  </a:schemeClr>
                </a:solidFill>
              </a:rPr>
              <a:t>PERFORMANCE REVIEW	</a:t>
            </a:r>
          </a:p>
          <a:p>
            <a:pPr marL="514350" indent="-514350">
              <a:buAutoNum type="arabicPeriod"/>
            </a:pPr>
            <a:r>
              <a:rPr lang="en-ZA" dirty="0">
                <a:solidFill>
                  <a:schemeClr val="tx1">
                    <a:lumMod val="50000"/>
                    <a:lumOff val="50000"/>
                  </a:schemeClr>
                </a:solidFill>
              </a:rPr>
              <a:t>STRATEGIC PRIORITIES	</a:t>
            </a:r>
          </a:p>
          <a:p>
            <a:pPr marL="514350" indent="-514350">
              <a:buAutoNum type="arabicPeriod"/>
            </a:pPr>
            <a:r>
              <a:rPr lang="en-ZA" dirty="0">
                <a:solidFill>
                  <a:schemeClr val="tx1">
                    <a:lumMod val="50000"/>
                    <a:lumOff val="50000"/>
                  </a:schemeClr>
                </a:solidFill>
              </a:rPr>
              <a:t>KEY PERFORMANCE AREAS	</a:t>
            </a:r>
          </a:p>
          <a:p>
            <a:pPr marL="514350" indent="-514350">
              <a:buAutoNum type="arabicPeriod"/>
            </a:pPr>
            <a:r>
              <a:rPr lang="en-ZA" b="1" dirty="0"/>
              <a:t>FINANCIAL PLAN	</a:t>
            </a:r>
          </a:p>
          <a:p>
            <a:pPr marL="514350" indent="-514350">
              <a:buAutoNum type="arabicPeriod"/>
            </a:pPr>
            <a:r>
              <a:rPr lang="en-ZA" dirty="0">
                <a:solidFill>
                  <a:schemeClr val="tx1">
                    <a:lumMod val="50000"/>
                    <a:lumOff val="50000"/>
                  </a:schemeClr>
                </a:solidFill>
              </a:rPr>
              <a:t>CONCLUSION</a:t>
            </a:r>
          </a:p>
          <a:p>
            <a:endParaRPr lang="en-US" dirty="0"/>
          </a:p>
        </p:txBody>
      </p:sp>
    </p:spTree>
    <p:extLst>
      <p:ext uri="{BB962C8B-B14F-4D97-AF65-F5344CB8AC3E}">
        <p14:creationId xmlns:p14="http://schemas.microsoft.com/office/powerpoint/2010/main" val="71647113"/>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44488" r="-10583" b="-2229"/>
          <a:stretch/>
        </p:blipFill>
        <p:spPr>
          <a:xfrm>
            <a:off x="-922084" y="993086"/>
            <a:ext cx="14493705" cy="5330416"/>
          </a:xfrm>
          <a:prstGeom prst="rect">
            <a:avLst/>
          </a:prstGeom>
        </p:spPr>
      </p:pic>
      <p:sp>
        <p:nvSpPr>
          <p:cNvPr id="15" name="TextBox 14"/>
          <p:cNvSpPr txBox="1"/>
          <p:nvPr/>
        </p:nvSpPr>
        <p:spPr>
          <a:xfrm>
            <a:off x="6833937" y="1011386"/>
            <a:ext cx="5392300" cy="2554545"/>
          </a:xfrm>
          <a:prstGeom prst="rect">
            <a:avLst/>
          </a:prstGeom>
          <a:solidFill>
            <a:srgbClr val="009CBE"/>
          </a:solidFill>
        </p:spPr>
        <p:txBody>
          <a:bodyPr wrap="square" rtlCol="0">
            <a:spAutoFit/>
          </a:bodyPr>
          <a:lstStyle/>
          <a:p>
            <a:pPr marL="342900" indent="-342900">
              <a:buFont typeface="+mj-lt"/>
              <a:buAutoNum type="arabicPeriod"/>
            </a:pPr>
            <a:r>
              <a:rPr lang="en-ZA" sz="2000" dirty="0">
                <a:latin typeface="Arial" panose="020B0604020202020204" pitchFamily="34" charset="0"/>
                <a:cs typeface="Arial" panose="020B0604020202020204" pitchFamily="34" charset="0"/>
              </a:rPr>
              <a:t>Key Financial Performance Metrics/ Financial Assumptions</a:t>
            </a:r>
          </a:p>
          <a:p>
            <a:pPr marL="342900" indent="-342900">
              <a:buFont typeface="+mj-lt"/>
              <a:buAutoNum type="arabicPeriod"/>
            </a:pPr>
            <a:r>
              <a:rPr lang="en-ZA" sz="2000" dirty="0">
                <a:latin typeface="Arial" panose="020B0604020202020204" pitchFamily="34" charset="0"/>
                <a:cs typeface="Arial" panose="020B0604020202020204" pitchFamily="34" charset="0"/>
              </a:rPr>
              <a:t>Financial performance 2018-2020</a:t>
            </a:r>
          </a:p>
          <a:p>
            <a:pPr marL="342900" indent="-342900">
              <a:buFont typeface="+mj-lt"/>
              <a:buAutoNum type="arabicPeriod"/>
            </a:pPr>
            <a:r>
              <a:rPr lang="en-ZA" sz="2000" dirty="0">
                <a:latin typeface="Arial" panose="020B0604020202020204" pitchFamily="34" charset="0"/>
                <a:cs typeface="Arial" panose="020B0604020202020204" pitchFamily="34" charset="0"/>
              </a:rPr>
              <a:t>Financial Position</a:t>
            </a:r>
          </a:p>
          <a:p>
            <a:pPr marL="342900" indent="-342900">
              <a:buFont typeface="+mj-lt"/>
              <a:buAutoNum type="arabicPeriod"/>
            </a:pPr>
            <a:r>
              <a:rPr lang="en-ZA" sz="2000" dirty="0">
                <a:latin typeface="Arial" panose="020B0604020202020204" pitchFamily="34" charset="0"/>
                <a:cs typeface="Arial" panose="020B0604020202020204" pitchFamily="34" charset="0"/>
              </a:rPr>
              <a:t>Cash Flows analysis</a:t>
            </a:r>
          </a:p>
          <a:p>
            <a:pPr marL="342900" indent="-342900">
              <a:buFont typeface="+mj-lt"/>
              <a:buAutoNum type="arabicPeriod"/>
            </a:pPr>
            <a:r>
              <a:rPr lang="en-ZA" sz="2000" dirty="0">
                <a:latin typeface="Arial" panose="020B0604020202020204" pitchFamily="34" charset="0"/>
                <a:cs typeface="Arial" panose="020B0604020202020204" pitchFamily="34" charset="0"/>
              </a:rPr>
              <a:t>Capital Spending</a:t>
            </a:r>
          </a:p>
          <a:p>
            <a:pPr marL="342900" indent="-342900">
              <a:buFont typeface="+mj-lt"/>
              <a:buAutoNum type="arabicPeriod"/>
            </a:pPr>
            <a:r>
              <a:rPr lang="en-ZA" sz="2000" dirty="0">
                <a:latin typeface="Arial" panose="020B0604020202020204" pitchFamily="34" charset="0"/>
                <a:cs typeface="Arial" panose="020B0604020202020204" pitchFamily="34" charset="0"/>
              </a:rPr>
              <a:t>Financial summary</a:t>
            </a:r>
          </a:p>
          <a:p>
            <a:pPr marL="342900" indent="-342900">
              <a:buFont typeface="+mj-lt"/>
              <a:buAutoNum type="arabicPeriod"/>
            </a:pPr>
            <a:r>
              <a:rPr lang="en-ZA" sz="2000" dirty="0">
                <a:latin typeface="Arial" panose="020B0604020202020204" pitchFamily="34" charset="0"/>
                <a:cs typeface="Arial" panose="020B0604020202020204" pitchFamily="34" charset="0"/>
              </a:rPr>
              <a:t>Conclusion</a:t>
            </a:r>
          </a:p>
        </p:txBody>
      </p:sp>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83879"/>
            <a:ext cx="7124700" cy="584775"/>
          </a:xfrm>
          <a:prstGeom prst="rect">
            <a:avLst/>
          </a:prstGeom>
          <a:solidFill>
            <a:srgbClr val="003399"/>
          </a:solidFill>
          <a:ln>
            <a:noFill/>
          </a:ln>
        </p:spPr>
        <p:txBody>
          <a:bodyPr wrap="square" rtlCol="0">
            <a:spAutoFit/>
          </a:bodyPr>
          <a:lstStyle/>
          <a:p>
            <a:pPr algn="ctr"/>
            <a:r>
              <a:rPr lang="en-ZA" sz="3200" cap="all" dirty="0">
                <a:solidFill>
                  <a:schemeClr val="bg1"/>
                </a:solidFill>
                <a:latin typeface="Arial" panose="020B0604020202020204" pitchFamily="34" charset="0"/>
                <a:cs typeface="Arial" panose="020B0604020202020204" pitchFamily="34" charset="0"/>
              </a:rPr>
              <a:t>contents</a:t>
            </a:r>
          </a:p>
        </p:txBody>
      </p:sp>
    </p:spTree>
    <p:extLst>
      <p:ext uri="{BB962C8B-B14F-4D97-AF65-F5344CB8AC3E}">
        <p14:creationId xmlns:p14="http://schemas.microsoft.com/office/powerpoint/2010/main" val="3473164255"/>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272788" y="183879"/>
            <a:ext cx="11366056" cy="523220"/>
          </a:xfrm>
          <a:prstGeom prst="rect">
            <a:avLst/>
          </a:prstGeom>
          <a:solidFill>
            <a:srgbClr val="003399"/>
          </a:solidFill>
          <a:ln>
            <a:noFill/>
          </a:ln>
        </p:spPr>
        <p:txBody>
          <a:bodyPr wrap="square" rtlCol="0">
            <a:spAutoFit/>
          </a:bodyPr>
          <a:lstStyle/>
          <a:p>
            <a:r>
              <a:rPr lang="en-US" sz="2800" cap="all" dirty="0">
                <a:solidFill>
                  <a:schemeClr val="bg1"/>
                </a:solidFill>
                <a:latin typeface="Arial" panose="020B0604020202020204" pitchFamily="34" charset="0"/>
                <a:cs typeface="Arial" panose="020B0604020202020204" pitchFamily="34" charset="0"/>
              </a:rPr>
              <a:t>Key financial performance metrics</a:t>
            </a:r>
            <a:endParaRPr lang="en-ZA" sz="2800" cap="all"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72789" y="3924638"/>
            <a:ext cx="7362452" cy="2003625"/>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2">
            <a:schemeClr val="accent1"/>
          </a:lnRef>
          <a:fillRef idx="1">
            <a:schemeClr val="lt1"/>
          </a:fillRef>
          <a:effectRef idx="0">
            <a:schemeClr val="accent1"/>
          </a:effectRef>
          <a:fontRef idx="minor">
            <a:schemeClr val="dk1"/>
          </a:fontRef>
        </p:style>
        <p:txBody>
          <a:bodyPr wrap="square">
            <a:spAutoFit/>
          </a:bodyPr>
          <a:lstStyle/>
          <a:p>
            <a:pPr marL="190500" indent="-190500" algn="just">
              <a:lnSpc>
                <a:spcPct val="115000"/>
              </a:lnSpc>
              <a:spcAft>
                <a:spcPts val="0"/>
              </a:spcAft>
              <a:buFont typeface="Wingdings" panose="05000000000000000000" pitchFamily="2" charset="2"/>
              <a:buChar char="ü"/>
            </a:pPr>
            <a:r>
              <a:rPr lang="en-US" sz="1200" b="1"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This financial plan provides insight onto the investment and financing decisions made in building a financially sustainable </a:t>
            </a:r>
            <a:r>
              <a:rPr lang="en-US" sz="1200" b="1" dirty="0" smtClean="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company, and streamlining </a:t>
            </a:r>
            <a:r>
              <a:rPr lang="en-US" sz="1200" b="1"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of  business processes and implement initiatives that positively drive shareholder’s value.</a:t>
            </a:r>
            <a:endParaRPr lang="en-US" sz="1200" b="1" dirty="0">
              <a:solidFill>
                <a:schemeClr val="tx2">
                  <a:lumMod val="75000"/>
                </a:schemeClr>
              </a:solidFill>
              <a:effectLst/>
              <a:latin typeface="Arial" panose="020B0604020202020204" pitchFamily="34" charset="0"/>
              <a:ea typeface="Book Antiqua" panose="02040602050305030304" pitchFamily="18" charset="0"/>
              <a:cs typeface="Arial" panose="020B0604020202020204" pitchFamily="34" charset="0"/>
            </a:endParaRPr>
          </a:p>
          <a:p>
            <a:pPr marL="190500" indent="-190500" algn="just">
              <a:lnSpc>
                <a:spcPct val="115000"/>
              </a:lnSpc>
              <a:spcAft>
                <a:spcPts val="0"/>
              </a:spcAft>
              <a:buFont typeface="Wingdings" panose="05000000000000000000" pitchFamily="2" charset="2"/>
              <a:buChar char="ü"/>
            </a:pPr>
            <a:r>
              <a:rPr lang="en-US" sz="1200" b="1" dirty="0">
                <a:solidFill>
                  <a:schemeClr val="tx2">
                    <a:lumMod val="75000"/>
                  </a:schemeClr>
                </a:solidFill>
                <a:latin typeface="Arial" panose="020B0604020202020204" pitchFamily="34" charset="0"/>
                <a:cs typeface="Arial" panose="020B0604020202020204" pitchFamily="34" charset="0"/>
              </a:rPr>
              <a:t>The company projects continued stable growth in revenues from continuing operations over the MTEF period resulting in forecasted operating profit from continuing business.</a:t>
            </a:r>
          </a:p>
          <a:p>
            <a:pPr marL="190500" indent="-190500" algn="just">
              <a:lnSpc>
                <a:spcPct val="115000"/>
              </a:lnSpc>
              <a:spcAft>
                <a:spcPts val="0"/>
              </a:spcAft>
              <a:buFont typeface="Wingdings" panose="05000000000000000000" pitchFamily="2" charset="2"/>
              <a:buChar char="ü"/>
            </a:pPr>
            <a:r>
              <a:rPr lang="en-US" sz="1200" b="1" dirty="0">
                <a:solidFill>
                  <a:schemeClr val="tx2">
                    <a:lumMod val="75000"/>
                  </a:schemeClr>
                </a:solidFill>
                <a:latin typeface="Arial" panose="020B0604020202020204" pitchFamily="34" charset="0"/>
                <a:cs typeface="Arial" panose="020B0604020202020204" pitchFamily="34" charset="0"/>
              </a:rPr>
              <a:t>SENTECH is pursuing a strategy that incorporates both acquisitive and organic growth.</a:t>
            </a:r>
          </a:p>
          <a:p>
            <a:pPr marL="190500" indent="-190500" algn="just">
              <a:lnSpc>
                <a:spcPct val="115000"/>
              </a:lnSpc>
              <a:spcAft>
                <a:spcPts val="0"/>
              </a:spcAft>
              <a:buFont typeface="Wingdings" panose="05000000000000000000" pitchFamily="2" charset="2"/>
              <a:buChar char="ü"/>
            </a:pPr>
            <a:r>
              <a:rPr lang="en-US" sz="1200" b="1" dirty="0">
                <a:solidFill>
                  <a:schemeClr val="tx2">
                    <a:lumMod val="75000"/>
                  </a:schemeClr>
                </a:solidFill>
                <a:latin typeface="Arial" panose="020B0604020202020204" pitchFamily="34" charset="0"/>
                <a:cs typeface="Arial" panose="020B0604020202020204" pitchFamily="34" charset="0"/>
              </a:rPr>
              <a:t>Dual Illumination is projected to continue during the MTEF period, thus, SENTECH will be running the DTT and analogue networks simultaneously.</a:t>
            </a:r>
          </a:p>
          <a:p>
            <a:pPr marL="190500" indent="-190500" algn="just">
              <a:lnSpc>
                <a:spcPct val="115000"/>
              </a:lnSpc>
              <a:spcAft>
                <a:spcPts val="0"/>
              </a:spcAft>
              <a:buFont typeface="Wingdings" panose="05000000000000000000" pitchFamily="2" charset="2"/>
              <a:buChar char="ü"/>
            </a:pPr>
            <a:r>
              <a:rPr lang="en-US" sz="1200" b="1" dirty="0">
                <a:solidFill>
                  <a:schemeClr val="tx2">
                    <a:lumMod val="75000"/>
                  </a:schemeClr>
                </a:solidFill>
                <a:effectLst/>
                <a:latin typeface="Arial" panose="020B0604020202020204" pitchFamily="34" charset="0"/>
                <a:ea typeface="Book Antiqua" panose="02040602050305030304" pitchFamily="18" charset="0"/>
                <a:cs typeface="Arial" panose="020B0604020202020204" pitchFamily="34" charset="0"/>
              </a:rPr>
              <a:t>The Funding of Dual illumination continue to pose a risk to SENTECH Business.</a:t>
            </a:r>
            <a:endParaRPr lang="en-ZA" sz="1200" b="1" dirty="0">
              <a:solidFill>
                <a:schemeClr val="tx2">
                  <a:lumMod val="75000"/>
                </a:schemeClr>
              </a:solidFill>
              <a:effectLst/>
              <a:latin typeface="Arial" panose="020B0604020202020204" pitchFamily="34" charset="0"/>
              <a:ea typeface="Book Antiqua" panose="02040602050305030304" pitchFamily="18" charset="0"/>
              <a:cs typeface="Arial" panose="020B0604020202020204" pitchFamily="34" charset="0"/>
            </a:endParaRPr>
          </a:p>
        </p:txBody>
      </p:sp>
      <p:graphicFrame>
        <p:nvGraphicFramePr>
          <p:cNvPr id="18" name="Table 17"/>
          <p:cNvGraphicFramePr>
            <a:graphicFrameLocks noGrp="1"/>
          </p:cNvGraphicFramePr>
          <p:nvPr>
            <p:extLst/>
          </p:nvPr>
        </p:nvGraphicFramePr>
        <p:xfrm>
          <a:off x="272788" y="1108957"/>
          <a:ext cx="11366055" cy="2463237"/>
        </p:xfrm>
        <a:graphic>
          <a:graphicData uri="http://schemas.openxmlformats.org/drawingml/2006/table">
            <a:tbl>
              <a:tblPr firstRow="1" firstCol="1" lastRow="1" lastCol="1" bandRow="1" bandCol="1"/>
              <a:tblGrid>
                <a:gridCol w="5029151">
                  <a:extLst>
                    <a:ext uri="{9D8B030D-6E8A-4147-A177-3AD203B41FA5}">
                      <a16:colId xmlns:a16="http://schemas.microsoft.com/office/drawing/2014/main" xmlns="" val="20000"/>
                    </a:ext>
                  </a:extLst>
                </a:gridCol>
                <a:gridCol w="2344381">
                  <a:extLst>
                    <a:ext uri="{9D8B030D-6E8A-4147-A177-3AD203B41FA5}">
                      <a16:colId xmlns:a16="http://schemas.microsoft.com/office/drawing/2014/main" xmlns="" val="20001"/>
                    </a:ext>
                  </a:extLst>
                </a:gridCol>
                <a:gridCol w="2181980">
                  <a:extLst>
                    <a:ext uri="{9D8B030D-6E8A-4147-A177-3AD203B41FA5}">
                      <a16:colId xmlns:a16="http://schemas.microsoft.com/office/drawing/2014/main" xmlns="" val="20002"/>
                    </a:ext>
                  </a:extLst>
                </a:gridCol>
                <a:gridCol w="1810543">
                  <a:extLst>
                    <a:ext uri="{9D8B030D-6E8A-4147-A177-3AD203B41FA5}">
                      <a16:colId xmlns:a16="http://schemas.microsoft.com/office/drawing/2014/main" xmlns="" val="20003"/>
                    </a:ext>
                  </a:extLst>
                </a:gridCol>
              </a:tblGrid>
              <a:tr h="325950">
                <a:tc>
                  <a:txBody>
                    <a:bodyPr/>
                    <a:lstStyle/>
                    <a:p>
                      <a:pPr algn="ctr">
                        <a:spcAft>
                          <a:spcPts val="0"/>
                        </a:spcAft>
                      </a:pPr>
                      <a:r>
                        <a:rPr lang="en-US" sz="1600" b="1"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Performance</a:t>
                      </a:r>
                      <a:r>
                        <a:rPr lang="en-US" sz="1600" b="1" spc="-45"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b="1"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Indicator/ Key Budget</a:t>
                      </a:r>
                      <a:r>
                        <a:rPr lang="en-US" sz="1600" b="1" baseline="0"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 Assumption</a:t>
                      </a:r>
                      <a:endParaRPr lang="en-ZA" sz="1600" dirty="0">
                        <a:solidFill>
                          <a:schemeClr val="bg1"/>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b="1"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2018</a:t>
                      </a:r>
                      <a:endParaRPr lang="en-ZA" sz="1600" dirty="0">
                        <a:solidFill>
                          <a:schemeClr val="bg1"/>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b="1"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2019</a:t>
                      </a:r>
                      <a:endParaRPr lang="en-ZA" sz="1600" dirty="0">
                        <a:solidFill>
                          <a:schemeClr val="bg1"/>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b="1" dirty="0">
                          <a:solidFill>
                            <a:schemeClr val="bg1"/>
                          </a:solidFill>
                          <a:effectLst/>
                          <a:latin typeface="Arial" panose="020B0604020202020204" pitchFamily="34" charset="0"/>
                          <a:ea typeface="Book Antiqua" panose="02040602050305030304" pitchFamily="18" charset="0"/>
                          <a:cs typeface="Times New Roman" panose="02020603050405020304" pitchFamily="18" charset="0"/>
                        </a:rPr>
                        <a:t>2020</a:t>
                      </a:r>
                      <a:endParaRPr lang="en-ZA" sz="1600" dirty="0">
                        <a:solidFill>
                          <a:schemeClr val="bg1"/>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465610">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EBIT Margin</a:t>
                      </a:r>
                      <a:r>
                        <a:rPr lang="en-US" sz="1600" spc="-3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a:t>
                      </a:r>
                    </a:p>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(From continuing business)</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11%</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11%</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11%</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4066">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Normalised RONA    (Return on Net Assets)</a:t>
                      </a:r>
                      <a:r>
                        <a:rPr lang="en-US" sz="1600" spc="-5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7%</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7%</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8%</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0523834"/>
                  </a:ext>
                </a:extLst>
              </a:tr>
              <a:tr h="364647">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Net Profit Margin</a:t>
                      </a:r>
                      <a:r>
                        <a:rPr lang="en-US" sz="1600" spc="-3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10%</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(0%)</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3380279"/>
                  </a:ext>
                </a:extLst>
              </a:tr>
              <a:tr h="324066">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CPI /Inflation</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6,4%</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6%</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6%</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4066">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ZAR/US$</a:t>
                      </a:r>
                      <a:r>
                        <a:rPr lang="en-US" sz="1600" baseline="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exchange rate</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600" kern="12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600" kern="12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17.10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600" kern="12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17.95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12762">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Building reserves to fund replacement</a:t>
                      </a:r>
                      <a:r>
                        <a:rPr lang="en-US" sz="1600" spc="-7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needs</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R100</a:t>
                      </a:r>
                      <a:r>
                        <a:rPr lang="en-US" sz="1600" spc="-1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196</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R170</a:t>
                      </a:r>
                      <a:r>
                        <a:rPr lang="en-US" sz="1600" spc="-1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334</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R289</a:t>
                      </a:r>
                      <a:r>
                        <a:rPr lang="en-US" sz="1600" spc="-15"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 </a:t>
                      </a:r>
                      <a:r>
                        <a:rPr lang="en-US" sz="1600" dirty="0">
                          <a:solidFill>
                            <a:schemeClr val="tx2">
                              <a:lumMod val="75000"/>
                            </a:schemeClr>
                          </a:solidFill>
                          <a:effectLst/>
                          <a:latin typeface="Arial" panose="020B0604020202020204" pitchFamily="34" charset="0"/>
                          <a:ea typeface="Book Antiqua" panose="02040602050305030304" pitchFamily="18" charset="0"/>
                          <a:cs typeface="Times New Roman" panose="02020603050405020304" pitchFamily="18" charset="0"/>
                        </a:rPr>
                        <a:t>568</a:t>
                      </a:r>
                      <a:endParaRPr lang="en-ZA" sz="1600" dirty="0">
                        <a:solidFill>
                          <a:schemeClr val="tx2">
                            <a:lumMod val="75000"/>
                          </a:schemeClr>
                        </a:solidFill>
                        <a:effectLst/>
                        <a:latin typeface="Book Antiqua" panose="02040602050305030304" pitchFamily="18" charset="0"/>
                        <a:ea typeface="Book Antiqua" panose="0204060205030503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417" y="3932255"/>
            <a:ext cx="3883956" cy="2194309"/>
          </a:xfrm>
          <a:prstGeom prst="rect">
            <a:avLst/>
          </a:prstGeom>
        </p:spPr>
      </p:pic>
    </p:spTree>
    <p:extLst>
      <p:ext uri="{BB962C8B-B14F-4D97-AF65-F5344CB8AC3E}">
        <p14:creationId xmlns:p14="http://schemas.microsoft.com/office/powerpoint/2010/main" val="416387715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05" y="365126"/>
            <a:ext cx="11825037" cy="645528"/>
          </a:xfrm>
          <a:solidFill>
            <a:schemeClr val="accent5"/>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FINANCIAL SUMMARY  </a:t>
            </a:r>
            <a:endParaRPr lang="en-ZA" sz="2800" b="1" dirty="0">
              <a:solidFill>
                <a:schemeClr val="bg1"/>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230605" y="1147645"/>
          <a:ext cx="11825037" cy="4810760"/>
        </p:xfrm>
        <a:graphic>
          <a:graphicData uri="http://schemas.openxmlformats.org/drawingml/2006/table">
            <a:tbl>
              <a:tblPr firstRow="1" bandRow="1">
                <a:tableStyleId>{5C22544A-7EE6-4342-B048-85BDC9FD1C3A}</a:tableStyleId>
              </a:tblPr>
              <a:tblGrid>
                <a:gridCol w="2920886">
                  <a:extLst>
                    <a:ext uri="{9D8B030D-6E8A-4147-A177-3AD203B41FA5}">
                      <a16:colId xmlns:a16="http://schemas.microsoft.com/office/drawing/2014/main" xmlns="" val="510410175"/>
                    </a:ext>
                  </a:extLst>
                </a:gridCol>
                <a:gridCol w="1819236">
                  <a:extLst>
                    <a:ext uri="{9D8B030D-6E8A-4147-A177-3AD203B41FA5}">
                      <a16:colId xmlns:a16="http://schemas.microsoft.com/office/drawing/2014/main" xmlns="" val="581002547"/>
                    </a:ext>
                  </a:extLst>
                </a:gridCol>
                <a:gridCol w="1610547">
                  <a:extLst>
                    <a:ext uri="{9D8B030D-6E8A-4147-A177-3AD203B41FA5}">
                      <a16:colId xmlns:a16="http://schemas.microsoft.com/office/drawing/2014/main" xmlns="" val="3681157809"/>
                    </a:ext>
                  </a:extLst>
                </a:gridCol>
                <a:gridCol w="1744638">
                  <a:extLst>
                    <a:ext uri="{9D8B030D-6E8A-4147-A177-3AD203B41FA5}">
                      <a16:colId xmlns:a16="http://schemas.microsoft.com/office/drawing/2014/main" xmlns="" val="1538085469"/>
                    </a:ext>
                  </a:extLst>
                </a:gridCol>
                <a:gridCol w="1864865">
                  <a:extLst>
                    <a:ext uri="{9D8B030D-6E8A-4147-A177-3AD203B41FA5}">
                      <a16:colId xmlns:a16="http://schemas.microsoft.com/office/drawing/2014/main" xmlns="" val="2985871248"/>
                    </a:ext>
                  </a:extLst>
                </a:gridCol>
                <a:gridCol w="1864865">
                  <a:extLst>
                    <a:ext uri="{9D8B030D-6E8A-4147-A177-3AD203B41FA5}">
                      <a16:colId xmlns:a16="http://schemas.microsoft.com/office/drawing/2014/main" xmlns="" val="2019903327"/>
                    </a:ext>
                  </a:extLst>
                </a:gridCol>
              </a:tblGrid>
              <a:tr h="370840">
                <a:tc>
                  <a:txBody>
                    <a:bodyPr/>
                    <a:lstStyle/>
                    <a:p>
                      <a:pPr algn="ctr"/>
                      <a:r>
                        <a:rPr lang="en-US" sz="1400" dirty="0">
                          <a:latin typeface="Arial" panose="020B0604020202020204" pitchFamily="34" charset="0"/>
                          <a:cs typeface="Arial" panose="020B0604020202020204" pitchFamily="34" charset="0"/>
                        </a:rPr>
                        <a:t>DETAILS</a:t>
                      </a:r>
                    </a:p>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2016</a:t>
                      </a:r>
                    </a:p>
                    <a:p>
                      <a:pPr algn="ctr"/>
                      <a:r>
                        <a:rPr lang="en-US" sz="1400" dirty="0">
                          <a:latin typeface="Arial" panose="020B0604020202020204" pitchFamily="34" charset="0"/>
                          <a:cs typeface="Arial" panose="020B0604020202020204" pitchFamily="34" charset="0"/>
                        </a:rPr>
                        <a:t>R’000</a:t>
                      </a: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2017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R’000</a:t>
                      </a:r>
                      <a:endParaRPr lang="en-ZA" sz="1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R’000</a:t>
                      </a:r>
                      <a:endParaRPr lang="en-ZA" sz="1400" dirty="0">
                        <a:latin typeface="Arial" panose="020B0604020202020204" pitchFamily="34" charset="0"/>
                        <a:cs typeface="Arial" panose="020B0604020202020204" pitchFamily="34" charset="0"/>
                      </a:endParaRPr>
                    </a:p>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2019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R’000</a:t>
                      </a:r>
                      <a:endParaRPr lang="en-ZA" sz="1400" dirty="0">
                        <a:latin typeface="Arial" panose="020B0604020202020204" pitchFamily="34" charset="0"/>
                        <a:cs typeface="Arial" panose="020B0604020202020204" pitchFamily="34" charset="0"/>
                      </a:endParaRPr>
                    </a:p>
                    <a:p>
                      <a:pPr algn="ctr"/>
                      <a:endParaRPr lang="en-ZA"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R’000</a:t>
                      </a:r>
                      <a:endParaRPr lang="en-ZA" sz="1400" dirty="0">
                        <a:latin typeface="Arial" panose="020B0604020202020204" pitchFamily="34" charset="0"/>
                        <a:cs typeface="Arial" panose="020B0604020202020204" pitchFamily="34" charset="0"/>
                      </a:endParaRPr>
                    </a:p>
                    <a:p>
                      <a:pPr algn="ct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80926454"/>
                  </a:ext>
                </a:extLst>
              </a:tr>
              <a:tr h="370840">
                <a:tc>
                  <a:txBody>
                    <a:bodyPr/>
                    <a:lstStyle/>
                    <a:p>
                      <a:r>
                        <a:rPr lang="en-US" sz="1400" b="1" dirty="0">
                          <a:latin typeface="Arial" panose="020B0604020202020204" pitchFamily="34" charset="0"/>
                          <a:cs typeface="Arial" panose="020B0604020202020204" pitchFamily="34" charset="0"/>
                        </a:rPr>
                        <a:t>Revenue</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1 078 317</a:t>
                      </a:r>
                      <a:endParaRPr lang="en-ZA" sz="1400" b="1" dirty="0">
                        <a:latin typeface="Arial" panose="020B0604020202020204" pitchFamily="34" charset="0"/>
                        <a:cs typeface="Arial" panose="020B0604020202020204" pitchFamily="34" charset="0"/>
                      </a:endParaRPr>
                    </a:p>
                  </a:txBody>
                  <a:tcPr/>
                </a:tc>
                <a:tc>
                  <a:txBody>
                    <a:bodyPr/>
                    <a:lstStyle/>
                    <a:p>
                      <a:pPr marL="0" algn="r" defTabSz="914400" rtl="0" eaLnBrk="1" fontAlgn="ctr" latinLnBrk="0" hangingPunct="1"/>
                      <a:r>
                        <a:rPr lang="en-ZA" sz="1400" b="1" kern="1200" dirty="0">
                          <a:solidFill>
                            <a:schemeClr val="dk1"/>
                          </a:solidFill>
                          <a:latin typeface="Arial" panose="020B0604020202020204" pitchFamily="34" charset="0"/>
                          <a:ea typeface="+mn-ea"/>
                          <a:cs typeface="Arial" panose="020B0604020202020204" pitchFamily="34" charset="0"/>
                        </a:rPr>
                        <a:t>      1 150 160 </a:t>
                      </a:r>
                    </a:p>
                  </a:txBody>
                  <a:tcPr marL="7620" marR="7620" marT="7620" marB="0" anchor="ctr"/>
                </a:tc>
                <a:tc>
                  <a:txBody>
                    <a:bodyPr/>
                    <a:lstStyle/>
                    <a:p>
                      <a:pPr marL="0" algn="r" defTabSz="914400" rtl="0" eaLnBrk="1" fontAlgn="ctr" latinLnBrk="0" hangingPunct="1"/>
                      <a:r>
                        <a:rPr lang="en-ZA" sz="1400" b="1" kern="1200" dirty="0">
                          <a:solidFill>
                            <a:schemeClr val="dk1"/>
                          </a:solidFill>
                          <a:latin typeface="Arial" panose="020B0604020202020204" pitchFamily="34" charset="0"/>
                          <a:ea typeface="+mn-ea"/>
                          <a:cs typeface="Arial" panose="020B0604020202020204" pitchFamily="34" charset="0"/>
                        </a:rPr>
                        <a:t>      1 275 826 </a:t>
                      </a:r>
                    </a:p>
                  </a:txBody>
                  <a:tcPr marL="7620" marR="7620" marT="7620" marB="0" anchor="ctr"/>
                </a:tc>
                <a:tc>
                  <a:txBody>
                    <a:bodyPr/>
                    <a:lstStyle/>
                    <a:p>
                      <a:pPr marL="0" algn="r" defTabSz="914400" rtl="0" eaLnBrk="1" fontAlgn="ctr" latinLnBrk="0" hangingPunct="1"/>
                      <a:r>
                        <a:rPr lang="en-ZA" sz="1400" b="1" kern="1200" dirty="0">
                          <a:solidFill>
                            <a:schemeClr val="dk1"/>
                          </a:solidFill>
                          <a:latin typeface="Arial" panose="020B0604020202020204" pitchFamily="34" charset="0"/>
                          <a:ea typeface="+mn-ea"/>
                          <a:cs typeface="Arial" panose="020B0604020202020204" pitchFamily="34" charset="0"/>
                        </a:rPr>
                        <a:t>      1 352 376 </a:t>
                      </a:r>
                    </a:p>
                  </a:txBody>
                  <a:tcPr marL="7620" marR="7620" marT="7620" marB="0" anchor="ctr"/>
                </a:tc>
                <a:tc>
                  <a:txBody>
                    <a:bodyPr/>
                    <a:lstStyle/>
                    <a:p>
                      <a:pPr marL="0" algn="r" defTabSz="914400" rtl="0" eaLnBrk="1" fontAlgn="ctr" latinLnBrk="0" hangingPunct="1"/>
                      <a:r>
                        <a:rPr lang="en-ZA" sz="1400" b="1" kern="1200" dirty="0">
                          <a:solidFill>
                            <a:schemeClr val="dk1"/>
                          </a:solidFill>
                          <a:latin typeface="Arial" panose="020B0604020202020204" pitchFamily="34" charset="0"/>
                          <a:ea typeface="+mn-ea"/>
                          <a:cs typeface="Arial" panose="020B0604020202020204" pitchFamily="34" charset="0"/>
                        </a:rPr>
                        <a:t>      1 433 518 </a:t>
                      </a:r>
                    </a:p>
                  </a:txBody>
                  <a:tcPr marL="7620" marR="7620" marT="7620" marB="0" anchor="ctr"/>
                </a:tc>
                <a:extLst>
                  <a:ext uri="{0D108BD9-81ED-4DB2-BD59-A6C34878D82A}">
                    <a16:rowId xmlns:a16="http://schemas.microsoft.com/office/drawing/2014/main" xmlns="" val="42915502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Cost of Sales</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(867</a:t>
                      </a:r>
                      <a:r>
                        <a:rPr lang="en-US" sz="1400" baseline="0" dirty="0">
                          <a:latin typeface="Arial" panose="020B0604020202020204" pitchFamily="34" charset="0"/>
                          <a:cs typeface="Arial" panose="020B0604020202020204" pitchFamily="34" charset="0"/>
                        </a:rPr>
                        <a:t> 087)</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(957 736)</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a:t>
                      </a:r>
                      <a:r>
                        <a:rPr lang="en-US" sz="1400" baseline="0" dirty="0">
                          <a:latin typeface="Arial" panose="020B0604020202020204" pitchFamily="34" charset="0"/>
                          <a:cs typeface="Arial" panose="020B0604020202020204" pitchFamily="34" charset="0"/>
                        </a:rPr>
                        <a:t> 103 502)</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(1 169 712)</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(1 239 895)</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77153775"/>
                  </a:ext>
                </a:extLst>
              </a:tr>
              <a:tr h="370840">
                <a:tc>
                  <a:txBody>
                    <a:bodyPr/>
                    <a:lstStyle/>
                    <a:p>
                      <a:r>
                        <a:rPr lang="en-US" sz="1400" dirty="0">
                          <a:latin typeface="Arial" panose="020B0604020202020204" pitchFamily="34" charset="0"/>
                          <a:cs typeface="Arial" panose="020B0604020202020204" pitchFamily="34" charset="0"/>
                        </a:rPr>
                        <a:t>Gross Profit</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211 230</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192 424</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172 324</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182 664</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193 623</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45775753"/>
                  </a:ext>
                </a:extLst>
              </a:tr>
              <a:tr h="370840">
                <a:tc>
                  <a:txBody>
                    <a:bodyPr/>
                    <a:lstStyle/>
                    <a:p>
                      <a:r>
                        <a:rPr lang="en-US" sz="1400" b="0" dirty="0">
                          <a:latin typeface="Arial" panose="020B0604020202020204" pitchFamily="34" charset="0"/>
                          <a:cs typeface="Arial" panose="020B0604020202020204" pitchFamily="34" charset="0"/>
                        </a:rPr>
                        <a:t>Operating</a:t>
                      </a:r>
                      <a:r>
                        <a:rPr lang="en-US" sz="1400" b="0" baseline="0" dirty="0">
                          <a:latin typeface="Arial" panose="020B0604020202020204" pitchFamily="34" charset="0"/>
                          <a:cs typeface="Arial" panose="020B0604020202020204" pitchFamily="34" charset="0"/>
                        </a:rPr>
                        <a:t> Expenses (total)</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(115</a:t>
                      </a:r>
                      <a:r>
                        <a:rPr lang="en-US" sz="1400" b="0" baseline="0" dirty="0">
                          <a:latin typeface="Arial" panose="020B0604020202020204" pitchFamily="34" charset="0"/>
                          <a:cs typeface="Arial" panose="020B0604020202020204" pitchFamily="34" charset="0"/>
                        </a:rPr>
                        <a:t> 814)</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(167</a:t>
                      </a:r>
                      <a:r>
                        <a:rPr lang="en-US" sz="1400" b="0" baseline="0" dirty="0">
                          <a:latin typeface="Arial" panose="020B0604020202020204" pitchFamily="34" charset="0"/>
                          <a:cs typeface="Arial" panose="020B0604020202020204" pitchFamily="34" charset="0"/>
                        </a:rPr>
                        <a:t> 282)</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(194 274)</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(205 930)</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(218</a:t>
                      </a:r>
                      <a:r>
                        <a:rPr lang="en-US" sz="1400" b="0" baseline="0" dirty="0">
                          <a:latin typeface="Arial" panose="020B0604020202020204" pitchFamily="34" charset="0"/>
                          <a:cs typeface="Arial" panose="020B0604020202020204" pitchFamily="34" charset="0"/>
                        </a:rPr>
                        <a:t> 286)</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29312238"/>
                  </a:ext>
                </a:extLst>
              </a:tr>
              <a:tr h="370840">
                <a:tc>
                  <a:txBody>
                    <a:bodyPr/>
                    <a:lstStyle/>
                    <a:p>
                      <a:r>
                        <a:rPr lang="en-US" sz="1400" b="0" dirty="0">
                          <a:latin typeface="Arial" panose="020B0604020202020204" pitchFamily="34" charset="0"/>
                          <a:cs typeface="Arial" panose="020B0604020202020204" pitchFamily="34" charset="0"/>
                        </a:rPr>
                        <a:t>Adjustment</a:t>
                      </a:r>
                      <a:r>
                        <a:rPr lang="en-US" sz="1400" b="0" baseline="0" dirty="0">
                          <a:latin typeface="Arial" panose="020B0604020202020204" pitchFamily="34" charset="0"/>
                          <a:cs typeface="Arial" panose="020B0604020202020204" pitchFamily="34" charset="0"/>
                        </a:rPr>
                        <a:t> for dual illumination </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125 849</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135 415</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160 031</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169 633</a:t>
                      </a:r>
                      <a:endParaRPr lang="en-ZA" sz="1400" b="0" dirty="0">
                        <a:latin typeface="Arial" panose="020B0604020202020204" pitchFamily="34" charset="0"/>
                        <a:cs typeface="Arial" panose="020B0604020202020204" pitchFamily="34" charset="0"/>
                      </a:endParaRPr>
                    </a:p>
                  </a:txBody>
                  <a:tcPr/>
                </a:tc>
                <a:tc>
                  <a:txBody>
                    <a:bodyPr/>
                    <a:lstStyle/>
                    <a:p>
                      <a:pPr algn="r"/>
                      <a:r>
                        <a:rPr lang="en-US" sz="1400" b="0" dirty="0">
                          <a:latin typeface="Arial" panose="020B0604020202020204" pitchFamily="34" charset="0"/>
                          <a:cs typeface="Arial" panose="020B0604020202020204" pitchFamily="34" charset="0"/>
                        </a:rPr>
                        <a:t>179 811</a:t>
                      </a:r>
                      <a:endParaRPr lang="en-ZA"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19460597"/>
                  </a:ext>
                </a:extLst>
              </a:tr>
              <a:tr h="370840">
                <a:tc>
                  <a:txBody>
                    <a:bodyPr/>
                    <a:lstStyle/>
                    <a:p>
                      <a:r>
                        <a:rPr lang="en-US" sz="1400" b="1" dirty="0">
                          <a:latin typeface="Arial" panose="020B0604020202020204" pitchFamily="34" charset="0"/>
                          <a:cs typeface="Arial" panose="020B0604020202020204" pitchFamily="34" charset="0"/>
                        </a:rPr>
                        <a:t>EBIT</a:t>
                      </a:r>
                      <a:r>
                        <a:rPr lang="en-US" sz="1400" b="1" baseline="0" dirty="0">
                          <a:latin typeface="Arial" panose="020B0604020202020204" pitchFamily="34" charset="0"/>
                          <a:cs typeface="Arial" panose="020B0604020202020204" pitchFamily="34" charset="0"/>
                        </a:rPr>
                        <a:t> (Continuing Operations)</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221 265</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160 557</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138 081</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146 367</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155</a:t>
                      </a:r>
                      <a:r>
                        <a:rPr lang="en-US" sz="1400" b="1" baseline="0" dirty="0">
                          <a:latin typeface="Arial" panose="020B0604020202020204" pitchFamily="34" charset="0"/>
                          <a:cs typeface="Arial" panose="020B0604020202020204" pitchFamily="34" charset="0"/>
                        </a:rPr>
                        <a:t> 148</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89795723"/>
                  </a:ext>
                </a:extLst>
              </a:tr>
              <a:tr h="370840">
                <a:tc>
                  <a:txBody>
                    <a:bodyPr/>
                    <a:lstStyle/>
                    <a:p>
                      <a:r>
                        <a:rPr lang="en-US" sz="1400" b="1" i="0" dirty="0">
                          <a:solidFill>
                            <a:srgbClr val="C00000"/>
                          </a:solidFill>
                          <a:latin typeface="Arial" panose="020B0604020202020204" pitchFamily="34" charset="0"/>
                          <a:cs typeface="Arial" panose="020B0604020202020204" pitchFamily="34" charset="0"/>
                        </a:rPr>
                        <a:t>Dual illumination shortfall</a:t>
                      </a:r>
                      <a:r>
                        <a:rPr lang="en-US" sz="1400" b="1" i="0" baseline="0" dirty="0">
                          <a:solidFill>
                            <a:srgbClr val="C00000"/>
                          </a:solidFill>
                          <a:latin typeface="Arial" panose="020B0604020202020204" pitchFamily="34" charset="0"/>
                          <a:cs typeface="Arial" panose="020B0604020202020204" pitchFamily="34" charset="0"/>
                        </a:rPr>
                        <a:t> </a:t>
                      </a:r>
                      <a:endParaRPr lang="en-ZA" sz="1400" b="1" i="0" dirty="0">
                        <a:solidFill>
                          <a:srgbClr val="C00000"/>
                        </a:solidFill>
                        <a:latin typeface="Arial" panose="020B0604020202020204" pitchFamily="34" charset="0"/>
                        <a:cs typeface="Arial" panose="020B0604020202020204" pitchFamily="34" charset="0"/>
                      </a:endParaRPr>
                    </a:p>
                  </a:txBody>
                  <a:tcPr/>
                </a:tc>
                <a:tc>
                  <a:txBody>
                    <a:bodyPr/>
                    <a:lstStyle/>
                    <a:p>
                      <a:pPr algn="r"/>
                      <a:r>
                        <a:rPr lang="en-US" sz="1400" b="1" i="0" dirty="0">
                          <a:solidFill>
                            <a:srgbClr val="C00000"/>
                          </a:solidFill>
                          <a:latin typeface="Arial" panose="020B0604020202020204" pitchFamily="34" charset="0"/>
                          <a:cs typeface="Arial" panose="020B0604020202020204" pitchFamily="34" charset="0"/>
                        </a:rPr>
                        <a:t>(25</a:t>
                      </a:r>
                      <a:r>
                        <a:rPr lang="en-US" sz="1400" b="1" i="0" baseline="0" dirty="0">
                          <a:solidFill>
                            <a:srgbClr val="C00000"/>
                          </a:solidFill>
                          <a:latin typeface="Arial" panose="020B0604020202020204" pitchFamily="34" charset="0"/>
                          <a:cs typeface="Arial" panose="020B0604020202020204" pitchFamily="34" charset="0"/>
                        </a:rPr>
                        <a:t> 121)</a:t>
                      </a:r>
                      <a:endParaRPr lang="en-ZA" sz="1400" b="1" i="0" dirty="0">
                        <a:solidFill>
                          <a:srgbClr val="C00000"/>
                        </a:solidFill>
                        <a:latin typeface="Arial" panose="020B0604020202020204" pitchFamily="34" charset="0"/>
                        <a:cs typeface="Arial" panose="020B0604020202020204" pitchFamily="34" charset="0"/>
                      </a:endParaRPr>
                    </a:p>
                  </a:txBody>
                  <a:tcPr/>
                </a:tc>
                <a:tc>
                  <a:txBody>
                    <a:bodyPr/>
                    <a:lstStyle/>
                    <a:p>
                      <a:pPr algn="r"/>
                      <a:r>
                        <a:rPr lang="en-US" sz="1400" b="1" i="0" dirty="0">
                          <a:solidFill>
                            <a:srgbClr val="C00000"/>
                          </a:solidFill>
                          <a:latin typeface="Arial" panose="020B0604020202020204" pitchFamily="34" charset="0"/>
                          <a:cs typeface="Arial" panose="020B0604020202020204" pitchFamily="34" charset="0"/>
                        </a:rPr>
                        <a:t>(47 696)</a:t>
                      </a:r>
                      <a:endParaRPr lang="en-ZA" sz="1400" b="1" i="0" dirty="0">
                        <a:solidFill>
                          <a:srgbClr val="C00000"/>
                        </a:solidFill>
                        <a:latin typeface="Arial" panose="020B0604020202020204" pitchFamily="34" charset="0"/>
                        <a:cs typeface="Arial" panose="020B0604020202020204" pitchFamily="34" charset="0"/>
                      </a:endParaRPr>
                    </a:p>
                  </a:txBody>
                  <a:tcPr/>
                </a:tc>
                <a:tc>
                  <a:txBody>
                    <a:bodyPr/>
                    <a:lstStyle/>
                    <a:p>
                      <a:pPr algn="r"/>
                      <a:r>
                        <a:rPr lang="en-US" sz="1400" b="1" i="0" dirty="0">
                          <a:solidFill>
                            <a:srgbClr val="C00000"/>
                          </a:solidFill>
                          <a:latin typeface="Arial" panose="020B0604020202020204" pitchFamily="34" charset="0"/>
                          <a:cs typeface="Arial" panose="020B0604020202020204" pitchFamily="34" charset="0"/>
                        </a:rPr>
                        <a:t>-</a:t>
                      </a:r>
                      <a:endParaRPr lang="en-ZA" sz="1400" b="1" i="0" dirty="0">
                        <a:solidFill>
                          <a:srgbClr val="C00000"/>
                        </a:solidFill>
                        <a:latin typeface="Arial" panose="020B0604020202020204" pitchFamily="34" charset="0"/>
                        <a:cs typeface="Arial" panose="020B0604020202020204" pitchFamily="34" charset="0"/>
                      </a:endParaRPr>
                    </a:p>
                  </a:txBody>
                  <a:tcPr/>
                </a:tc>
                <a:tc>
                  <a:txBody>
                    <a:bodyPr/>
                    <a:lstStyle/>
                    <a:p>
                      <a:pPr algn="r"/>
                      <a:r>
                        <a:rPr lang="en-US" sz="1400" b="1" i="0" dirty="0">
                          <a:solidFill>
                            <a:srgbClr val="C00000"/>
                          </a:solidFill>
                          <a:latin typeface="Arial" panose="020B0604020202020204" pitchFamily="34" charset="0"/>
                          <a:cs typeface="Arial" panose="020B0604020202020204" pitchFamily="34" charset="0"/>
                        </a:rPr>
                        <a:t>(160 367)</a:t>
                      </a:r>
                      <a:endParaRPr lang="en-ZA" sz="1400" b="1" i="0" dirty="0">
                        <a:solidFill>
                          <a:srgbClr val="C00000"/>
                        </a:solidFill>
                        <a:latin typeface="Arial" panose="020B0604020202020204" pitchFamily="34" charset="0"/>
                        <a:cs typeface="Arial" panose="020B0604020202020204" pitchFamily="34" charset="0"/>
                      </a:endParaRPr>
                    </a:p>
                  </a:txBody>
                  <a:tcPr/>
                </a:tc>
                <a:tc>
                  <a:txBody>
                    <a:bodyPr/>
                    <a:lstStyle/>
                    <a:p>
                      <a:pPr algn="r"/>
                      <a:r>
                        <a:rPr lang="en-US" sz="1400" b="1" i="0" dirty="0">
                          <a:solidFill>
                            <a:srgbClr val="C00000"/>
                          </a:solidFill>
                          <a:latin typeface="Arial" panose="020B0604020202020204" pitchFamily="34" charset="0"/>
                          <a:cs typeface="Arial" panose="020B0604020202020204" pitchFamily="34" charset="0"/>
                        </a:rPr>
                        <a:t>(179 960)</a:t>
                      </a:r>
                      <a:endParaRPr lang="en-ZA" sz="1400" b="1" i="0" dirty="0">
                        <a:solidFill>
                          <a:srgbClr val="C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58002818"/>
                  </a:ext>
                </a:extLst>
              </a:tr>
              <a:tr h="370840">
                <a:tc>
                  <a:txBody>
                    <a:bodyPr/>
                    <a:lstStyle/>
                    <a:p>
                      <a:r>
                        <a:rPr lang="en-US" sz="1400" dirty="0">
                          <a:latin typeface="Arial" panose="020B0604020202020204" pitchFamily="34" charset="0"/>
                          <a:cs typeface="Arial" panose="020B0604020202020204" pitchFamily="34" charset="0"/>
                        </a:rPr>
                        <a:t>EBIT (including</a:t>
                      </a:r>
                      <a:r>
                        <a:rPr lang="en-US" sz="1400" baseline="0" dirty="0">
                          <a:latin typeface="Arial" panose="020B0604020202020204" pitchFamily="34" charset="0"/>
                          <a:cs typeface="Arial" panose="020B0604020202020204" pitchFamily="34" charset="0"/>
                        </a:rPr>
                        <a:t> dual illumination)</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196 144</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112 853</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138 082</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(14 000)</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(24 663)</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70637572"/>
                  </a:ext>
                </a:extLst>
              </a:tr>
              <a:tr h="370840">
                <a:tc>
                  <a:txBody>
                    <a:bodyPr/>
                    <a:lstStyle/>
                    <a:p>
                      <a:r>
                        <a:rPr lang="en-US" sz="1400" b="1" dirty="0">
                          <a:latin typeface="Arial" panose="020B0604020202020204" pitchFamily="34" charset="0"/>
                          <a:cs typeface="Arial" panose="020B0604020202020204" pitchFamily="34" charset="0"/>
                        </a:rPr>
                        <a:t>Cash generated from operations</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161 540</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89 216</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36 816</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73 892</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83 476</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84406565"/>
                  </a:ext>
                </a:extLst>
              </a:tr>
              <a:tr h="370840">
                <a:tc>
                  <a:txBody>
                    <a:bodyPr/>
                    <a:lstStyle/>
                    <a:p>
                      <a:r>
                        <a:rPr lang="en-US" sz="1400" dirty="0">
                          <a:latin typeface="Arial" panose="020B0604020202020204" pitchFamily="34" charset="0"/>
                          <a:cs typeface="Arial" panose="020B0604020202020204" pitchFamily="34" charset="0"/>
                        </a:rPr>
                        <a:t>Cash balances</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957 242</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883 169</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812 283</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766 175</a:t>
                      </a:r>
                      <a:endParaRPr lang="en-ZA" sz="1400" dirty="0">
                        <a:latin typeface="Arial" panose="020B0604020202020204" pitchFamily="34" charset="0"/>
                        <a:cs typeface="Arial" panose="020B0604020202020204" pitchFamily="34" charset="0"/>
                      </a:endParaRPr>
                    </a:p>
                  </a:txBody>
                  <a:tcPr/>
                </a:tc>
                <a:tc>
                  <a:txBody>
                    <a:bodyPr/>
                    <a:lstStyle/>
                    <a:p>
                      <a:pPr algn="r"/>
                      <a:r>
                        <a:rPr lang="en-US" sz="1400" dirty="0">
                          <a:latin typeface="Arial" panose="020B0604020202020204" pitchFamily="34" charset="0"/>
                          <a:cs typeface="Arial" panose="020B0604020202020204" pitchFamily="34" charset="0"/>
                        </a:rPr>
                        <a:t>669 651</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15325098"/>
                  </a:ext>
                </a:extLst>
              </a:tr>
              <a:tr h="370840">
                <a:tc>
                  <a:txBody>
                    <a:bodyPr/>
                    <a:lstStyle/>
                    <a:p>
                      <a:r>
                        <a:rPr lang="en-US" sz="1400" b="1" dirty="0">
                          <a:latin typeface="Arial" panose="020B0604020202020204" pitchFamily="34" charset="0"/>
                          <a:cs typeface="Arial" panose="020B0604020202020204" pitchFamily="34" charset="0"/>
                        </a:rPr>
                        <a:t>Capital</a:t>
                      </a:r>
                      <a:r>
                        <a:rPr lang="en-US" sz="1400" b="1" baseline="0" dirty="0">
                          <a:latin typeface="Arial" panose="020B0604020202020204" pitchFamily="34" charset="0"/>
                          <a:cs typeface="Arial" panose="020B0604020202020204" pitchFamily="34" charset="0"/>
                        </a:rPr>
                        <a:t> expenditure</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380 822</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502 016</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330 000</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180 000</a:t>
                      </a:r>
                      <a:endParaRPr lang="en-ZA" sz="1400" b="1" dirty="0">
                        <a:latin typeface="Arial" panose="020B0604020202020204" pitchFamily="34" charset="0"/>
                        <a:cs typeface="Arial" panose="020B0604020202020204" pitchFamily="34" charset="0"/>
                      </a:endParaRPr>
                    </a:p>
                  </a:txBody>
                  <a:tcPr/>
                </a:tc>
                <a:tc>
                  <a:txBody>
                    <a:bodyPr/>
                    <a:lstStyle/>
                    <a:p>
                      <a:pPr algn="r"/>
                      <a:r>
                        <a:rPr lang="en-US" sz="1400" b="1" dirty="0">
                          <a:latin typeface="Arial" panose="020B0604020202020204" pitchFamily="34" charset="0"/>
                          <a:cs typeface="Arial" panose="020B0604020202020204" pitchFamily="34" charset="0"/>
                        </a:rPr>
                        <a:t>240 000</a:t>
                      </a:r>
                      <a:endParaRPr lang="en-ZA"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14652741"/>
                  </a:ext>
                </a:extLst>
              </a:tr>
            </a:tbl>
          </a:graphicData>
        </a:graphic>
      </p:graphicFrame>
    </p:spTree>
    <p:extLst>
      <p:ext uri="{BB962C8B-B14F-4D97-AF65-F5344CB8AC3E}">
        <p14:creationId xmlns:p14="http://schemas.microsoft.com/office/powerpoint/2010/main" val="2963819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228601"/>
            <a:ext cx="10965364" cy="581024"/>
          </a:xfrm>
          <a:solidFill>
            <a:schemeClr val="accent5"/>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FINANCIAL ANALYSIS - REVENUE</a:t>
            </a:r>
            <a:endParaRPr lang="en-ZA" sz="2800" b="1" cap="all" dirty="0">
              <a:solidFill>
                <a:schemeClr val="bg1"/>
              </a:solidFill>
              <a:latin typeface="Arial" panose="020B0604020202020204" pitchFamily="34" charset="0"/>
              <a:ea typeface="+mn-ea"/>
              <a:cs typeface="Arial" panose="020B0604020202020204" pitchFamily="34" charset="0"/>
            </a:endParaRPr>
          </a:p>
        </p:txBody>
      </p:sp>
      <p:graphicFrame>
        <p:nvGraphicFramePr>
          <p:cNvPr id="11" name="Content Placeholder 10"/>
          <p:cNvGraphicFramePr>
            <a:graphicFrameLocks noGrp="1"/>
          </p:cNvGraphicFramePr>
          <p:nvPr>
            <p:ph idx="1"/>
            <p:extLst/>
          </p:nvPr>
        </p:nvGraphicFramePr>
        <p:xfrm>
          <a:off x="5202238" y="1173549"/>
          <a:ext cx="6172200" cy="446538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409075" y="1173549"/>
            <a:ext cx="4362952" cy="3478985"/>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a:normAutofit fontScale="92500"/>
          </a:bodyPr>
          <a:lstStyle/>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Forecasted revenue for 2018 – 2020 is based on the actual CPI of  October 2016 i.e. 6,4% and the projected CPI for the other 2 years.</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Revenue growth is expected in both radio and television. The key driver on the radio growth network enhancements for broadcasters and expansion programs on MW and FM.</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Television growth is driven by the DTT and DTH </a:t>
            </a: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businesses with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new customers coming on board and some of the DTT sites being switched on.</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Infrastructure Management services will grow by 18% to R72 million in 2018, this is due the CPI adjustments and new customers. </a:t>
            </a: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5" y="4743450"/>
            <a:ext cx="4362952" cy="1876425"/>
          </a:xfrm>
          <a:prstGeom prst="rect">
            <a:avLst/>
          </a:prstGeom>
        </p:spPr>
      </p:pic>
    </p:spTree>
    <p:extLst>
      <p:ext uri="{BB962C8B-B14F-4D97-AF65-F5344CB8AC3E}">
        <p14:creationId xmlns:p14="http://schemas.microsoft.com/office/powerpoint/2010/main" val="1748431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228600"/>
            <a:ext cx="11201900" cy="571500"/>
          </a:xfrm>
          <a:solidFill>
            <a:schemeClr val="accent5"/>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FINANCIAL ANALYSIS - PROFITABILITY</a:t>
            </a:r>
            <a:endParaRPr lang="en-ZA" sz="2800" b="1" cap="all" dirty="0">
              <a:solidFill>
                <a:schemeClr val="bg1"/>
              </a:solidFill>
              <a:latin typeface="Arial" panose="020B0604020202020204" pitchFamily="34" charset="0"/>
              <a:ea typeface="+mn-ea"/>
              <a:cs typeface="Arial" panose="020B0604020202020204" pitchFamily="34" charset="0"/>
            </a:endParaRPr>
          </a:p>
        </p:txBody>
      </p:sp>
      <p:graphicFrame>
        <p:nvGraphicFramePr>
          <p:cNvPr id="11" name="Content Placeholder 10"/>
          <p:cNvGraphicFramePr>
            <a:graphicFrameLocks noGrp="1"/>
          </p:cNvGraphicFramePr>
          <p:nvPr>
            <p:ph idx="1"/>
            <p:extLst/>
          </p:nvPr>
        </p:nvGraphicFramePr>
        <p:xfrm>
          <a:off x="5183187" y="1104901"/>
          <a:ext cx="6427787"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a:spLocks noGrp="1"/>
          </p:cNvSpPr>
          <p:nvPr>
            <p:ph type="body" sz="half" idx="2"/>
          </p:nvPr>
        </p:nvSpPr>
        <p:spPr>
          <a:xfrm>
            <a:off x="409074" y="1104900"/>
            <a:ext cx="4362450" cy="3324225"/>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It is clear that the business is profitable  from the “continuing” operations, </a:t>
            </a: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however,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the effects of the unfunded dual illumination </a:t>
            </a: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caused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losses in the last 2 years of the MTEF. </a:t>
            </a:r>
          </a:p>
          <a:p>
            <a:pPr marL="285750" indent="-285750" algn="just">
              <a:buFont typeface="Wingdings" panose="05000000000000000000" pitchFamily="2" charset="2"/>
              <a:buChar char="ü"/>
            </a:pP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Management and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the Board will put significant effort in the next financial year to secure funding for dual illumination. </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Cost of sales and other operating costs have been increased in line with inflation. Additional costs have been added and these relate to maintenance, filling of critical positions, additional satellite rental , people development and expenditure required to support growth . </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All expenditure required to execute the </a:t>
            </a: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Corporate Plan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has been adequately budgeted for!</a:t>
            </a: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5" y="4591050"/>
            <a:ext cx="4362450" cy="1643062"/>
          </a:xfrm>
          <a:prstGeom prst="rect">
            <a:avLst/>
          </a:prstGeom>
        </p:spPr>
      </p:pic>
    </p:spTree>
    <p:extLst>
      <p:ext uri="{BB962C8B-B14F-4D97-AF65-F5344CB8AC3E}">
        <p14:creationId xmlns:p14="http://schemas.microsoft.com/office/powerpoint/2010/main" val="2822203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228601"/>
            <a:ext cx="11230476" cy="561974"/>
          </a:xfrm>
          <a:solidFill>
            <a:schemeClr val="accent5"/>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FINANCIAL ANALYSIS -  FINANCIAL POSITION</a:t>
            </a:r>
            <a:endParaRPr lang="en-ZA" sz="2800" b="1" cap="all" dirty="0">
              <a:solidFill>
                <a:schemeClr val="bg1"/>
              </a:solidFill>
              <a:latin typeface="Arial" panose="020B0604020202020204" pitchFamily="34" charset="0"/>
              <a:ea typeface="+mn-ea"/>
              <a:cs typeface="Arial" panose="020B0604020202020204" pitchFamily="34" charset="0"/>
            </a:endParaRPr>
          </a:p>
        </p:txBody>
      </p:sp>
      <p:graphicFrame>
        <p:nvGraphicFramePr>
          <p:cNvPr id="11" name="Content Placeholder 10"/>
          <p:cNvGraphicFramePr>
            <a:graphicFrameLocks noGrp="1"/>
          </p:cNvGraphicFramePr>
          <p:nvPr>
            <p:ph idx="1"/>
            <p:extLst/>
          </p:nvPr>
        </p:nvGraphicFramePr>
        <p:xfrm>
          <a:off x="5183188" y="1114425"/>
          <a:ext cx="6456362" cy="45685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a:spLocks noGrp="1"/>
          </p:cNvSpPr>
          <p:nvPr>
            <p:ph type="body" sz="half" idx="2"/>
          </p:nvPr>
        </p:nvSpPr>
        <p:spPr>
          <a:xfrm>
            <a:off x="409074" y="1114425"/>
            <a:ext cx="4362450" cy="3039287"/>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The company will remain in a stable financial position throughout the MTEF period.</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Capital expenditure will increase the value of the assets and the NAV of the company. This investment will also position the company for future growth. </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There </a:t>
            </a:r>
            <a:r>
              <a:rPr lang="en-US" dirty="0" smtClean="0">
                <a:solidFill>
                  <a:srgbClr val="404040"/>
                </a:solidFill>
                <a:latin typeface="Arial" panose="020B0604020202020204" pitchFamily="34" charset="0"/>
                <a:ea typeface="Book Antiqua" panose="02040602050305030304" pitchFamily="18" charset="0"/>
                <a:cs typeface="Arial" panose="020B0604020202020204" pitchFamily="34" charset="0"/>
              </a:rPr>
              <a:t>are </a:t>
            </a: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no borrowings planned for the period and the liabilities will be reduced. </a:t>
            </a:r>
          </a:p>
          <a:p>
            <a:pPr marL="285750" indent="-285750" algn="just">
              <a:buFont typeface="Wingdings" panose="05000000000000000000" pitchFamily="2" charset="2"/>
              <a:buChar char="ü"/>
            </a:pPr>
            <a:r>
              <a:rPr lang="en-US" dirty="0">
                <a:solidFill>
                  <a:srgbClr val="404040"/>
                </a:solidFill>
                <a:latin typeface="Arial" panose="020B0604020202020204" pitchFamily="34" charset="0"/>
                <a:ea typeface="Book Antiqua" panose="02040602050305030304" pitchFamily="18" charset="0"/>
                <a:cs typeface="Arial" panose="020B0604020202020204" pitchFamily="34" charset="0"/>
              </a:rPr>
              <a:t>This financial position will enable the company to explore opportunities whilst in a stronger position. Acquisitions and partnerships will be more feasible. </a:t>
            </a: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pPr marL="285750" indent="-285750" algn="just">
              <a:buFont typeface="Wingdings" panose="05000000000000000000" pitchFamily="2" charset="2"/>
              <a:buChar char="ü"/>
            </a:pPr>
            <a:endParaRPr lang="en-US" dirty="0">
              <a:solidFill>
                <a:srgbClr val="404040"/>
              </a:solidFill>
              <a:latin typeface="Arial" panose="020B0604020202020204" pitchFamily="34" charset="0"/>
              <a:ea typeface="Book Antiqua" panose="02040602050305030304" pitchFamily="18" charset="0"/>
              <a:cs typeface="Arial" panose="020B0604020202020204" pitchFamily="34" charset="0"/>
            </a:endParaRPr>
          </a:p>
          <a:p>
            <a:endParaRPr lang="en-Z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075" y="4153712"/>
            <a:ext cx="4362449" cy="2363820"/>
          </a:xfrm>
          <a:prstGeom prst="rect">
            <a:avLst/>
          </a:prstGeom>
        </p:spPr>
      </p:pic>
    </p:spTree>
    <p:extLst>
      <p:ext uri="{BB962C8B-B14F-4D97-AF65-F5344CB8AC3E}">
        <p14:creationId xmlns:p14="http://schemas.microsoft.com/office/powerpoint/2010/main" val="2137929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111348"/>
          </a:xfrm>
          <a:prstGeom prst="rect">
            <a:avLst/>
          </a:prstGeom>
          <a:solidFill>
            <a:srgbClr val="4472C4"/>
          </a:solidFill>
          <a:ln>
            <a:no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Organisational </a:t>
            </a:r>
            <a:r>
              <a:rPr lang="en-ZA" dirty="0" smtClean="0"/>
              <a:t>Identity</a:t>
            </a:r>
            <a:endParaRPr lang="en-ZA" dirty="0"/>
          </a:p>
        </p:txBody>
      </p:sp>
      <p:graphicFrame>
        <p:nvGraphicFramePr>
          <p:cNvPr id="20" name="Content Placeholder 3"/>
          <p:cNvGraphicFramePr>
            <a:graphicFrameLocks noGrp="1"/>
          </p:cNvGraphicFramePr>
          <p:nvPr>
            <p:ph idx="1"/>
            <p:extLst>
              <p:ext uri="{D42A27DB-BD31-4B8C-83A1-F6EECF244321}">
                <p14:modId xmlns:p14="http://schemas.microsoft.com/office/powerpoint/2010/main" val="1456730634"/>
              </p:ext>
            </p:extLst>
          </p:nvPr>
        </p:nvGraphicFramePr>
        <p:xfrm>
          <a:off x="239151" y="1169415"/>
          <a:ext cx="11847448" cy="4969748"/>
        </p:xfrm>
        <a:graphic>
          <a:graphicData uri="http://schemas.openxmlformats.org/drawingml/2006/table">
            <a:tbl>
              <a:tblPr firstRow="1" bandRow="1">
                <a:tableStyleId>{72833802-FEF1-4C79-8D5D-14CF1EAF98D9}</a:tableStyleId>
              </a:tblPr>
              <a:tblGrid>
                <a:gridCol w="1326206">
                  <a:extLst>
                    <a:ext uri="{9D8B030D-6E8A-4147-A177-3AD203B41FA5}">
                      <a16:colId xmlns:a16="http://schemas.microsoft.com/office/drawing/2014/main" xmlns="" val="20000"/>
                    </a:ext>
                  </a:extLst>
                </a:gridCol>
                <a:gridCol w="10521242">
                  <a:extLst>
                    <a:ext uri="{9D8B030D-6E8A-4147-A177-3AD203B41FA5}">
                      <a16:colId xmlns:a16="http://schemas.microsoft.com/office/drawing/2014/main" xmlns="" val="20001"/>
                    </a:ext>
                  </a:extLst>
                </a:gridCol>
              </a:tblGrid>
              <a:tr h="1045041">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endParaRPr lang="en-US" sz="2300" b="1" dirty="0" smtClean="0">
                        <a:solidFill>
                          <a:schemeClr val="bg1"/>
                        </a:solidFill>
                        <a:latin typeface="Arial" panose="020B0604020202020204" pitchFamily="34" charset="0"/>
                        <a:cs typeface="Arial" panose="020B0604020202020204" pitchFamily="34" charset="0"/>
                      </a:endParaRPr>
                    </a:p>
                    <a:p>
                      <a:pPr marL="0" marR="0" lvl="0" indent="0" algn="ctr" defTabSz="2194560" rtl="0" eaLnBrk="1" fontAlgn="auto" latinLnBrk="0" hangingPunct="1">
                        <a:lnSpc>
                          <a:spcPct val="100000"/>
                        </a:lnSpc>
                        <a:spcBef>
                          <a:spcPts val="0"/>
                        </a:spcBef>
                        <a:spcAft>
                          <a:spcPts val="0"/>
                        </a:spcAft>
                        <a:buClrTx/>
                        <a:buSzTx/>
                        <a:buFontTx/>
                        <a:buNone/>
                        <a:tabLst/>
                        <a:defRPr/>
                      </a:pPr>
                      <a:r>
                        <a:rPr lang="en-US" sz="2300" b="1" dirty="0" smtClean="0">
                          <a:solidFill>
                            <a:schemeClr val="bg1"/>
                          </a:solidFill>
                          <a:latin typeface="Arial" panose="020B0604020202020204" pitchFamily="34" charset="0"/>
                          <a:cs typeface="Arial" panose="020B0604020202020204" pitchFamily="34" charset="0"/>
                        </a:rPr>
                        <a:t>Vision</a:t>
                      </a:r>
                    </a:p>
                    <a:p>
                      <a:pPr marL="0" marR="0" lvl="0" indent="0" algn="ctr" defTabSz="2194560" rtl="0" eaLnBrk="1" fontAlgn="auto" latinLnBrk="0" hangingPunct="1">
                        <a:lnSpc>
                          <a:spcPct val="100000"/>
                        </a:lnSpc>
                        <a:spcBef>
                          <a:spcPts val="0"/>
                        </a:spcBef>
                        <a:spcAft>
                          <a:spcPts val="0"/>
                        </a:spcAft>
                        <a:buClrTx/>
                        <a:buSzTx/>
                        <a:buFontTx/>
                        <a:buNone/>
                        <a:tabLst/>
                        <a:defRPr/>
                      </a:pPr>
                      <a:endParaRPr lang="en-ZA" sz="1700" b="1" baseline="0" dirty="0" smtClean="0">
                        <a:latin typeface="Arial" panose="020B0604020202020204" pitchFamily="34" charset="0"/>
                        <a:cs typeface="Arial" panose="020B0604020202020204" pitchFamily="34" charset="0"/>
                      </a:endParaRP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219456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2600" baseline="0" dirty="0" smtClean="0">
                          <a:solidFill>
                            <a:schemeClr val="tx1"/>
                          </a:solidFill>
                          <a:latin typeface="Arial" panose="020B0604020202020204" pitchFamily="34" charset="0"/>
                          <a:cs typeface="Arial" panose="020B0604020202020204" pitchFamily="34" charset="0"/>
                        </a:rPr>
                        <a:t>A global enabler of broadcasting and digital content delivery</a:t>
                      </a: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450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300" b="1" dirty="0" smtClean="0">
                        <a:solidFill>
                          <a:schemeClr val="bg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300" b="1" dirty="0" smtClean="0">
                          <a:solidFill>
                            <a:schemeClr val="bg1"/>
                          </a:solidFill>
                          <a:latin typeface="Arial" panose="020B0604020202020204" pitchFamily="34" charset="0"/>
                          <a:cs typeface="Arial" panose="020B0604020202020204" pitchFamily="34" charset="0"/>
                        </a:rPr>
                        <a:t>Mission</a:t>
                      </a:r>
                      <a:endParaRPr lang="en-ZA" sz="2300" b="1" baseline="0" dirty="0" smtClean="0">
                        <a:solidFill>
                          <a:schemeClr val="bg1"/>
                        </a:solidFill>
                        <a:latin typeface="Arial" panose="020B0604020202020204" pitchFamily="34" charset="0"/>
                        <a:cs typeface="Arial" panose="020B0604020202020204" pitchFamily="34" charset="0"/>
                      </a:endParaRPr>
                    </a:p>
                    <a:p>
                      <a:pPr algn="ctr"/>
                      <a:r>
                        <a:rPr lang="en-ZA" sz="1700" b="1" baseline="0" dirty="0" smtClean="0">
                          <a:solidFill>
                            <a:schemeClr val="tx1"/>
                          </a:solidFill>
                          <a:latin typeface="Arial" panose="020B0604020202020204" pitchFamily="34" charset="0"/>
                          <a:cs typeface="Arial" panose="020B0604020202020204" pitchFamily="34" charset="0"/>
                        </a:rPr>
                        <a:t> </a:t>
                      </a:r>
                      <a:endParaRPr lang="en-ZA" sz="2500" b="1" baseline="0" dirty="0" smtClean="0">
                        <a:solidFill>
                          <a:schemeClr val="tx1"/>
                        </a:solidFill>
                        <a:latin typeface="Arial" panose="020B0604020202020204" pitchFamily="34" charset="0"/>
                        <a:cs typeface="Arial" panose="020B0604020202020204" pitchFamily="34" charset="0"/>
                      </a:endParaRP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2194560" rtl="0" eaLnBrk="1" fontAlgn="auto" latinLnBrk="0" hangingPunct="1">
                        <a:lnSpc>
                          <a:spcPct val="100000"/>
                        </a:lnSpc>
                        <a:spcBef>
                          <a:spcPts val="0"/>
                        </a:spcBef>
                        <a:spcAft>
                          <a:spcPts val="0"/>
                        </a:spcAft>
                        <a:buClrTx/>
                        <a:buSzTx/>
                        <a:buFontTx/>
                        <a:buNone/>
                        <a:tabLst/>
                        <a:defRPr/>
                      </a:pPr>
                      <a:r>
                        <a:rPr lang="en-ZA" sz="2600" b="1" baseline="0" dirty="0" smtClean="0">
                          <a:solidFill>
                            <a:schemeClr val="tx1"/>
                          </a:solidFill>
                          <a:latin typeface="Arial" panose="020B0604020202020204" pitchFamily="34" charset="0"/>
                          <a:cs typeface="Arial" panose="020B0604020202020204" pitchFamily="34" charset="0"/>
                        </a:rPr>
                        <a:t>To enable our customers to reach their audiences anywhere through innovation</a:t>
                      </a: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879666">
                <a:tc>
                  <a:txBody>
                    <a:bodyPr/>
                    <a:lstStyle/>
                    <a:p>
                      <a:pPr marL="0" indent="0" algn="ctr">
                        <a:lnSpc>
                          <a:spcPct val="150000"/>
                        </a:lnSpc>
                        <a:buFont typeface="Arial" panose="020B0604020202020204" pitchFamily="34" charset="0"/>
                        <a:buNone/>
                      </a:pPr>
                      <a:endParaRPr lang="en-US" sz="23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endParaRPr lang="en-US" sz="23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buFont typeface="Arial" panose="020B0604020202020204" pitchFamily="34" charset="0"/>
                        <a:buNone/>
                      </a:pPr>
                      <a:r>
                        <a:rPr lang="en-US" sz="2300" b="1" dirty="0" smtClean="0">
                          <a:solidFill>
                            <a:schemeClr val="bg1"/>
                          </a:solidFill>
                          <a:latin typeface="Arial" panose="020B0604020202020204" pitchFamily="34" charset="0"/>
                          <a:cs typeface="Arial" panose="020B0604020202020204" pitchFamily="34" charset="0"/>
                        </a:rPr>
                        <a:t>Values</a:t>
                      </a:r>
                    </a:p>
                    <a:p>
                      <a:pPr marL="0" indent="0" algn="ctr">
                        <a:lnSpc>
                          <a:spcPct val="150000"/>
                        </a:lnSpc>
                        <a:buFont typeface="Arial" panose="020B0604020202020204" pitchFamily="34" charset="0"/>
                        <a:buNone/>
                      </a:pPr>
                      <a:endParaRPr lang="en-US" sz="2300" b="1" dirty="0" smtClean="0">
                        <a:solidFill>
                          <a:schemeClr val="bg1"/>
                        </a:solidFill>
                        <a:latin typeface="Arial" panose="020B0604020202020204" pitchFamily="34" charset="0"/>
                        <a:cs typeface="Arial" panose="020B0604020202020204" pitchFamily="34" charset="0"/>
                      </a:endParaRP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ctr">
                        <a:lnSpc>
                          <a:spcPct val="100000"/>
                        </a:lnSpc>
                        <a:buFont typeface="Arial" panose="020B0604020202020204" pitchFamily="34" charset="0"/>
                        <a:buNone/>
                      </a:pPr>
                      <a:endParaRPr lang="en-US" sz="2600" b="1" dirty="0" smtClean="0">
                        <a:solidFill>
                          <a:schemeClr val="tx1"/>
                        </a:solidFill>
                        <a:latin typeface="Arial" panose="020B0604020202020204" pitchFamily="34" charset="0"/>
                        <a:cs typeface="Arial" panose="020B0604020202020204" pitchFamily="34" charset="0"/>
                      </a:endParaRPr>
                    </a:p>
                    <a:p>
                      <a:pPr marL="0" indent="0" algn="ctr">
                        <a:lnSpc>
                          <a:spcPct val="100000"/>
                        </a:lnSpc>
                        <a:buFont typeface="Arial" panose="020B0604020202020204" pitchFamily="34" charset="0"/>
                        <a:buNone/>
                      </a:pPr>
                      <a:r>
                        <a:rPr lang="en-US" sz="2600" b="1" dirty="0" smtClean="0">
                          <a:solidFill>
                            <a:schemeClr val="tx1"/>
                          </a:solidFill>
                          <a:latin typeface="Arial" panose="020B0604020202020204" pitchFamily="34" charset="0"/>
                          <a:cs typeface="Arial" panose="020B0604020202020204" pitchFamily="34" charset="0"/>
                        </a:rPr>
                        <a:t>Integrity </a:t>
                      </a:r>
                    </a:p>
                    <a:p>
                      <a:pPr marL="0" indent="0" algn="ctr">
                        <a:lnSpc>
                          <a:spcPct val="100000"/>
                        </a:lnSpc>
                        <a:buFont typeface="Arial" panose="020B0604020202020204" pitchFamily="34" charset="0"/>
                        <a:buNone/>
                      </a:pPr>
                      <a:r>
                        <a:rPr lang="en-US" sz="2600" b="1" dirty="0" smtClean="0">
                          <a:solidFill>
                            <a:schemeClr val="tx1"/>
                          </a:solidFill>
                          <a:latin typeface="Arial" panose="020B0604020202020204" pitchFamily="34" charset="0"/>
                          <a:cs typeface="Arial" panose="020B0604020202020204" pitchFamily="34" charset="0"/>
                        </a:rPr>
                        <a:t>Quality Customer Service</a:t>
                      </a:r>
                    </a:p>
                    <a:p>
                      <a:pPr marL="0" indent="0" algn="ctr">
                        <a:lnSpc>
                          <a:spcPct val="100000"/>
                        </a:lnSpc>
                        <a:buFont typeface="Arial" panose="020B0604020202020204" pitchFamily="34" charset="0"/>
                        <a:buNone/>
                      </a:pPr>
                      <a:r>
                        <a:rPr lang="en-US" sz="2600" b="1" dirty="0" smtClean="0">
                          <a:solidFill>
                            <a:schemeClr val="tx1"/>
                          </a:solidFill>
                          <a:latin typeface="Arial" panose="020B0604020202020204" pitchFamily="34" charset="0"/>
                          <a:cs typeface="Arial" panose="020B0604020202020204" pitchFamily="34" charset="0"/>
                        </a:rPr>
                        <a:t>Innovation </a:t>
                      </a:r>
                    </a:p>
                    <a:p>
                      <a:pPr marL="0" indent="0" algn="ctr">
                        <a:lnSpc>
                          <a:spcPct val="100000"/>
                        </a:lnSpc>
                        <a:buFont typeface="Arial" panose="020B0604020202020204" pitchFamily="34" charset="0"/>
                        <a:buNone/>
                      </a:pPr>
                      <a:r>
                        <a:rPr lang="en-US" sz="2600" b="1" dirty="0" smtClean="0">
                          <a:solidFill>
                            <a:schemeClr val="tx1"/>
                          </a:solidFill>
                          <a:latin typeface="Arial" panose="020B0604020202020204" pitchFamily="34" charset="0"/>
                          <a:cs typeface="Arial" panose="020B0604020202020204" pitchFamily="34" charset="0"/>
                        </a:rPr>
                        <a:t>Accountability </a:t>
                      </a:r>
                    </a:p>
                    <a:p>
                      <a:pPr marL="0" indent="0" algn="ctr">
                        <a:lnSpc>
                          <a:spcPct val="100000"/>
                        </a:lnSpc>
                        <a:buFont typeface="Arial" panose="020B0604020202020204" pitchFamily="34" charset="0"/>
                        <a:buNone/>
                      </a:pPr>
                      <a:r>
                        <a:rPr lang="en-US" sz="2600" b="1" dirty="0" smtClean="0">
                          <a:solidFill>
                            <a:schemeClr val="tx1"/>
                          </a:solidFill>
                          <a:latin typeface="Arial" panose="020B0604020202020204" pitchFamily="34" charset="0"/>
                          <a:cs typeface="Arial" panose="020B0604020202020204" pitchFamily="34" charset="0"/>
                        </a:rPr>
                        <a:t>Social Responsibility</a:t>
                      </a:r>
                      <a:endParaRPr lang="en-ZA" sz="2600" b="1" baseline="0" dirty="0" smtClean="0">
                        <a:solidFill>
                          <a:schemeClr val="tx1"/>
                        </a:solidFill>
                        <a:latin typeface="Arial" panose="020B0604020202020204" pitchFamily="34" charset="0"/>
                        <a:cs typeface="Arial" panose="020B0604020202020204" pitchFamily="34" charset="0"/>
                      </a:endParaRPr>
                    </a:p>
                  </a:txBody>
                  <a:tcPr marL="38100" marR="38100" marT="19050" marB="1905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04392582"/>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144250" cy="577267"/>
          </a:xfrm>
          <a:solidFill>
            <a:schemeClr val="accent5"/>
          </a:solidFill>
        </p:spPr>
        <p:txBody>
          <a:bodyPr>
            <a:normAutofit/>
          </a:bodyPr>
          <a:lstStyle/>
          <a:p>
            <a:r>
              <a:rPr lang="en-US" sz="2800" b="1" dirty="0">
                <a:solidFill>
                  <a:schemeClr val="bg1"/>
                </a:solidFill>
                <a:latin typeface="Arial" panose="020B0604020202020204" pitchFamily="34" charset="0"/>
                <a:cs typeface="Arial" panose="020B0604020202020204" pitchFamily="34" charset="0"/>
              </a:rPr>
              <a:t>FINANCIAL ANALYSIS – CASH FLOWS</a:t>
            </a:r>
            <a:endParaRPr lang="en-ZA" sz="2800" b="1" dirty="0">
              <a:solidFill>
                <a:schemeClr val="bg1"/>
              </a:solidFill>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sz="half" idx="2"/>
            <p:extLst/>
          </p:nvPr>
        </p:nvGraphicFramePr>
        <p:xfrm>
          <a:off x="457200" y="1398960"/>
          <a:ext cx="5540375"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nvPr>
        </p:nvGraphicFramePr>
        <p:xfrm>
          <a:off x="6172200" y="1398960"/>
          <a:ext cx="5429250"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p:cNvSpPr/>
          <p:nvPr/>
        </p:nvSpPr>
        <p:spPr>
          <a:xfrm>
            <a:off x="457201" y="5221705"/>
            <a:ext cx="5540374" cy="1426745"/>
          </a:xfrm>
          <a:prstGeom prst="round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04040"/>
                </a:solidFill>
                <a:latin typeface="Arial" panose="020B0604020202020204" pitchFamily="34" charset="0"/>
                <a:cs typeface="Arial" panose="020B0604020202020204" pitchFamily="34" charset="0"/>
              </a:rPr>
              <a:t>Cash preservation was the key focus in putting together this budget. Cash generation from operations will remain under pressure throughout the MTEF period. Cash balances will decrease due to the R750 million capital expenditure, </a:t>
            </a:r>
            <a:r>
              <a:rPr lang="en-US" sz="1400" dirty="0" smtClean="0">
                <a:solidFill>
                  <a:srgbClr val="404040"/>
                </a:solidFill>
                <a:latin typeface="Arial" panose="020B0604020202020204" pitchFamily="34" charset="0"/>
                <a:cs typeface="Arial" panose="020B0604020202020204" pitchFamily="34" charset="0"/>
              </a:rPr>
              <a:t>however, </a:t>
            </a:r>
            <a:r>
              <a:rPr lang="en-US" sz="1400" dirty="0">
                <a:solidFill>
                  <a:srgbClr val="404040"/>
                </a:solidFill>
                <a:latin typeface="Arial" panose="020B0604020202020204" pitchFamily="34" charset="0"/>
                <a:cs typeface="Arial" panose="020B0604020202020204" pitchFamily="34" charset="0"/>
              </a:rPr>
              <a:t>this should position </a:t>
            </a:r>
            <a:r>
              <a:rPr lang="en-US" sz="1400" dirty="0" smtClean="0">
                <a:solidFill>
                  <a:srgbClr val="404040"/>
                </a:solidFill>
                <a:latin typeface="Arial" panose="020B0604020202020204" pitchFamily="34" charset="0"/>
                <a:cs typeface="Arial" panose="020B0604020202020204" pitchFamily="34" charset="0"/>
              </a:rPr>
              <a:t>SENTECH </a:t>
            </a:r>
            <a:r>
              <a:rPr lang="en-US" sz="1400" dirty="0">
                <a:solidFill>
                  <a:srgbClr val="404040"/>
                </a:solidFill>
                <a:latin typeface="Arial" panose="020B0604020202020204" pitchFamily="34" charset="0"/>
                <a:cs typeface="Arial" panose="020B0604020202020204" pitchFamily="34" charset="0"/>
              </a:rPr>
              <a:t>for growth in the future years. </a:t>
            </a:r>
            <a:endParaRPr lang="en-ZA"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1" y="5221705"/>
            <a:ext cx="5429250" cy="1426745"/>
          </a:xfrm>
          <a:prstGeom prst="rect">
            <a:avLst/>
          </a:prstGeom>
        </p:spPr>
      </p:pic>
    </p:spTree>
    <p:extLst>
      <p:ext uri="{BB962C8B-B14F-4D97-AF65-F5344CB8AC3E}">
        <p14:creationId xmlns:p14="http://schemas.microsoft.com/office/powerpoint/2010/main" val="22888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257175" y="183879"/>
            <a:ext cx="11229976" cy="523220"/>
          </a:xfrm>
          <a:prstGeom prst="rect">
            <a:avLst/>
          </a:prstGeom>
          <a:solidFill>
            <a:srgbClr val="003399"/>
          </a:solidFill>
          <a:ln>
            <a:noFill/>
          </a:ln>
        </p:spPr>
        <p:txBody>
          <a:bodyPr wrap="square" rtlCol="0">
            <a:spAutoFit/>
          </a:bodyPr>
          <a:lstStyle/>
          <a:p>
            <a:r>
              <a:rPr lang="en-ZA" sz="2800" b="1" cap="all" dirty="0">
                <a:solidFill>
                  <a:schemeClr val="bg1"/>
                </a:solidFill>
                <a:latin typeface="Arial" panose="020B0604020202020204" pitchFamily="34" charset="0"/>
                <a:cs typeface="Arial" panose="020B0604020202020204" pitchFamily="34" charset="0"/>
              </a:rPr>
              <a:t>FINANCIAL ANALYSIS – CASH FLOW</a:t>
            </a:r>
          </a:p>
        </p:txBody>
      </p:sp>
      <p:graphicFrame>
        <p:nvGraphicFramePr>
          <p:cNvPr id="2" name="Table 1"/>
          <p:cNvGraphicFramePr>
            <a:graphicFrameLocks noGrp="1"/>
          </p:cNvGraphicFramePr>
          <p:nvPr>
            <p:extLst/>
          </p:nvPr>
        </p:nvGraphicFramePr>
        <p:xfrm>
          <a:off x="257175" y="1011386"/>
          <a:ext cx="11229975" cy="3628271"/>
        </p:xfrm>
        <a:graphic>
          <a:graphicData uri="http://schemas.openxmlformats.org/drawingml/2006/table">
            <a:tbl>
              <a:tblPr firstRow="1" firstCol="1" bandRow="1"/>
              <a:tblGrid>
                <a:gridCol w="2827708">
                  <a:extLst>
                    <a:ext uri="{9D8B030D-6E8A-4147-A177-3AD203B41FA5}">
                      <a16:colId xmlns:a16="http://schemas.microsoft.com/office/drawing/2014/main" xmlns="" val="20000"/>
                    </a:ext>
                  </a:extLst>
                </a:gridCol>
                <a:gridCol w="3184821">
                  <a:extLst>
                    <a:ext uri="{9D8B030D-6E8A-4147-A177-3AD203B41FA5}">
                      <a16:colId xmlns:a16="http://schemas.microsoft.com/office/drawing/2014/main" xmlns="" val="20001"/>
                    </a:ext>
                  </a:extLst>
                </a:gridCol>
                <a:gridCol w="3184821">
                  <a:extLst>
                    <a:ext uri="{9D8B030D-6E8A-4147-A177-3AD203B41FA5}">
                      <a16:colId xmlns:a16="http://schemas.microsoft.com/office/drawing/2014/main" xmlns="" val="20002"/>
                    </a:ext>
                  </a:extLst>
                </a:gridCol>
                <a:gridCol w="2032625">
                  <a:extLst>
                    <a:ext uri="{9D8B030D-6E8A-4147-A177-3AD203B41FA5}">
                      <a16:colId xmlns:a16="http://schemas.microsoft.com/office/drawing/2014/main" xmlns="" val="20003"/>
                    </a:ext>
                  </a:extLst>
                </a:gridCol>
              </a:tblGrid>
              <a:tr h="647384">
                <a:tc rowSpan="2">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Cash Inflows (R’000)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Opening Cash</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Cash generated by operations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Total Cash available</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323692">
                <a:tc vMerge="1">
                  <a:txBody>
                    <a:bodyPr/>
                    <a:lstStyle/>
                    <a:p>
                      <a:endParaRPr lang="en-US"/>
                    </a:p>
                  </a:txBody>
                  <a:tcPr/>
                </a:tc>
                <a:tc>
                  <a:txBody>
                    <a:bodyPr/>
                    <a:lstStyle/>
                    <a:p>
                      <a:pPr algn="r">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883 169</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703 660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1 586 829</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23692">
                <a:tc gridSpan="4">
                  <a:txBody>
                    <a:bodyPr/>
                    <a:lstStyle/>
                    <a:p>
                      <a:pPr algn="just">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647384">
                <a:tc rowSpan="2">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Cash Outflows</a:t>
                      </a:r>
                      <a:endParaRPr lang="en-US" sz="1600" dirty="0">
                        <a:effectLst/>
                        <a:latin typeface="Arial" panose="020B0604020202020204" pitchFamily="34" charset="0"/>
                        <a:ea typeface="Calibri" charset="0"/>
                        <a:cs typeface="Arial" panose="020B0604020202020204" pitchFamily="34" charset="0"/>
                      </a:endParaRPr>
                    </a:p>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(R’000)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Capital expenditure</a:t>
                      </a:r>
                    </a:p>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(Internal</a:t>
                      </a:r>
                      <a:r>
                        <a:rPr lang="en-US" sz="1600" b="1" baseline="0" dirty="0">
                          <a:effectLst/>
                          <a:latin typeface="Arial" panose="020B0604020202020204" pitchFamily="34" charset="0"/>
                          <a:ea typeface="Times New Roman" charset="0"/>
                          <a:cs typeface="Arial" panose="020B0604020202020204" pitchFamily="34" charset="0"/>
                        </a:rPr>
                        <a:t> funds)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Unfunded Dual illumination costs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Total outflows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23692">
                <a:tc vMerge="1">
                  <a:txBody>
                    <a:bodyPr/>
                    <a:lstStyle/>
                    <a:p>
                      <a:endParaRPr lang="en-US"/>
                    </a:p>
                  </a:txBody>
                  <a:tcPr/>
                </a:tc>
                <a:tc>
                  <a:txBody>
                    <a:bodyPr/>
                    <a:lstStyle/>
                    <a:p>
                      <a:pPr algn="r">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(577 000)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b="1" dirty="0">
                          <a:solidFill>
                            <a:srgbClr val="C00000"/>
                          </a:solidFill>
                          <a:effectLst/>
                          <a:latin typeface="Arial" panose="020B0604020202020204" pitchFamily="34" charset="0"/>
                          <a:ea typeface="Times New Roman" charset="0"/>
                          <a:cs typeface="Arial" panose="020B0604020202020204" pitchFamily="34" charset="0"/>
                        </a:rPr>
                        <a:t>(340 178)</a:t>
                      </a:r>
                      <a:endParaRPr lang="en-US" sz="1600" dirty="0">
                        <a:solidFill>
                          <a:srgbClr val="C00000"/>
                        </a:solidFill>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(917 178)</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23692">
                <a:tc>
                  <a:txBody>
                    <a:bodyPr/>
                    <a:lstStyle/>
                    <a:p>
                      <a:pPr algn="just">
                        <a:lnSpc>
                          <a:spcPct val="107000"/>
                        </a:lnSpc>
                        <a:spcAft>
                          <a:spcPts val="0"/>
                        </a:spcAft>
                      </a:pPr>
                      <a:r>
                        <a:rPr lang="en-US" sz="2400" dirty="0">
                          <a:effectLst/>
                          <a:latin typeface="Arial" panose="020B0604020202020204" pitchFamily="34" charset="0"/>
                          <a:ea typeface="Times New Roman" charset="0"/>
                          <a:cs typeface="Arial" panose="020B0604020202020204" pitchFamily="34" charset="0"/>
                        </a:rPr>
                        <a:t> </a:t>
                      </a:r>
                      <a:endParaRPr lang="en-US" sz="24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n-US" sz="1600" dirty="0">
                          <a:effectLst/>
                          <a:latin typeface="Arial" panose="020B0604020202020204" pitchFamily="34" charset="0"/>
                          <a:ea typeface="Times New Roman" charset="0"/>
                          <a:cs typeface="Arial" panose="020B0604020202020204" pitchFamily="34" charset="0"/>
                        </a:rPr>
                        <a:t>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23692">
                <a:tc gridSpan="3">
                  <a:txBody>
                    <a:bodyPr/>
                    <a:lstStyle/>
                    <a:p>
                      <a:pPr algn="just">
                        <a:lnSpc>
                          <a:spcPct val="107000"/>
                        </a:lnSpc>
                        <a:spcAft>
                          <a:spcPts val="0"/>
                        </a:spcAft>
                        <a:tabLst>
                          <a:tab pos="3741420" algn="l"/>
                        </a:tabLst>
                      </a:pPr>
                      <a:r>
                        <a:rPr lang="en-US" sz="1600" b="1" dirty="0">
                          <a:effectLst/>
                          <a:latin typeface="Arial" panose="020B0604020202020204" pitchFamily="34" charset="0"/>
                          <a:ea typeface="Times New Roman" charset="0"/>
                          <a:cs typeface="Arial" panose="020B0604020202020204" pitchFamily="34" charset="0"/>
                        </a:rPr>
                        <a:t>Net cash balance – end of the MTEF (R’000)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699 651</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647384">
                <a:tc gridSpan="3">
                  <a:txBody>
                    <a:bodyPr/>
                    <a:lstStyle/>
                    <a:p>
                      <a:pPr algn="just">
                        <a:lnSpc>
                          <a:spcPct val="107000"/>
                        </a:lnSpc>
                        <a:spcAft>
                          <a:spcPts val="0"/>
                        </a:spcAft>
                        <a:tabLst>
                          <a:tab pos="3741420" algn="l"/>
                        </a:tabLst>
                      </a:pPr>
                      <a:r>
                        <a:rPr lang="en-US" sz="1600" b="1" dirty="0">
                          <a:effectLst/>
                          <a:latin typeface="Arial" panose="020B0604020202020204" pitchFamily="34" charset="0"/>
                          <a:ea typeface="Times New Roman" charset="0"/>
                          <a:cs typeface="Arial" panose="020B0604020202020204" pitchFamily="34" charset="0"/>
                        </a:rPr>
                        <a:t>Net cash balance – end of the MTEF (R’000) – with full funding of dual illumination </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a:lnSpc>
                          <a:spcPct val="107000"/>
                        </a:lnSpc>
                        <a:spcAft>
                          <a:spcPts val="0"/>
                        </a:spcAft>
                      </a:pPr>
                      <a:r>
                        <a:rPr lang="en-US" sz="1600" b="1" dirty="0">
                          <a:effectLst/>
                          <a:latin typeface="Arial" panose="020B0604020202020204" pitchFamily="34" charset="0"/>
                          <a:ea typeface="Times New Roman" charset="0"/>
                          <a:cs typeface="Arial" panose="020B0604020202020204" pitchFamily="34" charset="0"/>
                        </a:rPr>
                        <a:t>1 009 829</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794363600"/>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400050" y="183879"/>
            <a:ext cx="11535275" cy="523220"/>
          </a:xfrm>
          <a:prstGeom prst="rect">
            <a:avLst/>
          </a:prstGeom>
          <a:solidFill>
            <a:srgbClr val="003399"/>
          </a:solidFill>
          <a:ln>
            <a:noFill/>
          </a:ln>
        </p:spPr>
        <p:txBody>
          <a:bodyPr wrap="square" rtlCol="0">
            <a:spAutoFit/>
          </a:bodyPr>
          <a:lstStyle/>
          <a:p>
            <a:r>
              <a:rPr lang="en-ZA" sz="2800" b="1" cap="all" dirty="0">
                <a:solidFill>
                  <a:schemeClr val="bg1"/>
                </a:solidFill>
                <a:latin typeface="Arial" panose="020B0604020202020204" pitchFamily="34" charset="0"/>
                <a:cs typeface="Arial" panose="020B0604020202020204" pitchFamily="34" charset="0"/>
              </a:rPr>
              <a:t>Financial Plan: Capital Expenditure</a:t>
            </a:r>
          </a:p>
        </p:txBody>
      </p:sp>
      <p:graphicFrame>
        <p:nvGraphicFramePr>
          <p:cNvPr id="3" name="Table 2"/>
          <p:cNvGraphicFramePr>
            <a:graphicFrameLocks noGrp="1"/>
          </p:cNvGraphicFramePr>
          <p:nvPr>
            <p:extLst/>
          </p:nvPr>
        </p:nvGraphicFramePr>
        <p:xfrm>
          <a:off x="400051" y="978172"/>
          <a:ext cx="11535274" cy="2310063"/>
        </p:xfrm>
        <a:graphic>
          <a:graphicData uri="http://schemas.openxmlformats.org/drawingml/2006/table">
            <a:tbl>
              <a:tblPr firstRow="1" firstCol="1" bandRow="1"/>
              <a:tblGrid>
                <a:gridCol w="2702557">
                  <a:extLst>
                    <a:ext uri="{9D8B030D-6E8A-4147-A177-3AD203B41FA5}">
                      <a16:colId xmlns:a16="http://schemas.microsoft.com/office/drawing/2014/main" xmlns="" val="20000"/>
                    </a:ext>
                  </a:extLst>
                </a:gridCol>
                <a:gridCol w="2317787">
                  <a:extLst>
                    <a:ext uri="{9D8B030D-6E8A-4147-A177-3AD203B41FA5}">
                      <a16:colId xmlns:a16="http://schemas.microsoft.com/office/drawing/2014/main" xmlns="" val="20001"/>
                    </a:ext>
                  </a:extLst>
                </a:gridCol>
                <a:gridCol w="2317787">
                  <a:extLst>
                    <a:ext uri="{9D8B030D-6E8A-4147-A177-3AD203B41FA5}">
                      <a16:colId xmlns:a16="http://schemas.microsoft.com/office/drawing/2014/main" xmlns="" val="20002"/>
                    </a:ext>
                  </a:extLst>
                </a:gridCol>
                <a:gridCol w="2249730">
                  <a:extLst>
                    <a:ext uri="{9D8B030D-6E8A-4147-A177-3AD203B41FA5}">
                      <a16:colId xmlns:a16="http://schemas.microsoft.com/office/drawing/2014/main" xmlns="" val="20003"/>
                    </a:ext>
                  </a:extLst>
                </a:gridCol>
                <a:gridCol w="1947413">
                  <a:extLst>
                    <a:ext uri="{9D8B030D-6E8A-4147-A177-3AD203B41FA5}">
                      <a16:colId xmlns:a16="http://schemas.microsoft.com/office/drawing/2014/main" xmlns="" val="20004"/>
                    </a:ext>
                  </a:extLst>
                </a:gridCol>
              </a:tblGrid>
              <a:tr h="754764">
                <a:tc>
                  <a:txBody>
                    <a:bodyPr/>
                    <a:lstStyle/>
                    <a:p>
                      <a:pPr algn="just">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Source of funding</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2017</a:t>
                      </a:r>
                      <a:endParaRPr lang="en-US" sz="1600" dirty="0">
                        <a:effectLst/>
                        <a:latin typeface="Arial" panose="020B0604020202020204" pitchFamily="34" charset="0"/>
                        <a:ea typeface="Calibri" charset="0"/>
                        <a:cs typeface="Arial" panose="020B0604020202020204" pitchFamily="34" charset="0"/>
                      </a:endParaRPr>
                    </a:p>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2018</a:t>
                      </a:r>
                      <a:endParaRPr lang="en-US" sz="1600" b="1" dirty="0">
                        <a:effectLst/>
                        <a:latin typeface="Arial" panose="020B0604020202020204" pitchFamily="34" charset="0"/>
                        <a:ea typeface="Calibri" charset="0"/>
                        <a:cs typeface="Arial" panose="020B0604020202020204" pitchFamily="34" charset="0"/>
                      </a:endParaRPr>
                    </a:p>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R’000</a:t>
                      </a:r>
                      <a:endParaRPr lang="en-US" sz="1600" b="1"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07000"/>
                        </a:lnSpc>
                        <a:spcAft>
                          <a:spcPts val="0"/>
                        </a:spcAft>
                      </a:pPr>
                      <a:r>
                        <a:rPr lang="en-US" sz="1600" b="1" dirty="0">
                          <a:effectLst/>
                          <a:latin typeface="Arial" panose="020B0604020202020204" pitchFamily="34" charset="0"/>
                          <a:ea typeface="Calibri" charset="0"/>
                          <a:cs typeface="Arial" panose="020B0604020202020204" pitchFamily="34" charset="0"/>
                        </a:rPr>
                        <a:t>2019</a:t>
                      </a:r>
                    </a:p>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R’000</a:t>
                      </a:r>
                      <a:endParaRPr lang="en-US" sz="1600" b="1"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2020</a:t>
                      </a:r>
                      <a:endParaRPr lang="en-US" sz="1600" b="1" dirty="0">
                        <a:effectLst/>
                        <a:latin typeface="Arial" panose="020B0604020202020204" pitchFamily="34" charset="0"/>
                        <a:ea typeface="Calibri" charset="0"/>
                        <a:cs typeface="Arial" panose="020B0604020202020204" pitchFamily="34" charset="0"/>
                      </a:endParaRPr>
                    </a:p>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R’000</a:t>
                      </a:r>
                      <a:endParaRPr lang="en-US" sz="1600" b="1"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518433">
                <a:tc>
                  <a:txBody>
                    <a:bodyPr/>
                    <a:lstStyle/>
                    <a:p>
                      <a:pP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Internal funds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502,016</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277,000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120,000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180,000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518433">
                <a:tc>
                  <a:txBody>
                    <a:bodyPr/>
                    <a:lstStyle/>
                    <a:p>
                      <a:pP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External funds</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53,000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60,000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US" sz="1600" dirty="0">
                          <a:solidFill>
                            <a:srgbClr val="000000"/>
                          </a:solidFill>
                          <a:effectLst/>
                          <a:latin typeface="Arial" panose="020B0604020202020204" pitchFamily="34" charset="0"/>
                          <a:ea typeface="Times New Roman" charset="0"/>
                          <a:cs typeface="Arial" panose="020B0604020202020204" pitchFamily="34" charset="0"/>
                        </a:rPr>
                        <a:t>R 60,000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518433">
                <a:tc>
                  <a:txBody>
                    <a:bodyPr/>
                    <a:lstStyle/>
                    <a:p>
                      <a:pP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Total</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 502,016</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 330,000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 180,000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a:lnSpc>
                          <a:spcPct val="107000"/>
                        </a:lnSpc>
                        <a:spcAft>
                          <a:spcPts val="0"/>
                        </a:spcAft>
                      </a:pPr>
                      <a:r>
                        <a:rPr lang="en-US" sz="1600" b="1" dirty="0">
                          <a:solidFill>
                            <a:srgbClr val="000000"/>
                          </a:solidFill>
                          <a:effectLst/>
                          <a:latin typeface="Arial" panose="020B0604020202020204" pitchFamily="34" charset="0"/>
                          <a:ea typeface="Times New Roman" charset="0"/>
                          <a:cs typeface="Arial" panose="020B0604020202020204" pitchFamily="34" charset="0"/>
                        </a:rPr>
                        <a:t>R 240,000</a:t>
                      </a:r>
                      <a:endParaRPr lang="en-US" sz="1600" dirty="0">
                        <a:effectLst/>
                        <a:latin typeface="Arial" panose="020B0604020202020204" pitchFamily="34" charset="0"/>
                        <a:ea typeface="Calibri"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004"/>
                  </a:ext>
                </a:extLst>
              </a:tr>
            </a:tbl>
          </a:graphicData>
        </a:graphic>
      </p:graphicFrame>
      <p:sp>
        <p:nvSpPr>
          <p:cNvPr id="17" name="Rectangle 16"/>
          <p:cNvSpPr/>
          <p:nvPr/>
        </p:nvSpPr>
        <p:spPr>
          <a:xfrm>
            <a:off x="400050" y="3479795"/>
            <a:ext cx="7203908" cy="2462213"/>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p:spPr>
        <p:txBody>
          <a:bodyPr wrap="square">
            <a:spAutoFit/>
          </a:bodyPr>
          <a:lstStyle/>
          <a:p>
            <a:r>
              <a:rPr lang="en-US" sz="1400" b="1" dirty="0">
                <a:solidFill>
                  <a:srgbClr val="0070C0"/>
                </a:solidFill>
                <a:latin typeface="Arial" panose="020B0604020202020204" pitchFamily="34" charset="0"/>
                <a:ea typeface="Book Antiqua" panose="02040602050305030304" pitchFamily="18" charset="0"/>
                <a:cs typeface="Arial" panose="020B0604020202020204" pitchFamily="34" charset="0"/>
              </a:rPr>
              <a:t>SENTECH is mandated to ensure that its BSD and related ICT infrastructure is accessible, robust, reliable, affordable and secure to meet the needs of the country and its people.</a:t>
            </a:r>
          </a:p>
          <a:p>
            <a:endParaRPr lang="en-US"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endParaRPr>
          </a:p>
          <a:p>
            <a:pPr marL="285750" indent="-285750">
              <a:buFont typeface="Arial" charset="0"/>
              <a:buChar char="•"/>
            </a:pPr>
            <a:r>
              <a:rPr lang="en-US"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SENTECH has budgeted a total of R750m for capital expenditure in the MTEF period from internal &amp; external sources.</a:t>
            </a:r>
          </a:p>
          <a:p>
            <a:pPr marL="285750" indent="-285750">
              <a:buFont typeface="Arial" charset="0"/>
              <a:buChar char="•"/>
            </a:pPr>
            <a:r>
              <a:rPr lang="en-ZA" sz="1400" dirty="0" smtClean="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A </a:t>
            </a:r>
            <a:r>
              <a:rPr lang="en-ZA"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strategic sourcing </a:t>
            </a:r>
            <a:r>
              <a:rPr lang="en-ZA" sz="1400" dirty="0" smtClean="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plan has been developed </a:t>
            </a:r>
            <a:r>
              <a:rPr lang="en-ZA"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to get maximum value out of the capital expenditure program and operating expenditure</a:t>
            </a:r>
            <a:endParaRPr lang="en-US"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endParaRPr>
          </a:p>
          <a:p>
            <a:pPr marL="285750" indent="-285750">
              <a:buFont typeface="Arial" charset="0"/>
              <a:buChar char="•"/>
            </a:pPr>
            <a:r>
              <a:rPr lang="en-US"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The expenditure plan is within the affordability limits of the company.</a:t>
            </a:r>
          </a:p>
          <a:p>
            <a:pPr marL="285750" indent="-285750">
              <a:buFont typeface="Arial" charset="0"/>
              <a:buChar char="•"/>
            </a:pPr>
            <a:r>
              <a:rPr lang="en-US" sz="1400" dirty="0">
                <a:solidFill>
                  <a:schemeClr val="tx2">
                    <a:lumMod val="75000"/>
                  </a:schemeClr>
                </a:solidFill>
                <a:latin typeface="Arial" panose="020B0604020202020204" pitchFamily="34" charset="0"/>
                <a:ea typeface="Book Antiqua" panose="02040602050305030304" pitchFamily="18" charset="0"/>
                <a:cs typeface="Arial" panose="020B0604020202020204" pitchFamily="34" charset="0"/>
              </a:rPr>
              <a:t>Borrowing opportunities will be considered pursuant to viable growth opportunities over the MTEF years.</a:t>
            </a:r>
            <a:endParaRPr lang="en-ZA" sz="1400" dirty="0">
              <a:solidFill>
                <a:schemeClr val="tx2">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242" y="3501188"/>
            <a:ext cx="4223083" cy="2440819"/>
          </a:xfrm>
          <a:prstGeom prst="rect">
            <a:avLst/>
          </a:prstGeom>
        </p:spPr>
      </p:pic>
    </p:spTree>
    <p:extLst>
      <p:ext uri="{BB962C8B-B14F-4D97-AF65-F5344CB8AC3E}">
        <p14:creationId xmlns:p14="http://schemas.microsoft.com/office/powerpoint/2010/main" val="1658065758"/>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83879"/>
            <a:ext cx="12086598" cy="707886"/>
          </a:xfrm>
          <a:prstGeom prst="rect">
            <a:avLst/>
          </a:prstGeom>
          <a:solidFill>
            <a:srgbClr val="003399"/>
          </a:solidFill>
          <a:ln>
            <a:noFill/>
          </a:ln>
        </p:spPr>
        <p:txBody>
          <a:bodyPr wrap="square" rtlCol="0">
            <a:spAutoFit/>
          </a:bodyPr>
          <a:lstStyle/>
          <a:p>
            <a:pPr algn="r"/>
            <a:r>
              <a:rPr lang="en-ZA" sz="4000" cap="all" dirty="0">
                <a:solidFill>
                  <a:schemeClr val="bg1"/>
                </a:solidFill>
                <a:latin typeface="Arial" panose="020B0604020202020204" pitchFamily="34" charset="0"/>
                <a:cs typeface="Arial" panose="020B0604020202020204" pitchFamily="34" charset="0"/>
              </a:rPr>
              <a:t>Conclusion</a:t>
            </a:r>
          </a:p>
        </p:txBody>
      </p:sp>
      <p:sp>
        <p:nvSpPr>
          <p:cNvPr id="15" name="Content Placeholder 2"/>
          <p:cNvSpPr txBox="1">
            <a:spLocks/>
          </p:cNvSpPr>
          <p:nvPr/>
        </p:nvSpPr>
        <p:spPr>
          <a:xfrm>
            <a:off x="182880" y="1038052"/>
            <a:ext cx="11903718" cy="51465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ZA" b="1" dirty="0">
                <a:solidFill>
                  <a:srgbClr val="0070C0"/>
                </a:solidFill>
                <a:latin typeface="Arial" panose="020B0604020202020204" pitchFamily="34" charset="0"/>
                <a:cs typeface="Arial" panose="020B0604020202020204" pitchFamily="34" charset="0"/>
              </a:rPr>
              <a:t>The company will also focus on the following initiatives to improve the financial performance and ensure financial stability during the MTEF </a:t>
            </a:r>
            <a:r>
              <a:rPr lang="en-ZA" b="1" dirty="0" smtClean="0">
                <a:solidFill>
                  <a:srgbClr val="0070C0"/>
                </a:solidFill>
                <a:latin typeface="Arial" panose="020B0604020202020204" pitchFamily="34" charset="0"/>
                <a:cs typeface="Arial" panose="020B0604020202020204" pitchFamily="34" charset="0"/>
              </a:rPr>
              <a:t>period:</a:t>
            </a:r>
            <a:endParaRPr lang="en-US" b="1" dirty="0">
              <a:solidFill>
                <a:srgbClr val="0070C0"/>
              </a:solidFill>
              <a:latin typeface="Arial" panose="020B0604020202020204" pitchFamily="34" charset="0"/>
              <a:cs typeface="Arial" panose="020B0604020202020204" pitchFamily="34" charset="0"/>
            </a:endParaRPr>
          </a:p>
          <a:p>
            <a:pPr marL="342900" lvl="0" indent="-342900" algn="l">
              <a:buFont typeface="Arial" charset="0"/>
              <a:buChar char="•"/>
            </a:pPr>
            <a:r>
              <a:rPr lang="en-ZA" sz="2000" dirty="0">
                <a:latin typeface="Arial" panose="020B0604020202020204" pitchFamily="34" charset="0"/>
                <a:cs typeface="Arial" panose="020B0604020202020204" pitchFamily="34" charset="0"/>
              </a:rPr>
              <a:t>Pursue opportunities to diversify revenue streams both locally and </a:t>
            </a:r>
            <a:r>
              <a:rPr lang="en-ZA" sz="2000" dirty="0" smtClean="0">
                <a:latin typeface="Arial" panose="020B0604020202020204" pitchFamily="34" charset="0"/>
                <a:cs typeface="Arial" panose="020B0604020202020204" pitchFamily="34" charset="0"/>
              </a:rPr>
              <a:t>on </a:t>
            </a:r>
            <a:r>
              <a:rPr lang="en-ZA" sz="2000" dirty="0">
                <a:latin typeface="Arial" panose="020B0604020202020204" pitchFamily="34" charset="0"/>
                <a:cs typeface="Arial" panose="020B0604020202020204" pitchFamily="34" charset="0"/>
              </a:rPr>
              <a:t>the African continent,</a:t>
            </a:r>
            <a:endParaRPr lang="en-US" sz="2000" dirty="0">
              <a:latin typeface="Arial" panose="020B0604020202020204" pitchFamily="34" charset="0"/>
              <a:cs typeface="Arial" panose="020B0604020202020204" pitchFamily="34" charset="0"/>
            </a:endParaRPr>
          </a:p>
          <a:p>
            <a:pPr marL="342900" lvl="0" indent="-342900" algn="l">
              <a:buFont typeface="Arial" charset="0"/>
              <a:buChar char="•"/>
            </a:pPr>
            <a:r>
              <a:rPr lang="en-ZA" sz="2000" dirty="0">
                <a:latin typeface="Arial" panose="020B0604020202020204" pitchFamily="34" charset="0"/>
                <a:cs typeface="Arial" panose="020B0604020202020204" pitchFamily="34" charset="0"/>
              </a:rPr>
              <a:t>Identify possible acquisition targets which </a:t>
            </a:r>
            <a:r>
              <a:rPr lang="en-ZA" sz="2000" dirty="0" smtClean="0">
                <a:latin typeface="Arial" panose="020B0604020202020204" pitchFamily="34" charset="0"/>
                <a:cs typeface="Arial" panose="020B0604020202020204" pitchFamily="34" charset="0"/>
              </a:rPr>
              <a:t>will assist </a:t>
            </a:r>
            <a:r>
              <a:rPr lang="en-ZA" sz="2000" dirty="0">
                <a:latin typeface="Arial" panose="020B0604020202020204" pitchFamily="34" charset="0"/>
                <a:cs typeface="Arial" panose="020B0604020202020204" pitchFamily="34" charset="0"/>
              </a:rPr>
              <a:t>with growing the business and diversification;</a:t>
            </a:r>
            <a:endParaRPr lang="en-US" sz="2000" dirty="0">
              <a:latin typeface="Arial" panose="020B0604020202020204" pitchFamily="34" charset="0"/>
              <a:cs typeface="Arial" panose="020B0604020202020204" pitchFamily="34" charset="0"/>
            </a:endParaRPr>
          </a:p>
          <a:p>
            <a:pPr marL="342900" lvl="0" indent="-342900" algn="l">
              <a:buFont typeface="Arial" charset="0"/>
              <a:buChar char="•"/>
            </a:pPr>
            <a:r>
              <a:rPr lang="en-ZA" sz="2000" dirty="0">
                <a:latin typeface="Arial" panose="020B0604020202020204" pitchFamily="34" charset="0"/>
                <a:cs typeface="Arial" panose="020B0604020202020204" pitchFamily="34" charset="0"/>
              </a:rPr>
              <a:t>Develop a funding plan (including borrowings) for the acquisitions and consider options around funding of capital expenditure; </a:t>
            </a:r>
            <a:endParaRPr lang="en-US" sz="2000" dirty="0">
              <a:latin typeface="Arial" panose="020B0604020202020204" pitchFamily="34" charset="0"/>
              <a:cs typeface="Arial" panose="020B0604020202020204" pitchFamily="34" charset="0"/>
            </a:endParaRPr>
          </a:p>
          <a:p>
            <a:pPr marL="342900" lvl="0" indent="-342900" algn="l">
              <a:buFont typeface="Arial" charset="0"/>
              <a:buChar char="•"/>
            </a:pPr>
            <a:r>
              <a:rPr lang="en-ZA" sz="2000" dirty="0">
                <a:latin typeface="Arial" panose="020B0604020202020204" pitchFamily="34" charset="0"/>
                <a:cs typeface="Arial" panose="020B0604020202020204" pitchFamily="34" charset="0"/>
              </a:rPr>
              <a:t>Disciplined execution of the capital expenditure </a:t>
            </a:r>
            <a:r>
              <a:rPr lang="en-ZA" sz="2000" dirty="0" smtClean="0">
                <a:latin typeface="Arial" panose="020B0604020202020204" pitchFamily="34" charset="0"/>
                <a:cs typeface="Arial" panose="020B0604020202020204" pitchFamily="34" charset="0"/>
              </a:rPr>
              <a:t>programme; and</a:t>
            </a:r>
          </a:p>
          <a:p>
            <a:pPr marL="342900" lvl="0" indent="-342900" algn="l">
              <a:buFont typeface="Arial" charset="0"/>
              <a:buChar char="•"/>
            </a:pPr>
            <a:r>
              <a:rPr lang="en-ZA" sz="2000" dirty="0" smtClean="0">
                <a:latin typeface="Arial" panose="020B0604020202020204" pitchFamily="34" charset="0"/>
                <a:cs typeface="Arial" panose="020B0604020202020204" pitchFamily="34" charset="0"/>
              </a:rPr>
              <a:t>Focus on innovative ways of delivering new products and services to the market.</a:t>
            </a:r>
            <a:endParaRPr lang="en-US" sz="2000" dirty="0">
              <a:latin typeface="Arial" panose="020B0604020202020204" pitchFamily="34" charset="0"/>
              <a:cs typeface="Arial" panose="020B0604020202020204" pitchFamily="34" charset="0"/>
            </a:endParaRPr>
          </a:p>
          <a:p>
            <a:pPr lvl="1" algn="l"/>
            <a:endParaRPr lang="en-US" dirty="0">
              <a:latin typeface="Arial" panose="020B0604020202020204" pitchFamily="34" charset="0"/>
              <a:cs typeface="Arial" panose="020B0604020202020204" pitchFamily="34" charset="0"/>
            </a:endParaRPr>
          </a:p>
          <a:p>
            <a:pPr algn="l"/>
            <a:r>
              <a:rPr lang="en-US" b="1" dirty="0">
                <a:solidFill>
                  <a:srgbClr val="0070C0"/>
                </a:solidFill>
                <a:latin typeface="Arial" panose="020B0604020202020204" pitchFamily="34" charset="0"/>
                <a:cs typeface="Arial" panose="020B0604020202020204" pitchFamily="34" charset="0"/>
              </a:rPr>
              <a:t>Digital migration remains the main strategic project</a:t>
            </a:r>
            <a:endParaRPr lang="en-US" b="1" dirty="0">
              <a:latin typeface="Arial" panose="020B0604020202020204" pitchFamily="34" charset="0"/>
              <a:cs typeface="Arial" panose="020B0604020202020204" pitchFamily="34" charset="0"/>
            </a:endParaRPr>
          </a:p>
          <a:p>
            <a:pPr marL="342900" indent="-342900" algn="l">
              <a:buFont typeface="Arial" charset="0"/>
              <a:buChar char="•"/>
            </a:pPr>
            <a:r>
              <a:rPr lang="en-US" sz="2000" dirty="0">
                <a:latin typeface="Arial" panose="020B0604020202020204" pitchFamily="34" charset="0"/>
                <a:cs typeface="Arial" panose="020B0604020202020204" pitchFamily="34" charset="0"/>
              </a:rPr>
              <a:t>Funding </a:t>
            </a: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DTT will remain a key financial focus </a:t>
            </a:r>
            <a:r>
              <a:rPr lang="en-US" sz="2000" dirty="0" smtClean="0">
                <a:latin typeface="Arial" panose="020B0604020202020204" pitchFamily="34" charset="0"/>
                <a:cs typeface="Arial" panose="020B0604020202020204" pitchFamily="34" charset="0"/>
              </a:rPr>
              <a:t>area</a:t>
            </a:r>
            <a:endParaRPr lang="en-US" sz="2000" dirty="0">
              <a:latin typeface="Arial" panose="020B0604020202020204" pitchFamily="34" charset="0"/>
              <a:cs typeface="Arial" panose="020B0604020202020204" pitchFamily="34" charset="0"/>
            </a:endParaRPr>
          </a:p>
          <a:p>
            <a:pPr algn="l"/>
            <a:r>
              <a:rPr lang="en-US" sz="2000" dirty="0" smtClean="0">
                <a:latin typeface="Arial" panose="020B0604020202020204" pitchFamily="34" charset="0"/>
                <a:cs typeface="Arial" panose="020B0604020202020204" pitchFamily="34" charset="0"/>
              </a:rPr>
              <a:t>Annexures attached reflect the details on Governance Structure, Risk Management Plan, Fraud Prevention Plan and Materiality and Significance Framework.</a:t>
            </a:r>
          </a:p>
          <a:p>
            <a:pPr algn="l"/>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027243"/>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83879"/>
            <a:ext cx="12086598" cy="707886"/>
          </a:xfrm>
          <a:prstGeom prst="rect">
            <a:avLst/>
          </a:prstGeom>
          <a:solidFill>
            <a:srgbClr val="003399"/>
          </a:solidFill>
          <a:ln>
            <a:noFill/>
          </a:ln>
        </p:spPr>
        <p:txBody>
          <a:bodyPr wrap="square" rtlCol="0">
            <a:spAutoFit/>
          </a:bodyPr>
          <a:lstStyle/>
          <a:p>
            <a:pPr algn="ctr"/>
            <a:r>
              <a:rPr lang="en-ZA" sz="4000" cap="all" dirty="0">
                <a:solidFill>
                  <a:schemeClr val="bg1"/>
                </a:solidFill>
                <a:latin typeface="Arial" panose="020B0604020202020204" pitchFamily="34" charset="0"/>
                <a:cs typeface="Arial" panose="020B0604020202020204" pitchFamily="34" charset="0"/>
              </a:rPr>
              <a:t>annexures</a:t>
            </a:r>
          </a:p>
        </p:txBody>
      </p:sp>
      <p:sp>
        <p:nvSpPr>
          <p:cNvPr id="15" name="Content Placeholder 2"/>
          <p:cNvSpPr txBox="1">
            <a:spLocks/>
          </p:cNvSpPr>
          <p:nvPr/>
        </p:nvSpPr>
        <p:spPr>
          <a:xfrm>
            <a:off x="198154" y="1038052"/>
            <a:ext cx="11753213" cy="4525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p>
        </p:txBody>
      </p:sp>
      <p:sp>
        <p:nvSpPr>
          <p:cNvPr id="2" name="Rectangle 1"/>
          <p:cNvSpPr/>
          <p:nvPr/>
        </p:nvSpPr>
        <p:spPr>
          <a:xfrm>
            <a:off x="198154" y="1623490"/>
            <a:ext cx="6096000" cy="4031873"/>
          </a:xfrm>
          <a:prstGeom prst="rect">
            <a:avLst/>
          </a:prstGeom>
        </p:spPr>
        <p:txBody>
          <a:bodyPr>
            <a:spAutoFit/>
          </a:bodyPr>
          <a:lstStyle/>
          <a:p>
            <a:pPr marL="571500" indent="-571500">
              <a:buFont typeface="+mj-lt"/>
              <a:buAutoNum type="arabicPeriod"/>
            </a:pPr>
            <a:r>
              <a:rPr lang="en-US" sz="3200" dirty="0">
                <a:solidFill>
                  <a:schemeClr val="tx1">
                    <a:lumMod val="95000"/>
                    <a:lumOff val="5000"/>
                  </a:schemeClr>
                </a:solidFill>
                <a:latin typeface="Arial" panose="020B0604020202020204" pitchFamily="34" charset="0"/>
                <a:cs typeface="Arial" panose="020B0604020202020204" pitchFamily="34" charset="0"/>
              </a:rPr>
              <a:t>Governance Structure</a:t>
            </a:r>
          </a:p>
          <a:p>
            <a:pPr marL="514350" indent="-514350">
              <a:buFont typeface="+mj-lt"/>
              <a:buAutoNum type="arabicPeriod"/>
            </a:pP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marL="571500" indent="-571500">
              <a:buFont typeface="+mj-lt"/>
              <a:buAutoNum type="arabicPeriod"/>
            </a:pPr>
            <a:r>
              <a:rPr lang="en-US" sz="3200" dirty="0">
                <a:solidFill>
                  <a:schemeClr val="tx1">
                    <a:lumMod val="95000"/>
                    <a:lumOff val="5000"/>
                  </a:schemeClr>
                </a:solidFill>
                <a:latin typeface="Arial" panose="020B0604020202020204" pitchFamily="34" charset="0"/>
                <a:cs typeface="Arial" panose="020B0604020202020204" pitchFamily="34" charset="0"/>
              </a:rPr>
              <a:t>Risk Management Plan</a:t>
            </a:r>
          </a:p>
          <a:p>
            <a:pPr marL="571500" indent="-571500">
              <a:buFont typeface="+mj-lt"/>
              <a:buAutoNum type="arabicPeriod"/>
            </a:pP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marL="571500" indent="-571500">
              <a:buFont typeface="+mj-lt"/>
              <a:buAutoNum type="arabicPeriod"/>
            </a:pPr>
            <a:r>
              <a:rPr lang="en-US" sz="3200" dirty="0">
                <a:solidFill>
                  <a:schemeClr val="tx1">
                    <a:lumMod val="95000"/>
                    <a:lumOff val="5000"/>
                  </a:schemeClr>
                </a:solidFill>
                <a:latin typeface="Arial" panose="020B0604020202020204" pitchFamily="34" charset="0"/>
                <a:cs typeface="Arial" panose="020B0604020202020204" pitchFamily="34" charset="0"/>
              </a:rPr>
              <a:t>Fraud Prevention Plan</a:t>
            </a:r>
          </a:p>
          <a:p>
            <a:pPr marL="514350" indent="-514350">
              <a:buFont typeface="+mj-lt"/>
              <a:buAutoNum type="arabicPeriod"/>
            </a:pP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marL="571500" indent="-571500">
              <a:buFont typeface="+mj-lt"/>
              <a:buAutoNum type="arabicPeriod"/>
            </a:pPr>
            <a:r>
              <a:rPr lang="en-US" sz="3200" dirty="0">
                <a:solidFill>
                  <a:schemeClr val="tx1">
                    <a:lumMod val="95000"/>
                    <a:lumOff val="5000"/>
                  </a:schemeClr>
                </a:solidFill>
                <a:latin typeface="Arial" panose="020B0604020202020204" pitchFamily="34" charset="0"/>
                <a:cs typeface="Arial" panose="020B0604020202020204" pitchFamily="34" charset="0"/>
              </a:rPr>
              <a:t>Materiality and Significance Framework</a:t>
            </a:r>
          </a:p>
        </p:txBody>
      </p:sp>
    </p:spTree>
    <p:extLst>
      <p:ext uri="{BB962C8B-B14F-4D97-AF65-F5344CB8AC3E}">
        <p14:creationId xmlns:p14="http://schemas.microsoft.com/office/powerpoint/2010/main" val="956621328"/>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83879"/>
            <a:ext cx="12086598" cy="707886"/>
          </a:xfrm>
          <a:prstGeom prst="rect">
            <a:avLst/>
          </a:prstGeom>
          <a:solidFill>
            <a:srgbClr val="003399"/>
          </a:solidFill>
          <a:ln>
            <a:noFill/>
          </a:ln>
        </p:spPr>
        <p:txBody>
          <a:bodyPr wrap="square" rtlCol="0">
            <a:spAutoFit/>
          </a:bodyPr>
          <a:lstStyle/>
          <a:p>
            <a:pPr algn="ctr"/>
            <a:r>
              <a:rPr lang="en-ZA" sz="4000" cap="all" dirty="0" smtClean="0">
                <a:solidFill>
                  <a:schemeClr val="bg1"/>
                </a:solidFill>
                <a:latin typeface="Arial" panose="020B0604020202020204" pitchFamily="34" charset="0"/>
                <a:cs typeface="Arial" panose="020B0604020202020204" pitchFamily="34" charset="0"/>
              </a:rPr>
              <a:t>Thank you</a:t>
            </a:r>
            <a:endParaRPr lang="en-ZA" sz="4000" cap="all" dirty="0">
              <a:solidFill>
                <a:schemeClr val="bg1"/>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198154" y="1038052"/>
            <a:ext cx="11753213" cy="45259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p>
        </p:txBody>
      </p:sp>
      <p:sp>
        <p:nvSpPr>
          <p:cNvPr id="2" name="Rectangle 1"/>
          <p:cNvSpPr/>
          <p:nvPr/>
        </p:nvSpPr>
        <p:spPr>
          <a:xfrm>
            <a:off x="198153" y="1623490"/>
            <a:ext cx="11753213" cy="3539430"/>
          </a:xfrm>
          <a:prstGeom prst="rect">
            <a:avLst/>
          </a:prstGeom>
        </p:spPr>
        <p:txBody>
          <a:bodyPr wrap="square">
            <a:spAutoFit/>
          </a:bodyPr>
          <a:lstStyle/>
          <a:p>
            <a:pPr algn="ctr"/>
            <a:r>
              <a:rPr lang="en-US" sz="3200" dirty="0" smtClean="0">
                <a:solidFill>
                  <a:schemeClr val="tx1">
                    <a:lumMod val="95000"/>
                    <a:lumOff val="5000"/>
                  </a:schemeClr>
                </a:solidFill>
                <a:latin typeface="Arial" panose="020B0604020202020204" pitchFamily="34" charset="0"/>
                <a:cs typeface="Arial" panose="020B0604020202020204" pitchFamily="34" charset="0"/>
              </a:rPr>
              <a:t>SENTECH SOC LIMITED</a:t>
            </a:r>
          </a:p>
          <a:p>
            <a:pPr algn="ctr"/>
            <a:endParaRPr lang="en-US" sz="3200"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3200" dirty="0" smtClean="0">
                <a:solidFill>
                  <a:schemeClr val="tx1">
                    <a:lumMod val="95000"/>
                    <a:lumOff val="5000"/>
                  </a:schemeClr>
                </a:solidFill>
                <a:latin typeface="Arial" panose="020B0604020202020204" pitchFamily="34" charset="0"/>
                <a:cs typeface="Arial" panose="020B0604020202020204" pitchFamily="34" charset="0"/>
              </a:rPr>
              <a:t>Octave Street, </a:t>
            </a:r>
            <a:r>
              <a:rPr lang="en-US" sz="3200" dirty="0" err="1" smtClean="0">
                <a:solidFill>
                  <a:schemeClr val="tx1">
                    <a:lumMod val="95000"/>
                    <a:lumOff val="5000"/>
                  </a:schemeClr>
                </a:solidFill>
                <a:latin typeface="Arial" panose="020B0604020202020204" pitchFamily="34" charset="0"/>
                <a:cs typeface="Arial" panose="020B0604020202020204" pitchFamily="34" charset="0"/>
              </a:rPr>
              <a:t>Radiokop</a:t>
            </a:r>
            <a:r>
              <a:rPr lang="en-US" sz="3200" dirty="0" smtClean="0">
                <a:solidFill>
                  <a:schemeClr val="tx1">
                    <a:lumMod val="95000"/>
                    <a:lumOff val="5000"/>
                  </a:schemeClr>
                </a:solidFill>
                <a:latin typeface="Arial" panose="020B0604020202020204" pitchFamily="34" charset="0"/>
                <a:cs typeface="Arial" panose="020B0604020202020204" pitchFamily="34" charset="0"/>
              </a:rPr>
              <a:t>, Ext 3, Honeydew, 2040</a:t>
            </a:r>
          </a:p>
          <a:p>
            <a:pPr algn="ctr"/>
            <a:r>
              <a:rPr lang="en-US" sz="3200" dirty="0" smtClean="0">
                <a:solidFill>
                  <a:schemeClr val="tx1">
                    <a:lumMod val="95000"/>
                    <a:lumOff val="5000"/>
                  </a:schemeClr>
                </a:solidFill>
                <a:latin typeface="Arial" panose="020B0604020202020204" pitchFamily="34" charset="0"/>
                <a:cs typeface="Arial" panose="020B0604020202020204" pitchFamily="34" charset="0"/>
                <a:hlinkClick r:id="rId3"/>
              </a:rPr>
              <a:t>www.sentech.co.za</a:t>
            </a:r>
            <a:endParaRPr lang="en-US" sz="3200" dirty="0" smtClean="0">
              <a:solidFill>
                <a:schemeClr val="tx1">
                  <a:lumMod val="95000"/>
                  <a:lumOff val="5000"/>
                </a:schemeClr>
              </a:solidFill>
              <a:latin typeface="Arial" panose="020B0604020202020204" pitchFamily="34" charset="0"/>
              <a:cs typeface="Arial" panose="020B0604020202020204" pitchFamily="34" charset="0"/>
            </a:endParaRPr>
          </a:p>
          <a:p>
            <a:pPr algn="ct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algn="ctr"/>
            <a:endParaRPr lang="en-US" sz="3200" dirty="0">
              <a:solidFill>
                <a:schemeClr val="tx1">
                  <a:lumMod val="95000"/>
                  <a:lumOff val="5000"/>
                </a:schemeClr>
              </a:solidFill>
              <a:latin typeface="Arial" panose="020B0604020202020204" pitchFamily="34" charset="0"/>
              <a:cs typeface="Arial" panose="020B0604020202020204" pitchFamily="34" charset="0"/>
            </a:endParaRPr>
          </a:p>
          <a:p>
            <a:pPr algn="ctr"/>
            <a:endParaRPr lang="en-US" sz="32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521811"/>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2" name="TextBox 1"/>
          <p:cNvSpPr txBox="1"/>
          <p:nvPr/>
        </p:nvSpPr>
        <p:spPr>
          <a:xfrm>
            <a:off x="3217985" y="2031023"/>
            <a:ext cx="5890846" cy="584775"/>
          </a:xfrm>
          <a:prstGeom prst="rect">
            <a:avLst/>
          </a:prstGeom>
          <a:noFill/>
        </p:spPr>
        <p:txBody>
          <a:bodyPr wrap="square" rtlCol="0">
            <a:spAutoFit/>
          </a:bodyPr>
          <a:lstStyle/>
          <a:p>
            <a:r>
              <a:rPr lang="en-US" sz="3200" b="1" dirty="0">
                <a:solidFill>
                  <a:srgbClr val="003399"/>
                </a:solidFill>
              </a:rPr>
              <a:t>QUESTIONS AND </a:t>
            </a:r>
            <a:r>
              <a:rPr lang="en-US" sz="3200" b="1" dirty="0" smtClean="0">
                <a:solidFill>
                  <a:srgbClr val="003399"/>
                </a:solidFill>
              </a:rPr>
              <a:t>DISCUSSION…</a:t>
            </a:r>
            <a:endParaRPr lang="en-US" sz="3200" b="1" dirty="0">
              <a:solidFill>
                <a:srgbClr val="003399"/>
              </a:solidFill>
            </a:endParaRPr>
          </a:p>
        </p:txBody>
      </p:sp>
    </p:spTree>
    <p:extLst>
      <p:ext uri="{BB962C8B-B14F-4D97-AF65-F5344CB8AC3E}">
        <p14:creationId xmlns:p14="http://schemas.microsoft.com/office/powerpoint/2010/main" val="355047117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53600"/>
          </a:xfrm>
          <a:prstGeom prst="rect">
            <a:avLst/>
          </a:prstGeom>
          <a:solidFill>
            <a:srgbClr val="4472C4"/>
          </a:solidFill>
          <a:ln>
            <a:no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Corporate plan</a:t>
            </a:r>
          </a:p>
        </p:txBody>
      </p:sp>
      <p:sp>
        <p:nvSpPr>
          <p:cNvPr id="21" name="Content Placeholder 20"/>
          <p:cNvSpPr>
            <a:spLocks noGrp="1"/>
          </p:cNvSpPr>
          <p:nvPr>
            <p:ph idx="1"/>
          </p:nvPr>
        </p:nvSpPr>
        <p:spPr>
          <a:xfrm>
            <a:off x="599062" y="1979992"/>
            <a:ext cx="10515600" cy="3464809"/>
          </a:xfrm>
        </p:spPr>
        <p:txBody>
          <a:bodyPr>
            <a:normAutofit/>
          </a:bodyPr>
          <a:lstStyle/>
          <a:p>
            <a:pPr marL="514350" indent="-514350">
              <a:buAutoNum type="arabicPeriod"/>
            </a:pPr>
            <a:r>
              <a:rPr lang="en-ZA" dirty="0">
                <a:solidFill>
                  <a:schemeClr val="tx1">
                    <a:lumMod val="50000"/>
                    <a:lumOff val="50000"/>
                  </a:schemeClr>
                </a:solidFill>
              </a:rPr>
              <a:t>ORGANISATIONAL IDENTITY, MANDATE AND STRUCTURE	</a:t>
            </a:r>
          </a:p>
          <a:p>
            <a:pPr marL="514350" indent="-514350">
              <a:buAutoNum type="arabicPeriod"/>
            </a:pPr>
            <a:r>
              <a:rPr lang="en-ZA" b="1" dirty="0"/>
              <a:t>BUSINESS STRATEGY	</a:t>
            </a:r>
          </a:p>
          <a:p>
            <a:pPr marL="514350" indent="-514350">
              <a:buAutoNum type="arabicPeriod"/>
            </a:pPr>
            <a:r>
              <a:rPr lang="en-ZA" dirty="0">
                <a:solidFill>
                  <a:schemeClr val="tx1">
                    <a:lumMod val="50000"/>
                    <a:lumOff val="50000"/>
                  </a:schemeClr>
                </a:solidFill>
              </a:rPr>
              <a:t>STRATEGIC PRIORITIES	</a:t>
            </a:r>
          </a:p>
          <a:p>
            <a:pPr marL="514350" indent="-514350">
              <a:buAutoNum type="arabicPeriod"/>
            </a:pPr>
            <a:r>
              <a:rPr lang="en-ZA" dirty="0">
                <a:solidFill>
                  <a:schemeClr val="tx1">
                    <a:lumMod val="50000"/>
                    <a:lumOff val="50000"/>
                  </a:schemeClr>
                </a:solidFill>
              </a:rPr>
              <a:t>KEY PERFORMANCE AREAS	</a:t>
            </a:r>
          </a:p>
          <a:p>
            <a:pPr marL="514350" indent="-514350">
              <a:buAutoNum type="arabicPeriod"/>
            </a:pPr>
            <a:r>
              <a:rPr lang="en-ZA" dirty="0">
                <a:solidFill>
                  <a:schemeClr val="tx1">
                    <a:lumMod val="50000"/>
                    <a:lumOff val="50000"/>
                  </a:schemeClr>
                </a:solidFill>
              </a:rPr>
              <a:t>FINANCIAL PLAN</a:t>
            </a:r>
          </a:p>
          <a:p>
            <a:pPr marL="514350" indent="-514350">
              <a:buAutoNum type="arabicPeriod"/>
            </a:pPr>
            <a:r>
              <a:rPr lang="en-ZA" dirty="0">
                <a:solidFill>
                  <a:schemeClr val="tx1">
                    <a:lumMod val="50000"/>
                    <a:lumOff val="50000"/>
                  </a:schemeClr>
                </a:solidFill>
              </a:rPr>
              <a:t>CONCLUSION</a:t>
            </a:r>
            <a:r>
              <a:rPr lang="en-ZA" dirty="0"/>
              <a:t>	</a:t>
            </a:r>
          </a:p>
          <a:p>
            <a:endParaRPr lang="en-US" dirty="0"/>
          </a:p>
        </p:txBody>
      </p:sp>
    </p:spTree>
    <p:extLst>
      <p:ext uri="{BB962C8B-B14F-4D97-AF65-F5344CB8AC3E}">
        <p14:creationId xmlns:p14="http://schemas.microsoft.com/office/powerpoint/2010/main" val="387672860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
            <a:ext cx="12192000" cy="773894"/>
          </a:xfrm>
          <a:prstGeom prst="rect">
            <a:avLst/>
          </a:prstGeom>
          <a:solidFill>
            <a:srgbClr val="4472C4"/>
          </a:solidFill>
          <a:ln>
            <a:noFill/>
          </a:ln>
        </p:spPr>
        <p:txBody>
          <a:bodyPr wrap="square" rtlCol="0" anchor="ctr" anchorCtr="0">
            <a:normAutofit fontScale="85000" lnSpcReduction="1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smtClean="0"/>
              <a:t> </a:t>
            </a:r>
            <a:r>
              <a:rPr lang="en-ZA" dirty="0"/>
              <a:t>Organisational </a:t>
            </a:r>
            <a:r>
              <a:rPr lang="en-ZA" dirty="0" smtClean="0"/>
              <a:t>Strategy-7 strategic pillars</a:t>
            </a:r>
            <a:endParaRPr lang="en-ZA" dirty="0"/>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15" name="Rectangle 14"/>
          <p:cNvSpPr/>
          <p:nvPr/>
        </p:nvSpPr>
        <p:spPr>
          <a:xfrm>
            <a:off x="9063468" y="703385"/>
            <a:ext cx="3128532" cy="5507504"/>
          </a:xfrm>
          <a:prstGeom prst="rect">
            <a:avLst/>
          </a:prstGeom>
          <a:solidFill>
            <a:srgbClr val="F3F3F4"/>
          </a:solidFill>
        </p:spPr>
        <p:txBody>
          <a:bodyPr wrap="square" lIns="252000">
            <a:noAutofit/>
          </a:bodyPr>
          <a:lstStyle/>
          <a:p>
            <a:endParaRPr lang="en-GB" dirty="0"/>
          </a:p>
          <a:p>
            <a:pPr marL="285750" indent="-285750">
              <a:buFont typeface="Arial" panose="020B0604020202020204" pitchFamily="34" charset="0"/>
              <a:buChar char="•"/>
            </a:pPr>
            <a:r>
              <a:rPr lang="en-GB" dirty="0"/>
              <a:t>The strategy considers the need for </a:t>
            </a:r>
            <a:r>
              <a:rPr lang="en-GB" b="1" dirty="0"/>
              <a:t>revenue growth </a:t>
            </a:r>
            <a:r>
              <a:rPr lang="en-GB" dirty="0"/>
              <a:t>in the context of </a:t>
            </a:r>
            <a:r>
              <a:rPr lang="en-GB" b="1" dirty="0"/>
              <a:t>technology</a:t>
            </a:r>
            <a:r>
              <a:rPr lang="en-GB" dirty="0"/>
              <a:t> </a:t>
            </a:r>
            <a:r>
              <a:rPr lang="en-GB" b="1" dirty="0"/>
              <a:t>disruptions</a:t>
            </a:r>
            <a:r>
              <a:rPr lang="en-GB" dirty="0"/>
              <a:t>, the </a:t>
            </a:r>
            <a:r>
              <a:rPr lang="en-GB" b="1" dirty="0"/>
              <a:t>future</a:t>
            </a:r>
            <a:r>
              <a:rPr lang="en-GB" dirty="0"/>
              <a:t> of broadcasting, </a:t>
            </a:r>
            <a:r>
              <a:rPr lang="en-GB" b="1" dirty="0"/>
              <a:t>changing consumer behaviour </a:t>
            </a:r>
            <a:r>
              <a:rPr lang="en-GB" dirty="0"/>
              <a:t>and socio-economic </a:t>
            </a:r>
            <a:r>
              <a:rPr lang="en-GB" b="1" dirty="0"/>
              <a:t>transformation</a:t>
            </a:r>
            <a:r>
              <a:rPr lang="en-GB" dirty="0"/>
              <a:t> imperatives. </a:t>
            </a:r>
          </a:p>
          <a:p>
            <a:pPr marL="285750" indent="-285750">
              <a:buFont typeface="Arial" panose="020B0604020202020204" pitchFamily="34" charset="0"/>
              <a:buChar char="•"/>
            </a:pPr>
            <a:r>
              <a:rPr lang="en-GB" dirty="0"/>
              <a:t>It is centred on the </a:t>
            </a:r>
            <a:r>
              <a:rPr lang="en-GB" b="1" dirty="0"/>
              <a:t>Seven Strategic Pillars</a:t>
            </a:r>
            <a:r>
              <a:rPr lang="en-GB" dirty="0"/>
              <a:t>, namely, growth, innovation, customer focus, culture change, efficiency, transformation and reputation.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7832"/>
            <a:ext cx="9043144" cy="5600236"/>
          </a:xfrm>
          <a:prstGeom prst="rect">
            <a:avLst/>
          </a:prstGeom>
        </p:spPr>
      </p:pic>
    </p:spTree>
    <p:extLst>
      <p:ext uri="{BB962C8B-B14F-4D97-AF65-F5344CB8AC3E}">
        <p14:creationId xmlns:p14="http://schemas.microsoft.com/office/powerpoint/2010/main" val="326974183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2"/>
            <a:ext cx="12192000" cy="815927"/>
          </a:xfrm>
          <a:prstGeom prst="rect">
            <a:avLst/>
          </a:prstGeom>
          <a:solidFill>
            <a:srgbClr val="4472C4"/>
          </a:solidFill>
          <a:ln>
            <a:noFill/>
          </a:ln>
        </p:spPr>
        <p:txBody>
          <a:bodyPr wrap="square" rtlCol="0" anchor="ctr" anchorCtr="0">
            <a:normAutofit fontScale="70000" lnSpcReduction="20000"/>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smtClean="0"/>
              <a:t> </a:t>
            </a:r>
            <a:endParaRPr lang="en-ZA" dirty="0"/>
          </a:p>
          <a:p>
            <a:r>
              <a:rPr lang="en-ZA" dirty="0"/>
              <a:t>Business Model</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pic>
        <p:nvPicPr>
          <p:cNvPr id="15" name="Picture 14"/>
          <p:cNvPicPr/>
          <p:nvPr/>
        </p:nvPicPr>
        <p:blipFill>
          <a:blip r:embed="rId4"/>
          <a:stretch>
            <a:fillRect/>
          </a:stretch>
        </p:blipFill>
        <p:spPr>
          <a:xfrm>
            <a:off x="112542" y="815926"/>
            <a:ext cx="7990449" cy="5368704"/>
          </a:xfrm>
          <a:prstGeom prst="rect">
            <a:avLst/>
          </a:prstGeom>
          <a:solidFill>
            <a:srgbClr val="004F9F">
              <a:alpha val="80000"/>
            </a:srgbClr>
          </a:solidFill>
        </p:spPr>
      </p:pic>
      <p:sp>
        <p:nvSpPr>
          <p:cNvPr id="2" name="Rectangle 1"/>
          <p:cNvSpPr/>
          <p:nvPr/>
        </p:nvSpPr>
        <p:spPr>
          <a:xfrm>
            <a:off x="8209345" y="1237957"/>
            <a:ext cx="3866764" cy="4031873"/>
          </a:xfrm>
          <a:prstGeom prst="rect">
            <a:avLst/>
          </a:prstGeom>
        </p:spPr>
        <p:txBody>
          <a:bodyPr wrap="square">
            <a:spAutoFit/>
          </a:bodyPr>
          <a:lstStyle/>
          <a:p>
            <a:pPr marL="285750" indent="-285750">
              <a:buFont typeface="Arial" panose="020B0604020202020204" pitchFamily="34" charset="0"/>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Business </a:t>
            </a: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Model is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to ensure that the Company is prepared for the converged digital communications ecosystem. </a:t>
            </a:r>
            <a:endPar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It puts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more emphasis on across-the-board research, development and innovation, has products and services focused </a:t>
            </a:r>
            <a:r>
              <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on Content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and Multimedia Services, Infrastructure Management Services and Connectivity Services </a:t>
            </a:r>
            <a:endParaRPr lang="en-GB" sz="16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The business model focuses on innovative areas for revenue diversification</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93721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53600"/>
          </a:xfrm>
          <a:prstGeom prst="rect">
            <a:avLst/>
          </a:prstGeom>
          <a:solidFill>
            <a:srgbClr val="4472C4"/>
          </a:solidFill>
          <a:ln>
            <a:no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Corporate plan </a:t>
            </a:r>
          </a:p>
        </p:txBody>
      </p:sp>
      <p:sp>
        <p:nvSpPr>
          <p:cNvPr id="21" name="Content Placeholder 20"/>
          <p:cNvSpPr>
            <a:spLocks noGrp="1"/>
          </p:cNvSpPr>
          <p:nvPr>
            <p:ph idx="1"/>
          </p:nvPr>
        </p:nvSpPr>
        <p:spPr>
          <a:xfrm>
            <a:off x="838200" y="1918600"/>
            <a:ext cx="10515600" cy="3701029"/>
          </a:xfrm>
        </p:spPr>
        <p:txBody>
          <a:bodyPr>
            <a:normAutofit/>
          </a:bodyPr>
          <a:lstStyle/>
          <a:p>
            <a:pPr marL="514350" indent="-514350">
              <a:buAutoNum type="arabicPeriod"/>
            </a:pPr>
            <a:r>
              <a:rPr lang="en-ZA" dirty="0">
                <a:solidFill>
                  <a:schemeClr val="tx1">
                    <a:lumMod val="50000"/>
                    <a:lumOff val="50000"/>
                  </a:schemeClr>
                </a:solidFill>
              </a:rPr>
              <a:t>ORGANISATIONAL IDENTITY, MANDATE AND STRUCTURE	</a:t>
            </a:r>
          </a:p>
          <a:p>
            <a:pPr marL="514350" indent="-514350">
              <a:buAutoNum type="arabicPeriod"/>
            </a:pPr>
            <a:r>
              <a:rPr lang="en-ZA" dirty="0">
                <a:solidFill>
                  <a:schemeClr val="tx1">
                    <a:lumMod val="50000"/>
                    <a:lumOff val="50000"/>
                  </a:schemeClr>
                </a:solidFill>
              </a:rPr>
              <a:t>BUSINESS STRATEGY</a:t>
            </a:r>
            <a:r>
              <a:rPr lang="en-ZA" dirty="0"/>
              <a:t>	</a:t>
            </a:r>
          </a:p>
          <a:p>
            <a:pPr marL="514350" indent="-514350">
              <a:buAutoNum type="arabicPeriod"/>
            </a:pPr>
            <a:r>
              <a:rPr lang="en-ZA" b="1" dirty="0"/>
              <a:t>STRATEGIC PRIORITIES	</a:t>
            </a:r>
          </a:p>
          <a:p>
            <a:pPr marL="514350" indent="-514350">
              <a:buAutoNum type="arabicPeriod"/>
            </a:pPr>
            <a:r>
              <a:rPr lang="en-ZA" dirty="0">
                <a:solidFill>
                  <a:schemeClr val="tx1">
                    <a:lumMod val="50000"/>
                    <a:lumOff val="50000"/>
                  </a:schemeClr>
                </a:solidFill>
              </a:rPr>
              <a:t>KEY PERFORMANCE AREAS	</a:t>
            </a:r>
          </a:p>
          <a:p>
            <a:pPr marL="514350" indent="-514350">
              <a:buAutoNum type="arabicPeriod"/>
            </a:pPr>
            <a:r>
              <a:rPr lang="en-ZA" dirty="0">
                <a:solidFill>
                  <a:schemeClr val="tx1">
                    <a:lumMod val="50000"/>
                    <a:lumOff val="50000"/>
                  </a:schemeClr>
                </a:solidFill>
              </a:rPr>
              <a:t>FINANCIAL PLAN</a:t>
            </a:r>
          </a:p>
          <a:p>
            <a:pPr marL="514350" indent="-514350">
              <a:buAutoNum type="arabicPeriod"/>
            </a:pPr>
            <a:r>
              <a:rPr lang="en-ZA" dirty="0">
                <a:solidFill>
                  <a:schemeClr val="tx1">
                    <a:lumMod val="50000"/>
                    <a:lumOff val="50000"/>
                  </a:schemeClr>
                </a:solidFill>
              </a:rPr>
              <a:t>CONCLUSION	</a:t>
            </a:r>
          </a:p>
          <a:p>
            <a:endParaRPr lang="en-US" dirty="0"/>
          </a:p>
        </p:txBody>
      </p:sp>
    </p:spTree>
    <p:extLst>
      <p:ext uri="{BB962C8B-B14F-4D97-AF65-F5344CB8AC3E}">
        <p14:creationId xmlns:p14="http://schemas.microsoft.com/office/powerpoint/2010/main" val="460961150"/>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0"/>
            <a:ext cx="12192000" cy="1323439"/>
          </a:xfrm>
          <a:prstGeom prst="rect">
            <a:avLst/>
          </a:prstGeom>
          <a:solidFill>
            <a:srgbClr val="4472C4"/>
          </a:solidFill>
          <a:ln>
            <a:no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STRATEGIC PRIORITIES:	</a:t>
            </a:r>
          </a:p>
          <a:p>
            <a:r>
              <a:rPr lang="en-ZA" dirty="0"/>
              <a:t>Sustainability</a:t>
            </a:r>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98474" y="1323440"/>
            <a:ext cx="11988124" cy="4708981"/>
          </a:xfrm>
          <a:prstGeom prst="rect">
            <a:avLst/>
          </a:prstGeom>
        </p:spPr>
        <p:txBody>
          <a:bodyPr wrap="square">
            <a:spAutoFit/>
          </a:bodyPr>
          <a:lstStyle/>
          <a:p>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Business sustainability is generally understood to mean managing economic, environmental and social demands and concerns, the aim being to ensure responsible, ethical and ongoing success. </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In relation to SENTECH, sustainability refers to the ability of the business to continue providing services to its customers for the long term, whilst contributing to a healthy environment and being socially responsible. </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SENTECH will continue with the implementation of the ‘Six Capitals’ as defined in the Company’s Sustainability Plan. These Six Capitals are financial, manufactured, natural, human, social and relationship, and intellectual capitals. </a:t>
            </a: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Emphasis will be placed on business expansion and new product innovation to ensure financial sustainability. Transformation, as a social capital, will also receive greater attention to advance social and economic transformation of society.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7959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84630"/>
            <a:ext cx="12192000" cy="55371"/>
            <a:chOff x="0" y="5079188"/>
            <a:chExt cx="12192000" cy="55371"/>
          </a:xfrm>
        </p:grpSpPr>
        <p:grpSp>
          <p:nvGrpSpPr>
            <p:cNvPr id="6" name="Group 5"/>
            <p:cNvGrpSpPr/>
            <p:nvPr/>
          </p:nvGrpSpPr>
          <p:grpSpPr>
            <a:xfrm>
              <a:off x="7885568" y="5079188"/>
              <a:ext cx="4306432" cy="55371"/>
              <a:chOff x="16258382" y="13229460"/>
              <a:chExt cx="5687218" cy="179010"/>
            </a:xfrm>
          </p:grpSpPr>
          <p:sp>
            <p:nvSpPr>
              <p:cNvPr id="8" name="Rectangle 7"/>
              <p:cNvSpPr/>
              <p:nvPr/>
            </p:nvSpPr>
            <p:spPr>
              <a:xfrm flipV="1">
                <a:off x="16258382" y="13229460"/>
                <a:ext cx="1143652" cy="179008"/>
              </a:xfrm>
              <a:prstGeom prst="rect">
                <a:avLst/>
              </a:prstGeom>
              <a:solidFill>
                <a:srgbClr val="F7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flipV="1">
                <a:off x="17402034" y="13229460"/>
                <a:ext cx="1143644" cy="179008"/>
              </a:xfrm>
              <a:prstGeom prst="rect">
                <a:avLst/>
              </a:prstGeom>
              <a:solidFill>
                <a:srgbClr val="93A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flipV="1">
                <a:off x="18545675" y="13229462"/>
                <a:ext cx="1125919" cy="179008"/>
              </a:xfrm>
              <a:prstGeom prst="rect">
                <a:avLst/>
              </a:prstGeom>
              <a:solidFill>
                <a:srgbClr val="009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flipV="1">
                <a:off x="19671596" y="13229462"/>
                <a:ext cx="1139217" cy="179008"/>
              </a:xfrm>
              <a:prstGeom prst="rect">
                <a:avLst/>
              </a:prstGeom>
              <a:solidFill>
                <a:srgbClr val="C51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flipV="1">
                <a:off x="20810815" y="13229462"/>
                <a:ext cx="1134785" cy="17900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7" name="Rectangle 6"/>
            <p:cNvSpPr/>
            <p:nvPr/>
          </p:nvSpPr>
          <p:spPr>
            <a:xfrm flipV="1">
              <a:off x="0" y="5079188"/>
              <a:ext cx="8468752" cy="55370"/>
            </a:xfrm>
            <a:prstGeom prst="rect">
              <a:avLst/>
            </a:prstGeom>
            <a:solidFill>
              <a:srgbClr val="004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727" y="6298067"/>
            <a:ext cx="1943871" cy="510266"/>
          </a:xfrm>
          <a:prstGeom prst="rect">
            <a:avLst/>
          </a:prstGeom>
        </p:spPr>
      </p:pic>
      <p:sp>
        <p:nvSpPr>
          <p:cNvPr id="14" name="TextBox 13"/>
          <p:cNvSpPr txBox="1"/>
          <p:nvPr/>
        </p:nvSpPr>
        <p:spPr>
          <a:xfrm>
            <a:off x="0" y="-1"/>
            <a:ext cx="12192000" cy="1353600"/>
          </a:xfrm>
          <a:prstGeom prst="rect">
            <a:avLst/>
          </a:prstGeom>
          <a:solidFill>
            <a:srgbClr val="4472C4"/>
          </a:solidFill>
          <a:ln>
            <a:noFill/>
          </a:ln>
        </p:spPr>
        <p:txBody>
          <a:bodyPr wrap="square" rtlCol="0" anchor="ctr" anchorCtr="0">
            <a:normAutofit/>
          </a:bodyPr>
          <a:lstStyle>
            <a:defPPr>
              <a:defRPr lang="en-US"/>
            </a:defPPr>
            <a:lvl1pPr algn="ctr">
              <a:defRPr sz="4000" cap="all">
                <a:solidFill>
                  <a:schemeClr val="bg1"/>
                </a:solidFill>
                <a:latin typeface="Arial" panose="020B0604020202020204" pitchFamily="34" charset="0"/>
                <a:cs typeface="Arial" panose="020B0604020202020204" pitchFamily="34" charset="0"/>
              </a:defRPr>
            </a:lvl1pPr>
          </a:lstStyle>
          <a:p>
            <a:r>
              <a:rPr lang="en-ZA" dirty="0"/>
              <a:t>  STRATEGIC PRIORITIES:	</a:t>
            </a:r>
          </a:p>
          <a:p>
            <a:r>
              <a:rPr lang="en-GB" dirty="0"/>
              <a:t>Human Capital </a:t>
            </a:r>
            <a:endParaRPr lang="en-US" dirty="0"/>
          </a:p>
        </p:txBody>
      </p:sp>
      <p:sp>
        <p:nvSpPr>
          <p:cNvPr id="16" name="Rectangle 15"/>
          <p:cNvSpPr/>
          <p:nvPr/>
        </p:nvSpPr>
        <p:spPr>
          <a:xfrm>
            <a:off x="360137" y="1391894"/>
            <a:ext cx="5735863" cy="1200329"/>
          </a:xfrm>
          <a:prstGeom prst="rect">
            <a:avLst/>
          </a:prstGeom>
        </p:spPr>
        <p:txBody>
          <a:bodyPr wrap="square">
            <a:spAutoFit/>
          </a:bodyPr>
          <a:lstStyle/>
          <a:p>
            <a:pPr algn="just"/>
            <a:endParaRPr lang="en-ZA" b="1" dirty="0"/>
          </a:p>
          <a:p>
            <a:pPr algn="just"/>
            <a:endParaRPr lang="en-ZA" b="1" dirty="0"/>
          </a:p>
          <a:p>
            <a:pPr algn="just"/>
            <a:endParaRPr lang="en-ZA" b="1" dirty="0"/>
          </a:p>
          <a:p>
            <a:pPr algn="just"/>
            <a:endParaRPr lang="en-ZA" b="1" dirty="0"/>
          </a:p>
        </p:txBody>
      </p:sp>
      <p:sp>
        <p:nvSpPr>
          <p:cNvPr id="4" name="Rectangle 3"/>
          <p:cNvSpPr/>
          <p:nvPr/>
        </p:nvSpPr>
        <p:spPr>
          <a:xfrm>
            <a:off x="0" y="1164447"/>
            <a:ext cx="12192000" cy="2185214"/>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a:latin typeface="Arial" panose="020B0604020202020204" pitchFamily="34" charset="0"/>
                <a:cs typeface="Arial" panose="020B0604020202020204" pitchFamily="34" charset="0"/>
              </a:rPr>
              <a:t>The primary focus of the strategy is to position SENTECH as an employer of choice by creating a healthy organisational climate that allows for the attraction and retention of employees who have the required capabilities and competencies to support a high-performance organisation. </a:t>
            </a:r>
            <a:endParaRPr lang="en-GB"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following strategic deliverables are aligned with SENTECH’s strategic objectives and key challenges: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Rectangle 1"/>
          <p:cNvSpPr/>
          <p:nvPr/>
        </p:nvSpPr>
        <p:spPr>
          <a:xfrm>
            <a:off x="140678" y="3069901"/>
            <a:ext cx="11945920" cy="3046988"/>
          </a:xfrm>
          <a:prstGeom prst="rect">
            <a:avLst/>
          </a:prstGeom>
          <a:solidFill>
            <a:srgbClr val="FFC000"/>
          </a:solidFill>
        </p:spPr>
        <p:txBody>
          <a:bodyPr wrap="square" numCol="2">
            <a:spAutoFit/>
          </a:bodyPr>
          <a:lstStyle/>
          <a:p>
            <a:pPr marL="285750" lvl="0" indent="-285750">
              <a:buFont typeface="Arial" panose="020B0604020202020204" pitchFamily="34" charset="0"/>
              <a:buChar char="•"/>
            </a:pPr>
            <a:r>
              <a:rPr lang="en-GB" sz="2400" dirty="0">
                <a:solidFill>
                  <a:schemeClr val="bg1"/>
                </a:solidFill>
              </a:rPr>
              <a:t>Transformation practices;</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Strategic workforce planning;</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Organisational culture and change management;</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Leadership excellence;</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Talent management;</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Performance management;</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Skills development</a:t>
            </a:r>
            <a:r>
              <a:rPr lang="en-GB" sz="2400" dirty="0" smtClean="0">
                <a:solidFill>
                  <a:schemeClr val="bg1"/>
                </a:solidFill>
              </a:rPr>
              <a:t>;</a:t>
            </a:r>
            <a:endParaRPr lang="en-GB" sz="2400" dirty="0">
              <a:solidFill>
                <a:schemeClr val="bg1"/>
              </a:solidFill>
            </a:endParaRPr>
          </a:p>
          <a:p>
            <a:pPr marL="285750" lvl="0" indent="-285750">
              <a:buFont typeface="Arial" panose="020B0604020202020204" pitchFamily="34" charset="0"/>
              <a:buChar char="•"/>
            </a:pPr>
            <a:r>
              <a:rPr lang="en-GB" sz="2400" dirty="0" smtClean="0">
                <a:solidFill>
                  <a:schemeClr val="bg1"/>
                </a:solidFill>
              </a:rPr>
              <a:t>Employee </a:t>
            </a:r>
            <a:r>
              <a:rPr lang="en-GB" sz="2400" dirty="0">
                <a:solidFill>
                  <a:schemeClr val="bg1"/>
                </a:solidFill>
              </a:rPr>
              <a:t>value proposition;</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Stakeholder engagement and improvement;</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Employee health, wellbeing and safety;</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Human resources service delivery model;</a:t>
            </a:r>
            <a:endParaRPr lang="en-US" sz="2400" dirty="0">
              <a:solidFill>
                <a:schemeClr val="bg1"/>
              </a:solidFill>
            </a:endParaRPr>
          </a:p>
          <a:p>
            <a:pPr marL="285750" lvl="0" indent="-285750">
              <a:buFont typeface="Arial" panose="020B0604020202020204" pitchFamily="34" charset="0"/>
              <a:buChar char="•"/>
            </a:pPr>
            <a:r>
              <a:rPr lang="en-GB" sz="2400" dirty="0">
                <a:solidFill>
                  <a:schemeClr val="bg1"/>
                </a:solidFill>
              </a:rPr>
              <a:t>People analytics and management information system.</a:t>
            </a:r>
            <a:endParaRPr lang="en-US" sz="2400" dirty="0">
              <a:solidFill>
                <a:schemeClr val="bg1"/>
              </a:solidFill>
            </a:endParaRPr>
          </a:p>
        </p:txBody>
      </p:sp>
    </p:spTree>
    <p:extLst>
      <p:ext uri="{BB962C8B-B14F-4D97-AF65-F5344CB8AC3E}">
        <p14:creationId xmlns:p14="http://schemas.microsoft.com/office/powerpoint/2010/main" val="282760287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3406</Words>
  <Application>Microsoft Office PowerPoint</Application>
  <PresentationFormat>Widescreen</PresentationFormat>
  <Paragraphs>691</Paragraphs>
  <Slides>36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Avenir LT 45 Book</vt:lpstr>
      <vt:lpstr>Book Antiqua</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SUMMARY  </vt:lpstr>
      <vt:lpstr>FINANCIAL ANALYSIS - REVENUE</vt:lpstr>
      <vt:lpstr>FINANCIAL ANALYSIS - PROFITABILITY</vt:lpstr>
      <vt:lpstr>FINANCIAL ANALYSIS -  FINANCIAL POSITION</vt:lpstr>
      <vt:lpstr>FINANCIAL ANALYSIS – CASH FLOWS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Hiles Barry</dc:creator>
  <cp:lastModifiedBy>Hajiera Salie</cp:lastModifiedBy>
  <cp:revision>187</cp:revision>
  <cp:lastPrinted>2017-04-25T09:06:39Z</cp:lastPrinted>
  <dcterms:created xsi:type="dcterms:W3CDTF">2016-06-06T08:49:24Z</dcterms:created>
  <dcterms:modified xsi:type="dcterms:W3CDTF">2017-04-26T09:02:47Z</dcterms:modified>
</cp:coreProperties>
</file>