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7"/>
  </p:notesMasterIdLst>
  <p:sldIdLst>
    <p:sldId id="380" r:id="rId2"/>
    <p:sldId id="392" r:id="rId3"/>
    <p:sldId id="394" r:id="rId4"/>
    <p:sldId id="418" r:id="rId5"/>
    <p:sldId id="419" r:id="rId6"/>
    <p:sldId id="395" r:id="rId7"/>
    <p:sldId id="396" r:id="rId8"/>
    <p:sldId id="397" r:id="rId9"/>
    <p:sldId id="398" r:id="rId10"/>
    <p:sldId id="399" r:id="rId11"/>
    <p:sldId id="400" r:id="rId12"/>
    <p:sldId id="421" r:id="rId13"/>
    <p:sldId id="423" r:id="rId14"/>
    <p:sldId id="401" r:id="rId15"/>
    <p:sldId id="377" r:id="rId16"/>
    <p:sldId id="403" r:id="rId17"/>
    <p:sldId id="404" r:id="rId18"/>
    <p:sldId id="405" r:id="rId19"/>
    <p:sldId id="406" r:id="rId20"/>
    <p:sldId id="408" r:id="rId21"/>
    <p:sldId id="409" r:id="rId22"/>
    <p:sldId id="410" r:id="rId23"/>
    <p:sldId id="412" r:id="rId24"/>
    <p:sldId id="413" r:id="rId25"/>
    <p:sldId id="420" r:id="rId26"/>
  </p:sldIdLst>
  <p:sldSz cx="9144000" cy="6858000" type="screen4x3"/>
  <p:notesSz cx="6724650" cy="987425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snapToObjects="1">
      <p:cViewPr varScale="1">
        <p:scale>
          <a:sx n="116" d="100"/>
          <a:sy n="116" d="100"/>
        </p:scale>
        <p:origin x="-1494" y="-11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4650" cy="495300"/>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08413" y="0"/>
            <a:ext cx="2914650" cy="495300"/>
          </a:xfrm>
          <a:prstGeom prst="rect">
            <a:avLst/>
          </a:prstGeom>
        </p:spPr>
        <p:txBody>
          <a:bodyPr vert="horz" lIns="91440" tIns="45720" rIns="91440" bIns="45720" rtlCol="0"/>
          <a:lstStyle>
            <a:lvl1pPr algn="r">
              <a:defRPr sz="1200"/>
            </a:lvl1pPr>
          </a:lstStyle>
          <a:p>
            <a:fld id="{297C68A3-599F-499C-86AB-435208F69D88}" type="datetimeFigureOut">
              <a:rPr lang="en-ZA" smtClean="0"/>
              <a:pPr/>
              <a:t>2017/05/03</a:t>
            </a:fld>
            <a:endParaRPr lang="en-ZA"/>
          </a:p>
        </p:txBody>
      </p:sp>
      <p:sp>
        <p:nvSpPr>
          <p:cNvPr id="4" name="Slide Image Placeholder 3"/>
          <p:cNvSpPr>
            <a:spLocks noGrp="1" noRot="1" noChangeAspect="1"/>
          </p:cNvSpPr>
          <p:nvPr>
            <p:ph type="sldImg" idx="2"/>
          </p:nvPr>
        </p:nvSpPr>
        <p:spPr>
          <a:xfrm>
            <a:off x="1141413" y="1235075"/>
            <a:ext cx="4441825" cy="3332163"/>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73100" y="4751388"/>
            <a:ext cx="5378450" cy="388937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0" y="9378950"/>
            <a:ext cx="2914650" cy="495300"/>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08413" y="9378950"/>
            <a:ext cx="2914650" cy="495300"/>
          </a:xfrm>
          <a:prstGeom prst="rect">
            <a:avLst/>
          </a:prstGeom>
        </p:spPr>
        <p:txBody>
          <a:bodyPr vert="horz" lIns="91440" tIns="45720" rIns="91440" bIns="45720" rtlCol="0" anchor="b"/>
          <a:lstStyle>
            <a:lvl1pPr algn="r">
              <a:defRPr sz="1200"/>
            </a:lvl1pPr>
          </a:lstStyle>
          <a:p>
            <a:fld id="{AB230D12-5976-4310-8C50-FC896BDF829C}" type="slidenum">
              <a:rPr lang="en-ZA" smtClean="0"/>
              <a:pPr/>
              <a:t>‹#›</a:t>
            </a:fld>
            <a:endParaRPr lang="en-ZA"/>
          </a:p>
        </p:txBody>
      </p:sp>
    </p:spTree>
    <p:extLst>
      <p:ext uri="{BB962C8B-B14F-4D97-AF65-F5344CB8AC3E}">
        <p14:creationId xmlns:p14="http://schemas.microsoft.com/office/powerpoint/2010/main" xmlns="" val="2769108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smtClean="0"/>
              <a:t>r</a:t>
            </a:r>
            <a:endParaRPr lang="en-ZA"/>
          </a:p>
        </p:txBody>
      </p:sp>
      <p:sp>
        <p:nvSpPr>
          <p:cNvPr id="4" name="Slide Number Placeholder 3"/>
          <p:cNvSpPr>
            <a:spLocks noGrp="1"/>
          </p:cNvSpPr>
          <p:nvPr>
            <p:ph type="sldNum" sz="quarter" idx="10"/>
          </p:nvPr>
        </p:nvSpPr>
        <p:spPr/>
        <p:txBody>
          <a:bodyPr/>
          <a:lstStyle/>
          <a:p>
            <a:fld id="{AB230D12-5976-4310-8C50-FC896BDF829C}" type="slidenum">
              <a:rPr lang="en-ZA" smtClean="0"/>
              <a:pPr/>
              <a:t>2</a:t>
            </a:fld>
            <a:endParaRPr lang="en-ZA"/>
          </a:p>
        </p:txBody>
      </p:sp>
    </p:spTree>
    <p:extLst>
      <p:ext uri="{BB962C8B-B14F-4D97-AF65-F5344CB8AC3E}">
        <p14:creationId xmlns:p14="http://schemas.microsoft.com/office/powerpoint/2010/main" xmlns="" val="41196113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B230D12-5976-4310-8C50-FC896BDF829C}" type="slidenum">
              <a:rPr lang="en-ZA" smtClean="0"/>
              <a:pPr/>
              <a:t>8</a:t>
            </a:fld>
            <a:endParaRPr lang="en-ZA"/>
          </a:p>
        </p:txBody>
      </p:sp>
    </p:spTree>
    <p:extLst>
      <p:ext uri="{BB962C8B-B14F-4D97-AF65-F5344CB8AC3E}">
        <p14:creationId xmlns:p14="http://schemas.microsoft.com/office/powerpoint/2010/main" xmlns="" val="18215466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B230D12-5976-4310-8C50-FC896BDF829C}" type="slidenum">
              <a:rPr lang="en-ZA" smtClean="0"/>
              <a:pPr/>
              <a:t>9</a:t>
            </a:fld>
            <a:endParaRPr lang="en-ZA"/>
          </a:p>
        </p:txBody>
      </p:sp>
    </p:spTree>
    <p:extLst>
      <p:ext uri="{BB962C8B-B14F-4D97-AF65-F5344CB8AC3E}">
        <p14:creationId xmlns:p14="http://schemas.microsoft.com/office/powerpoint/2010/main" xmlns="" val="273251561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ALGA">
    <p:bg>
      <p:bgPr>
        <a:solidFill>
          <a:schemeClr val="tx1"/>
        </a:solidFill>
        <a:effectLst/>
      </p:bgPr>
    </p:bg>
    <p:spTree>
      <p:nvGrpSpPr>
        <p:cNvPr id="1" name=""/>
        <p:cNvGrpSpPr/>
        <p:nvPr/>
      </p:nvGrpSpPr>
      <p:grpSpPr>
        <a:xfrm>
          <a:off x="0" y="0"/>
          <a:ext cx="0" cy="0"/>
          <a:chOff x="0" y="0"/>
          <a:chExt cx="0" cy="0"/>
        </a:xfrm>
      </p:grpSpPr>
      <p:pic>
        <p:nvPicPr>
          <p:cNvPr id="8" name="Picture 7" descr="Salga logo.png"/>
          <p:cNvPicPr>
            <a:picLocks noChangeAspect="1"/>
          </p:cNvPicPr>
          <p:nvPr userDrawn="1"/>
        </p:nvPicPr>
        <p:blipFill>
          <a:blip r:embed="rId2">
            <a:extLst>
              <a:ext uri="{28A0092B-C50C-407E-A947-70E740481C1C}">
                <a14:useLocalDpi xmlns:a14="http://schemas.microsoft.com/office/drawing/2010/main" xmlns="" val="0"/>
              </a:ext>
            </a:extLst>
          </a:blip>
          <a:stretch>
            <a:fillRect/>
          </a:stretch>
        </p:blipFill>
        <p:spPr>
          <a:xfrm>
            <a:off x="173767" y="191919"/>
            <a:ext cx="3102089" cy="1482042"/>
          </a:xfrm>
          <a:prstGeom prst="rect">
            <a:avLst/>
          </a:prstGeom>
        </p:spPr>
      </p:pic>
      <p:pic>
        <p:nvPicPr>
          <p:cNvPr id="9" name="Picture 8" descr="speech buble 2.png"/>
          <p:cNvPicPr>
            <a:picLocks noChangeAspect="1"/>
          </p:cNvPicPr>
          <p:nvPr userDrawn="1"/>
        </p:nvPicPr>
        <p:blipFill>
          <a:blip r:embed="rId3">
            <a:extLst>
              <a:ext uri="{28A0092B-C50C-407E-A947-70E740481C1C}">
                <a14:useLocalDpi xmlns:a14="http://schemas.microsoft.com/office/drawing/2010/main" xmlns="" val="0"/>
              </a:ext>
            </a:extLst>
          </a:blip>
          <a:stretch>
            <a:fillRect/>
          </a:stretch>
        </p:blipFill>
        <p:spPr>
          <a:xfrm>
            <a:off x="1819577" y="1495044"/>
            <a:ext cx="4178808" cy="4782312"/>
          </a:xfrm>
          <a:prstGeom prst="rect">
            <a:avLst/>
          </a:prstGeom>
        </p:spPr>
      </p:pic>
      <p:pic>
        <p:nvPicPr>
          <p:cNvPr id="10" name="Picture 9" descr="speech buble 1.png"/>
          <p:cNvPicPr>
            <a:picLocks noChangeAspect="1"/>
          </p:cNvPicPr>
          <p:nvPr userDrawn="1"/>
        </p:nvPicPr>
        <p:blipFill>
          <a:blip r:embed="rId4">
            <a:extLst>
              <a:ext uri="{28A0092B-C50C-407E-A947-70E740481C1C}">
                <a14:useLocalDpi xmlns:a14="http://schemas.microsoft.com/office/drawing/2010/main" xmlns="" val="0"/>
              </a:ext>
            </a:extLst>
          </a:blip>
          <a:stretch>
            <a:fillRect/>
          </a:stretch>
        </p:blipFill>
        <p:spPr>
          <a:xfrm>
            <a:off x="2708174" y="1149858"/>
            <a:ext cx="4151376" cy="4901184"/>
          </a:xfrm>
          <a:prstGeom prst="rect">
            <a:avLst/>
          </a:prstGeom>
        </p:spPr>
      </p:pic>
      <p:sp>
        <p:nvSpPr>
          <p:cNvPr id="2" name="Title 1"/>
          <p:cNvSpPr>
            <a:spLocks noGrp="1"/>
          </p:cNvSpPr>
          <p:nvPr>
            <p:ph type="ctrTitle" hasCustomPrompt="1"/>
          </p:nvPr>
        </p:nvSpPr>
        <p:spPr>
          <a:xfrm>
            <a:off x="2963452" y="1969834"/>
            <a:ext cx="3357605" cy="1023013"/>
          </a:xfrm>
        </p:spPr>
        <p:txBody>
          <a:bodyPr>
            <a:normAutofit/>
          </a:bodyPr>
          <a:lstStyle>
            <a:lvl1pPr>
              <a:defRPr sz="2400" b="1">
                <a:solidFill>
                  <a:schemeClr val="accent6"/>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2963452" y="3281730"/>
            <a:ext cx="3459793" cy="1375432"/>
          </a:xfrm>
        </p:spPr>
        <p:txBody>
          <a:bodyPr>
            <a:normAutofit/>
          </a:bodyPr>
          <a:lstStyle>
            <a:lvl1pPr marL="0" indent="0" algn="ctr">
              <a:buNone/>
              <a:defRPr sz="1600" b="1">
                <a:solidFill>
                  <a:schemeClr val="accent6"/>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11" name="Rectangle 10"/>
          <p:cNvSpPr/>
          <p:nvPr userDrawn="1"/>
        </p:nvSpPr>
        <p:spPr>
          <a:xfrm>
            <a:off x="0" y="6483165"/>
            <a:ext cx="6663766" cy="152561"/>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userDrawn="1"/>
        </p:nvSpPr>
        <p:spPr>
          <a:xfrm>
            <a:off x="8858786" y="6455126"/>
            <a:ext cx="285214" cy="152561"/>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extBox 12"/>
          <p:cNvSpPr txBox="1"/>
          <p:nvPr userDrawn="1"/>
        </p:nvSpPr>
        <p:spPr>
          <a:xfrm>
            <a:off x="6663766" y="6327553"/>
            <a:ext cx="2241176" cy="369332"/>
          </a:xfrm>
          <a:prstGeom prst="rect">
            <a:avLst/>
          </a:prstGeom>
          <a:noFill/>
        </p:spPr>
        <p:txBody>
          <a:bodyPr wrap="square" rtlCol="0">
            <a:spAutoFit/>
          </a:bodyPr>
          <a:lstStyle/>
          <a:p>
            <a:pPr algn="ctr"/>
            <a:r>
              <a:rPr lang="en-US" dirty="0" err="1" smtClean="0">
                <a:solidFill>
                  <a:schemeClr val="accent6"/>
                </a:solidFill>
              </a:rPr>
              <a:t>www.salga.org.za</a:t>
            </a:r>
            <a:endParaRPr lang="en-US" dirty="0">
              <a:solidFill>
                <a:schemeClr val="accent6"/>
              </a:solidFill>
            </a:endParaRPr>
          </a:p>
        </p:txBody>
      </p:sp>
    </p:spTree>
    <p:extLst>
      <p:ext uri="{BB962C8B-B14F-4D97-AF65-F5344CB8AC3E}">
        <p14:creationId xmlns:p14="http://schemas.microsoft.com/office/powerpoint/2010/main" xmlns="" val="18632928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0-#ppt_w/2"/>
                                          </p:val>
                                        </p:tav>
                                        <p:tav tm="100000">
                                          <p:val>
                                            <p:strVal val="#ppt_x"/>
                                          </p:val>
                                        </p:tav>
                                      </p:tavLst>
                                    </p:anim>
                                    <p:anim calcmode="lin" valueType="num">
                                      <p:cBhvr additive="base">
                                        <p:cTn id="8" dur="500" fill="hold"/>
                                        <p:tgtEl>
                                          <p:spTgt spid="8"/>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2" fill="hold" nodeType="after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additive="base">
                                        <p:cTn id="12" dur="500" fill="hold"/>
                                        <p:tgtEl>
                                          <p:spTgt spid="9"/>
                                        </p:tgtEl>
                                        <p:attrNameLst>
                                          <p:attrName>ppt_x</p:attrName>
                                        </p:attrNameLst>
                                      </p:cBhvr>
                                      <p:tavLst>
                                        <p:tav tm="0">
                                          <p:val>
                                            <p:strVal val="1+#ppt_w/2"/>
                                          </p:val>
                                        </p:tav>
                                        <p:tav tm="100000">
                                          <p:val>
                                            <p:strVal val="#ppt_x"/>
                                          </p:val>
                                        </p:tav>
                                      </p:tavLst>
                                    </p:anim>
                                    <p:anim calcmode="lin" valueType="num">
                                      <p:cBhvr additive="base">
                                        <p:cTn id="13" dur="500" fill="hold"/>
                                        <p:tgtEl>
                                          <p:spTgt spid="9"/>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2" fill="hold" nodeType="afterEffect">
                                  <p:stCondLst>
                                    <p:cond delay="0"/>
                                  </p:stCondLst>
                                  <p:childTnLst>
                                    <p:set>
                                      <p:cBhvr>
                                        <p:cTn id="16" dur="1" fill="hold">
                                          <p:stCondLst>
                                            <p:cond delay="0"/>
                                          </p:stCondLst>
                                        </p:cTn>
                                        <p:tgtEl>
                                          <p:spTgt spid="10"/>
                                        </p:tgtEl>
                                        <p:attrNameLst>
                                          <p:attrName>style.visibility</p:attrName>
                                        </p:attrNameLst>
                                      </p:cBhvr>
                                      <p:to>
                                        <p:strVal val="visible"/>
                                      </p:to>
                                    </p:set>
                                    <p:anim calcmode="lin" valueType="num">
                                      <p:cBhvr additive="base">
                                        <p:cTn id="17" dur="500" fill="hold"/>
                                        <p:tgtEl>
                                          <p:spTgt spid="10"/>
                                        </p:tgtEl>
                                        <p:attrNameLst>
                                          <p:attrName>ppt_x</p:attrName>
                                        </p:attrNameLst>
                                      </p:cBhvr>
                                      <p:tavLst>
                                        <p:tav tm="0">
                                          <p:val>
                                            <p:strVal val="1+#ppt_w/2"/>
                                          </p:val>
                                        </p:tav>
                                        <p:tav tm="100000">
                                          <p:val>
                                            <p:strVal val="#ppt_x"/>
                                          </p:val>
                                        </p:tav>
                                      </p:tavLst>
                                    </p:anim>
                                    <p:anim calcmode="lin" valueType="num">
                                      <p:cBhvr additive="base">
                                        <p:cTn id="18" dur="500" fill="hold"/>
                                        <p:tgtEl>
                                          <p:spTgt spid="10"/>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2" presetClass="entr" presetSubtype="8" fill="hold" grpId="0" nodeType="afterEffect">
                                  <p:stCondLst>
                                    <p:cond delay="0"/>
                                  </p:stCondLst>
                                  <p:childTnLst>
                                    <p:set>
                                      <p:cBhvr>
                                        <p:cTn id="21" dur="1" fill="hold">
                                          <p:stCondLst>
                                            <p:cond delay="0"/>
                                          </p:stCondLst>
                                        </p:cTn>
                                        <p:tgtEl>
                                          <p:spTgt spid="12"/>
                                        </p:tgtEl>
                                        <p:attrNameLst>
                                          <p:attrName>style.visibility</p:attrName>
                                        </p:attrNameLst>
                                      </p:cBhvr>
                                      <p:to>
                                        <p:strVal val="visible"/>
                                      </p:to>
                                    </p:set>
                                    <p:anim calcmode="lin" valueType="num">
                                      <p:cBhvr additive="base">
                                        <p:cTn id="22" dur="500" fill="hold"/>
                                        <p:tgtEl>
                                          <p:spTgt spid="12"/>
                                        </p:tgtEl>
                                        <p:attrNameLst>
                                          <p:attrName>ppt_x</p:attrName>
                                        </p:attrNameLst>
                                      </p:cBhvr>
                                      <p:tavLst>
                                        <p:tav tm="0">
                                          <p:val>
                                            <p:strVal val="0-#ppt_w/2"/>
                                          </p:val>
                                        </p:tav>
                                        <p:tav tm="100000">
                                          <p:val>
                                            <p:strVal val="#ppt_x"/>
                                          </p:val>
                                        </p:tav>
                                      </p:tavLst>
                                    </p:anim>
                                    <p:anim calcmode="lin" valueType="num">
                                      <p:cBhvr additive="base">
                                        <p:cTn id="23" dur="500" fill="hold"/>
                                        <p:tgtEl>
                                          <p:spTgt spid="12"/>
                                        </p:tgtEl>
                                        <p:attrNameLst>
                                          <p:attrName>ppt_y</p:attrName>
                                        </p:attrNameLst>
                                      </p:cBhvr>
                                      <p:tavLst>
                                        <p:tav tm="0">
                                          <p:val>
                                            <p:strVal val="#ppt_y"/>
                                          </p:val>
                                        </p:tav>
                                        <p:tav tm="100000">
                                          <p:val>
                                            <p:strVal val="#ppt_y"/>
                                          </p:val>
                                        </p:tav>
                                      </p:tavLst>
                                    </p:anim>
                                  </p:childTnLst>
                                </p:cTn>
                              </p:par>
                            </p:childTnLst>
                          </p:cTn>
                        </p:par>
                        <p:par>
                          <p:cTn id="24" fill="hold">
                            <p:stCondLst>
                              <p:cond delay="2000"/>
                            </p:stCondLst>
                            <p:childTnLst>
                              <p:par>
                                <p:cTn id="25" presetID="2" presetClass="entr" presetSubtype="8" fill="hold" grpId="0" nodeType="afterEffect">
                                  <p:stCondLst>
                                    <p:cond delay="0"/>
                                  </p:stCondLst>
                                  <p:childTnLst>
                                    <p:set>
                                      <p:cBhvr>
                                        <p:cTn id="26" dur="1" fill="hold">
                                          <p:stCondLst>
                                            <p:cond delay="0"/>
                                          </p:stCondLst>
                                        </p:cTn>
                                        <p:tgtEl>
                                          <p:spTgt spid="13"/>
                                        </p:tgtEl>
                                        <p:attrNameLst>
                                          <p:attrName>style.visibility</p:attrName>
                                        </p:attrNameLst>
                                      </p:cBhvr>
                                      <p:to>
                                        <p:strVal val="visible"/>
                                      </p:to>
                                    </p:set>
                                    <p:anim calcmode="lin" valueType="num">
                                      <p:cBhvr additive="base">
                                        <p:cTn id="27" dur="500" fill="hold"/>
                                        <p:tgtEl>
                                          <p:spTgt spid="13"/>
                                        </p:tgtEl>
                                        <p:attrNameLst>
                                          <p:attrName>ppt_x</p:attrName>
                                        </p:attrNameLst>
                                      </p:cBhvr>
                                      <p:tavLst>
                                        <p:tav tm="0">
                                          <p:val>
                                            <p:strVal val="0-#ppt_w/2"/>
                                          </p:val>
                                        </p:tav>
                                        <p:tav tm="100000">
                                          <p:val>
                                            <p:strVal val="#ppt_x"/>
                                          </p:val>
                                        </p:tav>
                                      </p:tavLst>
                                    </p:anim>
                                    <p:anim calcmode="lin" valueType="num">
                                      <p:cBhvr additive="base">
                                        <p:cTn id="28" dur="500" fill="hold"/>
                                        <p:tgtEl>
                                          <p:spTgt spid="13"/>
                                        </p:tgtEl>
                                        <p:attrNameLst>
                                          <p:attrName>ppt_y</p:attrName>
                                        </p:attrNameLst>
                                      </p:cBhvr>
                                      <p:tavLst>
                                        <p:tav tm="0">
                                          <p:val>
                                            <p:strVal val="#ppt_y"/>
                                          </p:val>
                                        </p:tav>
                                        <p:tav tm="100000">
                                          <p:val>
                                            <p:strVal val="#ppt_y"/>
                                          </p:val>
                                        </p:tav>
                                      </p:tavLst>
                                    </p:anim>
                                  </p:childTnLst>
                                </p:cTn>
                              </p:par>
                            </p:childTnLst>
                          </p:cTn>
                        </p:par>
                        <p:par>
                          <p:cTn id="29" fill="hold">
                            <p:stCondLst>
                              <p:cond delay="2500"/>
                            </p:stCondLst>
                            <p:childTnLst>
                              <p:par>
                                <p:cTn id="30" presetID="2" presetClass="entr" presetSubtype="8" fill="hold" grpId="0" nodeType="afterEffect">
                                  <p:stCondLst>
                                    <p:cond delay="0"/>
                                  </p:stCondLst>
                                  <p:childTnLst>
                                    <p:set>
                                      <p:cBhvr>
                                        <p:cTn id="31" dur="1" fill="hold">
                                          <p:stCondLst>
                                            <p:cond delay="0"/>
                                          </p:stCondLst>
                                        </p:cTn>
                                        <p:tgtEl>
                                          <p:spTgt spid="11"/>
                                        </p:tgtEl>
                                        <p:attrNameLst>
                                          <p:attrName>style.visibility</p:attrName>
                                        </p:attrNameLst>
                                      </p:cBhvr>
                                      <p:to>
                                        <p:strVal val="visible"/>
                                      </p:to>
                                    </p:set>
                                    <p:anim calcmode="lin" valueType="num">
                                      <p:cBhvr additive="base">
                                        <p:cTn id="32" dur="500" fill="hold"/>
                                        <p:tgtEl>
                                          <p:spTgt spid="11"/>
                                        </p:tgtEl>
                                        <p:attrNameLst>
                                          <p:attrName>ppt_x</p:attrName>
                                        </p:attrNameLst>
                                      </p:cBhvr>
                                      <p:tavLst>
                                        <p:tav tm="0">
                                          <p:val>
                                            <p:strVal val="0-#ppt_w/2"/>
                                          </p:val>
                                        </p:tav>
                                        <p:tav tm="100000">
                                          <p:val>
                                            <p:strVal val="#ppt_x"/>
                                          </p:val>
                                        </p:tav>
                                      </p:tavLst>
                                    </p:anim>
                                    <p:anim calcmode="lin" valueType="num">
                                      <p:cBhvr additive="base">
                                        <p:cTn id="33"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74638"/>
            <a:ext cx="6400800" cy="794815"/>
          </a:xfrm>
        </p:spPr>
        <p:txBody>
          <a:bodyPr>
            <a:normAutofit/>
          </a:bodyPr>
          <a:lstStyle>
            <a:lvl1pPr>
              <a:defRPr sz="2000" b="1"/>
            </a:lvl1pPr>
          </a:lstStyle>
          <a:p>
            <a:r>
              <a:rPr lang="en-US" dirty="0" smtClean="0"/>
              <a:t>CLICK TO EDIT MASTER TITLE STYLE</a:t>
            </a:r>
            <a:endParaRPr lang="en-US" dirty="0"/>
          </a:p>
        </p:txBody>
      </p:sp>
      <p:sp>
        <p:nvSpPr>
          <p:cNvPr id="7" name="Text Placeholder 6"/>
          <p:cNvSpPr>
            <a:spLocks noGrp="1"/>
          </p:cNvSpPr>
          <p:nvPr>
            <p:ph type="body" sz="quarter" idx="10"/>
          </p:nvPr>
        </p:nvSpPr>
        <p:spPr>
          <a:xfrm>
            <a:off x="642938" y="1752600"/>
            <a:ext cx="8043862" cy="4540250"/>
          </a:xfrm>
        </p:spPr>
        <p:txBody>
          <a:bodyPr>
            <a:normAutofit/>
          </a:bodyPr>
          <a:lstStyle>
            <a:lvl1pPr>
              <a:defRPr sz="1200">
                <a:solidFill>
                  <a:schemeClr val="accent6"/>
                </a:solidFill>
              </a:defRPr>
            </a:lvl1pPr>
            <a:lvl2pPr>
              <a:defRPr sz="1200">
                <a:solidFill>
                  <a:schemeClr val="accent6"/>
                </a:solidFill>
              </a:defRPr>
            </a:lvl2pPr>
            <a:lvl3pPr>
              <a:defRPr sz="1200">
                <a:solidFill>
                  <a:schemeClr val="accent6"/>
                </a:solidFill>
              </a:defRPr>
            </a:lvl3pPr>
            <a:lvl4pPr>
              <a:defRPr sz="1200">
                <a:solidFill>
                  <a:schemeClr val="accent6"/>
                </a:solidFill>
              </a:defRPr>
            </a:lvl4pPr>
            <a:lvl5pPr>
              <a:defRPr sz="1200">
                <a:solidFill>
                  <a:schemeClr val="accent6"/>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8" name="Picture 7" descr="Salga logo.png"/>
          <p:cNvPicPr>
            <a:picLocks noChangeAspect="1"/>
          </p:cNvPicPr>
          <p:nvPr userDrawn="1"/>
        </p:nvPicPr>
        <p:blipFill>
          <a:blip r:embed="rId2">
            <a:extLst>
              <a:ext uri="{28A0092B-C50C-407E-A947-70E740481C1C}">
                <a14:useLocalDpi xmlns:a14="http://schemas.microsoft.com/office/drawing/2010/main" xmlns="" val="0"/>
              </a:ext>
            </a:extLst>
          </a:blip>
          <a:stretch>
            <a:fillRect/>
          </a:stretch>
        </p:blipFill>
        <p:spPr>
          <a:xfrm>
            <a:off x="7141882" y="424666"/>
            <a:ext cx="1628589" cy="778069"/>
          </a:xfrm>
          <a:prstGeom prst="rect">
            <a:avLst/>
          </a:prstGeom>
        </p:spPr>
      </p:pic>
      <p:sp>
        <p:nvSpPr>
          <p:cNvPr id="9" name="Rectangle 8"/>
          <p:cNvSpPr/>
          <p:nvPr userDrawn="1"/>
        </p:nvSpPr>
        <p:spPr>
          <a:xfrm>
            <a:off x="0" y="6483165"/>
            <a:ext cx="6663766" cy="152561"/>
          </a:xfrm>
          <a:prstGeom prst="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userDrawn="1"/>
        </p:nvSpPr>
        <p:spPr>
          <a:xfrm>
            <a:off x="8858786" y="6455126"/>
            <a:ext cx="285214" cy="152561"/>
          </a:xfrm>
          <a:prstGeom prst="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TextBox 10"/>
          <p:cNvSpPr txBox="1"/>
          <p:nvPr userDrawn="1"/>
        </p:nvSpPr>
        <p:spPr>
          <a:xfrm>
            <a:off x="6663766" y="6327553"/>
            <a:ext cx="2241176" cy="369332"/>
          </a:xfrm>
          <a:prstGeom prst="rect">
            <a:avLst/>
          </a:prstGeom>
          <a:noFill/>
        </p:spPr>
        <p:txBody>
          <a:bodyPr wrap="square" rtlCol="0">
            <a:spAutoFit/>
          </a:bodyPr>
          <a:lstStyle/>
          <a:p>
            <a:pPr algn="ctr"/>
            <a:r>
              <a:rPr lang="en-US" dirty="0" err="1" smtClean="0">
                <a:solidFill>
                  <a:schemeClr val="accent6"/>
                </a:solidFill>
              </a:rPr>
              <a:t>www.salga.org.za</a:t>
            </a:r>
            <a:endParaRPr lang="en-US" dirty="0">
              <a:solidFill>
                <a:schemeClr val="accent6"/>
              </a:solidFill>
            </a:endParaRPr>
          </a:p>
        </p:txBody>
      </p:sp>
      <p:pic>
        <p:nvPicPr>
          <p:cNvPr id="12" name="Picture 11" descr="Speech3.png"/>
          <p:cNvPicPr>
            <a:picLocks noChangeAspect="1"/>
          </p:cNvPicPr>
          <p:nvPr userDrawn="1"/>
        </p:nvPicPr>
        <p:blipFill>
          <a:blip r:embed="rId3">
            <a:extLst>
              <a:ext uri="{28A0092B-C50C-407E-A947-70E740481C1C}">
                <a14:useLocalDpi xmlns:a14="http://schemas.microsoft.com/office/drawing/2010/main" xmlns="" val="0"/>
              </a:ext>
            </a:extLst>
          </a:blip>
          <a:stretch>
            <a:fillRect/>
          </a:stretch>
        </p:blipFill>
        <p:spPr>
          <a:xfrm>
            <a:off x="1788909" y="1364308"/>
            <a:ext cx="4871324" cy="4999329"/>
          </a:xfrm>
          <a:prstGeom prst="rect">
            <a:avLst/>
          </a:prstGeom>
        </p:spPr>
      </p:pic>
    </p:spTree>
    <p:extLst>
      <p:ext uri="{BB962C8B-B14F-4D97-AF65-F5344CB8AC3E}">
        <p14:creationId xmlns:p14="http://schemas.microsoft.com/office/powerpoint/2010/main" xmlns="" val="15186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additive="base">
                                        <p:cTn id="12" dur="500" fill="hold"/>
                                        <p:tgtEl>
                                          <p:spTgt spid="10"/>
                                        </p:tgtEl>
                                        <p:attrNameLst>
                                          <p:attrName>ppt_x</p:attrName>
                                        </p:attrNameLst>
                                      </p:cBhvr>
                                      <p:tavLst>
                                        <p:tav tm="0">
                                          <p:val>
                                            <p:strVal val="0-#ppt_w/2"/>
                                          </p:val>
                                        </p:tav>
                                        <p:tav tm="100000">
                                          <p:val>
                                            <p:strVal val="#ppt_x"/>
                                          </p:val>
                                        </p:tav>
                                      </p:tavLst>
                                    </p:anim>
                                    <p:anim calcmode="lin" valueType="num">
                                      <p:cBhvr additive="base">
                                        <p:cTn id="13" dur="500" fill="hold"/>
                                        <p:tgtEl>
                                          <p:spTgt spid="10"/>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8" fill="hold" grpId="0" nodeType="afterEffect">
                                  <p:stCondLst>
                                    <p:cond delay="0"/>
                                  </p:stCondLst>
                                  <p:childTnLst>
                                    <p:set>
                                      <p:cBhvr>
                                        <p:cTn id="16" dur="1" fill="hold">
                                          <p:stCondLst>
                                            <p:cond delay="0"/>
                                          </p:stCondLst>
                                        </p:cTn>
                                        <p:tgtEl>
                                          <p:spTgt spid="11"/>
                                        </p:tgtEl>
                                        <p:attrNameLst>
                                          <p:attrName>style.visibility</p:attrName>
                                        </p:attrNameLst>
                                      </p:cBhvr>
                                      <p:to>
                                        <p:strVal val="visible"/>
                                      </p:to>
                                    </p:set>
                                    <p:anim calcmode="lin" valueType="num">
                                      <p:cBhvr additive="base">
                                        <p:cTn id="17" dur="500" fill="hold"/>
                                        <p:tgtEl>
                                          <p:spTgt spid="11"/>
                                        </p:tgtEl>
                                        <p:attrNameLst>
                                          <p:attrName>ppt_x</p:attrName>
                                        </p:attrNameLst>
                                      </p:cBhvr>
                                      <p:tavLst>
                                        <p:tav tm="0">
                                          <p:val>
                                            <p:strVal val="0-#ppt_w/2"/>
                                          </p:val>
                                        </p:tav>
                                        <p:tav tm="100000">
                                          <p:val>
                                            <p:strVal val="#ppt_x"/>
                                          </p:val>
                                        </p:tav>
                                      </p:tavLst>
                                    </p:anim>
                                    <p:anim calcmode="lin" valueType="num">
                                      <p:cBhvr additive="base">
                                        <p:cTn id="18" dur="500" fill="hold"/>
                                        <p:tgtEl>
                                          <p:spTgt spid="11"/>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2" presetClass="entr" presetSubtype="8" fill="hold" grpId="0" nodeType="afterEffect">
                                  <p:stCondLst>
                                    <p:cond delay="0"/>
                                  </p:stCondLst>
                                  <p:childTnLst>
                                    <p:set>
                                      <p:cBhvr>
                                        <p:cTn id="21" dur="1" fill="hold">
                                          <p:stCondLst>
                                            <p:cond delay="0"/>
                                          </p:stCondLst>
                                        </p:cTn>
                                        <p:tgtEl>
                                          <p:spTgt spid="9"/>
                                        </p:tgtEl>
                                        <p:attrNameLst>
                                          <p:attrName>style.visibility</p:attrName>
                                        </p:attrNameLst>
                                      </p:cBhvr>
                                      <p:to>
                                        <p:strVal val="visible"/>
                                      </p:to>
                                    </p:set>
                                    <p:anim calcmode="lin" valueType="num">
                                      <p:cBhvr additive="base">
                                        <p:cTn id="22" dur="500" fill="hold"/>
                                        <p:tgtEl>
                                          <p:spTgt spid="9"/>
                                        </p:tgtEl>
                                        <p:attrNameLst>
                                          <p:attrName>ppt_x</p:attrName>
                                        </p:attrNameLst>
                                      </p:cBhvr>
                                      <p:tavLst>
                                        <p:tav tm="0">
                                          <p:val>
                                            <p:strVal val="0-#ppt_w/2"/>
                                          </p:val>
                                        </p:tav>
                                        <p:tav tm="100000">
                                          <p:val>
                                            <p:strVal val="#ppt_x"/>
                                          </p:val>
                                        </p:tav>
                                      </p:tavLst>
                                    </p:anim>
                                    <p:anim calcmode="lin" valueType="num">
                                      <p:cBhvr additive="base">
                                        <p:cTn id="23" dur="500" fill="hold"/>
                                        <p:tgtEl>
                                          <p:spTgt spid="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411760" y="260648"/>
            <a:ext cx="5400600" cy="720080"/>
          </a:xfrm>
        </p:spPr>
        <p:txBody>
          <a:bodyPr/>
          <a:lstStyle>
            <a:lvl1pPr>
              <a:defRPr sz="3200"/>
            </a:lvl1pPr>
          </a:lstStyle>
          <a:p>
            <a:r>
              <a:rPr lang="en-US" dirty="0" smtClean="0"/>
              <a:t>Click to edit Master title style</a:t>
            </a:r>
            <a:endParaRPr lang="en-US" dirty="0"/>
          </a:p>
        </p:txBody>
      </p:sp>
      <p:sp>
        <p:nvSpPr>
          <p:cNvPr id="3" name="Content Placeholder 2"/>
          <p:cNvSpPr>
            <a:spLocks noGrp="1"/>
          </p:cNvSpPr>
          <p:nvPr>
            <p:ph idx="1"/>
          </p:nvPr>
        </p:nvSpPr>
        <p:spPr>
          <a:xfrm>
            <a:off x="323528" y="1268760"/>
            <a:ext cx="8496944" cy="5184576"/>
          </a:xfrm>
        </p:spPr>
        <p:txBody>
          <a:bodyPr/>
          <a:lstStyle>
            <a:lvl1pPr>
              <a:buClr>
                <a:srgbClr val="5C4600"/>
              </a:buClr>
              <a:buSzPct val="120000"/>
              <a:defRPr sz="2400">
                <a:solidFill>
                  <a:srgbClr val="5C4600"/>
                </a:solidFill>
              </a:defRPr>
            </a:lvl1pPr>
            <a:lvl2pPr marL="731838" indent="-285750">
              <a:buClr>
                <a:srgbClr val="5C4600"/>
              </a:buClr>
              <a:buSzPct val="120000"/>
              <a:buFont typeface="Calibri" pitchFamily="34" charset="0"/>
              <a:buChar char="‒"/>
              <a:defRPr sz="2200">
                <a:solidFill>
                  <a:srgbClr val="5C4600"/>
                </a:solidFill>
              </a:defRPr>
            </a:lvl2pPr>
            <a:lvl3pPr>
              <a:defRPr sz="2000">
                <a:solidFill>
                  <a:srgbClr val="5C4600"/>
                </a:solidFill>
              </a:defRPr>
            </a:lvl3pPr>
            <a:lvl4pPr>
              <a:defRPr sz="1800">
                <a:solidFill>
                  <a:srgbClr val="5C4600"/>
                </a:solidFill>
              </a:defRPr>
            </a:lvl4pPr>
            <a:lvl5pPr>
              <a:defRPr sz="1600">
                <a:solidFill>
                  <a:srgbClr val="5C4600"/>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Box 3"/>
          <p:cNvSpPr txBox="1">
            <a:spLocks noGrp="1" noChangeArrowheads="1"/>
          </p:cNvSpPr>
          <p:nvPr>
            <p:ph type="sldNum" sz="quarter" idx="10"/>
          </p:nvPr>
        </p:nvSpPr>
        <p:spPr>
          <a:ln/>
        </p:spPr>
        <p:txBody>
          <a:bodyPr/>
          <a:lstStyle>
            <a:lvl1pPr>
              <a:defRPr/>
            </a:lvl1pPr>
          </a:lstStyle>
          <a:p>
            <a:pPr>
              <a:defRPr/>
            </a:pPr>
            <a:fld id="{05F034BD-79FE-409C-9B6C-48B0B1B27277}" type="slidenum">
              <a:rPr lang="en-US"/>
              <a:pPr>
                <a:defRPr/>
              </a:pPr>
              <a:t>‹#›</a:t>
            </a:fld>
            <a:endParaRPr lang="en-US" dirty="0"/>
          </a:p>
        </p:txBody>
      </p:sp>
    </p:spTree>
    <p:extLst>
      <p:ext uri="{BB962C8B-B14F-4D97-AF65-F5344CB8AC3E}">
        <p14:creationId xmlns:p14="http://schemas.microsoft.com/office/powerpoint/2010/main" xmlns="" val="2703188410"/>
      </p:ext>
    </p:extLst>
  </p:cSld>
  <p:clrMapOvr>
    <a:masterClrMapping/>
  </p:clrMapOvr>
  <p:transition spd="med" advClick="0">
    <p:wipe dir="d"/>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74A8EF-2000-014D-A4B6-9413622816E2}" type="slidenum">
              <a:rPr lang="en-US" smtClean="0"/>
              <a:pPr/>
              <a:t>‹#›</a:t>
            </a:fld>
            <a:endParaRPr lang="en-US"/>
          </a:p>
        </p:txBody>
      </p:sp>
    </p:spTree>
    <p:extLst>
      <p:ext uri="{BB962C8B-B14F-4D97-AF65-F5344CB8AC3E}">
        <p14:creationId xmlns:p14="http://schemas.microsoft.com/office/powerpoint/2010/main" xmlns="" val="1830489832"/>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61" r:id="rId3"/>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80019" y="2053628"/>
            <a:ext cx="3893776" cy="2202116"/>
          </a:xfrm>
        </p:spPr>
        <p:txBody>
          <a:bodyPr>
            <a:normAutofit/>
          </a:bodyPr>
          <a:lstStyle/>
          <a:p>
            <a:r>
              <a:rPr lang="en-AU" i="1" dirty="0" smtClean="0"/>
              <a:t>DEBT AND CONSTITUTIONAL ISSUES </a:t>
            </a:r>
            <a:br>
              <a:rPr lang="en-AU" i="1" dirty="0" smtClean="0"/>
            </a:br>
            <a:r>
              <a:rPr lang="en-AU" i="1" dirty="0" smtClean="0"/>
              <a:t/>
            </a:r>
            <a:br>
              <a:rPr lang="en-AU" i="1" dirty="0" smtClean="0"/>
            </a:br>
            <a:r>
              <a:rPr lang="en-AU" i="1" dirty="0" smtClean="0"/>
              <a:t>2 May 2017</a:t>
            </a:r>
            <a:endParaRPr lang="en-GB" dirty="0"/>
          </a:p>
        </p:txBody>
      </p:sp>
    </p:spTree>
    <p:extLst>
      <p:ext uri="{BB962C8B-B14F-4D97-AF65-F5344CB8AC3E}">
        <p14:creationId xmlns:p14="http://schemas.microsoft.com/office/powerpoint/2010/main" xmlns="" val="3163619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4123" y="274638"/>
            <a:ext cx="6963507" cy="794815"/>
          </a:xfrm>
        </p:spPr>
        <p:txBody>
          <a:bodyPr>
            <a:noAutofit/>
          </a:bodyPr>
          <a:lstStyle/>
          <a:p>
            <a:pPr algn="just">
              <a:spcBef>
                <a:spcPct val="20000"/>
              </a:spcBef>
            </a:pPr>
            <a:r>
              <a:rPr lang="en-ZA" sz="2400" dirty="0" smtClean="0">
                <a:ea typeface="+mn-ea"/>
                <a:cs typeface="+mn-cs"/>
              </a:rPr>
              <a:t>:</a:t>
            </a:r>
            <a:r>
              <a:rPr lang="en-ZA" sz="2400" dirty="0">
                <a:solidFill>
                  <a:srgbClr val="000000"/>
                </a:solidFill>
              </a:rPr>
              <a:t>This current dispensation is subversive of: </a:t>
            </a:r>
            <a:r>
              <a:rPr lang="en-ZA" sz="2800" dirty="0"/>
              <a:t/>
            </a:r>
            <a:br>
              <a:rPr lang="en-ZA" sz="2800" dirty="0"/>
            </a:br>
            <a:endParaRPr lang="en-ZA" sz="2400" dirty="0">
              <a:ea typeface="+mn-ea"/>
              <a:cs typeface="+mn-cs"/>
            </a:endParaRPr>
          </a:p>
        </p:txBody>
      </p:sp>
      <p:sp>
        <p:nvSpPr>
          <p:cNvPr id="3" name="Text Placeholder 2"/>
          <p:cNvSpPr>
            <a:spLocks noGrp="1"/>
          </p:cNvSpPr>
          <p:nvPr>
            <p:ph type="body" sz="quarter" idx="10"/>
          </p:nvPr>
        </p:nvSpPr>
        <p:spPr>
          <a:xfrm>
            <a:off x="164123" y="1099817"/>
            <a:ext cx="8874369" cy="5003312"/>
          </a:xfrm>
        </p:spPr>
        <p:txBody>
          <a:bodyPr>
            <a:noAutofit/>
          </a:bodyPr>
          <a:lstStyle/>
          <a:p>
            <a:pPr algn="just"/>
            <a:r>
              <a:rPr lang="en-ZA" sz="2000" dirty="0" smtClean="0"/>
              <a:t>the </a:t>
            </a:r>
            <a:r>
              <a:rPr lang="en-ZA" sz="2000" dirty="0"/>
              <a:t>right of municipalities to administer the trading and distribution of electricity (electricity reticulation) within the Eskom supply area, </a:t>
            </a:r>
            <a:endParaRPr lang="en-ZA" sz="2000" dirty="0" smtClean="0"/>
          </a:p>
          <a:p>
            <a:pPr algn="just"/>
            <a:r>
              <a:rPr lang="en-ZA" sz="2000" dirty="0" smtClean="0"/>
              <a:t>municipality’s </a:t>
            </a:r>
            <a:r>
              <a:rPr lang="en-ZA" sz="2000" dirty="0"/>
              <a:t>right to govern, on its own initiative, local government affairs of its community;</a:t>
            </a:r>
          </a:p>
          <a:p>
            <a:pPr algn="just"/>
            <a:r>
              <a:rPr lang="en-ZA" sz="2000" dirty="0"/>
              <a:t>an object of local government, namely to ensure that provision of services to </a:t>
            </a:r>
            <a:r>
              <a:rPr lang="en-ZA" sz="2000" dirty="0" smtClean="0"/>
              <a:t>communities a done </a:t>
            </a:r>
            <a:r>
              <a:rPr lang="en-ZA" sz="2000" dirty="0"/>
              <a:t>in a sustainable manner;</a:t>
            </a:r>
          </a:p>
          <a:p>
            <a:pPr algn="just"/>
            <a:r>
              <a:rPr lang="en-ZA" sz="2000" dirty="0"/>
              <a:t>Municipal credit control action in Eskom Areas of Electricity Supply</a:t>
            </a:r>
          </a:p>
          <a:p>
            <a:pPr algn="just"/>
            <a:r>
              <a:rPr lang="en-ZA" sz="2000" dirty="0"/>
              <a:t>the implicit constitutional power of the municipalities to charge fees for an electricity service; and</a:t>
            </a:r>
          </a:p>
          <a:p>
            <a:pPr algn="just"/>
            <a:r>
              <a:rPr lang="en-ZA" sz="2000" dirty="0"/>
              <a:t>the municipality’s constitutionally entrenched fiscal power to impose surcharges on fees for electricity reticulation services rendered on behalf of the </a:t>
            </a:r>
            <a:r>
              <a:rPr lang="en-ZA" sz="2000" dirty="0" smtClean="0"/>
              <a:t>municipality.</a:t>
            </a:r>
          </a:p>
          <a:p>
            <a:pPr algn="just"/>
            <a:endParaRPr lang="en-ZA" sz="2000" dirty="0"/>
          </a:p>
          <a:p>
            <a:pPr marL="0" indent="0" algn="just">
              <a:buNone/>
            </a:pPr>
            <a:r>
              <a:rPr lang="en-ZA" sz="2000" b="1" dirty="0" smtClean="0"/>
              <a:t>This is negatively impacting on municipalities’ revenue collection and needs to be urgently addressed</a:t>
            </a:r>
            <a:endParaRPr lang="en-ZA" sz="2000" b="1" dirty="0"/>
          </a:p>
          <a:p>
            <a:endParaRPr lang="en-ZA" sz="2000" dirty="0"/>
          </a:p>
          <a:p>
            <a:pPr marL="0" lvl="0" indent="0" algn="just">
              <a:buNone/>
            </a:pPr>
            <a:endParaRPr lang="en-ZA" sz="2000" dirty="0"/>
          </a:p>
        </p:txBody>
      </p:sp>
    </p:spTree>
    <p:extLst>
      <p:ext uri="{BB962C8B-B14F-4D97-AF65-F5344CB8AC3E}">
        <p14:creationId xmlns:p14="http://schemas.microsoft.com/office/powerpoint/2010/main" xmlns="" val="96969683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Credit control undermined </a:t>
            </a:r>
            <a:endParaRPr lang="en-GB" dirty="0"/>
          </a:p>
        </p:txBody>
      </p:sp>
      <p:pic>
        <p:nvPicPr>
          <p:cNvPr id="4" name="Picture 3"/>
          <p:cNvPicPr>
            <a:picLocks noChangeAspect="1"/>
          </p:cNvPicPr>
          <p:nvPr/>
        </p:nvPicPr>
        <p:blipFill>
          <a:blip r:embed="rId2"/>
          <a:stretch>
            <a:fillRect/>
          </a:stretch>
        </p:blipFill>
        <p:spPr>
          <a:xfrm>
            <a:off x="304800" y="1038919"/>
            <a:ext cx="8582525" cy="5265628"/>
          </a:xfrm>
          <a:prstGeom prst="rect">
            <a:avLst/>
          </a:prstGeom>
        </p:spPr>
      </p:pic>
    </p:spTree>
    <p:extLst>
      <p:ext uri="{BB962C8B-B14F-4D97-AF65-F5344CB8AC3E}">
        <p14:creationId xmlns:p14="http://schemas.microsoft.com/office/powerpoint/2010/main" xmlns="" val="29927863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501671" y="2865290"/>
            <a:ext cx="1878100" cy="1623536"/>
          </a:xfrm>
        </p:spPr>
        <p:txBody>
          <a:bodyPr>
            <a:normAutofit/>
          </a:bodyPr>
          <a:lstStyle/>
          <a:p>
            <a:pPr algn="ctr"/>
            <a:r>
              <a:rPr lang="en-ZA" sz="2100" dirty="0"/>
              <a:t>Accountability triangle</a:t>
            </a:r>
          </a:p>
        </p:txBody>
      </p:sp>
      <p:sp>
        <p:nvSpPr>
          <p:cNvPr id="11" name="Rectangle 10"/>
          <p:cNvSpPr/>
          <p:nvPr/>
        </p:nvSpPr>
        <p:spPr bwMode="auto">
          <a:xfrm>
            <a:off x="3475354" y="2088841"/>
            <a:ext cx="1832155" cy="546557"/>
          </a:xfrm>
          <a:prstGeom prst="rect">
            <a:avLst/>
          </a:prstGeom>
          <a:solidFill>
            <a:schemeClr val="tx1">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1350" dirty="0">
              <a:solidFill>
                <a:schemeClr val="bg1"/>
              </a:solidFill>
            </a:endParaRPr>
          </a:p>
        </p:txBody>
      </p:sp>
      <p:sp>
        <p:nvSpPr>
          <p:cNvPr id="9" name="TextBox 8"/>
          <p:cNvSpPr txBox="1"/>
          <p:nvPr/>
        </p:nvSpPr>
        <p:spPr bwMode="auto">
          <a:xfrm>
            <a:off x="3562770" y="2070963"/>
            <a:ext cx="1935773" cy="553998"/>
          </a:xfrm>
          <a:prstGeom prst="rect">
            <a:avLst/>
          </a:prstGeom>
          <a:noFill/>
          <a:effectLst/>
        </p:spPr>
        <p:txBody>
          <a:bodyPr>
            <a:spAutoFit/>
          </a:bodyPr>
          <a:lstStyle/>
          <a:p>
            <a:pPr algn="ctr">
              <a:defRPr/>
            </a:pPr>
            <a:r>
              <a:rPr lang="en-GB" sz="1500" b="1" dirty="0">
                <a:solidFill>
                  <a:schemeClr val="tx2"/>
                </a:solidFill>
              </a:rPr>
              <a:t>Council</a:t>
            </a:r>
          </a:p>
          <a:p>
            <a:pPr algn="ctr">
              <a:defRPr/>
            </a:pPr>
            <a:r>
              <a:rPr lang="en-GB" sz="1500" b="1" dirty="0">
                <a:solidFill>
                  <a:schemeClr val="tx2"/>
                </a:solidFill>
              </a:rPr>
              <a:t>Municipality </a:t>
            </a:r>
          </a:p>
        </p:txBody>
      </p:sp>
      <p:sp>
        <p:nvSpPr>
          <p:cNvPr id="14" name="TextBox 13"/>
          <p:cNvSpPr txBox="1"/>
          <p:nvPr/>
        </p:nvSpPr>
        <p:spPr bwMode="auto">
          <a:xfrm>
            <a:off x="1012866" y="4605055"/>
            <a:ext cx="1689726" cy="830997"/>
          </a:xfrm>
          <a:prstGeom prst="rect">
            <a:avLst/>
          </a:prstGeom>
          <a:solidFill>
            <a:schemeClr val="tx1">
              <a:lumMod val="50000"/>
            </a:schemeClr>
          </a:solidFill>
          <a:effectLst/>
        </p:spPr>
        <p:txBody>
          <a:bodyPr wrap="square">
            <a:spAutoFit/>
          </a:bodyPr>
          <a:lstStyle/>
          <a:p>
            <a:pPr algn="ctr">
              <a:defRPr/>
            </a:pPr>
            <a:r>
              <a:rPr lang="en-GB" sz="1500" b="1" dirty="0">
                <a:solidFill>
                  <a:schemeClr val="tx2"/>
                </a:solidFill>
              </a:rPr>
              <a:t>Citizens /consumer</a:t>
            </a:r>
          </a:p>
          <a:p>
            <a:pPr algn="ctr">
              <a:defRPr/>
            </a:pPr>
            <a:r>
              <a:rPr lang="en-GB" sz="1500" b="1" dirty="0">
                <a:solidFill>
                  <a:schemeClr val="tx2"/>
                </a:solidFill>
              </a:rPr>
              <a:t>(Community) </a:t>
            </a:r>
          </a:p>
          <a:p>
            <a:pPr algn="ctr">
              <a:defRPr/>
            </a:pPr>
            <a:endParaRPr lang="en-GB" sz="300" b="1" dirty="0">
              <a:solidFill>
                <a:schemeClr val="tx2"/>
              </a:solidFill>
            </a:endParaRPr>
          </a:p>
        </p:txBody>
      </p:sp>
      <p:sp>
        <p:nvSpPr>
          <p:cNvPr id="15" name="Right Arrow 14"/>
          <p:cNvSpPr/>
          <p:nvPr/>
        </p:nvSpPr>
        <p:spPr bwMode="auto">
          <a:xfrm rot="18264873">
            <a:off x="1564815" y="3171533"/>
            <a:ext cx="2714985" cy="561734"/>
          </a:xfrm>
          <a:prstGeom prst="rightArrow">
            <a:avLst/>
          </a:prstGeom>
          <a:solidFill>
            <a:srgbClr val="FFB66D"/>
          </a:solidFill>
        </p:spPr>
        <p:style>
          <a:lnRef idx="1">
            <a:schemeClr val="accent1"/>
          </a:lnRef>
          <a:fillRef idx="2">
            <a:schemeClr val="accent1"/>
          </a:fillRef>
          <a:effectRef idx="1">
            <a:schemeClr val="accent1"/>
          </a:effectRef>
          <a:fontRef idx="minor">
            <a:schemeClr val="dk1"/>
          </a:fontRef>
        </p:style>
        <p:txBody>
          <a:bodyPr anchor="ctr"/>
          <a:lstStyle>
            <a:defPPr>
              <a:defRPr lang="en-US"/>
            </a:defPPr>
            <a:lvl1pPr algn="l" rtl="0" fontAlgn="base">
              <a:spcBef>
                <a:spcPct val="0"/>
              </a:spcBef>
              <a:spcAft>
                <a:spcPct val="0"/>
              </a:spcAft>
              <a:defRPr kern="1200">
                <a:solidFill>
                  <a:schemeClr val="dk1"/>
                </a:solidFill>
                <a:latin typeface="+mn-lt"/>
                <a:ea typeface="+mn-ea"/>
                <a:cs typeface="+mn-cs"/>
              </a:defRPr>
            </a:lvl1pPr>
            <a:lvl2pPr marL="457200" algn="l" rtl="0" fontAlgn="base">
              <a:spcBef>
                <a:spcPct val="0"/>
              </a:spcBef>
              <a:spcAft>
                <a:spcPct val="0"/>
              </a:spcAft>
              <a:defRPr kern="1200">
                <a:solidFill>
                  <a:schemeClr val="dk1"/>
                </a:solidFill>
                <a:latin typeface="+mn-lt"/>
                <a:ea typeface="+mn-ea"/>
                <a:cs typeface="+mn-cs"/>
              </a:defRPr>
            </a:lvl2pPr>
            <a:lvl3pPr marL="914400" algn="l" rtl="0" fontAlgn="base">
              <a:spcBef>
                <a:spcPct val="0"/>
              </a:spcBef>
              <a:spcAft>
                <a:spcPct val="0"/>
              </a:spcAft>
              <a:defRPr kern="1200">
                <a:solidFill>
                  <a:schemeClr val="dk1"/>
                </a:solidFill>
                <a:latin typeface="+mn-lt"/>
                <a:ea typeface="+mn-ea"/>
                <a:cs typeface="+mn-cs"/>
              </a:defRPr>
            </a:lvl3pPr>
            <a:lvl4pPr marL="1371600" algn="l" rtl="0" fontAlgn="base">
              <a:spcBef>
                <a:spcPct val="0"/>
              </a:spcBef>
              <a:spcAft>
                <a:spcPct val="0"/>
              </a:spcAft>
              <a:defRPr kern="1200">
                <a:solidFill>
                  <a:schemeClr val="dk1"/>
                </a:solidFill>
                <a:latin typeface="+mn-lt"/>
                <a:ea typeface="+mn-ea"/>
                <a:cs typeface="+mn-cs"/>
              </a:defRPr>
            </a:lvl4pPr>
            <a:lvl5pPr marL="1828800" algn="l" rtl="0" fontAlgn="base">
              <a:spcBef>
                <a:spcPct val="0"/>
              </a:spcBef>
              <a:spcAft>
                <a:spcPct val="0"/>
              </a:spcAft>
              <a:defRPr kern="1200">
                <a:solidFill>
                  <a:schemeClr val="dk1"/>
                </a:solidFill>
                <a:latin typeface="+mn-lt"/>
                <a:ea typeface="+mn-ea"/>
                <a:cs typeface="+mn-cs"/>
              </a:defRPr>
            </a:lvl5pPr>
            <a:lvl6pPr marL="2286000" algn="l" defTabSz="914400" rtl="0" eaLnBrk="1" latinLnBrk="0" hangingPunct="1">
              <a:defRPr kern="1200">
                <a:solidFill>
                  <a:schemeClr val="dk1"/>
                </a:solidFill>
                <a:latin typeface="+mn-lt"/>
                <a:ea typeface="+mn-ea"/>
                <a:cs typeface="+mn-cs"/>
              </a:defRPr>
            </a:lvl6pPr>
            <a:lvl7pPr marL="2743200" algn="l" defTabSz="914400" rtl="0" eaLnBrk="1" latinLnBrk="0" hangingPunct="1">
              <a:defRPr kern="1200">
                <a:solidFill>
                  <a:schemeClr val="dk1"/>
                </a:solidFill>
                <a:latin typeface="+mn-lt"/>
                <a:ea typeface="+mn-ea"/>
                <a:cs typeface="+mn-cs"/>
              </a:defRPr>
            </a:lvl7pPr>
            <a:lvl8pPr marL="3200400" algn="l" defTabSz="914400" rtl="0" eaLnBrk="1" latinLnBrk="0" hangingPunct="1">
              <a:defRPr kern="1200">
                <a:solidFill>
                  <a:schemeClr val="dk1"/>
                </a:solidFill>
                <a:latin typeface="+mn-lt"/>
                <a:ea typeface="+mn-ea"/>
                <a:cs typeface="+mn-cs"/>
              </a:defRPr>
            </a:lvl8pPr>
            <a:lvl9pPr marL="3657600" algn="l" defTabSz="914400" rtl="0" eaLnBrk="1" latinLnBrk="0" hangingPunct="1">
              <a:defRPr kern="1200">
                <a:solidFill>
                  <a:schemeClr val="dk1"/>
                </a:solidFill>
                <a:latin typeface="+mn-lt"/>
                <a:ea typeface="+mn-ea"/>
                <a:cs typeface="+mn-cs"/>
              </a:defRPr>
            </a:lvl9pPr>
          </a:lstStyle>
          <a:p>
            <a:pPr algn="ctr" fontAlgn="auto">
              <a:spcBef>
                <a:spcPts val="0"/>
              </a:spcBef>
              <a:spcAft>
                <a:spcPts val="0"/>
              </a:spcAft>
              <a:defRPr/>
            </a:pPr>
            <a:r>
              <a:rPr lang="en-GB" sz="1275" dirty="0">
                <a:solidFill>
                  <a:schemeClr val="accent6"/>
                </a:solidFill>
              </a:rPr>
              <a:t>Citizens voice, needs, legal rights</a:t>
            </a:r>
          </a:p>
        </p:txBody>
      </p:sp>
      <p:sp>
        <p:nvSpPr>
          <p:cNvPr id="16" name="Right Arrow 15"/>
          <p:cNvSpPr/>
          <p:nvPr/>
        </p:nvSpPr>
        <p:spPr bwMode="auto">
          <a:xfrm rot="3306842">
            <a:off x="4728860" y="3413851"/>
            <a:ext cx="2619585" cy="497823"/>
          </a:xfrm>
          <a:prstGeom prst="rightArrow">
            <a:avLst>
              <a:gd name="adj1" fmla="val 50000"/>
              <a:gd name="adj2" fmla="val 53810"/>
            </a:avLst>
          </a:prstGeom>
          <a:solidFill>
            <a:srgbClr val="E1FA86"/>
          </a:solidFill>
        </p:spPr>
        <p:style>
          <a:lnRef idx="1">
            <a:schemeClr val="accent1"/>
          </a:lnRef>
          <a:fillRef idx="2">
            <a:schemeClr val="accent1"/>
          </a:fillRef>
          <a:effectRef idx="1">
            <a:schemeClr val="accent1"/>
          </a:effectRef>
          <a:fontRef idx="minor">
            <a:schemeClr val="dk1"/>
          </a:fontRef>
        </p:style>
        <p:txBody>
          <a:bodyPr anchor="ctr"/>
          <a:lstStyle>
            <a:defPPr>
              <a:defRPr lang="en-US"/>
            </a:defPPr>
            <a:lvl1pPr algn="l" rtl="0" fontAlgn="base">
              <a:spcBef>
                <a:spcPct val="0"/>
              </a:spcBef>
              <a:spcAft>
                <a:spcPct val="0"/>
              </a:spcAft>
              <a:defRPr kern="1200">
                <a:solidFill>
                  <a:schemeClr val="dk1"/>
                </a:solidFill>
                <a:latin typeface="+mn-lt"/>
                <a:ea typeface="+mn-ea"/>
                <a:cs typeface="+mn-cs"/>
              </a:defRPr>
            </a:lvl1pPr>
            <a:lvl2pPr marL="457200" algn="l" rtl="0" fontAlgn="base">
              <a:spcBef>
                <a:spcPct val="0"/>
              </a:spcBef>
              <a:spcAft>
                <a:spcPct val="0"/>
              </a:spcAft>
              <a:defRPr kern="1200">
                <a:solidFill>
                  <a:schemeClr val="dk1"/>
                </a:solidFill>
                <a:latin typeface="+mn-lt"/>
                <a:ea typeface="+mn-ea"/>
                <a:cs typeface="+mn-cs"/>
              </a:defRPr>
            </a:lvl2pPr>
            <a:lvl3pPr marL="914400" algn="l" rtl="0" fontAlgn="base">
              <a:spcBef>
                <a:spcPct val="0"/>
              </a:spcBef>
              <a:spcAft>
                <a:spcPct val="0"/>
              </a:spcAft>
              <a:defRPr kern="1200">
                <a:solidFill>
                  <a:schemeClr val="dk1"/>
                </a:solidFill>
                <a:latin typeface="+mn-lt"/>
                <a:ea typeface="+mn-ea"/>
                <a:cs typeface="+mn-cs"/>
              </a:defRPr>
            </a:lvl3pPr>
            <a:lvl4pPr marL="1371600" algn="l" rtl="0" fontAlgn="base">
              <a:spcBef>
                <a:spcPct val="0"/>
              </a:spcBef>
              <a:spcAft>
                <a:spcPct val="0"/>
              </a:spcAft>
              <a:defRPr kern="1200">
                <a:solidFill>
                  <a:schemeClr val="dk1"/>
                </a:solidFill>
                <a:latin typeface="+mn-lt"/>
                <a:ea typeface="+mn-ea"/>
                <a:cs typeface="+mn-cs"/>
              </a:defRPr>
            </a:lvl4pPr>
            <a:lvl5pPr marL="1828800" algn="l" rtl="0" fontAlgn="base">
              <a:spcBef>
                <a:spcPct val="0"/>
              </a:spcBef>
              <a:spcAft>
                <a:spcPct val="0"/>
              </a:spcAft>
              <a:defRPr kern="1200">
                <a:solidFill>
                  <a:schemeClr val="dk1"/>
                </a:solidFill>
                <a:latin typeface="+mn-lt"/>
                <a:ea typeface="+mn-ea"/>
                <a:cs typeface="+mn-cs"/>
              </a:defRPr>
            </a:lvl5pPr>
            <a:lvl6pPr marL="2286000" algn="l" defTabSz="914400" rtl="0" eaLnBrk="1" latinLnBrk="0" hangingPunct="1">
              <a:defRPr kern="1200">
                <a:solidFill>
                  <a:schemeClr val="dk1"/>
                </a:solidFill>
                <a:latin typeface="+mn-lt"/>
                <a:ea typeface="+mn-ea"/>
                <a:cs typeface="+mn-cs"/>
              </a:defRPr>
            </a:lvl6pPr>
            <a:lvl7pPr marL="2743200" algn="l" defTabSz="914400" rtl="0" eaLnBrk="1" latinLnBrk="0" hangingPunct="1">
              <a:defRPr kern="1200">
                <a:solidFill>
                  <a:schemeClr val="dk1"/>
                </a:solidFill>
                <a:latin typeface="+mn-lt"/>
                <a:ea typeface="+mn-ea"/>
                <a:cs typeface="+mn-cs"/>
              </a:defRPr>
            </a:lvl7pPr>
            <a:lvl8pPr marL="3200400" algn="l" defTabSz="914400" rtl="0" eaLnBrk="1" latinLnBrk="0" hangingPunct="1">
              <a:defRPr kern="1200">
                <a:solidFill>
                  <a:schemeClr val="dk1"/>
                </a:solidFill>
                <a:latin typeface="+mn-lt"/>
                <a:ea typeface="+mn-ea"/>
                <a:cs typeface="+mn-cs"/>
              </a:defRPr>
            </a:lvl8pPr>
            <a:lvl9pPr marL="3657600" algn="l" defTabSz="914400" rtl="0" eaLnBrk="1" latinLnBrk="0" hangingPunct="1">
              <a:defRPr kern="1200">
                <a:solidFill>
                  <a:schemeClr val="dk1"/>
                </a:solidFill>
                <a:latin typeface="+mn-lt"/>
                <a:ea typeface="+mn-ea"/>
                <a:cs typeface="+mn-cs"/>
              </a:defRPr>
            </a:lvl9pPr>
          </a:lstStyle>
          <a:p>
            <a:pPr algn="ctr" fontAlgn="auto">
              <a:lnSpc>
                <a:spcPts val="1425"/>
              </a:lnSpc>
              <a:spcBef>
                <a:spcPts val="0"/>
              </a:spcBef>
              <a:spcAft>
                <a:spcPts val="0"/>
              </a:spcAft>
              <a:defRPr/>
            </a:pPr>
            <a:r>
              <a:rPr lang="en-GB" sz="1275" dirty="0">
                <a:solidFill>
                  <a:schemeClr val="accent6"/>
                </a:solidFill>
              </a:rPr>
              <a:t>Service oversight  and regulation</a:t>
            </a:r>
          </a:p>
        </p:txBody>
      </p:sp>
      <p:sp>
        <p:nvSpPr>
          <p:cNvPr id="17" name="Left Arrow 16"/>
          <p:cNvSpPr/>
          <p:nvPr/>
        </p:nvSpPr>
        <p:spPr bwMode="auto">
          <a:xfrm>
            <a:off x="2745214" y="4553201"/>
            <a:ext cx="3495713" cy="473033"/>
          </a:xfrm>
          <a:prstGeom prst="leftArrow">
            <a:avLst/>
          </a:prstGeom>
          <a:ln>
            <a:solidFill>
              <a:srgbClr val="FF6600"/>
            </a:solidFill>
          </a:ln>
        </p:spPr>
        <p:style>
          <a:lnRef idx="1">
            <a:schemeClr val="accent1"/>
          </a:lnRef>
          <a:fillRef idx="2">
            <a:schemeClr val="accent1"/>
          </a:fillRef>
          <a:effectRef idx="1">
            <a:schemeClr val="accent1"/>
          </a:effectRef>
          <a:fontRef idx="minor">
            <a:schemeClr val="dk1"/>
          </a:fontRef>
        </p:style>
        <p:txBody>
          <a:bodyPr anchor="ctr"/>
          <a:lstStyle>
            <a:defPPr>
              <a:defRPr lang="en-US"/>
            </a:defPPr>
            <a:lvl1pPr algn="l" rtl="0" fontAlgn="base">
              <a:spcBef>
                <a:spcPct val="0"/>
              </a:spcBef>
              <a:spcAft>
                <a:spcPct val="0"/>
              </a:spcAft>
              <a:defRPr kern="1200">
                <a:solidFill>
                  <a:schemeClr val="dk1"/>
                </a:solidFill>
                <a:latin typeface="+mn-lt"/>
                <a:ea typeface="+mn-ea"/>
                <a:cs typeface="+mn-cs"/>
              </a:defRPr>
            </a:lvl1pPr>
            <a:lvl2pPr marL="457200" algn="l" rtl="0" fontAlgn="base">
              <a:spcBef>
                <a:spcPct val="0"/>
              </a:spcBef>
              <a:spcAft>
                <a:spcPct val="0"/>
              </a:spcAft>
              <a:defRPr kern="1200">
                <a:solidFill>
                  <a:schemeClr val="dk1"/>
                </a:solidFill>
                <a:latin typeface="+mn-lt"/>
                <a:ea typeface="+mn-ea"/>
                <a:cs typeface="+mn-cs"/>
              </a:defRPr>
            </a:lvl2pPr>
            <a:lvl3pPr marL="914400" algn="l" rtl="0" fontAlgn="base">
              <a:spcBef>
                <a:spcPct val="0"/>
              </a:spcBef>
              <a:spcAft>
                <a:spcPct val="0"/>
              </a:spcAft>
              <a:defRPr kern="1200">
                <a:solidFill>
                  <a:schemeClr val="dk1"/>
                </a:solidFill>
                <a:latin typeface="+mn-lt"/>
                <a:ea typeface="+mn-ea"/>
                <a:cs typeface="+mn-cs"/>
              </a:defRPr>
            </a:lvl3pPr>
            <a:lvl4pPr marL="1371600" algn="l" rtl="0" fontAlgn="base">
              <a:spcBef>
                <a:spcPct val="0"/>
              </a:spcBef>
              <a:spcAft>
                <a:spcPct val="0"/>
              </a:spcAft>
              <a:defRPr kern="1200">
                <a:solidFill>
                  <a:schemeClr val="dk1"/>
                </a:solidFill>
                <a:latin typeface="+mn-lt"/>
                <a:ea typeface="+mn-ea"/>
                <a:cs typeface="+mn-cs"/>
              </a:defRPr>
            </a:lvl4pPr>
            <a:lvl5pPr marL="1828800" algn="l" rtl="0" fontAlgn="base">
              <a:spcBef>
                <a:spcPct val="0"/>
              </a:spcBef>
              <a:spcAft>
                <a:spcPct val="0"/>
              </a:spcAft>
              <a:defRPr kern="1200">
                <a:solidFill>
                  <a:schemeClr val="dk1"/>
                </a:solidFill>
                <a:latin typeface="+mn-lt"/>
                <a:ea typeface="+mn-ea"/>
                <a:cs typeface="+mn-cs"/>
              </a:defRPr>
            </a:lvl5pPr>
            <a:lvl6pPr marL="2286000" algn="l" defTabSz="914400" rtl="0" eaLnBrk="1" latinLnBrk="0" hangingPunct="1">
              <a:defRPr kern="1200">
                <a:solidFill>
                  <a:schemeClr val="dk1"/>
                </a:solidFill>
                <a:latin typeface="+mn-lt"/>
                <a:ea typeface="+mn-ea"/>
                <a:cs typeface="+mn-cs"/>
              </a:defRPr>
            </a:lvl6pPr>
            <a:lvl7pPr marL="2743200" algn="l" defTabSz="914400" rtl="0" eaLnBrk="1" latinLnBrk="0" hangingPunct="1">
              <a:defRPr kern="1200">
                <a:solidFill>
                  <a:schemeClr val="dk1"/>
                </a:solidFill>
                <a:latin typeface="+mn-lt"/>
                <a:ea typeface="+mn-ea"/>
                <a:cs typeface="+mn-cs"/>
              </a:defRPr>
            </a:lvl7pPr>
            <a:lvl8pPr marL="3200400" algn="l" defTabSz="914400" rtl="0" eaLnBrk="1" latinLnBrk="0" hangingPunct="1">
              <a:defRPr kern="1200">
                <a:solidFill>
                  <a:schemeClr val="dk1"/>
                </a:solidFill>
                <a:latin typeface="+mn-lt"/>
                <a:ea typeface="+mn-ea"/>
                <a:cs typeface="+mn-cs"/>
              </a:defRPr>
            </a:lvl8pPr>
            <a:lvl9pPr marL="3657600" algn="l" defTabSz="914400" rtl="0" eaLnBrk="1" latinLnBrk="0" hangingPunct="1">
              <a:defRPr kern="1200">
                <a:solidFill>
                  <a:schemeClr val="dk1"/>
                </a:solidFill>
                <a:latin typeface="+mn-lt"/>
                <a:ea typeface="+mn-ea"/>
                <a:cs typeface="+mn-cs"/>
              </a:defRPr>
            </a:lvl9pPr>
          </a:lstStyle>
          <a:p>
            <a:pPr algn="ctr" fontAlgn="auto">
              <a:spcBef>
                <a:spcPts val="0"/>
              </a:spcBef>
              <a:spcAft>
                <a:spcPts val="0"/>
              </a:spcAft>
              <a:defRPr/>
            </a:pPr>
            <a:r>
              <a:rPr lang="en-GB" sz="1275" dirty="0">
                <a:solidFill>
                  <a:schemeClr val="accent6"/>
                </a:solidFill>
              </a:rPr>
              <a:t>Services provision</a:t>
            </a:r>
          </a:p>
        </p:txBody>
      </p:sp>
      <p:sp>
        <p:nvSpPr>
          <p:cNvPr id="19" name="Left Arrow 18"/>
          <p:cNvSpPr/>
          <p:nvPr/>
        </p:nvSpPr>
        <p:spPr bwMode="auto">
          <a:xfrm rot="18241890">
            <a:off x="1024362" y="3073521"/>
            <a:ext cx="2814979" cy="690725"/>
          </a:xfrm>
          <a:prstGeom prst="leftArrow">
            <a:avLst/>
          </a:prstGeom>
          <a:solidFill>
            <a:srgbClr val="E1FA86"/>
          </a:solidFill>
          <a:ln>
            <a:solidFill>
              <a:srgbClr val="4F81BD"/>
            </a:solidFill>
          </a:ln>
        </p:spPr>
        <p:style>
          <a:lnRef idx="1">
            <a:schemeClr val="accent6"/>
          </a:lnRef>
          <a:fillRef idx="2">
            <a:schemeClr val="accent6"/>
          </a:fillRef>
          <a:effectRef idx="1">
            <a:schemeClr val="accent6"/>
          </a:effectRef>
          <a:fontRef idx="minor">
            <a:schemeClr val="dk1"/>
          </a:fontRef>
        </p:style>
        <p:txBody>
          <a:bodyPr anchor="ctr"/>
          <a:lstStyle>
            <a:defPPr>
              <a:defRPr lang="en-US"/>
            </a:defPPr>
            <a:lvl1pPr algn="l" rtl="0" fontAlgn="base">
              <a:spcBef>
                <a:spcPct val="0"/>
              </a:spcBef>
              <a:spcAft>
                <a:spcPct val="0"/>
              </a:spcAft>
              <a:defRPr kern="1200">
                <a:solidFill>
                  <a:schemeClr val="dk1"/>
                </a:solidFill>
                <a:latin typeface="+mn-lt"/>
                <a:ea typeface="+mn-ea"/>
                <a:cs typeface="+mn-cs"/>
              </a:defRPr>
            </a:lvl1pPr>
            <a:lvl2pPr marL="457200" algn="l" rtl="0" fontAlgn="base">
              <a:spcBef>
                <a:spcPct val="0"/>
              </a:spcBef>
              <a:spcAft>
                <a:spcPct val="0"/>
              </a:spcAft>
              <a:defRPr kern="1200">
                <a:solidFill>
                  <a:schemeClr val="dk1"/>
                </a:solidFill>
                <a:latin typeface="+mn-lt"/>
                <a:ea typeface="+mn-ea"/>
                <a:cs typeface="+mn-cs"/>
              </a:defRPr>
            </a:lvl2pPr>
            <a:lvl3pPr marL="914400" algn="l" rtl="0" fontAlgn="base">
              <a:spcBef>
                <a:spcPct val="0"/>
              </a:spcBef>
              <a:spcAft>
                <a:spcPct val="0"/>
              </a:spcAft>
              <a:defRPr kern="1200">
                <a:solidFill>
                  <a:schemeClr val="dk1"/>
                </a:solidFill>
                <a:latin typeface="+mn-lt"/>
                <a:ea typeface="+mn-ea"/>
                <a:cs typeface="+mn-cs"/>
              </a:defRPr>
            </a:lvl3pPr>
            <a:lvl4pPr marL="1371600" algn="l" rtl="0" fontAlgn="base">
              <a:spcBef>
                <a:spcPct val="0"/>
              </a:spcBef>
              <a:spcAft>
                <a:spcPct val="0"/>
              </a:spcAft>
              <a:defRPr kern="1200">
                <a:solidFill>
                  <a:schemeClr val="dk1"/>
                </a:solidFill>
                <a:latin typeface="+mn-lt"/>
                <a:ea typeface="+mn-ea"/>
                <a:cs typeface="+mn-cs"/>
              </a:defRPr>
            </a:lvl4pPr>
            <a:lvl5pPr marL="1828800" algn="l" rtl="0" fontAlgn="base">
              <a:spcBef>
                <a:spcPct val="0"/>
              </a:spcBef>
              <a:spcAft>
                <a:spcPct val="0"/>
              </a:spcAft>
              <a:defRPr kern="1200">
                <a:solidFill>
                  <a:schemeClr val="dk1"/>
                </a:solidFill>
                <a:latin typeface="+mn-lt"/>
                <a:ea typeface="+mn-ea"/>
                <a:cs typeface="+mn-cs"/>
              </a:defRPr>
            </a:lvl5pPr>
            <a:lvl6pPr marL="2286000" algn="l" defTabSz="914400" rtl="0" eaLnBrk="1" latinLnBrk="0" hangingPunct="1">
              <a:defRPr kern="1200">
                <a:solidFill>
                  <a:schemeClr val="dk1"/>
                </a:solidFill>
                <a:latin typeface="+mn-lt"/>
                <a:ea typeface="+mn-ea"/>
                <a:cs typeface="+mn-cs"/>
              </a:defRPr>
            </a:lvl6pPr>
            <a:lvl7pPr marL="2743200" algn="l" defTabSz="914400" rtl="0" eaLnBrk="1" latinLnBrk="0" hangingPunct="1">
              <a:defRPr kern="1200">
                <a:solidFill>
                  <a:schemeClr val="dk1"/>
                </a:solidFill>
                <a:latin typeface="+mn-lt"/>
                <a:ea typeface="+mn-ea"/>
                <a:cs typeface="+mn-cs"/>
              </a:defRPr>
            </a:lvl7pPr>
            <a:lvl8pPr marL="3200400" algn="l" defTabSz="914400" rtl="0" eaLnBrk="1" latinLnBrk="0" hangingPunct="1">
              <a:defRPr kern="1200">
                <a:solidFill>
                  <a:schemeClr val="dk1"/>
                </a:solidFill>
                <a:latin typeface="+mn-lt"/>
                <a:ea typeface="+mn-ea"/>
                <a:cs typeface="+mn-cs"/>
              </a:defRPr>
            </a:lvl8pPr>
            <a:lvl9pPr marL="3657600" algn="l" defTabSz="914400" rtl="0" eaLnBrk="1" latinLnBrk="0" hangingPunct="1">
              <a:defRPr kern="1200">
                <a:solidFill>
                  <a:schemeClr val="dk1"/>
                </a:solidFill>
                <a:latin typeface="+mn-lt"/>
                <a:ea typeface="+mn-ea"/>
                <a:cs typeface="+mn-cs"/>
              </a:defRPr>
            </a:lvl9pPr>
          </a:lstStyle>
          <a:p>
            <a:pPr algn="ctr" fontAlgn="auto">
              <a:lnSpc>
                <a:spcPts val="1425"/>
              </a:lnSpc>
              <a:spcBef>
                <a:spcPts val="0"/>
              </a:spcBef>
              <a:spcAft>
                <a:spcPts val="0"/>
              </a:spcAft>
              <a:defRPr/>
            </a:pPr>
            <a:r>
              <a:rPr lang="en-GB" sz="1275" dirty="0">
                <a:solidFill>
                  <a:schemeClr val="accent6"/>
                </a:solidFill>
              </a:rPr>
              <a:t>Accountability for services</a:t>
            </a:r>
          </a:p>
        </p:txBody>
      </p:sp>
      <p:sp>
        <p:nvSpPr>
          <p:cNvPr id="20" name="Left Arrow 19"/>
          <p:cNvSpPr/>
          <p:nvPr/>
        </p:nvSpPr>
        <p:spPr bwMode="auto">
          <a:xfrm rot="3291648">
            <a:off x="4775093" y="2994836"/>
            <a:ext cx="2878975" cy="573258"/>
          </a:xfrm>
          <a:prstGeom prst="leftArrow">
            <a:avLst/>
          </a:prstGeom>
          <a:solidFill>
            <a:schemeClr val="accent1">
              <a:lumMod val="20000"/>
              <a:lumOff val="80000"/>
            </a:schemeClr>
          </a:solidFill>
        </p:spPr>
        <p:style>
          <a:lnRef idx="1">
            <a:schemeClr val="accent6"/>
          </a:lnRef>
          <a:fillRef idx="2">
            <a:schemeClr val="accent6"/>
          </a:fillRef>
          <a:effectRef idx="1">
            <a:schemeClr val="accent6"/>
          </a:effectRef>
          <a:fontRef idx="minor">
            <a:schemeClr val="dk1"/>
          </a:fontRef>
        </p:style>
        <p:txBody>
          <a:bodyPr anchor="ctr"/>
          <a:lstStyle>
            <a:defPPr>
              <a:defRPr lang="en-US"/>
            </a:defPPr>
            <a:lvl1pPr algn="l" rtl="0" fontAlgn="base">
              <a:spcBef>
                <a:spcPct val="0"/>
              </a:spcBef>
              <a:spcAft>
                <a:spcPct val="0"/>
              </a:spcAft>
              <a:defRPr kern="1200">
                <a:solidFill>
                  <a:schemeClr val="dk1"/>
                </a:solidFill>
                <a:latin typeface="+mn-lt"/>
                <a:ea typeface="+mn-ea"/>
                <a:cs typeface="+mn-cs"/>
              </a:defRPr>
            </a:lvl1pPr>
            <a:lvl2pPr marL="457200" algn="l" rtl="0" fontAlgn="base">
              <a:spcBef>
                <a:spcPct val="0"/>
              </a:spcBef>
              <a:spcAft>
                <a:spcPct val="0"/>
              </a:spcAft>
              <a:defRPr kern="1200">
                <a:solidFill>
                  <a:schemeClr val="dk1"/>
                </a:solidFill>
                <a:latin typeface="+mn-lt"/>
                <a:ea typeface="+mn-ea"/>
                <a:cs typeface="+mn-cs"/>
              </a:defRPr>
            </a:lvl2pPr>
            <a:lvl3pPr marL="914400" algn="l" rtl="0" fontAlgn="base">
              <a:spcBef>
                <a:spcPct val="0"/>
              </a:spcBef>
              <a:spcAft>
                <a:spcPct val="0"/>
              </a:spcAft>
              <a:defRPr kern="1200">
                <a:solidFill>
                  <a:schemeClr val="dk1"/>
                </a:solidFill>
                <a:latin typeface="+mn-lt"/>
                <a:ea typeface="+mn-ea"/>
                <a:cs typeface="+mn-cs"/>
              </a:defRPr>
            </a:lvl3pPr>
            <a:lvl4pPr marL="1371600" algn="l" rtl="0" fontAlgn="base">
              <a:spcBef>
                <a:spcPct val="0"/>
              </a:spcBef>
              <a:spcAft>
                <a:spcPct val="0"/>
              </a:spcAft>
              <a:defRPr kern="1200">
                <a:solidFill>
                  <a:schemeClr val="dk1"/>
                </a:solidFill>
                <a:latin typeface="+mn-lt"/>
                <a:ea typeface="+mn-ea"/>
                <a:cs typeface="+mn-cs"/>
              </a:defRPr>
            </a:lvl4pPr>
            <a:lvl5pPr marL="1828800" algn="l" rtl="0" fontAlgn="base">
              <a:spcBef>
                <a:spcPct val="0"/>
              </a:spcBef>
              <a:spcAft>
                <a:spcPct val="0"/>
              </a:spcAft>
              <a:defRPr kern="1200">
                <a:solidFill>
                  <a:schemeClr val="dk1"/>
                </a:solidFill>
                <a:latin typeface="+mn-lt"/>
                <a:ea typeface="+mn-ea"/>
                <a:cs typeface="+mn-cs"/>
              </a:defRPr>
            </a:lvl5pPr>
            <a:lvl6pPr marL="2286000" algn="l" defTabSz="914400" rtl="0" eaLnBrk="1" latinLnBrk="0" hangingPunct="1">
              <a:defRPr kern="1200">
                <a:solidFill>
                  <a:schemeClr val="dk1"/>
                </a:solidFill>
                <a:latin typeface="+mn-lt"/>
                <a:ea typeface="+mn-ea"/>
                <a:cs typeface="+mn-cs"/>
              </a:defRPr>
            </a:lvl6pPr>
            <a:lvl7pPr marL="2743200" algn="l" defTabSz="914400" rtl="0" eaLnBrk="1" latinLnBrk="0" hangingPunct="1">
              <a:defRPr kern="1200">
                <a:solidFill>
                  <a:schemeClr val="dk1"/>
                </a:solidFill>
                <a:latin typeface="+mn-lt"/>
                <a:ea typeface="+mn-ea"/>
                <a:cs typeface="+mn-cs"/>
              </a:defRPr>
            </a:lvl7pPr>
            <a:lvl8pPr marL="3200400" algn="l" defTabSz="914400" rtl="0" eaLnBrk="1" latinLnBrk="0" hangingPunct="1">
              <a:defRPr kern="1200">
                <a:solidFill>
                  <a:schemeClr val="dk1"/>
                </a:solidFill>
                <a:latin typeface="+mn-lt"/>
                <a:ea typeface="+mn-ea"/>
                <a:cs typeface="+mn-cs"/>
              </a:defRPr>
            </a:lvl8pPr>
            <a:lvl9pPr marL="3657600" algn="l" defTabSz="914400" rtl="0" eaLnBrk="1" latinLnBrk="0" hangingPunct="1">
              <a:defRPr kern="1200">
                <a:solidFill>
                  <a:schemeClr val="dk1"/>
                </a:solidFill>
                <a:latin typeface="+mn-lt"/>
                <a:ea typeface="+mn-ea"/>
                <a:cs typeface="+mn-cs"/>
              </a:defRPr>
            </a:lvl9pPr>
          </a:lstStyle>
          <a:p>
            <a:pPr algn="ctr" fontAlgn="auto">
              <a:lnSpc>
                <a:spcPts val="1350"/>
              </a:lnSpc>
              <a:spcBef>
                <a:spcPts val="0"/>
              </a:spcBef>
              <a:spcAft>
                <a:spcPts val="0"/>
              </a:spcAft>
              <a:defRPr/>
            </a:pPr>
            <a:r>
              <a:rPr lang="en-GB" sz="1275" dirty="0">
                <a:solidFill>
                  <a:schemeClr val="accent6"/>
                </a:solidFill>
              </a:rPr>
              <a:t>Accountability service delivery</a:t>
            </a:r>
          </a:p>
        </p:txBody>
      </p:sp>
      <p:sp>
        <p:nvSpPr>
          <p:cNvPr id="21" name="TextBox 20"/>
          <p:cNvSpPr txBox="1"/>
          <p:nvPr/>
        </p:nvSpPr>
        <p:spPr bwMode="auto">
          <a:xfrm>
            <a:off x="6337047" y="4753191"/>
            <a:ext cx="1316513" cy="528350"/>
          </a:xfrm>
          <a:prstGeom prst="rect">
            <a:avLst/>
          </a:prstGeom>
          <a:solidFill>
            <a:schemeClr val="tx1">
              <a:lumMod val="50000"/>
            </a:schemeClr>
          </a:solidFill>
          <a:effectLst/>
        </p:spPr>
        <p:txBody>
          <a:bodyPr wrap="square">
            <a:spAutoFit/>
          </a:bodyPr>
          <a:lstStyle/>
          <a:p>
            <a:pPr algn="ctr">
              <a:lnSpc>
                <a:spcPts val="1650"/>
              </a:lnSpc>
              <a:defRPr/>
            </a:pPr>
            <a:r>
              <a:rPr lang="en-GB" sz="1500" b="1" dirty="0">
                <a:solidFill>
                  <a:schemeClr val="tx2"/>
                </a:solidFill>
              </a:rPr>
              <a:t>Service provider</a:t>
            </a:r>
          </a:p>
        </p:txBody>
      </p:sp>
      <p:sp>
        <p:nvSpPr>
          <p:cNvPr id="18" name="Right Arrow 17"/>
          <p:cNvSpPr/>
          <p:nvPr/>
        </p:nvSpPr>
        <p:spPr bwMode="auto">
          <a:xfrm>
            <a:off x="2849880" y="4907698"/>
            <a:ext cx="3654573" cy="467537"/>
          </a:xfrm>
          <a:prstGeom prst="rightArrow">
            <a:avLst/>
          </a:prstGeom>
          <a:solidFill>
            <a:srgbClr val="FFB66D"/>
          </a:solidFill>
          <a:ln>
            <a:solidFill>
              <a:srgbClr val="4F81BD"/>
            </a:solidFill>
          </a:ln>
        </p:spPr>
        <p:style>
          <a:lnRef idx="1">
            <a:schemeClr val="accent6"/>
          </a:lnRef>
          <a:fillRef idx="2">
            <a:schemeClr val="accent6"/>
          </a:fillRef>
          <a:effectRef idx="1">
            <a:schemeClr val="accent6"/>
          </a:effectRef>
          <a:fontRef idx="minor">
            <a:schemeClr val="dk1"/>
          </a:fontRef>
        </p:style>
        <p:txBody>
          <a:bodyPr anchor="ctr"/>
          <a:lstStyle>
            <a:defPPr>
              <a:defRPr lang="en-US"/>
            </a:defPPr>
            <a:lvl1pPr algn="l" rtl="0" fontAlgn="base">
              <a:spcBef>
                <a:spcPct val="0"/>
              </a:spcBef>
              <a:spcAft>
                <a:spcPct val="0"/>
              </a:spcAft>
              <a:defRPr kern="1200">
                <a:solidFill>
                  <a:schemeClr val="dk1"/>
                </a:solidFill>
                <a:latin typeface="+mn-lt"/>
                <a:ea typeface="+mn-ea"/>
                <a:cs typeface="+mn-cs"/>
              </a:defRPr>
            </a:lvl1pPr>
            <a:lvl2pPr marL="457200" algn="l" rtl="0" fontAlgn="base">
              <a:spcBef>
                <a:spcPct val="0"/>
              </a:spcBef>
              <a:spcAft>
                <a:spcPct val="0"/>
              </a:spcAft>
              <a:defRPr kern="1200">
                <a:solidFill>
                  <a:schemeClr val="dk1"/>
                </a:solidFill>
                <a:latin typeface="+mn-lt"/>
                <a:ea typeface="+mn-ea"/>
                <a:cs typeface="+mn-cs"/>
              </a:defRPr>
            </a:lvl2pPr>
            <a:lvl3pPr marL="914400" algn="l" rtl="0" fontAlgn="base">
              <a:spcBef>
                <a:spcPct val="0"/>
              </a:spcBef>
              <a:spcAft>
                <a:spcPct val="0"/>
              </a:spcAft>
              <a:defRPr kern="1200">
                <a:solidFill>
                  <a:schemeClr val="dk1"/>
                </a:solidFill>
                <a:latin typeface="+mn-lt"/>
                <a:ea typeface="+mn-ea"/>
                <a:cs typeface="+mn-cs"/>
              </a:defRPr>
            </a:lvl3pPr>
            <a:lvl4pPr marL="1371600" algn="l" rtl="0" fontAlgn="base">
              <a:spcBef>
                <a:spcPct val="0"/>
              </a:spcBef>
              <a:spcAft>
                <a:spcPct val="0"/>
              </a:spcAft>
              <a:defRPr kern="1200">
                <a:solidFill>
                  <a:schemeClr val="dk1"/>
                </a:solidFill>
                <a:latin typeface="+mn-lt"/>
                <a:ea typeface="+mn-ea"/>
                <a:cs typeface="+mn-cs"/>
              </a:defRPr>
            </a:lvl4pPr>
            <a:lvl5pPr marL="1828800" algn="l" rtl="0" fontAlgn="base">
              <a:spcBef>
                <a:spcPct val="0"/>
              </a:spcBef>
              <a:spcAft>
                <a:spcPct val="0"/>
              </a:spcAft>
              <a:defRPr kern="1200">
                <a:solidFill>
                  <a:schemeClr val="dk1"/>
                </a:solidFill>
                <a:latin typeface="+mn-lt"/>
                <a:ea typeface="+mn-ea"/>
                <a:cs typeface="+mn-cs"/>
              </a:defRPr>
            </a:lvl5pPr>
            <a:lvl6pPr marL="2286000" algn="l" defTabSz="914400" rtl="0" eaLnBrk="1" latinLnBrk="0" hangingPunct="1">
              <a:defRPr kern="1200">
                <a:solidFill>
                  <a:schemeClr val="dk1"/>
                </a:solidFill>
                <a:latin typeface="+mn-lt"/>
                <a:ea typeface="+mn-ea"/>
                <a:cs typeface="+mn-cs"/>
              </a:defRPr>
            </a:lvl6pPr>
            <a:lvl7pPr marL="2743200" algn="l" defTabSz="914400" rtl="0" eaLnBrk="1" latinLnBrk="0" hangingPunct="1">
              <a:defRPr kern="1200">
                <a:solidFill>
                  <a:schemeClr val="dk1"/>
                </a:solidFill>
                <a:latin typeface="+mn-lt"/>
                <a:ea typeface="+mn-ea"/>
                <a:cs typeface="+mn-cs"/>
              </a:defRPr>
            </a:lvl7pPr>
            <a:lvl8pPr marL="3200400" algn="l" defTabSz="914400" rtl="0" eaLnBrk="1" latinLnBrk="0" hangingPunct="1">
              <a:defRPr kern="1200">
                <a:solidFill>
                  <a:schemeClr val="dk1"/>
                </a:solidFill>
                <a:latin typeface="+mn-lt"/>
                <a:ea typeface="+mn-ea"/>
                <a:cs typeface="+mn-cs"/>
              </a:defRPr>
            </a:lvl8pPr>
            <a:lvl9pPr marL="3657600" algn="l" defTabSz="914400" rtl="0" eaLnBrk="1" latinLnBrk="0" hangingPunct="1">
              <a:defRPr kern="1200">
                <a:solidFill>
                  <a:schemeClr val="dk1"/>
                </a:solidFill>
                <a:latin typeface="+mn-lt"/>
                <a:ea typeface="+mn-ea"/>
                <a:cs typeface="+mn-cs"/>
              </a:defRPr>
            </a:lvl9pPr>
          </a:lstStyle>
          <a:p>
            <a:pPr algn="ctr" fontAlgn="auto">
              <a:spcBef>
                <a:spcPts val="0"/>
              </a:spcBef>
              <a:spcAft>
                <a:spcPts val="0"/>
              </a:spcAft>
              <a:defRPr/>
            </a:pPr>
            <a:r>
              <a:rPr lang="en-GB" sz="1275" dirty="0">
                <a:solidFill>
                  <a:schemeClr val="accent6"/>
                </a:solidFill>
              </a:rPr>
              <a:t>Payment for services (or subsidised by ES)</a:t>
            </a:r>
          </a:p>
        </p:txBody>
      </p:sp>
      <p:sp>
        <p:nvSpPr>
          <p:cNvPr id="6" name="Oval 5"/>
          <p:cNvSpPr/>
          <p:nvPr/>
        </p:nvSpPr>
        <p:spPr>
          <a:xfrm>
            <a:off x="2958838" y="3556083"/>
            <a:ext cx="340622" cy="326308"/>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1</a:t>
            </a:r>
          </a:p>
        </p:txBody>
      </p:sp>
      <p:sp>
        <p:nvSpPr>
          <p:cNvPr id="26" name="Oval 25"/>
          <p:cNvSpPr/>
          <p:nvPr/>
        </p:nvSpPr>
        <p:spPr>
          <a:xfrm>
            <a:off x="4414228" y="5240241"/>
            <a:ext cx="340622" cy="326308"/>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6</a:t>
            </a:r>
          </a:p>
        </p:txBody>
      </p:sp>
      <p:sp>
        <p:nvSpPr>
          <p:cNvPr id="27" name="Oval 26"/>
          <p:cNvSpPr/>
          <p:nvPr/>
        </p:nvSpPr>
        <p:spPr>
          <a:xfrm>
            <a:off x="2003890" y="2904761"/>
            <a:ext cx="340622" cy="326308"/>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2</a:t>
            </a:r>
          </a:p>
        </p:txBody>
      </p:sp>
      <p:sp>
        <p:nvSpPr>
          <p:cNvPr id="28" name="Oval 27"/>
          <p:cNvSpPr/>
          <p:nvPr/>
        </p:nvSpPr>
        <p:spPr>
          <a:xfrm>
            <a:off x="5469277" y="3499608"/>
            <a:ext cx="340622" cy="326308"/>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3</a:t>
            </a:r>
          </a:p>
        </p:txBody>
      </p:sp>
      <p:sp>
        <p:nvSpPr>
          <p:cNvPr id="29" name="Oval 28"/>
          <p:cNvSpPr/>
          <p:nvPr/>
        </p:nvSpPr>
        <p:spPr>
          <a:xfrm>
            <a:off x="6439890" y="2955158"/>
            <a:ext cx="340622" cy="326308"/>
          </a:xfrm>
          <a:prstGeom prst="ellips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4</a:t>
            </a:r>
          </a:p>
        </p:txBody>
      </p:sp>
      <p:sp>
        <p:nvSpPr>
          <p:cNvPr id="30" name="Oval 29"/>
          <p:cNvSpPr/>
          <p:nvPr/>
        </p:nvSpPr>
        <p:spPr>
          <a:xfrm>
            <a:off x="4399648" y="4353685"/>
            <a:ext cx="340622" cy="326308"/>
          </a:xfrm>
          <a:prstGeom prst="ellips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5</a:t>
            </a:r>
          </a:p>
        </p:txBody>
      </p:sp>
      <p:sp>
        <p:nvSpPr>
          <p:cNvPr id="22" name="Title 1"/>
          <p:cNvSpPr txBox="1">
            <a:spLocks/>
          </p:cNvSpPr>
          <p:nvPr/>
        </p:nvSpPr>
        <p:spPr>
          <a:xfrm>
            <a:off x="1488831" y="602097"/>
            <a:ext cx="5968836" cy="935242"/>
          </a:xfrm>
          <a:prstGeom prst="rect">
            <a:avLst/>
          </a:prstGeom>
        </p:spPr>
        <p:txBody>
          <a:bodyPr vert="horz" lIns="91440" tIns="45720" rIns="91440" bIns="45720" rtlCol="0" anchor="ctr">
            <a:normAutofit fontScale="92500" lnSpcReduction="10000"/>
          </a:bodyPr>
          <a:lstStyle>
            <a:lvl1pPr algn="ctr" defTabSz="457200" rtl="0" eaLnBrk="1" latinLnBrk="0" hangingPunct="1">
              <a:spcBef>
                <a:spcPct val="0"/>
              </a:spcBef>
              <a:buNone/>
              <a:defRPr sz="3200" kern="1200">
                <a:solidFill>
                  <a:schemeClr val="tx1"/>
                </a:solidFill>
                <a:latin typeface="+mj-lt"/>
                <a:ea typeface="+mj-ea"/>
                <a:cs typeface="+mj-cs"/>
              </a:defRPr>
            </a:lvl1pPr>
          </a:lstStyle>
          <a:p>
            <a:r>
              <a:rPr lang="en-ZA" dirty="0" smtClean="0"/>
              <a:t>Governance relationships broken down in Eskom supply areas</a:t>
            </a:r>
            <a:endParaRPr lang="en-ZA" dirty="0"/>
          </a:p>
        </p:txBody>
      </p:sp>
    </p:spTree>
    <p:extLst>
      <p:ext uri="{BB962C8B-B14F-4D97-AF65-F5344CB8AC3E}">
        <p14:creationId xmlns:p14="http://schemas.microsoft.com/office/powerpoint/2010/main" xmlns="" val="1448074041"/>
      </p:ext>
    </p:extLst>
  </p:cSld>
  <p:clrMapOvr>
    <a:masterClrMapping/>
  </p:clrMapOvr>
  <p:transition spd="med" advClick="0">
    <p:wipe dir="d"/>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8215" y="260648"/>
            <a:ext cx="7144145" cy="720080"/>
          </a:xfrm>
        </p:spPr>
        <p:txBody>
          <a:bodyPr>
            <a:normAutofit/>
          </a:bodyPr>
          <a:lstStyle/>
          <a:p>
            <a:r>
              <a:rPr lang="en-ZA" dirty="0" smtClean="0"/>
              <a:t>Governance through authority function </a:t>
            </a:r>
            <a:endParaRPr lang="en-ZA" dirty="0"/>
          </a:p>
        </p:txBody>
      </p:sp>
      <p:sp>
        <p:nvSpPr>
          <p:cNvPr id="3" name="Content Placeholder 2"/>
          <p:cNvSpPr>
            <a:spLocks noGrp="1"/>
          </p:cNvSpPr>
          <p:nvPr>
            <p:ph idx="1"/>
          </p:nvPr>
        </p:nvSpPr>
        <p:spPr>
          <a:xfrm>
            <a:off x="441081" y="1034362"/>
            <a:ext cx="7886700" cy="3466862"/>
          </a:xfrm>
        </p:spPr>
        <p:txBody>
          <a:bodyPr>
            <a:noAutofit/>
          </a:bodyPr>
          <a:lstStyle/>
          <a:p>
            <a:pPr>
              <a:lnSpc>
                <a:spcPts val="1950"/>
              </a:lnSpc>
              <a:defRPr/>
            </a:pPr>
            <a:r>
              <a:rPr lang="en-GB" sz="1500" dirty="0" smtClean="0">
                <a:solidFill>
                  <a:schemeClr val="accent6"/>
                </a:solidFill>
              </a:rPr>
              <a:t>(</a:t>
            </a:r>
            <a:r>
              <a:rPr lang="en-GB" sz="1500" dirty="0">
                <a:solidFill>
                  <a:schemeClr val="accent6"/>
                </a:solidFill>
              </a:rPr>
              <a:t>1) Citizens have a ‘political’ voice with politicians (councillors) to express their needs and preferences.  This voice shapes policy and priorities to respond to citizen needs</a:t>
            </a:r>
          </a:p>
          <a:p>
            <a:pPr>
              <a:lnSpc>
                <a:spcPts val="1950"/>
              </a:lnSpc>
              <a:defRPr/>
            </a:pPr>
            <a:r>
              <a:rPr lang="en-GB" sz="1500" dirty="0">
                <a:solidFill>
                  <a:schemeClr val="accent6"/>
                </a:solidFill>
              </a:rPr>
              <a:t>(2) Politicians are accountable to the citizens who vote them into office and who can be voted out again if they do not address citizens aspirations.</a:t>
            </a:r>
          </a:p>
          <a:p>
            <a:pPr>
              <a:lnSpc>
                <a:spcPts val="1950"/>
              </a:lnSpc>
              <a:defRPr/>
            </a:pPr>
            <a:r>
              <a:rPr lang="en-GB" sz="1500" dirty="0">
                <a:solidFill>
                  <a:schemeClr val="accent6"/>
                </a:solidFill>
              </a:rPr>
              <a:t>(3) The municipality exercises an oversight and regulatory role over the service provider.  It can select another service provider if the service provider does not perform according to its obligations or fails in its accountability relationship with the municipality. </a:t>
            </a:r>
          </a:p>
          <a:p>
            <a:pPr>
              <a:lnSpc>
                <a:spcPts val="1950"/>
              </a:lnSpc>
              <a:defRPr/>
            </a:pPr>
            <a:r>
              <a:rPr lang="en-GB" sz="1500" dirty="0">
                <a:solidFill>
                  <a:schemeClr val="accent6"/>
                </a:solidFill>
              </a:rPr>
              <a:t> (4) The service provider accounts to the municipality (as the authority) through a performance agreement (internal mechanism) or service delivery agreement (external mechanism) for the provision of efficient and sustainable services.  </a:t>
            </a:r>
            <a:endParaRPr lang="en-GB" sz="1500" dirty="0" smtClean="0">
              <a:solidFill>
                <a:schemeClr val="accent6"/>
              </a:solidFill>
            </a:endParaRPr>
          </a:p>
          <a:p>
            <a:pPr>
              <a:lnSpc>
                <a:spcPts val="1950"/>
              </a:lnSpc>
              <a:defRPr/>
            </a:pPr>
            <a:r>
              <a:rPr lang="en-GB" sz="1500" dirty="0">
                <a:solidFill>
                  <a:schemeClr val="accent6"/>
                </a:solidFill>
              </a:rPr>
              <a:t>(5) The service provider provides services to customers and can withhold (disconnect) certain services if a citizen does not fulfil his/her payment obligation.</a:t>
            </a:r>
          </a:p>
          <a:p>
            <a:pPr>
              <a:lnSpc>
                <a:spcPts val="1950"/>
              </a:lnSpc>
              <a:defRPr/>
            </a:pPr>
            <a:r>
              <a:rPr lang="en-GB" sz="1500" dirty="0">
                <a:solidFill>
                  <a:schemeClr val="accent6"/>
                </a:solidFill>
              </a:rPr>
              <a:t>(6) Citizens as customers also have ‘consumer/client power’ (through paying for services) over the service provider to ensure that the service provider delivers good, quality services</a:t>
            </a:r>
            <a:r>
              <a:rPr lang="en-GB" sz="1500" dirty="0" smtClean="0">
                <a:solidFill>
                  <a:schemeClr val="accent6"/>
                </a:solidFill>
              </a:rPr>
              <a:t>.</a:t>
            </a:r>
          </a:p>
          <a:p>
            <a:pPr>
              <a:lnSpc>
                <a:spcPts val="1950"/>
              </a:lnSpc>
              <a:defRPr/>
            </a:pPr>
            <a:r>
              <a:rPr lang="en-GB" altLang="en-US" sz="1500" dirty="0">
                <a:solidFill>
                  <a:schemeClr val="accent6"/>
                </a:solidFill>
              </a:rPr>
              <a:t>The sets of relationships provide mechanisms through which all stakeholders can articulate their interests, exercise their legal rights, meet their obligations, and mediate their differences.  Once one set of relationships is broken, the entire triangle is broken and it is difficult if not impossible to achieve accountability and sustainable services provision</a:t>
            </a:r>
          </a:p>
          <a:p>
            <a:pPr>
              <a:lnSpc>
                <a:spcPts val="1950"/>
              </a:lnSpc>
              <a:defRPr/>
            </a:pPr>
            <a:endParaRPr lang="en-GB" sz="1500" dirty="0">
              <a:solidFill>
                <a:schemeClr val="accent6"/>
              </a:solidFill>
            </a:endParaRPr>
          </a:p>
          <a:p>
            <a:pPr marL="0" indent="0">
              <a:lnSpc>
                <a:spcPts val="1950"/>
              </a:lnSpc>
              <a:buNone/>
              <a:defRPr/>
            </a:pPr>
            <a:endParaRPr lang="en-GB" sz="1500" dirty="0">
              <a:solidFill>
                <a:schemeClr val="accent6"/>
              </a:solidFill>
            </a:endParaRPr>
          </a:p>
        </p:txBody>
      </p:sp>
    </p:spTree>
    <p:extLst>
      <p:ext uri="{BB962C8B-B14F-4D97-AF65-F5344CB8AC3E}">
        <p14:creationId xmlns:p14="http://schemas.microsoft.com/office/powerpoint/2010/main" xmlns="" val="1588773326"/>
      </p:ext>
    </p:extLst>
  </p:cSld>
  <p:clrMapOvr>
    <a:masterClrMapping/>
  </p:clrMapOvr>
  <p:transition spd="med" advClick="0">
    <p:wipe dir="d"/>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SALGA engagement on the service authority issue</a:t>
            </a:r>
            <a:endParaRPr lang="en-ZA" dirty="0"/>
          </a:p>
        </p:txBody>
      </p:sp>
      <p:sp>
        <p:nvSpPr>
          <p:cNvPr id="3" name="Text Placeholder 2"/>
          <p:cNvSpPr>
            <a:spLocks noGrp="1"/>
          </p:cNvSpPr>
          <p:nvPr>
            <p:ph type="body" sz="quarter" idx="10"/>
          </p:nvPr>
        </p:nvSpPr>
        <p:spPr>
          <a:xfrm>
            <a:off x="128955" y="1289537"/>
            <a:ext cx="8932984" cy="5322277"/>
          </a:xfrm>
        </p:spPr>
        <p:txBody>
          <a:bodyPr>
            <a:noAutofit/>
          </a:bodyPr>
          <a:lstStyle/>
          <a:p>
            <a:pPr algn="just">
              <a:lnSpc>
                <a:spcPct val="120000"/>
              </a:lnSpc>
            </a:pPr>
            <a:r>
              <a:rPr lang="en-ZA" sz="1800" dirty="0" smtClean="0"/>
              <a:t>Several IGR engagements have been initiated by SALGA with NERSA,  Eskom, COGTA, NT, DPE and DOE over the past 5 years and beyond – No mutual agreement to this end</a:t>
            </a:r>
          </a:p>
          <a:p>
            <a:pPr algn="just">
              <a:lnSpc>
                <a:spcPct val="120000"/>
              </a:lnSpc>
            </a:pPr>
            <a:r>
              <a:rPr lang="en-ZA" sz="1800" dirty="0" smtClean="0"/>
              <a:t>NERSA and Eskom do not recognize section 156 of the Constitution </a:t>
            </a:r>
            <a:endParaRPr lang="en-ZA" sz="1800" dirty="0"/>
          </a:p>
          <a:p>
            <a:pPr lvl="1" algn="just">
              <a:lnSpc>
                <a:spcPct val="120000"/>
              </a:lnSpc>
            </a:pPr>
            <a:r>
              <a:rPr lang="en-ZA" sz="1800" dirty="0" smtClean="0"/>
              <a:t>municipalities as Electricity Reticulation Service Authorities</a:t>
            </a:r>
          </a:p>
          <a:p>
            <a:pPr algn="just">
              <a:lnSpc>
                <a:spcPct val="120000"/>
              </a:lnSpc>
            </a:pPr>
            <a:r>
              <a:rPr lang="en-ZA" sz="1800" dirty="0" smtClean="0"/>
              <a:t>NERSA and Eskom do not recognize s28 of the Electricity Regulation Act which requires compliance &amp; gives effect to S76a and b of the MSA (SDA)</a:t>
            </a:r>
          </a:p>
          <a:p>
            <a:pPr algn="just">
              <a:lnSpc>
                <a:spcPct val="120000"/>
              </a:lnSpc>
            </a:pPr>
            <a:r>
              <a:rPr lang="en-ZA" sz="1800" dirty="0"/>
              <a:t>2016, the Minister of COGTA and NERSA leadership agreed on SDA matter</a:t>
            </a:r>
          </a:p>
          <a:p>
            <a:pPr lvl="1" algn="just">
              <a:lnSpc>
                <a:spcPct val="120000"/>
              </a:lnSpc>
            </a:pPr>
            <a:r>
              <a:rPr lang="en-ZA" sz="1800" dirty="0"/>
              <a:t>Implementation of this agreement did not come into effect due to officials disagreement and strong opposing views – Minister’s instruction not </a:t>
            </a:r>
            <a:r>
              <a:rPr lang="en-ZA" sz="1800" dirty="0" smtClean="0"/>
              <a:t>recognized.</a:t>
            </a:r>
          </a:p>
          <a:p>
            <a:pPr algn="just">
              <a:lnSpc>
                <a:spcPct val="120000"/>
              </a:lnSpc>
            </a:pPr>
            <a:r>
              <a:rPr lang="en-ZA" sz="1800" dirty="0" smtClean="0"/>
              <a:t>Eskom and SALGA </a:t>
            </a:r>
            <a:r>
              <a:rPr lang="en-US" sz="1800" dirty="0" smtClean="0"/>
              <a:t>Work group </a:t>
            </a:r>
            <a:r>
              <a:rPr lang="en-US" sz="1800" dirty="0"/>
              <a:t>met on 06 December 2016 – no agreement was reached and both parties acknowledged that the legal route may need to be pursued to get clarity on the issue</a:t>
            </a:r>
            <a:endParaRPr lang="en-ZA" sz="1800" dirty="0"/>
          </a:p>
          <a:p>
            <a:pPr>
              <a:lnSpc>
                <a:spcPct val="120000"/>
              </a:lnSpc>
            </a:pPr>
            <a:endParaRPr lang="en-ZA" sz="1800" dirty="0"/>
          </a:p>
          <a:p>
            <a:pPr algn="just">
              <a:lnSpc>
                <a:spcPct val="120000"/>
              </a:lnSpc>
            </a:pPr>
            <a:endParaRPr lang="en-ZA" sz="1800" dirty="0" smtClean="0"/>
          </a:p>
        </p:txBody>
      </p:sp>
    </p:spTree>
    <p:extLst>
      <p:ext uri="{BB962C8B-B14F-4D97-AF65-F5344CB8AC3E}">
        <p14:creationId xmlns:p14="http://schemas.microsoft.com/office/powerpoint/2010/main" xmlns="" val="13685507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400800" cy="1412801"/>
          </a:xfrm>
        </p:spPr>
        <p:txBody>
          <a:bodyPr>
            <a:normAutofit/>
          </a:bodyPr>
          <a:lstStyle/>
          <a:p>
            <a:r>
              <a:rPr lang="en-ZA" dirty="0"/>
              <a:t>SALGA engagement on the service authority issue</a:t>
            </a:r>
            <a:endParaRPr lang="en-GB" dirty="0"/>
          </a:p>
        </p:txBody>
      </p:sp>
      <p:sp>
        <p:nvSpPr>
          <p:cNvPr id="3" name="Text Placeholder 2"/>
          <p:cNvSpPr>
            <a:spLocks noGrp="1"/>
          </p:cNvSpPr>
          <p:nvPr>
            <p:ph type="body" sz="quarter" idx="10"/>
          </p:nvPr>
        </p:nvSpPr>
        <p:spPr>
          <a:xfrm>
            <a:off x="619126" y="1876125"/>
            <a:ext cx="7629524" cy="5170561"/>
          </a:xfrm>
        </p:spPr>
        <p:txBody>
          <a:bodyPr>
            <a:noAutofit/>
          </a:bodyPr>
          <a:lstStyle/>
          <a:p>
            <a:pPr>
              <a:lnSpc>
                <a:spcPts val="2400"/>
              </a:lnSpc>
              <a:spcAft>
                <a:spcPts val="1200"/>
              </a:spcAft>
            </a:pPr>
            <a:r>
              <a:rPr lang="en-AU" sz="1800" dirty="0" smtClean="0"/>
              <a:t>An Inter-Ministerial Task Team on Eskom debt and the Constitutional matters relating to electricity reticulation has been established comprising Ministers of COGTA,  Finance Ministers, Minister of Public Enterprises, and SALGA Presidency, chaired by Minister of COGTA</a:t>
            </a:r>
          </a:p>
          <a:p>
            <a:pPr>
              <a:lnSpc>
                <a:spcPts val="2400"/>
              </a:lnSpc>
              <a:spcAft>
                <a:spcPts val="1200"/>
              </a:spcAft>
            </a:pPr>
            <a:r>
              <a:rPr lang="en-AU" sz="1800" dirty="0" smtClean="0"/>
              <a:t>A Technical Task Team (COGTA</a:t>
            </a:r>
            <a:r>
              <a:rPr lang="en-AU" sz="1800" dirty="0"/>
              <a:t>, NT, SALGA, DPE, Eskom) </a:t>
            </a:r>
            <a:r>
              <a:rPr lang="en-AU" sz="1800" dirty="0" smtClean="0"/>
              <a:t>has also been established to address the various issues and make recommendations to the IMTT </a:t>
            </a:r>
          </a:p>
          <a:p>
            <a:pPr>
              <a:lnSpc>
                <a:spcPts val="2400"/>
              </a:lnSpc>
              <a:spcAft>
                <a:spcPts val="1200"/>
              </a:spcAft>
            </a:pPr>
            <a:r>
              <a:rPr lang="en-AU" sz="1800" i="1" dirty="0" smtClean="0"/>
              <a:t>Technical Task Team is yet to come up with a set of recommendations</a:t>
            </a:r>
            <a:endParaRPr lang="en-AU" sz="1800" i="1" dirty="0"/>
          </a:p>
          <a:p>
            <a:pPr marL="0" indent="0">
              <a:lnSpc>
                <a:spcPts val="2400"/>
              </a:lnSpc>
              <a:spcAft>
                <a:spcPts val="1200"/>
              </a:spcAft>
              <a:buNone/>
            </a:pPr>
            <a:endParaRPr lang="en-GB" sz="1800" dirty="0"/>
          </a:p>
        </p:txBody>
      </p:sp>
    </p:spTree>
    <p:extLst>
      <p:ext uri="{BB962C8B-B14F-4D97-AF65-F5344CB8AC3E}">
        <p14:creationId xmlns:p14="http://schemas.microsoft.com/office/powerpoint/2010/main" xmlns="" val="363038822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p:txBody>
          <a:bodyPr>
            <a:normAutofit/>
          </a:bodyPr>
          <a:lstStyle/>
          <a:p>
            <a:pPr marL="0" indent="0">
              <a:buNone/>
            </a:pPr>
            <a:endParaRPr lang="en-US" sz="2800" dirty="0" smtClean="0"/>
          </a:p>
          <a:p>
            <a:pPr marL="0" indent="0">
              <a:buNone/>
            </a:pPr>
            <a:endParaRPr lang="en-US" sz="2800" dirty="0"/>
          </a:p>
          <a:p>
            <a:pPr marL="0" indent="0" algn="ctr">
              <a:buNone/>
            </a:pPr>
            <a:r>
              <a:rPr lang="en-US" sz="2800" b="1" dirty="0" smtClean="0"/>
              <a:t>ESKOM DEBT</a:t>
            </a:r>
          </a:p>
          <a:p>
            <a:pPr marL="0" indent="0" algn="ctr">
              <a:buNone/>
            </a:pPr>
            <a:endParaRPr lang="en-US" sz="2800" b="1" dirty="0"/>
          </a:p>
          <a:p>
            <a:pPr algn="just">
              <a:lnSpc>
                <a:spcPct val="120000"/>
              </a:lnSpc>
            </a:pPr>
            <a:r>
              <a:rPr lang="en-GB" sz="2000" dirty="0"/>
              <a:t>Escalating debt and dis-connections</a:t>
            </a:r>
          </a:p>
          <a:p>
            <a:pPr lvl="1" algn="just">
              <a:lnSpc>
                <a:spcPct val="120000"/>
              </a:lnSpc>
            </a:pPr>
            <a:r>
              <a:rPr lang="en-GB" sz="2000" dirty="0"/>
              <a:t>Eskom credit control policy including prime plus 5% after 15 days</a:t>
            </a:r>
          </a:p>
          <a:p>
            <a:pPr lvl="1" algn="just">
              <a:lnSpc>
                <a:spcPct val="120000"/>
              </a:lnSpc>
            </a:pPr>
            <a:r>
              <a:rPr lang="en-GB" sz="2000" dirty="0"/>
              <a:t>Notified maximum demand (NMD) and related penalties</a:t>
            </a:r>
          </a:p>
          <a:p>
            <a:pPr marL="0" indent="0" algn="ctr">
              <a:buNone/>
            </a:pPr>
            <a:endParaRPr lang="en-US" sz="2800" b="1" dirty="0"/>
          </a:p>
        </p:txBody>
      </p:sp>
    </p:spTree>
    <p:extLst>
      <p:ext uri="{BB962C8B-B14F-4D97-AF65-F5344CB8AC3E}">
        <p14:creationId xmlns:p14="http://schemas.microsoft.com/office/powerpoint/2010/main" xmlns="" val="6777160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8916" y="155680"/>
            <a:ext cx="6629399" cy="794815"/>
          </a:xfrm>
        </p:spPr>
        <p:txBody>
          <a:bodyPr/>
          <a:lstStyle/>
          <a:p>
            <a:r>
              <a:rPr lang="en-GB" dirty="0"/>
              <a:t>Of the top 20 defaulters, 12 are on the B2B so-called dysfunctional list</a:t>
            </a:r>
          </a:p>
        </p:txBody>
      </p:sp>
      <p:sp>
        <p:nvSpPr>
          <p:cNvPr id="3" name="Text Placeholder 2"/>
          <p:cNvSpPr>
            <a:spLocks noGrp="1"/>
          </p:cNvSpPr>
          <p:nvPr>
            <p:ph type="body" sz="quarter" idx="10"/>
          </p:nvPr>
        </p:nvSpPr>
        <p:spPr>
          <a:xfrm>
            <a:off x="457200" y="1173707"/>
            <a:ext cx="8043862" cy="4922196"/>
          </a:xfrm>
        </p:spPr>
        <p:txBody>
          <a:bodyPr>
            <a:normAutofit/>
          </a:bodyPr>
          <a:lstStyle/>
          <a:p>
            <a:pPr marL="0" indent="0">
              <a:buNone/>
            </a:pPr>
            <a:endParaRPr lang="en-GB" sz="1600" dirty="0" smtClean="0"/>
          </a:p>
        </p:txBody>
      </p:sp>
      <p:graphicFrame>
        <p:nvGraphicFramePr>
          <p:cNvPr id="4" name="Table 3"/>
          <p:cNvGraphicFramePr>
            <a:graphicFrameLocks noGrp="1"/>
          </p:cNvGraphicFramePr>
          <p:nvPr>
            <p:extLst/>
          </p:nvPr>
        </p:nvGraphicFramePr>
        <p:xfrm>
          <a:off x="457202" y="1173711"/>
          <a:ext cx="8043860" cy="4785276"/>
        </p:xfrm>
        <a:graphic>
          <a:graphicData uri="http://schemas.openxmlformats.org/drawingml/2006/table">
            <a:tbl>
              <a:tblPr>
                <a:tableStyleId>{5C22544A-7EE6-4342-B048-85BDC9FD1C3A}</a:tableStyleId>
              </a:tblPr>
              <a:tblGrid>
                <a:gridCol w="896190"/>
                <a:gridCol w="942640"/>
                <a:gridCol w="961767"/>
                <a:gridCol w="1041002"/>
                <a:gridCol w="1038271"/>
                <a:gridCol w="1049198"/>
                <a:gridCol w="1041002"/>
                <a:gridCol w="1073790"/>
              </a:tblGrid>
              <a:tr h="490649">
                <a:tc>
                  <a:txBody>
                    <a:bodyPr/>
                    <a:lstStyle/>
                    <a:p>
                      <a:pPr algn="ctr" fontAlgn="b"/>
                      <a:r>
                        <a:rPr lang="en-US" sz="600" b="1" u="none" strike="noStrike" dirty="0">
                          <a:solidFill>
                            <a:schemeClr val="accent6"/>
                          </a:solidFill>
                          <a:effectLst/>
                        </a:rPr>
                        <a:t>PROVINCE</a:t>
                      </a:r>
                      <a:endParaRPr lang="en-US" sz="600" b="1" i="0" u="none" strike="noStrike" dirty="0">
                        <a:solidFill>
                          <a:schemeClr val="accent6"/>
                        </a:solidFill>
                        <a:effectLst/>
                        <a:latin typeface="Calibri" panose="020F0502020204030204" pitchFamily="34" charset="0"/>
                      </a:endParaRPr>
                    </a:p>
                  </a:txBody>
                  <a:tcPr marL="5460" marR="5460" marT="5460" marB="0" anchor="b"/>
                </a:tc>
                <a:tc>
                  <a:txBody>
                    <a:bodyPr/>
                    <a:lstStyle/>
                    <a:p>
                      <a:pPr algn="ctr" fontAlgn="b"/>
                      <a:r>
                        <a:rPr lang="en-US" sz="600" b="1" u="none" strike="noStrike">
                          <a:solidFill>
                            <a:schemeClr val="accent6"/>
                          </a:solidFill>
                          <a:effectLst/>
                        </a:rPr>
                        <a:t>MUNICIPALITY</a:t>
                      </a:r>
                      <a:endParaRPr lang="en-US" sz="600" b="1" i="0" u="none" strike="noStrike">
                        <a:solidFill>
                          <a:schemeClr val="accent6"/>
                        </a:solidFill>
                        <a:effectLst/>
                        <a:latin typeface="Calibri" panose="020F0502020204030204" pitchFamily="34" charset="0"/>
                      </a:endParaRPr>
                    </a:p>
                  </a:txBody>
                  <a:tcPr marL="5460" marR="5460" marT="5460" marB="0" anchor="b"/>
                </a:tc>
                <a:tc>
                  <a:txBody>
                    <a:bodyPr/>
                    <a:lstStyle/>
                    <a:p>
                      <a:pPr algn="ctr" fontAlgn="b"/>
                      <a:r>
                        <a:rPr lang="en-ZA" sz="600" b="1" u="none" strike="noStrike">
                          <a:solidFill>
                            <a:schemeClr val="accent6"/>
                          </a:solidFill>
                          <a:effectLst/>
                        </a:rPr>
                        <a:t>OVERDUE DEBT AS PER ESKOM at 31 OCT 2016        R'M</a:t>
                      </a:r>
                      <a:endParaRPr lang="en-ZA" sz="600" b="1" i="0" u="none" strike="noStrike">
                        <a:solidFill>
                          <a:schemeClr val="accent6"/>
                        </a:solidFill>
                        <a:effectLst/>
                        <a:latin typeface="Calibri" panose="020F0502020204030204" pitchFamily="34" charset="0"/>
                      </a:endParaRPr>
                    </a:p>
                  </a:txBody>
                  <a:tcPr marL="5460" marR="5460" marT="5460" marB="0" anchor="b"/>
                </a:tc>
                <a:tc>
                  <a:txBody>
                    <a:bodyPr/>
                    <a:lstStyle/>
                    <a:p>
                      <a:pPr algn="ctr" fontAlgn="b"/>
                      <a:r>
                        <a:rPr lang="en-ZA" sz="600" b="1" u="none" strike="noStrike">
                          <a:solidFill>
                            <a:schemeClr val="accent6"/>
                          </a:solidFill>
                          <a:effectLst/>
                        </a:rPr>
                        <a:t>TOTAL DEBTORS BALANCE AS PER S71 REPORT            R'M</a:t>
                      </a:r>
                      <a:endParaRPr lang="en-ZA" sz="600" b="1" i="0" u="none" strike="noStrike">
                        <a:solidFill>
                          <a:schemeClr val="accent6"/>
                        </a:solidFill>
                        <a:effectLst/>
                        <a:latin typeface="Calibri" panose="020F0502020204030204" pitchFamily="34" charset="0"/>
                      </a:endParaRPr>
                    </a:p>
                  </a:txBody>
                  <a:tcPr marL="5460" marR="5460" marT="5460" marB="0" anchor="b"/>
                </a:tc>
                <a:tc>
                  <a:txBody>
                    <a:bodyPr/>
                    <a:lstStyle/>
                    <a:p>
                      <a:pPr algn="ctr" fontAlgn="b"/>
                      <a:r>
                        <a:rPr lang="en-ZA" sz="600" b="1" u="none" strike="noStrike">
                          <a:solidFill>
                            <a:schemeClr val="accent6"/>
                          </a:solidFill>
                          <a:effectLst/>
                        </a:rPr>
                        <a:t>CONSUMER DEBTORS BALANCE AS PER S71 REPORT                               R'M</a:t>
                      </a:r>
                      <a:endParaRPr lang="en-ZA" sz="600" b="1" i="0" u="none" strike="noStrike">
                        <a:solidFill>
                          <a:schemeClr val="accent6"/>
                        </a:solidFill>
                        <a:effectLst/>
                        <a:latin typeface="Calibri" panose="020F0502020204030204" pitchFamily="34" charset="0"/>
                      </a:endParaRPr>
                    </a:p>
                  </a:txBody>
                  <a:tcPr marL="5460" marR="5460" marT="5460" marB="0" anchor="b"/>
                </a:tc>
                <a:tc>
                  <a:txBody>
                    <a:bodyPr/>
                    <a:lstStyle/>
                    <a:p>
                      <a:pPr algn="ctr" fontAlgn="b"/>
                      <a:r>
                        <a:rPr lang="en-ZA" sz="600" b="1" u="none" strike="noStrike">
                          <a:solidFill>
                            <a:schemeClr val="accent6"/>
                          </a:solidFill>
                          <a:effectLst/>
                        </a:rPr>
                        <a:t>COMMERCIAL DEBTORS BALANCE AS PER S71 REPORT                               R'M</a:t>
                      </a:r>
                      <a:endParaRPr lang="en-ZA" sz="600" b="1" i="0" u="none" strike="noStrike">
                        <a:solidFill>
                          <a:schemeClr val="accent6"/>
                        </a:solidFill>
                        <a:effectLst/>
                        <a:latin typeface="Calibri" panose="020F0502020204030204" pitchFamily="34" charset="0"/>
                      </a:endParaRPr>
                    </a:p>
                  </a:txBody>
                  <a:tcPr marL="5460" marR="5460" marT="5460" marB="0" anchor="b"/>
                </a:tc>
                <a:tc>
                  <a:txBody>
                    <a:bodyPr/>
                    <a:lstStyle/>
                    <a:p>
                      <a:pPr algn="ctr" fontAlgn="b"/>
                      <a:r>
                        <a:rPr lang="en-ZA" sz="600" b="1" u="none" strike="noStrike">
                          <a:solidFill>
                            <a:schemeClr val="accent6"/>
                          </a:solidFill>
                          <a:effectLst/>
                        </a:rPr>
                        <a:t>STATE DEBTORS BALANCE AS PER S71 REPORT                               R'M</a:t>
                      </a:r>
                      <a:endParaRPr lang="en-ZA" sz="600" b="1" i="0" u="none" strike="noStrike">
                        <a:solidFill>
                          <a:schemeClr val="accent6"/>
                        </a:solidFill>
                        <a:effectLst/>
                        <a:latin typeface="Calibri" panose="020F0502020204030204" pitchFamily="34" charset="0"/>
                      </a:endParaRPr>
                    </a:p>
                  </a:txBody>
                  <a:tcPr marL="5460" marR="5460" marT="5460" marB="0" anchor="b"/>
                </a:tc>
                <a:tc>
                  <a:txBody>
                    <a:bodyPr/>
                    <a:lstStyle/>
                    <a:p>
                      <a:pPr algn="ctr" fontAlgn="b"/>
                      <a:r>
                        <a:rPr lang="en-ZA" sz="600" b="1" u="none" strike="noStrike">
                          <a:solidFill>
                            <a:schemeClr val="accent6"/>
                          </a:solidFill>
                          <a:effectLst/>
                        </a:rPr>
                        <a:t>OTHER DEBTORS BALANCE AS PER S71 REPORT                               R'M</a:t>
                      </a:r>
                      <a:endParaRPr lang="en-ZA" sz="600" b="1" i="0" u="none" strike="noStrike">
                        <a:solidFill>
                          <a:schemeClr val="accent6"/>
                        </a:solidFill>
                        <a:effectLst/>
                        <a:latin typeface="Calibri" panose="020F0502020204030204" pitchFamily="34" charset="0"/>
                      </a:endParaRPr>
                    </a:p>
                  </a:txBody>
                  <a:tcPr marL="5460" marR="5460" marT="5460" marB="0" anchor="b"/>
                </a:tc>
              </a:tr>
              <a:tr h="208959">
                <a:tc>
                  <a:txBody>
                    <a:bodyPr/>
                    <a:lstStyle/>
                    <a:p>
                      <a:pPr algn="ctr" fontAlgn="b"/>
                      <a:r>
                        <a:rPr lang="en-US" sz="600" b="1" u="none" strike="noStrike" dirty="0">
                          <a:solidFill>
                            <a:schemeClr val="accent6"/>
                          </a:solidFill>
                          <a:effectLst/>
                        </a:rPr>
                        <a:t>Free State</a:t>
                      </a:r>
                      <a:endParaRPr lang="en-US" sz="600" b="1" i="0" u="none" strike="noStrike" dirty="0">
                        <a:solidFill>
                          <a:schemeClr val="accent6"/>
                        </a:solidFill>
                        <a:effectLst/>
                        <a:latin typeface="Calibri" panose="020F0502020204030204" pitchFamily="34" charset="0"/>
                      </a:endParaRPr>
                    </a:p>
                  </a:txBody>
                  <a:tcPr marL="5460" marR="5460" marT="5460" marB="0" anchor="b"/>
                </a:tc>
                <a:tc>
                  <a:txBody>
                    <a:bodyPr/>
                    <a:lstStyle/>
                    <a:p>
                      <a:pPr algn="ctr" fontAlgn="b"/>
                      <a:r>
                        <a:rPr lang="en-US" sz="600" b="1" u="none" strike="noStrike">
                          <a:solidFill>
                            <a:schemeClr val="accent6"/>
                          </a:solidFill>
                          <a:effectLst/>
                        </a:rPr>
                        <a:t>Maluti A Phofung</a:t>
                      </a:r>
                      <a:endParaRPr lang="en-US" sz="600" b="1" i="0" u="none" strike="noStrike">
                        <a:solidFill>
                          <a:schemeClr val="accent6"/>
                        </a:solidFill>
                        <a:effectLst/>
                        <a:latin typeface="Calibri" panose="020F0502020204030204" pitchFamily="34" charset="0"/>
                      </a:endParaRPr>
                    </a:p>
                  </a:txBody>
                  <a:tcPr marL="5460" marR="5460" marT="5460" marB="0" anchor="b"/>
                </a:tc>
                <a:tc>
                  <a:txBody>
                    <a:bodyPr/>
                    <a:lstStyle/>
                    <a:p>
                      <a:pPr algn="ctr" fontAlgn="b"/>
                      <a:r>
                        <a:rPr lang="en-US" sz="600" b="1" u="none" strike="noStrike" dirty="0">
                          <a:solidFill>
                            <a:schemeClr val="accent6"/>
                          </a:solidFill>
                          <a:effectLst/>
                        </a:rPr>
                        <a:t>                          1 556 </a:t>
                      </a:r>
                      <a:endParaRPr lang="en-US" sz="600" b="1" i="0" u="none" strike="noStrike" dirty="0">
                        <a:solidFill>
                          <a:schemeClr val="accent6"/>
                        </a:solidFill>
                        <a:effectLst/>
                        <a:latin typeface="Calibri" panose="020F0502020204030204" pitchFamily="34" charset="0"/>
                      </a:endParaRPr>
                    </a:p>
                  </a:txBody>
                  <a:tcPr marL="5460" marR="5460" marT="5460" marB="0" anchor="b"/>
                </a:tc>
                <a:tc>
                  <a:txBody>
                    <a:bodyPr/>
                    <a:lstStyle/>
                    <a:p>
                      <a:pPr algn="l" fontAlgn="b"/>
                      <a:r>
                        <a:rPr lang="en-US" sz="600" b="1" u="none" strike="noStrike" dirty="0">
                          <a:solidFill>
                            <a:schemeClr val="accent6"/>
                          </a:solidFill>
                          <a:effectLst/>
                        </a:rPr>
                        <a:t>                             882,3 </a:t>
                      </a:r>
                      <a:endParaRPr lang="en-US" sz="600" b="1" i="0" u="none" strike="noStrike" dirty="0">
                        <a:solidFill>
                          <a:schemeClr val="accent6"/>
                        </a:solidFill>
                        <a:effectLst/>
                        <a:latin typeface="Calibri" panose="020F0502020204030204" pitchFamily="34" charset="0"/>
                      </a:endParaRPr>
                    </a:p>
                  </a:txBody>
                  <a:tcPr marL="5460" marR="5460" marT="5460" marB="0" anchor="b"/>
                </a:tc>
                <a:tc>
                  <a:txBody>
                    <a:bodyPr/>
                    <a:lstStyle/>
                    <a:p>
                      <a:pPr algn="l" fontAlgn="b"/>
                      <a:r>
                        <a:rPr lang="en-US" sz="600" b="1" u="none" strike="noStrike">
                          <a:solidFill>
                            <a:schemeClr val="accent6"/>
                          </a:solidFill>
                          <a:effectLst/>
                        </a:rPr>
                        <a:t>                            579,6 </a:t>
                      </a:r>
                      <a:endParaRPr lang="en-US" sz="600" b="1" i="0" u="none" strike="noStrike">
                        <a:solidFill>
                          <a:schemeClr val="accent6"/>
                        </a:solidFill>
                        <a:effectLst/>
                        <a:latin typeface="Calibri" panose="020F0502020204030204" pitchFamily="34" charset="0"/>
                      </a:endParaRPr>
                    </a:p>
                  </a:txBody>
                  <a:tcPr marL="5460" marR="5460" marT="5460" marB="0" anchor="b"/>
                </a:tc>
                <a:tc>
                  <a:txBody>
                    <a:bodyPr/>
                    <a:lstStyle/>
                    <a:p>
                      <a:pPr algn="l" fontAlgn="b"/>
                      <a:r>
                        <a:rPr lang="en-US" sz="600" b="1" u="none" strike="noStrike">
                          <a:solidFill>
                            <a:schemeClr val="accent6"/>
                          </a:solidFill>
                          <a:effectLst/>
                        </a:rPr>
                        <a:t>                             187,6 </a:t>
                      </a:r>
                      <a:endParaRPr lang="en-US" sz="600" b="1" i="0" u="none" strike="noStrike">
                        <a:solidFill>
                          <a:schemeClr val="accent6"/>
                        </a:solidFill>
                        <a:effectLst/>
                        <a:latin typeface="Calibri" panose="020F0502020204030204" pitchFamily="34" charset="0"/>
                      </a:endParaRPr>
                    </a:p>
                  </a:txBody>
                  <a:tcPr marL="5460" marR="5460" marT="5460" marB="0" anchor="b"/>
                </a:tc>
                <a:tc>
                  <a:txBody>
                    <a:bodyPr/>
                    <a:lstStyle/>
                    <a:p>
                      <a:pPr algn="l" fontAlgn="b"/>
                      <a:r>
                        <a:rPr lang="en-US" sz="600" b="1" u="none" strike="noStrike">
                          <a:solidFill>
                            <a:schemeClr val="accent6"/>
                          </a:solidFill>
                          <a:effectLst/>
                        </a:rPr>
                        <a:t>                               67,2 </a:t>
                      </a:r>
                      <a:endParaRPr lang="en-US" sz="600" b="1" i="0" u="none" strike="noStrike">
                        <a:solidFill>
                          <a:schemeClr val="accent6"/>
                        </a:solidFill>
                        <a:effectLst/>
                        <a:latin typeface="Calibri" panose="020F0502020204030204" pitchFamily="34" charset="0"/>
                      </a:endParaRPr>
                    </a:p>
                  </a:txBody>
                  <a:tcPr marL="5460" marR="5460" marT="5460" marB="0" anchor="b"/>
                </a:tc>
                <a:tc>
                  <a:txBody>
                    <a:bodyPr/>
                    <a:lstStyle/>
                    <a:p>
                      <a:pPr algn="l" fontAlgn="b"/>
                      <a:r>
                        <a:rPr lang="en-US" sz="600" b="1" u="none" strike="noStrike">
                          <a:solidFill>
                            <a:schemeClr val="accent6"/>
                          </a:solidFill>
                          <a:effectLst/>
                        </a:rPr>
                        <a:t>                                47,9 </a:t>
                      </a:r>
                      <a:endParaRPr lang="en-US" sz="600" b="1" i="0" u="none" strike="noStrike">
                        <a:solidFill>
                          <a:schemeClr val="accent6"/>
                        </a:solidFill>
                        <a:effectLst/>
                        <a:latin typeface="Calibri" panose="020F0502020204030204" pitchFamily="34" charset="0"/>
                      </a:endParaRPr>
                    </a:p>
                  </a:txBody>
                  <a:tcPr marL="5460" marR="5460" marT="5460" marB="0" anchor="b"/>
                </a:tc>
              </a:tr>
              <a:tr h="208959">
                <a:tc>
                  <a:txBody>
                    <a:bodyPr/>
                    <a:lstStyle/>
                    <a:p>
                      <a:pPr algn="ctr" fontAlgn="b"/>
                      <a:r>
                        <a:rPr lang="en-US" sz="600" b="1" u="none" strike="noStrike" dirty="0">
                          <a:solidFill>
                            <a:schemeClr val="accent6"/>
                          </a:solidFill>
                          <a:effectLst/>
                        </a:rPr>
                        <a:t>Free State</a:t>
                      </a:r>
                      <a:endParaRPr lang="en-US" sz="600" b="1" i="0" u="none" strike="noStrike" dirty="0">
                        <a:solidFill>
                          <a:schemeClr val="accent6"/>
                        </a:solidFill>
                        <a:effectLst/>
                        <a:latin typeface="Calibri" panose="020F0502020204030204" pitchFamily="34" charset="0"/>
                      </a:endParaRPr>
                    </a:p>
                  </a:txBody>
                  <a:tcPr marL="5460" marR="5460" marT="5460" marB="0" anchor="b"/>
                </a:tc>
                <a:tc>
                  <a:txBody>
                    <a:bodyPr/>
                    <a:lstStyle/>
                    <a:p>
                      <a:pPr algn="ctr" fontAlgn="b"/>
                      <a:r>
                        <a:rPr lang="en-US" sz="600" b="1" u="none" strike="noStrike">
                          <a:solidFill>
                            <a:schemeClr val="accent6"/>
                          </a:solidFill>
                          <a:effectLst/>
                        </a:rPr>
                        <a:t>Mathjabeng</a:t>
                      </a:r>
                      <a:endParaRPr lang="en-US" sz="600" b="1" i="0" u="none" strike="noStrike">
                        <a:solidFill>
                          <a:schemeClr val="accent6"/>
                        </a:solidFill>
                        <a:effectLst/>
                        <a:latin typeface="Calibri" panose="020F0502020204030204" pitchFamily="34" charset="0"/>
                      </a:endParaRPr>
                    </a:p>
                  </a:txBody>
                  <a:tcPr marL="5460" marR="5460" marT="5460" marB="0" anchor="b"/>
                </a:tc>
                <a:tc>
                  <a:txBody>
                    <a:bodyPr/>
                    <a:lstStyle/>
                    <a:p>
                      <a:pPr algn="ctr" fontAlgn="b"/>
                      <a:r>
                        <a:rPr lang="en-US" sz="600" b="1" u="none" strike="noStrike" dirty="0">
                          <a:solidFill>
                            <a:schemeClr val="accent6"/>
                          </a:solidFill>
                          <a:effectLst/>
                        </a:rPr>
                        <a:t>                          1 085 </a:t>
                      </a:r>
                      <a:endParaRPr lang="en-US" sz="600" b="1" i="0" u="none" strike="noStrike" dirty="0">
                        <a:solidFill>
                          <a:schemeClr val="accent6"/>
                        </a:solidFill>
                        <a:effectLst/>
                        <a:latin typeface="Calibri" panose="020F0502020204030204" pitchFamily="34" charset="0"/>
                      </a:endParaRPr>
                    </a:p>
                  </a:txBody>
                  <a:tcPr marL="5460" marR="5460" marT="5460" marB="0" anchor="b"/>
                </a:tc>
                <a:tc>
                  <a:txBody>
                    <a:bodyPr/>
                    <a:lstStyle/>
                    <a:p>
                      <a:pPr algn="l" fontAlgn="b"/>
                      <a:r>
                        <a:rPr lang="en-US" sz="600" b="1" u="none" strike="noStrike" dirty="0">
                          <a:solidFill>
                            <a:schemeClr val="accent6"/>
                          </a:solidFill>
                          <a:effectLst/>
                        </a:rPr>
                        <a:t>                         2 027,5 </a:t>
                      </a:r>
                      <a:endParaRPr lang="en-US" sz="600" b="1" i="0" u="none" strike="noStrike" dirty="0">
                        <a:solidFill>
                          <a:schemeClr val="accent6"/>
                        </a:solidFill>
                        <a:effectLst/>
                        <a:latin typeface="Calibri" panose="020F0502020204030204" pitchFamily="34" charset="0"/>
                      </a:endParaRPr>
                    </a:p>
                  </a:txBody>
                  <a:tcPr marL="5460" marR="5460" marT="5460" marB="0" anchor="b"/>
                </a:tc>
                <a:tc>
                  <a:txBody>
                    <a:bodyPr/>
                    <a:lstStyle/>
                    <a:p>
                      <a:pPr algn="l" fontAlgn="b"/>
                      <a:r>
                        <a:rPr lang="en-US" sz="600" b="1" u="none" strike="noStrike">
                          <a:solidFill>
                            <a:schemeClr val="accent6"/>
                          </a:solidFill>
                          <a:effectLst/>
                        </a:rPr>
                        <a:t>                         1 531,5 </a:t>
                      </a:r>
                      <a:endParaRPr lang="en-US" sz="600" b="1" i="0" u="none" strike="noStrike">
                        <a:solidFill>
                          <a:schemeClr val="accent6"/>
                        </a:solidFill>
                        <a:effectLst/>
                        <a:latin typeface="Calibri" panose="020F0502020204030204" pitchFamily="34" charset="0"/>
                      </a:endParaRPr>
                    </a:p>
                  </a:txBody>
                  <a:tcPr marL="5460" marR="5460" marT="5460" marB="0" anchor="b"/>
                </a:tc>
                <a:tc>
                  <a:txBody>
                    <a:bodyPr/>
                    <a:lstStyle/>
                    <a:p>
                      <a:pPr algn="l" fontAlgn="b"/>
                      <a:r>
                        <a:rPr lang="en-US" sz="600" b="1" u="none" strike="noStrike">
                          <a:solidFill>
                            <a:schemeClr val="accent6"/>
                          </a:solidFill>
                          <a:effectLst/>
                        </a:rPr>
                        <a:t>                             414,0 </a:t>
                      </a:r>
                      <a:endParaRPr lang="en-US" sz="600" b="1" i="0" u="none" strike="noStrike">
                        <a:solidFill>
                          <a:schemeClr val="accent6"/>
                        </a:solidFill>
                        <a:effectLst/>
                        <a:latin typeface="Calibri" panose="020F0502020204030204" pitchFamily="34" charset="0"/>
                      </a:endParaRPr>
                    </a:p>
                  </a:txBody>
                  <a:tcPr marL="5460" marR="5460" marT="5460" marB="0" anchor="b"/>
                </a:tc>
                <a:tc>
                  <a:txBody>
                    <a:bodyPr/>
                    <a:lstStyle/>
                    <a:p>
                      <a:pPr algn="l" fontAlgn="b"/>
                      <a:r>
                        <a:rPr lang="en-US" sz="600" b="1" u="none" strike="noStrike">
                          <a:solidFill>
                            <a:schemeClr val="accent6"/>
                          </a:solidFill>
                          <a:effectLst/>
                        </a:rPr>
                        <a:t>                               47,7 </a:t>
                      </a:r>
                      <a:endParaRPr lang="en-US" sz="600" b="1" i="0" u="none" strike="noStrike">
                        <a:solidFill>
                          <a:schemeClr val="accent6"/>
                        </a:solidFill>
                        <a:effectLst/>
                        <a:latin typeface="Calibri" panose="020F0502020204030204" pitchFamily="34" charset="0"/>
                      </a:endParaRPr>
                    </a:p>
                  </a:txBody>
                  <a:tcPr marL="5460" marR="5460" marT="5460" marB="0" anchor="b"/>
                </a:tc>
                <a:tc>
                  <a:txBody>
                    <a:bodyPr/>
                    <a:lstStyle/>
                    <a:p>
                      <a:pPr algn="l" fontAlgn="b"/>
                      <a:r>
                        <a:rPr lang="en-US" sz="600" b="1" u="none" strike="noStrike">
                          <a:solidFill>
                            <a:schemeClr val="accent6"/>
                          </a:solidFill>
                          <a:effectLst/>
                        </a:rPr>
                        <a:t>                                34,3 </a:t>
                      </a:r>
                      <a:endParaRPr lang="en-US" sz="600" b="1" i="0" u="none" strike="noStrike">
                        <a:solidFill>
                          <a:schemeClr val="accent6"/>
                        </a:solidFill>
                        <a:effectLst/>
                        <a:latin typeface="Calibri" panose="020F0502020204030204" pitchFamily="34" charset="0"/>
                      </a:endParaRPr>
                    </a:p>
                  </a:txBody>
                  <a:tcPr marL="5460" marR="5460" marT="5460" marB="0" anchor="b"/>
                </a:tc>
              </a:tr>
              <a:tr h="208959">
                <a:tc>
                  <a:txBody>
                    <a:bodyPr/>
                    <a:lstStyle/>
                    <a:p>
                      <a:pPr algn="ctr" fontAlgn="b"/>
                      <a:r>
                        <a:rPr lang="en-US" sz="600" b="1" u="none" strike="noStrike" dirty="0">
                          <a:solidFill>
                            <a:schemeClr val="accent6"/>
                          </a:solidFill>
                          <a:effectLst/>
                        </a:rPr>
                        <a:t>Mpumalanga</a:t>
                      </a:r>
                      <a:endParaRPr lang="en-US" sz="600" b="1" i="0" u="none" strike="noStrike" dirty="0">
                        <a:solidFill>
                          <a:schemeClr val="accent6"/>
                        </a:solidFill>
                        <a:effectLst/>
                        <a:latin typeface="Calibri" panose="020F0502020204030204" pitchFamily="34" charset="0"/>
                      </a:endParaRPr>
                    </a:p>
                  </a:txBody>
                  <a:tcPr marL="5460" marR="5460" marT="5460" marB="0" anchor="b"/>
                </a:tc>
                <a:tc>
                  <a:txBody>
                    <a:bodyPr/>
                    <a:lstStyle/>
                    <a:p>
                      <a:pPr algn="ctr" fontAlgn="b"/>
                      <a:r>
                        <a:rPr lang="en-US" sz="600" b="1" u="none" strike="noStrike">
                          <a:solidFill>
                            <a:schemeClr val="accent6"/>
                          </a:solidFill>
                          <a:effectLst/>
                        </a:rPr>
                        <a:t>Emalahleni</a:t>
                      </a:r>
                      <a:endParaRPr lang="en-US" sz="600" b="1" i="0" u="none" strike="noStrike">
                        <a:solidFill>
                          <a:schemeClr val="accent6"/>
                        </a:solidFill>
                        <a:effectLst/>
                        <a:latin typeface="Calibri" panose="020F0502020204030204" pitchFamily="34" charset="0"/>
                      </a:endParaRPr>
                    </a:p>
                  </a:txBody>
                  <a:tcPr marL="5460" marR="5460" marT="5460" marB="0" anchor="b"/>
                </a:tc>
                <a:tc>
                  <a:txBody>
                    <a:bodyPr/>
                    <a:lstStyle/>
                    <a:p>
                      <a:pPr algn="ctr" fontAlgn="b"/>
                      <a:r>
                        <a:rPr lang="en-US" sz="600" b="1" u="none" strike="noStrike">
                          <a:solidFill>
                            <a:schemeClr val="accent6"/>
                          </a:solidFill>
                          <a:effectLst/>
                        </a:rPr>
                        <a:t>                             916 </a:t>
                      </a:r>
                      <a:endParaRPr lang="en-US" sz="600" b="1" i="0" u="none" strike="noStrike">
                        <a:solidFill>
                          <a:schemeClr val="accent6"/>
                        </a:solidFill>
                        <a:effectLst/>
                        <a:latin typeface="Calibri" panose="020F0502020204030204" pitchFamily="34" charset="0"/>
                      </a:endParaRPr>
                    </a:p>
                  </a:txBody>
                  <a:tcPr marL="5460" marR="5460" marT="5460" marB="0" anchor="b"/>
                </a:tc>
                <a:tc>
                  <a:txBody>
                    <a:bodyPr/>
                    <a:lstStyle/>
                    <a:p>
                      <a:pPr algn="l" fontAlgn="b"/>
                      <a:r>
                        <a:rPr lang="en-US" sz="600" b="1" u="none" strike="noStrike" dirty="0">
                          <a:solidFill>
                            <a:schemeClr val="accent6"/>
                          </a:solidFill>
                          <a:effectLst/>
                        </a:rPr>
                        <a:t>                         2 049,2 </a:t>
                      </a:r>
                      <a:endParaRPr lang="en-US" sz="600" b="1" i="0" u="none" strike="noStrike" dirty="0">
                        <a:solidFill>
                          <a:schemeClr val="accent6"/>
                        </a:solidFill>
                        <a:effectLst/>
                        <a:latin typeface="Calibri" panose="020F0502020204030204" pitchFamily="34" charset="0"/>
                      </a:endParaRPr>
                    </a:p>
                  </a:txBody>
                  <a:tcPr marL="5460" marR="5460" marT="5460" marB="0" anchor="b"/>
                </a:tc>
                <a:tc>
                  <a:txBody>
                    <a:bodyPr/>
                    <a:lstStyle/>
                    <a:p>
                      <a:pPr algn="l" fontAlgn="b"/>
                      <a:r>
                        <a:rPr lang="en-US" sz="600" b="1" u="none" strike="noStrike">
                          <a:solidFill>
                            <a:schemeClr val="accent6"/>
                          </a:solidFill>
                          <a:effectLst/>
                        </a:rPr>
                        <a:t>                         1 517,4 </a:t>
                      </a:r>
                      <a:endParaRPr lang="en-US" sz="600" b="1" i="0" u="none" strike="noStrike">
                        <a:solidFill>
                          <a:schemeClr val="accent6"/>
                        </a:solidFill>
                        <a:effectLst/>
                        <a:latin typeface="Calibri" panose="020F0502020204030204" pitchFamily="34" charset="0"/>
                      </a:endParaRPr>
                    </a:p>
                  </a:txBody>
                  <a:tcPr marL="5460" marR="5460" marT="5460" marB="0" anchor="b"/>
                </a:tc>
                <a:tc>
                  <a:txBody>
                    <a:bodyPr/>
                    <a:lstStyle/>
                    <a:p>
                      <a:pPr algn="l" fontAlgn="b"/>
                      <a:r>
                        <a:rPr lang="en-US" sz="600" b="1" u="none" strike="noStrike">
                          <a:solidFill>
                            <a:schemeClr val="accent6"/>
                          </a:solidFill>
                          <a:effectLst/>
                        </a:rPr>
                        <a:t>                             201,5 </a:t>
                      </a:r>
                      <a:endParaRPr lang="en-US" sz="600" b="1" i="0" u="none" strike="noStrike">
                        <a:solidFill>
                          <a:schemeClr val="accent6"/>
                        </a:solidFill>
                        <a:effectLst/>
                        <a:latin typeface="Calibri" panose="020F0502020204030204" pitchFamily="34" charset="0"/>
                      </a:endParaRPr>
                    </a:p>
                  </a:txBody>
                  <a:tcPr marL="5460" marR="5460" marT="5460" marB="0" anchor="b"/>
                </a:tc>
                <a:tc>
                  <a:txBody>
                    <a:bodyPr/>
                    <a:lstStyle/>
                    <a:p>
                      <a:pPr algn="l" fontAlgn="b"/>
                      <a:r>
                        <a:rPr lang="en-US" sz="600" b="1" u="none" strike="noStrike">
                          <a:solidFill>
                            <a:schemeClr val="accent6"/>
                          </a:solidFill>
                          <a:effectLst/>
                        </a:rPr>
                        <a:t>                               34,7 </a:t>
                      </a:r>
                      <a:endParaRPr lang="en-US" sz="600" b="1" i="0" u="none" strike="noStrike">
                        <a:solidFill>
                          <a:schemeClr val="accent6"/>
                        </a:solidFill>
                        <a:effectLst/>
                        <a:latin typeface="Calibri" panose="020F0502020204030204" pitchFamily="34" charset="0"/>
                      </a:endParaRPr>
                    </a:p>
                  </a:txBody>
                  <a:tcPr marL="5460" marR="5460" marT="5460" marB="0" anchor="b"/>
                </a:tc>
                <a:tc>
                  <a:txBody>
                    <a:bodyPr/>
                    <a:lstStyle/>
                    <a:p>
                      <a:pPr algn="l" fontAlgn="b"/>
                      <a:r>
                        <a:rPr lang="en-US" sz="600" b="1" u="none" strike="noStrike">
                          <a:solidFill>
                            <a:schemeClr val="accent6"/>
                          </a:solidFill>
                          <a:effectLst/>
                        </a:rPr>
                        <a:t>                              295,6 </a:t>
                      </a:r>
                      <a:endParaRPr lang="en-US" sz="600" b="1" i="0" u="none" strike="noStrike">
                        <a:solidFill>
                          <a:schemeClr val="accent6"/>
                        </a:solidFill>
                        <a:effectLst/>
                        <a:latin typeface="Calibri" panose="020F0502020204030204" pitchFamily="34" charset="0"/>
                      </a:endParaRPr>
                    </a:p>
                  </a:txBody>
                  <a:tcPr marL="5460" marR="5460" marT="5460" marB="0" anchor="b"/>
                </a:tc>
              </a:tr>
              <a:tr h="208959">
                <a:tc>
                  <a:txBody>
                    <a:bodyPr/>
                    <a:lstStyle/>
                    <a:p>
                      <a:pPr algn="ctr" fontAlgn="b"/>
                      <a:r>
                        <a:rPr lang="en-US" sz="600" b="1" u="none" strike="noStrike" dirty="0">
                          <a:solidFill>
                            <a:schemeClr val="accent6"/>
                          </a:solidFill>
                          <a:effectLst/>
                        </a:rPr>
                        <a:t>Free State</a:t>
                      </a:r>
                      <a:endParaRPr lang="en-US" sz="600" b="1" i="0" u="none" strike="noStrike" dirty="0">
                        <a:solidFill>
                          <a:schemeClr val="accent6"/>
                        </a:solidFill>
                        <a:effectLst/>
                        <a:latin typeface="Calibri" panose="020F0502020204030204" pitchFamily="34" charset="0"/>
                      </a:endParaRPr>
                    </a:p>
                  </a:txBody>
                  <a:tcPr marL="5460" marR="5460" marT="5460" marB="0" anchor="b"/>
                </a:tc>
                <a:tc>
                  <a:txBody>
                    <a:bodyPr/>
                    <a:lstStyle/>
                    <a:p>
                      <a:pPr algn="ctr" fontAlgn="b"/>
                      <a:r>
                        <a:rPr lang="en-US" sz="600" b="1" u="none" strike="noStrike">
                          <a:solidFill>
                            <a:schemeClr val="accent6"/>
                          </a:solidFill>
                          <a:effectLst/>
                        </a:rPr>
                        <a:t>Ngwathe</a:t>
                      </a:r>
                      <a:endParaRPr lang="en-US" sz="600" b="1" i="0" u="none" strike="noStrike">
                        <a:solidFill>
                          <a:schemeClr val="accent6"/>
                        </a:solidFill>
                        <a:effectLst/>
                        <a:latin typeface="Calibri" panose="020F0502020204030204" pitchFamily="34" charset="0"/>
                      </a:endParaRPr>
                    </a:p>
                  </a:txBody>
                  <a:tcPr marL="5460" marR="5460" marT="5460" marB="0" anchor="b"/>
                </a:tc>
                <a:tc>
                  <a:txBody>
                    <a:bodyPr/>
                    <a:lstStyle/>
                    <a:p>
                      <a:pPr algn="ctr" fontAlgn="b"/>
                      <a:r>
                        <a:rPr lang="en-US" sz="600" b="1" u="none" strike="noStrike">
                          <a:solidFill>
                            <a:schemeClr val="accent6"/>
                          </a:solidFill>
                          <a:effectLst/>
                        </a:rPr>
                        <a:t>                             616 </a:t>
                      </a:r>
                      <a:endParaRPr lang="en-US" sz="600" b="1" i="0" u="none" strike="noStrike">
                        <a:solidFill>
                          <a:schemeClr val="accent6"/>
                        </a:solidFill>
                        <a:effectLst/>
                        <a:latin typeface="Calibri" panose="020F0502020204030204" pitchFamily="34" charset="0"/>
                      </a:endParaRPr>
                    </a:p>
                  </a:txBody>
                  <a:tcPr marL="5460" marR="5460" marT="5460" marB="0" anchor="b"/>
                </a:tc>
                <a:tc>
                  <a:txBody>
                    <a:bodyPr/>
                    <a:lstStyle/>
                    <a:p>
                      <a:pPr algn="l" fontAlgn="b"/>
                      <a:r>
                        <a:rPr lang="en-US" sz="600" b="1" u="none" strike="noStrike" dirty="0">
                          <a:solidFill>
                            <a:schemeClr val="accent6"/>
                          </a:solidFill>
                          <a:effectLst/>
                        </a:rPr>
                        <a:t>                             602,3 </a:t>
                      </a:r>
                      <a:endParaRPr lang="en-US" sz="600" b="1" i="0" u="none" strike="noStrike" dirty="0">
                        <a:solidFill>
                          <a:schemeClr val="accent6"/>
                        </a:solidFill>
                        <a:effectLst/>
                        <a:latin typeface="Calibri" panose="020F0502020204030204" pitchFamily="34" charset="0"/>
                      </a:endParaRPr>
                    </a:p>
                  </a:txBody>
                  <a:tcPr marL="5460" marR="5460" marT="5460" marB="0" anchor="b"/>
                </a:tc>
                <a:tc>
                  <a:txBody>
                    <a:bodyPr/>
                    <a:lstStyle/>
                    <a:p>
                      <a:pPr algn="l" fontAlgn="b"/>
                      <a:r>
                        <a:rPr lang="en-US" sz="600" b="1" u="none" strike="noStrike">
                          <a:solidFill>
                            <a:schemeClr val="accent6"/>
                          </a:solidFill>
                          <a:effectLst/>
                        </a:rPr>
                        <a:t>                            307,7 </a:t>
                      </a:r>
                      <a:endParaRPr lang="en-US" sz="600" b="1" i="0" u="none" strike="noStrike">
                        <a:solidFill>
                          <a:schemeClr val="accent6"/>
                        </a:solidFill>
                        <a:effectLst/>
                        <a:latin typeface="Calibri" panose="020F0502020204030204" pitchFamily="34" charset="0"/>
                      </a:endParaRPr>
                    </a:p>
                  </a:txBody>
                  <a:tcPr marL="5460" marR="5460" marT="5460" marB="0" anchor="b"/>
                </a:tc>
                <a:tc>
                  <a:txBody>
                    <a:bodyPr/>
                    <a:lstStyle/>
                    <a:p>
                      <a:pPr algn="l" fontAlgn="b"/>
                      <a:r>
                        <a:rPr lang="en-US" sz="600" b="1" u="none" strike="noStrike">
                          <a:solidFill>
                            <a:schemeClr val="accent6"/>
                          </a:solidFill>
                          <a:effectLst/>
                        </a:rPr>
                        <a:t>                               66,5 </a:t>
                      </a:r>
                      <a:endParaRPr lang="en-US" sz="600" b="1" i="0" u="none" strike="noStrike">
                        <a:solidFill>
                          <a:schemeClr val="accent6"/>
                        </a:solidFill>
                        <a:effectLst/>
                        <a:latin typeface="Calibri" panose="020F0502020204030204" pitchFamily="34" charset="0"/>
                      </a:endParaRPr>
                    </a:p>
                  </a:txBody>
                  <a:tcPr marL="5460" marR="5460" marT="5460" marB="0" anchor="b"/>
                </a:tc>
                <a:tc>
                  <a:txBody>
                    <a:bodyPr/>
                    <a:lstStyle/>
                    <a:p>
                      <a:pPr algn="l" fontAlgn="b"/>
                      <a:r>
                        <a:rPr lang="en-US" sz="600" b="1" u="none" strike="noStrike">
                          <a:solidFill>
                            <a:schemeClr val="accent6"/>
                          </a:solidFill>
                          <a:effectLst/>
                        </a:rPr>
                        <a:t>                               26,2 </a:t>
                      </a:r>
                      <a:endParaRPr lang="en-US" sz="600" b="1" i="0" u="none" strike="noStrike">
                        <a:solidFill>
                          <a:schemeClr val="accent6"/>
                        </a:solidFill>
                        <a:effectLst/>
                        <a:latin typeface="Calibri" panose="020F0502020204030204" pitchFamily="34" charset="0"/>
                      </a:endParaRPr>
                    </a:p>
                  </a:txBody>
                  <a:tcPr marL="5460" marR="5460" marT="5460" marB="0" anchor="b"/>
                </a:tc>
                <a:tc>
                  <a:txBody>
                    <a:bodyPr/>
                    <a:lstStyle/>
                    <a:p>
                      <a:pPr algn="l" fontAlgn="b"/>
                      <a:r>
                        <a:rPr lang="en-US" sz="600" b="1" u="none" strike="noStrike">
                          <a:solidFill>
                            <a:schemeClr val="accent6"/>
                          </a:solidFill>
                          <a:effectLst/>
                        </a:rPr>
                        <a:t>                              201,9 </a:t>
                      </a:r>
                      <a:endParaRPr lang="en-US" sz="600" b="1" i="0" u="none" strike="noStrike">
                        <a:solidFill>
                          <a:schemeClr val="accent6"/>
                        </a:solidFill>
                        <a:effectLst/>
                        <a:latin typeface="Calibri" panose="020F0502020204030204" pitchFamily="34" charset="0"/>
                      </a:endParaRPr>
                    </a:p>
                  </a:txBody>
                  <a:tcPr marL="5460" marR="5460" marT="5460" marB="0" anchor="b"/>
                </a:tc>
              </a:tr>
              <a:tr h="208959">
                <a:tc>
                  <a:txBody>
                    <a:bodyPr/>
                    <a:lstStyle/>
                    <a:p>
                      <a:pPr algn="ctr" fontAlgn="b"/>
                      <a:r>
                        <a:rPr lang="en-US" sz="600" b="1" u="none" strike="noStrike" dirty="0">
                          <a:solidFill>
                            <a:schemeClr val="accent6"/>
                          </a:solidFill>
                          <a:effectLst/>
                        </a:rPr>
                        <a:t>Mpumalanga</a:t>
                      </a:r>
                      <a:endParaRPr lang="en-US" sz="600" b="1" i="0" u="none" strike="noStrike" dirty="0">
                        <a:solidFill>
                          <a:schemeClr val="accent6"/>
                        </a:solidFill>
                        <a:effectLst/>
                        <a:latin typeface="Calibri" panose="020F0502020204030204" pitchFamily="34" charset="0"/>
                      </a:endParaRPr>
                    </a:p>
                  </a:txBody>
                  <a:tcPr marL="5460" marR="5460" marT="5460" marB="0" anchor="b"/>
                </a:tc>
                <a:tc>
                  <a:txBody>
                    <a:bodyPr/>
                    <a:lstStyle/>
                    <a:p>
                      <a:pPr algn="ctr" fontAlgn="b"/>
                      <a:r>
                        <a:rPr lang="en-US" sz="600" b="1" u="none" strike="noStrike">
                          <a:solidFill>
                            <a:schemeClr val="accent6"/>
                          </a:solidFill>
                          <a:effectLst/>
                        </a:rPr>
                        <a:t>Govan Mbeki</a:t>
                      </a:r>
                      <a:endParaRPr lang="en-US" sz="600" b="1" i="0" u="none" strike="noStrike">
                        <a:solidFill>
                          <a:schemeClr val="accent6"/>
                        </a:solidFill>
                        <a:effectLst/>
                        <a:latin typeface="Calibri" panose="020F0502020204030204" pitchFamily="34" charset="0"/>
                      </a:endParaRPr>
                    </a:p>
                  </a:txBody>
                  <a:tcPr marL="5460" marR="5460" marT="5460" marB="0" anchor="b"/>
                </a:tc>
                <a:tc>
                  <a:txBody>
                    <a:bodyPr/>
                    <a:lstStyle/>
                    <a:p>
                      <a:pPr algn="ctr" fontAlgn="b"/>
                      <a:r>
                        <a:rPr lang="en-US" sz="600" b="1" u="none" strike="noStrike" dirty="0">
                          <a:solidFill>
                            <a:schemeClr val="accent6"/>
                          </a:solidFill>
                          <a:effectLst/>
                        </a:rPr>
                        <a:t>                             388 </a:t>
                      </a:r>
                      <a:endParaRPr lang="en-US" sz="600" b="1" i="0" u="none" strike="noStrike" dirty="0">
                        <a:solidFill>
                          <a:schemeClr val="accent6"/>
                        </a:solidFill>
                        <a:effectLst/>
                        <a:latin typeface="Calibri" panose="020F0502020204030204" pitchFamily="34" charset="0"/>
                      </a:endParaRPr>
                    </a:p>
                  </a:txBody>
                  <a:tcPr marL="5460" marR="5460" marT="5460" marB="0" anchor="b"/>
                </a:tc>
                <a:tc>
                  <a:txBody>
                    <a:bodyPr/>
                    <a:lstStyle/>
                    <a:p>
                      <a:pPr algn="l" fontAlgn="b"/>
                      <a:r>
                        <a:rPr lang="en-US" sz="600" b="1" u="none" strike="noStrike" dirty="0">
                          <a:solidFill>
                            <a:schemeClr val="accent6"/>
                          </a:solidFill>
                          <a:effectLst/>
                        </a:rPr>
                        <a:t>                             864,1 </a:t>
                      </a:r>
                      <a:endParaRPr lang="en-US" sz="600" b="1" i="0" u="none" strike="noStrike" dirty="0">
                        <a:solidFill>
                          <a:schemeClr val="accent6"/>
                        </a:solidFill>
                        <a:effectLst/>
                        <a:latin typeface="Calibri" panose="020F0502020204030204" pitchFamily="34" charset="0"/>
                      </a:endParaRPr>
                    </a:p>
                  </a:txBody>
                  <a:tcPr marL="5460" marR="5460" marT="5460" marB="0" anchor="b"/>
                </a:tc>
                <a:tc>
                  <a:txBody>
                    <a:bodyPr/>
                    <a:lstStyle/>
                    <a:p>
                      <a:pPr algn="l" fontAlgn="b"/>
                      <a:r>
                        <a:rPr lang="en-US" sz="600" b="1" u="none" strike="noStrike">
                          <a:solidFill>
                            <a:schemeClr val="accent6"/>
                          </a:solidFill>
                          <a:effectLst/>
                        </a:rPr>
                        <a:t>                            745,5 </a:t>
                      </a:r>
                      <a:endParaRPr lang="en-US" sz="600" b="1" i="0" u="none" strike="noStrike">
                        <a:solidFill>
                          <a:schemeClr val="accent6"/>
                        </a:solidFill>
                        <a:effectLst/>
                        <a:latin typeface="Calibri" panose="020F0502020204030204" pitchFamily="34" charset="0"/>
                      </a:endParaRPr>
                    </a:p>
                  </a:txBody>
                  <a:tcPr marL="5460" marR="5460" marT="5460" marB="0" anchor="b"/>
                </a:tc>
                <a:tc>
                  <a:txBody>
                    <a:bodyPr/>
                    <a:lstStyle/>
                    <a:p>
                      <a:pPr algn="l" fontAlgn="b"/>
                      <a:r>
                        <a:rPr lang="en-US" sz="600" b="1" u="none" strike="noStrike">
                          <a:solidFill>
                            <a:schemeClr val="accent6"/>
                          </a:solidFill>
                          <a:effectLst/>
                        </a:rPr>
                        <a:t>                               79,4 </a:t>
                      </a:r>
                      <a:endParaRPr lang="en-US" sz="600" b="1" i="0" u="none" strike="noStrike">
                        <a:solidFill>
                          <a:schemeClr val="accent6"/>
                        </a:solidFill>
                        <a:effectLst/>
                        <a:latin typeface="Calibri" panose="020F0502020204030204" pitchFamily="34" charset="0"/>
                      </a:endParaRPr>
                    </a:p>
                  </a:txBody>
                  <a:tcPr marL="5460" marR="5460" marT="5460" marB="0" anchor="b"/>
                </a:tc>
                <a:tc>
                  <a:txBody>
                    <a:bodyPr/>
                    <a:lstStyle/>
                    <a:p>
                      <a:pPr algn="l" fontAlgn="b"/>
                      <a:r>
                        <a:rPr lang="en-US" sz="600" b="1" u="none" strike="noStrike">
                          <a:solidFill>
                            <a:schemeClr val="accent6"/>
                          </a:solidFill>
                          <a:effectLst/>
                        </a:rPr>
                        <a:t>                                 7,7 </a:t>
                      </a:r>
                      <a:endParaRPr lang="en-US" sz="600" b="1" i="0" u="none" strike="noStrike">
                        <a:solidFill>
                          <a:schemeClr val="accent6"/>
                        </a:solidFill>
                        <a:effectLst/>
                        <a:latin typeface="Calibri" panose="020F0502020204030204" pitchFamily="34" charset="0"/>
                      </a:endParaRPr>
                    </a:p>
                  </a:txBody>
                  <a:tcPr marL="5460" marR="5460" marT="5460" marB="0" anchor="b"/>
                </a:tc>
                <a:tc>
                  <a:txBody>
                    <a:bodyPr/>
                    <a:lstStyle/>
                    <a:p>
                      <a:pPr algn="l" fontAlgn="b"/>
                      <a:r>
                        <a:rPr lang="en-US" sz="600" b="1" u="none" strike="noStrike">
                          <a:solidFill>
                            <a:schemeClr val="accent6"/>
                          </a:solidFill>
                          <a:effectLst/>
                        </a:rPr>
                        <a:t>                                31,5 </a:t>
                      </a:r>
                      <a:endParaRPr lang="en-US" sz="600" b="1" i="0" u="none" strike="noStrike">
                        <a:solidFill>
                          <a:schemeClr val="accent6"/>
                        </a:solidFill>
                        <a:effectLst/>
                        <a:latin typeface="Calibri" panose="020F0502020204030204" pitchFamily="34" charset="0"/>
                      </a:endParaRPr>
                    </a:p>
                  </a:txBody>
                  <a:tcPr marL="5460" marR="5460" marT="5460" marB="0" anchor="b"/>
                </a:tc>
              </a:tr>
              <a:tr h="208959">
                <a:tc>
                  <a:txBody>
                    <a:bodyPr/>
                    <a:lstStyle/>
                    <a:p>
                      <a:pPr algn="ctr" fontAlgn="b"/>
                      <a:r>
                        <a:rPr lang="en-US" sz="600" b="1" u="none" strike="noStrike" dirty="0">
                          <a:solidFill>
                            <a:schemeClr val="accent6"/>
                          </a:solidFill>
                          <a:effectLst/>
                        </a:rPr>
                        <a:t>Mpumalanga</a:t>
                      </a:r>
                      <a:endParaRPr lang="en-US" sz="600" b="1" i="0" u="none" strike="noStrike" dirty="0">
                        <a:solidFill>
                          <a:schemeClr val="accent6"/>
                        </a:solidFill>
                        <a:effectLst/>
                        <a:latin typeface="Calibri" panose="020F0502020204030204" pitchFamily="34" charset="0"/>
                      </a:endParaRPr>
                    </a:p>
                  </a:txBody>
                  <a:tcPr marL="5460" marR="5460" marT="5460" marB="0" anchor="b"/>
                </a:tc>
                <a:tc>
                  <a:txBody>
                    <a:bodyPr/>
                    <a:lstStyle/>
                    <a:p>
                      <a:pPr algn="ctr" fontAlgn="b"/>
                      <a:r>
                        <a:rPr lang="en-US" sz="600" b="1" u="none" strike="noStrike">
                          <a:solidFill>
                            <a:schemeClr val="accent6"/>
                          </a:solidFill>
                          <a:effectLst/>
                        </a:rPr>
                        <a:t>Thaba Chweu</a:t>
                      </a:r>
                      <a:endParaRPr lang="en-US" sz="600" b="1" i="0" u="none" strike="noStrike">
                        <a:solidFill>
                          <a:schemeClr val="accent6"/>
                        </a:solidFill>
                        <a:effectLst/>
                        <a:latin typeface="Calibri" panose="020F0502020204030204" pitchFamily="34" charset="0"/>
                      </a:endParaRPr>
                    </a:p>
                  </a:txBody>
                  <a:tcPr marL="5460" marR="5460" marT="5460" marB="0" anchor="b"/>
                </a:tc>
                <a:tc>
                  <a:txBody>
                    <a:bodyPr/>
                    <a:lstStyle/>
                    <a:p>
                      <a:pPr algn="ctr" fontAlgn="b"/>
                      <a:r>
                        <a:rPr lang="en-US" sz="600" b="1" u="none" strike="noStrike">
                          <a:solidFill>
                            <a:schemeClr val="accent6"/>
                          </a:solidFill>
                          <a:effectLst/>
                        </a:rPr>
                        <a:t>                             360 </a:t>
                      </a:r>
                      <a:endParaRPr lang="en-US" sz="600" b="1" i="0" u="none" strike="noStrike">
                        <a:solidFill>
                          <a:schemeClr val="accent6"/>
                        </a:solidFill>
                        <a:effectLst/>
                        <a:latin typeface="Calibri" panose="020F0502020204030204" pitchFamily="34" charset="0"/>
                      </a:endParaRPr>
                    </a:p>
                  </a:txBody>
                  <a:tcPr marL="5460" marR="5460" marT="5460" marB="0" anchor="b"/>
                </a:tc>
                <a:tc>
                  <a:txBody>
                    <a:bodyPr/>
                    <a:lstStyle/>
                    <a:p>
                      <a:pPr algn="l" fontAlgn="b"/>
                      <a:r>
                        <a:rPr lang="en-US" sz="600" b="1" u="none" strike="noStrike" dirty="0">
                          <a:solidFill>
                            <a:schemeClr val="accent6"/>
                          </a:solidFill>
                          <a:effectLst/>
                        </a:rPr>
                        <a:t>                             213,4 </a:t>
                      </a:r>
                      <a:endParaRPr lang="en-US" sz="600" b="1" i="0" u="none" strike="noStrike" dirty="0">
                        <a:solidFill>
                          <a:schemeClr val="accent6"/>
                        </a:solidFill>
                        <a:effectLst/>
                        <a:latin typeface="Calibri" panose="020F0502020204030204" pitchFamily="34" charset="0"/>
                      </a:endParaRPr>
                    </a:p>
                  </a:txBody>
                  <a:tcPr marL="5460" marR="5460" marT="5460" marB="0" anchor="b"/>
                </a:tc>
                <a:tc>
                  <a:txBody>
                    <a:bodyPr/>
                    <a:lstStyle/>
                    <a:p>
                      <a:pPr algn="l" fontAlgn="b"/>
                      <a:r>
                        <a:rPr lang="en-US" sz="600" b="1" u="none" strike="noStrike">
                          <a:solidFill>
                            <a:schemeClr val="accent6"/>
                          </a:solidFill>
                          <a:effectLst/>
                        </a:rPr>
                        <a:t>                                   -   </a:t>
                      </a:r>
                      <a:endParaRPr lang="en-US" sz="600" b="1" i="0" u="none" strike="noStrike">
                        <a:solidFill>
                          <a:schemeClr val="accent6"/>
                        </a:solidFill>
                        <a:effectLst/>
                        <a:latin typeface="Calibri" panose="020F0502020204030204" pitchFamily="34" charset="0"/>
                      </a:endParaRPr>
                    </a:p>
                  </a:txBody>
                  <a:tcPr marL="5460" marR="5460" marT="5460" marB="0" anchor="b"/>
                </a:tc>
                <a:tc>
                  <a:txBody>
                    <a:bodyPr/>
                    <a:lstStyle/>
                    <a:p>
                      <a:pPr algn="l" fontAlgn="b"/>
                      <a:r>
                        <a:rPr lang="en-US" sz="600" b="1" u="none" strike="noStrike">
                          <a:solidFill>
                            <a:schemeClr val="accent6"/>
                          </a:solidFill>
                          <a:effectLst/>
                        </a:rPr>
                        <a:t>                                    -   </a:t>
                      </a:r>
                      <a:endParaRPr lang="en-US" sz="600" b="1" i="0" u="none" strike="noStrike">
                        <a:solidFill>
                          <a:schemeClr val="accent6"/>
                        </a:solidFill>
                        <a:effectLst/>
                        <a:latin typeface="Calibri" panose="020F0502020204030204" pitchFamily="34" charset="0"/>
                      </a:endParaRPr>
                    </a:p>
                  </a:txBody>
                  <a:tcPr marL="5460" marR="5460" marT="5460" marB="0" anchor="b"/>
                </a:tc>
                <a:tc>
                  <a:txBody>
                    <a:bodyPr/>
                    <a:lstStyle/>
                    <a:p>
                      <a:pPr algn="l" fontAlgn="b"/>
                      <a:r>
                        <a:rPr lang="en-US" sz="600" b="1" u="none" strike="noStrike">
                          <a:solidFill>
                            <a:schemeClr val="accent6"/>
                          </a:solidFill>
                          <a:effectLst/>
                        </a:rPr>
                        <a:t>                                    -   </a:t>
                      </a:r>
                      <a:endParaRPr lang="en-US" sz="600" b="1" i="0" u="none" strike="noStrike">
                        <a:solidFill>
                          <a:schemeClr val="accent6"/>
                        </a:solidFill>
                        <a:effectLst/>
                        <a:latin typeface="Calibri" panose="020F0502020204030204" pitchFamily="34" charset="0"/>
                      </a:endParaRPr>
                    </a:p>
                  </a:txBody>
                  <a:tcPr marL="5460" marR="5460" marT="5460" marB="0" anchor="b"/>
                </a:tc>
                <a:tc>
                  <a:txBody>
                    <a:bodyPr/>
                    <a:lstStyle/>
                    <a:p>
                      <a:pPr algn="l" fontAlgn="b"/>
                      <a:r>
                        <a:rPr lang="en-US" sz="600" b="1" u="none" strike="noStrike">
                          <a:solidFill>
                            <a:schemeClr val="accent6"/>
                          </a:solidFill>
                          <a:effectLst/>
                        </a:rPr>
                        <a:t>                              213,4 </a:t>
                      </a:r>
                      <a:endParaRPr lang="en-US" sz="600" b="1" i="0" u="none" strike="noStrike">
                        <a:solidFill>
                          <a:schemeClr val="accent6"/>
                        </a:solidFill>
                        <a:effectLst/>
                        <a:latin typeface="Calibri" panose="020F0502020204030204" pitchFamily="34" charset="0"/>
                      </a:endParaRPr>
                    </a:p>
                  </a:txBody>
                  <a:tcPr marL="5460" marR="5460" marT="5460" marB="0" anchor="b"/>
                </a:tc>
              </a:tr>
              <a:tr h="208959">
                <a:tc>
                  <a:txBody>
                    <a:bodyPr/>
                    <a:lstStyle/>
                    <a:p>
                      <a:pPr algn="ctr" fontAlgn="b"/>
                      <a:r>
                        <a:rPr lang="en-US" sz="600" b="1" u="none" strike="noStrike" dirty="0">
                          <a:solidFill>
                            <a:schemeClr val="accent6"/>
                          </a:solidFill>
                          <a:effectLst/>
                        </a:rPr>
                        <a:t>Mpumalanga</a:t>
                      </a:r>
                      <a:endParaRPr lang="en-US" sz="600" b="1" i="0" u="none" strike="noStrike" dirty="0">
                        <a:solidFill>
                          <a:schemeClr val="accent6"/>
                        </a:solidFill>
                        <a:effectLst/>
                        <a:latin typeface="Calibri" panose="020F0502020204030204" pitchFamily="34" charset="0"/>
                      </a:endParaRPr>
                    </a:p>
                  </a:txBody>
                  <a:tcPr marL="5460" marR="5460" marT="5460" marB="0" anchor="b"/>
                </a:tc>
                <a:tc>
                  <a:txBody>
                    <a:bodyPr/>
                    <a:lstStyle/>
                    <a:p>
                      <a:pPr algn="ctr" fontAlgn="b"/>
                      <a:r>
                        <a:rPr lang="en-US" sz="600" b="1" u="none" strike="noStrike" dirty="0" err="1">
                          <a:solidFill>
                            <a:schemeClr val="accent6"/>
                          </a:solidFill>
                          <a:effectLst/>
                        </a:rPr>
                        <a:t>Lekwa</a:t>
                      </a:r>
                      <a:endParaRPr lang="en-US" sz="600" b="1" i="0" u="none" strike="noStrike" dirty="0">
                        <a:solidFill>
                          <a:schemeClr val="accent6"/>
                        </a:solidFill>
                        <a:effectLst/>
                        <a:latin typeface="Calibri" panose="020F0502020204030204" pitchFamily="34" charset="0"/>
                      </a:endParaRPr>
                    </a:p>
                  </a:txBody>
                  <a:tcPr marL="5460" marR="5460" marT="5460" marB="0" anchor="b"/>
                </a:tc>
                <a:tc>
                  <a:txBody>
                    <a:bodyPr/>
                    <a:lstStyle/>
                    <a:p>
                      <a:pPr algn="ctr" fontAlgn="b"/>
                      <a:r>
                        <a:rPr lang="en-US" sz="600" b="1" u="none" strike="noStrike">
                          <a:solidFill>
                            <a:schemeClr val="accent6"/>
                          </a:solidFill>
                          <a:effectLst/>
                        </a:rPr>
                        <a:t>                             298 </a:t>
                      </a:r>
                      <a:endParaRPr lang="en-US" sz="600" b="1" i="0" u="none" strike="noStrike">
                        <a:solidFill>
                          <a:schemeClr val="accent6"/>
                        </a:solidFill>
                        <a:effectLst/>
                        <a:latin typeface="Calibri" panose="020F0502020204030204" pitchFamily="34" charset="0"/>
                      </a:endParaRPr>
                    </a:p>
                  </a:txBody>
                  <a:tcPr marL="5460" marR="5460" marT="5460" marB="0" anchor="b"/>
                </a:tc>
                <a:tc>
                  <a:txBody>
                    <a:bodyPr/>
                    <a:lstStyle/>
                    <a:p>
                      <a:pPr algn="l" fontAlgn="b"/>
                      <a:r>
                        <a:rPr lang="en-US" sz="600" b="1" u="none" strike="noStrike" dirty="0">
                          <a:solidFill>
                            <a:schemeClr val="accent6"/>
                          </a:solidFill>
                          <a:effectLst/>
                        </a:rPr>
                        <a:t>                             578,4 </a:t>
                      </a:r>
                      <a:endParaRPr lang="en-US" sz="600" b="1" i="0" u="none" strike="noStrike" dirty="0">
                        <a:solidFill>
                          <a:schemeClr val="accent6"/>
                        </a:solidFill>
                        <a:effectLst/>
                        <a:latin typeface="Calibri" panose="020F0502020204030204" pitchFamily="34" charset="0"/>
                      </a:endParaRPr>
                    </a:p>
                  </a:txBody>
                  <a:tcPr marL="5460" marR="5460" marT="5460" marB="0" anchor="b"/>
                </a:tc>
                <a:tc>
                  <a:txBody>
                    <a:bodyPr/>
                    <a:lstStyle/>
                    <a:p>
                      <a:pPr algn="l" fontAlgn="b"/>
                      <a:r>
                        <a:rPr lang="en-US" sz="600" b="1" u="none" strike="noStrike">
                          <a:solidFill>
                            <a:schemeClr val="accent6"/>
                          </a:solidFill>
                          <a:effectLst/>
                        </a:rPr>
                        <a:t>                            427,4 </a:t>
                      </a:r>
                      <a:endParaRPr lang="en-US" sz="600" b="1" i="0" u="none" strike="noStrike">
                        <a:solidFill>
                          <a:schemeClr val="accent6"/>
                        </a:solidFill>
                        <a:effectLst/>
                        <a:latin typeface="Calibri" panose="020F0502020204030204" pitchFamily="34" charset="0"/>
                      </a:endParaRPr>
                    </a:p>
                  </a:txBody>
                  <a:tcPr marL="5460" marR="5460" marT="5460" marB="0" anchor="b"/>
                </a:tc>
                <a:tc>
                  <a:txBody>
                    <a:bodyPr/>
                    <a:lstStyle/>
                    <a:p>
                      <a:pPr algn="l" fontAlgn="b"/>
                      <a:r>
                        <a:rPr lang="en-US" sz="600" b="1" u="none" strike="noStrike">
                          <a:solidFill>
                            <a:schemeClr val="accent6"/>
                          </a:solidFill>
                          <a:effectLst/>
                        </a:rPr>
                        <a:t>                               74,0 </a:t>
                      </a:r>
                      <a:endParaRPr lang="en-US" sz="600" b="1" i="0" u="none" strike="noStrike">
                        <a:solidFill>
                          <a:schemeClr val="accent6"/>
                        </a:solidFill>
                        <a:effectLst/>
                        <a:latin typeface="Calibri" panose="020F0502020204030204" pitchFamily="34" charset="0"/>
                      </a:endParaRPr>
                    </a:p>
                  </a:txBody>
                  <a:tcPr marL="5460" marR="5460" marT="5460" marB="0" anchor="b"/>
                </a:tc>
                <a:tc>
                  <a:txBody>
                    <a:bodyPr/>
                    <a:lstStyle/>
                    <a:p>
                      <a:pPr algn="l" fontAlgn="b"/>
                      <a:r>
                        <a:rPr lang="en-US" sz="600" b="1" u="none" strike="noStrike">
                          <a:solidFill>
                            <a:schemeClr val="accent6"/>
                          </a:solidFill>
                          <a:effectLst/>
                        </a:rPr>
                        <a:t>                               10,8 </a:t>
                      </a:r>
                      <a:endParaRPr lang="en-US" sz="600" b="1" i="0" u="none" strike="noStrike">
                        <a:solidFill>
                          <a:schemeClr val="accent6"/>
                        </a:solidFill>
                        <a:effectLst/>
                        <a:latin typeface="Calibri" panose="020F0502020204030204" pitchFamily="34" charset="0"/>
                      </a:endParaRPr>
                    </a:p>
                  </a:txBody>
                  <a:tcPr marL="5460" marR="5460" marT="5460" marB="0" anchor="b"/>
                </a:tc>
                <a:tc>
                  <a:txBody>
                    <a:bodyPr/>
                    <a:lstStyle/>
                    <a:p>
                      <a:pPr algn="l" fontAlgn="b"/>
                      <a:r>
                        <a:rPr lang="en-US" sz="600" b="1" u="none" strike="noStrike">
                          <a:solidFill>
                            <a:schemeClr val="accent6"/>
                          </a:solidFill>
                          <a:effectLst/>
                        </a:rPr>
                        <a:t>                                66,2 </a:t>
                      </a:r>
                      <a:endParaRPr lang="en-US" sz="600" b="1" i="0" u="none" strike="noStrike">
                        <a:solidFill>
                          <a:schemeClr val="accent6"/>
                        </a:solidFill>
                        <a:effectLst/>
                        <a:latin typeface="Calibri" panose="020F0502020204030204" pitchFamily="34" charset="0"/>
                      </a:endParaRPr>
                    </a:p>
                  </a:txBody>
                  <a:tcPr marL="5460" marR="5460" marT="5460" marB="0" anchor="b"/>
                </a:tc>
              </a:tr>
              <a:tr h="208959">
                <a:tc>
                  <a:txBody>
                    <a:bodyPr/>
                    <a:lstStyle/>
                    <a:p>
                      <a:pPr algn="ctr" fontAlgn="b"/>
                      <a:r>
                        <a:rPr lang="en-US" sz="600" b="1" u="none" strike="noStrike">
                          <a:solidFill>
                            <a:schemeClr val="accent6"/>
                          </a:solidFill>
                          <a:effectLst/>
                        </a:rPr>
                        <a:t>North West</a:t>
                      </a:r>
                      <a:endParaRPr lang="en-US" sz="600" b="1" i="0" u="none" strike="noStrike">
                        <a:solidFill>
                          <a:schemeClr val="accent6"/>
                        </a:solidFill>
                        <a:effectLst/>
                        <a:latin typeface="Calibri" panose="020F0502020204030204" pitchFamily="34" charset="0"/>
                      </a:endParaRPr>
                    </a:p>
                  </a:txBody>
                  <a:tcPr marL="5460" marR="5460" marT="5460" marB="0" anchor="b"/>
                </a:tc>
                <a:tc>
                  <a:txBody>
                    <a:bodyPr/>
                    <a:lstStyle/>
                    <a:p>
                      <a:pPr algn="ctr" fontAlgn="b"/>
                      <a:r>
                        <a:rPr lang="en-US" sz="600" b="1" u="none" strike="noStrike">
                          <a:solidFill>
                            <a:schemeClr val="accent6"/>
                          </a:solidFill>
                          <a:effectLst/>
                        </a:rPr>
                        <a:t>Naledi</a:t>
                      </a:r>
                      <a:endParaRPr lang="en-US" sz="600" b="1" i="0" u="none" strike="noStrike">
                        <a:solidFill>
                          <a:schemeClr val="accent6"/>
                        </a:solidFill>
                        <a:effectLst/>
                        <a:latin typeface="Calibri" panose="020F0502020204030204" pitchFamily="34" charset="0"/>
                      </a:endParaRPr>
                    </a:p>
                  </a:txBody>
                  <a:tcPr marL="5460" marR="5460" marT="5460" marB="0" anchor="b"/>
                </a:tc>
                <a:tc>
                  <a:txBody>
                    <a:bodyPr/>
                    <a:lstStyle/>
                    <a:p>
                      <a:pPr algn="ctr" fontAlgn="b"/>
                      <a:r>
                        <a:rPr lang="en-US" sz="600" b="1" u="none" strike="noStrike" dirty="0">
                          <a:solidFill>
                            <a:schemeClr val="accent6"/>
                          </a:solidFill>
                          <a:effectLst/>
                        </a:rPr>
                        <a:t>                             213 </a:t>
                      </a:r>
                      <a:endParaRPr lang="en-US" sz="600" b="1" i="0" u="none" strike="noStrike" dirty="0">
                        <a:solidFill>
                          <a:schemeClr val="accent6"/>
                        </a:solidFill>
                        <a:effectLst/>
                        <a:latin typeface="Calibri" panose="020F0502020204030204" pitchFamily="34" charset="0"/>
                      </a:endParaRPr>
                    </a:p>
                  </a:txBody>
                  <a:tcPr marL="5460" marR="5460" marT="5460" marB="0" anchor="b"/>
                </a:tc>
                <a:tc>
                  <a:txBody>
                    <a:bodyPr/>
                    <a:lstStyle/>
                    <a:p>
                      <a:pPr algn="l" fontAlgn="b"/>
                      <a:r>
                        <a:rPr lang="en-US" sz="600" b="1" u="none" strike="noStrike" dirty="0">
                          <a:solidFill>
                            <a:schemeClr val="accent6"/>
                          </a:solidFill>
                          <a:effectLst/>
                        </a:rPr>
                        <a:t>                             267,4 </a:t>
                      </a:r>
                      <a:endParaRPr lang="en-US" sz="600" b="1" i="0" u="none" strike="noStrike" dirty="0">
                        <a:solidFill>
                          <a:schemeClr val="accent6"/>
                        </a:solidFill>
                        <a:effectLst/>
                        <a:latin typeface="Calibri" panose="020F0502020204030204" pitchFamily="34" charset="0"/>
                      </a:endParaRPr>
                    </a:p>
                  </a:txBody>
                  <a:tcPr marL="5460" marR="5460" marT="5460" marB="0" anchor="b"/>
                </a:tc>
                <a:tc>
                  <a:txBody>
                    <a:bodyPr/>
                    <a:lstStyle/>
                    <a:p>
                      <a:pPr algn="l" fontAlgn="b"/>
                      <a:r>
                        <a:rPr lang="en-US" sz="600" b="1" u="none" strike="noStrike">
                          <a:solidFill>
                            <a:schemeClr val="accent6"/>
                          </a:solidFill>
                          <a:effectLst/>
                        </a:rPr>
                        <a:t>                            185,7 </a:t>
                      </a:r>
                      <a:endParaRPr lang="en-US" sz="600" b="1" i="0" u="none" strike="noStrike">
                        <a:solidFill>
                          <a:schemeClr val="accent6"/>
                        </a:solidFill>
                        <a:effectLst/>
                        <a:latin typeface="Calibri" panose="020F0502020204030204" pitchFamily="34" charset="0"/>
                      </a:endParaRPr>
                    </a:p>
                  </a:txBody>
                  <a:tcPr marL="5460" marR="5460" marT="5460" marB="0" anchor="b"/>
                </a:tc>
                <a:tc>
                  <a:txBody>
                    <a:bodyPr/>
                    <a:lstStyle/>
                    <a:p>
                      <a:pPr algn="l" fontAlgn="b"/>
                      <a:r>
                        <a:rPr lang="en-US" sz="600" b="1" u="none" strike="noStrike">
                          <a:solidFill>
                            <a:schemeClr val="accent6"/>
                          </a:solidFill>
                          <a:effectLst/>
                        </a:rPr>
                        <a:t>                               68,0 </a:t>
                      </a:r>
                      <a:endParaRPr lang="en-US" sz="600" b="1" i="0" u="none" strike="noStrike">
                        <a:solidFill>
                          <a:schemeClr val="accent6"/>
                        </a:solidFill>
                        <a:effectLst/>
                        <a:latin typeface="Calibri" panose="020F0502020204030204" pitchFamily="34" charset="0"/>
                      </a:endParaRPr>
                    </a:p>
                  </a:txBody>
                  <a:tcPr marL="5460" marR="5460" marT="5460" marB="0" anchor="b"/>
                </a:tc>
                <a:tc>
                  <a:txBody>
                    <a:bodyPr/>
                    <a:lstStyle/>
                    <a:p>
                      <a:pPr algn="l" fontAlgn="b"/>
                      <a:r>
                        <a:rPr lang="en-US" sz="600" b="1" u="none" strike="noStrike">
                          <a:solidFill>
                            <a:schemeClr val="accent6"/>
                          </a:solidFill>
                          <a:effectLst/>
                        </a:rPr>
                        <a:t>                               13,7 </a:t>
                      </a:r>
                      <a:endParaRPr lang="en-US" sz="600" b="1" i="0" u="none" strike="noStrike">
                        <a:solidFill>
                          <a:schemeClr val="accent6"/>
                        </a:solidFill>
                        <a:effectLst/>
                        <a:latin typeface="Calibri" panose="020F0502020204030204" pitchFamily="34" charset="0"/>
                      </a:endParaRPr>
                    </a:p>
                  </a:txBody>
                  <a:tcPr marL="5460" marR="5460" marT="5460" marB="0" anchor="b"/>
                </a:tc>
                <a:tc>
                  <a:txBody>
                    <a:bodyPr/>
                    <a:lstStyle/>
                    <a:p>
                      <a:pPr algn="l" fontAlgn="b"/>
                      <a:r>
                        <a:rPr lang="en-US" sz="600" b="1" u="none" strike="noStrike">
                          <a:solidFill>
                            <a:schemeClr val="accent6"/>
                          </a:solidFill>
                          <a:effectLst/>
                        </a:rPr>
                        <a:t>                                     -   </a:t>
                      </a:r>
                      <a:endParaRPr lang="en-US" sz="600" b="1" i="0" u="none" strike="noStrike">
                        <a:solidFill>
                          <a:schemeClr val="accent6"/>
                        </a:solidFill>
                        <a:effectLst/>
                        <a:latin typeface="Calibri" panose="020F0502020204030204" pitchFamily="34" charset="0"/>
                      </a:endParaRPr>
                    </a:p>
                  </a:txBody>
                  <a:tcPr marL="5460" marR="5460" marT="5460" marB="0" anchor="b"/>
                </a:tc>
              </a:tr>
              <a:tr h="208959">
                <a:tc>
                  <a:txBody>
                    <a:bodyPr/>
                    <a:lstStyle/>
                    <a:p>
                      <a:pPr algn="ctr" fontAlgn="b"/>
                      <a:r>
                        <a:rPr lang="en-US" sz="600" b="1" u="none" strike="noStrike">
                          <a:solidFill>
                            <a:schemeClr val="accent6"/>
                          </a:solidFill>
                          <a:effectLst/>
                        </a:rPr>
                        <a:t>Limpopo</a:t>
                      </a:r>
                      <a:endParaRPr lang="en-US" sz="600" b="1" i="0" u="none" strike="noStrike">
                        <a:solidFill>
                          <a:schemeClr val="accent6"/>
                        </a:solidFill>
                        <a:effectLst/>
                        <a:latin typeface="Calibri" panose="020F0502020204030204" pitchFamily="34" charset="0"/>
                      </a:endParaRPr>
                    </a:p>
                  </a:txBody>
                  <a:tcPr marL="5460" marR="5460" marT="5460" marB="0" anchor="b"/>
                </a:tc>
                <a:tc>
                  <a:txBody>
                    <a:bodyPr/>
                    <a:lstStyle/>
                    <a:p>
                      <a:pPr algn="ctr" fontAlgn="b"/>
                      <a:r>
                        <a:rPr lang="en-US" sz="600" b="1" u="none" strike="noStrike">
                          <a:solidFill>
                            <a:schemeClr val="accent6"/>
                          </a:solidFill>
                          <a:effectLst/>
                        </a:rPr>
                        <a:t>Thabazimbi</a:t>
                      </a:r>
                      <a:endParaRPr lang="en-US" sz="600" b="1" i="0" u="none" strike="noStrike">
                        <a:solidFill>
                          <a:schemeClr val="accent6"/>
                        </a:solidFill>
                        <a:effectLst/>
                        <a:latin typeface="Calibri" panose="020F0502020204030204" pitchFamily="34" charset="0"/>
                      </a:endParaRPr>
                    </a:p>
                  </a:txBody>
                  <a:tcPr marL="5460" marR="5460" marT="5460" marB="0" anchor="b"/>
                </a:tc>
                <a:tc>
                  <a:txBody>
                    <a:bodyPr/>
                    <a:lstStyle/>
                    <a:p>
                      <a:pPr algn="ctr" fontAlgn="b"/>
                      <a:r>
                        <a:rPr lang="en-US" sz="600" b="1" u="none" strike="noStrike" dirty="0">
                          <a:solidFill>
                            <a:schemeClr val="accent6"/>
                          </a:solidFill>
                          <a:effectLst/>
                        </a:rPr>
                        <a:t>                             187 </a:t>
                      </a:r>
                      <a:endParaRPr lang="en-US" sz="600" b="1" i="0" u="none" strike="noStrike" dirty="0">
                        <a:solidFill>
                          <a:schemeClr val="accent6"/>
                        </a:solidFill>
                        <a:effectLst/>
                        <a:latin typeface="Calibri" panose="020F0502020204030204" pitchFamily="34" charset="0"/>
                      </a:endParaRPr>
                    </a:p>
                  </a:txBody>
                  <a:tcPr marL="5460" marR="5460" marT="5460" marB="0" anchor="b"/>
                </a:tc>
                <a:tc>
                  <a:txBody>
                    <a:bodyPr/>
                    <a:lstStyle/>
                    <a:p>
                      <a:pPr algn="l" fontAlgn="b"/>
                      <a:r>
                        <a:rPr lang="en-US" sz="600" b="1" u="none" strike="noStrike" dirty="0">
                          <a:solidFill>
                            <a:schemeClr val="accent6"/>
                          </a:solidFill>
                          <a:effectLst/>
                        </a:rPr>
                        <a:t>                             235,3 </a:t>
                      </a:r>
                      <a:endParaRPr lang="en-US" sz="600" b="1" i="0" u="none" strike="noStrike" dirty="0">
                        <a:solidFill>
                          <a:schemeClr val="accent6"/>
                        </a:solidFill>
                        <a:effectLst/>
                        <a:latin typeface="Calibri" panose="020F0502020204030204" pitchFamily="34" charset="0"/>
                      </a:endParaRPr>
                    </a:p>
                  </a:txBody>
                  <a:tcPr marL="5460" marR="5460" marT="5460" marB="0" anchor="b"/>
                </a:tc>
                <a:tc>
                  <a:txBody>
                    <a:bodyPr/>
                    <a:lstStyle/>
                    <a:p>
                      <a:pPr algn="l" fontAlgn="b"/>
                      <a:r>
                        <a:rPr lang="en-US" sz="600" b="1" u="none" strike="noStrike">
                          <a:solidFill>
                            <a:schemeClr val="accent6"/>
                          </a:solidFill>
                          <a:effectLst/>
                        </a:rPr>
                        <a:t>                            161,0 </a:t>
                      </a:r>
                      <a:endParaRPr lang="en-US" sz="600" b="1" i="0" u="none" strike="noStrike">
                        <a:solidFill>
                          <a:schemeClr val="accent6"/>
                        </a:solidFill>
                        <a:effectLst/>
                        <a:latin typeface="Calibri" panose="020F0502020204030204" pitchFamily="34" charset="0"/>
                      </a:endParaRPr>
                    </a:p>
                  </a:txBody>
                  <a:tcPr marL="5460" marR="5460" marT="5460" marB="0" anchor="b"/>
                </a:tc>
                <a:tc>
                  <a:txBody>
                    <a:bodyPr/>
                    <a:lstStyle/>
                    <a:p>
                      <a:pPr algn="l" fontAlgn="b"/>
                      <a:r>
                        <a:rPr lang="en-US" sz="600" b="1" u="none" strike="noStrike">
                          <a:solidFill>
                            <a:schemeClr val="accent6"/>
                          </a:solidFill>
                          <a:effectLst/>
                        </a:rPr>
                        <a:t>                               43,2 </a:t>
                      </a:r>
                      <a:endParaRPr lang="en-US" sz="600" b="1" i="0" u="none" strike="noStrike">
                        <a:solidFill>
                          <a:schemeClr val="accent6"/>
                        </a:solidFill>
                        <a:effectLst/>
                        <a:latin typeface="Calibri" panose="020F0502020204030204" pitchFamily="34" charset="0"/>
                      </a:endParaRPr>
                    </a:p>
                  </a:txBody>
                  <a:tcPr marL="5460" marR="5460" marT="5460" marB="0" anchor="b"/>
                </a:tc>
                <a:tc>
                  <a:txBody>
                    <a:bodyPr/>
                    <a:lstStyle/>
                    <a:p>
                      <a:pPr algn="l" fontAlgn="b"/>
                      <a:r>
                        <a:rPr lang="en-US" sz="600" b="1" u="none" strike="noStrike">
                          <a:solidFill>
                            <a:schemeClr val="accent6"/>
                          </a:solidFill>
                          <a:effectLst/>
                        </a:rPr>
                        <a:t>                                 8,4 </a:t>
                      </a:r>
                      <a:endParaRPr lang="en-US" sz="600" b="1" i="0" u="none" strike="noStrike">
                        <a:solidFill>
                          <a:schemeClr val="accent6"/>
                        </a:solidFill>
                        <a:effectLst/>
                        <a:latin typeface="Calibri" panose="020F0502020204030204" pitchFamily="34" charset="0"/>
                      </a:endParaRPr>
                    </a:p>
                  </a:txBody>
                  <a:tcPr marL="5460" marR="5460" marT="5460" marB="0" anchor="b"/>
                </a:tc>
                <a:tc>
                  <a:txBody>
                    <a:bodyPr/>
                    <a:lstStyle/>
                    <a:p>
                      <a:pPr algn="l" fontAlgn="b"/>
                      <a:r>
                        <a:rPr lang="en-US" sz="600" b="1" u="none" strike="noStrike">
                          <a:solidFill>
                            <a:schemeClr val="accent6"/>
                          </a:solidFill>
                          <a:effectLst/>
                        </a:rPr>
                        <a:t>                                22,7 </a:t>
                      </a:r>
                      <a:endParaRPr lang="en-US" sz="600" b="1" i="0" u="none" strike="noStrike">
                        <a:solidFill>
                          <a:schemeClr val="accent6"/>
                        </a:solidFill>
                        <a:effectLst/>
                        <a:latin typeface="Calibri" panose="020F0502020204030204" pitchFamily="34" charset="0"/>
                      </a:endParaRPr>
                    </a:p>
                  </a:txBody>
                  <a:tcPr marL="5460" marR="5460" marT="5460" marB="0" anchor="b"/>
                </a:tc>
              </a:tr>
              <a:tr h="208959">
                <a:tc>
                  <a:txBody>
                    <a:bodyPr/>
                    <a:lstStyle/>
                    <a:p>
                      <a:pPr algn="ctr" fontAlgn="b"/>
                      <a:r>
                        <a:rPr lang="en-US" sz="600" b="1" u="none" strike="noStrike">
                          <a:solidFill>
                            <a:schemeClr val="accent6"/>
                          </a:solidFill>
                          <a:effectLst/>
                        </a:rPr>
                        <a:t>North West</a:t>
                      </a:r>
                      <a:endParaRPr lang="en-US" sz="600" b="1" i="0" u="none" strike="noStrike">
                        <a:solidFill>
                          <a:schemeClr val="accent6"/>
                        </a:solidFill>
                        <a:effectLst/>
                        <a:latin typeface="Calibri" panose="020F0502020204030204" pitchFamily="34" charset="0"/>
                      </a:endParaRPr>
                    </a:p>
                  </a:txBody>
                  <a:tcPr marL="5460" marR="5460" marT="5460" marB="0" anchor="b"/>
                </a:tc>
                <a:tc>
                  <a:txBody>
                    <a:bodyPr/>
                    <a:lstStyle/>
                    <a:p>
                      <a:pPr algn="ctr" fontAlgn="b"/>
                      <a:r>
                        <a:rPr lang="en-US" sz="600" b="1" u="none" strike="noStrike">
                          <a:solidFill>
                            <a:schemeClr val="accent6"/>
                          </a:solidFill>
                          <a:effectLst/>
                        </a:rPr>
                        <a:t>Ditsobotla</a:t>
                      </a:r>
                      <a:endParaRPr lang="en-US" sz="600" b="1" i="0" u="none" strike="noStrike">
                        <a:solidFill>
                          <a:schemeClr val="accent6"/>
                        </a:solidFill>
                        <a:effectLst/>
                        <a:latin typeface="Calibri" panose="020F0502020204030204" pitchFamily="34" charset="0"/>
                      </a:endParaRPr>
                    </a:p>
                  </a:txBody>
                  <a:tcPr marL="5460" marR="5460" marT="5460" marB="0" anchor="b"/>
                </a:tc>
                <a:tc>
                  <a:txBody>
                    <a:bodyPr/>
                    <a:lstStyle/>
                    <a:p>
                      <a:pPr algn="ctr" fontAlgn="b"/>
                      <a:r>
                        <a:rPr lang="en-US" sz="600" b="1" u="none" strike="noStrike" dirty="0">
                          <a:solidFill>
                            <a:schemeClr val="accent6"/>
                          </a:solidFill>
                          <a:effectLst/>
                        </a:rPr>
                        <a:t>                             186 </a:t>
                      </a:r>
                      <a:endParaRPr lang="en-US" sz="600" b="1" i="0" u="none" strike="noStrike" dirty="0">
                        <a:solidFill>
                          <a:schemeClr val="accent6"/>
                        </a:solidFill>
                        <a:effectLst/>
                        <a:latin typeface="Calibri" panose="020F0502020204030204" pitchFamily="34" charset="0"/>
                      </a:endParaRPr>
                    </a:p>
                  </a:txBody>
                  <a:tcPr marL="5460" marR="5460" marT="5460" marB="0" anchor="b"/>
                </a:tc>
                <a:tc>
                  <a:txBody>
                    <a:bodyPr/>
                    <a:lstStyle/>
                    <a:p>
                      <a:pPr algn="l" fontAlgn="b"/>
                      <a:r>
                        <a:rPr lang="en-US" sz="600" b="1" u="none" strike="noStrike" dirty="0">
                          <a:solidFill>
                            <a:schemeClr val="accent6"/>
                          </a:solidFill>
                          <a:effectLst/>
                        </a:rPr>
                        <a:t>                             271,0 </a:t>
                      </a:r>
                      <a:endParaRPr lang="en-US" sz="600" b="1" i="0" u="none" strike="noStrike" dirty="0">
                        <a:solidFill>
                          <a:schemeClr val="accent6"/>
                        </a:solidFill>
                        <a:effectLst/>
                        <a:latin typeface="Calibri" panose="020F0502020204030204" pitchFamily="34" charset="0"/>
                      </a:endParaRPr>
                    </a:p>
                  </a:txBody>
                  <a:tcPr marL="5460" marR="5460" marT="5460" marB="0" anchor="b"/>
                </a:tc>
                <a:tc>
                  <a:txBody>
                    <a:bodyPr/>
                    <a:lstStyle/>
                    <a:p>
                      <a:pPr algn="l" fontAlgn="b"/>
                      <a:r>
                        <a:rPr lang="en-US" sz="600" b="1" u="none" strike="noStrike">
                          <a:solidFill>
                            <a:schemeClr val="accent6"/>
                          </a:solidFill>
                          <a:effectLst/>
                        </a:rPr>
                        <a:t>                            187,1 </a:t>
                      </a:r>
                      <a:endParaRPr lang="en-US" sz="600" b="1" i="0" u="none" strike="noStrike">
                        <a:solidFill>
                          <a:schemeClr val="accent6"/>
                        </a:solidFill>
                        <a:effectLst/>
                        <a:latin typeface="Calibri" panose="020F0502020204030204" pitchFamily="34" charset="0"/>
                      </a:endParaRPr>
                    </a:p>
                  </a:txBody>
                  <a:tcPr marL="5460" marR="5460" marT="5460" marB="0" anchor="b"/>
                </a:tc>
                <a:tc>
                  <a:txBody>
                    <a:bodyPr/>
                    <a:lstStyle/>
                    <a:p>
                      <a:pPr algn="l" fontAlgn="b"/>
                      <a:r>
                        <a:rPr lang="en-US" sz="600" b="1" u="none" strike="noStrike">
                          <a:solidFill>
                            <a:schemeClr val="accent6"/>
                          </a:solidFill>
                          <a:effectLst/>
                        </a:rPr>
                        <a:t>                               34,9 </a:t>
                      </a:r>
                      <a:endParaRPr lang="en-US" sz="600" b="1" i="0" u="none" strike="noStrike">
                        <a:solidFill>
                          <a:schemeClr val="accent6"/>
                        </a:solidFill>
                        <a:effectLst/>
                        <a:latin typeface="Calibri" panose="020F0502020204030204" pitchFamily="34" charset="0"/>
                      </a:endParaRPr>
                    </a:p>
                  </a:txBody>
                  <a:tcPr marL="5460" marR="5460" marT="5460" marB="0" anchor="b"/>
                </a:tc>
                <a:tc>
                  <a:txBody>
                    <a:bodyPr/>
                    <a:lstStyle/>
                    <a:p>
                      <a:pPr algn="l" fontAlgn="b"/>
                      <a:r>
                        <a:rPr lang="en-US" sz="600" b="1" u="none" strike="noStrike">
                          <a:solidFill>
                            <a:schemeClr val="accent6"/>
                          </a:solidFill>
                          <a:effectLst/>
                        </a:rPr>
                        <a:t>                               49,0 </a:t>
                      </a:r>
                      <a:endParaRPr lang="en-US" sz="600" b="1" i="0" u="none" strike="noStrike">
                        <a:solidFill>
                          <a:schemeClr val="accent6"/>
                        </a:solidFill>
                        <a:effectLst/>
                        <a:latin typeface="Calibri" panose="020F0502020204030204" pitchFamily="34" charset="0"/>
                      </a:endParaRPr>
                    </a:p>
                  </a:txBody>
                  <a:tcPr marL="5460" marR="5460" marT="5460" marB="0" anchor="b"/>
                </a:tc>
                <a:tc>
                  <a:txBody>
                    <a:bodyPr/>
                    <a:lstStyle/>
                    <a:p>
                      <a:pPr algn="l" fontAlgn="b"/>
                      <a:r>
                        <a:rPr lang="en-US" sz="600" b="1" u="none" strike="noStrike">
                          <a:solidFill>
                            <a:schemeClr val="accent6"/>
                          </a:solidFill>
                          <a:effectLst/>
                        </a:rPr>
                        <a:t>                                     -   </a:t>
                      </a:r>
                      <a:endParaRPr lang="en-US" sz="600" b="1" i="0" u="none" strike="noStrike">
                        <a:solidFill>
                          <a:schemeClr val="accent6"/>
                        </a:solidFill>
                        <a:effectLst/>
                        <a:latin typeface="Calibri" panose="020F0502020204030204" pitchFamily="34" charset="0"/>
                      </a:endParaRPr>
                    </a:p>
                  </a:txBody>
                  <a:tcPr marL="5460" marR="5460" marT="5460" marB="0" anchor="b"/>
                </a:tc>
              </a:tr>
              <a:tr h="208959">
                <a:tc>
                  <a:txBody>
                    <a:bodyPr/>
                    <a:lstStyle/>
                    <a:p>
                      <a:pPr algn="ctr" fontAlgn="b"/>
                      <a:r>
                        <a:rPr lang="en-US" sz="600" b="1" u="none" strike="noStrike">
                          <a:solidFill>
                            <a:schemeClr val="accent6"/>
                          </a:solidFill>
                          <a:effectLst/>
                        </a:rPr>
                        <a:t>Free State</a:t>
                      </a:r>
                      <a:endParaRPr lang="en-US" sz="600" b="1" i="0" u="none" strike="noStrike">
                        <a:solidFill>
                          <a:schemeClr val="accent6"/>
                        </a:solidFill>
                        <a:effectLst/>
                        <a:latin typeface="Calibri" panose="020F0502020204030204" pitchFamily="34" charset="0"/>
                      </a:endParaRPr>
                    </a:p>
                  </a:txBody>
                  <a:tcPr marL="5460" marR="5460" marT="5460" marB="0" anchor="b"/>
                </a:tc>
                <a:tc>
                  <a:txBody>
                    <a:bodyPr/>
                    <a:lstStyle/>
                    <a:p>
                      <a:pPr algn="ctr" fontAlgn="b"/>
                      <a:r>
                        <a:rPr lang="en-US" sz="600" b="1" u="none" strike="noStrike">
                          <a:solidFill>
                            <a:schemeClr val="accent6"/>
                          </a:solidFill>
                          <a:effectLst/>
                        </a:rPr>
                        <a:t>Nala</a:t>
                      </a:r>
                      <a:endParaRPr lang="en-US" sz="600" b="1" i="0" u="none" strike="noStrike">
                        <a:solidFill>
                          <a:schemeClr val="accent6"/>
                        </a:solidFill>
                        <a:effectLst/>
                        <a:latin typeface="Calibri" panose="020F0502020204030204" pitchFamily="34" charset="0"/>
                      </a:endParaRPr>
                    </a:p>
                  </a:txBody>
                  <a:tcPr marL="5460" marR="5460" marT="5460" marB="0" anchor="b"/>
                </a:tc>
                <a:tc>
                  <a:txBody>
                    <a:bodyPr/>
                    <a:lstStyle/>
                    <a:p>
                      <a:pPr algn="ctr" fontAlgn="b"/>
                      <a:r>
                        <a:rPr lang="en-US" sz="600" b="1" u="none" strike="noStrike">
                          <a:solidFill>
                            <a:schemeClr val="accent6"/>
                          </a:solidFill>
                          <a:effectLst/>
                        </a:rPr>
                        <a:t>                             164 </a:t>
                      </a:r>
                      <a:endParaRPr lang="en-US" sz="600" b="1" i="0" u="none" strike="noStrike">
                        <a:solidFill>
                          <a:schemeClr val="accent6"/>
                        </a:solidFill>
                        <a:effectLst/>
                        <a:latin typeface="Calibri" panose="020F0502020204030204" pitchFamily="34" charset="0"/>
                      </a:endParaRPr>
                    </a:p>
                  </a:txBody>
                  <a:tcPr marL="5460" marR="5460" marT="5460" marB="0" anchor="b"/>
                </a:tc>
                <a:tc>
                  <a:txBody>
                    <a:bodyPr/>
                    <a:lstStyle/>
                    <a:p>
                      <a:pPr algn="l" fontAlgn="b"/>
                      <a:r>
                        <a:rPr lang="en-US" sz="600" b="1" u="none" strike="noStrike" dirty="0">
                          <a:solidFill>
                            <a:schemeClr val="accent6"/>
                          </a:solidFill>
                          <a:effectLst/>
                        </a:rPr>
                        <a:t>                             455,7 </a:t>
                      </a:r>
                      <a:endParaRPr lang="en-US" sz="600" b="1" i="0" u="none" strike="noStrike" dirty="0">
                        <a:solidFill>
                          <a:schemeClr val="accent6"/>
                        </a:solidFill>
                        <a:effectLst/>
                        <a:latin typeface="Calibri" panose="020F0502020204030204" pitchFamily="34" charset="0"/>
                      </a:endParaRPr>
                    </a:p>
                  </a:txBody>
                  <a:tcPr marL="5460" marR="5460" marT="5460" marB="0" anchor="b"/>
                </a:tc>
                <a:tc>
                  <a:txBody>
                    <a:bodyPr/>
                    <a:lstStyle/>
                    <a:p>
                      <a:pPr algn="l" fontAlgn="b"/>
                      <a:r>
                        <a:rPr lang="en-US" sz="600" b="1" u="none" strike="noStrike">
                          <a:solidFill>
                            <a:schemeClr val="accent6"/>
                          </a:solidFill>
                          <a:effectLst/>
                        </a:rPr>
                        <a:t>                            389,0 </a:t>
                      </a:r>
                      <a:endParaRPr lang="en-US" sz="600" b="1" i="0" u="none" strike="noStrike">
                        <a:solidFill>
                          <a:schemeClr val="accent6"/>
                        </a:solidFill>
                        <a:effectLst/>
                        <a:latin typeface="Calibri" panose="020F0502020204030204" pitchFamily="34" charset="0"/>
                      </a:endParaRPr>
                    </a:p>
                  </a:txBody>
                  <a:tcPr marL="5460" marR="5460" marT="5460" marB="0" anchor="b"/>
                </a:tc>
                <a:tc>
                  <a:txBody>
                    <a:bodyPr/>
                    <a:lstStyle/>
                    <a:p>
                      <a:pPr algn="l" fontAlgn="b"/>
                      <a:r>
                        <a:rPr lang="en-US" sz="600" b="1" u="none" strike="noStrike">
                          <a:solidFill>
                            <a:schemeClr val="accent6"/>
                          </a:solidFill>
                          <a:effectLst/>
                        </a:rPr>
                        <a:t>                               43,8 </a:t>
                      </a:r>
                      <a:endParaRPr lang="en-US" sz="600" b="1" i="0" u="none" strike="noStrike">
                        <a:solidFill>
                          <a:schemeClr val="accent6"/>
                        </a:solidFill>
                        <a:effectLst/>
                        <a:latin typeface="Calibri" panose="020F0502020204030204" pitchFamily="34" charset="0"/>
                      </a:endParaRPr>
                    </a:p>
                  </a:txBody>
                  <a:tcPr marL="5460" marR="5460" marT="5460" marB="0" anchor="b"/>
                </a:tc>
                <a:tc>
                  <a:txBody>
                    <a:bodyPr/>
                    <a:lstStyle/>
                    <a:p>
                      <a:pPr algn="l" fontAlgn="b"/>
                      <a:r>
                        <a:rPr lang="en-US" sz="600" b="1" u="none" strike="noStrike">
                          <a:solidFill>
                            <a:schemeClr val="accent6"/>
                          </a:solidFill>
                          <a:effectLst/>
                        </a:rPr>
                        <a:t>                               20,0 </a:t>
                      </a:r>
                      <a:endParaRPr lang="en-US" sz="600" b="1" i="0" u="none" strike="noStrike">
                        <a:solidFill>
                          <a:schemeClr val="accent6"/>
                        </a:solidFill>
                        <a:effectLst/>
                        <a:latin typeface="Calibri" panose="020F0502020204030204" pitchFamily="34" charset="0"/>
                      </a:endParaRPr>
                    </a:p>
                  </a:txBody>
                  <a:tcPr marL="5460" marR="5460" marT="5460" marB="0" anchor="b"/>
                </a:tc>
                <a:tc>
                  <a:txBody>
                    <a:bodyPr/>
                    <a:lstStyle/>
                    <a:p>
                      <a:pPr algn="l" fontAlgn="b"/>
                      <a:r>
                        <a:rPr lang="en-US" sz="600" b="1" u="none" strike="noStrike">
                          <a:solidFill>
                            <a:schemeClr val="accent6"/>
                          </a:solidFill>
                          <a:effectLst/>
                        </a:rPr>
                        <a:t>                                   2,9 </a:t>
                      </a:r>
                      <a:endParaRPr lang="en-US" sz="600" b="1" i="0" u="none" strike="noStrike">
                        <a:solidFill>
                          <a:schemeClr val="accent6"/>
                        </a:solidFill>
                        <a:effectLst/>
                        <a:latin typeface="Calibri" panose="020F0502020204030204" pitchFamily="34" charset="0"/>
                      </a:endParaRPr>
                    </a:p>
                  </a:txBody>
                  <a:tcPr marL="5460" marR="5460" marT="5460" marB="0" anchor="b"/>
                </a:tc>
              </a:tr>
              <a:tr h="208959">
                <a:tc>
                  <a:txBody>
                    <a:bodyPr/>
                    <a:lstStyle/>
                    <a:p>
                      <a:pPr algn="ctr" fontAlgn="b"/>
                      <a:r>
                        <a:rPr lang="en-US" sz="600" b="1" u="none" strike="noStrike">
                          <a:solidFill>
                            <a:schemeClr val="accent6"/>
                          </a:solidFill>
                          <a:effectLst/>
                        </a:rPr>
                        <a:t>Gauteng</a:t>
                      </a:r>
                      <a:endParaRPr lang="en-US" sz="600" b="1" i="0" u="none" strike="noStrike">
                        <a:solidFill>
                          <a:schemeClr val="accent6"/>
                        </a:solidFill>
                        <a:effectLst/>
                        <a:latin typeface="Calibri" panose="020F0502020204030204" pitchFamily="34" charset="0"/>
                      </a:endParaRPr>
                    </a:p>
                  </a:txBody>
                  <a:tcPr marL="5460" marR="5460" marT="5460" marB="0" anchor="b"/>
                </a:tc>
                <a:tc>
                  <a:txBody>
                    <a:bodyPr/>
                    <a:lstStyle/>
                    <a:p>
                      <a:pPr algn="ctr" fontAlgn="b"/>
                      <a:r>
                        <a:rPr lang="en-US" sz="600" b="1" u="none" strike="noStrike">
                          <a:solidFill>
                            <a:schemeClr val="accent6"/>
                          </a:solidFill>
                          <a:effectLst/>
                        </a:rPr>
                        <a:t>Mogale</a:t>
                      </a:r>
                      <a:endParaRPr lang="en-US" sz="600" b="1" i="0" u="none" strike="noStrike">
                        <a:solidFill>
                          <a:schemeClr val="accent6"/>
                        </a:solidFill>
                        <a:effectLst/>
                        <a:latin typeface="Calibri" panose="020F0502020204030204" pitchFamily="34" charset="0"/>
                      </a:endParaRPr>
                    </a:p>
                  </a:txBody>
                  <a:tcPr marL="5460" marR="5460" marT="5460" marB="0" anchor="b"/>
                </a:tc>
                <a:tc>
                  <a:txBody>
                    <a:bodyPr/>
                    <a:lstStyle/>
                    <a:p>
                      <a:pPr algn="ctr" fontAlgn="b"/>
                      <a:r>
                        <a:rPr lang="en-US" sz="600" b="1" u="none" strike="noStrike" dirty="0">
                          <a:solidFill>
                            <a:schemeClr val="accent6"/>
                          </a:solidFill>
                          <a:effectLst/>
                        </a:rPr>
                        <a:t>                             145 </a:t>
                      </a:r>
                      <a:endParaRPr lang="en-US" sz="600" b="1" i="0" u="none" strike="noStrike" dirty="0">
                        <a:solidFill>
                          <a:schemeClr val="accent6"/>
                        </a:solidFill>
                        <a:effectLst/>
                        <a:latin typeface="Calibri" panose="020F0502020204030204" pitchFamily="34" charset="0"/>
                      </a:endParaRPr>
                    </a:p>
                  </a:txBody>
                  <a:tcPr marL="5460" marR="5460" marT="5460" marB="0" anchor="b"/>
                </a:tc>
                <a:tc>
                  <a:txBody>
                    <a:bodyPr/>
                    <a:lstStyle/>
                    <a:p>
                      <a:pPr algn="l" fontAlgn="b"/>
                      <a:r>
                        <a:rPr lang="en-US" sz="600" b="1" u="none" strike="noStrike" dirty="0">
                          <a:solidFill>
                            <a:schemeClr val="accent6"/>
                          </a:solidFill>
                          <a:effectLst/>
                        </a:rPr>
                        <a:t>                         1 026,2 </a:t>
                      </a:r>
                      <a:endParaRPr lang="en-US" sz="600" b="1" i="0" u="none" strike="noStrike" dirty="0">
                        <a:solidFill>
                          <a:schemeClr val="accent6"/>
                        </a:solidFill>
                        <a:effectLst/>
                        <a:latin typeface="Calibri" panose="020F0502020204030204" pitchFamily="34" charset="0"/>
                      </a:endParaRPr>
                    </a:p>
                  </a:txBody>
                  <a:tcPr marL="5460" marR="5460" marT="5460" marB="0" anchor="b"/>
                </a:tc>
                <a:tc>
                  <a:txBody>
                    <a:bodyPr/>
                    <a:lstStyle/>
                    <a:p>
                      <a:pPr algn="l" fontAlgn="b"/>
                      <a:r>
                        <a:rPr lang="en-US" sz="600" b="1" u="none" strike="noStrike">
                          <a:solidFill>
                            <a:schemeClr val="accent6"/>
                          </a:solidFill>
                          <a:effectLst/>
                        </a:rPr>
                        <a:t>                            505,0 </a:t>
                      </a:r>
                      <a:endParaRPr lang="en-US" sz="600" b="1" i="0" u="none" strike="noStrike">
                        <a:solidFill>
                          <a:schemeClr val="accent6"/>
                        </a:solidFill>
                        <a:effectLst/>
                        <a:latin typeface="Calibri" panose="020F0502020204030204" pitchFamily="34" charset="0"/>
                      </a:endParaRPr>
                    </a:p>
                  </a:txBody>
                  <a:tcPr marL="5460" marR="5460" marT="5460" marB="0" anchor="b"/>
                </a:tc>
                <a:tc>
                  <a:txBody>
                    <a:bodyPr/>
                    <a:lstStyle/>
                    <a:p>
                      <a:pPr algn="l" fontAlgn="b"/>
                      <a:r>
                        <a:rPr lang="en-US" sz="600" b="1" u="none" strike="noStrike">
                          <a:solidFill>
                            <a:schemeClr val="accent6"/>
                          </a:solidFill>
                          <a:effectLst/>
                        </a:rPr>
                        <a:t>                             226,8 </a:t>
                      </a:r>
                      <a:endParaRPr lang="en-US" sz="600" b="1" i="0" u="none" strike="noStrike">
                        <a:solidFill>
                          <a:schemeClr val="accent6"/>
                        </a:solidFill>
                        <a:effectLst/>
                        <a:latin typeface="Calibri" panose="020F0502020204030204" pitchFamily="34" charset="0"/>
                      </a:endParaRPr>
                    </a:p>
                  </a:txBody>
                  <a:tcPr marL="5460" marR="5460" marT="5460" marB="0" anchor="b"/>
                </a:tc>
                <a:tc>
                  <a:txBody>
                    <a:bodyPr/>
                    <a:lstStyle/>
                    <a:p>
                      <a:pPr algn="l" fontAlgn="b"/>
                      <a:r>
                        <a:rPr lang="en-US" sz="600" b="1" u="none" strike="noStrike">
                          <a:solidFill>
                            <a:schemeClr val="accent6"/>
                          </a:solidFill>
                          <a:effectLst/>
                        </a:rPr>
                        <a:t>                                 7,3 </a:t>
                      </a:r>
                      <a:endParaRPr lang="en-US" sz="600" b="1" i="0" u="none" strike="noStrike">
                        <a:solidFill>
                          <a:schemeClr val="accent6"/>
                        </a:solidFill>
                        <a:effectLst/>
                        <a:latin typeface="Calibri" panose="020F0502020204030204" pitchFamily="34" charset="0"/>
                      </a:endParaRPr>
                    </a:p>
                  </a:txBody>
                  <a:tcPr marL="5460" marR="5460" marT="5460" marB="0" anchor="b"/>
                </a:tc>
                <a:tc>
                  <a:txBody>
                    <a:bodyPr/>
                    <a:lstStyle/>
                    <a:p>
                      <a:pPr algn="l" fontAlgn="b"/>
                      <a:r>
                        <a:rPr lang="en-US" sz="600" b="1" u="none" strike="noStrike">
                          <a:solidFill>
                            <a:schemeClr val="accent6"/>
                          </a:solidFill>
                          <a:effectLst/>
                        </a:rPr>
                        <a:t>                              287,1 </a:t>
                      </a:r>
                      <a:endParaRPr lang="en-US" sz="600" b="1" i="0" u="none" strike="noStrike">
                        <a:solidFill>
                          <a:schemeClr val="accent6"/>
                        </a:solidFill>
                        <a:effectLst/>
                        <a:latin typeface="Calibri" panose="020F0502020204030204" pitchFamily="34" charset="0"/>
                      </a:endParaRPr>
                    </a:p>
                  </a:txBody>
                  <a:tcPr marL="5460" marR="5460" marT="5460" marB="0" anchor="b"/>
                </a:tc>
              </a:tr>
              <a:tr h="208959">
                <a:tc>
                  <a:txBody>
                    <a:bodyPr/>
                    <a:lstStyle/>
                    <a:p>
                      <a:pPr algn="ctr" fontAlgn="b"/>
                      <a:r>
                        <a:rPr lang="en-US" sz="600" b="1" u="none" strike="noStrike">
                          <a:solidFill>
                            <a:schemeClr val="accent6"/>
                          </a:solidFill>
                          <a:effectLst/>
                        </a:rPr>
                        <a:t>Gauteng</a:t>
                      </a:r>
                      <a:endParaRPr lang="en-US" sz="600" b="1" i="0" u="none" strike="noStrike">
                        <a:solidFill>
                          <a:schemeClr val="accent6"/>
                        </a:solidFill>
                        <a:effectLst/>
                        <a:latin typeface="Calibri" panose="020F0502020204030204" pitchFamily="34" charset="0"/>
                      </a:endParaRPr>
                    </a:p>
                  </a:txBody>
                  <a:tcPr marL="5460" marR="5460" marT="5460" marB="0" anchor="b"/>
                </a:tc>
                <a:tc>
                  <a:txBody>
                    <a:bodyPr/>
                    <a:lstStyle/>
                    <a:p>
                      <a:pPr algn="ctr" fontAlgn="b"/>
                      <a:r>
                        <a:rPr lang="en-US" sz="600" b="1" u="none" strike="noStrike">
                          <a:solidFill>
                            <a:schemeClr val="accent6"/>
                          </a:solidFill>
                          <a:effectLst/>
                        </a:rPr>
                        <a:t>Emfuleni</a:t>
                      </a:r>
                      <a:endParaRPr lang="en-US" sz="600" b="1" i="0" u="none" strike="noStrike">
                        <a:solidFill>
                          <a:schemeClr val="accent6"/>
                        </a:solidFill>
                        <a:effectLst/>
                        <a:latin typeface="Calibri" panose="020F0502020204030204" pitchFamily="34" charset="0"/>
                      </a:endParaRPr>
                    </a:p>
                  </a:txBody>
                  <a:tcPr marL="5460" marR="5460" marT="5460" marB="0" anchor="b"/>
                </a:tc>
                <a:tc>
                  <a:txBody>
                    <a:bodyPr/>
                    <a:lstStyle/>
                    <a:p>
                      <a:pPr algn="ctr" fontAlgn="b"/>
                      <a:r>
                        <a:rPr lang="en-US" sz="600" b="1" u="none" strike="noStrike">
                          <a:solidFill>
                            <a:schemeClr val="accent6"/>
                          </a:solidFill>
                          <a:effectLst/>
                        </a:rPr>
                        <a:t>                             142 </a:t>
                      </a:r>
                      <a:endParaRPr lang="en-US" sz="600" b="1" i="0" u="none" strike="noStrike">
                        <a:solidFill>
                          <a:schemeClr val="accent6"/>
                        </a:solidFill>
                        <a:effectLst/>
                        <a:latin typeface="Calibri" panose="020F0502020204030204" pitchFamily="34" charset="0"/>
                      </a:endParaRPr>
                    </a:p>
                  </a:txBody>
                  <a:tcPr marL="5460" marR="5460" marT="5460" marB="0" anchor="b"/>
                </a:tc>
                <a:tc>
                  <a:txBody>
                    <a:bodyPr/>
                    <a:lstStyle/>
                    <a:p>
                      <a:pPr algn="l" fontAlgn="b"/>
                      <a:r>
                        <a:rPr lang="en-US" sz="600" b="1" u="none" strike="noStrike" dirty="0">
                          <a:solidFill>
                            <a:schemeClr val="accent6"/>
                          </a:solidFill>
                          <a:effectLst/>
                        </a:rPr>
                        <a:t>                         5 239,5 </a:t>
                      </a:r>
                      <a:endParaRPr lang="en-US" sz="600" b="1" i="0" u="none" strike="noStrike" dirty="0">
                        <a:solidFill>
                          <a:schemeClr val="accent6"/>
                        </a:solidFill>
                        <a:effectLst/>
                        <a:latin typeface="Calibri" panose="020F0502020204030204" pitchFamily="34" charset="0"/>
                      </a:endParaRPr>
                    </a:p>
                  </a:txBody>
                  <a:tcPr marL="5460" marR="5460" marT="5460" marB="0" anchor="b"/>
                </a:tc>
                <a:tc>
                  <a:txBody>
                    <a:bodyPr/>
                    <a:lstStyle/>
                    <a:p>
                      <a:pPr algn="l" fontAlgn="b"/>
                      <a:r>
                        <a:rPr lang="en-US" sz="600" b="1" u="none" strike="noStrike">
                          <a:solidFill>
                            <a:schemeClr val="accent6"/>
                          </a:solidFill>
                          <a:effectLst/>
                        </a:rPr>
                        <a:t>                         4 418,0 </a:t>
                      </a:r>
                      <a:endParaRPr lang="en-US" sz="600" b="1" i="0" u="none" strike="noStrike">
                        <a:solidFill>
                          <a:schemeClr val="accent6"/>
                        </a:solidFill>
                        <a:effectLst/>
                        <a:latin typeface="Calibri" panose="020F0502020204030204" pitchFamily="34" charset="0"/>
                      </a:endParaRPr>
                    </a:p>
                  </a:txBody>
                  <a:tcPr marL="5460" marR="5460" marT="5460" marB="0" anchor="b"/>
                </a:tc>
                <a:tc>
                  <a:txBody>
                    <a:bodyPr/>
                    <a:lstStyle/>
                    <a:p>
                      <a:pPr algn="l" fontAlgn="b"/>
                      <a:r>
                        <a:rPr lang="en-US" sz="600" b="1" u="none" strike="noStrike">
                          <a:solidFill>
                            <a:schemeClr val="accent6"/>
                          </a:solidFill>
                          <a:effectLst/>
                        </a:rPr>
                        <a:t>                             411,8 </a:t>
                      </a:r>
                      <a:endParaRPr lang="en-US" sz="600" b="1" i="0" u="none" strike="noStrike">
                        <a:solidFill>
                          <a:schemeClr val="accent6"/>
                        </a:solidFill>
                        <a:effectLst/>
                        <a:latin typeface="Calibri" panose="020F0502020204030204" pitchFamily="34" charset="0"/>
                      </a:endParaRPr>
                    </a:p>
                  </a:txBody>
                  <a:tcPr marL="5460" marR="5460" marT="5460" marB="0" anchor="b"/>
                </a:tc>
                <a:tc>
                  <a:txBody>
                    <a:bodyPr/>
                    <a:lstStyle/>
                    <a:p>
                      <a:pPr algn="l" fontAlgn="b"/>
                      <a:r>
                        <a:rPr lang="en-US" sz="600" b="1" u="none" strike="noStrike">
                          <a:solidFill>
                            <a:schemeClr val="accent6"/>
                          </a:solidFill>
                          <a:effectLst/>
                        </a:rPr>
                        <a:t>                             299,6 </a:t>
                      </a:r>
                      <a:endParaRPr lang="en-US" sz="600" b="1" i="0" u="none" strike="noStrike">
                        <a:solidFill>
                          <a:schemeClr val="accent6"/>
                        </a:solidFill>
                        <a:effectLst/>
                        <a:latin typeface="Calibri" panose="020F0502020204030204" pitchFamily="34" charset="0"/>
                      </a:endParaRPr>
                    </a:p>
                  </a:txBody>
                  <a:tcPr marL="5460" marR="5460" marT="5460" marB="0" anchor="b"/>
                </a:tc>
                <a:tc>
                  <a:txBody>
                    <a:bodyPr/>
                    <a:lstStyle/>
                    <a:p>
                      <a:pPr algn="l" fontAlgn="b"/>
                      <a:r>
                        <a:rPr lang="en-US" sz="600" b="1" u="none" strike="noStrike">
                          <a:solidFill>
                            <a:schemeClr val="accent6"/>
                          </a:solidFill>
                          <a:effectLst/>
                        </a:rPr>
                        <a:t>                              110,1 </a:t>
                      </a:r>
                      <a:endParaRPr lang="en-US" sz="600" b="1" i="0" u="none" strike="noStrike">
                        <a:solidFill>
                          <a:schemeClr val="accent6"/>
                        </a:solidFill>
                        <a:effectLst/>
                        <a:latin typeface="Calibri" panose="020F0502020204030204" pitchFamily="34" charset="0"/>
                      </a:endParaRPr>
                    </a:p>
                  </a:txBody>
                  <a:tcPr marL="5460" marR="5460" marT="5460" marB="0" anchor="b"/>
                </a:tc>
              </a:tr>
              <a:tr h="208959">
                <a:tc>
                  <a:txBody>
                    <a:bodyPr/>
                    <a:lstStyle/>
                    <a:p>
                      <a:pPr algn="ctr" fontAlgn="b"/>
                      <a:r>
                        <a:rPr lang="en-US" sz="600" b="1" u="none" strike="noStrike">
                          <a:solidFill>
                            <a:schemeClr val="accent6"/>
                          </a:solidFill>
                          <a:effectLst/>
                        </a:rPr>
                        <a:t>North West</a:t>
                      </a:r>
                      <a:endParaRPr lang="en-US" sz="600" b="1" i="0" u="none" strike="noStrike">
                        <a:solidFill>
                          <a:schemeClr val="accent6"/>
                        </a:solidFill>
                        <a:effectLst/>
                        <a:latin typeface="Calibri" panose="020F0502020204030204" pitchFamily="34" charset="0"/>
                      </a:endParaRPr>
                    </a:p>
                  </a:txBody>
                  <a:tcPr marL="5460" marR="5460" marT="5460" marB="0" anchor="b"/>
                </a:tc>
                <a:tc>
                  <a:txBody>
                    <a:bodyPr/>
                    <a:lstStyle/>
                    <a:p>
                      <a:pPr algn="ctr" fontAlgn="b"/>
                      <a:r>
                        <a:rPr lang="en-US" sz="600" b="1" u="none" strike="noStrike">
                          <a:solidFill>
                            <a:schemeClr val="accent6"/>
                          </a:solidFill>
                          <a:effectLst/>
                        </a:rPr>
                        <a:t>Matlosana</a:t>
                      </a:r>
                      <a:endParaRPr lang="en-US" sz="600" b="1" i="0" u="none" strike="noStrike">
                        <a:solidFill>
                          <a:schemeClr val="accent6"/>
                        </a:solidFill>
                        <a:effectLst/>
                        <a:latin typeface="Calibri" panose="020F0502020204030204" pitchFamily="34" charset="0"/>
                      </a:endParaRPr>
                    </a:p>
                  </a:txBody>
                  <a:tcPr marL="5460" marR="5460" marT="5460" marB="0" anchor="b"/>
                </a:tc>
                <a:tc>
                  <a:txBody>
                    <a:bodyPr/>
                    <a:lstStyle/>
                    <a:p>
                      <a:pPr algn="ctr" fontAlgn="b"/>
                      <a:r>
                        <a:rPr lang="en-US" sz="600" b="1" u="none" strike="noStrike">
                          <a:solidFill>
                            <a:schemeClr val="accent6"/>
                          </a:solidFill>
                          <a:effectLst/>
                        </a:rPr>
                        <a:t>                             142 </a:t>
                      </a:r>
                      <a:endParaRPr lang="en-US" sz="600" b="1" i="0" u="none" strike="noStrike">
                        <a:solidFill>
                          <a:schemeClr val="accent6"/>
                        </a:solidFill>
                        <a:effectLst/>
                        <a:latin typeface="Calibri" panose="020F0502020204030204" pitchFamily="34" charset="0"/>
                      </a:endParaRPr>
                    </a:p>
                  </a:txBody>
                  <a:tcPr marL="5460" marR="5460" marT="5460" marB="0" anchor="b"/>
                </a:tc>
                <a:tc>
                  <a:txBody>
                    <a:bodyPr/>
                    <a:lstStyle/>
                    <a:p>
                      <a:pPr algn="l" fontAlgn="b"/>
                      <a:r>
                        <a:rPr lang="en-US" sz="600" b="1" u="none" strike="noStrike" dirty="0">
                          <a:solidFill>
                            <a:schemeClr val="accent6"/>
                          </a:solidFill>
                          <a:effectLst/>
                        </a:rPr>
                        <a:t>                         1 812,4 </a:t>
                      </a:r>
                      <a:endParaRPr lang="en-US" sz="600" b="1" i="0" u="none" strike="noStrike" dirty="0">
                        <a:solidFill>
                          <a:schemeClr val="accent6"/>
                        </a:solidFill>
                        <a:effectLst/>
                        <a:latin typeface="Calibri" panose="020F0502020204030204" pitchFamily="34" charset="0"/>
                      </a:endParaRPr>
                    </a:p>
                  </a:txBody>
                  <a:tcPr marL="5460" marR="5460" marT="5460" marB="0" anchor="b"/>
                </a:tc>
                <a:tc>
                  <a:txBody>
                    <a:bodyPr/>
                    <a:lstStyle/>
                    <a:p>
                      <a:pPr algn="l" fontAlgn="b"/>
                      <a:r>
                        <a:rPr lang="en-US" sz="600" b="1" u="none" strike="noStrike">
                          <a:solidFill>
                            <a:schemeClr val="accent6"/>
                          </a:solidFill>
                          <a:effectLst/>
                        </a:rPr>
                        <a:t>                         1 502,8 </a:t>
                      </a:r>
                      <a:endParaRPr lang="en-US" sz="600" b="1" i="0" u="none" strike="noStrike">
                        <a:solidFill>
                          <a:schemeClr val="accent6"/>
                        </a:solidFill>
                        <a:effectLst/>
                        <a:latin typeface="Calibri" panose="020F0502020204030204" pitchFamily="34" charset="0"/>
                      </a:endParaRPr>
                    </a:p>
                  </a:txBody>
                  <a:tcPr marL="5460" marR="5460" marT="5460" marB="0" anchor="b"/>
                </a:tc>
                <a:tc>
                  <a:txBody>
                    <a:bodyPr/>
                    <a:lstStyle/>
                    <a:p>
                      <a:pPr algn="l" fontAlgn="b"/>
                      <a:r>
                        <a:rPr lang="en-US" sz="600" b="1" u="none" strike="noStrike">
                          <a:solidFill>
                            <a:schemeClr val="accent6"/>
                          </a:solidFill>
                          <a:effectLst/>
                        </a:rPr>
                        <a:t>                             284,8 </a:t>
                      </a:r>
                      <a:endParaRPr lang="en-US" sz="600" b="1" i="0" u="none" strike="noStrike">
                        <a:solidFill>
                          <a:schemeClr val="accent6"/>
                        </a:solidFill>
                        <a:effectLst/>
                        <a:latin typeface="Calibri" panose="020F0502020204030204" pitchFamily="34" charset="0"/>
                      </a:endParaRPr>
                    </a:p>
                  </a:txBody>
                  <a:tcPr marL="5460" marR="5460" marT="5460" marB="0" anchor="b"/>
                </a:tc>
                <a:tc>
                  <a:txBody>
                    <a:bodyPr/>
                    <a:lstStyle/>
                    <a:p>
                      <a:pPr algn="l" fontAlgn="b"/>
                      <a:r>
                        <a:rPr lang="en-US" sz="600" b="1" u="none" strike="noStrike">
                          <a:solidFill>
                            <a:schemeClr val="accent6"/>
                          </a:solidFill>
                          <a:effectLst/>
                        </a:rPr>
                        <a:t>                               24,8 </a:t>
                      </a:r>
                      <a:endParaRPr lang="en-US" sz="600" b="1" i="0" u="none" strike="noStrike">
                        <a:solidFill>
                          <a:schemeClr val="accent6"/>
                        </a:solidFill>
                        <a:effectLst/>
                        <a:latin typeface="Calibri" panose="020F0502020204030204" pitchFamily="34" charset="0"/>
                      </a:endParaRPr>
                    </a:p>
                  </a:txBody>
                  <a:tcPr marL="5460" marR="5460" marT="5460" marB="0" anchor="b"/>
                </a:tc>
                <a:tc>
                  <a:txBody>
                    <a:bodyPr/>
                    <a:lstStyle/>
                    <a:p>
                      <a:pPr algn="l" fontAlgn="b"/>
                      <a:r>
                        <a:rPr lang="en-US" sz="600" b="1" u="none" strike="noStrike">
                          <a:solidFill>
                            <a:schemeClr val="accent6"/>
                          </a:solidFill>
                          <a:effectLst/>
                        </a:rPr>
                        <a:t>                                     -   </a:t>
                      </a:r>
                      <a:endParaRPr lang="en-US" sz="600" b="1" i="0" u="none" strike="noStrike">
                        <a:solidFill>
                          <a:schemeClr val="accent6"/>
                        </a:solidFill>
                        <a:effectLst/>
                        <a:latin typeface="Calibri" panose="020F0502020204030204" pitchFamily="34" charset="0"/>
                      </a:endParaRPr>
                    </a:p>
                  </a:txBody>
                  <a:tcPr marL="5460" marR="5460" marT="5460" marB="0" anchor="b"/>
                </a:tc>
              </a:tr>
              <a:tr h="208959">
                <a:tc>
                  <a:txBody>
                    <a:bodyPr/>
                    <a:lstStyle/>
                    <a:p>
                      <a:pPr algn="ctr" fontAlgn="b"/>
                      <a:r>
                        <a:rPr lang="en-US" sz="600" b="1" u="none" strike="noStrike">
                          <a:solidFill>
                            <a:schemeClr val="accent6"/>
                          </a:solidFill>
                          <a:effectLst/>
                        </a:rPr>
                        <a:t>Gauteng</a:t>
                      </a:r>
                      <a:endParaRPr lang="en-US" sz="600" b="1" i="0" u="none" strike="noStrike">
                        <a:solidFill>
                          <a:schemeClr val="accent6"/>
                        </a:solidFill>
                        <a:effectLst/>
                        <a:latin typeface="Calibri" panose="020F0502020204030204" pitchFamily="34" charset="0"/>
                      </a:endParaRPr>
                    </a:p>
                  </a:txBody>
                  <a:tcPr marL="5460" marR="5460" marT="5460" marB="0" anchor="b"/>
                </a:tc>
                <a:tc>
                  <a:txBody>
                    <a:bodyPr/>
                    <a:lstStyle/>
                    <a:p>
                      <a:pPr algn="ctr" fontAlgn="b"/>
                      <a:r>
                        <a:rPr lang="en-US" sz="600" b="1" u="none" strike="noStrike">
                          <a:solidFill>
                            <a:schemeClr val="accent6"/>
                          </a:solidFill>
                          <a:effectLst/>
                        </a:rPr>
                        <a:t>Randfontein</a:t>
                      </a:r>
                      <a:endParaRPr lang="en-US" sz="600" b="1" i="0" u="none" strike="noStrike">
                        <a:solidFill>
                          <a:schemeClr val="accent6"/>
                        </a:solidFill>
                        <a:effectLst/>
                        <a:latin typeface="Calibri" panose="020F0502020204030204" pitchFamily="34" charset="0"/>
                      </a:endParaRPr>
                    </a:p>
                  </a:txBody>
                  <a:tcPr marL="5460" marR="5460" marT="5460" marB="0" anchor="b"/>
                </a:tc>
                <a:tc>
                  <a:txBody>
                    <a:bodyPr/>
                    <a:lstStyle/>
                    <a:p>
                      <a:pPr algn="ctr" fontAlgn="b"/>
                      <a:r>
                        <a:rPr lang="en-US" sz="600" b="1" u="none" strike="noStrike">
                          <a:solidFill>
                            <a:schemeClr val="accent6"/>
                          </a:solidFill>
                          <a:effectLst/>
                        </a:rPr>
                        <a:t>                             140 </a:t>
                      </a:r>
                      <a:endParaRPr lang="en-US" sz="600" b="1" i="0" u="none" strike="noStrike">
                        <a:solidFill>
                          <a:schemeClr val="accent6"/>
                        </a:solidFill>
                        <a:effectLst/>
                        <a:latin typeface="Calibri" panose="020F0502020204030204" pitchFamily="34" charset="0"/>
                      </a:endParaRPr>
                    </a:p>
                  </a:txBody>
                  <a:tcPr marL="5460" marR="5460" marT="5460" marB="0" anchor="b"/>
                </a:tc>
                <a:tc>
                  <a:txBody>
                    <a:bodyPr/>
                    <a:lstStyle/>
                    <a:p>
                      <a:pPr algn="l" fontAlgn="b"/>
                      <a:r>
                        <a:rPr lang="en-US" sz="600" b="1" u="none" strike="noStrike" dirty="0">
                          <a:solidFill>
                            <a:schemeClr val="accent6"/>
                          </a:solidFill>
                          <a:effectLst/>
                        </a:rPr>
                        <a:t>                             266,6 </a:t>
                      </a:r>
                      <a:endParaRPr lang="en-US" sz="600" b="1" i="0" u="none" strike="noStrike" dirty="0">
                        <a:solidFill>
                          <a:schemeClr val="accent6"/>
                        </a:solidFill>
                        <a:effectLst/>
                        <a:latin typeface="Calibri" panose="020F0502020204030204" pitchFamily="34" charset="0"/>
                      </a:endParaRPr>
                    </a:p>
                  </a:txBody>
                  <a:tcPr marL="5460" marR="5460" marT="5460" marB="0" anchor="b"/>
                </a:tc>
                <a:tc>
                  <a:txBody>
                    <a:bodyPr/>
                    <a:lstStyle/>
                    <a:p>
                      <a:pPr algn="l" fontAlgn="b"/>
                      <a:r>
                        <a:rPr lang="en-US" sz="600" b="1" u="none" strike="noStrike" dirty="0">
                          <a:solidFill>
                            <a:schemeClr val="accent6"/>
                          </a:solidFill>
                          <a:effectLst/>
                        </a:rPr>
                        <a:t>                            230,1 </a:t>
                      </a:r>
                      <a:endParaRPr lang="en-US" sz="600" b="1" i="0" u="none" strike="noStrike" dirty="0">
                        <a:solidFill>
                          <a:schemeClr val="accent6"/>
                        </a:solidFill>
                        <a:effectLst/>
                        <a:latin typeface="Calibri" panose="020F0502020204030204" pitchFamily="34" charset="0"/>
                      </a:endParaRPr>
                    </a:p>
                  </a:txBody>
                  <a:tcPr marL="5460" marR="5460" marT="5460" marB="0" anchor="b"/>
                </a:tc>
                <a:tc>
                  <a:txBody>
                    <a:bodyPr/>
                    <a:lstStyle/>
                    <a:p>
                      <a:pPr algn="l" fontAlgn="b"/>
                      <a:r>
                        <a:rPr lang="en-US" sz="600" b="1" u="none" strike="noStrike">
                          <a:solidFill>
                            <a:schemeClr val="accent6"/>
                          </a:solidFill>
                          <a:effectLst/>
                        </a:rPr>
                        <a:t>                               31,9 </a:t>
                      </a:r>
                      <a:endParaRPr lang="en-US" sz="600" b="1" i="0" u="none" strike="noStrike">
                        <a:solidFill>
                          <a:schemeClr val="accent6"/>
                        </a:solidFill>
                        <a:effectLst/>
                        <a:latin typeface="Calibri" panose="020F0502020204030204" pitchFamily="34" charset="0"/>
                      </a:endParaRPr>
                    </a:p>
                  </a:txBody>
                  <a:tcPr marL="5460" marR="5460" marT="5460" marB="0" anchor="b"/>
                </a:tc>
                <a:tc>
                  <a:txBody>
                    <a:bodyPr/>
                    <a:lstStyle/>
                    <a:p>
                      <a:pPr algn="l" fontAlgn="b"/>
                      <a:r>
                        <a:rPr lang="en-US" sz="600" b="1" u="none" strike="noStrike">
                          <a:solidFill>
                            <a:schemeClr val="accent6"/>
                          </a:solidFill>
                          <a:effectLst/>
                        </a:rPr>
                        <a:t>                                 3,5 </a:t>
                      </a:r>
                      <a:endParaRPr lang="en-US" sz="600" b="1" i="0" u="none" strike="noStrike">
                        <a:solidFill>
                          <a:schemeClr val="accent6"/>
                        </a:solidFill>
                        <a:effectLst/>
                        <a:latin typeface="Calibri" panose="020F0502020204030204" pitchFamily="34" charset="0"/>
                      </a:endParaRPr>
                    </a:p>
                  </a:txBody>
                  <a:tcPr marL="5460" marR="5460" marT="5460" marB="0" anchor="b"/>
                </a:tc>
                <a:tc>
                  <a:txBody>
                    <a:bodyPr/>
                    <a:lstStyle/>
                    <a:p>
                      <a:pPr algn="l" fontAlgn="b"/>
                      <a:r>
                        <a:rPr lang="en-US" sz="600" b="1" u="none" strike="noStrike">
                          <a:solidFill>
                            <a:schemeClr val="accent6"/>
                          </a:solidFill>
                          <a:effectLst/>
                        </a:rPr>
                        <a:t>                                   1,1 </a:t>
                      </a:r>
                      <a:endParaRPr lang="en-US" sz="600" b="1" i="0" u="none" strike="noStrike">
                        <a:solidFill>
                          <a:schemeClr val="accent6"/>
                        </a:solidFill>
                        <a:effectLst/>
                        <a:latin typeface="Calibri" panose="020F0502020204030204" pitchFamily="34" charset="0"/>
                      </a:endParaRPr>
                    </a:p>
                  </a:txBody>
                  <a:tcPr marL="5460" marR="5460" marT="5460" marB="0" anchor="b"/>
                </a:tc>
              </a:tr>
              <a:tr h="208959">
                <a:tc>
                  <a:txBody>
                    <a:bodyPr/>
                    <a:lstStyle/>
                    <a:p>
                      <a:pPr algn="ctr" fontAlgn="b"/>
                      <a:r>
                        <a:rPr lang="en-US" sz="600" b="1" u="none" strike="noStrike">
                          <a:solidFill>
                            <a:schemeClr val="accent6"/>
                          </a:solidFill>
                          <a:effectLst/>
                        </a:rPr>
                        <a:t>Mpumalanga</a:t>
                      </a:r>
                      <a:endParaRPr lang="en-US" sz="600" b="1" i="0" u="none" strike="noStrike">
                        <a:solidFill>
                          <a:schemeClr val="accent6"/>
                        </a:solidFill>
                        <a:effectLst/>
                        <a:latin typeface="Calibri" panose="020F0502020204030204" pitchFamily="34" charset="0"/>
                      </a:endParaRPr>
                    </a:p>
                  </a:txBody>
                  <a:tcPr marL="5460" marR="5460" marT="5460" marB="0" anchor="b"/>
                </a:tc>
                <a:tc>
                  <a:txBody>
                    <a:bodyPr/>
                    <a:lstStyle/>
                    <a:p>
                      <a:pPr algn="ctr" fontAlgn="b"/>
                      <a:r>
                        <a:rPr lang="en-US" sz="600" b="1" u="none" strike="noStrike">
                          <a:solidFill>
                            <a:schemeClr val="accent6"/>
                          </a:solidFill>
                          <a:effectLst/>
                        </a:rPr>
                        <a:t>Msukaligwa</a:t>
                      </a:r>
                      <a:endParaRPr lang="en-US" sz="600" b="1" i="0" u="none" strike="noStrike">
                        <a:solidFill>
                          <a:schemeClr val="accent6"/>
                        </a:solidFill>
                        <a:effectLst/>
                        <a:latin typeface="Calibri" panose="020F0502020204030204" pitchFamily="34" charset="0"/>
                      </a:endParaRPr>
                    </a:p>
                  </a:txBody>
                  <a:tcPr marL="5460" marR="5460" marT="5460" marB="0" anchor="b"/>
                </a:tc>
                <a:tc>
                  <a:txBody>
                    <a:bodyPr/>
                    <a:lstStyle/>
                    <a:p>
                      <a:pPr algn="ctr" fontAlgn="b"/>
                      <a:r>
                        <a:rPr lang="en-US" sz="600" b="1" u="none" strike="noStrike">
                          <a:solidFill>
                            <a:schemeClr val="accent6"/>
                          </a:solidFill>
                          <a:effectLst/>
                        </a:rPr>
                        <a:t>                             139 </a:t>
                      </a:r>
                      <a:endParaRPr lang="en-US" sz="600" b="1" i="0" u="none" strike="noStrike">
                        <a:solidFill>
                          <a:schemeClr val="accent6"/>
                        </a:solidFill>
                        <a:effectLst/>
                        <a:latin typeface="Calibri" panose="020F0502020204030204" pitchFamily="34" charset="0"/>
                      </a:endParaRPr>
                    </a:p>
                  </a:txBody>
                  <a:tcPr marL="5460" marR="5460" marT="5460" marB="0" anchor="b"/>
                </a:tc>
                <a:tc>
                  <a:txBody>
                    <a:bodyPr/>
                    <a:lstStyle/>
                    <a:p>
                      <a:pPr algn="l" fontAlgn="b"/>
                      <a:r>
                        <a:rPr lang="en-US" sz="600" b="1" u="none" strike="noStrike" dirty="0">
                          <a:solidFill>
                            <a:schemeClr val="accent6"/>
                          </a:solidFill>
                          <a:effectLst/>
                        </a:rPr>
                        <a:t>                             394,2 </a:t>
                      </a:r>
                      <a:endParaRPr lang="en-US" sz="600" b="1" i="0" u="none" strike="noStrike" dirty="0">
                        <a:solidFill>
                          <a:schemeClr val="accent6"/>
                        </a:solidFill>
                        <a:effectLst/>
                        <a:latin typeface="Calibri" panose="020F0502020204030204" pitchFamily="34" charset="0"/>
                      </a:endParaRPr>
                    </a:p>
                  </a:txBody>
                  <a:tcPr marL="5460" marR="5460" marT="5460" marB="0" anchor="b"/>
                </a:tc>
                <a:tc>
                  <a:txBody>
                    <a:bodyPr/>
                    <a:lstStyle/>
                    <a:p>
                      <a:pPr algn="l" fontAlgn="b"/>
                      <a:r>
                        <a:rPr lang="en-US" sz="600" b="1" u="none" strike="noStrike">
                          <a:solidFill>
                            <a:schemeClr val="accent6"/>
                          </a:solidFill>
                          <a:effectLst/>
                        </a:rPr>
                        <a:t>                            276,5 </a:t>
                      </a:r>
                      <a:endParaRPr lang="en-US" sz="600" b="1" i="0" u="none" strike="noStrike">
                        <a:solidFill>
                          <a:schemeClr val="accent6"/>
                        </a:solidFill>
                        <a:effectLst/>
                        <a:latin typeface="Calibri" panose="020F0502020204030204" pitchFamily="34" charset="0"/>
                      </a:endParaRPr>
                    </a:p>
                  </a:txBody>
                  <a:tcPr marL="5460" marR="5460" marT="5460" marB="0" anchor="b"/>
                </a:tc>
                <a:tc>
                  <a:txBody>
                    <a:bodyPr/>
                    <a:lstStyle/>
                    <a:p>
                      <a:pPr algn="l" fontAlgn="b"/>
                      <a:r>
                        <a:rPr lang="en-US" sz="600" b="1" u="none" strike="noStrike">
                          <a:solidFill>
                            <a:schemeClr val="accent6"/>
                          </a:solidFill>
                          <a:effectLst/>
                        </a:rPr>
                        <a:t>                               81,6 </a:t>
                      </a:r>
                      <a:endParaRPr lang="en-US" sz="600" b="1" i="0" u="none" strike="noStrike">
                        <a:solidFill>
                          <a:schemeClr val="accent6"/>
                        </a:solidFill>
                        <a:effectLst/>
                        <a:latin typeface="Calibri" panose="020F0502020204030204" pitchFamily="34" charset="0"/>
                      </a:endParaRPr>
                    </a:p>
                  </a:txBody>
                  <a:tcPr marL="5460" marR="5460" marT="5460" marB="0" anchor="b"/>
                </a:tc>
                <a:tc>
                  <a:txBody>
                    <a:bodyPr/>
                    <a:lstStyle/>
                    <a:p>
                      <a:pPr algn="l" fontAlgn="b"/>
                      <a:r>
                        <a:rPr lang="en-US" sz="600" b="1" u="none" strike="noStrike">
                          <a:solidFill>
                            <a:schemeClr val="accent6"/>
                          </a:solidFill>
                          <a:effectLst/>
                        </a:rPr>
                        <a:t>                               19,3 </a:t>
                      </a:r>
                      <a:endParaRPr lang="en-US" sz="600" b="1" i="0" u="none" strike="noStrike">
                        <a:solidFill>
                          <a:schemeClr val="accent6"/>
                        </a:solidFill>
                        <a:effectLst/>
                        <a:latin typeface="Calibri" panose="020F0502020204030204" pitchFamily="34" charset="0"/>
                      </a:endParaRPr>
                    </a:p>
                  </a:txBody>
                  <a:tcPr marL="5460" marR="5460" marT="5460" marB="0" anchor="b"/>
                </a:tc>
                <a:tc>
                  <a:txBody>
                    <a:bodyPr/>
                    <a:lstStyle/>
                    <a:p>
                      <a:pPr algn="l" fontAlgn="b"/>
                      <a:r>
                        <a:rPr lang="en-US" sz="600" b="1" u="none" strike="noStrike">
                          <a:solidFill>
                            <a:schemeClr val="accent6"/>
                          </a:solidFill>
                          <a:effectLst/>
                        </a:rPr>
                        <a:t>                                16,8 </a:t>
                      </a:r>
                      <a:endParaRPr lang="en-US" sz="600" b="1" i="0" u="none" strike="noStrike">
                        <a:solidFill>
                          <a:schemeClr val="accent6"/>
                        </a:solidFill>
                        <a:effectLst/>
                        <a:latin typeface="Calibri" panose="020F0502020204030204" pitchFamily="34" charset="0"/>
                      </a:endParaRPr>
                    </a:p>
                  </a:txBody>
                  <a:tcPr marL="5460" marR="5460" marT="5460" marB="0" anchor="b"/>
                </a:tc>
              </a:tr>
              <a:tr h="208959">
                <a:tc>
                  <a:txBody>
                    <a:bodyPr/>
                    <a:lstStyle/>
                    <a:p>
                      <a:pPr algn="ctr" fontAlgn="b"/>
                      <a:r>
                        <a:rPr lang="en-US" sz="600" b="1" u="none" strike="noStrike">
                          <a:solidFill>
                            <a:schemeClr val="accent6"/>
                          </a:solidFill>
                          <a:effectLst/>
                        </a:rPr>
                        <a:t>Free State</a:t>
                      </a:r>
                      <a:endParaRPr lang="en-US" sz="600" b="1" i="0" u="none" strike="noStrike">
                        <a:solidFill>
                          <a:schemeClr val="accent6"/>
                        </a:solidFill>
                        <a:effectLst/>
                        <a:latin typeface="Calibri" panose="020F0502020204030204" pitchFamily="34" charset="0"/>
                      </a:endParaRPr>
                    </a:p>
                  </a:txBody>
                  <a:tcPr marL="5460" marR="5460" marT="5460" marB="0" anchor="b"/>
                </a:tc>
                <a:tc>
                  <a:txBody>
                    <a:bodyPr/>
                    <a:lstStyle/>
                    <a:p>
                      <a:pPr algn="ctr" fontAlgn="b"/>
                      <a:r>
                        <a:rPr lang="en-US" sz="600" b="1" u="none" strike="noStrike">
                          <a:solidFill>
                            <a:schemeClr val="accent6"/>
                          </a:solidFill>
                          <a:effectLst/>
                        </a:rPr>
                        <a:t>Dihlabeng</a:t>
                      </a:r>
                      <a:endParaRPr lang="en-US" sz="600" b="1" i="0" u="none" strike="noStrike">
                        <a:solidFill>
                          <a:schemeClr val="accent6"/>
                        </a:solidFill>
                        <a:effectLst/>
                        <a:latin typeface="Calibri" panose="020F0502020204030204" pitchFamily="34" charset="0"/>
                      </a:endParaRPr>
                    </a:p>
                  </a:txBody>
                  <a:tcPr marL="5460" marR="5460" marT="5460" marB="0" anchor="b"/>
                </a:tc>
                <a:tc>
                  <a:txBody>
                    <a:bodyPr/>
                    <a:lstStyle/>
                    <a:p>
                      <a:pPr algn="ctr" fontAlgn="b"/>
                      <a:r>
                        <a:rPr lang="en-US" sz="600" b="1" u="none" strike="noStrike">
                          <a:solidFill>
                            <a:schemeClr val="accent6"/>
                          </a:solidFill>
                          <a:effectLst/>
                        </a:rPr>
                        <a:t>                             120 </a:t>
                      </a:r>
                      <a:endParaRPr lang="en-US" sz="600" b="1" i="0" u="none" strike="noStrike">
                        <a:solidFill>
                          <a:schemeClr val="accent6"/>
                        </a:solidFill>
                        <a:effectLst/>
                        <a:latin typeface="Calibri" panose="020F0502020204030204" pitchFamily="34" charset="0"/>
                      </a:endParaRPr>
                    </a:p>
                  </a:txBody>
                  <a:tcPr marL="5460" marR="5460" marT="5460" marB="0" anchor="b"/>
                </a:tc>
                <a:tc>
                  <a:txBody>
                    <a:bodyPr/>
                    <a:lstStyle/>
                    <a:p>
                      <a:pPr algn="l" fontAlgn="b"/>
                      <a:r>
                        <a:rPr lang="en-US" sz="600" b="1" u="none" strike="noStrike" dirty="0">
                          <a:solidFill>
                            <a:schemeClr val="accent6"/>
                          </a:solidFill>
                          <a:effectLst/>
                        </a:rPr>
                        <a:t>                             616,8 </a:t>
                      </a:r>
                      <a:endParaRPr lang="en-US" sz="600" b="1" i="0" u="none" strike="noStrike" dirty="0">
                        <a:solidFill>
                          <a:schemeClr val="accent6"/>
                        </a:solidFill>
                        <a:effectLst/>
                        <a:latin typeface="Calibri" panose="020F0502020204030204" pitchFamily="34" charset="0"/>
                      </a:endParaRPr>
                    </a:p>
                  </a:txBody>
                  <a:tcPr marL="5460" marR="5460" marT="5460" marB="0" anchor="b"/>
                </a:tc>
                <a:tc>
                  <a:txBody>
                    <a:bodyPr/>
                    <a:lstStyle/>
                    <a:p>
                      <a:pPr algn="l" fontAlgn="b"/>
                      <a:r>
                        <a:rPr lang="en-US" sz="600" b="1" u="none" strike="noStrike" dirty="0">
                          <a:solidFill>
                            <a:schemeClr val="accent6"/>
                          </a:solidFill>
                          <a:effectLst/>
                        </a:rPr>
                        <a:t>                            527,7 </a:t>
                      </a:r>
                      <a:endParaRPr lang="en-US" sz="600" b="1" i="0" u="none" strike="noStrike" dirty="0">
                        <a:solidFill>
                          <a:schemeClr val="accent6"/>
                        </a:solidFill>
                        <a:effectLst/>
                        <a:latin typeface="Calibri" panose="020F0502020204030204" pitchFamily="34" charset="0"/>
                      </a:endParaRPr>
                    </a:p>
                  </a:txBody>
                  <a:tcPr marL="5460" marR="5460" marT="5460" marB="0" anchor="b"/>
                </a:tc>
                <a:tc>
                  <a:txBody>
                    <a:bodyPr/>
                    <a:lstStyle/>
                    <a:p>
                      <a:pPr algn="l" fontAlgn="b"/>
                      <a:r>
                        <a:rPr lang="en-US" sz="600" b="1" u="none" strike="noStrike">
                          <a:solidFill>
                            <a:schemeClr val="accent6"/>
                          </a:solidFill>
                          <a:effectLst/>
                        </a:rPr>
                        <a:t>                               70,0 </a:t>
                      </a:r>
                      <a:endParaRPr lang="en-US" sz="600" b="1" i="0" u="none" strike="noStrike">
                        <a:solidFill>
                          <a:schemeClr val="accent6"/>
                        </a:solidFill>
                        <a:effectLst/>
                        <a:latin typeface="Calibri" panose="020F0502020204030204" pitchFamily="34" charset="0"/>
                      </a:endParaRPr>
                    </a:p>
                  </a:txBody>
                  <a:tcPr marL="5460" marR="5460" marT="5460" marB="0" anchor="b"/>
                </a:tc>
                <a:tc>
                  <a:txBody>
                    <a:bodyPr/>
                    <a:lstStyle/>
                    <a:p>
                      <a:pPr algn="l" fontAlgn="b"/>
                      <a:r>
                        <a:rPr lang="en-US" sz="600" b="1" u="none" strike="noStrike">
                          <a:solidFill>
                            <a:schemeClr val="accent6"/>
                          </a:solidFill>
                          <a:effectLst/>
                        </a:rPr>
                        <a:t>                               19,1 </a:t>
                      </a:r>
                      <a:endParaRPr lang="en-US" sz="600" b="1" i="0" u="none" strike="noStrike">
                        <a:solidFill>
                          <a:schemeClr val="accent6"/>
                        </a:solidFill>
                        <a:effectLst/>
                        <a:latin typeface="Calibri" panose="020F0502020204030204" pitchFamily="34" charset="0"/>
                      </a:endParaRPr>
                    </a:p>
                  </a:txBody>
                  <a:tcPr marL="5460" marR="5460" marT="5460" marB="0" anchor="b"/>
                </a:tc>
                <a:tc>
                  <a:txBody>
                    <a:bodyPr/>
                    <a:lstStyle/>
                    <a:p>
                      <a:pPr algn="l" fontAlgn="b"/>
                      <a:r>
                        <a:rPr lang="en-US" sz="600" b="1" u="none" strike="noStrike">
                          <a:solidFill>
                            <a:schemeClr val="accent6"/>
                          </a:solidFill>
                          <a:effectLst/>
                        </a:rPr>
                        <a:t>                                     -   </a:t>
                      </a:r>
                      <a:endParaRPr lang="en-US" sz="600" b="1" i="0" u="none" strike="noStrike">
                        <a:solidFill>
                          <a:schemeClr val="accent6"/>
                        </a:solidFill>
                        <a:effectLst/>
                        <a:latin typeface="Calibri" panose="020F0502020204030204" pitchFamily="34" charset="0"/>
                      </a:endParaRPr>
                    </a:p>
                  </a:txBody>
                  <a:tcPr marL="5460" marR="5460" marT="5460" marB="0" anchor="b"/>
                </a:tc>
              </a:tr>
              <a:tr h="208959">
                <a:tc>
                  <a:txBody>
                    <a:bodyPr/>
                    <a:lstStyle/>
                    <a:p>
                      <a:pPr algn="ctr" fontAlgn="b"/>
                      <a:r>
                        <a:rPr lang="en-US" sz="600" b="1" u="none" strike="noStrike">
                          <a:solidFill>
                            <a:schemeClr val="accent6"/>
                          </a:solidFill>
                          <a:effectLst/>
                        </a:rPr>
                        <a:t>Free State</a:t>
                      </a:r>
                      <a:endParaRPr lang="en-US" sz="600" b="1" i="0" u="none" strike="noStrike">
                        <a:solidFill>
                          <a:schemeClr val="accent6"/>
                        </a:solidFill>
                        <a:effectLst/>
                        <a:latin typeface="Calibri" panose="020F0502020204030204" pitchFamily="34" charset="0"/>
                      </a:endParaRPr>
                    </a:p>
                  </a:txBody>
                  <a:tcPr marL="5460" marR="5460" marT="5460" marB="0" anchor="b"/>
                </a:tc>
                <a:tc>
                  <a:txBody>
                    <a:bodyPr/>
                    <a:lstStyle/>
                    <a:p>
                      <a:pPr algn="ctr" fontAlgn="b"/>
                      <a:r>
                        <a:rPr lang="en-US" sz="600" b="1" u="none" strike="noStrike">
                          <a:solidFill>
                            <a:schemeClr val="accent6"/>
                          </a:solidFill>
                          <a:effectLst/>
                        </a:rPr>
                        <a:t>Nketoana</a:t>
                      </a:r>
                      <a:endParaRPr lang="en-US" sz="600" b="1" i="0" u="none" strike="noStrike">
                        <a:solidFill>
                          <a:schemeClr val="accent6"/>
                        </a:solidFill>
                        <a:effectLst/>
                        <a:latin typeface="Calibri" panose="020F0502020204030204" pitchFamily="34" charset="0"/>
                      </a:endParaRPr>
                    </a:p>
                  </a:txBody>
                  <a:tcPr marL="5460" marR="5460" marT="5460" marB="0" anchor="b"/>
                </a:tc>
                <a:tc>
                  <a:txBody>
                    <a:bodyPr/>
                    <a:lstStyle/>
                    <a:p>
                      <a:pPr algn="ctr" fontAlgn="b"/>
                      <a:r>
                        <a:rPr lang="en-US" sz="600" b="1" u="none" strike="noStrike">
                          <a:solidFill>
                            <a:schemeClr val="accent6"/>
                          </a:solidFill>
                          <a:effectLst/>
                        </a:rPr>
                        <a:t>                             119 </a:t>
                      </a:r>
                      <a:endParaRPr lang="en-US" sz="600" b="1" i="0" u="none" strike="noStrike">
                        <a:solidFill>
                          <a:schemeClr val="accent6"/>
                        </a:solidFill>
                        <a:effectLst/>
                        <a:latin typeface="Calibri" panose="020F0502020204030204" pitchFamily="34" charset="0"/>
                      </a:endParaRPr>
                    </a:p>
                  </a:txBody>
                  <a:tcPr marL="5460" marR="5460" marT="5460" marB="0" anchor="b"/>
                </a:tc>
                <a:tc>
                  <a:txBody>
                    <a:bodyPr/>
                    <a:lstStyle/>
                    <a:p>
                      <a:pPr algn="l" fontAlgn="b"/>
                      <a:r>
                        <a:rPr lang="en-US" sz="600" b="1" u="none" strike="noStrike" dirty="0">
                          <a:solidFill>
                            <a:schemeClr val="accent6"/>
                          </a:solidFill>
                          <a:effectLst/>
                        </a:rPr>
                        <a:t>                             335,9 </a:t>
                      </a:r>
                      <a:endParaRPr lang="en-US" sz="600" b="1" i="0" u="none" strike="noStrike" dirty="0">
                        <a:solidFill>
                          <a:schemeClr val="accent6"/>
                        </a:solidFill>
                        <a:effectLst/>
                        <a:latin typeface="Calibri" panose="020F0502020204030204" pitchFamily="34" charset="0"/>
                      </a:endParaRPr>
                    </a:p>
                  </a:txBody>
                  <a:tcPr marL="5460" marR="5460" marT="5460" marB="0" anchor="b"/>
                </a:tc>
                <a:tc>
                  <a:txBody>
                    <a:bodyPr/>
                    <a:lstStyle/>
                    <a:p>
                      <a:pPr algn="l" fontAlgn="b"/>
                      <a:r>
                        <a:rPr lang="en-US" sz="600" b="1" u="none" strike="noStrike" dirty="0">
                          <a:solidFill>
                            <a:schemeClr val="accent6"/>
                          </a:solidFill>
                          <a:effectLst/>
                        </a:rPr>
                        <a:t>                            250,4 </a:t>
                      </a:r>
                      <a:endParaRPr lang="en-US" sz="600" b="1" i="0" u="none" strike="noStrike" dirty="0">
                        <a:solidFill>
                          <a:schemeClr val="accent6"/>
                        </a:solidFill>
                        <a:effectLst/>
                        <a:latin typeface="Calibri" panose="020F0502020204030204" pitchFamily="34" charset="0"/>
                      </a:endParaRPr>
                    </a:p>
                  </a:txBody>
                  <a:tcPr marL="5460" marR="5460" marT="5460" marB="0" anchor="b"/>
                </a:tc>
                <a:tc>
                  <a:txBody>
                    <a:bodyPr/>
                    <a:lstStyle/>
                    <a:p>
                      <a:pPr algn="l" fontAlgn="b"/>
                      <a:r>
                        <a:rPr lang="en-US" sz="600" b="1" u="none" strike="noStrike">
                          <a:solidFill>
                            <a:schemeClr val="accent6"/>
                          </a:solidFill>
                          <a:effectLst/>
                        </a:rPr>
                        <a:t>                               17,1 </a:t>
                      </a:r>
                      <a:endParaRPr lang="en-US" sz="600" b="1" i="0" u="none" strike="noStrike">
                        <a:solidFill>
                          <a:schemeClr val="accent6"/>
                        </a:solidFill>
                        <a:effectLst/>
                        <a:latin typeface="Calibri" panose="020F0502020204030204" pitchFamily="34" charset="0"/>
                      </a:endParaRPr>
                    </a:p>
                  </a:txBody>
                  <a:tcPr marL="5460" marR="5460" marT="5460" marB="0" anchor="b"/>
                </a:tc>
                <a:tc>
                  <a:txBody>
                    <a:bodyPr/>
                    <a:lstStyle/>
                    <a:p>
                      <a:pPr algn="l" fontAlgn="b"/>
                      <a:r>
                        <a:rPr lang="en-US" sz="600" b="1" u="none" strike="noStrike">
                          <a:solidFill>
                            <a:schemeClr val="accent6"/>
                          </a:solidFill>
                          <a:effectLst/>
                        </a:rPr>
                        <a:t>                                 6,7 </a:t>
                      </a:r>
                      <a:endParaRPr lang="en-US" sz="600" b="1" i="0" u="none" strike="noStrike">
                        <a:solidFill>
                          <a:schemeClr val="accent6"/>
                        </a:solidFill>
                        <a:effectLst/>
                        <a:latin typeface="Calibri" panose="020F0502020204030204" pitchFamily="34" charset="0"/>
                      </a:endParaRPr>
                    </a:p>
                  </a:txBody>
                  <a:tcPr marL="5460" marR="5460" marT="5460" marB="0" anchor="b"/>
                </a:tc>
                <a:tc>
                  <a:txBody>
                    <a:bodyPr/>
                    <a:lstStyle/>
                    <a:p>
                      <a:pPr algn="l" fontAlgn="b"/>
                      <a:r>
                        <a:rPr lang="en-US" sz="600" b="1" u="none" strike="noStrike">
                          <a:solidFill>
                            <a:schemeClr val="accent6"/>
                          </a:solidFill>
                          <a:effectLst/>
                        </a:rPr>
                        <a:t>                                61,7 </a:t>
                      </a:r>
                      <a:endParaRPr lang="en-US" sz="600" b="1" i="0" u="none" strike="noStrike">
                        <a:solidFill>
                          <a:schemeClr val="accent6"/>
                        </a:solidFill>
                        <a:effectLst/>
                        <a:latin typeface="Calibri" panose="020F0502020204030204" pitchFamily="34" charset="0"/>
                      </a:endParaRPr>
                    </a:p>
                  </a:txBody>
                  <a:tcPr marL="5460" marR="5460" marT="5460" marB="0" anchor="b"/>
                </a:tc>
              </a:tr>
              <a:tr h="208959">
                <a:tc>
                  <a:txBody>
                    <a:bodyPr/>
                    <a:lstStyle/>
                    <a:p>
                      <a:pPr algn="ctr" fontAlgn="b"/>
                      <a:r>
                        <a:rPr lang="en-US" sz="600" b="1" u="none" strike="noStrike">
                          <a:solidFill>
                            <a:schemeClr val="accent6"/>
                          </a:solidFill>
                          <a:effectLst/>
                        </a:rPr>
                        <a:t>Free State</a:t>
                      </a:r>
                      <a:endParaRPr lang="en-US" sz="600" b="1" i="0" u="none" strike="noStrike">
                        <a:solidFill>
                          <a:schemeClr val="accent6"/>
                        </a:solidFill>
                        <a:effectLst/>
                        <a:latin typeface="Calibri" panose="020F0502020204030204" pitchFamily="34" charset="0"/>
                      </a:endParaRPr>
                    </a:p>
                  </a:txBody>
                  <a:tcPr marL="5460" marR="5460" marT="5460" marB="0" anchor="b"/>
                </a:tc>
                <a:tc>
                  <a:txBody>
                    <a:bodyPr/>
                    <a:lstStyle/>
                    <a:p>
                      <a:pPr algn="ctr" fontAlgn="b"/>
                      <a:r>
                        <a:rPr lang="en-US" sz="600" b="1" u="none" strike="noStrike">
                          <a:solidFill>
                            <a:schemeClr val="accent6"/>
                          </a:solidFill>
                          <a:effectLst/>
                        </a:rPr>
                        <a:t>Moqhaka</a:t>
                      </a:r>
                      <a:endParaRPr lang="en-US" sz="600" b="1" i="0" u="none" strike="noStrike">
                        <a:solidFill>
                          <a:schemeClr val="accent6"/>
                        </a:solidFill>
                        <a:effectLst/>
                        <a:latin typeface="Calibri" panose="020F0502020204030204" pitchFamily="34" charset="0"/>
                      </a:endParaRPr>
                    </a:p>
                  </a:txBody>
                  <a:tcPr marL="5460" marR="5460" marT="5460" marB="0" anchor="b"/>
                </a:tc>
                <a:tc>
                  <a:txBody>
                    <a:bodyPr/>
                    <a:lstStyle/>
                    <a:p>
                      <a:pPr algn="ctr" fontAlgn="b"/>
                      <a:r>
                        <a:rPr lang="en-US" sz="600" b="1" u="none" strike="noStrike">
                          <a:solidFill>
                            <a:schemeClr val="accent6"/>
                          </a:solidFill>
                          <a:effectLst/>
                        </a:rPr>
                        <a:t>                             113 </a:t>
                      </a:r>
                      <a:endParaRPr lang="en-US" sz="600" b="1" i="0" u="none" strike="noStrike">
                        <a:solidFill>
                          <a:schemeClr val="accent6"/>
                        </a:solidFill>
                        <a:effectLst/>
                        <a:latin typeface="Calibri" panose="020F0502020204030204" pitchFamily="34" charset="0"/>
                      </a:endParaRPr>
                    </a:p>
                  </a:txBody>
                  <a:tcPr marL="5460" marR="5460" marT="5460" marB="0" anchor="b"/>
                </a:tc>
                <a:tc>
                  <a:txBody>
                    <a:bodyPr/>
                    <a:lstStyle/>
                    <a:p>
                      <a:pPr algn="l" fontAlgn="b"/>
                      <a:r>
                        <a:rPr lang="en-US" sz="600" b="1" u="none" strike="noStrike" dirty="0">
                          <a:solidFill>
                            <a:schemeClr val="accent6"/>
                          </a:solidFill>
                          <a:effectLst/>
                        </a:rPr>
                        <a:t>                             392,8 </a:t>
                      </a:r>
                      <a:endParaRPr lang="en-US" sz="600" b="1" i="0" u="none" strike="noStrike" dirty="0">
                        <a:solidFill>
                          <a:schemeClr val="accent6"/>
                        </a:solidFill>
                        <a:effectLst/>
                        <a:latin typeface="Calibri" panose="020F0502020204030204" pitchFamily="34" charset="0"/>
                      </a:endParaRPr>
                    </a:p>
                  </a:txBody>
                  <a:tcPr marL="5460" marR="5460" marT="5460" marB="0" anchor="b"/>
                </a:tc>
                <a:tc>
                  <a:txBody>
                    <a:bodyPr/>
                    <a:lstStyle/>
                    <a:p>
                      <a:pPr algn="l" fontAlgn="b"/>
                      <a:r>
                        <a:rPr lang="en-US" sz="600" b="1" u="none" strike="noStrike">
                          <a:solidFill>
                            <a:schemeClr val="accent6"/>
                          </a:solidFill>
                          <a:effectLst/>
                        </a:rPr>
                        <a:t>                            206,7 </a:t>
                      </a:r>
                      <a:endParaRPr lang="en-US" sz="600" b="1" i="0" u="none" strike="noStrike">
                        <a:solidFill>
                          <a:schemeClr val="accent6"/>
                        </a:solidFill>
                        <a:effectLst/>
                        <a:latin typeface="Calibri" panose="020F0502020204030204" pitchFamily="34" charset="0"/>
                      </a:endParaRPr>
                    </a:p>
                  </a:txBody>
                  <a:tcPr marL="5460" marR="5460" marT="5460" marB="0" anchor="b"/>
                </a:tc>
                <a:tc>
                  <a:txBody>
                    <a:bodyPr/>
                    <a:lstStyle/>
                    <a:p>
                      <a:pPr algn="l" fontAlgn="b"/>
                      <a:r>
                        <a:rPr lang="en-US" sz="600" b="1" u="none" strike="noStrike">
                          <a:solidFill>
                            <a:schemeClr val="accent6"/>
                          </a:solidFill>
                          <a:effectLst/>
                        </a:rPr>
                        <a:t>                               21,9 </a:t>
                      </a:r>
                      <a:endParaRPr lang="en-US" sz="600" b="1" i="0" u="none" strike="noStrike">
                        <a:solidFill>
                          <a:schemeClr val="accent6"/>
                        </a:solidFill>
                        <a:effectLst/>
                        <a:latin typeface="Calibri" panose="020F0502020204030204" pitchFamily="34" charset="0"/>
                      </a:endParaRPr>
                    </a:p>
                  </a:txBody>
                  <a:tcPr marL="5460" marR="5460" marT="5460" marB="0" anchor="b"/>
                </a:tc>
                <a:tc>
                  <a:txBody>
                    <a:bodyPr/>
                    <a:lstStyle/>
                    <a:p>
                      <a:pPr algn="l" fontAlgn="b"/>
                      <a:r>
                        <a:rPr lang="en-US" sz="600" b="1" u="none" strike="noStrike">
                          <a:solidFill>
                            <a:schemeClr val="accent6"/>
                          </a:solidFill>
                          <a:effectLst/>
                        </a:rPr>
                        <a:t>                                 9,6 </a:t>
                      </a:r>
                      <a:endParaRPr lang="en-US" sz="600" b="1" i="0" u="none" strike="noStrike">
                        <a:solidFill>
                          <a:schemeClr val="accent6"/>
                        </a:solidFill>
                        <a:effectLst/>
                        <a:latin typeface="Calibri" panose="020F0502020204030204" pitchFamily="34" charset="0"/>
                      </a:endParaRPr>
                    </a:p>
                  </a:txBody>
                  <a:tcPr marL="5460" marR="5460" marT="5460" marB="0" anchor="b"/>
                </a:tc>
                <a:tc>
                  <a:txBody>
                    <a:bodyPr/>
                    <a:lstStyle/>
                    <a:p>
                      <a:pPr algn="l" fontAlgn="b"/>
                      <a:r>
                        <a:rPr lang="en-US" sz="600" b="1" u="none" strike="noStrike">
                          <a:solidFill>
                            <a:schemeClr val="accent6"/>
                          </a:solidFill>
                          <a:effectLst/>
                        </a:rPr>
                        <a:t>                              154,6 </a:t>
                      </a:r>
                      <a:endParaRPr lang="en-US" sz="600" b="1" i="0" u="none" strike="noStrike">
                        <a:solidFill>
                          <a:schemeClr val="accent6"/>
                        </a:solidFill>
                        <a:effectLst/>
                        <a:latin typeface="Calibri" panose="020F0502020204030204" pitchFamily="34" charset="0"/>
                      </a:endParaRPr>
                    </a:p>
                  </a:txBody>
                  <a:tcPr marL="5460" marR="5460" marT="5460" marB="0" anchor="b"/>
                </a:tc>
              </a:tr>
              <a:tr h="208959">
                <a:tc>
                  <a:txBody>
                    <a:bodyPr/>
                    <a:lstStyle/>
                    <a:p>
                      <a:pPr algn="ctr" fontAlgn="b"/>
                      <a:r>
                        <a:rPr lang="en-US" sz="600" b="1" u="none" strike="noStrike">
                          <a:solidFill>
                            <a:schemeClr val="accent6"/>
                          </a:solidFill>
                          <a:effectLst/>
                        </a:rPr>
                        <a:t>Limpopo</a:t>
                      </a:r>
                      <a:endParaRPr lang="en-US" sz="600" b="1" i="0" u="none" strike="noStrike">
                        <a:solidFill>
                          <a:schemeClr val="accent6"/>
                        </a:solidFill>
                        <a:effectLst/>
                        <a:latin typeface="Calibri" panose="020F0502020204030204" pitchFamily="34" charset="0"/>
                      </a:endParaRPr>
                    </a:p>
                  </a:txBody>
                  <a:tcPr marL="5460" marR="5460" marT="5460" marB="0" anchor="b"/>
                </a:tc>
                <a:tc>
                  <a:txBody>
                    <a:bodyPr/>
                    <a:lstStyle/>
                    <a:p>
                      <a:pPr algn="ctr" fontAlgn="b"/>
                      <a:r>
                        <a:rPr lang="en-US" sz="600" b="1" u="none" strike="noStrike">
                          <a:solidFill>
                            <a:schemeClr val="accent6"/>
                          </a:solidFill>
                          <a:effectLst/>
                        </a:rPr>
                        <a:t>Musina</a:t>
                      </a:r>
                      <a:endParaRPr lang="en-US" sz="600" b="1" i="0" u="none" strike="noStrike">
                        <a:solidFill>
                          <a:schemeClr val="accent6"/>
                        </a:solidFill>
                        <a:effectLst/>
                        <a:latin typeface="Calibri" panose="020F0502020204030204" pitchFamily="34" charset="0"/>
                      </a:endParaRPr>
                    </a:p>
                  </a:txBody>
                  <a:tcPr marL="5460" marR="5460" marT="5460" marB="0" anchor="b"/>
                </a:tc>
                <a:tc>
                  <a:txBody>
                    <a:bodyPr/>
                    <a:lstStyle/>
                    <a:p>
                      <a:pPr algn="ctr" fontAlgn="b"/>
                      <a:r>
                        <a:rPr lang="en-US" sz="600" b="1" u="none" strike="noStrike">
                          <a:solidFill>
                            <a:schemeClr val="accent6"/>
                          </a:solidFill>
                          <a:effectLst/>
                        </a:rPr>
                        <a:t>                             107 </a:t>
                      </a:r>
                      <a:endParaRPr lang="en-US" sz="600" b="1" i="0" u="none" strike="noStrike">
                        <a:solidFill>
                          <a:schemeClr val="accent6"/>
                        </a:solidFill>
                        <a:effectLst/>
                        <a:latin typeface="Calibri" panose="020F0502020204030204" pitchFamily="34" charset="0"/>
                      </a:endParaRPr>
                    </a:p>
                  </a:txBody>
                  <a:tcPr marL="5460" marR="5460" marT="5460" marB="0" anchor="b"/>
                </a:tc>
                <a:tc>
                  <a:txBody>
                    <a:bodyPr/>
                    <a:lstStyle/>
                    <a:p>
                      <a:pPr algn="l" fontAlgn="b"/>
                      <a:r>
                        <a:rPr lang="en-US" sz="600" b="1" u="none" strike="noStrike" dirty="0">
                          <a:solidFill>
                            <a:schemeClr val="accent6"/>
                          </a:solidFill>
                          <a:effectLst/>
                        </a:rPr>
                        <a:t>                               39,3 </a:t>
                      </a:r>
                      <a:endParaRPr lang="en-US" sz="600" b="1" i="0" u="none" strike="noStrike" dirty="0">
                        <a:solidFill>
                          <a:schemeClr val="accent6"/>
                        </a:solidFill>
                        <a:effectLst/>
                        <a:latin typeface="Calibri" panose="020F0502020204030204" pitchFamily="34" charset="0"/>
                      </a:endParaRPr>
                    </a:p>
                  </a:txBody>
                  <a:tcPr marL="5460" marR="5460" marT="5460" marB="0" anchor="b"/>
                </a:tc>
                <a:tc>
                  <a:txBody>
                    <a:bodyPr/>
                    <a:lstStyle/>
                    <a:p>
                      <a:pPr algn="l" fontAlgn="b"/>
                      <a:r>
                        <a:rPr lang="en-US" sz="600" b="1" u="none" strike="noStrike" dirty="0">
                          <a:solidFill>
                            <a:schemeClr val="accent6"/>
                          </a:solidFill>
                          <a:effectLst/>
                        </a:rPr>
                        <a:t>                               15,3 </a:t>
                      </a:r>
                      <a:endParaRPr lang="en-US" sz="600" b="1" i="0" u="none" strike="noStrike" dirty="0">
                        <a:solidFill>
                          <a:schemeClr val="accent6"/>
                        </a:solidFill>
                        <a:effectLst/>
                        <a:latin typeface="Calibri" panose="020F0502020204030204" pitchFamily="34" charset="0"/>
                      </a:endParaRPr>
                    </a:p>
                  </a:txBody>
                  <a:tcPr marL="5460" marR="5460" marT="5460" marB="0" anchor="b"/>
                </a:tc>
                <a:tc>
                  <a:txBody>
                    <a:bodyPr/>
                    <a:lstStyle/>
                    <a:p>
                      <a:pPr algn="l" fontAlgn="b"/>
                      <a:r>
                        <a:rPr lang="en-US" sz="600" b="1" u="none" strike="noStrike" dirty="0">
                          <a:solidFill>
                            <a:schemeClr val="accent6"/>
                          </a:solidFill>
                          <a:effectLst/>
                        </a:rPr>
                        <a:t>                               10,8 </a:t>
                      </a:r>
                      <a:endParaRPr lang="en-US" sz="600" b="1" i="0" u="none" strike="noStrike" dirty="0">
                        <a:solidFill>
                          <a:schemeClr val="accent6"/>
                        </a:solidFill>
                        <a:effectLst/>
                        <a:latin typeface="Calibri" panose="020F0502020204030204" pitchFamily="34" charset="0"/>
                      </a:endParaRPr>
                    </a:p>
                  </a:txBody>
                  <a:tcPr marL="5460" marR="5460" marT="5460" marB="0" anchor="b"/>
                </a:tc>
                <a:tc>
                  <a:txBody>
                    <a:bodyPr/>
                    <a:lstStyle/>
                    <a:p>
                      <a:pPr algn="l" fontAlgn="b"/>
                      <a:r>
                        <a:rPr lang="en-US" sz="600" b="1" u="none" strike="noStrike">
                          <a:solidFill>
                            <a:schemeClr val="accent6"/>
                          </a:solidFill>
                          <a:effectLst/>
                        </a:rPr>
                        <a:t>                                 3,4 </a:t>
                      </a:r>
                      <a:endParaRPr lang="en-US" sz="600" b="1" i="0" u="none" strike="noStrike">
                        <a:solidFill>
                          <a:schemeClr val="accent6"/>
                        </a:solidFill>
                        <a:effectLst/>
                        <a:latin typeface="Calibri" panose="020F0502020204030204" pitchFamily="34" charset="0"/>
                      </a:endParaRPr>
                    </a:p>
                  </a:txBody>
                  <a:tcPr marL="5460" marR="5460" marT="5460" marB="0" anchor="b"/>
                </a:tc>
                <a:tc>
                  <a:txBody>
                    <a:bodyPr/>
                    <a:lstStyle/>
                    <a:p>
                      <a:pPr algn="l" fontAlgn="b"/>
                      <a:r>
                        <a:rPr lang="en-US" sz="600" b="1" u="none" strike="noStrike" dirty="0">
                          <a:solidFill>
                            <a:schemeClr val="accent6"/>
                          </a:solidFill>
                          <a:effectLst/>
                        </a:rPr>
                        <a:t>                                   9,8 </a:t>
                      </a:r>
                      <a:endParaRPr lang="en-US" sz="600" b="1" i="0" u="none" strike="noStrike" dirty="0">
                        <a:solidFill>
                          <a:schemeClr val="accent6"/>
                        </a:solidFill>
                        <a:effectLst/>
                        <a:latin typeface="Calibri" panose="020F0502020204030204" pitchFamily="34" charset="0"/>
                      </a:endParaRPr>
                    </a:p>
                  </a:txBody>
                  <a:tcPr marL="5460" marR="5460" marT="5460" marB="0" anchor="b"/>
                </a:tc>
              </a:tr>
              <a:tr h="115447">
                <a:tc gridSpan="3">
                  <a:txBody>
                    <a:bodyPr/>
                    <a:lstStyle/>
                    <a:p>
                      <a:pPr algn="l" fontAlgn="b"/>
                      <a:r>
                        <a:rPr lang="en-ZA" sz="600" b="1" u="none" strike="noStrike">
                          <a:solidFill>
                            <a:schemeClr val="accent6"/>
                          </a:solidFill>
                          <a:effectLst/>
                        </a:rPr>
                        <a:t>S71 REPORT FIGURES AS AT 30 JUNE 2016</a:t>
                      </a:r>
                      <a:endParaRPr lang="en-ZA" sz="600" b="1" i="0" u="none" strike="noStrike">
                        <a:solidFill>
                          <a:schemeClr val="accent6"/>
                        </a:solidFill>
                        <a:effectLst/>
                        <a:latin typeface="Calibri" panose="020F0502020204030204" pitchFamily="34" charset="0"/>
                      </a:endParaRPr>
                    </a:p>
                  </a:txBody>
                  <a:tcPr marL="5460" marR="5460" marT="5460" marB="0" anchor="b"/>
                </a:tc>
                <a:tc hMerge="1">
                  <a:txBody>
                    <a:bodyPr/>
                    <a:lstStyle/>
                    <a:p>
                      <a:endParaRPr lang="en-US"/>
                    </a:p>
                  </a:txBody>
                  <a:tcPr/>
                </a:tc>
                <a:tc hMerge="1">
                  <a:txBody>
                    <a:bodyPr/>
                    <a:lstStyle/>
                    <a:p>
                      <a:endParaRPr lang="en-US"/>
                    </a:p>
                  </a:txBody>
                  <a:tcPr/>
                </a:tc>
                <a:tc>
                  <a:txBody>
                    <a:bodyPr/>
                    <a:lstStyle/>
                    <a:p>
                      <a:pPr algn="l" fontAlgn="b"/>
                      <a:endParaRPr lang="en-US" sz="600" b="1" i="0" u="none" strike="noStrike" dirty="0">
                        <a:solidFill>
                          <a:schemeClr val="accent6"/>
                        </a:solidFill>
                        <a:effectLst/>
                        <a:latin typeface="Calibri" panose="020F0502020204030204" pitchFamily="34" charset="0"/>
                      </a:endParaRPr>
                    </a:p>
                  </a:txBody>
                  <a:tcPr marL="5460" marR="5460" marT="5460" marB="0" anchor="b"/>
                </a:tc>
                <a:tc>
                  <a:txBody>
                    <a:bodyPr/>
                    <a:lstStyle/>
                    <a:p>
                      <a:pPr algn="l" fontAlgn="b"/>
                      <a:endParaRPr lang="en-US" sz="600" b="1" i="0" u="none" strike="noStrike">
                        <a:solidFill>
                          <a:schemeClr val="accent6"/>
                        </a:solidFill>
                        <a:effectLst/>
                        <a:latin typeface="Calibri" panose="020F0502020204030204" pitchFamily="34" charset="0"/>
                      </a:endParaRPr>
                    </a:p>
                  </a:txBody>
                  <a:tcPr marL="5460" marR="5460" marT="5460" marB="0" anchor="b"/>
                </a:tc>
                <a:tc>
                  <a:txBody>
                    <a:bodyPr/>
                    <a:lstStyle/>
                    <a:p>
                      <a:pPr algn="l" fontAlgn="b"/>
                      <a:endParaRPr lang="en-US" sz="600" b="1" i="0" u="none" strike="noStrike" dirty="0">
                        <a:solidFill>
                          <a:schemeClr val="accent6"/>
                        </a:solidFill>
                        <a:effectLst/>
                        <a:latin typeface="Calibri" panose="020F0502020204030204" pitchFamily="34" charset="0"/>
                      </a:endParaRPr>
                    </a:p>
                  </a:txBody>
                  <a:tcPr marL="5460" marR="5460" marT="5460" marB="0" anchor="b"/>
                </a:tc>
                <a:tc>
                  <a:txBody>
                    <a:bodyPr/>
                    <a:lstStyle/>
                    <a:p>
                      <a:pPr algn="l" fontAlgn="b"/>
                      <a:endParaRPr lang="en-US" sz="600" b="1" i="0" u="none" strike="noStrike" dirty="0">
                        <a:solidFill>
                          <a:schemeClr val="accent6"/>
                        </a:solidFill>
                        <a:effectLst/>
                        <a:latin typeface="Calibri" panose="020F0502020204030204" pitchFamily="34" charset="0"/>
                      </a:endParaRPr>
                    </a:p>
                  </a:txBody>
                  <a:tcPr marL="5460" marR="5460" marT="5460" marB="0" anchor="b"/>
                </a:tc>
                <a:tc>
                  <a:txBody>
                    <a:bodyPr/>
                    <a:lstStyle/>
                    <a:p>
                      <a:pPr algn="l" fontAlgn="b"/>
                      <a:endParaRPr lang="en-US" sz="600" b="1" i="0" u="none" strike="noStrike" dirty="0">
                        <a:solidFill>
                          <a:schemeClr val="accent6"/>
                        </a:solidFill>
                        <a:effectLst/>
                        <a:latin typeface="Calibri" panose="020F0502020204030204" pitchFamily="34" charset="0"/>
                      </a:endParaRPr>
                    </a:p>
                  </a:txBody>
                  <a:tcPr marL="5460" marR="5460" marT="5460" marB="0" anchor="b"/>
                </a:tc>
              </a:tr>
            </a:tbl>
          </a:graphicData>
        </a:graphic>
      </p:graphicFrame>
    </p:spTree>
    <p:extLst>
      <p:ext uri="{BB962C8B-B14F-4D97-AF65-F5344CB8AC3E}">
        <p14:creationId xmlns:p14="http://schemas.microsoft.com/office/powerpoint/2010/main" xmlns="" val="122227253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Causal Factors on Eskom Debt</a:t>
            </a:r>
            <a:endParaRPr lang="en-US" sz="2800" dirty="0"/>
          </a:p>
        </p:txBody>
      </p:sp>
      <p:sp>
        <p:nvSpPr>
          <p:cNvPr id="3" name="Text Placeholder 2"/>
          <p:cNvSpPr>
            <a:spLocks noGrp="1"/>
          </p:cNvSpPr>
          <p:nvPr>
            <p:ph type="body" sz="quarter" idx="10"/>
          </p:nvPr>
        </p:nvSpPr>
        <p:spPr>
          <a:xfrm>
            <a:off x="232012" y="1364776"/>
            <a:ext cx="8454788" cy="4928074"/>
          </a:xfrm>
        </p:spPr>
        <p:txBody>
          <a:bodyPr>
            <a:normAutofit/>
          </a:bodyPr>
          <a:lstStyle/>
          <a:p>
            <a:pPr algn="just"/>
            <a:r>
              <a:rPr lang="en-US" sz="2000" dirty="0" smtClean="0"/>
              <a:t>Some of the problems are systemic and some are ‘system design’ issues such as Eskom’s credit control </a:t>
            </a:r>
          </a:p>
          <a:p>
            <a:pPr algn="just"/>
            <a:r>
              <a:rPr lang="en-US" sz="2000" dirty="0" smtClean="0"/>
              <a:t>Low Revenue Collection Rates – High non payment and theft</a:t>
            </a:r>
          </a:p>
          <a:p>
            <a:pPr algn="just"/>
            <a:r>
              <a:rPr lang="en-US" sz="2000" dirty="0" smtClean="0"/>
              <a:t>Municipalities cannot exercise credit control in Eskom Areas – SDA Issues</a:t>
            </a:r>
          </a:p>
          <a:p>
            <a:pPr algn="just"/>
            <a:r>
              <a:rPr lang="en-US" sz="2000" dirty="0" smtClean="0"/>
              <a:t>Tariffs not cost reflective</a:t>
            </a:r>
          </a:p>
          <a:p>
            <a:pPr algn="just"/>
            <a:r>
              <a:rPr lang="en-US" sz="2000" dirty="0" smtClean="0"/>
              <a:t>Electricity cross-subsidize other municipal services</a:t>
            </a:r>
          </a:p>
          <a:p>
            <a:pPr algn="just"/>
            <a:r>
              <a:rPr lang="en-US" sz="2000" dirty="0" smtClean="0"/>
              <a:t>Aging Infrastructure, resulting in high technical losses</a:t>
            </a:r>
          </a:p>
          <a:p>
            <a:pPr algn="just"/>
            <a:r>
              <a:rPr lang="en-US" sz="2000" dirty="0" smtClean="0"/>
              <a:t>Critical Skills gaps</a:t>
            </a:r>
          </a:p>
          <a:p>
            <a:pPr algn="just"/>
            <a:r>
              <a:rPr lang="en-US" sz="2000" dirty="0" smtClean="0"/>
              <a:t>Poor Financial Management – Cash flow mismanagement, indigent registers not properly managed</a:t>
            </a:r>
          </a:p>
          <a:p>
            <a:pPr algn="just"/>
            <a:r>
              <a:rPr lang="en-US" sz="2000" dirty="0" smtClean="0"/>
              <a:t>Eskom interest, prime plus 5, levied after 15 days of invoice</a:t>
            </a:r>
          </a:p>
          <a:p>
            <a:pPr algn="just"/>
            <a:r>
              <a:rPr lang="en-US" sz="2000" dirty="0" smtClean="0"/>
              <a:t>Notified Maximum Demand Penalties</a:t>
            </a:r>
          </a:p>
          <a:p>
            <a:endParaRPr lang="en-US" sz="2000" dirty="0" smtClean="0"/>
          </a:p>
          <a:p>
            <a:endParaRPr lang="en-US" sz="2000" dirty="0"/>
          </a:p>
        </p:txBody>
      </p:sp>
    </p:spTree>
    <p:extLst>
      <p:ext uri="{BB962C8B-B14F-4D97-AF65-F5344CB8AC3E}">
        <p14:creationId xmlns:p14="http://schemas.microsoft.com/office/powerpoint/2010/main" xmlns="" val="318327709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smtClean="0"/>
              <a:t>Soweto debt </a:t>
            </a:r>
            <a:endParaRPr lang="en-GB" sz="2800" dirty="0"/>
          </a:p>
        </p:txBody>
      </p:sp>
      <p:sp>
        <p:nvSpPr>
          <p:cNvPr id="3" name="Text Placeholder 2"/>
          <p:cNvSpPr>
            <a:spLocks noGrp="1"/>
          </p:cNvSpPr>
          <p:nvPr>
            <p:ph type="body" sz="quarter" idx="10"/>
          </p:nvPr>
        </p:nvSpPr>
        <p:spPr>
          <a:xfrm>
            <a:off x="290513" y="1247775"/>
            <a:ext cx="8043862" cy="4540250"/>
          </a:xfrm>
        </p:spPr>
        <p:txBody>
          <a:bodyPr>
            <a:normAutofit/>
          </a:bodyPr>
          <a:lstStyle/>
          <a:p>
            <a:pPr algn="just"/>
            <a:r>
              <a:rPr lang="en-GB" sz="2000" dirty="0" smtClean="0"/>
              <a:t>In Soweto Eskom faces similar challenges to municipalities, in fact the collection rate is much poorer than the average collection rates in municipal supplied areas</a:t>
            </a:r>
          </a:p>
          <a:p>
            <a:pPr algn="just"/>
            <a:r>
              <a:rPr lang="en-GB" sz="2000" dirty="0" smtClean="0"/>
              <a:t>As per ESKOM Annual Report as at 31 March 2016 the overdue debt owed to ESKOM (including interest) by Large Users including Municipalities was approximately R6bn while the amount owed by Soweto to ESKOM (excluding interest) was R4,5bn</a:t>
            </a:r>
          </a:p>
          <a:p>
            <a:pPr algn="just"/>
            <a:r>
              <a:rPr lang="en-GB" sz="2000" dirty="0" smtClean="0"/>
              <a:t>This reflects that while ESKOM advocates that Municipalities must apply credit control policies and processes stringently they themselves are struggling to get this right in one area they directly supply.</a:t>
            </a:r>
          </a:p>
          <a:p>
            <a:pPr algn="just"/>
            <a:r>
              <a:rPr lang="en-GB" sz="2000" dirty="0" smtClean="0"/>
              <a:t>From a consistency and fairness viewpoint ESKOM needs to treat Municipalities similarly to how the entire Soweto debt is treated</a:t>
            </a:r>
          </a:p>
        </p:txBody>
      </p:sp>
    </p:spTree>
    <p:extLst>
      <p:ext uri="{BB962C8B-B14F-4D97-AF65-F5344CB8AC3E}">
        <p14:creationId xmlns:p14="http://schemas.microsoft.com/office/powerpoint/2010/main" xmlns="" val="37136976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smtClean="0"/>
              <a:t>Macro issues</a:t>
            </a:r>
            <a:endParaRPr lang="en-GB" sz="2800" dirty="0"/>
          </a:p>
        </p:txBody>
      </p:sp>
      <p:sp>
        <p:nvSpPr>
          <p:cNvPr id="3" name="Text Placeholder 2"/>
          <p:cNvSpPr>
            <a:spLocks noGrp="1"/>
          </p:cNvSpPr>
          <p:nvPr>
            <p:ph type="body" sz="quarter" idx="10"/>
          </p:nvPr>
        </p:nvSpPr>
        <p:spPr>
          <a:xfrm>
            <a:off x="306054" y="1089465"/>
            <a:ext cx="8043862" cy="5223397"/>
          </a:xfrm>
        </p:spPr>
        <p:txBody>
          <a:bodyPr>
            <a:noAutofit/>
          </a:bodyPr>
          <a:lstStyle/>
          <a:p>
            <a:r>
              <a:rPr lang="en-GB" sz="1600" dirty="0" smtClean="0"/>
              <a:t>In all our engagements we have emphasized that Eskom is an important national strategic asset and its financial viability is of paramount importance to us all.  We  encourage and support municipalities to pay – all their creditors</a:t>
            </a:r>
          </a:p>
          <a:p>
            <a:endParaRPr lang="en-GB" sz="1600" dirty="0" smtClean="0"/>
          </a:p>
          <a:p>
            <a:r>
              <a:rPr lang="en-GB" sz="1600" dirty="0" smtClean="0"/>
              <a:t>Equally important is that municipalities must improve their revenue enhancement measures, implement their credit control policies and better manage both their creditors and debtors</a:t>
            </a:r>
          </a:p>
          <a:p>
            <a:pPr lvl="1"/>
            <a:r>
              <a:rPr lang="en-GB" sz="1600" dirty="0" smtClean="0"/>
              <a:t>While Eskom is owed </a:t>
            </a:r>
            <a:r>
              <a:rPr lang="en-GB" sz="1600" b="1" dirty="0" smtClean="0">
                <a:solidFill>
                  <a:schemeClr val="tx1"/>
                </a:solidFill>
              </a:rPr>
              <a:t>10.2 billion</a:t>
            </a:r>
          </a:p>
          <a:p>
            <a:pPr lvl="1"/>
            <a:r>
              <a:rPr lang="en-GB" sz="1600" dirty="0" smtClean="0"/>
              <a:t>Municipalities are owed </a:t>
            </a:r>
            <a:r>
              <a:rPr lang="en-GB" sz="1600" b="1" dirty="0" smtClean="0"/>
              <a:t>R117 billion </a:t>
            </a:r>
            <a:r>
              <a:rPr lang="en-GB" sz="1600" dirty="0" smtClean="0"/>
              <a:t>(s71 report, 30 </a:t>
            </a:r>
            <a:r>
              <a:rPr lang="en-GB" sz="1600" dirty="0"/>
              <a:t>S</a:t>
            </a:r>
            <a:r>
              <a:rPr lang="en-GB" sz="1600" dirty="0" smtClean="0"/>
              <a:t>eptember 16) by households (R76bn), government (R6bn), business (R27bn), other (R8bn)</a:t>
            </a:r>
          </a:p>
          <a:p>
            <a:endParaRPr lang="en-GB" sz="1600" dirty="0" smtClean="0"/>
          </a:p>
          <a:p>
            <a:r>
              <a:rPr lang="en-GB" sz="1600" dirty="0" smtClean="0"/>
              <a:t>The complexity of this escalating debt situation requires solutions at a constitutional, structural and system level to ensure that both Eskom and municipalities are financially sustainable</a:t>
            </a:r>
          </a:p>
          <a:p>
            <a:r>
              <a:rPr lang="en-GB" sz="1600" dirty="0" smtClean="0"/>
              <a:t>We’ve used the </a:t>
            </a:r>
            <a:r>
              <a:rPr lang="en-GB" sz="1600" b="1" dirty="0" smtClean="0"/>
              <a:t>IGR </a:t>
            </a:r>
            <a:r>
              <a:rPr lang="en-GB" sz="1600" b="1" dirty="0"/>
              <a:t>system </a:t>
            </a:r>
            <a:r>
              <a:rPr lang="en-GB" sz="1600" dirty="0" smtClean="0"/>
              <a:t>in an attempt to </a:t>
            </a:r>
            <a:r>
              <a:rPr lang="en-GB" sz="1600" dirty="0"/>
              <a:t>find mutually </a:t>
            </a:r>
            <a:r>
              <a:rPr lang="en-GB" sz="1600" dirty="0" smtClean="0"/>
              <a:t>beneficial, realistic </a:t>
            </a:r>
            <a:r>
              <a:rPr lang="en-GB" sz="1600" dirty="0"/>
              <a:t>and </a:t>
            </a:r>
            <a:r>
              <a:rPr lang="en-GB" sz="1600" dirty="0" smtClean="0"/>
              <a:t>long term solutions.    </a:t>
            </a:r>
          </a:p>
          <a:p>
            <a:r>
              <a:rPr lang="en-GB" sz="1600" dirty="0" smtClean="0"/>
              <a:t>Apart from some system level issues (payment period and interest charges) we’ve failed </a:t>
            </a:r>
            <a:r>
              <a:rPr lang="en-GB" sz="1600" dirty="0"/>
              <a:t>to resolve the </a:t>
            </a:r>
            <a:r>
              <a:rPr lang="en-GB" sz="1600" dirty="0" smtClean="0"/>
              <a:t>macro issues which isn’t </a:t>
            </a:r>
            <a:r>
              <a:rPr lang="en-GB" sz="1600" dirty="0"/>
              <a:t>a result of lack of trying</a:t>
            </a:r>
          </a:p>
          <a:p>
            <a:pPr marL="0" indent="0">
              <a:buNone/>
            </a:pPr>
            <a:endParaRPr lang="en-GB" sz="1600" dirty="0" smtClean="0"/>
          </a:p>
        </p:txBody>
      </p:sp>
    </p:spTree>
    <p:extLst>
      <p:ext uri="{BB962C8B-B14F-4D97-AF65-F5344CB8AC3E}">
        <p14:creationId xmlns:p14="http://schemas.microsoft.com/office/powerpoint/2010/main" xmlns="" val="412255712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934"/>
            <a:ext cx="6400800" cy="794815"/>
          </a:xfrm>
        </p:spPr>
        <p:txBody>
          <a:bodyPr/>
          <a:lstStyle/>
          <a:p>
            <a:r>
              <a:rPr lang="en-GB" dirty="0" smtClean="0"/>
              <a:t>Interest and penalties</a:t>
            </a:r>
            <a:endParaRPr lang="en-GB" dirty="0"/>
          </a:p>
        </p:txBody>
      </p:sp>
      <p:sp>
        <p:nvSpPr>
          <p:cNvPr id="3" name="Text Placeholder 2"/>
          <p:cNvSpPr>
            <a:spLocks noGrp="1"/>
          </p:cNvSpPr>
          <p:nvPr>
            <p:ph type="body" sz="quarter" idx="10"/>
          </p:nvPr>
        </p:nvSpPr>
        <p:spPr>
          <a:xfrm>
            <a:off x="343883" y="5452066"/>
            <a:ext cx="8687821" cy="1009410"/>
          </a:xfrm>
        </p:spPr>
        <p:txBody>
          <a:bodyPr>
            <a:normAutofit/>
          </a:bodyPr>
          <a:lstStyle/>
          <a:p>
            <a:r>
              <a:rPr lang="en-GB" sz="1800" dirty="0" smtClean="0"/>
              <a:t>The actual usage amounts to R7.7 million</a:t>
            </a:r>
          </a:p>
          <a:p>
            <a:r>
              <a:rPr lang="en-GB" sz="1800" dirty="0" smtClean="0"/>
              <a:t>The rest is interest and penalties and VAT thereon – amounting to R1.1 million  </a:t>
            </a:r>
            <a:endParaRPr lang="en-GB" sz="1800" dirty="0"/>
          </a:p>
        </p:txBody>
      </p:sp>
      <p:pic>
        <p:nvPicPr>
          <p:cNvPr id="4" name="Picture 3"/>
          <p:cNvPicPr>
            <a:picLocks noChangeAspect="1"/>
          </p:cNvPicPr>
          <p:nvPr/>
        </p:nvPicPr>
        <p:blipFill>
          <a:blip r:embed="rId2"/>
          <a:stretch>
            <a:fillRect/>
          </a:stretch>
        </p:blipFill>
        <p:spPr>
          <a:xfrm>
            <a:off x="112295" y="671641"/>
            <a:ext cx="9031705" cy="4683353"/>
          </a:xfrm>
          <a:prstGeom prst="rect">
            <a:avLst/>
          </a:prstGeom>
        </p:spPr>
      </p:pic>
      <p:sp>
        <p:nvSpPr>
          <p:cNvPr id="5" name="Oval 4"/>
          <p:cNvSpPr/>
          <p:nvPr/>
        </p:nvSpPr>
        <p:spPr>
          <a:xfrm>
            <a:off x="7523747" y="1311076"/>
            <a:ext cx="1620253" cy="397408"/>
          </a:xfrm>
          <a:prstGeom prst="ellipse">
            <a:avLst/>
          </a:prstGeom>
          <a:noFill/>
          <a:ln w="381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6" name="TextBox 5"/>
          <p:cNvSpPr txBox="1"/>
          <p:nvPr/>
        </p:nvSpPr>
        <p:spPr>
          <a:xfrm>
            <a:off x="4032826" y="1325114"/>
            <a:ext cx="2980303" cy="369332"/>
          </a:xfrm>
          <a:prstGeom prst="rect">
            <a:avLst/>
          </a:prstGeom>
          <a:noFill/>
          <a:ln>
            <a:solidFill>
              <a:schemeClr val="tx1"/>
            </a:solidFill>
          </a:ln>
        </p:spPr>
        <p:txBody>
          <a:bodyPr wrap="none" rtlCol="0">
            <a:spAutoFit/>
          </a:bodyPr>
          <a:lstStyle/>
          <a:p>
            <a:r>
              <a:rPr lang="en-GB" dirty="0" smtClean="0"/>
              <a:t>Penalty on exceeding NMD</a:t>
            </a:r>
            <a:endParaRPr lang="en-GB" dirty="0"/>
          </a:p>
        </p:txBody>
      </p:sp>
      <p:cxnSp>
        <p:nvCxnSpPr>
          <p:cNvPr id="8" name="Straight Arrow Connector 7"/>
          <p:cNvCxnSpPr>
            <a:stCxn id="6" idx="3"/>
            <a:endCxn id="5" idx="2"/>
          </p:cNvCxnSpPr>
          <p:nvPr/>
        </p:nvCxnSpPr>
        <p:spPr>
          <a:xfrm>
            <a:off x="7013129" y="1509780"/>
            <a:ext cx="510618" cy="0"/>
          </a:xfrm>
          <a:prstGeom prst="straightConnector1">
            <a:avLst/>
          </a:prstGeom>
          <a:ln w="57150">
            <a:tailEnd type="triangle"/>
          </a:ln>
        </p:spPr>
        <p:style>
          <a:lnRef idx="2">
            <a:schemeClr val="accent1"/>
          </a:lnRef>
          <a:fillRef idx="0">
            <a:schemeClr val="accent1"/>
          </a:fillRef>
          <a:effectRef idx="1">
            <a:schemeClr val="accent1"/>
          </a:effectRef>
          <a:fontRef idx="minor">
            <a:schemeClr val="tx1"/>
          </a:fontRef>
        </p:style>
      </p:cxnSp>
      <p:sp>
        <p:nvSpPr>
          <p:cNvPr id="10" name="Oval 9"/>
          <p:cNvSpPr/>
          <p:nvPr/>
        </p:nvSpPr>
        <p:spPr>
          <a:xfrm>
            <a:off x="7577620" y="4415223"/>
            <a:ext cx="1620253" cy="397408"/>
          </a:xfrm>
          <a:prstGeom prst="ellipse">
            <a:avLst/>
          </a:prstGeom>
          <a:noFill/>
          <a:ln w="381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1" name="TextBox 10"/>
          <p:cNvSpPr txBox="1"/>
          <p:nvPr/>
        </p:nvSpPr>
        <p:spPr>
          <a:xfrm>
            <a:off x="3908717" y="4045891"/>
            <a:ext cx="3044423" cy="369332"/>
          </a:xfrm>
          <a:prstGeom prst="rect">
            <a:avLst/>
          </a:prstGeom>
          <a:noFill/>
          <a:ln>
            <a:solidFill>
              <a:schemeClr val="tx1"/>
            </a:solidFill>
          </a:ln>
        </p:spPr>
        <p:txBody>
          <a:bodyPr wrap="none" rtlCol="0">
            <a:spAutoFit/>
          </a:bodyPr>
          <a:lstStyle/>
          <a:p>
            <a:r>
              <a:rPr lang="en-GB" dirty="0" smtClean="0"/>
              <a:t>Interest on overdue account</a:t>
            </a:r>
            <a:endParaRPr lang="en-GB" dirty="0"/>
          </a:p>
        </p:txBody>
      </p:sp>
      <p:cxnSp>
        <p:nvCxnSpPr>
          <p:cNvPr id="12" name="Straight Arrow Connector 11"/>
          <p:cNvCxnSpPr>
            <a:stCxn id="11" idx="3"/>
            <a:endCxn id="10" idx="2"/>
          </p:cNvCxnSpPr>
          <p:nvPr/>
        </p:nvCxnSpPr>
        <p:spPr>
          <a:xfrm>
            <a:off x="6953140" y="4230557"/>
            <a:ext cx="624480" cy="383370"/>
          </a:xfrm>
          <a:prstGeom prst="straightConnector1">
            <a:avLst/>
          </a:prstGeom>
          <a:ln w="57150">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xmlns="" val="132287727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934"/>
            <a:ext cx="6400800" cy="794815"/>
          </a:xfrm>
        </p:spPr>
        <p:txBody>
          <a:bodyPr/>
          <a:lstStyle/>
          <a:p>
            <a:r>
              <a:rPr lang="en-GB" dirty="0" smtClean="0"/>
              <a:t>Interest and penalties</a:t>
            </a:r>
            <a:endParaRPr lang="en-GB" dirty="0"/>
          </a:p>
        </p:txBody>
      </p:sp>
      <p:sp>
        <p:nvSpPr>
          <p:cNvPr id="3" name="Text Placeholder 2"/>
          <p:cNvSpPr>
            <a:spLocks noGrp="1"/>
          </p:cNvSpPr>
          <p:nvPr>
            <p:ph type="body" sz="quarter" idx="10"/>
          </p:nvPr>
        </p:nvSpPr>
        <p:spPr>
          <a:xfrm>
            <a:off x="343883" y="4168698"/>
            <a:ext cx="8687821" cy="2292778"/>
          </a:xfrm>
        </p:spPr>
        <p:txBody>
          <a:bodyPr>
            <a:normAutofit/>
          </a:bodyPr>
          <a:lstStyle/>
          <a:p>
            <a:r>
              <a:rPr lang="en-GB" sz="2000" dirty="0" smtClean="0"/>
              <a:t>The penalty of R212 313 is charged not only for the one month that the maximum demand was exceeded but as a penalty for a full 12 months (even if the municipality does not exceed demand again – that year)</a:t>
            </a:r>
          </a:p>
          <a:p>
            <a:r>
              <a:rPr lang="en-GB" sz="2000" dirty="0" smtClean="0"/>
              <a:t>Thus the annual penalty amounts to R2.5 million </a:t>
            </a:r>
          </a:p>
          <a:p>
            <a:r>
              <a:rPr lang="en-GB" sz="2000" dirty="0" smtClean="0"/>
              <a:t>Eskom will not increase the NMD unless all outstanding debt is paid</a:t>
            </a:r>
          </a:p>
          <a:p>
            <a:r>
              <a:rPr lang="en-GB" sz="2000" dirty="0" smtClean="0"/>
              <a:t>As a result penalties and interest thereon persist </a:t>
            </a:r>
          </a:p>
        </p:txBody>
      </p:sp>
      <p:pic>
        <p:nvPicPr>
          <p:cNvPr id="4" name="Picture 3"/>
          <p:cNvPicPr>
            <a:picLocks noChangeAspect="1"/>
          </p:cNvPicPr>
          <p:nvPr/>
        </p:nvPicPr>
        <p:blipFill rotWithShape="1">
          <a:blip r:embed="rId2"/>
          <a:srcRect b="38983"/>
          <a:stretch/>
        </p:blipFill>
        <p:spPr>
          <a:xfrm>
            <a:off x="76404" y="1045478"/>
            <a:ext cx="9031705" cy="2857622"/>
          </a:xfrm>
          <a:prstGeom prst="rect">
            <a:avLst/>
          </a:prstGeom>
        </p:spPr>
      </p:pic>
      <p:sp>
        <p:nvSpPr>
          <p:cNvPr id="5" name="Oval 4"/>
          <p:cNvSpPr/>
          <p:nvPr/>
        </p:nvSpPr>
        <p:spPr>
          <a:xfrm>
            <a:off x="7523747" y="1311076"/>
            <a:ext cx="1620253" cy="397408"/>
          </a:xfrm>
          <a:prstGeom prst="ellipse">
            <a:avLst/>
          </a:prstGeom>
          <a:noFill/>
          <a:ln w="381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6" name="TextBox 5"/>
          <p:cNvSpPr txBox="1"/>
          <p:nvPr/>
        </p:nvSpPr>
        <p:spPr>
          <a:xfrm>
            <a:off x="4032826" y="1325114"/>
            <a:ext cx="2980303" cy="369332"/>
          </a:xfrm>
          <a:prstGeom prst="rect">
            <a:avLst/>
          </a:prstGeom>
          <a:noFill/>
          <a:ln>
            <a:solidFill>
              <a:schemeClr val="tx1"/>
            </a:solidFill>
          </a:ln>
        </p:spPr>
        <p:txBody>
          <a:bodyPr wrap="none" rtlCol="0">
            <a:spAutoFit/>
          </a:bodyPr>
          <a:lstStyle/>
          <a:p>
            <a:r>
              <a:rPr lang="en-GB" dirty="0" smtClean="0"/>
              <a:t>Penalty on exceeding NMD</a:t>
            </a:r>
            <a:endParaRPr lang="en-GB" dirty="0"/>
          </a:p>
        </p:txBody>
      </p:sp>
      <p:cxnSp>
        <p:nvCxnSpPr>
          <p:cNvPr id="8" name="Straight Arrow Connector 7"/>
          <p:cNvCxnSpPr>
            <a:stCxn id="6" idx="3"/>
            <a:endCxn id="5" idx="2"/>
          </p:cNvCxnSpPr>
          <p:nvPr/>
        </p:nvCxnSpPr>
        <p:spPr>
          <a:xfrm>
            <a:off x="7013129" y="1509780"/>
            <a:ext cx="510618" cy="0"/>
          </a:xfrm>
          <a:prstGeom prst="straightConnector1">
            <a:avLst/>
          </a:prstGeom>
          <a:ln w="57150">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xmlns="" val="14883962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Impact by Interest charged after 15 Days </a:t>
            </a:r>
            <a:endParaRPr lang="en-US" dirty="0"/>
          </a:p>
        </p:txBody>
      </p:sp>
      <p:sp>
        <p:nvSpPr>
          <p:cNvPr id="3" name="Text Placeholder 2"/>
          <p:cNvSpPr>
            <a:spLocks noGrp="1"/>
          </p:cNvSpPr>
          <p:nvPr>
            <p:ph type="body" sz="quarter" idx="10"/>
          </p:nvPr>
        </p:nvSpPr>
        <p:spPr>
          <a:xfrm>
            <a:off x="344905" y="1351548"/>
            <a:ext cx="8043862" cy="4540250"/>
          </a:xfrm>
        </p:spPr>
        <p:txBody>
          <a:bodyPr>
            <a:normAutofit/>
          </a:bodyPr>
          <a:lstStyle/>
          <a:p>
            <a:pPr algn="just">
              <a:spcBef>
                <a:spcPts val="600"/>
              </a:spcBef>
              <a:spcAft>
                <a:spcPts val="1200"/>
              </a:spcAft>
            </a:pPr>
            <a:r>
              <a:rPr lang="en-US" sz="1800" dirty="0" err="1" smtClean="0"/>
              <a:t>Naledi</a:t>
            </a:r>
            <a:r>
              <a:rPr lang="en-US" sz="1800" dirty="0" smtClean="0"/>
              <a:t> Local Municipality was billed R8.9 Million per </a:t>
            </a:r>
            <a:r>
              <a:rPr lang="en-US" sz="1800" dirty="0"/>
              <a:t>month on one of its delivery points </a:t>
            </a:r>
            <a:endParaRPr lang="en-US" sz="1800" dirty="0" smtClean="0"/>
          </a:p>
          <a:p>
            <a:pPr algn="just">
              <a:spcBef>
                <a:spcPts val="600"/>
              </a:spcBef>
              <a:spcAft>
                <a:spcPts val="1200"/>
              </a:spcAft>
            </a:pPr>
            <a:r>
              <a:rPr lang="en-US" sz="1800" dirty="0" smtClean="0"/>
              <a:t>After 15 days of the bill being issued the R8.9 million becomes overdue and interest is charged at R940,000 </a:t>
            </a:r>
          </a:p>
          <a:p>
            <a:pPr algn="just">
              <a:spcBef>
                <a:spcPts val="600"/>
              </a:spcBef>
              <a:spcAft>
                <a:spcPts val="1200"/>
              </a:spcAft>
            </a:pPr>
            <a:r>
              <a:rPr lang="en-US" sz="1800" dirty="0" smtClean="0"/>
              <a:t>The municipality collection rate is 53% which is collected only after 30 days as per the MFMA requirements</a:t>
            </a:r>
          </a:p>
          <a:p>
            <a:pPr algn="just">
              <a:spcBef>
                <a:spcPts val="600"/>
              </a:spcBef>
              <a:spcAft>
                <a:spcPts val="1200"/>
              </a:spcAft>
            </a:pPr>
            <a:r>
              <a:rPr lang="en-US" sz="1800" dirty="0" smtClean="0"/>
              <a:t>At 53%, the municipality is unable to break-even to pay the Eskom current account</a:t>
            </a:r>
            <a:r>
              <a:rPr lang="en-US" sz="1800" dirty="0"/>
              <a:t> </a:t>
            </a:r>
            <a:r>
              <a:rPr lang="en-US" sz="1800" dirty="0" smtClean="0"/>
              <a:t>– Interest making things worse.</a:t>
            </a:r>
          </a:p>
          <a:p>
            <a:pPr algn="just">
              <a:spcBef>
                <a:spcPts val="600"/>
              </a:spcBef>
              <a:spcAft>
                <a:spcPts val="1200"/>
              </a:spcAft>
            </a:pPr>
            <a:r>
              <a:rPr lang="en-US" sz="1800" dirty="0" smtClean="0"/>
              <a:t>The shortfall is exacerbated by the interest charged on the full amount from the 16</a:t>
            </a:r>
            <a:r>
              <a:rPr lang="en-US" sz="1800" baseline="30000" dirty="0" smtClean="0"/>
              <a:t>th</a:t>
            </a:r>
            <a:r>
              <a:rPr lang="en-US" sz="1800" dirty="0" smtClean="0"/>
              <a:t> day</a:t>
            </a:r>
          </a:p>
          <a:p>
            <a:pPr algn="just">
              <a:spcBef>
                <a:spcPts val="600"/>
              </a:spcBef>
              <a:spcAft>
                <a:spcPts val="1200"/>
              </a:spcAft>
            </a:pPr>
            <a:r>
              <a:rPr lang="en-US" sz="1800" dirty="0" smtClean="0"/>
              <a:t>Consequence is ballooning debt</a:t>
            </a:r>
            <a:endParaRPr lang="en-US" sz="1800" dirty="0"/>
          </a:p>
        </p:txBody>
      </p:sp>
    </p:spTree>
    <p:extLst>
      <p:ext uri="{BB962C8B-B14F-4D97-AF65-F5344CB8AC3E}">
        <p14:creationId xmlns:p14="http://schemas.microsoft.com/office/powerpoint/2010/main" xmlns="" val="11599084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17964"/>
            <a:ext cx="7251032" cy="794815"/>
          </a:xfrm>
        </p:spPr>
        <p:txBody>
          <a:bodyPr/>
          <a:lstStyle/>
          <a:p>
            <a:r>
              <a:rPr lang="en-GB" dirty="0" smtClean="0"/>
              <a:t>Unsustainable solutions with negative economic impacts</a:t>
            </a:r>
            <a:endParaRPr lang="en-GB" dirty="0"/>
          </a:p>
        </p:txBody>
      </p:sp>
      <p:sp>
        <p:nvSpPr>
          <p:cNvPr id="3" name="Text Placeholder 2"/>
          <p:cNvSpPr>
            <a:spLocks noGrp="1"/>
          </p:cNvSpPr>
          <p:nvPr>
            <p:ph type="body" sz="quarter" idx="10"/>
          </p:nvPr>
        </p:nvSpPr>
        <p:spPr>
          <a:xfrm>
            <a:off x="264695" y="876947"/>
            <a:ext cx="8382000" cy="4886228"/>
          </a:xfrm>
        </p:spPr>
        <p:txBody>
          <a:bodyPr>
            <a:noAutofit/>
          </a:bodyPr>
          <a:lstStyle/>
          <a:p>
            <a:pPr marL="0" indent="0" algn="just">
              <a:spcBef>
                <a:spcPts val="1200"/>
              </a:spcBef>
              <a:buNone/>
            </a:pPr>
            <a:r>
              <a:rPr lang="en-GB" sz="1800" dirty="0" smtClean="0"/>
              <a:t>Disconnections are not a sustainable solution to the problem</a:t>
            </a:r>
          </a:p>
          <a:p>
            <a:pPr lvl="1" algn="just">
              <a:spcBef>
                <a:spcPts val="1200"/>
              </a:spcBef>
            </a:pPr>
            <a:r>
              <a:rPr lang="en-GB" sz="1800" dirty="0" smtClean="0"/>
              <a:t>They antagonise paying stakeholders and might have a social unrest outcome</a:t>
            </a:r>
          </a:p>
          <a:p>
            <a:pPr lvl="1" algn="just">
              <a:spcBef>
                <a:spcPts val="1200"/>
              </a:spcBef>
            </a:pPr>
            <a:r>
              <a:rPr lang="en-GB" sz="1800" dirty="0" smtClean="0"/>
              <a:t>They could also collapse the LG system, especially given that electricity is the main revenue source for municipalities</a:t>
            </a:r>
          </a:p>
          <a:p>
            <a:pPr lvl="1" algn="just">
              <a:spcBef>
                <a:spcPts val="1200"/>
              </a:spcBef>
            </a:pPr>
            <a:r>
              <a:rPr lang="en-GB" sz="1800" dirty="0" smtClean="0"/>
              <a:t>The impact of the cuts on business and other social services such as schools and hospitals could result in negative unintended consequences e.g. the case of </a:t>
            </a:r>
            <a:r>
              <a:rPr lang="en-GB" sz="1800" dirty="0" err="1" smtClean="0"/>
              <a:t>Madibeng</a:t>
            </a:r>
            <a:r>
              <a:rPr lang="en-GB" sz="1800" dirty="0" smtClean="0"/>
              <a:t> (Brits) where local business is suing the municipality for the cuts</a:t>
            </a:r>
          </a:p>
          <a:p>
            <a:pPr algn="just">
              <a:spcBef>
                <a:spcPts val="1200"/>
              </a:spcBef>
            </a:pPr>
            <a:r>
              <a:rPr lang="en-GB" sz="1800" dirty="0" smtClean="0"/>
              <a:t>The fact that some of these municipalities are financially unviable means that the cuts will not result in the intended payment improvements as they have no revenue sources to meet their obligations </a:t>
            </a:r>
          </a:p>
          <a:p>
            <a:pPr lvl="1" algn="just">
              <a:spcBef>
                <a:spcPts val="1200"/>
              </a:spcBef>
            </a:pPr>
            <a:r>
              <a:rPr lang="en-GB" sz="1800" dirty="0" smtClean="0"/>
              <a:t>even if they were to pledge 100% of their collected revenue, they would still fall short of liquidating their debt</a:t>
            </a:r>
          </a:p>
          <a:p>
            <a:pPr algn="just">
              <a:spcBef>
                <a:spcPts val="1200"/>
              </a:spcBef>
            </a:pPr>
            <a:r>
              <a:rPr lang="en-GB" sz="1800" dirty="0" smtClean="0"/>
              <a:t>We propose a joint due diligence exercise on all these cases so that we can jointly recommend a long term solution to NT and COGTA for the affected municipalities </a:t>
            </a:r>
          </a:p>
        </p:txBody>
      </p:sp>
    </p:spTree>
    <p:extLst>
      <p:ext uri="{BB962C8B-B14F-4D97-AF65-F5344CB8AC3E}">
        <p14:creationId xmlns:p14="http://schemas.microsoft.com/office/powerpoint/2010/main" xmlns="" val="179839459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8018" y="56274"/>
            <a:ext cx="6400800" cy="794815"/>
          </a:xfrm>
        </p:spPr>
        <p:txBody>
          <a:bodyPr/>
          <a:lstStyle/>
          <a:p>
            <a:r>
              <a:rPr lang="en-GB" dirty="0" smtClean="0"/>
              <a:t>Recommendations</a:t>
            </a:r>
            <a:endParaRPr lang="en-GB" dirty="0"/>
          </a:p>
        </p:txBody>
      </p:sp>
      <p:sp>
        <p:nvSpPr>
          <p:cNvPr id="3" name="Text Placeholder 2"/>
          <p:cNvSpPr>
            <a:spLocks noGrp="1"/>
          </p:cNvSpPr>
          <p:nvPr>
            <p:ph type="body" sz="quarter" idx="10"/>
          </p:nvPr>
        </p:nvSpPr>
        <p:spPr>
          <a:xfrm>
            <a:off x="109182" y="1249474"/>
            <a:ext cx="8639033" cy="5486598"/>
          </a:xfrm>
        </p:spPr>
        <p:txBody>
          <a:bodyPr>
            <a:noAutofit/>
          </a:bodyPr>
          <a:lstStyle/>
          <a:p>
            <a:pPr algn="just">
              <a:lnSpc>
                <a:spcPct val="110000"/>
              </a:lnSpc>
            </a:pPr>
            <a:r>
              <a:rPr lang="en-GB" sz="1800" dirty="0" smtClean="0"/>
              <a:t>Minister o</a:t>
            </a:r>
            <a:r>
              <a:rPr lang="en-US" sz="1800" dirty="0" smtClean="0"/>
              <a:t>f  Public  Enterprises to ensure Eskom recognizes municipalities as the constitutional authority to deliver electricity and thus enter into  service </a:t>
            </a:r>
            <a:r>
              <a:rPr lang="en-US" sz="1800" dirty="0"/>
              <a:t>delivery </a:t>
            </a:r>
            <a:r>
              <a:rPr lang="en-US" sz="1800" dirty="0" smtClean="0"/>
              <a:t>agreements with municipalities </a:t>
            </a:r>
            <a:r>
              <a:rPr lang="en-US" sz="1800" dirty="0"/>
              <a:t>pursuant to a Shareholder compact between the Minister and </a:t>
            </a:r>
            <a:r>
              <a:rPr lang="en-US" sz="1800" dirty="0" smtClean="0"/>
              <a:t>Eskom </a:t>
            </a:r>
          </a:p>
          <a:p>
            <a:pPr algn="just">
              <a:lnSpc>
                <a:spcPct val="110000"/>
              </a:lnSpc>
            </a:pPr>
            <a:endParaRPr lang="en-US" sz="800" dirty="0" smtClean="0"/>
          </a:p>
          <a:p>
            <a:pPr algn="just">
              <a:lnSpc>
                <a:spcPct val="110000"/>
              </a:lnSpc>
            </a:pPr>
            <a:r>
              <a:rPr lang="en-US" sz="1800" dirty="0" smtClean="0"/>
              <a:t>Eskom to align their payment conditions to that of the rest of the public sector (</a:t>
            </a:r>
            <a:r>
              <a:rPr lang="en-US" sz="1800" dirty="0" err="1" smtClean="0"/>
              <a:t>i.e</a:t>
            </a:r>
            <a:r>
              <a:rPr lang="en-US" sz="1800" dirty="0" smtClean="0"/>
              <a:t> payment only after 30 days, and interest at prime)</a:t>
            </a:r>
          </a:p>
          <a:p>
            <a:pPr algn="just">
              <a:lnSpc>
                <a:spcPct val="110000"/>
              </a:lnSpc>
            </a:pPr>
            <a:endParaRPr lang="en-US" sz="800" dirty="0" smtClean="0"/>
          </a:p>
          <a:p>
            <a:pPr algn="just">
              <a:lnSpc>
                <a:spcPct val="110000"/>
              </a:lnSpc>
            </a:pPr>
            <a:r>
              <a:rPr lang="en-US" sz="1800" dirty="0" smtClean="0"/>
              <a:t>Eskom to review the Notified Maximum Demand (NMD) penalty regime</a:t>
            </a:r>
          </a:p>
          <a:p>
            <a:pPr algn="just">
              <a:lnSpc>
                <a:spcPct val="110000"/>
              </a:lnSpc>
            </a:pPr>
            <a:endParaRPr lang="en-US" sz="800" dirty="0" smtClean="0"/>
          </a:p>
          <a:p>
            <a:pPr algn="just">
              <a:lnSpc>
                <a:spcPct val="110000"/>
              </a:lnSpc>
            </a:pPr>
            <a:r>
              <a:rPr lang="en-US" sz="1800" dirty="0" smtClean="0"/>
              <a:t>National Treasury to undertake due diligence process to determine the underlying causes of the debt to Eskom, including affordability to be undertaken </a:t>
            </a:r>
          </a:p>
          <a:p>
            <a:pPr algn="just">
              <a:lnSpc>
                <a:spcPct val="110000"/>
              </a:lnSpc>
            </a:pPr>
            <a:endParaRPr lang="en-US" sz="800" dirty="0" smtClean="0"/>
          </a:p>
          <a:p>
            <a:pPr algn="just">
              <a:lnSpc>
                <a:spcPct val="110000"/>
              </a:lnSpc>
            </a:pPr>
            <a:r>
              <a:rPr lang="en-US" sz="1800" dirty="0" smtClean="0"/>
              <a:t>Eskom to enter into affordable and sustainable payment agreements and to suspend interest once such agreements have been reached</a:t>
            </a:r>
          </a:p>
          <a:p>
            <a:pPr algn="just">
              <a:lnSpc>
                <a:spcPct val="110000"/>
              </a:lnSpc>
            </a:pPr>
            <a:r>
              <a:rPr lang="en-US" sz="1800" dirty="0" smtClean="0"/>
              <a:t>Moratorium on disconnections - this is not a long term and sustainable solution – Only causes unnecessary unrest from the public</a:t>
            </a:r>
          </a:p>
        </p:txBody>
      </p:sp>
    </p:spTree>
    <p:extLst>
      <p:ext uri="{BB962C8B-B14F-4D97-AF65-F5344CB8AC3E}">
        <p14:creationId xmlns:p14="http://schemas.microsoft.com/office/powerpoint/2010/main" xmlns="" val="113956766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48154" y="2982668"/>
            <a:ext cx="6400800" cy="794815"/>
          </a:xfrm>
        </p:spPr>
        <p:txBody>
          <a:bodyPr/>
          <a:lstStyle/>
          <a:p>
            <a:r>
              <a:rPr lang="en-ZA" dirty="0" smtClean="0"/>
              <a:t>Thank you</a:t>
            </a:r>
            <a:endParaRPr lang="en-ZA" dirty="0"/>
          </a:p>
        </p:txBody>
      </p:sp>
    </p:spTree>
    <p:extLst>
      <p:ext uri="{BB962C8B-B14F-4D97-AF65-F5344CB8AC3E}">
        <p14:creationId xmlns:p14="http://schemas.microsoft.com/office/powerpoint/2010/main" xmlns="" val="33507295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Constitutional issue</a:t>
            </a:r>
            <a:endParaRPr lang="en-GB" dirty="0"/>
          </a:p>
        </p:txBody>
      </p:sp>
      <p:sp>
        <p:nvSpPr>
          <p:cNvPr id="3" name="Text Placeholder 2"/>
          <p:cNvSpPr>
            <a:spLocks noGrp="1"/>
          </p:cNvSpPr>
          <p:nvPr>
            <p:ph type="body" sz="quarter" idx="10"/>
          </p:nvPr>
        </p:nvSpPr>
        <p:spPr>
          <a:xfrm>
            <a:off x="371475" y="1202942"/>
            <a:ext cx="8043862" cy="5170561"/>
          </a:xfrm>
        </p:spPr>
        <p:txBody>
          <a:bodyPr>
            <a:normAutofit fontScale="92500"/>
          </a:bodyPr>
          <a:lstStyle/>
          <a:p>
            <a:pPr algn="just">
              <a:lnSpc>
                <a:spcPct val="120000"/>
              </a:lnSpc>
            </a:pPr>
            <a:r>
              <a:rPr lang="en-GB" sz="2000" dirty="0"/>
              <a:t>Municipalities are service authorities for electricity reticulation (Section 156 read with Schedule 4B of the Constitution and section 160)</a:t>
            </a:r>
          </a:p>
          <a:p>
            <a:pPr algn="just">
              <a:lnSpc>
                <a:spcPct val="120000"/>
              </a:lnSpc>
            </a:pPr>
            <a:r>
              <a:rPr lang="en-GB" sz="2000" dirty="0" smtClean="0"/>
              <a:t>Disagreement on the constitutional authority of municipalities for electricity reticulation </a:t>
            </a:r>
          </a:p>
          <a:p>
            <a:pPr lvl="1" algn="just">
              <a:lnSpc>
                <a:spcPct val="120000"/>
              </a:lnSpc>
            </a:pPr>
            <a:r>
              <a:rPr lang="en-GB" sz="2000" dirty="0" smtClean="0"/>
              <a:t>Absence of SDAs between Eskom and municipalities as required by the Municipal Systems Act and Electricity Regulation Act</a:t>
            </a:r>
          </a:p>
          <a:p>
            <a:pPr lvl="2" algn="just">
              <a:lnSpc>
                <a:spcPct val="120000"/>
              </a:lnSpc>
              <a:buFont typeface="Wingdings" panose="05000000000000000000" pitchFamily="2" charset="2"/>
              <a:buChar char="Ø"/>
            </a:pPr>
            <a:r>
              <a:rPr lang="en-GB" sz="2000" dirty="0" smtClean="0"/>
              <a:t>Municipalities unable to levy surcharges in Eskom supply areas</a:t>
            </a:r>
          </a:p>
          <a:p>
            <a:pPr lvl="2" algn="just">
              <a:lnSpc>
                <a:spcPct val="120000"/>
              </a:lnSpc>
              <a:buFont typeface="Wingdings" panose="05000000000000000000" pitchFamily="2" charset="2"/>
              <a:buChar char="Ø"/>
            </a:pPr>
            <a:r>
              <a:rPr lang="en-GB" sz="2000" dirty="0" smtClean="0"/>
              <a:t>Municipalities unable to exercise credit control in Eskom supply areas</a:t>
            </a:r>
          </a:p>
          <a:p>
            <a:pPr lvl="1" algn="just">
              <a:lnSpc>
                <a:spcPct val="120000"/>
              </a:lnSpc>
            </a:pPr>
            <a:r>
              <a:rPr lang="en-GB" sz="2000" dirty="0" smtClean="0"/>
              <a:t>Terms </a:t>
            </a:r>
            <a:r>
              <a:rPr lang="en-GB" sz="2000" dirty="0"/>
              <a:t>and conditions of the license issued by NERSA to ESKOM to reticulate </a:t>
            </a:r>
            <a:r>
              <a:rPr lang="en-GB" sz="2000" dirty="0" smtClean="0"/>
              <a:t>electricity which license does not make provision for a SDA</a:t>
            </a:r>
          </a:p>
        </p:txBody>
      </p:sp>
    </p:spTree>
    <p:extLst>
      <p:ext uri="{BB962C8B-B14F-4D97-AF65-F5344CB8AC3E}">
        <p14:creationId xmlns:p14="http://schemas.microsoft.com/office/powerpoint/2010/main" xmlns="" val="37544409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2888" y="17463"/>
            <a:ext cx="7015162" cy="1412801"/>
          </a:xfrm>
        </p:spPr>
        <p:txBody>
          <a:bodyPr>
            <a:normAutofit/>
          </a:bodyPr>
          <a:lstStyle/>
          <a:p>
            <a:r>
              <a:rPr lang="en-ZA" dirty="0" smtClean="0"/>
              <a:t>Structural issues</a:t>
            </a:r>
            <a:endParaRPr lang="en-GB" dirty="0"/>
          </a:p>
        </p:txBody>
      </p:sp>
      <p:sp>
        <p:nvSpPr>
          <p:cNvPr id="3" name="Text Placeholder 2"/>
          <p:cNvSpPr>
            <a:spLocks noGrp="1"/>
          </p:cNvSpPr>
          <p:nvPr>
            <p:ph type="body" sz="quarter" idx="10"/>
          </p:nvPr>
        </p:nvSpPr>
        <p:spPr>
          <a:xfrm>
            <a:off x="743316" y="1430264"/>
            <a:ext cx="7629524" cy="5170561"/>
          </a:xfrm>
        </p:spPr>
        <p:txBody>
          <a:bodyPr>
            <a:noAutofit/>
          </a:bodyPr>
          <a:lstStyle/>
          <a:p>
            <a:pPr>
              <a:lnSpc>
                <a:spcPts val="2400"/>
              </a:lnSpc>
              <a:spcAft>
                <a:spcPts val="1200"/>
              </a:spcAft>
            </a:pPr>
            <a:r>
              <a:rPr lang="en-GB" sz="1800" dirty="0" smtClean="0"/>
              <a:t>Legacy </a:t>
            </a:r>
            <a:r>
              <a:rPr lang="en-GB" sz="1800" dirty="0"/>
              <a:t>issues in the reticulation of electricity and how </a:t>
            </a:r>
            <a:r>
              <a:rPr lang="en-GB" sz="1800" dirty="0" smtClean="0"/>
              <a:t>these </a:t>
            </a:r>
            <a:r>
              <a:rPr lang="en-GB" sz="1800" dirty="0"/>
              <a:t>can be </a:t>
            </a:r>
            <a:r>
              <a:rPr lang="en-GB" sz="1800" dirty="0" smtClean="0"/>
              <a:t>resolved </a:t>
            </a:r>
            <a:endParaRPr lang="en-GB" sz="1800" dirty="0"/>
          </a:p>
          <a:p>
            <a:pPr>
              <a:lnSpc>
                <a:spcPts val="2400"/>
              </a:lnSpc>
              <a:spcAft>
                <a:spcPts val="1200"/>
              </a:spcAft>
            </a:pPr>
            <a:r>
              <a:rPr lang="en-GB" sz="1800" dirty="0" smtClean="0"/>
              <a:t>Mechanisms to </a:t>
            </a:r>
            <a:r>
              <a:rPr lang="en-GB" sz="1800" dirty="0"/>
              <a:t>address the current arrangements </a:t>
            </a:r>
            <a:r>
              <a:rPr lang="en-GB" sz="1800" dirty="0" smtClean="0"/>
              <a:t>for electricity </a:t>
            </a:r>
            <a:r>
              <a:rPr lang="en-GB" sz="1800" dirty="0"/>
              <a:t>reticulation</a:t>
            </a:r>
          </a:p>
          <a:p>
            <a:pPr>
              <a:lnSpc>
                <a:spcPts val="2400"/>
              </a:lnSpc>
              <a:spcAft>
                <a:spcPts val="1200"/>
              </a:spcAft>
            </a:pPr>
            <a:r>
              <a:rPr lang="en-GB" sz="1800" dirty="0" smtClean="0"/>
              <a:t>Role </a:t>
            </a:r>
            <a:r>
              <a:rPr lang="en-GB" sz="1800" dirty="0"/>
              <a:t>of ESKOM and municipalities </a:t>
            </a:r>
            <a:r>
              <a:rPr lang="en-GB" sz="1800" dirty="0" smtClean="0"/>
              <a:t>in the </a:t>
            </a:r>
            <a:r>
              <a:rPr lang="en-GB" sz="1800" dirty="0"/>
              <a:t>provision of street lighting</a:t>
            </a:r>
          </a:p>
          <a:p>
            <a:pPr>
              <a:lnSpc>
                <a:spcPts val="2400"/>
              </a:lnSpc>
              <a:spcAft>
                <a:spcPts val="1200"/>
              </a:spcAft>
            </a:pPr>
            <a:r>
              <a:rPr lang="en-GB" sz="1800" dirty="0" smtClean="0"/>
              <a:t>Installation </a:t>
            </a:r>
            <a:r>
              <a:rPr lang="en-GB" sz="1800" dirty="0"/>
              <a:t>of pre-paid meters by municipalities to address collection, </a:t>
            </a:r>
            <a:r>
              <a:rPr lang="en-GB" sz="1800" dirty="0" smtClean="0"/>
              <a:t>and grant to assist municipalities </a:t>
            </a:r>
            <a:r>
              <a:rPr lang="en-GB" sz="1800" dirty="0"/>
              <a:t> </a:t>
            </a:r>
            <a:endParaRPr lang="en-AU" sz="1800" i="1" dirty="0"/>
          </a:p>
        </p:txBody>
      </p:sp>
    </p:spTree>
    <p:extLst>
      <p:ext uri="{BB962C8B-B14F-4D97-AF65-F5344CB8AC3E}">
        <p14:creationId xmlns:p14="http://schemas.microsoft.com/office/powerpoint/2010/main" xmlns="" val="31400964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2888" y="17463"/>
            <a:ext cx="7015162" cy="1412801"/>
          </a:xfrm>
        </p:spPr>
        <p:txBody>
          <a:bodyPr>
            <a:normAutofit/>
          </a:bodyPr>
          <a:lstStyle/>
          <a:p>
            <a:r>
              <a:rPr lang="en-ZA" dirty="0" smtClean="0"/>
              <a:t>Systemic issues</a:t>
            </a:r>
            <a:endParaRPr lang="en-GB" dirty="0"/>
          </a:p>
        </p:txBody>
      </p:sp>
      <p:sp>
        <p:nvSpPr>
          <p:cNvPr id="3" name="Text Placeholder 2"/>
          <p:cNvSpPr>
            <a:spLocks noGrp="1"/>
          </p:cNvSpPr>
          <p:nvPr>
            <p:ph type="body" sz="quarter" idx="10"/>
          </p:nvPr>
        </p:nvSpPr>
        <p:spPr>
          <a:xfrm>
            <a:off x="614363" y="1687439"/>
            <a:ext cx="7629524" cy="5170561"/>
          </a:xfrm>
        </p:spPr>
        <p:txBody>
          <a:bodyPr>
            <a:noAutofit/>
          </a:bodyPr>
          <a:lstStyle/>
          <a:p>
            <a:pPr marL="0" indent="0">
              <a:lnSpc>
                <a:spcPts val="2400"/>
              </a:lnSpc>
              <a:spcAft>
                <a:spcPts val="1200"/>
              </a:spcAft>
              <a:buNone/>
            </a:pPr>
            <a:r>
              <a:rPr lang="en-GB" sz="1800" b="1" dirty="0" smtClean="0"/>
              <a:t>Systemic </a:t>
            </a:r>
            <a:r>
              <a:rPr lang="en-GB" sz="1800" b="1" dirty="0"/>
              <a:t>issues:</a:t>
            </a:r>
            <a:endParaRPr lang="en-GB" sz="1800" dirty="0"/>
          </a:p>
          <a:p>
            <a:pPr>
              <a:lnSpc>
                <a:spcPts val="2400"/>
              </a:lnSpc>
              <a:spcAft>
                <a:spcPts val="1200"/>
              </a:spcAft>
            </a:pPr>
            <a:r>
              <a:rPr lang="en-GB" sz="1800" dirty="0" smtClean="0"/>
              <a:t>ESKOM </a:t>
            </a:r>
            <a:r>
              <a:rPr lang="en-GB" sz="1800" dirty="0"/>
              <a:t>credit control </a:t>
            </a:r>
            <a:r>
              <a:rPr lang="en-GB" sz="1800" dirty="0" smtClean="0"/>
              <a:t>mechanisms </a:t>
            </a:r>
            <a:r>
              <a:rPr lang="en-GB" sz="1800" dirty="0"/>
              <a:t>for municipal </a:t>
            </a:r>
            <a:r>
              <a:rPr lang="en-GB" sz="1800" dirty="0" smtClean="0"/>
              <a:t>bulk </a:t>
            </a:r>
            <a:r>
              <a:rPr lang="en-GB" sz="1800" dirty="0"/>
              <a:t>accounts </a:t>
            </a:r>
            <a:r>
              <a:rPr lang="en-GB" sz="1800" dirty="0" smtClean="0"/>
              <a:t>to </a:t>
            </a:r>
            <a:r>
              <a:rPr lang="en-GB" sz="1800" dirty="0"/>
              <a:t>align </a:t>
            </a:r>
            <a:r>
              <a:rPr lang="en-GB" sz="1800" dirty="0" smtClean="0"/>
              <a:t>with </a:t>
            </a:r>
            <a:r>
              <a:rPr lang="en-GB" sz="1800" dirty="0"/>
              <a:t>municipal credit control by-laws and </a:t>
            </a:r>
            <a:r>
              <a:rPr lang="en-GB" sz="1800" dirty="0" smtClean="0"/>
              <a:t>cycles (15 days payment period, and prime plus 5%)</a:t>
            </a:r>
            <a:endParaRPr lang="en-GB" sz="1800" dirty="0"/>
          </a:p>
          <a:p>
            <a:pPr>
              <a:lnSpc>
                <a:spcPts val="2400"/>
              </a:lnSpc>
              <a:spcAft>
                <a:spcPts val="1200"/>
              </a:spcAft>
            </a:pPr>
            <a:r>
              <a:rPr lang="en-GB" sz="1800" dirty="0" smtClean="0"/>
              <a:t>Historical </a:t>
            </a:r>
            <a:r>
              <a:rPr lang="en-GB" sz="1800" dirty="0"/>
              <a:t>debt owed to municipalities</a:t>
            </a:r>
          </a:p>
          <a:p>
            <a:pPr>
              <a:lnSpc>
                <a:spcPts val="2400"/>
              </a:lnSpc>
              <a:spcAft>
                <a:spcPts val="1200"/>
              </a:spcAft>
            </a:pPr>
            <a:r>
              <a:rPr lang="en-GB" sz="1800" dirty="0" smtClean="0"/>
              <a:t>Reconciliation </a:t>
            </a:r>
            <a:r>
              <a:rPr lang="en-GB" sz="1800" dirty="0"/>
              <a:t>of municipal debt to ESKOM</a:t>
            </a:r>
          </a:p>
          <a:p>
            <a:pPr>
              <a:lnSpc>
                <a:spcPts val="2400"/>
              </a:lnSpc>
              <a:spcAft>
                <a:spcPts val="1200"/>
              </a:spcAft>
            </a:pPr>
            <a:r>
              <a:rPr lang="en-GB" sz="1800" dirty="0" smtClean="0"/>
              <a:t>Notified </a:t>
            </a:r>
            <a:r>
              <a:rPr lang="en-GB" sz="1800" dirty="0"/>
              <a:t>maximum </a:t>
            </a:r>
            <a:r>
              <a:rPr lang="en-GB" sz="1800" dirty="0" smtClean="0"/>
              <a:t>demand and related penalties</a:t>
            </a:r>
          </a:p>
          <a:p>
            <a:pPr>
              <a:lnSpc>
                <a:spcPts val="2400"/>
              </a:lnSpc>
              <a:spcAft>
                <a:spcPts val="1200"/>
              </a:spcAft>
            </a:pPr>
            <a:r>
              <a:rPr lang="en-GB" sz="1800" dirty="0"/>
              <a:t>Unsustainable payment agreements between ESKOM and municipalities in arrears</a:t>
            </a:r>
          </a:p>
          <a:p>
            <a:pPr marL="0" indent="0">
              <a:lnSpc>
                <a:spcPts val="2400"/>
              </a:lnSpc>
              <a:spcAft>
                <a:spcPts val="1200"/>
              </a:spcAft>
              <a:buNone/>
            </a:pPr>
            <a:endParaRPr lang="en-GB" sz="1800" dirty="0"/>
          </a:p>
          <a:p>
            <a:pPr marL="0" indent="0">
              <a:lnSpc>
                <a:spcPts val="2400"/>
              </a:lnSpc>
              <a:spcAft>
                <a:spcPts val="1200"/>
              </a:spcAft>
              <a:buNone/>
            </a:pPr>
            <a:endParaRPr lang="en-AU" sz="1800" i="1" dirty="0"/>
          </a:p>
        </p:txBody>
      </p:sp>
    </p:spTree>
    <p:extLst>
      <p:ext uri="{BB962C8B-B14F-4D97-AF65-F5344CB8AC3E}">
        <p14:creationId xmlns:p14="http://schemas.microsoft.com/office/powerpoint/2010/main" xmlns="" val="9880619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p:txBody>
          <a:bodyPr>
            <a:normAutofit/>
          </a:bodyPr>
          <a:lstStyle/>
          <a:p>
            <a:pPr marL="0" indent="0" algn="ctr">
              <a:buNone/>
            </a:pPr>
            <a:endParaRPr lang="en-US" sz="2800" b="1" dirty="0" smtClean="0"/>
          </a:p>
          <a:p>
            <a:pPr marL="0" indent="0" algn="ctr">
              <a:buNone/>
            </a:pPr>
            <a:endParaRPr lang="en-US" sz="2800" b="1" dirty="0"/>
          </a:p>
          <a:p>
            <a:pPr marL="0" indent="0" algn="ctr">
              <a:buNone/>
            </a:pPr>
            <a:r>
              <a:rPr lang="en-US" sz="2800" b="1" dirty="0" smtClean="0"/>
              <a:t>Municipal Constitutional Authority</a:t>
            </a:r>
            <a:endParaRPr lang="en-US" sz="2800" b="1" dirty="0"/>
          </a:p>
        </p:txBody>
      </p:sp>
    </p:spTree>
    <p:extLst>
      <p:ext uri="{BB962C8B-B14F-4D97-AF65-F5344CB8AC3E}">
        <p14:creationId xmlns:p14="http://schemas.microsoft.com/office/powerpoint/2010/main" xmlns="" val="26595432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600" dirty="0" smtClean="0"/>
              <a:t>Constitutional authority </a:t>
            </a:r>
            <a:endParaRPr lang="en-GB" sz="2600" dirty="0"/>
          </a:p>
        </p:txBody>
      </p:sp>
      <p:sp>
        <p:nvSpPr>
          <p:cNvPr id="3" name="Text Placeholder 2"/>
          <p:cNvSpPr>
            <a:spLocks noGrp="1"/>
          </p:cNvSpPr>
          <p:nvPr>
            <p:ph type="body" sz="quarter" idx="10"/>
          </p:nvPr>
        </p:nvSpPr>
        <p:spPr>
          <a:xfrm>
            <a:off x="457200" y="914156"/>
            <a:ext cx="8043862" cy="5766419"/>
          </a:xfrm>
        </p:spPr>
        <p:txBody>
          <a:bodyPr>
            <a:noAutofit/>
          </a:bodyPr>
          <a:lstStyle/>
          <a:p>
            <a:pPr>
              <a:lnSpc>
                <a:spcPts val="2200"/>
              </a:lnSpc>
              <a:spcBef>
                <a:spcPts val="1200"/>
              </a:spcBef>
              <a:spcAft>
                <a:spcPts val="1200"/>
              </a:spcAft>
            </a:pPr>
            <a:endParaRPr lang="en-GB" sz="2000" dirty="0" smtClean="0"/>
          </a:p>
          <a:p>
            <a:pPr algn="just">
              <a:lnSpc>
                <a:spcPts val="2200"/>
              </a:lnSpc>
              <a:spcBef>
                <a:spcPts val="1200"/>
              </a:spcBef>
              <a:spcAft>
                <a:spcPts val="1200"/>
              </a:spcAft>
            </a:pPr>
            <a:r>
              <a:rPr lang="en-GB" sz="2000" dirty="0" smtClean="0"/>
              <a:t>In </a:t>
            </a:r>
            <a:r>
              <a:rPr lang="en-GB" sz="2000" dirty="0"/>
              <a:t>terms of Section 156(1) of the Constitution, municipalities have the executive authority in respect of, and the right to </a:t>
            </a:r>
            <a:r>
              <a:rPr lang="en-GB" sz="2000" dirty="0" smtClean="0"/>
              <a:t>administer electricity reticulation (as per local </a:t>
            </a:r>
            <a:r>
              <a:rPr lang="en-GB" sz="2000" dirty="0"/>
              <a:t>government matters listed in Part B of Schedule 4 of the </a:t>
            </a:r>
            <a:r>
              <a:rPr lang="en-GB" sz="2000" dirty="0" smtClean="0"/>
              <a:t>Constitution).   </a:t>
            </a:r>
          </a:p>
          <a:p>
            <a:pPr algn="just">
              <a:lnSpc>
                <a:spcPts val="2200"/>
              </a:lnSpc>
              <a:spcBef>
                <a:spcPts val="1200"/>
              </a:spcBef>
              <a:spcAft>
                <a:spcPts val="1200"/>
              </a:spcAft>
            </a:pPr>
            <a:r>
              <a:rPr lang="en-GB" sz="2000" dirty="0" smtClean="0"/>
              <a:t>Executive   </a:t>
            </a:r>
            <a:r>
              <a:rPr lang="en-GB" sz="2000" dirty="0"/>
              <a:t>authority   encompasses the </a:t>
            </a:r>
            <a:r>
              <a:rPr lang="en-GB" sz="2000" dirty="0" smtClean="0"/>
              <a:t>authority </a:t>
            </a:r>
            <a:r>
              <a:rPr lang="en-GB" sz="2000" dirty="0"/>
              <a:t>to </a:t>
            </a:r>
            <a:r>
              <a:rPr lang="en-GB" sz="2000" dirty="0" smtClean="0"/>
              <a:t>implement </a:t>
            </a:r>
            <a:r>
              <a:rPr lang="en-GB" sz="2000" dirty="0"/>
              <a:t>national, provincial and municipal laws, as well as the right to administer the daily running and management </a:t>
            </a:r>
            <a:r>
              <a:rPr lang="en-GB" sz="2000" dirty="0" smtClean="0"/>
              <a:t>of </a:t>
            </a:r>
            <a:r>
              <a:rPr lang="en-GB" sz="2000" dirty="0"/>
              <a:t>an electricity service</a:t>
            </a:r>
            <a:r>
              <a:rPr lang="en-GB" sz="2000" dirty="0" smtClean="0"/>
              <a:t>.</a:t>
            </a:r>
          </a:p>
          <a:p>
            <a:pPr algn="just">
              <a:lnSpc>
                <a:spcPts val="2200"/>
              </a:lnSpc>
              <a:spcBef>
                <a:spcPts val="1200"/>
              </a:spcBef>
              <a:spcAft>
                <a:spcPts val="1200"/>
              </a:spcAft>
            </a:pPr>
            <a:r>
              <a:rPr lang="en-GB" sz="2000" dirty="0" smtClean="0"/>
              <a:t>The </a:t>
            </a:r>
            <a:r>
              <a:rPr lang="en-GB" sz="2000" dirty="0"/>
              <a:t>object is to ensure the provision of </a:t>
            </a:r>
            <a:r>
              <a:rPr lang="en-GB" sz="2000" dirty="0" smtClean="0"/>
              <a:t>services in </a:t>
            </a:r>
            <a:r>
              <a:rPr lang="en-GB" sz="2000" dirty="0"/>
              <a:t>a sustainable </a:t>
            </a:r>
            <a:r>
              <a:rPr lang="en-GB" sz="2000" dirty="0" smtClean="0"/>
              <a:t>manner</a:t>
            </a:r>
          </a:p>
          <a:p>
            <a:pPr algn="just">
              <a:lnSpc>
                <a:spcPts val="2200"/>
              </a:lnSpc>
              <a:spcBef>
                <a:spcPts val="1200"/>
              </a:spcBef>
              <a:spcAft>
                <a:spcPts val="1200"/>
              </a:spcAft>
            </a:pPr>
            <a:r>
              <a:rPr lang="en-GB" sz="2000" dirty="0" smtClean="0"/>
              <a:t>Implementation </a:t>
            </a:r>
            <a:r>
              <a:rPr lang="en-GB" sz="2000" dirty="0"/>
              <a:t>of a municipality's function is facilitated by national legislation, in particular the Systems Act</a:t>
            </a:r>
            <a:r>
              <a:rPr lang="en-GB" sz="2000" dirty="0" smtClean="0"/>
              <a:t>.</a:t>
            </a:r>
            <a:endParaRPr lang="en-GB" sz="2000" dirty="0"/>
          </a:p>
        </p:txBody>
      </p:sp>
    </p:spTree>
    <p:extLst>
      <p:ext uri="{BB962C8B-B14F-4D97-AF65-F5344CB8AC3E}">
        <p14:creationId xmlns:p14="http://schemas.microsoft.com/office/powerpoint/2010/main" xmlns="" val="4081599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1512" y="404180"/>
            <a:ext cx="6678488" cy="720080"/>
          </a:xfrm>
        </p:spPr>
        <p:txBody>
          <a:bodyPr>
            <a:normAutofit/>
          </a:bodyPr>
          <a:lstStyle/>
          <a:p>
            <a:r>
              <a:rPr lang="en-GB" sz="2400" b="1" dirty="0" smtClean="0"/>
              <a:t>Executive Authority: Municipal Systems Act</a:t>
            </a:r>
            <a:endParaRPr lang="en-ZA" sz="2400" b="1" dirty="0"/>
          </a:p>
        </p:txBody>
      </p:sp>
      <p:sp>
        <p:nvSpPr>
          <p:cNvPr id="3" name="Content Placeholder 2"/>
          <p:cNvSpPr>
            <a:spLocks noGrp="1"/>
          </p:cNvSpPr>
          <p:nvPr>
            <p:ph idx="1"/>
          </p:nvPr>
        </p:nvSpPr>
        <p:spPr>
          <a:xfrm>
            <a:off x="481262" y="1556792"/>
            <a:ext cx="8195193" cy="4824536"/>
          </a:xfrm>
        </p:spPr>
        <p:txBody>
          <a:bodyPr>
            <a:noAutofit/>
          </a:bodyPr>
          <a:lstStyle/>
          <a:p>
            <a:pPr algn="just">
              <a:spcBef>
                <a:spcPts val="1200"/>
              </a:spcBef>
              <a:spcAft>
                <a:spcPts val="600"/>
              </a:spcAft>
            </a:pPr>
            <a:r>
              <a:rPr lang="en-GB" sz="2000" dirty="0" smtClean="0">
                <a:solidFill>
                  <a:schemeClr val="accent6"/>
                </a:solidFill>
              </a:rPr>
              <a:t>The Municipal Systems Act </a:t>
            </a:r>
            <a:r>
              <a:rPr lang="en-US" sz="2000" dirty="0">
                <a:solidFill>
                  <a:schemeClr val="accent6"/>
                </a:solidFill>
              </a:rPr>
              <a:t>Act 32 of 2000 </a:t>
            </a:r>
            <a:r>
              <a:rPr lang="en-GB" sz="2000" dirty="0" smtClean="0">
                <a:solidFill>
                  <a:schemeClr val="accent6"/>
                </a:solidFill>
              </a:rPr>
              <a:t>aims to </a:t>
            </a:r>
            <a:r>
              <a:rPr lang="en-GB" sz="2000" dirty="0">
                <a:solidFill>
                  <a:schemeClr val="accent6"/>
                </a:solidFill>
              </a:rPr>
              <a:t>ensure </a:t>
            </a:r>
            <a:r>
              <a:rPr lang="en-GB" sz="2000" dirty="0" smtClean="0">
                <a:solidFill>
                  <a:schemeClr val="accent6"/>
                </a:solidFill>
              </a:rPr>
              <a:t>sustainable service provision by providing the </a:t>
            </a:r>
            <a:r>
              <a:rPr lang="en-GB" sz="2000" dirty="0">
                <a:solidFill>
                  <a:schemeClr val="accent6"/>
                </a:solidFill>
              </a:rPr>
              <a:t>core principles, mechanisms and processes </a:t>
            </a:r>
            <a:r>
              <a:rPr lang="en-GB" sz="2000" dirty="0" smtClean="0">
                <a:solidFill>
                  <a:schemeClr val="accent6"/>
                </a:solidFill>
              </a:rPr>
              <a:t>through which a service should be provided</a:t>
            </a:r>
          </a:p>
          <a:p>
            <a:pPr lvl="1" algn="just">
              <a:spcBef>
                <a:spcPts val="1200"/>
              </a:spcBef>
              <a:spcAft>
                <a:spcPts val="600"/>
              </a:spcAft>
            </a:pPr>
            <a:r>
              <a:rPr lang="en-GB" sz="1800" dirty="0" smtClean="0">
                <a:solidFill>
                  <a:schemeClr val="accent6"/>
                </a:solidFill>
              </a:rPr>
              <a:t>A </a:t>
            </a:r>
            <a:r>
              <a:rPr lang="en-GB" sz="1800" dirty="0">
                <a:solidFill>
                  <a:schemeClr val="accent6"/>
                </a:solidFill>
              </a:rPr>
              <a:t>municipality is rendered a service authority by the Act, which is defined </a:t>
            </a:r>
            <a:r>
              <a:rPr lang="en-GB" sz="1800" dirty="0" smtClean="0">
                <a:solidFill>
                  <a:schemeClr val="accent6"/>
                </a:solidFill>
              </a:rPr>
              <a:t>as  </a:t>
            </a:r>
            <a:r>
              <a:rPr lang="en-GB" sz="1800" dirty="0">
                <a:solidFill>
                  <a:schemeClr val="accent6"/>
                </a:solidFill>
              </a:rPr>
              <a:t>"</a:t>
            </a:r>
            <a:r>
              <a:rPr lang="en-GB" sz="1800" u="sng" dirty="0">
                <a:solidFill>
                  <a:schemeClr val="accent6"/>
                </a:solidFill>
              </a:rPr>
              <a:t>the  power  of  a municipality to regulate </a:t>
            </a:r>
            <a:r>
              <a:rPr lang="en-GB" sz="1800" dirty="0">
                <a:solidFill>
                  <a:schemeClr val="accent6"/>
                </a:solidFill>
              </a:rPr>
              <a:t>the provision of a municipal service by a service provider.  </a:t>
            </a:r>
            <a:endParaRPr lang="en-GB" sz="1800" dirty="0" smtClean="0">
              <a:solidFill>
                <a:schemeClr val="accent6"/>
              </a:solidFill>
            </a:endParaRPr>
          </a:p>
          <a:p>
            <a:pPr lvl="1" algn="just">
              <a:spcBef>
                <a:spcPts val="1200"/>
              </a:spcBef>
              <a:spcAft>
                <a:spcPts val="600"/>
              </a:spcAft>
            </a:pPr>
            <a:r>
              <a:rPr lang="en-GB" sz="1800" dirty="0">
                <a:solidFill>
                  <a:schemeClr val="accent6"/>
                </a:solidFill>
              </a:rPr>
              <a:t>Municipalities may render a municipal service (such as electricity reticulation) through an internal or external mechanism </a:t>
            </a:r>
          </a:p>
          <a:p>
            <a:pPr lvl="1" algn="just">
              <a:spcBef>
                <a:spcPts val="1200"/>
              </a:spcBef>
              <a:spcAft>
                <a:spcPts val="600"/>
              </a:spcAft>
            </a:pPr>
            <a:r>
              <a:rPr lang="en-GB" sz="1800" dirty="0">
                <a:solidFill>
                  <a:schemeClr val="accent6"/>
                </a:solidFill>
              </a:rPr>
              <a:t>Where a service is provided through an external mechanism (such as Eskom) municipalities are required to enter into a </a:t>
            </a:r>
            <a:r>
              <a:rPr lang="en-GB" sz="1800" b="1" dirty="0">
                <a:solidFill>
                  <a:schemeClr val="accent6"/>
                </a:solidFill>
              </a:rPr>
              <a:t>S</a:t>
            </a:r>
            <a:r>
              <a:rPr lang="en-GB" sz="1800" b="1" dirty="0" smtClean="0">
                <a:solidFill>
                  <a:schemeClr val="accent6"/>
                </a:solidFill>
              </a:rPr>
              <a:t>ervice </a:t>
            </a:r>
            <a:r>
              <a:rPr lang="en-GB" sz="1800" b="1" dirty="0">
                <a:solidFill>
                  <a:schemeClr val="accent6"/>
                </a:solidFill>
              </a:rPr>
              <a:t>D</a:t>
            </a:r>
            <a:r>
              <a:rPr lang="en-GB" sz="1800" b="1" dirty="0" smtClean="0">
                <a:solidFill>
                  <a:schemeClr val="accent6"/>
                </a:solidFill>
              </a:rPr>
              <a:t>elivery </a:t>
            </a:r>
            <a:r>
              <a:rPr lang="en-GB" sz="1800" b="1" dirty="0">
                <a:solidFill>
                  <a:schemeClr val="accent6"/>
                </a:solidFill>
              </a:rPr>
              <a:t>A</a:t>
            </a:r>
            <a:r>
              <a:rPr lang="en-GB" sz="1800" b="1" dirty="0" smtClean="0">
                <a:solidFill>
                  <a:schemeClr val="accent6"/>
                </a:solidFill>
              </a:rPr>
              <a:t>greement</a:t>
            </a:r>
            <a:r>
              <a:rPr lang="en-GB" sz="1800" dirty="0" smtClean="0">
                <a:solidFill>
                  <a:schemeClr val="accent6"/>
                </a:solidFill>
              </a:rPr>
              <a:t> </a:t>
            </a:r>
            <a:r>
              <a:rPr lang="en-GB" sz="1800" dirty="0">
                <a:solidFill>
                  <a:schemeClr val="accent6"/>
                </a:solidFill>
              </a:rPr>
              <a:t>with the service provider </a:t>
            </a:r>
          </a:p>
          <a:p>
            <a:pPr lvl="1" algn="just">
              <a:spcBef>
                <a:spcPts val="1200"/>
              </a:spcBef>
              <a:spcAft>
                <a:spcPts val="600"/>
              </a:spcAft>
            </a:pPr>
            <a:r>
              <a:rPr lang="en-GB" sz="1800" dirty="0">
                <a:solidFill>
                  <a:schemeClr val="accent6"/>
                </a:solidFill>
              </a:rPr>
              <a:t>Users of services should be treated equitably in the application of tariffs</a:t>
            </a:r>
            <a:endParaRPr lang="en-ZA" sz="1800" dirty="0">
              <a:solidFill>
                <a:schemeClr val="accent6"/>
              </a:solidFill>
            </a:endParaRPr>
          </a:p>
          <a:p>
            <a:pPr marL="0" indent="0">
              <a:spcBef>
                <a:spcPts val="1200"/>
              </a:spcBef>
              <a:spcAft>
                <a:spcPts val="600"/>
              </a:spcAft>
              <a:buNone/>
            </a:pPr>
            <a:endParaRPr lang="en-ZA" sz="2000" dirty="0">
              <a:solidFill>
                <a:schemeClr val="accent6"/>
              </a:solidFill>
            </a:endParaRPr>
          </a:p>
        </p:txBody>
      </p:sp>
      <p:sp>
        <p:nvSpPr>
          <p:cNvPr id="4" name="Slide Number Placeholder 3"/>
          <p:cNvSpPr>
            <a:spLocks noGrp="1"/>
          </p:cNvSpPr>
          <p:nvPr>
            <p:ph type="sldNum" sz="quarter" idx="10"/>
          </p:nvPr>
        </p:nvSpPr>
        <p:spPr/>
        <p:txBody>
          <a:bodyPr/>
          <a:lstStyle/>
          <a:p>
            <a:pPr>
              <a:defRPr/>
            </a:pPr>
            <a:fld id="{05F034BD-79FE-409C-9B6C-48B0B1B27277}" type="slidenum">
              <a:rPr lang="en-US" smtClean="0"/>
              <a:pPr>
                <a:defRPr/>
              </a:pPr>
              <a:t>8</a:t>
            </a:fld>
            <a:endParaRPr lang="en-US" dirty="0"/>
          </a:p>
        </p:txBody>
      </p:sp>
    </p:spTree>
    <p:extLst>
      <p:ext uri="{BB962C8B-B14F-4D97-AF65-F5344CB8AC3E}">
        <p14:creationId xmlns:p14="http://schemas.microsoft.com/office/powerpoint/2010/main" xmlns="" val="2355762265"/>
      </p:ext>
    </p:extLst>
  </p:cSld>
  <p:clrMapOvr>
    <a:masterClrMapping/>
  </p:clrMapOvr>
  <p:transition spd="med" advClick="0">
    <p:wipe dir="d"/>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1512" y="404180"/>
            <a:ext cx="6678488" cy="720080"/>
          </a:xfrm>
        </p:spPr>
        <p:txBody>
          <a:bodyPr>
            <a:normAutofit/>
          </a:bodyPr>
          <a:lstStyle/>
          <a:p>
            <a:r>
              <a:rPr lang="en-GB" sz="2400" b="1" dirty="0" smtClean="0"/>
              <a:t>Electricity Regulation Act</a:t>
            </a:r>
            <a:endParaRPr lang="en-ZA" sz="2400" b="1" dirty="0"/>
          </a:p>
        </p:txBody>
      </p:sp>
      <p:sp>
        <p:nvSpPr>
          <p:cNvPr id="3" name="Content Placeholder 2"/>
          <p:cNvSpPr>
            <a:spLocks noGrp="1"/>
          </p:cNvSpPr>
          <p:nvPr>
            <p:ph idx="1"/>
          </p:nvPr>
        </p:nvSpPr>
        <p:spPr>
          <a:xfrm>
            <a:off x="481262" y="1556792"/>
            <a:ext cx="8195193" cy="4824536"/>
          </a:xfrm>
        </p:spPr>
        <p:txBody>
          <a:bodyPr>
            <a:noAutofit/>
          </a:bodyPr>
          <a:lstStyle/>
          <a:p>
            <a:pPr algn="just">
              <a:spcBef>
                <a:spcPts val="1200"/>
              </a:spcBef>
              <a:spcAft>
                <a:spcPts val="600"/>
              </a:spcAft>
            </a:pPr>
            <a:r>
              <a:rPr lang="en-US" sz="2000" dirty="0" smtClean="0">
                <a:solidFill>
                  <a:schemeClr val="accent6"/>
                </a:solidFill>
              </a:rPr>
              <a:t>Section 28, recognizes municipalities as service authorities and having first right to refusal</a:t>
            </a:r>
          </a:p>
          <a:p>
            <a:pPr algn="just">
              <a:spcBef>
                <a:spcPts val="1200"/>
              </a:spcBef>
              <a:spcAft>
                <a:spcPts val="600"/>
              </a:spcAft>
            </a:pPr>
            <a:r>
              <a:rPr lang="en-US" sz="2000" dirty="0" smtClean="0">
                <a:solidFill>
                  <a:schemeClr val="accent6"/>
                </a:solidFill>
              </a:rPr>
              <a:t>Section 28, also recognizes the requirement for an SDA with service providers in service authority area as per the MSA</a:t>
            </a:r>
          </a:p>
          <a:p>
            <a:pPr marL="0" indent="0" algn="just">
              <a:spcBef>
                <a:spcPts val="1200"/>
              </a:spcBef>
              <a:spcAft>
                <a:spcPts val="600"/>
              </a:spcAft>
              <a:buNone/>
            </a:pPr>
            <a:endParaRPr lang="en-ZA" sz="1800" dirty="0">
              <a:solidFill>
                <a:schemeClr val="accent6"/>
              </a:solidFill>
            </a:endParaRPr>
          </a:p>
          <a:p>
            <a:pPr marL="0" indent="0">
              <a:spcBef>
                <a:spcPts val="1200"/>
              </a:spcBef>
              <a:spcAft>
                <a:spcPts val="600"/>
              </a:spcAft>
              <a:buNone/>
            </a:pPr>
            <a:endParaRPr lang="en-ZA" sz="2000" dirty="0">
              <a:solidFill>
                <a:schemeClr val="accent6"/>
              </a:solidFill>
            </a:endParaRPr>
          </a:p>
        </p:txBody>
      </p:sp>
      <p:sp>
        <p:nvSpPr>
          <p:cNvPr id="4" name="Slide Number Placeholder 3"/>
          <p:cNvSpPr>
            <a:spLocks noGrp="1"/>
          </p:cNvSpPr>
          <p:nvPr>
            <p:ph type="sldNum" sz="quarter" idx="10"/>
          </p:nvPr>
        </p:nvSpPr>
        <p:spPr/>
        <p:txBody>
          <a:bodyPr/>
          <a:lstStyle/>
          <a:p>
            <a:pPr>
              <a:defRPr/>
            </a:pPr>
            <a:fld id="{05F034BD-79FE-409C-9B6C-48B0B1B27277}" type="slidenum">
              <a:rPr lang="en-US" smtClean="0"/>
              <a:pPr>
                <a:defRPr/>
              </a:pPr>
              <a:t>9</a:t>
            </a:fld>
            <a:endParaRPr lang="en-US" dirty="0"/>
          </a:p>
        </p:txBody>
      </p:sp>
    </p:spTree>
    <p:extLst>
      <p:ext uri="{BB962C8B-B14F-4D97-AF65-F5344CB8AC3E}">
        <p14:creationId xmlns:p14="http://schemas.microsoft.com/office/powerpoint/2010/main" xmlns="" val="2518897298"/>
      </p:ext>
    </p:extLst>
  </p:cSld>
  <p:clrMapOvr>
    <a:masterClrMapping/>
  </p:clrMapOvr>
  <p:transition spd="med" advClick="0">
    <p:wipe dir="d"/>
  </p:transition>
</p:sld>
</file>

<file path=ppt/theme/theme1.xml><?xml version="1.0" encoding="utf-8"?>
<a:theme xmlns:a="http://schemas.openxmlformats.org/drawingml/2006/main" name="Office Theme">
  <a:themeElements>
    <a:clrScheme name="SALGA 1">
      <a:dk1>
        <a:srgbClr val="F06D19"/>
      </a:dk1>
      <a:lt1>
        <a:sysClr val="window" lastClr="FFFFFF"/>
      </a:lt1>
      <a:dk2>
        <a:srgbClr val="C7C9CA"/>
      </a:dk2>
      <a:lt2>
        <a:srgbClr val="D6B758"/>
      </a:lt2>
      <a:accent1>
        <a:srgbClr val="F06D19"/>
      </a:accent1>
      <a:accent2>
        <a:srgbClr val="D6B758"/>
      </a:accent2>
      <a:accent3>
        <a:srgbClr val="8F8E8E"/>
      </a:accent3>
      <a:accent4>
        <a:srgbClr val="C7C9CA"/>
      </a:accent4>
      <a:accent5>
        <a:srgbClr val="FFFFFF"/>
      </a:accent5>
      <a:accent6>
        <a:srgbClr val="000000"/>
      </a:accent6>
      <a:hlink>
        <a:srgbClr val="8F8E8E"/>
      </a:hlink>
      <a:folHlink>
        <a:srgbClr val="C7C9C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40273</TotalTime>
  <Words>2508</Words>
  <Application>Microsoft Office PowerPoint</Application>
  <PresentationFormat>On-screen Show (4:3)</PresentationFormat>
  <Paragraphs>334</Paragraphs>
  <Slides>25</Slides>
  <Notes>3</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DEBT AND CONSTITUTIONAL ISSUES   2 May 2017</vt:lpstr>
      <vt:lpstr>Macro issues</vt:lpstr>
      <vt:lpstr>Constitutional issue</vt:lpstr>
      <vt:lpstr>Structural issues</vt:lpstr>
      <vt:lpstr>Systemic issues</vt:lpstr>
      <vt:lpstr>Slide 6</vt:lpstr>
      <vt:lpstr>Constitutional authority </vt:lpstr>
      <vt:lpstr>Executive Authority: Municipal Systems Act</vt:lpstr>
      <vt:lpstr>Electricity Regulation Act</vt:lpstr>
      <vt:lpstr>:This current dispensation is subversive of:  </vt:lpstr>
      <vt:lpstr>Credit control undermined </vt:lpstr>
      <vt:lpstr>Accountability triangle</vt:lpstr>
      <vt:lpstr>Governance through authority function </vt:lpstr>
      <vt:lpstr>SALGA engagement on the service authority issue</vt:lpstr>
      <vt:lpstr>SALGA engagement on the service authority issue</vt:lpstr>
      <vt:lpstr>Slide 16</vt:lpstr>
      <vt:lpstr>Of the top 20 defaulters, 12 are on the B2B so-called dysfunctional list</vt:lpstr>
      <vt:lpstr>Causal Factors on Eskom Debt</vt:lpstr>
      <vt:lpstr>Soweto debt </vt:lpstr>
      <vt:lpstr>Interest and penalties</vt:lpstr>
      <vt:lpstr>Interest and penalties</vt:lpstr>
      <vt:lpstr>Impact by Interest charged after 15 Days </vt:lpstr>
      <vt:lpstr>Unsustainable solutions with negative economic impacts</vt:lpstr>
      <vt:lpstr>Recommendations</vt:lpstr>
      <vt:lpstr>Thank you</vt:lpstr>
    </vt:vector>
  </TitlesOfParts>
  <Company>SALGA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Mthokozisi Zwane</dc:creator>
  <cp:lastModifiedBy>PUMZA</cp:lastModifiedBy>
  <cp:revision>199</cp:revision>
  <cp:lastPrinted>2016-06-01T10:59:04Z</cp:lastPrinted>
  <dcterms:created xsi:type="dcterms:W3CDTF">2016-05-17T13:07:50Z</dcterms:created>
  <dcterms:modified xsi:type="dcterms:W3CDTF">2017-05-03T11:14:09Z</dcterms:modified>
</cp:coreProperties>
</file>