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handoutMasterIdLst>
    <p:handoutMasterId r:id="rId40"/>
  </p:handoutMasterIdLst>
  <p:sldIdLst>
    <p:sldId id="284" r:id="rId2"/>
    <p:sldId id="441" r:id="rId3"/>
    <p:sldId id="446" r:id="rId4"/>
    <p:sldId id="447" r:id="rId5"/>
    <p:sldId id="448" r:id="rId6"/>
    <p:sldId id="449" r:id="rId7"/>
    <p:sldId id="450" r:id="rId8"/>
    <p:sldId id="453" r:id="rId9"/>
    <p:sldId id="452" r:id="rId10"/>
    <p:sldId id="454" r:id="rId11"/>
    <p:sldId id="451" r:id="rId12"/>
    <p:sldId id="427" r:id="rId13"/>
    <p:sldId id="426" r:id="rId14"/>
    <p:sldId id="444" r:id="rId15"/>
    <p:sldId id="409" r:id="rId16"/>
    <p:sldId id="443" r:id="rId17"/>
    <p:sldId id="432" r:id="rId18"/>
    <p:sldId id="433" r:id="rId19"/>
    <p:sldId id="455" r:id="rId20"/>
    <p:sldId id="440" r:id="rId21"/>
    <p:sldId id="445" r:id="rId22"/>
    <p:sldId id="439" r:id="rId23"/>
    <p:sldId id="389" r:id="rId24"/>
    <p:sldId id="418" r:id="rId25"/>
    <p:sldId id="419" r:id="rId26"/>
    <p:sldId id="420" r:id="rId27"/>
    <p:sldId id="421" r:id="rId28"/>
    <p:sldId id="422" r:id="rId29"/>
    <p:sldId id="423" r:id="rId30"/>
    <p:sldId id="424" r:id="rId31"/>
    <p:sldId id="457" r:id="rId32"/>
    <p:sldId id="425" r:id="rId33"/>
    <p:sldId id="456" r:id="rId34"/>
    <p:sldId id="411" r:id="rId35"/>
    <p:sldId id="458" r:id="rId36"/>
    <p:sldId id="459" r:id="rId37"/>
    <p:sldId id="356"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8" autoAdjust="0"/>
  </p:normalViewPr>
  <p:slideViewPr>
    <p:cSldViewPr>
      <p:cViewPr varScale="1">
        <p:scale>
          <a:sx n="71" d="100"/>
          <a:sy n="71" d="100"/>
        </p:scale>
        <p:origin x="486" y="78"/>
      </p:cViewPr>
      <p:guideLst>
        <p:guide orient="horz" pos="2160"/>
        <p:guide pos="2880"/>
      </p:guideLst>
    </p:cSldViewPr>
  </p:slideViewPr>
  <p:notesTextViewPr>
    <p:cViewPr>
      <p:scale>
        <a:sx n="1" d="1"/>
        <a:sy n="1" d="1"/>
      </p:scale>
      <p:origin x="0" y="0"/>
    </p:cViewPr>
  </p:notesTextViewPr>
  <p:sorterViewPr>
    <p:cViewPr>
      <p:scale>
        <a:sx n="140" d="100"/>
        <a:sy n="140" d="100"/>
      </p:scale>
      <p:origin x="0" y="18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22D624-3316-4C5A-954C-684F4FDEE1C1}" type="datetimeFigureOut">
              <a:rPr lang="en-US" smtClean="0"/>
              <a:t>4/25/2017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9860E8E-20B6-4380-8E7C-50DE5F4FD6EF}" type="slidenum">
              <a:rPr lang="en-US" smtClean="0"/>
              <a:t>‹#›</a:t>
            </a:fld>
            <a:endParaRPr lang="en-US"/>
          </a:p>
        </p:txBody>
      </p:sp>
    </p:spTree>
    <p:extLst>
      <p:ext uri="{BB962C8B-B14F-4D97-AF65-F5344CB8AC3E}">
        <p14:creationId xmlns:p14="http://schemas.microsoft.com/office/powerpoint/2010/main" val="2773548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0992" tIns="45496" rIns="90992" bIns="45496" rtlCol="0"/>
          <a:lstStyle>
            <a:lvl1pPr algn="r">
              <a:defRPr sz="1200"/>
            </a:lvl1pPr>
          </a:lstStyle>
          <a:p>
            <a:fld id="{B841D991-8DE4-4D45-897A-C05726660A68}" type="datetimeFigureOut">
              <a:rPr lang="en-GB" smtClean="0"/>
              <a:pPr/>
              <a:t>25/04/2017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992" tIns="45496" rIns="90992" bIns="4549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992" tIns="45496" rIns="90992" bIns="454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0992" tIns="45496" rIns="90992" bIns="4549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0992" tIns="45496" rIns="90992" bIns="45496" rtlCol="0" anchor="b"/>
          <a:lstStyle>
            <a:lvl1pPr algn="r">
              <a:defRPr sz="1200"/>
            </a:lvl1pPr>
          </a:lstStyle>
          <a:p>
            <a:fld id="{D0EF231C-0390-4744-9F06-E611C36E1814}" type="slidenum">
              <a:rPr lang="en-GB" smtClean="0"/>
              <a:pPr/>
              <a:t>‹#›</a:t>
            </a:fld>
            <a:endParaRPr lang="en-GB"/>
          </a:p>
        </p:txBody>
      </p:sp>
    </p:spTree>
    <p:extLst>
      <p:ext uri="{BB962C8B-B14F-4D97-AF65-F5344CB8AC3E}">
        <p14:creationId xmlns:p14="http://schemas.microsoft.com/office/powerpoint/2010/main" val="24442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F231C-0390-4744-9F06-E611C36E1814}" type="slidenum">
              <a:rPr lang="en-GB" smtClean="0"/>
              <a:pPr/>
              <a:t>1</a:t>
            </a:fld>
            <a:endParaRPr lang="en-GB"/>
          </a:p>
        </p:txBody>
      </p:sp>
    </p:spTree>
    <p:extLst>
      <p:ext uri="{BB962C8B-B14F-4D97-AF65-F5344CB8AC3E}">
        <p14:creationId xmlns:p14="http://schemas.microsoft.com/office/powerpoint/2010/main" val="146541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27</a:t>
            </a:fld>
            <a:endParaRPr lang="en-GB"/>
          </a:p>
        </p:txBody>
      </p:sp>
    </p:spTree>
    <p:extLst>
      <p:ext uri="{BB962C8B-B14F-4D97-AF65-F5344CB8AC3E}">
        <p14:creationId xmlns:p14="http://schemas.microsoft.com/office/powerpoint/2010/main" val="375959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28</a:t>
            </a:fld>
            <a:endParaRPr lang="en-GB"/>
          </a:p>
        </p:txBody>
      </p:sp>
    </p:spTree>
    <p:extLst>
      <p:ext uri="{BB962C8B-B14F-4D97-AF65-F5344CB8AC3E}">
        <p14:creationId xmlns:p14="http://schemas.microsoft.com/office/powerpoint/2010/main" val="49053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29</a:t>
            </a:fld>
            <a:endParaRPr lang="en-GB"/>
          </a:p>
        </p:txBody>
      </p:sp>
    </p:spTree>
    <p:extLst>
      <p:ext uri="{BB962C8B-B14F-4D97-AF65-F5344CB8AC3E}">
        <p14:creationId xmlns:p14="http://schemas.microsoft.com/office/powerpoint/2010/main" val="277204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30</a:t>
            </a:fld>
            <a:endParaRPr lang="en-GB"/>
          </a:p>
        </p:txBody>
      </p:sp>
    </p:spTree>
    <p:extLst>
      <p:ext uri="{BB962C8B-B14F-4D97-AF65-F5344CB8AC3E}">
        <p14:creationId xmlns:p14="http://schemas.microsoft.com/office/powerpoint/2010/main" val="256505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31</a:t>
            </a:fld>
            <a:endParaRPr lang="en-GB"/>
          </a:p>
        </p:txBody>
      </p:sp>
    </p:spTree>
    <p:extLst>
      <p:ext uri="{BB962C8B-B14F-4D97-AF65-F5344CB8AC3E}">
        <p14:creationId xmlns:p14="http://schemas.microsoft.com/office/powerpoint/2010/main" val="417166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32</a:t>
            </a:fld>
            <a:endParaRPr lang="en-GB"/>
          </a:p>
        </p:txBody>
      </p:sp>
    </p:spTree>
    <p:extLst>
      <p:ext uri="{BB962C8B-B14F-4D97-AF65-F5344CB8AC3E}">
        <p14:creationId xmlns:p14="http://schemas.microsoft.com/office/powerpoint/2010/main" val="288247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33</a:t>
            </a:fld>
            <a:endParaRPr lang="en-GB"/>
          </a:p>
        </p:txBody>
      </p:sp>
    </p:spTree>
    <p:extLst>
      <p:ext uri="{BB962C8B-B14F-4D97-AF65-F5344CB8AC3E}">
        <p14:creationId xmlns:p14="http://schemas.microsoft.com/office/powerpoint/2010/main" val="288247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17</a:t>
            </a:fld>
            <a:endParaRPr lang="en-GB"/>
          </a:p>
        </p:txBody>
      </p:sp>
    </p:spTree>
    <p:extLst>
      <p:ext uri="{BB962C8B-B14F-4D97-AF65-F5344CB8AC3E}">
        <p14:creationId xmlns:p14="http://schemas.microsoft.com/office/powerpoint/2010/main" val="356751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18</a:t>
            </a:fld>
            <a:endParaRPr lang="en-GB"/>
          </a:p>
        </p:txBody>
      </p:sp>
    </p:spTree>
    <p:extLst>
      <p:ext uri="{BB962C8B-B14F-4D97-AF65-F5344CB8AC3E}">
        <p14:creationId xmlns:p14="http://schemas.microsoft.com/office/powerpoint/2010/main" val="962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19</a:t>
            </a:fld>
            <a:endParaRPr lang="en-GB"/>
          </a:p>
        </p:txBody>
      </p:sp>
    </p:spTree>
    <p:extLst>
      <p:ext uri="{BB962C8B-B14F-4D97-AF65-F5344CB8AC3E}">
        <p14:creationId xmlns:p14="http://schemas.microsoft.com/office/powerpoint/2010/main" val="962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20</a:t>
            </a:fld>
            <a:endParaRPr lang="en-GB"/>
          </a:p>
        </p:txBody>
      </p:sp>
    </p:spTree>
    <p:extLst>
      <p:ext uri="{BB962C8B-B14F-4D97-AF65-F5344CB8AC3E}">
        <p14:creationId xmlns:p14="http://schemas.microsoft.com/office/powerpoint/2010/main" val="962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21</a:t>
            </a:fld>
            <a:endParaRPr lang="en-GB"/>
          </a:p>
        </p:txBody>
      </p:sp>
    </p:spTree>
    <p:extLst>
      <p:ext uri="{BB962C8B-B14F-4D97-AF65-F5344CB8AC3E}">
        <p14:creationId xmlns:p14="http://schemas.microsoft.com/office/powerpoint/2010/main" val="962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24</a:t>
            </a:fld>
            <a:endParaRPr lang="en-GB"/>
          </a:p>
        </p:txBody>
      </p:sp>
    </p:spTree>
    <p:extLst>
      <p:ext uri="{BB962C8B-B14F-4D97-AF65-F5344CB8AC3E}">
        <p14:creationId xmlns:p14="http://schemas.microsoft.com/office/powerpoint/2010/main" val="99505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25</a:t>
            </a:fld>
            <a:endParaRPr lang="en-GB"/>
          </a:p>
        </p:txBody>
      </p:sp>
    </p:spTree>
    <p:extLst>
      <p:ext uri="{BB962C8B-B14F-4D97-AF65-F5344CB8AC3E}">
        <p14:creationId xmlns:p14="http://schemas.microsoft.com/office/powerpoint/2010/main" val="13676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0EF231C-0390-4744-9F06-E611C36E1814}" type="slidenum">
              <a:rPr lang="en-GB" smtClean="0"/>
              <a:pPr/>
              <a:t>26</a:t>
            </a:fld>
            <a:endParaRPr lang="en-GB"/>
          </a:p>
        </p:txBody>
      </p:sp>
    </p:spTree>
    <p:extLst>
      <p:ext uri="{BB962C8B-B14F-4D97-AF65-F5344CB8AC3E}">
        <p14:creationId xmlns:p14="http://schemas.microsoft.com/office/powerpoint/2010/main" val="167600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E79987-3350-4EEB-849F-C68780D38AF1}" type="datetime1">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17266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28D522-1590-4A46-B71C-A3F6514C86F6}" type="datetime1">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17194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B0A1F2-6774-4B78-9C6E-DF2990F9353D}" type="datetime1">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24758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2AF34A-6643-41AE-AFEB-2A4166A7A118}" type="datetime1">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6813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5D7C6F-E66F-4313-A001-3952CAF41A3E}" type="datetime1">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85002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A48695-59FE-46AE-A61B-43A6CC3FF658}" type="datetime1">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389918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7C39D-F5F8-41A0-B7D3-C9F8AB14DCBE}" type="datetime1">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370370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CEA972-E0B1-4E20-BCA5-C207FDA6D92E}" type="datetime1">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42606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FA33C-EC59-4310-B663-2B704CC1E3A0}" type="datetime1">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41655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A197E3-D2E4-4EDC-BF90-AACFB9257AB1}" type="datetime1">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3698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8DDE4-C914-4A47-AADE-D2EE835CB303}" type="datetime1">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val="303683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E8E92-1CA8-4F76-BAAA-D2CE33ECE85D}" type="datetime1">
              <a:rPr lang="en-GB" smtClean="0"/>
              <a:t>25/04/2017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BFD4E-8501-427C-9EDD-7522A388D733}" type="slidenum">
              <a:rPr lang="en-GB" smtClean="0"/>
              <a:pPr/>
              <a:t>‹#›</a:t>
            </a:fld>
            <a:endParaRPr lang="en-GB"/>
          </a:p>
        </p:txBody>
      </p:sp>
    </p:spTree>
    <p:extLst>
      <p:ext uri="{BB962C8B-B14F-4D97-AF65-F5344CB8AC3E}">
        <p14:creationId xmlns:p14="http://schemas.microsoft.com/office/powerpoint/2010/main" val="111166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Simang_ppt_template_1"/>
          <p:cNvPicPr>
            <a:picLocks noChangeAspect="1" noChangeArrowheads="1"/>
          </p:cNvPicPr>
          <p:nvPr/>
        </p:nvPicPr>
        <p:blipFill>
          <a:blip r:embed="rId3" cstate="print"/>
          <a:srcRect/>
          <a:stretch>
            <a:fillRect/>
          </a:stretch>
        </p:blipFill>
        <p:spPr bwMode="auto">
          <a:xfrm>
            <a:off x="-514350" y="-387350"/>
            <a:ext cx="10172700" cy="7632700"/>
          </a:xfrm>
          <a:prstGeom prst="rect">
            <a:avLst/>
          </a:prstGeom>
          <a:noFill/>
          <a:ln w="9525">
            <a:noFill/>
            <a:miter lim="800000"/>
            <a:headEnd/>
            <a:tailEnd/>
          </a:ln>
        </p:spPr>
      </p:pic>
      <p:sp>
        <p:nvSpPr>
          <p:cNvPr id="4" name="Content Placeholder 5"/>
          <p:cNvSpPr txBox="1">
            <a:spLocks/>
          </p:cNvSpPr>
          <p:nvPr/>
        </p:nvSpPr>
        <p:spPr>
          <a:xfrm>
            <a:off x="457200" y="4908301"/>
            <a:ext cx="8229600" cy="1473027"/>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Char char="•"/>
              <a:defRPr/>
            </a:pPr>
            <a:endParaRPr lang="en-ZA" dirty="0"/>
          </a:p>
          <a:p>
            <a:pPr>
              <a:defRPr/>
            </a:pPr>
            <a:r>
              <a:rPr lang="en-GB" dirty="0">
                <a:solidFill>
                  <a:schemeClr val="bg1"/>
                </a:solidFill>
              </a:rPr>
              <a:t/>
            </a:r>
            <a:br>
              <a:rPr lang="en-GB" dirty="0">
                <a:solidFill>
                  <a:schemeClr val="bg1"/>
                </a:solidFill>
              </a:rPr>
            </a:br>
            <a:r>
              <a:rPr lang="en-GB" sz="5800" dirty="0">
                <a:solidFill>
                  <a:schemeClr val="bg1"/>
                </a:solidFill>
              </a:rPr>
              <a:t> </a:t>
            </a:r>
            <a:r>
              <a:rPr lang="en-GB" sz="9600" b="1" dirty="0">
                <a:solidFill>
                  <a:schemeClr val="bg1"/>
                </a:solidFill>
              </a:rPr>
              <a:t>Portfolio and Select Committees </a:t>
            </a:r>
          </a:p>
          <a:p>
            <a:pPr>
              <a:defRPr/>
            </a:pPr>
            <a:r>
              <a:rPr lang="en-GB" sz="9600" b="1" dirty="0">
                <a:solidFill>
                  <a:schemeClr val="bg1"/>
                </a:solidFill>
              </a:rPr>
              <a:t>2017/18 Annual Performance Plan</a:t>
            </a:r>
          </a:p>
          <a:p>
            <a:pPr>
              <a:defRPr/>
            </a:pPr>
            <a:r>
              <a:rPr lang="en-GB" sz="9600" b="1" dirty="0">
                <a:solidFill>
                  <a:schemeClr val="bg1"/>
                </a:solidFill>
              </a:rPr>
              <a:t>March 2017</a:t>
            </a:r>
            <a:endParaRPr lang="en-ZA" sz="9600" b="1" dirty="0">
              <a:solidFill>
                <a:schemeClr val="bg1"/>
              </a:solidFill>
            </a:endParaRPr>
          </a:p>
          <a:p>
            <a:pPr>
              <a:buFont typeface="Arial" panose="020B0604020202020204" pitchFamily="34" charset="0"/>
              <a:buChar char="•"/>
              <a:defRPr/>
            </a:pPr>
            <a:endParaRPr lang="en-ZA" dirty="0"/>
          </a:p>
        </p:txBody>
      </p:sp>
      <p:sp>
        <p:nvSpPr>
          <p:cNvPr id="2" name="Slide Number Placeholder 1"/>
          <p:cNvSpPr>
            <a:spLocks noGrp="1"/>
          </p:cNvSpPr>
          <p:nvPr>
            <p:ph type="sldNum" sz="quarter" idx="12"/>
          </p:nvPr>
        </p:nvSpPr>
        <p:spPr/>
        <p:txBody>
          <a:bodyPr/>
          <a:lstStyle/>
          <a:p>
            <a:fld id="{07FBFD4E-8501-427C-9EDD-7522A388D733}"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graphicFrame>
        <p:nvGraphicFramePr>
          <p:cNvPr id="8" name="Table 7"/>
          <p:cNvGraphicFramePr>
            <a:graphicFrameLocks noGrp="1"/>
          </p:cNvGraphicFramePr>
          <p:nvPr>
            <p:extLst>
              <p:ext uri="{D42A27DB-BD31-4B8C-83A1-F6EECF244321}">
                <p14:modId xmlns:p14="http://schemas.microsoft.com/office/powerpoint/2010/main" val="818662647"/>
              </p:ext>
            </p:extLst>
          </p:nvPr>
        </p:nvGraphicFramePr>
        <p:xfrm>
          <a:off x="395536" y="1845920"/>
          <a:ext cx="8352928" cy="3383280"/>
        </p:xfrm>
        <a:graphic>
          <a:graphicData uri="http://schemas.openxmlformats.org/drawingml/2006/table">
            <a:tbl>
              <a:tblPr firstRow="1" bandRow="1">
                <a:tableStyleId>{5C22544A-7EE6-4342-B048-85BDC9FD1C3A}</a:tableStyleId>
              </a:tblPr>
              <a:tblGrid>
                <a:gridCol w="2160240">
                  <a:extLst>
                    <a:ext uri="{9D8B030D-6E8A-4147-A177-3AD203B41FA5}">
                      <a16:colId xmlns="" xmlns:a16="http://schemas.microsoft.com/office/drawing/2014/main" val="20000"/>
                    </a:ext>
                  </a:extLst>
                </a:gridCol>
                <a:gridCol w="6192688">
                  <a:extLst>
                    <a:ext uri="{9D8B030D-6E8A-4147-A177-3AD203B41FA5}">
                      <a16:colId xmlns="" xmlns:a16="http://schemas.microsoft.com/office/drawing/2014/main" val="20001"/>
                    </a:ext>
                  </a:extLst>
                </a:gridCol>
              </a:tblGrid>
              <a:tr h="1187873">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Tourism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a:solidFill>
                            <a:schemeClr val="dk1"/>
                          </a:solidFill>
                          <a:latin typeface="Arial" pitchFamily="34" charset="0"/>
                          <a:ea typeface="+mn-ea"/>
                          <a:cs typeface="Arial" pitchFamily="34" charset="0"/>
                        </a:rPr>
                        <a:t>84% increase in tourism supply around the Park from 2000 to 2011;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a:solidFill>
                            <a:schemeClr val="dk1"/>
                          </a:solidFill>
                          <a:latin typeface="Arial" pitchFamily="34" charset="0"/>
                          <a:ea typeface="+mn-ea"/>
                          <a:cs typeface="Arial" pitchFamily="34" charset="0"/>
                        </a:rPr>
                        <a:t>Park contributes </a:t>
                      </a:r>
                      <a:r>
                        <a:rPr lang="en-GB" sz="1800" b="0" kern="1200" dirty="0" err="1">
                          <a:solidFill>
                            <a:schemeClr val="dk1"/>
                          </a:solidFill>
                          <a:latin typeface="Arial" pitchFamily="34" charset="0"/>
                          <a:ea typeface="+mn-ea"/>
                          <a:cs typeface="Arial" pitchFamily="34" charset="0"/>
                        </a:rPr>
                        <a:t>approx</a:t>
                      </a:r>
                      <a:r>
                        <a:rPr lang="en-GB" sz="1800" b="0" kern="1200" dirty="0">
                          <a:solidFill>
                            <a:schemeClr val="dk1"/>
                          </a:solidFill>
                          <a:latin typeface="Arial" pitchFamily="34" charset="0"/>
                          <a:ea typeface="+mn-ea"/>
                          <a:cs typeface="Arial" pitchFamily="34" charset="0"/>
                        </a:rPr>
                        <a:t> 0.06% of SA’s tourism GDP &amp; 6.8% of KZN tourism GDP;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a:solidFill>
                            <a:schemeClr val="dk1"/>
                          </a:solidFill>
                          <a:latin typeface="Arial" pitchFamily="34" charset="0"/>
                          <a:ea typeface="+mn-ea"/>
                          <a:cs typeface="Arial" pitchFamily="34" charset="0"/>
                        </a:rPr>
                        <a:t>8000</a:t>
                      </a:r>
                      <a:r>
                        <a:rPr lang="en-GB" sz="1800" b="0" kern="1200" baseline="0" dirty="0">
                          <a:solidFill>
                            <a:schemeClr val="dk1"/>
                          </a:solidFill>
                          <a:latin typeface="Arial" pitchFamily="34" charset="0"/>
                          <a:ea typeface="+mn-ea"/>
                          <a:cs typeface="Arial" pitchFamily="34" charset="0"/>
                        </a:rPr>
                        <a:t> </a:t>
                      </a:r>
                      <a:r>
                        <a:rPr lang="en-GB" sz="1800" b="0" kern="1200" dirty="0">
                          <a:solidFill>
                            <a:schemeClr val="dk1"/>
                          </a:solidFill>
                          <a:latin typeface="Arial" pitchFamily="34" charset="0"/>
                          <a:ea typeface="+mn-ea"/>
                          <a:cs typeface="Arial" pitchFamily="34" charset="0"/>
                        </a:rPr>
                        <a:t>direct jobs;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a:solidFill>
                            <a:schemeClr val="dk1"/>
                          </a:solidFill>
                          <a:latin typeface="Arial" pitchFamily="34" charset="0"/>
                          <a:ea typeface="+mn-ea"/>
                          <a:cs typeface="Arial" pitchFamily="34" charset="0"/>
                        </a:rPr>
                        <a:t>tourism expenditure in area estimated at R1219m per annum;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dirty="0">
                          <a:solidFill>
                            <a:schemeClr val="dk1"/>
                          </a:solidFill>
                          <a:latin typeface="Arial" pitchFamily="34" charset="0"/>
                          <a:ea typeface="+mn-ea"/>
                          <a:cs typeface="Arial" pitchFamily="34" charset="0"/>
                        </a:rPr>
                        <a:t>5</a:t>
                      </a:r>
                      <a:r>
                        <a:rPr lang="en-GB" sz="1800" b="0" kern="1200" baseline="0" dirty="0">
                          <a:solidFill>
                            <a:schemeClr val="dk1"/>
                          </a:solidFill>
                          <a:latin typeface="Arial" pitchFamily="34" charset="0"/>
                          <a:ea typeface="+mn-ea"/>
                          <a:cs typeface="Arial" pitchFamily="34" charset="0"/>
                        </a:rPr>
                        <a:t> wholly community-owned tourism licences – fishing charter, estuary cruises, turtle tours;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kern="1200" baseline="0" dirty="0">
                          <a:solidFill>
                            <a:schemeClr val="dk1"/>
                          </a:solidFill>
                          <a:latin typeface="Arial" pitchFamily="34" charset="0"/>
                          <a:ea typeface="+mn-ea"/>
                          <a:cs typeface="Arial" pitchFamily="34" charset="0"/>
                        </a:rPr>
                        <a:t>4 community-owned lodges (3 operating; 1 in process) equity from 20-100%</a:t>
                      </a:r>
                      <a:endParaRPr lang="en-GB" sz="1800" b="0" kern="1200" dirty="0">
                        <a:solidFill>
                          <a:schemeClr val="dk1"/>
                        </a:solidFill>
                        <a:latin typeface="Arial" pitchFamily="34" charset="0"/>
                        <a:ea typeface="+mn-ea"/>
                        <a:cs typeface="Arial" pitchFamily="34" charset="0"/>
                      </a:endParaRPr>
                    </a:p>
                    <a:p>
                      <a:pPr marL="0" algn="l" defTabSz="914400" rtl="0" eaLnBrk="1" latinLnBrk="0" hangingPunct="1"/>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6" name="Title 1"/>
          <p:cNvSpPr>
            <a:spLocks noGrp="1"/>
          </p:cNvSpPr>
          <p:nvPr>
            <p:ph type="title"/>
          </p:nvPr>
        </p:nvSpPr>
        <p:spPr>
          <a:xfrm>
            <a:off x="251520" y="413792"/>
            <a:ext cx="6624736" cy="1143000"/>
          </a:xfrm>
        </p:spPr>
        <p:txBody>
          <a:bodyPr>
            <a:normAutofit/>
          </a:bodyPr>
          <a:lstStyle/>
          <a:p>
            <a:pPr algn="l"/>
            <a:r>
              <a:rPr lang="en-ZA" dirty="0" err="1">
                <a:latin typeface="Arial" panose="020B0604020202020204" pitchFamily="34" charset="0"/>
                <a:cs typeface="Arial" panose="020B0604020202020204" pitchFamily="34" charset="0"/>
              </a:rPr>
              <a:t>iSimangaliso’s</a:t>
            </a:r>
            <a:r>
              <a:rPr lang="en-ZA" dirty="0">
                <a:latin typeface="Arial" panose="020B0604020202020204" pitchFamily="34" charset="0"/>
                <a:cs typeface="Arial" panose="020B0604020202020204" pitchFamily="34" charset="0"/>
              </a:rPr>
              <a:t> Progress</a:t>
            </a:r>
          </a:p>
        </p:txBody>
      </p:sp>
      <p:sp>
        <p:nvSpPr>
          <p:cNvPr id="2" name="Slide Number Placeholder 1"/>
          <p:cNvSpPr>
            <a:spLocks noGrp="1"/>
          </p:cNvSpPr>
          <p:nvPr>
            <p:ph type="sldNum" sz="quarter" idx="12"/>
          </p:nvPr>
        </p:nvSpPr>
        <p:spPr/>
        <p:txBody>
          <a:bodyPr/>
          <a:lstStyle/>
          <a:p>
            <a:fld id="{07FBFD4E-8501-427C-9EDD-7522A388D733}" type="slidenum">
              <a:rPr lang="en-GB" smtClean="0"/>
              <a:pPr/>
              <a:t>10</a:t>
            </a:fld>
            <a:endParaRPr lang="en-GB"/>
          </a:p>
        </p:txBody>
      </p:sp>
    </p:spTree>
    <p:extLst>
      <p:ext uri="{BB962C8B-B14F-4D97-AF65-F5344CB8AC3E}">
        <p14:creationId xmlns:p14="http://schemas.microsoft.com/office/powerpoint/2010/main" val="144039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1464"/>
            <a:ext cx="9089719" cy="6064547"/>
          </a:xfrm>
          <a:prstGeom prst="rect">
            <a:avLst/>
          </a:prstGeom>
        </p:spPr>
      </p:pic>
      <p:sp>
        <p:nvSpPr>
          <p:cNvPr id="2" name="Slide Number Placeholder 1"/>
          <p:cNvSpPr>
            <a:spLocks noGrp="1"/>
          </p:cNvSpPr>
          <p:nvPr>
            <p:ph type="sldNum" sz="quarter" idx="12"/>
          </p:nvPr>
        </p:nvSpPr>
        <p:spPr/>
        <p:txBody>
          <a:bodyPr/>
          <a:lstStyle/>
          <a:p>
            <a:fld id="{07FBFD4E-8501-427C-9EDD-7522A388D733}" type="slidenum">
              <a:rPr lang="en-GB" smtClean="0"/>
              <a:pPr/>
              <a:t>11</a:t>
            </a:fld>
            <a:endParaRPr lang="en-GB"/>
          </a:p>
        </p:txBody>
      </p:sp>
    </p:spTree>
    <p:extLst>
      <p:ext uri="{BB962C8B-B14F-4D97-AF65-F5344CB8AC3E}">
        <p14:creationId xmlns:p14="http://schemas.microsoft.com/office/powerpoint/2010/main" val="412889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1202309"/>
            <a:ext cx="8784976" cy="1938659"/>
          </a:xfrm>
        </p:spPr>
        <p:txBody>
          <a:bodyPr>
            <a:normAutofit/>
          </a:bodyPr>
          <a:lstStyle/>
          <a:p>
            <a:pPr algn="l"/>
            <a:r>
              <a:rPr lang="en-GB" sz="2800" i="1" dirty="0">
                <a:latin typeface="Arial" panose="020B0604020202020204" pitchFamily="34" charset="0"/>
                <a:cs typeface="Arial" panose="020B0604020202020204" pitchFamily="34" charset="0"/>
              </a:rPr>
              <a:t>			 </a:t>
            </a:r>
            <a:r>
              <a:rPr lang="en-GB" sz="2800" b="1" i="1" dirty="0">
                <a:latin typeface="Arial" panose="020B0604020202020204" pitchFamily="34" charset="0"/>
                <a:cs typeface="Arial" panose="020B0604020202020204" pitchFamily="34" charset="0"/>
              </a:rPr>
              <a:t>Mandate: </a:t>
            </a:r>
            <a:r>
              <a:rPr lang="en-GB" sz="2800" i="1" dirty="0">
                <a:latin typeface="Arial" panose="020B0604020202020204" pitchFamily="34" charset="0"/>
                <a:cs typeface="Arial" panose="020B0604020202020204" pitchFamily="34" charset="0"/>
              </a:rPr>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(The World Heritage Convention Act and Regulations)</a:t>
            </a:r>
          </a:p>
        </p:txBody>
      </p:sp>
      <p:sp>
        <p:nvSpPr>
          <p:cNvPr id="5" name="Title 1"/>
          <p:cNvSpPr txBox="1">
            <a:spLocks/>
          </p:cNvSpPr>
          <p:nvPr/>
        </p:nvSpPr>
        <p:spPr>
          <a:xfrm>
            <a:off x="179512" y="3212976"/>
            <a:ext cx="8784976" cy="31683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lvl="0" indent="-457200" algn="l">
              <a:buFont typeface="Arial" panose="020B0604020202020204" pitchFamily="34" charset="0"/>
              <a:buChar char="•"/>
            </a:pPr>
            <a:r>
              <a:rPr lang="en-GB" sz="2800" i="1" dirty="0">
                <a:latin typeface="Arial" panose="020B0604020202020204" pitchFamily="34" charset="0"/>
                <a:cs typeface="Arial" panose="020B0604020202020204" pitchFamily="34" charset="0"/>
              </a:rPr>
              <a:t>to protect, conserve and present the Park;</a:t>
            </a:r>
          </a:p>
          <a:p>
            <a:pPr marL="457200" lvl="0" indent="-457200" algn="l">
              <a:buFont typeface="Arial" panose="020B0604020202020204" pitchFamily="34" charset="0"/>
              <a:buChar char="•"/>
            </a:pPr>
            <a:r>
              <a:rPr lang="en-GB" sz="2800" i="1" dirty="0">
                <a:latin typeface="Arial" panose="020B0604020202020204" pitchFamily="34" charset="0"/>
                <a:cs typeface="Arial" panose="020B0604020202020204" pitchFamily="34" charset="0"/>
              </a:rPr>
              <a:t>to empower historically disadvantaged adjacent communities;</a:t>
            </a:r>
          </a:p>
          <a:p>
            <a:pPr marL="457200" lvl="0" indent="-457200" algn="l">
              <a:buFont typeface="Arial" panose="020B0604020202020204" pitchFamily="34" charset="0"/>
              <a:buChar char="•"/>
            </a:pPr>
            <a:r>
              <a:rPr lang="en-GB" sz="2800" i="1" dirty="0">
                <a:latin typeface="Arial" panose="020B0604020202020204" pitchFamily="34" charset="0"/>
                <a:cs typeface="Arial" panose="020B0604020202020204" pitchFamily="34" charset="0"/>
              </a:rPr>
              <a:t>to promote and facilitate optimal tourism and related development in Park. </a:t>
            </a:r>
          </a:p>
          <a:p>
            <a:pPr algn="l"/>
            <a:endParaRPr lang="en-GB" sz="4000" i="1" dirty="0"/>
          </a:p>
        </p:txBody>
      </p:sp>
      <p:sp>
        <p:nvSpPr>
          <p:cNvPr id="3" name="Slide Number Placeholder 2"/>
          <p:cNvSpPr>
            <a:spLocks noGrp="1"/>
          </p:cNvSpPr>
          <p:nvPr>
            <p:ph type="sldNum" sz="quarter" idx="12"/>
          </p:nvPr>
        </p:nvSpPr>
        <p:spPr/>
        <p:txBody>
          <a:bodyPr/>
          <a:lstStyle/>
          <a:p>
            <a:fld id="{07FBFD4E-8501-427C-9EDD-7522A388D733}" type="slidenum">
              <a:rPr lang="en-GB" smtClean="0"/>
              <a:pPr/>
              <a:t>12</a:t>
            </a:fld>
            <a:endParaRPr lang="en-GB"/>
          </a:p>
        </p:txBody>
      </p:sp>
    </p:spTree>
    <p:extLst>
      <p:ext uri="{BB962C8B-B14F-4D97-AF65-F5344CB8AC3E}">
        <p14:creationId xmlns:p14="http://schemas.microsoft.com/office/powerpoint/2010/main" val="426531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1202309"/>
            <a:ext cx="8784976" cy="1938659"/>
          </a:xfrm>
        </p:spPr>
        <p:txBody>
          <a:bodyPr>
            <a:normAutofit/>
          </a:bodyPr>
          <a:lstStyle/>
          <a:p>
            <a:pPr algn="l"/>
            <a:r>
              <a:rPr lang="en-GB" sz="2800" i="1" dirty="0">
                <a:latin typeface="Arial" panose="020B0604020202020204" pitchFamily="34" charset="0"/>
                <a:cs typeface="Arial" panose="020B0604020202020204" pitchFamily="34" charset="0"/>
              </a:rPr>
              <a:t>			    </a:t>
            </a:r>
            <a:r>
              <a:rPr lang="en-GB" sz="2800" b="1" i="1" dirty="0">
                <a:latin typeface="Arial" panose="020B0604020202020204" pitchFamily="34" charset="0"/>
                <a:cs typeface="Arial" panose="020B0604020202020204" pitchFamily="34" charset="0"/>
              </a:rPr>
              <a:t>Vision: </a:t>
            </a:r>
            <a:r>
              <a:rPr lang="en-GB" sz="2800" i="1" dirty="0">
                <a:latin typeface="Arial" panose="020B0604020202020204" pitchFamily="34" charset="0"/>
                <a:cs typeface="Arial" panose="020B0604020202020204" pitchFamily="34" charset="0"/>
              </a:rPr>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to create Africa’s greatest conservation-based tourism destination driven by community empowerment</a:t>
            </a:r>
          </a:p>
        </p:txBody>
      </p:sp>
      <p:sp>
        <p:nvSpPr>
          <p:cNvPr id="5" name="Title 1"/>
          <p:cNvSpPr txBox="1">
            <a:spLocks/>
          </p:cNvSpPr>
          <p:nvPr/>
        </p:nvSpPr>
        <p:spPr>
          <a:xfrm>
            <a:off x="179512" y="3212976"/>
            <a:ext cx="8784976" cy="3168352"/>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11200" i="1" dirty="0">
                <a:latin typeface="Arial" panose="020B0604020202020204" pitchFamily="34" charset="0"/>
                <a:cs typeface="Arial" panose="020B0604020202020204" pitchFamily="34" charset="0"/>
              </a:rPr>
              <a:t>			</a:t>
            </a:r>
            <a:r>
              <a:rPr lang="en-GB" sz="11200" b="1" i="1" dirty="0">
                <a:latin typeface="Arial" panose="020B0604020202020204" pitchFamily="34" charset="0"/>
                <a:cs typeface="Arial" panose="020B0604020202020204" pitchFamily="34" charset="0"/>
              </a:rPr>
              <a:t>   Mission: </a:t>
            </a:r>
          </a:p>
          <a:p>
            <a:pPr algn="l">
              <a:lnSpc>
                <a:spcPct val="120000"/>
              </a:lnSpc>
            </a:pPr>
            <a:r>
              <a:rPr lang="en-US" sz="11200" i="1" dirty="0">
                <a:latin typeface="Arial" panose="020B0604020202020204" pitchFamily="34" charset="0"/>
                <a:cs typeface="Arial" panose="020B0604020202020204" pitchFamily="34" charset="0"/>
              </a:rPr>
              <a:t>To protect, conserve and present the Wetland Park and its World Heritage Values for current and future generations in line with the standards laid down by UNESCO and the World Heritage Act, and to deliver benefits to communities living in and adjacent to the Park by facilitating optimal tourism and related development</a:t>
            </a:r>
          </a:p>
          <a:p>
            <a:pPr algn="l"/>
            <a:endParaRPr lang="en-GB" sz="4000" i="1" dirty="0"/>
          </a:p>
        </p:txBody>
      </p:sp>
      <p:sp>
        <p:nvSpPr>
          <p:cNvPr id="3" name="Slide Number Placeholder 2"/>
          <p:cNvSpPr>
            <a:spLocks noGrp="1"/>
          </p:cNvSpPr>
          <p:nvPr>
            <p:ph type="sldNum" sz="quarter" idx="12"/>
          </p:nvPr>
        </p:nvSpPr>
        <p:spPr/>
        <p:txBody>
          <a:bodyPr/>
          <a:lstStyle/>
          <a:p>
            <a:fld id="{07FBFD4E-8501-427C-9EDD-7522A388D733}" type="slidenum">
              <a:rPr lang="en-GB" smtClean="0"/>
              <a:pPr/>
              <a:t>13</a:t>
            </a:fld>
            <a:endParaRPr lang="en-GB"/>
          </a:p>
        </p:txBody>
      </p:sp>
    </p:spTree>
    <p:extLst>
      <p:ext uri="{BB962C8B-B14F-4D97-AF65-F5344CB8AC3E}">
        <p14:creationId xmlns:p14="http://schemas.microsoft.com/office/powerpoint/2010/main" val="147946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99" y="260649"/>
            <a:ext cx="8957997" cy="5976663"/>
          </a:xfrm>
          <a:prstGeom prst="rect">
            <a:avLst/>
          </a:prstGeom>
        </p:spPr>
      </p:pic>
      <p:sp>
        <p:nvSpPr>
          <p:cNvPr id="2" name="Slide Number Placeholder 1"/>
          <p:cNvSpPr>
            <a:spLocks noGrp="1"/>
          </p:cNvSpPr>
          <p:nvPr>
            <p:ph type="sldNum" sz="quarter" idx="12"/>
          </p:nvPr>
        </p:nvSpPr>
        <p:spPr/>
        <p:txBody>
          <a:bodyPr/>
          <a:lstStyle/>
          <a:p>
            <a:fld id="{07FBFD4E-8501-427C-9EDD-7522A388D733}" type="slidenum">
              <a:rPr lang="en-GB" smtClean="0"/>
              <a:pPr/>
              <a:t>14</a:t>
            </a:fld>
            <a:endParaRPr lang="en-GB"/>
          </a:p>
        </p:txBody>
      </p:sp>
    </p:spTree>
    <p:extLst>
      <p:ext uri="{BB962C8B-B14F-4D97-AF65-F5344CB8AC3E}">
        <p14:creationId xmlns:p14="http://schemas.microsoft.com/office/powerpoint/2010/main" val="184972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260648"/>
            <a:ext cx="8784976" cy="1290587"/>
          </a:xfrm>
        </p:spPr>
        <p:txBody>
          <a:bodyPr>
            <a:normAutofit/>
          </a:bodyPr>
          <a:lstStyle/>
          <a:p>
            <a:pPr algn="l"/>
            <a:r>
              <a:rPr lang="en-GB" b="1" dirty="0"/>
              <a:t>High-Level Structure</a:t>
            </a:r>
          </a:p>
        </p:txBody>
      </p:sp>
      <p:grpSp>
        <p:nvGrpSpPr>
          <p:cNvPr id="33" name="Group 32"/>
          <p:cNvGrpSpPr/>
          <p:nvPr/>
        </p:nvGrpSpPr>
        <p:grpSpPr>
          <a:xfrm>
            <a:off x="-324544" y="1844824"/>
            <a:ext cx="9721080" cy="3816424"/>
            <a:chOff x="-324544" y="1844824"/>
            <a:chExt cx="9721080" cy="3816424"/>
          </a:xfrm>
        </p:grpSpPr>
        <p:grpSp>
          <p:nvGrpSpPr>
            <p:cNvPr id="6" name="Group 5"/>
            <p:cNvGrpSpPr/>
            <p:nvPr/>
          </p:nvGrpSpPr>
          <p:grpSpPr>
            <a:xfrm>
              <a:off x="2915816" y="1844824"/>
              <a:ext cx="3240360" cy="2017385"/>
              <a:chOff x="2915817" y="1844824"/>
              <a:chExt cx="3240360" cy="2017385"/>
            </a:xfrm>
          </p:grpSpPr>
          <p:sp>
            <p:nvSpPr>
              <p:cNvPr id="3" name="TextBox 2"/>
              <p:cNvSpPr txBox="1"/>
              <p:nvPr/>
            </p:nvSpPr>
            <p:spPr>
              <a:xfrm>
                <a:off x="3818320" y="1844824"/>
                <a:ext cx="1435355" cy="430887"/>
              </a:xfrm>
              <a:prstGeom prst="rect">
                <a:avLst/>
              </a:prstGeom>
              <a:noFill/>
            </p:spPr>
            <p:txBody>
              <a:bodyPr wrap="square" rtlCol="0">
                <a:spAutoFit/>
              </a:bodyPr>
              <a:lstStyle/>
              <a:p>
                <a:pPr algn="ctr"/>
                <a:r>
                  <a:rPr lang="en-GB" sz="2200" dirty="0"/>
                  <a:t>Minister</a:t>
                </a:r>
              </a:p>
            </p:txBody>
          </p:sp>
          <p:sp>
            <p:nvSpPr>
              <p:cNvPr id="7" name="TextBox 6"/>
              <p:cNvSpPr txBox="1"/>
              <p:nvPr/>
            </p:nvSpPr>
            <p:spPr>
              <a:xfrm>
                <a:off x="3818320" y="2638073"/>
                <a:ext cx="1435355" cy="430887"/>
              </a:xfrm>
              <a:prstGeom prst="rect">
                <a:avLst/>
              </a:prstGeom>
              <a:noFill/>
            </p:spPr>
            <p:txBody>
              <a:bodyPr wrap="square" rtlCol="0">
                <a:spAutoFit/>
              </a:bodyPr>
              <a:lstStyle/>
              <a:p>
                <a:pPr algn="ctr"/>
                <a:r>
                  <a:rPr lang="en-GB" sz="2200" dirty="0"/>
                  <a:t>Board</a:t>
                </a:r>
              </a:p>
            </p:txBody>
          </p:sp>
          <p:sp>
            <p:nvSpPr>
              <p:cNvPr id="8" name="TextBox 7"/>
              <p:cNvSpPr txBox="1"/>
              <p:nvPr/>
            </p:nvSpPr>
            <p:spPr>
              <a:xfrm>
                <a:off x="2915817" y="3431322"/>
                <a:ext cx="3240360" cy="430887"/>
              </a:xfrm>
              <a:prstGeom prst="rect">
                <a:avLst/>
              </a:prstGeom>
              <a:noFill/>
            </p:spPr>
            <p:txBody>
              <a:bodyPr wrap="square" rtlCol="0">
                <a:spAutoFit/>
              </a:bodyPr>
              <a:lstStyle/>
              <a:p>
                <a:pPr algn="ctr"/>
                <a:r>
                  <a:rPr lang="en-GB" sz="2200" dirty="0"/>
                  <a:t>Chief Executive Officer</a:t>
                </a:r>
              </a:p>
            </p:txBody>
          </p:sp>
        </p:grpSp>
        <p:grpSp>
          <p:nvGrpSpPr>
            <p:cNvPr id="5" name="Group 4"/>
            <p:cNvGrpSpPr/>
            <p:nvPr/>
          </p:nvGrpSpPr>
          <p:grpSpPr>
            <a:xfrm>
              <a:off x="-324544" y="4553252"/>
              <a:ext cx="9721080" cy="1107996"/>
              <a:chOff x="107504" y="4222249"/>
              <a:chExt cx="9721080" cy="1107996"/>
            </a:xfrm>
          </p:grpSpPr>
          <p:sp>
            <p:nvSpPr>
              <p:cNvPr id="9" name="TextBox 8"/>
              <p:cNvSpPr txBox="1"/>
              <p:nvPr/>
            </p:nvSpPr>
            <p:spPr>
              <a:xfrm>
                <a:off x="107504" y="4222249"/>
                <a:ext cx="3240360" cy="769441"/>
              </a:xfrm>
              <a:prstGeom prst="rect">
                <a:avLst/>
              </a:prstGeom>
              <a:noFill/>
            </p:spPr>
            <p:txBody>
              <a:bodyPr wrap="square" rtlCol="0">
                <a:spAutoFit/>
              </a:bodyPr>
              <a:lstStyle/>
              <a:p>
                <a:pPr algn="ctr"/>
                <a:r>
                  <a:rPr lang="en-GB" sz="2200" dirty="0"/>
                  <a:t>Park Operations </a:t>
                </a:r>
              </a:p>
              <a:p>
                <a:pPr algn="ctr"/>
                <a:r>
                  <a:rPr lang="en-GB" sz="2200" dirty="0"/>
                  <a:t>Director</a:t>
                </a:r>
              </a:p>
            </p:txBody>
          </p:sp>
          <p:sp>
            <p:nvSpPr>
              <p:cNvPr id="10" name="TextBox 9"/>
              <p:cNvSpPr txBox="1"/>
              <p:nvPr/>
            </p:nvSpPr>
            <p:spPr>
              <a:xfrm>
                <a:off x="2267744" y="4222249"/>
                <a:ext cx="3240360" cy="769441"/>
              </a:xfrm>
              <a:prstGeom prst="rect">
                <a:avLst/>
              </a:prstGeom>
              <a:noFill/>
            </p:spPr>
            <p:txBody>
              <a:bodyPr wrap="square" rtlCol="0">
                <a:spAutoFit/>
              </a:bodyPr>
              <a:lstStyle/>
              <a:p>
                <a:pPr algn="ctr"/>
                <a:r>
                  <a:rPr lang="en-GB" sz="2200" dirty="0"/>
                  <a:t>Business</a:t>
                </a:r>
              </a:p>
              <a:p>
                <a:pPr algn="ctr"/>
                <a:r>
                  <a:rPr lang="en-GB" sz="2200" dirty="0"/>
                  <a:t>Director</a:t>
                </a:r>
              </a:p>
            </p:txBody>
          </p:sp>
          <p:sp>
            <p:nvSpPr>
              <p:cNvPr id="11" name="TextBox 10"/>
              <p:cNvSpPr txBox="1"/>
              <p:nvPr/>
            </p:nvSpPr>
            <p:spPr>
              <a:xfrm>
                <a:off x="4427984" y="4222249"/>
                <a:ext cx="3240360" cy="1107996"/>
              </a:xfrm>
              <a:prstGeom prst="rect">
                <a:avLst/>
              </a:prstGeom>
              <a:noFill/>
            </p:spPr>
            <p:txBody>
              <a:bodyPr wrap="square" rtlCol="0">
                <a:spAutoFit/>
              </a:bodyPr>
              <a:lstStyle/>
              <a:p>
                <a:pPr algn="ctr"/>
                <a:r>
                  <a:rPr lang="en-GB" sz="2200" dirty="0"/>
                  <a:t>Research, Policy &amp; Planning</a:t>
                </a:r>
              </a:p>
              <a:p>
                <a:pPr algn="ctr"/>
                <a:r>
                  <a:rPr lang="en-GB" sz="2200" dirty="0"/>
                  <a:t>Senior Manager</a:t>
                </a:r>
              </a:p>
            </p:txBody>
          </p:sp>
          <p:sp>
            <p:nvSpPr>
              <p:cNvPr id="12" name="TextBox 11"/>
              <p:cNvSpPr txBox="1"/>
              <p:nvPr/>
            </p:nvSpPr>
            <p:spPr>
              <a:xfrm>
                <a:off x="6588224" y="4222249"/>
                <a:ext cx="3240360" cy="430887"/>
              </a:xfrm>
              <a:prstGeom prst="rect">
                <a:avLst/>
              </a:prstGeom>
              <a:noFill/>
            </p:spPr>
            <p:txBody>
              <a:bodyPr wrap="square" rtlCol="0">
                <a:spAutoFit/>
              </a:bodyPr>
              <a:lstStyle/>
              <a:p>
                <a:pPr algn="ctr"/>
                <a:r>
                  <a:rPr lang="en-GB" sz="2200" dirty="0"/>
                  <a:t>CFO</a:t>
                </a:r>
              </a:p>
            </p:txBody>
          </p:sp>
        </p:grpSp>
        <p:grpSp>
          <p:nvGrpSpPr>
            <p:cNvPr id="32" name="Group 31"/>
            <p:cNvGrpSpPr/>
            <p:nvPr/>
          </p:nvGrpSpPr>
          <p:grpSpPr>
            <a:xfrm>
              <a:off x="1115616" y="2275711"/>
              <a:ext cx="6660740" cy="2277541"/>
              <a:chOff x="1115616" y="2275711"/>
              <a:chExt cx="6660740" cy="2277541"/>
            </a:xfrm>
          </p:grpSpPr>
          <p:cxnSp>
            <p:nvCxnSpPr>
              <p:cNvPr id="14" name="Straight Arrow Connector 13"/>
              <p:cNvCxnSpPr>
                <a:stCxn id="3" idx="2"/>
                <a:endCxn id="7" idx="0"/>
              </p:cNvCxnSpPr>
              <p:nvPr/>
            </p:nvCxnSpPr>
            <p:spPr>
              <a:xfrm>
                <a:off x="4535997" y="2275711"/>
                <a:ext cx="0" cy="362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4535996" y="3068960"/>
                <a:ext cx="0" cy="362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p:cNvCxnSpPr>
              <p:nvPr/>
            </p:nvCxnSpPr>
            <p:spPr>
              <a:xfrm>
                <a:off x="4535996" y="3862209"/>
                <a:ext cx="0" cy="502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5616" y="4365104"/>
                <a:ext cx="6660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1561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0"/>
              </p:cNvCxnSpPr>
              <p:nvPr/>
            </p:nvCxnSpPr>
            <p:spPr>
              <a:xfrm>
                <a:off x="345587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0"/>
              </p:cNvCxnSpPr>
              <p:nvPr/>
            </p:nvCxnSpPr>
            <p:spPr>
              <a:xfrm>
                <a:off x="561611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77635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3" name="Slide Number Placeholder 12"/>
          <p:cNvSpPr>
            <a:spLocks noGrp="1"/>
          </p:cNvSpPr>
          <p:nvPr>
            <p:ph type="sldNum" sz="quarter" idx="12"/>
          </p:nvPr>
        </p:nvSpPr>
        <p:spPr/>
        <p:txBody>
          <a:bodyPr/>
          <a:lstStyle/>
          <a:p>
            <a:fld id="{07FBFD4E-8501-427C-9EDD-7522A388D733}" type="slidenum">
              <a:rPr lang="en-GB" smtClean="0"/>
              <a:pPr/>
              <a:t>15</a:t>
            </a:fld>
            <a:endParaRPr lang="en-GB"/>
          </a:p>
        </p:txBody>
      </p:sp>
    </p:spTree>
    <p:extLst>
      <p:ext uri="{BB962C8B-B14F-4D97-AF65-F5344CB8AC3E}">
        <p14:creationId xmlns:p14="http://schemas.microsoft.com/office/powerpoint/2010/main" val="122266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771"/>
            <a:ext cx="9144000" cy="6084541"/>
          </a:xfrm>
          <a:prstGeom prst="rect">
            <a:avLst/>
          </a:prstGeom>
        </p:spPr>
      </p:pic>
      <p:sp>
        <p:nvSpPr>
          <p:cNvPr id="2" name="Slide Number Placeholder 1"/>
          <p:cNvSpPr>
            <a:spLocks noGrp="1"/>
          </p:cNvSpPr>
          <p:nvPr>
            <p:ph type="sldNum" sz="quarter" idx="12"/>
          </p:nvPr>
        </p:nvSpPr>
        <p:spPr/>
        <p:txBody>
          <a:bodyPr/>
          <a:lstStyle/>
          <a:p>
            <a:fld id="{07FBFD4E-8501-427C-9EDD-7522A388D733}" type="slidenum">
              <a:rPr lang="en-GB" smtClean="0"/>
              <a:pPr/>
              <a:t>16</a:t>
            </a:fld>
            <a:endParaRPr lang="en-GB"/>
          </a:p>
        </p:txBody>
      </p:sp>
    </p:spTree>
    <p:extLst>
      <p:ext uri="{BB962C8B-B14F-4D97-AF65-F5344CB8AC3E}">
        <p14:creationId xmlns:p14="http://schemas.microsoft.com/office/powerpoint/2010/main" val="335427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b="1" dirty="0"/>
              <a:t>NDP Contribution</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180854792"/>
              </p:ext>
            </p:extLst>
          </p:nvPr>
        </p:nvGraphicFramePr>
        <p:xfrm>
          <a:off x="215516" y="1418864"/>
          <a:ext cx="8532948" cy="5189176"/>
        </p:xfrm>
        <a:graphic>
          <a:graphicData uri="http://schemas.openxmlformats.org/drawingml/2006/table">
            <a:tbl>
              <a:tblPr firstRow="1" bandRow="1">
                <a:tableStyleId>{5C22544A-7EE6-4342-B048-85BDC9FD1C3A}</a:tableStyleId>
              </a:tblPr>
              <a:tblGrid>
                <a:gridCol w="3204356">
                  <a:extLst>
                    <a:ext uri="{9D8B030D-6E8A-4147-A177-3AD203B41FA5}">
                      <a16:colId xmlns="" xmlns:a16="http://schemas.microsoft.com/office/drawing/2014/main" val="20000"/>
                    </a:ext>
                  </a:extLst>
                </a:gridCol>
                <a:gridCol w="5328592">
                  <a:extLst>
                    <a:ext uri="{9D8B030D-6E8A-4147-A177-3AD203B41FA5}">
                      <a16:colId xmlns="" xmlns:a16="http://schemas.microsoft.com/office/drawing/2014/main" val="20001"/>
                    </a:ext>
                  </a:extLst>
                </a:gridCol>
              </a:tblGrid>
              <a:tr h="706925">
                <a:tc>
                  <a:txBody>
                    <a:bodyPr/>
                    <a:lstStyle/>
                    <a:p>
                      <a:r>
                        <a:rPr lang="en-GB" sz="1800" b="1" kern="1200">
                          <a:solidFill>
                            <a:schemeClr val="lt1"/>
                          </a:solidFill>
                          <a:effectLst/>
                          <a:latin typeface="+mn-lt"/>
                          <a:ea typeface="+mn-ea"/>
                          <a:cs typeface="+mn-cs"/>
                        </a:rPr>
                        <a:t>NDP</a:t>
                      </a:r>
                      <a:r>
                        <a:rPr lang="en-GB" sz="1800" b="1" kern="1200" baseline="0">
                          <a:solidFill>
                            <a:schemeClr val="lt1"/>
                          </a:solidFill>
                          <a:effectLst/>
                          <a:latin typeface="+mn-lt"/>
                          <a:ea typeface="+mn-ea"/>
                          <a:cs typeface="+mn-cs"/>
                        </a:rPr>
                        <a:t> OBJECTIVE</a:t>
                      </a:r>
                      <a:r>
                        <a:rPr lang="en-GB" sz="1800" b="1" kern="1200">
                          <a:solidFill>
                            <a:schemeClr val="lt1"/>
                          </a:solidFill>
                          <a:effectLst/>
                          <a:latin typeface="+mn-lt"/>
                          <a:ea typeface="+mn-ea"/>
                          <a:cs typeface="+mn-cs"/>
                        </a:rPr>
                        <a:t>:</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NDP</a:t>
                      </a:r>
                      <a:r>
                        <a:rPr lang="en-GB" sz="1800" b="1" kern="1200" baseline="0" dirty="0">
                          <a:solidFill>
                            <a:schemeClr val="lt1"/>
                          </a:solidFill>
                          <a:effectLst/>
                          <a:latin typeface="+mn-lt"/>
                          <a:ea typeface="+mn-ea"/>
                          <a:cs typeface="+mn-cs"/>
                        </a:rPr>
                        <a:t> CONTRIBUTION</a:t>
                      </a:r>
                      <a:r>
                        <a:rPr lang="en-GB" sz="1800" b="1" kern="1200" dirty="0">
                          <a:solidFill>
                            <a:schemeClr val="lt1"/>
                          </a:solidFill>
                          <a:effectLst/>
                          <a:latin typeface="+mn-lt"/>
                          <a:ea typeface="+mn-ea"/>
                          <a:cs typeface="+mn-cs"/>
                        </a:rPr>
                        <a:t>:</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extLst>
                  <a:ext uri="{0D108BD9-81ED-4DB2-BD59-A6C34878D82A}">
                    <a16:rowId xmlns="" xmlns:a16="http://schemas.microsoft.com/office/drawing/2014/main" val="10000"/>
                  </a:ext>
                </a:extLst>
              </a:tr>
              <a:tr h="1591243">
                <a:tc>
                  <a:txBody>
                    <a:bodyPr/>
                    <a:lstStyle/>
                    <a:p>
                      <a:r>
                        <a:rPr lang="en-GB" sz="1400" b="1" kern="1200" dirty="0">
                          <a:solidFill>
                            <a:schemeClr val="dk1"/>
                          </a:solidFill>
                          <a:latin typeface="Arial Narrow" panose="020B0606020202030204" pitchFamily="34" charset="0"/>
                          <a:ea typeface="+mn-ea"/>
                          <a:cs typeface="+mn-cs"/>
                        </a:rPr>
                        <a:t>Environmental Sustainability </a:t>
                      </a:r>
                      <a:r>
                        <a:rPr lang="en-GB" sz="1400" b="1" kern="1200">
                          <a:solidFill>
                            <a:schemeClr val="dk1"/>
                          </a:solidFill>
                          <a:latin typeface="Arial Narrow" panose="020B0606020202030204" pitchFamily="34" charset="0"/>
                          <a:ea typeface="+mn-ea"/>
                          <a:cs typeface="+mn-cs"/>
                        </a:rPr>
                        <a:t>and Resilience</a:t>
                      </a:r>
                    </a:p>
                    <a:p>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latin typeface="Arial Narrow" panose="020B0606020202030204" pitchFamily="34" charset="0"/>
                        </a:rPr>
                        <a:t>Land and oceans under protection</a:t>
                      </a:r>
                    </a:p>
                    <a:p>
                      <a:pPr marL="285750" indent="-285750">
                        <a:buFont typeface="Arial" panose="020B0604020202020204" pitchFamily="34" charset="0"/>
                        <a:buChar char="•"/>
                      </a:pPr>
                      <a:r>
                        <a:rPr lang="en-GB" sz="1400" dirty="0">
                          <a:latin typeface="Arial Narrow" panose="020B0606020202030204" pitchFamily="34" charset="0"/>
                        </a:rPr>
                        <a:t>Energy-efficiency</a:t>
                      </a:r>
                    </a:p>
                    <a:p>
                      <a:pPr marL="285750" indent="-285750">
                        <a:buFont typeface="Arial" panose="020B0604020202020204" pitchFamily="34" charset="0"/>
                        <a:buChar char="•"/>
                      </a:pPr>
                      <a:r>
                        <a:rPr lang="en-GB" sz="1400" dirty="0">
                          <a:latin typeface="Arial Narrow" panose="020B0606020202030204" pitchFamily="34" charset="0"/>
                        </a:rPr>
                        <a:t>Zero emission</a:t>
                      </a:r>
                      <a:r>
                        <a:rPr lang="en-GB" sz="1400" baseline="0" dirty="0">
                          <a:latin typeface="Arial Narrow" panose="020B0606020202030204" pitchFamily="34" charset="0"/>
                        </a:rPr>
                        <a:t> building standards</a:t>
                      </a:r>
                    </a:p>
                    <a:p>
                      <a:pPr marL="285750" indent="-285750">
                        <a:buFont typeface="Arial" panose="020B0604020202020204" pitchFamily="34" charset="0"/>
                        <a:buChar char="•"/>
                      </a:pPr>
                      <a:r>
                        <a:rPr lang="en-GB" sz="1400" baseline="0" dirty="0">
                          <a:latin typeface="Arial Narrow" panose="020B0606020202030204" pitchFamily="34" charset="0"/>
                        </a:rPr>
                        <a:t>Climate change</a:t>
                      </a:r>
                    </a:p>
                    <a:p>
                      <a:pPr marL="285750" indent="-285750">
                        <a:buFont typeface="Arial" panose="020B0604020202020204" pitchFamily="34" charset="0"/>
                        <a:buChar char="•"/>
                      </a:pPr>
                      <a:r>
                        <a:rPr lang="en-GB" sz="1400" baseline="0" dirty="0">
                          <a:latin typeface="Arial Narrow" panose="020B0606020202030204" pitchFamily="34" charset="0"/>
                        </a:rPr>
                        <a:t>Investment in rural livelihoods</a:t>
                      </a:r>
                    </a:p>
                    <a:p>
                      <a:pPr marL="285750" indent="-285750">
                        <a:buFont typeface="Arial" panose="020B0604020202020204" pitchFamily="34" charset="0"/>
                        <a:buChar char="•"/>
                      </a:pPr>
                      <a:r>
                        <a:rPr lang="en-GB" sz="1400" baseline="0" dirty="0">
                          <a:latin typeface="Arial Narrow" panose="020B0606020202030204" pitchFamily="34" charset="0"/>
                        </a:rPr>
                        <a:t>Regulatory framework for land to ensure conservation and restoration of protected areas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55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Arial Narrow" panose="020B0606020202030204" pitchFamily="34" charset="0"/>
                          <a:ea typeface="+mn-ea"/>
                          <a:cs typeface="+mn-cs"/>
                        </a:rPr>
                        <a:t>South Africa in the Region and in the World</a:t>
                      </a:r>
                    </a:p>
                    <a:p>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latin typeface="Arial Narrow" panose="020B0606020202030204" pitchFamily="34" charset="0"/>
                        </a:rPr>
                        <a:t>Regional integration strategy identifying and promoting practical opportunities for cooperation based on complementary and national endowments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55174">
                <a:tc>
                  <a:txBody>
                    <a:bodyPr/>
                    <a:lstStyle/>
                    <a:p>
                      <a:r>
                        <a:rPr lang="en-GB" sz="1400" b="1" kern="1200" dirty="0">
                          <a:solidFill>
                            <a:schemeClr val="dk1"/>
                          </a:solidFill>
                          <a:latin typeface="Arial Narrow" panose="020B0606020202030204" pitchFamily="34" charset="0"/>
                          <a:ea typeface="+mn-ea"/>
                          <a:cs typeface="+mn-cs"/>
                        </a:rPr>
                        <a:t>Economy and Employment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GB" sz="1400" baseline="0" dirty="0">
                          <a:latin typeface="Arial Narrow" panose="020B0606020202030204" pitchFamily="34" charset="0"/>
                        </a:rPr>
                        <a:t>Reduce unemployment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latin typeface="Arial Narrow" panose="020B0606020202030204" pitchFamily="34" charset="0"/>
                        </a:rPr>
                        <a:t>Young labour market entrants</a:t>
                      </a:r>
                      <a:endParaRPr lang="en-GB" sz="1400" dirty="0">
                        <a:latin typeface="Arial Narrow" panose="020B0606020202030204" pitchFamily="34" charset="0"/>
                      </a:endParaRPr>
                    </a:p>
                    <a:p>
                      <a:pPr marL="285750" indent="-285750" algn="l">
                        <a:buFont typeface="Arial" panose="020B0604020202020204" pitchFamily="34" charset="0"/>
                        <a:buChar char="•"/>
                      </a:pPr>
                      <a:r>
                        <a:rPr lang="en-GB" sz="1400" baseline="0" dirty="0">
                          <a:latin typeface="Arial Narrow" panose="020B0606020202030204" pitchFamily="34" charset="0"/>
                        </a:rPr>
                        <a:t>Increased GDP</a:t>
                      </a:r>
                    </a:p>
                    <a:p>
                      <a:pPr marL="285750" indent="-285750" algn="l">
                        <a:buFont typeface="Arial" panose="020B0604020202020204" pitchFamily="34" charset="0"/>
                        <a:buChar char="•"/>
                      </a:pPr>
                      <a:r>
                        <a:rPr lang="en-GB" sz="1400" baseline="0" dirty="0">
                          <a:latin typeface="Arial Narrow" panose="020B0606020202030204" pitchFamily="34" charset="0"/>
                        </a:rPr>
                        <a:t>Broaden ownership of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60186">
                <a:tc>
                  <a:txBody>
                    <a:bodyPr/>
                    <a:lstStyle/>
                    <a:p>
                      <a:r>
                        <a:rPr lang="en-GB" sz="1400" b="1" kern="1200" dirty="0">
                          <a:solidFill>
                            <a:schemeClr val="dk1"/>
                          </a:solidFill>
                          <a:latin typeface="Arial Narrow" panose="020B0606020202030204" pitchFamily="34" charset="0"/>
                          <a:ea typeface="+mn-ea"/>
                          <a:cs typeface="+mn-cs"/>
                        </a:rPr>
                        <a:t>Social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latin typeface="Arial Narrow" panose="020B0606020202030204" pitchFamily="34" charset="0"/>
                        </a:rPr>
                        <a:t>Provide income support through labour market initiatives such as public works programmes, training and skills development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60040">
                <a:tc>
                  <a:txBody>
                    <a:bodyPr/>
                    <a:lstStyle/>
                    <a:p>
                      <a:r>
                        <a:rPr lang="en-GB" sz="1400" b="1" kern="1200" dirty="0">
                          <a:solidFill>
                            <a:schemeClr val="dk1"/>
                          </a:solidFill>
                          <a:latin typeface="Arial Narrow" panose="020B0606020202030204" pitchFamily="34" charset="0"/>
                          <a:ea typeface="+mn-ea"/>
                          <a:cs typeface="+mn-cs"/>
                        </a:rPr>
                        <a:t>Inclusive Rural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latin typeface="Arial Narrow" panose="020B0606020202030204" pitchFamily="34" charset="0"/>
                        </a:rPr>
                        <a:t>Tourism investments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728">
                <a:tc gridSpan="2">
                  <a:txBody>
                    <a:bodyPr/>
                    <a:lstStyle/>
                    <a:p>
                      <a:endParaRPr lang="en-GB" sz="1400" b="1" kern="1200" dirty="0">
                        <a:solidFill>
                          <a:schemeClr val="dk1"/>
                        </a:solidFill>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17</a:t>
            </a:fld>
            <a:endParaRPr lang="en-GB"/>
          </a:p>
        </p:txBody>
      </p:sp>
    </p:spTree>
    <p:extLst>
      <p:ext uri="{BB962C8B-B14F-4D97-AF65-F5344CB8AC3E}">
        <p14:creationId xmlns:p14="http://schemas.microsoft.com/office/powerpoint/2010/main" val="338600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b="1" dirty="0"/>
              <a:t>NDP Contribution cont.</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881611243"/>
              </p:ext>
            </p:extLst>
          </p:nvPr>
        </p:nvGraphicFramePr>
        <p:xfrm>
          <a:off x="215516" y="1610096"/>
          <a:ext cx="8532948" cy="3628835"/>
        </p:xfrm>
        <a:graphic>
          <a:graphicData uri="http://schemas.openxmlformats.org/drawingml/2006/table">
            <a:tbl>
              <a:tblPr firstRow="1" bandRow="1">
                <a:tableStyleId>{5C22544A-7EE6-4342-B048-85BDC9FD1C3A}</a:tableStyleId>
              </a:tblPr>
              <a:tblGrid>
                <a:gridCol w="3204356">
                  <a:extLst>
                    <a:ext uri="{9D8B030D-6E8A-4147-A177-3AD203B41FA5}">
                      <a16:colId xmlns="" xmlns:a16="http://schemas.microsoft.com/office/drawing/2014/main" val="20000"/>
                    </a:ext>
                  </a:extLst>
                </a:gridCol>
                <a:gridCol w="5328592">
                  <a:extLst>
                    <a:ext uri="{9D8B030D-6E8A-4147-A177-3AD203B41FA5}">
                      <a16:colId xmlns="" xmlns:a16="http://schemas.microsoft.com/office/drawing/2014/main" val="20001"/>
                    </a:ext>
                  </a:extLst>
                </a:gridCol>
              </a:tblGrid>
              <a:tr h="706925">
                <a:tc>
                  <a:txBody>
                    <a:bodyPr/>
                    <a:lstStyle/>
                    <a:p>
                      <a:r>
                        <a:rPr lang="en-GB" sz="1800" b="1" kern="1200" dirty="0">
                          <a:solidFill>
                            <a:schemeClr val="lt1"/>
                          </a:solidFill>
                          <a:effectLst/>
                          <a:latin typeface="+mn-lt"/>
                          <a:ea typeface="+mn-ea"/>
                          <a:cs typeface="+mn-cs"/>
                        </a:rPr>
                        <a:t>NDP</a:t>
                      </a:r>
                      <a:r>
                        <a:rPr lang="en-GB" sz="1800" b="1" kern="1200" baseline="0" dirty="0">
                          <a:solidFill>
                            <a:schemeClr val="lt1"/>
                          </a:solidFill>
                          <a:effectLst/>
                          <a:latin typeface="+mn-lt"/>
                          <a:ea typeface="+mn-ea"/>
                          <a:cs typeface="+mn-cs"/>
                        </a:rPr>
                        <a:t> OBJECTIVE</a:t>
                      </a:r>
                      <a:r>
                        <a:rPr lang="en-GB" sz="1800" b="1" kern="1200" dirty="0">
                          <a:solidFill>
                            <a:schemeClr val="lt1"/>
                          </a:solidFill>
                          <a:effectLst/>
                          <a:latin typeface="+mn-lt"/>
                          <a:ea typeface="+mn-ea"/>
                          <a:cs typeface="+mn-cs"/>
                        </a:rPr>
                        <a:t>:</a:t>
                      </a:r>
                      <a:endParaRPr lang="en-ZA" dirty="0"/>
                    </a:p>
                  </a:txBody>
                  <a:tcPr>
                    <a:lnL w="12700" cap="flat" cmpd="sng" algn="ctr">
                      <a:solidFill>
                        <a:schemeClr val="tx1"/>
                      </a:solidFill>
                      <a:prstDash val="solid"/>
                      <a:round/>
                      <a:headEnd type="none" w="med" len="med"/>
                      <a:tailEnd type="none" w="med" len="med"/>
                    </a:lnL>
                    <a:solidFill>
                      <a:schemeClr val="tx2">
                        <a:lumMod val="50000"/>
                      </a:schemeClr>
                    </a:solidFill>
                  </a:tcPr>
                </a:tc>
                <a:tc>
                  <a:txBody>
                    <a:bodyPr/>
                    <a:lstStyle/>
                    <a:p>
                      <a:r>
                        <a:rPr lang="en-GB" sz="1800" b="1" kern="1200" dirty="0">
                          <a:solidFill>
                            <a:schemeClr val="lt1"/>
                          </a:solidFill>
                          <a:effectLst/>
                          <a:latin typeface="+mn-lt"/>
                          <a:ea typeface="+mn-ea"/>
                          <a:cs typeface="+mn-cs"/>
                        </a:rPr>
                        <a:t>NDP</a:t>
                      </a:r>
                      <a:r>
                        <a:rPr lang="en-GB" sz="1800" b="1" kern="1200" baseline="0" dirty="0">
                          <a:solidFill>
                            <a:schemeClr val="lt1"/>
                          </a:solidFill>
                          <a:effectLst/>
                          <a:latin typeface="+mn-lt"/>
                          <a:ea typeface="+mn-ea"/>
                          <a:cs typeface="+mn-cs"/>
                        </a:rPr>
                        <a:t> CONTRIBUTION</a:t>
                      </a:r>
                      <a:r>
                        <a:rPr lang="en-GB" sz="1800" b="1" kern="1200" dirty="0">
                          <a:solidFill>
                            <a:schemeClr val="lt1"/>
                          </a:solidFill>
                          <a:effectLst/>
                          <a:latin typeface="+mn-lt"/>
                          <a:ea typeface="+mn-ea"/>
                          <a:cs typeface="+mn-cs"/>
                        </a:rPr>
                        <a:t>:</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extLst>
                  <a:ext uri="{0D108BD9-81ED-4DB2-BD59-A6C34878D82A}">
                    <a16:rowId xmlns="" xmlns:a16="http://schemas.microsoft.com/office/drawing/2014/main" val="10000"/>
                  </a:ext>
                </a:extLst>
              </a:tr>
              <a:tr h="799155">
                <a:tc>
                  <a:txBody>
                    <a:bodyPr/>
                    <a:lstStyle/>
                    <a:p>
                      <a:r>
                        <a:rPr lang="en-GB" sz="1400" b="1" kern="1200" dirty="0">
                          <a:solidFill>
                            <a:schemeClr val="dk1"/>
                          </a:solidFill>
                          <a:latin typeface="Arial Narrow" panose="020B0606020202030204" pitchFamily="34" charset="0"/>
                          <a:ea typeface="+mn-ea"/>
                          <a:cs typeface="+mn-cs"/>
                        </a:rPr>
                        <a:t>Improving Education, Training and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baseline="0" dirty="0">
                          <a:latin typeface="Arial Narrow" panose="020B0606020202030204" pitchFamily="34" charset="0"/>
                        </a:rPr>
                        <a:t>Provide learning opportunities</a:t>
                      </a:r>
                    </a:p>
                    <a:p>
                      <a:pPr marL="285750" indent="-285750">
                        <a:buFont typeface="Arial" panose="020B0604020202020204" pitchFamily="34" charset="0"/>
                        <a:buChar char="•"/>
                      </a:pPr>
                      <a:r>
                        <a:rPr lang="en-GB" sz="1400" baseline="0" dirty="0">
                          <a:latin typeface="Arial Narrow" panose="020B0606020202030204" pitchFamily="34" charset="0"/>
                        </a:rPr>
                        <a:t>Increase enrolments at universities</a:t>
                      </a:r>
                      <a:endParaRPr lang="en-GB"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02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Arial Narrow" panose="020B0606020202030204" pitchFamily="34" charset="0"/>
                          <a:ea typeface="+mn-ea"/>
                          <a:cs typeface="+mn-cs"/>
                        </a:rPr>
                        <a:t>Health care</a:t>
                      </a:r>
                    </a:p>
                    <a:p>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Narrow" panose="020B0606020202030204" pitchFamily="34" charset="0"/>
                        </a:rPr>
                        <a:t>Prevent</a:t>
                      </a:r>
                      <a:r>
                        <a:rPr lang="en-GB" sz="1400" baseline="0" dirty="0">
                          <a:latin typeface="Arial Narrow" panose="020B0606020202030204" pitchFamily="34" charset="0"/>
                        </a:rPr>
                        <a:t> and reduce disease burdens through deterring  and treating HIV/AIDS, new epidemics and alcohol abuse</a:t>
                      </a:r>
                      <a:endParaRPr lang="en-GB"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02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Arial Narrow" panose="020B0606020202030204" pitchFamily="34" charset="0"/>
                          <a:ea typeface="+mn-ea"/>
                          <a:cs typeface="+mn-cs"/>
                        </a:rPr>
                        <a:t>Building a capable and developmental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GB" sz="1400" baseline="0" dirty="0">
                          <a:latin typeface="Arial Narrow" panose="020B0606020202030204" pitchFamily="34" charset="0"/>
                        </a:rPr>
                        <a:t>Public service immersed in the development agenda</a:t>
                      </a:r>
                    </a:p>
                    <a:p>
                      <a:pPr marL="285750" indent="-285750" algn="l">
                        <a:buFont typeface="Arial" panose="020B0604020202020204" pitchFamily="34" charset="0"/>
                        <a:buChar char="•"/>
                      </a:pPr>
                      <a:r>
                        <a:rPr lang="en-GB" sz="1400" baseline="0" dirty="0">
                          <a:latin typeface="Arial Narrow" panose="020B0606020202030204" pitchFamily="34" charset="0"/>
                        </a:rPr>
                        <a:t>Experienced, competent staff</a:t>
                      </a:r>
                    </a:p>
                    <a:p>
                      <a:pPr marL="285750" indent="-285750" algn="l">
                        <a:buFont typeface="Arial" panose="020B0604020202020204" pitchFamily="34" charset="0"/>
                        <a:buChar char="•"/>
                      </a:pPr>
                      <a:r>
                        <a:rPr lang="en-GB" sz="1400" baseline="0" dirty="0">
                          <a:latin typeface="Arial Narrow" panose="020B0606020202030204" pitchFamily="34" charset="0"/>
                        </a:rPr>
                        <a:t>Relations between national, provincial and local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02347">
                <a:tc>
                  <a:txBody>
                    <a:bodyPr/>
                    <a:lstStyle/>
                    <a:p>
                      <a:r>
                        <a:rPr lang="en-GB" sz="1400" b="1" kern="1200" dirty="0">
                          <a:solidFill>
                            <a:schemeClr val="dk1"/>
                          </a:solidFill>
                          <a:latin typeface="Arial Narrow" panose="020B0606020202030204" pitchFamily="34" charset="0"/>
                          <a:ea typeface="+mn-ea"/>
                          <a:cs typeface="+mn-cs"/>
                        </a:rPr>
                        <a:t>Fighting corruption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728">
                <a:tc gridSpan="2">
                  <a:txBody>
                    <a:bodyPr/>
                    <a:lstStyle/>
                    <a:p>
                      <a:endParaRPr lang="en-GB" sz="1400" b="1" kern="1200" dirty="0">
                        <a:solidFill>
                          <a:schemeClr val="dk1"/>
                        </a:solidFill>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18</a:t>
            </a:fld>
            <a:endParaRPr lang="en-GB"/>
          </a:p>
        </p:txBody>
      </p:sp>
    </p:spTree>
    <p:extLst>
      <p:ext uri="{BB962C8B-B14F-4D97-AF65-F5344CB8AC3E}">
        <p14:creationId xmlns:p14="http://schemas.microsoft.com/office/powerpoint/2010/main" val="366955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2656"/>
            <a:ext cx="9144000" cy="563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7FBFD4E-8501-427C-9EDD-7522A388D733}" type="slidenum">
              <a:rPr lang="en-GB" smtClean="0"/>
              <a:pPr/>
              <a:t>19</a:t>
            </a:fld>
            <a:endParaRPr lang="en-GB"/>
          </a:p>
        </p:txBody>
      </p:sp>
    </p:spTree>
    <p:extLst>
      <p:ext uri="{BB962C8B-B14F-4D97-AF65-F5344CB8AC3E}">
        <p14:creationId xmlns:p14="http://schemas.microsoft.com/office/powerpoint/2010/main" val="421480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82960" y="188640"/>
            <a:ext cx="6261248" cy="1938659"/>
          </a:xfrm>
        </p:spPr>
        <p:txBody>
          <a:bodyPr>
            <a:normAutofit/>
          </a:bodyPr>
          <a:lstStyle/>
          <a:p>
            <a:pPr algn="l"/>
            <a:r>
              <a:rPr lang="en-GB" b="1" dirty="0"/>
              <a:t>Presentation Outline</a:t>
            </a:r>
            <a:br>
              <a:rPr lang="en-GB" b="1" dirty="0"/>
            </a:br>
            <a:endParaRPr lang="en-GB" b="1" dirty="0"/>
          </a:p>
        </p:txBody>
      </p:sp>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Background </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Mandate</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Vision</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Mission</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High level structure</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NDP Contribution</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Alignment with DEA Plans</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Strategic plan</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Programme structure</a:t>
            </a:r>
          </a:p>
          <a:p>
            <a:pPr marL="914400" lvl="1" indent="-457200">
              <a:lnSpc>
                <a:spcPct val="120000"/>
              </a:lnSpc>
              <a:buFont typeface="Arial" panose="020B0604020202020204" pitchFamily="34" charset="0"/>
              <a:buChar char="•"/>
            </a:pPr>
            <a:r>
              <a:rPr lang="en-GB" sz="5100" dirty="0">
                <a:latin typeface="Arial" panose="020B0604020202020204" pitchFamily="34" charset="0"/>
                <a:cs typeface="Arial" panose="020B0604020202020204" pitchFamily="34" charset="0"/>
              </a:rPr>
              <a:t>Budget Estimates	</a:t>
            </a:r>
          </a:p>
          <a:p>
            <a:pPr algn="l">
              <a:lnSpc>
                <a:spcPct val="120000"/>
              </a:lnSpc>
            </a:pPr>
            <a:r>
              <a:rPr lang="en-GB" sz="2500" i="1" dirty="0">
                <a:latin typeface="Arial" panose="020B0604020202020204" pitchFamily="34" charset="0"/>
                <a:cs typeface="Arial" panose="020B0604020202020204" pitchFamily="34" charset="0"/>
              </a:rPr>
              <a:t>	</a:t>
            </a:r>
          </a:p>
          <a:p>
            <a:pPr algn="l"/>
            <a:endParaRPr lang="en-GB" sz="40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564" y="3084543"/>
            <a:ext cx="4030924" cy="2682231"/>
          </a:xfrm>
          <a:prstGeom prst="rect">
            <a:avLst/>
          </a:prstGeom>
        </p:spPr>
      </p:pic>
      <p:sp>
        <p:nvSpPr>
          <p:cNvPr id="6" name="Slide Number Placeholder 5"/>
          <p:cNvSpPr>
            <a:spLocks noGrp="1"/>
          </p:cNvSpPr>
          <p:nvPr>
            <p:ph type="sldNum" sz="quarter" idx="12"/>
          </p:nvPr>
        </p:nvSpPr>
        <p:spPr/>
        <p:txBody>
          <a:bodyPr/>
          <a:lstStyle/>
          <a:p>
            <a:fld id="{07FBFD4E-8501-427C-9EDD-7522A388D733}" type="slidenum">
              <a:rPr lang="en-GB" smtClean="0"/>
              <a:pPr/>
              <a:t>2</a:t>
            </a:fld>
            <a:endParaRPr lang="en-GB"/>
          </a:p>
        </p:txBody>
      </p:sp>
    </p:spTree>
    <p:extLst>
      <p:ext uri="{BB962C8B-B14F-4D97-AF65-F5344CB8AC3E}">
        <p14:creationId xmlns:p14="http://schemas.microsoft.com/office/powerpoint/2010/main" val="353648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341784"/>
            <a:ext cx="8651304" cy="1143000"/>
          </a:xfrm>
        </p:spPr>
        <p:txBody>
          <a:bodyPr/>
          <a:lstStyle/>
          <a:p>
            <a:pPr algn="l"/>
            <a:r>
              <a:rPr lang="en-GB" b="1" dirty="0"/>
              <a:t>Alignment with DEA Plan</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292445609"/>
              </p:ext>
            </p:extLst>
          </p:nvPr>
        </p:nvGraphicFramePr>
        <p:xfrm>
          <a:off x="215516" y="1529382"/>
          <a:ext cx="8532948" cy="4550664"/>
        </p:xfrm>
        <a:graphic>
          <a:graphicData uri="http://schemas.openxmlformats.org/drawingml/2006/table">
            <a:tbl>
              <a:tblPr firstRow="1" bandRow="1">
                <a:tableStyleId>{5C22544A-7EE6-4342-B048-85BDC9FD1C3A}</a:tableStyleId>
              </a:tblPr>
              <a:tblGrid>
                <a:gridCol w="3204356">
                  <a:extLst>
                    <a:ext uri="{9D8B030D-6E8A-4147-A177-3AD203B41FA5}">
                      <a16:colId xmlns="" xmlns:a16="http://schemas.microsoft.com/office/drawing/2014/main" val="20000"/>
                    </a:ext>
                  </a:extLst>
                </a:gridCol>
                <a:gridCol w="5328592">
                  <a:extLst>
                    <a:ext uri="{9D8B030D-6E8A-4147-A177-3AD203B41FA5}">
                      <a16:colId xmlns="" xmlns:a16="http://schemas.microsoft.com/office/drawing/2014/main" val="20001"/>
                    </a:ext>
                  </a:extLst>
                </a:gridCol>
              </a:tblGrid>
              <a:tr h="706925">
                <a:tc>
                  <a:txBody>
                    <a:bodyPr/>
                    <a:lstStyle/>
                    <a:p>
                      <a:r>
                        <a:rPr lang="en-GB" sz="1800" b="1" kern="1200" dirty="0">
                          <a:solidFill>
                            <a:schemeClr val="lt1"/>
                          </a:solidFill>
                          <a:effectLst/>
                          <a:latin typeface="+mn-lt"/>
                          <a:ea typeface="+mn-ea"/>
                          <a:cs typeface="+mn-cs"/>
                        </a:rPr>
                        <a:t>DEA</a:t>
                      </a:r>
                      <a:r>
                        <a:rPr lang="en-GB" sz="1800" b="1" kern="1200" baseline="0" dirty="0">
                          <a:solidFill>
                            <a:schemeClr val="lt1"/>
                          </a:solidFill>
                          <a:effectLst/>
                          <a:latin typeface="+mn-lt"/>
                          <a:ea typeface="+mn-ea"/>
                          <a:cs typeface="+mn-cs"/>
                        </a:rPr>
                        <a:t> OBJECTIVE</a:t>
                      </a:r>
                      <a:r>
                        <a:rPr lang="en-GB" sz="1800" b="1" kern="1200" dirty="0">
                          <a:solidFill>
                            <a:schemeClr val="lt1"/>
                          </a:solidFill>
                          <a:effectLst/>
                          <a:latin typeface="+mn-lt"/>
                          <a:ea typeface="+mn-ea"/>
                          <a:cs typeface="+mn-cs"/>
                        </a:rPr>
                        <a:t>:</a:t>
                      </a:r>
                      <a:endParaRPr lang="en-ZA" dirty="0"/>
                    </a:p>
                  </a:txBody>
                  <a:tcPr>
                    <a:lnL w="12700" cap="flat" cmpd="sng" algn="ctr">
                      <a:solidFill>
                        <a:schemeClr val="tx1"/>
                      </a:solidFill>
                      <a:prstDash val="solid"/>
                      <a:round/>
                      <a:headEnd type="none" w="med" len="med"/>
                      <a:tailEnd type="none" w="med" len="med"/>
                    </a:lnL>
                    <a:solidFill>
                      <a:schemeClr val="tx2">
                        <a:lumMod val="50000"/>
                      </a:schemeClr>
                    </a:solidFill>
                  </a:tcPr>
                </a:tc>
                <a:tc>
                  <a:txBody>
                    <a:bodyPr/>
                    <a:lstStyle/>
                    <a:p>
                      <a:r>
                        <a:rPr lang="en-GB" sz="1800" b="1" kern="1200" dirty="0">
                          <a:solidFill>
                            <a:schemeClr val="lt1"/>
                          </a:solidFill>
                          <a:effectLst/>
                          <a:latin typeface="+mn-lt"/>
                          <a:ea typeface="+mn-ea"/>
                          <a:cs typeface="+mn-cs"/>
                        </a:rPr>
                        <a:t>DEA</a:t>
                      </a:r>
                      <a:r>
                        <a:rPr lang="en-GB" sz="1800" b="1" kern="1200" baseline="0" dirty="0">
                          <a:solidFill>
                            <a:schemeClr val="lt1"/>
                          </a:solidFill>
                          <a:effectLst/>
                          <a:latin typeface="+mn-lt"/>
                          <a:ea typeface="+mn-ea"/>
                          <a:cs typeface="+mn-cs"/>
                        </a:rPr>
                        <a:t> CONTRIBUTION</a:t>
                      </a:r>
                      <a:r>
                        <a:rPr lang="en-GB" sz="1800" b="1" kern="1200" dirty="0">
                          <a:solidFill>
                            <a:schemeClr val="lt1"/>
                          </a:solidFill>
                          <a:effectLst/>
                          <a:latin typeface="+mn-lt"/>
                          <a:ea typeface="+mn-ea"/>
                          <a:cs typeface="+mn-cs"/>
                        </a:rPr>
                        <a:t>:</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extLst>
                  <a:ext uri="{0D108BD9-81ED-4DB2-BD59-A6C34878D82A}">
                    <a16:rowId xmlns="" xmlns:a16="http://schemas.microsoft.com/office/drawing/2014/main" val="10000"/>
                  </a:ext>
                </a:extLst>
              </a:tr>
              <a:tr h="943171">
                <a:tc>
                  <a:txBody>
                    <a:bodyPr/>
                    <a:lstStyle/>
                    <a:p>
                      <a:r>
                        <a:rPr lang="en-GB" sz="1400" b="1" kern="1200" dirty="0">
                          <a:solidFill>
                            <a:schemeClr val="dk1"/>
                          </a:solidFill>
                          <a:latin typeface="Arial Narrow" panose="020B0606020202030204" pitchFamily="34" charset="0"/>
                          <a:ea typeface="+mn-ea"/>
                          <a:cs typeface="+mn-cs"/>
                        </a:rPr>
                        <a:t>Biodiversity and conservation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latin typeface="Arial Narrow" panose="020B0606020202030204" pitchFamily="34" charset="0"/>
                        </a:rPr>
                        <a:t>Ecosystems conserved, managed,</a:t>
                      </a:r>
                      <a:r>
                        <a:rPr lang="en-GB" sz="1400" baseline="0" dirty="0">
                          <a:latin typeface="Arial Narrow" panose="020B0606020202030204" pitchFamily="34" charset="0"/>
                        </a:rPr>
                        <a:t> and sustainably used</a:t>
                      </a:r>
                      <a:endParaRPr lang="en-GB" sz="1400" dirty="0">
                        <a:latin typeface="Arial Narrow" panose="020B0606020202030204" pitchFamily="34" charset="0"/>
                      </a:endParaRPr>
                    </a:p>
                    <a:p>
                      <a:pPr marL="285750" indent="-285750">
                        <a:buFont typeface="Arial" panose="020B0604020202020204" pitchFamily="34" charset="0"/>
                        <a:buChar char="•"/>
                      </a:pPr>
                      <a:r>
                        <a:rPr lang="en-GB" sz="1400" baseline="0" dirty="0">
                          <a:latin typeface="Arial Narrow" panose="020B0606020202030204" pitchFamily="34" charset="0"/>
                        </a:rPr>
                        <a:t>Strengthened knowledge, science and policy interface</a:t>
                      </a:r>
                    </a:p>
                    <a:p>
                      <a:pPr marL="285750" indent="-285750">
                        <a:buFont typeface="Arial" panose="020B0604020202020204" pitchFamily="34" charset="0"/>
                        <a:buChar char="•"/>
                      </a:pPr>
                      <a:r>
                        <a:rPr lang="en-GB" sz="1400" baseline="0" dirty="0">
                          <a:latin typeface="Arial Narrow" panose="020B0606020202030204" pitchFamily="34" charset="0"/>
                        </a:rPr>
                        <a:t>Improved socio-economic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023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Arial Narrow" panose="020B0606020202030204" pitchFamily="34" charset="0"/>
                          <a:ea typeface="+mn-ea"/>
                          <a:cs typeface="+mn-cs"/>
                        </a:rPr>
                        <a:t>Climate change and air quality</a:t>
                      </a:r>
                    </a:p>
                    <a:p>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Narrow" panose="020B0606020202030204" pitchFamily="34" charset="0"/>
                        </a:rPr>
                        <a:t>Threats to environmental quality and integrity managed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60040">
                <a:tc>
                  <a:txBody>
                    <a:bodyPr/>
                    <a:lstStyle/>
                    <a:p>
                      <a:r>
                        <a:rPr lang="en-GB" sz="1400" b="1" kern="1200" dirty="0">
                          <a:solidFill>
                            <a:schemeClr val="dk1"/>
                          </a:solidFill>
                          <a:latin typeface="Arial Narrow" panose="020B0606020202030204" pitchFamily="34" charset="0"/>
                          <a:ea typeface="+mn-ea"/>
                          <a:cs typeface="+mn-cs"/>
                        </a:rPr>
                        <a:t>Environmental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solidFill>
                            <a:schemeClr val="tx1"/>
                          </a:solidFill>
                          <a:latin typeface="Arial Narrow" panose="020B0606020202030204" pitchFamily="34" charset="0"/>
                        </a:rPr>
                        <a:t>Improved socio-economic benefits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a:solidFill>
                            <a:schemeClr val="tx1"/>
                          </a:solidFill>
                          <a:latin typeface="Arial Narrow" panose="020B0606020202030204" pitchFamily="34" charset="0"/>
                        </a:rPr>
                        <a:t>Ecosystems conserved, managed, and sustainably used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aseline="0" dirty="0">
                        <a:solidFill>
                          <a:schemeClr val="tx1"/>
                        </a:solidFill>
                        <a:latin typeface="Arial Narrow" panose="020B0606020202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60040">
                <a:tc>
                  <a:txBody>
                    <a:bodyPr/>
                    <a:lstStyle/>
                    <a:p>
                      <a:r>
                        <a:rPr lang="en-GB" sz="1400" b="1" kern="1200" dirty="0">
                          <a:solidFill>
                            <a:schemeClr val="dk1"/>
                          </a:solidFill>
                          <a:latin typeface="Arial Narrow" panose="020B0606020202030204" pitchFamily="34" charset="0"/>
                          <a:ea typeface="+mn-ea"/>
                          <a:cs typeface="+mn-cs"/>
                        </a:rPr>
                        <a:t>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sz="1400" dirty="0">
                          <a:latin typeface="Arial Narrow" panose="020B0606020202030204" pitchFamily="34" charset="0"/>
                        </a:rPr>
                        <a:t>Equitable and sound corporate governance</a:t>
                      </a:r>
                      <a:endParaRPr lang="en-GB" sz="1400" baseline="0" dirty="0">
                        <a:latin typeface="Arial Narrow" panose="020B0606020202030204" pitchFamily="34" charset="0"/>
                      </a:endParaRPr>
                    </a:p>
                    <a:p>
                      <a:pPr marL="285750" indent="-285750">
                        <a:buFont typeface="Arial" panose="020B0604020202020204" pitchFamily="34" charset="0"/>
                        <a:buChar char="•"/>
                      </a:pPr>
                      <a:r>
                        <a:rPr lang="en-GB" sz="1400" baseline="0" dirty="0">
                          <a:latin typeface="Arial Narrow" panose="020B0606020202030204" pitchFamily="34" charset="0"/>
                        </a:rPr>
                        <a:t>Adequately appropriately skilled diverse workforce</a:t>
                      </a:r>
                    </a:p>
                    <a:p>
                      <a:pPr marL="285750" indent="-285750">
                        <a:buFont typeface="Arial" panose="020B0604020202020204" pitchFamily="34" charset="0"/>
                        <a:buChar char="•"/>
                      </a:pPr>
                      <a:r>
                        <a:rPr lang="en-GB" sz="1400" baseline="0" dirty="0">
                          <a:latin typeface="Arial Narrow" panose="020B0606020202030204" pitchFamily="34" charset="0"/>
                        </a:rPr>
                        <a:t>Efficient and effective information technology service</a:t>
                      </a:r>
                    </a:p>
                    <a:p>
                      <a:pPr marL="285750" indent="-285750">
                        <a:buFont typeface="Arial" panose="020B0604020202020204" pitchFamily="34" charset="0"/>
                        <a:buChar char="•"/>
                      </a:pPr>
                      <a:r>
                        <a:rPr lang="en-GB" sz="1400" baseline="0" dirty="0">
                          <a:latin typeface="Arial Narrow" panose="020B0606020202030204" pitchFamily="34" charset="0"/>
                        </a:rPr>
                        <a:t>Strengthened knowledge and science for policy interface</a:t>
                      </a:r>
                    </a:p>
                    <a:p>
                      <a:pPr marL="285750" indent="-285750">
                        <a:buFont typeface="Arial" panose="020B0604020202020204" pitchFamily="34" charset="0"/>
                        <a:buChar char="•"/>
                      </a:pPr>
                      <a:r>
                        <a:rPr lang="en-GB" sz="1400" baseline="0" dirty="0">
                          <a:latin typeface="Arial Narrow" panose="020B0606020202030204" pitchFamily="34" charset="0"/>
                        </a:rPr>
                        <a:t>Enhanced international cooperation of SA environmental/</a:t>
                      </a:r>
                      <a:r>
                        <a:rPr lang="en-GB" sz="1400" baseline="0" dirty="0" err="1">
                          <a:latin typeface="Arial Narrow" panose="020B0606020202030204" pitchFamily="34" charset="0"/>
                        </a:rPr>
                        <a:t>sustainabile</a:t>
                      </a:r>
                      <a:r>
                        <a:rPr lang="en-GB" sz="1400" baseline="0" dirty="0">
                          <a:latin typeface="Arial Narrow" panose="020B0606020202030204" pitchFamily="34" charset="0"/>
                        </a:rPr>
                        <a:t> sustainable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0728">
                <a:tc gridSpan="2">
                  <a:txBody>
                    <a:bodyPr/>
                    <a:lstStyle/>
                    <a:p>
                      <a:endParaRPr lang="en-GB" sz="1400" b="1" kern="1200" dirty="0">
                        <a:solidFill>
                          <a:schemeClr val="dk1"/>
                        </a:solidFill>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20</a:t>
            </a:fld>
            <a:endParaRPr lang="en-GB"/>
          </a:p>
        </p:txBody>
      </p:sp>
    </p:spTree>
    <p:extLst>
      <p:ext uri="{BB962C8B-B14F-4D97-AF65-F5344CB8AC3E}">
        <p14:creationId xmlns:p14="http://schemas.microsoft.com/office/powerpoint/2010/main" val="228373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413792"/>
            <a:ext cx="8651304" cy="1143000"/>
          </a:xfrm>
        </p:spPr>
        <p:txBody>
          <a:bodyPr>
            <a:normAutofit fontScale="90000"/>
          </a:bodyPr>
          <a:lstStyle/>
          <a:p>
            <a:pPr algn="l"/>
            <a:r>
              <a:rPr lang="en-GB" b="1" dirty="0"/>
              <a:t>Alignment with DEA Plan</a:t>
            </a:r>
            <a:br>
              <a:rPr lang="en-GB" b="1" dirty="0"/>
            </a:br>
            <a:r>
              <a:rPr lang="en-GB" b="1" dirty="0"/>
              <a:t>cont.</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344735315"/>
              </p:ext>
            </p:extLst>
          </p:nvPr>
        </p:nvGraphicFramePr>
        <p:xfrm>
          <a:off x="215516" y="1701536"/>
          <a:ext cx="8532948" cy="2588112"/>
        </p:xfrm>
        <a:graphic>
          <a:graphicData uri="http://schemas.openxmlformats.org/drawingml/2006/table">
            <a:tbl>
              <a:tblPr firstRow="1" bandRow="1">
                <a:tableStyleId>{5C22544A-7EE6-4342-B048-85BDC9FD1C3A}</a:tableStyleId>
              </a:tblPr>
              <a:tblGrid>
                <a:gridCol w="3204356">
                  <a:extLst>
                    <a:ext uri="{9D8B030D-6E8A-4147-A177-3AD203B41FA5}">
                      <a16:colId xmlns="" xmlns:a16="http://schemas.microsoft.com/office/drawing/2014/main" val="20000"/>
                    </a:ext>
                  </a:extLst>
                </a:gridCol>
                <a:gridCol w="5328592">
                  <a:extLst>
                    <a:ext uri="{9D8B030D-6E8A-4147-A177-3AD203B41FA5}">
                      <a16:colId xmlns="" xmlns:a16="http://schemas.microsoft.com/office/drawing/2014/main" val="20001"/>
                    </a:ext>
                  </a:extLst>
                </a:gridCol>
              </a:tblGrid>
              <a:tr h="706925">
                <a:tc>
                  <a:txBody>
                    <a:bodyPr/>
                    <a:lstStyle/>
                    <a:p>
                      <a:r>
                        <a:rPr lang="en-GB" sz="1800" b="1" kern="1200" dirty="0">
                          <a:solidFill>
                            <a:schemeClr val="lt1"/>
                          </a:solidFill>
                          <a:effectLst/>
                          <a:latin typeface="+mn-lt"/>
                          <a:ea typeface="+mn-ea"/>
                          <a:cs typeface="+mn-cs"/>
                        </a:rPr>
                        <a:t>DEA</a:t>
                      </a:r>
                      <a:r>
                        <a:rPr lang="en-GB" sz="1800" b="1" kern="1200" baseline="0" dirty="0">
                          <a:solidFill>
                            <a:schemeClr val="lt1"/>
                          </a:solidFill>
                          <a:effectLst/>
                          <a:latin typeface="+mn-lt"/>
                          <a:ea typeface="+mn-ea"/>
                          <a:cs typeface="+mn-cs"/>
                        </a:rPr>
                        <a:t> OBJECTIVE</a:t>
                      </a:r>
                      <a:r>
                        <a:rPr lang="en-GB" sz="1800" b="1" kern="1200" dirty="0">
                          <a:solidFill>
                            <a:schemeClr val="lt1"/>
                          </a:solidFill>
                          <a:effectLst/>
                          <a:latin typeface="+mn-lt"/>
                          <a:ea typeface="+mn-ea"/>
                          <a:cs typeface="+mn-cs"/>
                        </a:rPr>
                        <a:t>:</a:t>
                      </a:r>
                      <a:endParaRPr lang="en-ZA" dirty="0"/>
                    </a:p>
                  </a:txBody>
                  <a:tcPr>
                    <a:lnL w="12700" cap="flat" cmpd="sng" algn="ctr">
                      <a:solidFill>
                        <a:schemeClr val="tx1"/>
                      </a:solidFill>
                      <a:prstDash val="solid"/>
                      <a:round/>
                      <a:headEnd type="none" w="med" len="med"/>
                      <a:tailEnd type="none" w="med" len="med"/>
                    </a:lnL>
                    <a:solidFill>
                      <a:schemeClr val="tx2">
                        <a:lumMod val="50000"/>
                      </a:schemeClr>
                    </a:solidFill>
                  </a:tcPr>
                </a:tc>
                <a:tc>
                  <a:txBody>
                    <a:bodyPr/>
                    <a:lstStyle/>
                    <a:p>
                      <a:r>
                        <a:rPr lang="en-GB" sz="1800" b="1" kern="1200" dirty="0">
                          <a:solidFill>
                            <a:schemeClr val="lt1"/>
                          </a:solidFill>
                          <a:effectLst/>
                          <a:latin typeface="+mn-lt"/>
                          <a:ea typeface="+mn-ea"/>
                          <a:cs typeface="+mn-cs"/>
                        </a:rPr>
                        <a:t>NDP</a:t>
                      </a:r>
                      <a:r>
                        <a:rPr lang="en-GB" sz="1800" b="1" kern="1200" baseline="0" dirty="0">
                          <a:solidFill>
                            <a:schemeClr val="lt1"/>
                          </a:solidFill>
                          <a:effectLst/>
                          <a:latin typeface="+mn-lt"/>
                          <a:ea typeface="+mn-ea"/>
                          <a:cs typeface="+mn-cs"/>
                        </a:rPr>
                        <a:t> CONTRIBUTION</a:t>
                      </a:r>
                      <a:r>
                        <a:rPr lang="en-GB" sz="1800" b="1" kern="1200" dirty="0">
                          <a:solidFill>
                            <a:schemeClr val="lt1"/>
                          </a:solidFill>
                          <a:effectLst/>
                          <a:latin typeface="+mn-lt"/>
                          <a:ea typeface="+mn-ea"/>
                          <a:cs typeface="+mn-cs"/>
                        </a:rPr>
                        <a:t>:</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extLst>
                  <a:ext uri="{0D108BD9-81ED-4DB2-BD59-A6C34878D82A}">
                    <a16:rowId xmlns="" xmlns:a16="http://schemas.microsoft.com/office/drawing/2014/main" val="10000"/>
                  </a:ext>
                </a:extLst>
              </a:tr>
              <a:tr h="502347">
                <a:tc>
                  <a:txBody>
                    <a:bodyPr/>
                    <a:lstStyle/>
                    <a:p>
                      <a:r>
                        <a:rPr lang="en-GB" sz="1400" b="1" kern="1200" dirty="0">
                          <a:solidFill>
                            <a:schemeClr val="dk1"/>
                          </a:solidFill>
                          <a:latin typeface="Arial Narrow" panose="020B0606020202030204" pitchFamily="34" charset="0"/>
                          <a:ea typeface="+mn-ea"/>
                          <a:cs typeface="+mn-cs"/>
                        </a:rPr>
                        <a:t>Legal</a:t>
                      </a:r>
                      <a:r>
                        <a:rPr lang="en-GB" sz="1400" b="1" kern="1200" baseline="0" dirty="0">
                          <a:solidFill>
                            <a:schemeClr val="dk1"/>
                          </a:solidFill>
                          <a:latin typeface="Arial Narrow" panose="020B0606020202030204" pitchFamily="34" charset="0"/>
                          <a:ea typeface="+mn-ea"/>
                          <a:cs typeface="+mn-cs"/>
                        </a:rPr>
                        <a:t> authorisations compliance and enforcement</a:t>
                      </a:r>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Narrow" panose="020B0606020202030204" pitchFamily="34" charset="0"/>
                        </a:rPr>
                        <a:t>Improved compliance</a:t>
                      </a:r>
                      <a:r>
                        <a:rPr lang="en-GB" sz="1400" baseline="0" dirty="0">
                          <a:latin typeface="Arial Narrow" panose="020B0606020202030204" pitchFamily="34" charset="0"/>
                        </a:rPr>
                        <a:t> with environmental legislation by effective compliance and enforcement</a:t>
                      </a:r>
                      <a:endParaRPr lang="en-GB" sz="14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992299">
                <a:tc>
                  <a:txBody>
                    <a:bodyPr/>
                    <a:lstStyle/>
                    <a:p>
                      <a:r>
                        <a:rPr lang="en-GB" sz="1400" b="1" kern="1200" dirty="0">
                          <a:solidFill>
                            <a:schemeClr val="dk1"/>
                          </a:solidFill>
                          <a:latin typeface="Arial Narrow" panose="020B0606020202030204" pitchFamily="34" charset="0"/>
                          <a:ea typeface="+mn-ea"/>
                          <a:cs typeface="+mn-cs"/>
                        </a:rPr>
                        <a:t>Oceans</a:t>
                      </a:r>
                      <a:r>
                        <a:rPr lang="en-GB" sz="1400" b="1" kern="1200" baseline="0" dirty="0">
                          <a:solidFill>
                            <a:schemeClr val="dk1"/>
                          </a:solidFill>
                          <a:latin typeface="Arial Narrow" panose="020B0606020202030204" pitchFamily="34" charset="0"/>
                          <a:ea typeface="+mn-ea"/>
                          <a:cs typeface="+mn-cs"/>
                        </a:rPr>
                        <a:t> and coasts</a:t>
                      </a:r>
                      <a:endParaRPr lang="en-GB" sz="1400" b="1" kern="1200" dirty="0">
                        <a:solidFill>
                          <a:schemeClr val="dk1"/>
                        </a:solidFill>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GB" sz="1400" baseline="0" dirty="0">
                          <a:latin typeface="Arial Narrow" panose="020B0606020202030204" pitchFamily="34" charset="0"/>
                        </a:rPr>
                        <a:t>Threats to environmental quality and integrity managed</a:t>
                      </a:r>
                    </a:p>
                    <a:p>
                      <a:pPr marL="285750" indent="-285750" algn="l">
                        <a:buFont typeface="Arial" panose="020B0604020202020204" pitchFamily="34" charset="0"/>
                        <a:buChar char="•"/>
                      </a:pPr>
                      <a:r>
                        <a:rPr lang="en-GB" sz="1400" baseline="0" dirty="0">
                          <a:latin typeface="Arial Narrow" panose="020B0606020202030204" pitchFamily="34" charset="0"/>
                        </a:rPr>
                        <a:t>Strengthened knowledge, science, and policy interface</a:t>
                      </a:r>
                    </a:p>
                    <a:p>
                      <a:pPr marL="285750" indent="-285750" algn="l">
                        <a:buFont typeface="Arial" panose="020B0604020202020204" pitchFamily="34" charset="0"/>
                        <a:buChar char="•"/>
                      </a:pPr>
                      <a:r>
                        <a:rPr lang="en-GB" sz="1400" baseline="0" dirty="0">
                          <a:latin typeface="Arial Narrow" panose="020B0606020202030204" pitchFamily="34" charset="0"/>
                        </a:rPr>
                        <a:t>Ecosystems conserved, managed, and sustainably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0728">
                <a:tc gridSpan="2">
                  <a:txBody>
                    <a:bodyPr/>
                    <a:lstStyle/>
                    <a:p>
                      <a:endParaRPr lang="en-GB" sz="1400" b="1" kern="1200" dirty="0">
                        <a:solidFill>
                          <a:schemeClr val="dk1"/>
                        </a:solidFill>
                        <a:latin typeface="Arial Narrow" panose="020B0606020202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21</a:t>
            </a:fld>
            <a:endParaRPr lang="en-GB"/>
          </a:p>
        </p:txBody>
      </p:sp>
    </p:spTree>
    <p:extLst>
      <p:ext uri="{BB962C8B-B14F-4D97-AF65-F5344CB8AC3E}">
        <p14:creationId xmlns:p14="http://schemas.microsoft.com/office/powerpoint/2010/main" val="907155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332656"/>
            <a:ext cx="9144000" cy="6869113"/>
          </a:xfrm>
          <a:prstGeom prst="rect">
            <a:avLst/>
          </a:prstGeom>
          <a:noFill/>
          <a:ln w="9525">
            <a:noFill/>
            <a:miter lim="800000"/>
            <a:headEnd/>
            <a:tailEnd/>
          </a:ln>
        </p:spPr>
      </p:pic>
      <p:sp>
        <p:nvSpPr>
          <p:cNvPr id="2" name="Title 1"/>
          <p:cNvSpPr>
            <a:spLocks noGrp="1"/>
          </p:cNvSpPr>
          <p:nvPr>
            <p:ph type="title"/>
          </p:nvPr>
        </p:nvSpPr>
        <p:spPr>
          <a:xfrm>
            <a:off x="25722" y="-99391"/>
            <a:ext cx="8784976" cy="792088"/>
          </a:xfrm>
        </p:spPr>
        <p:txBody>
          <a:bodyPr>
            <a:normAutofit fontScale="90000"/>
          </a:bodyPr>
          <a:lstStyle/>
          <a:p>
            <a:pPr algn="l"/>
            <a:r>
              <a:rPr lang="en-GB" sz="2800" i="1" dirty="0">
                <a:latin typeface="Arial" panose="020B0604020202020204" pitchFamily="34" charset="0"/>
                <a:cs typeface="Arial" panose="020B0604020202020204" pitchFamily="34" charset="0"/>
              </a:rPr>
              <a:t>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		 </a:t>
            </a:r>
            <a:br>
              <a:rPr lang="en-GB" sz="2800" i="1" dirty="0">
                <a:latin typeface="Arial" panose="020B0604020202020204" pitchFamily="34" charset="0"/>
                <a:cs typeface="Arial" panose="020B0604020202020204" pitchFamily="34" charset="0"/>
              </a:rPr>
            </a:br>
            <a:r>
              <a:rPr lang="en-GB" sz="2800" i="1" dirty="0">
                <a:latin typeface="Arial" panose="020B0604020202020204" pitchFamily="34" charset="0"/>
                <a:cs typeface="Arial" panose="020B0604020202020204" pitchFamily="34" charset="0"/>
              </a:rPr>
              <a:t>		</a:t>
            </a:r>
            <a:endParaRPr lang="en-GB" sz="4000" i="1" dirty="0">
              <a:latin typeface="Arial" panose="020B0604020202020204" pitchFamily="34" charset="0"/>
              <a:cs typeface="Arial" panose="020B0604020202020204" pitchFamily="34" charset="0"/>
            </a:endParaRPr>
          </a:p>
        </p:txBody>
      </p:sp>
      <p:sp>
        <p:nvSpPr>
          <p:cNvPr id="5" name="Title 1"/>
          <p:cNvSpPr txBox="1">
            <a:spLocks/>
          </p:cNvSpPr>
          <p:nvPr/>
        </p:nvSpPr>
        <p:spPr>
          <a:xfrm>
            <a:off x="25722" y="1124744"/>
            <a:ext cx="8784976" cy="52565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371600" lvl="2" indent="-457200">
              <a:lnSpc>
                <a:spcPct val="120000"/>
              </a:lnSpc>
              <a:buFont typeface="Arial" panose="020B0604020202020204" pitchFamily="34" charset="0"/>
              <a:buChar char="•"/>
            </a:pPr>
            <a:endParaRPr lang="en-GB" sz="250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9694"/>
            <a:ext cx="9144000" cy="6085650"/>
          </a:xfrm>
          <a:prstGeom prst="rect">
            <a:avLst/>
          </a:prstGeom>
        </p:spPr>
      </p:pic>
      <p:sp>
        <p:nvSpPr>
          <p:cNvPr id="3" name="Slide Number Placeholder 2"/>
          <p:cNvSpPr>
            <a:spLocks noGrp="1"/>
          </p:cNvSpPr>
          <p:nvPr>
            <p:ph type="sldNum" sz="quarter" idx="12"/>
          </p:nvPr>
        </p:nvSpPr>
        <p:spPr/>
        <p:txBody>
          <a:bodyPr/>
          <a:lstStyle/>
          <a:p>
            <a:fld id="{07FBFD4E-8501-427C-9EDD-7522A388D733}" type="slidenum">
              <a:rPr lang="en-GB" smtClean="0"/>
              <a:pPr/>
              <a:t>22</a:t>
            </a:fld>
            <a:endParaRPr lang="en-GB"/>
          </a:p>
        </p:txBody>
      </p:sp>
    </p:spTree>
    <p:extLst>
      <p:ext uri="{BB962C8B-B14F-4D97-AF65-F5344CB8AC3E}">
        <p14:creationId xmlns:p14="http://schemas.microsoft.com/office/powerpoint/2010/main" val="305671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p:txBody>
          <a:bodyPr/>
          <a:lstStyle/>
          <a:p>
            <a:pPr algn="l"/>
            <a:r>
              <a:rPr lang="en-GB" dirty="0"/>
              <a:t>	</a:t>
            </a:r>
            <a:r>
              <a:rPr lang="en-GB" b="1" dirty="0"/>
              <a:t>Programme Structure</a:t>
            </a:r>
          </a:p>
        </p:txBody>
      </p:sp>
      <p:sp>
        <p:nvSpPr>
          <p:cNvPr id="7" name="Content Placeholder 4"/>
          <p:cNvSpPr>
            <a:spLocks noGrp="1"/>
          </p:cNvSpPr>
          <p:nvPr>
            <p:ph idx="1"/>
          </p:nvPr>
        </p:nvSpPr>
        <p:spPr>
          <a:xfrm>
            <a:off x="152400" y="1573857"/>
            <a:ext cx="8839200" cy="5743575"/>
          </a:xfrm>
        </p:spPr>
        <p:txBody>
          <a:bodyPr/>
          <a:lstStyle/>
          <a:p>
            <a:pPr algn="just">
              <a:buFont typeface="Arial" charset="0"/>
              <a:buAutoNum type="arabicPeriod"/>
            </a:pPr>
            <a:r>
              <a:rPr lang="en-GB" altLang="en-US" sz="2000" b="1" dirty="0"/>
              <a:t>Park Operations: </a:t>
            </a:r>
            <a:r>
              <a:rPr lang="en-GB" altLang="en-US" sz="2000" dirty="0"/>
              <a:t>To ensure the regulation and management of the World Heritage Values in a manner that facilitates sustainable economic growth and development  </a:t>
            </a:r>
          </a:p>
          <a:p>
            <a:pPr algn="just">
              <a:buFont typeface="Arial" charset="0"/>
              <a:buAutoNum type="arabicPeriod"/>
            </a:pPr>
            <a:r>
              <a:rPr lang="en-GB" altLang="en-US" sz="2000" b="1" dirty="0"/>
              <a:t>Transformation (Social and Economic Development) </a:t>
            </a:r>
            <a:r>
              <a:rPr lang="en-GB" altLang="en-US" sz="2000" dirty="0"/>
              <a:t>: To improve access to job and income generation opportunities for previously disadvantaged individuals and communities</a:t>
            </a:r>
          </a:p>
          <a:p>
            <a:pPr algn="just">
              <a:buFont typeface="Arial" charset="0"/>
              <a:buAutoNum type="arabicPeriod"/>
            </a:pPr>
            <a:r>
              <a:rPr lang="en-GB" altLang="en-US" sz="2000" b="1" dirty="0"/>
              <a:t>Commercialisation</a:t>
            </a:r>
            <a:r>
              <a:rPr lang="en-GB" altLang="en-US" sz="2000" dirty="0"/>
              <a:t>: To position the Park as a premiere tourism destination</a:t>
            </a:r>
          </a:p>
          <a:p>
            <a:pPr algn="just">
              <a:buFont typeface="Arial" charset="0"/>
              <a:buAutoNum type="arabicPeriod"/>
            </a:pPr>
            <a:r>
              <a:rPr lang="en-GB" altLang="en-US" sz="2000" b="1" dirty="0"/>
              <a:t>Governance and Administration</a:t>
            </a:r>
            <a:r>
              <a:rPr lang="en-GB" altLang="en-US" sz="2000" dirty="0"/>
              <a:t>: To improve the framework for policy making in iSimangaliso, promote innovative research that supports management objectives, and develop, implement, and maintain cost-efficient and effective systems that support the execution of business processes</a:t>
            </a:r>
          </a:p>
          <a:p>
            <a:pPr algn="just">
              <a:buFont typeface="Arial" charset="0"/>
              <a:buAutoNum type="arabicPeriod"/>
            </a:pPr>
            <a:endParaRPr lang="en-GB" altLang="en-US" sz="2000" dirty="0"/>
          </a:p>
          <a:p>
            <a:pPr algn="just">
              <a:buFont typeface="Arial" charset="0"/>
              <a:buChar char="•"/>
            </a:pPr>
            <a:endParaRPr lang="en-GB" altLang="en-US" sz="1700" dirty="0"/>
          </a:p>
        </p:txBody>
      </p:sp>
      <p:sp>
        <p:nvSpPr>
          <p:cNvPr id="2" name="Slide Number Placeholder 1"/>
          <p:cNvSpPr>
            <a:spLocks noGrp="1"/>
          </p:cNvSpPr>
          <p:nvPr>
            <p:ph type="sldNum" sz="quarter" idx="12"/>
          </p:nvPr>
        </p:nvSpPr>
        <p:spPr/>
        <p:txBody>
          <a:bodyPr/>
          <a:lstStyle/>
          <a:p>
            <a:fld id="{07FBFD4E-8501-427C-9EDD-7522A388D733}" type="slidenum">
              <a:rPr lang="en-GB" smtClean="0"/>
              <a:pPr/>
              <a:t>23</a:t>
            </a:fld>
            <a:endParaRPr lang="en-GB"/>
          </a:p>
        </p:txBody>
      </p:sp>
    </p:spTree>
    <p:extLst>
      <p:ext uri="{BB962C8B-B14F-4D97-AF65-F5344CB8AC3E}">
        <p14:creationId xmlns:p14="http://schemas.microsoft.com/office/powerpoint/2010/main" val="109768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dirty="0"/>
              <a:t>Programme 1: Park Operations</a:t>
            </a:r>
          </a:p>
        </p:txBody>
      </p:sp>
      <p:graphicFrame>
        <p:nvGraphicFramePr>
          <p:cNvPr id="2" name="Table 1"/>
          <p:cNvGraphicFramePr>
            <a:graphicFrameLocks noGrp="1"/>
          </p:cNvGraphicFramePr>
          <p:nvPr>
            <p:extLst>
              <p:ext uri="{D42A27DB-BD31-4B8C-83A1-F6EECF244321}">
                <p14:modId xmlns:p14="http://schemas.microsoft.com/office/powerpoint/2010/main" val="2942439659"/>
              </p:ext>
            </p:extLst>
          </p:nvPr>
        </p:nvGraphicFramePr>
        <p:xfrm>
          <a:off x="215516" y="1418864"/>
          <a:ext cx="8676963" cy="4701968"/>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706925">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871163">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mn-lt"/>
                          <a:ea typeface="+mn-ea"/>
                          <a:cs typeface="+mn-cs"/>
                        </a:rPr>
                        <a:t>Ensure the regulation and management of the World Heritage values in a manner that facilitates sustainable economic growth and development</a:t>
                      </a:r>
                      <a:endParaRPr lang="en-ZA" sz="1300" b="1" kern="1200" dirty="0">
                        <a:solidFill>
                          <a:schemeClr val="dk1"/>
                        </a:solidFill>
                        <a:effectLst/>
                        <a:latin typeface="+mn-lt"/>
                        <a:ea typeface="+mn-ea"/>
                        <a:cs typeface="+mn-cs"/>
                      </a:endParaRPr>
                    </a:p>
                    <a:p>
                      <a:endParaRPr lang="en-GB" sz="1300" baseline="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park management meetings attended with day-to-day conservation manager</a:t>
                      </a:r>
                      <a:endParaRPr lang="en-GB" sz="1300" baseline="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Arial Narrow" panose="020B0606020202030204" pitchFamily="34" charset="0"/>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Arial Narrow" panose="020B0606020202030204" pitchFamily="34" charset="0"/>
                          <a:ea typeface="+mn-ea"/>
                          <a:cs typeface="+mn-cs"/>
                        </a:rPr>
                        <a:t>6</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55174">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new environmental audits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55174">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follow-up environmental audits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tx1"/>
                          </a:solidFill>
                          <a:effectLst/>
                          <a:latin typeface="+mn-lt"/>
                          <a:ea typeface="+mn-ea"/>
                          <a:cs typeface="+mn-cs"/>
                        </a:rPr>
                        <a:t>5</a:t>
                      </a: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654484">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Number of environmental monitors deployed in </a:t>
                      </a:r>
                      <a:r>
                        <a:rPr lang="en-GB" sz="1300" kern="1200" dirty="0" err="1">
                          <a:solidFill>
                            <a:schemeClr val="dk1"/>
                          </a:solidFill>
                          <a:effectLst/>
                          <a:latin typeface="+mn-lt"/>
                          <a:ea typeface="+mn-ea"/>
                          <a:cs typeface="+mn-cs"/>
                        </a:rPr>
                        <a:t>iSimangaliso</a:t>
                      </a:r>
                      <a:r>
                        <a:rPr lang="en-GB" sz="1300" kern="1200" dirty="0">
                          <a:solidFill>
                            <a:schemeClr val="dk1"/>
                          </a:solidFill>
                          <a:effectLst/>
                          <a:latin typeface="+mn-lt"/>
                          <a:ea typeface="+mn-ea"/>
                          <a:cs typeface="+mn-cs"/>
                        </a:rPr>
                        <a:t> </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30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58611">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Number of hectares of invasive alien plants treated</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15500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25000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70728">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Number of kilometres of accessible coastline cleaned</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320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320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24</a:t>
            </a:fld>
            <a:endParaRPr lang="en-GB"/>
          </a:p>
        </p:txBody>
      </p:sp>
    </p:spTree>
    <p:extLst>
      <p:ext uri="{BB962C8B-B14F-4D97-AF65-F5344CB8AC3E}">
        <p14:creationId xmlns:p14="http://schemas.microsoft.com/office/powerpoint/2010/main" val="40172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dirty="0"/>
              <a:t>Programme 1: Park Operations</a:t>
            </a:r>
          </a:p>
        </p:txBody>
      </p:sp>
      <p:graphicFrame>
        <p:nvGraphicFramePr>
          <p:cNvPr id="2" name="Table 1"/>
          <p:cNvGraphicFramePr>
            <a:graphicFrameLocks noGrp="1"/>
          </p:cNvGraphicFramePr>
          <p:nvPr>
            <p:extLst>
              <p:ext uri="{D42A27DB-BD31-4B8C-83A1-F6EECF244321}">
                <p14:modId xmlns:p14="http://schemas.microsoft.com/office/powerpoint/2010/main" val="241615648"/>
              </p:ext>
            </p:extLst>
          </p:nvPr>
        </p:nvGraphicFramePr>
        <p:xfrm>
          <a:off x="215516" y="1418865"/>
          <a:ext cx="8676963" cy="5936989"/>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41983">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413411">
                <a:tc rowSpan="4">
                  <a:txBody>
                    <a:bodyPr/>
                    <a:lstStyle/>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spcAft>
                          <a:spcPts val="0"/>
                        </a:spcAft>
                      </a:pPr>
                      <a:r>
                        <a:rPr lang="en-GB" sz="1300" kern="1200" dirty="0">
                          <a:solidFill>
                            <a:schemeClr val="dk1"/>
                          </a:solidFill>
                          <a:effectLst/>
                          <a:latin typeface="+mn-lt"/>
                          <a:ea typeface="+mn-ea"/>
                          <a:cs typeface="+mn-cs"/>
                        </a:rPr>
                        <a:t>Percentage completion of annual controlled burning programme</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866749">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applications processed in respect of developments in the buffer zone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Arial Narrow" panose="020B0606020202030204" pitchFamily="34" charset="0"/>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Arial Narrow" panose="020B0606020202030204" pitchFamily="34" charset="0"/>
                          <a:ea typeface="+mn-ea"/>
                          <a:cs typeface="+mn-cs"/>
                        </a:rPr>
                        <a:t>80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08012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of identified unauthorised developments/activities actioned legally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92088">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completion of annual infrastructure maintenance programme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44518">
                <a:tc gridSpan="2">
                  <a:txBody>
                    <a:bodyPr/>
                    <a:lstStyle/>
                    <a:p>
                      <a:endParaRPr lang="en-GB" sz="1300" baseline="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25</a:t>
            </a:fld>
            <a:endParaRPr lang="en-GB"/>
          </a:p>
        </p:txBody>
      </p:sp>
    </p:spTree>
    <p:extLst>
      <p:ext uri="{BB962C8B-B14F-4D97-AF65-F5344CB8AC3E}">
        <p14:creationId xmlns:p14="http://schemas.microsoft.com/office/powerpoint/2010/main" val="339992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dirty="0"/>
              <a:t>Programme 2: Transformation</a:t>
            </a:r>
          </a:p>
        </p:txBody>
      </p:sp>
      <p:graphicFrame>
        <p:nvGraphicFramePr>
          <p:cNvPr id="2" name="Table 1"/>
          <p:cNvGraphicFramePr>
            <a:graphicFrameLocks noGrp="1"/>
          </p:cNvGraphicFramePr>
          <p:nvPr>
            <p:extLst>
              <p:ext uri="{D42A27DB-BD31-4B8C-83A1-F6EECF244321}">
                <p14:modId xmlns:p14="http://schemas.microsoft.com/office/powerpoint/2010/main" val="3366653250"/>
              </p:ext>
            </p:extLst>
          </p:nvPr>
        </p:nvGraphicFramePr>
        <p:xfrm>
          <a:off x="215516" y="1556792"/>
          <a:ext cx="8676963" cy="5100015"/>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41983">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solidFill>
                      <a:schemeClr val="tx2">
                        <a:lumMod val="50000"/>
                      </a:schemeClr>
                    </a:solidFill>
                  </a:tcPr>
                </a:tc>
                <a:extLst>
                  <a:ext uri="{0D108BD9-81ED-4DB2-BD59-A6C34878D82A}">
                    <a16:rowId xmlns="" xmlns:a16="http://schemas.microsoft.com/office/drawing/2014/main" val="10000"/>
                  </a:ext>
                </a:extLst>
              </a:tr>
              <a:tr h="720080">
                <a:tc rowSpan="5">
                  <a:txBody>
                    <a:bodyPr/>
                    <a:lstStyle/>
                    <a:p>
                      <a:r>
                        <a:rPr lang="en-GB" sz="1300" b="1" kern="1200" dirty="0">
                          <a:solidFill>
                            <a:schemeClr val="dk1"/>
                          </a:solidFill>
                          <a:effectLst/>
                          <a:latin typeface="+mn-lt"/>
                          <a:ea typeface="+mn-ea"/>
                          <a:cs typeface="+mn-cs"/>
                        </a:rPr>
                        <a:t>To optimise empowerment in all Park activities in order to support the transformation of tourism, conservation and research sectors through ownership, education, training, and job creation</a:t>
                      </a: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temporary jobs created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Arial Narrow" panose="020B0606020202030204" pitchFamily="34" charset="0"/>
                          <a:ea typeface="+mn-ea"/>
                          <a:cs typeface="+mn-cs"/>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1221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76064">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training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4800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64096">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SMMES participating in and skills development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648072">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Number of bursaries awarded</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720080">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Percentage procurement from black-owned suppliers</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76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66129">
                <a:tc gridSpan="2">
                  <a:txBody>
                    <a:bodyPr/>
                    <a:lstStyle/>
                    <a:p>
                      <a:endParaRPr lang="en-GB" sz="1300" baseline="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ZA"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ZA"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26</a:t>
            </a:fld>
            <a:endParaRPr lang="en-GB"/>
          </a:p>
        </p:txBody>
      </p:sp>
    </p:spTree>
    <p:extLst>
      <p:ext uri="{BB962C8B-B14F-4D97-AF65-F5344CB8AC3E}">
        <p14:creationId xmlns:p14="http://schemas.microsoft.com/office/powerpoint/2010/main" val="1757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dirty="0"/>
              <a:t>Programme 3: Commercialisation</a:t>
            </a:r>
          </a:p>
        </p:txBody>
      </p:sp>
      <p:graphicFrame>
        <p:nvGraphicFramePr>
          <p:cNvPr id="2" name="Table 1"/>
          <p:cNvGraphicFramePr>
            <a:graphicFrameLocks noGrp="1"/>
          </p:cNvGraphicFramePr>
          <p:nvPr>
            <p:extLst>
              <p:ext uri="{D42A27DB-BD31-4B8C-83A1-F6EECF244321}">
                <p14:modId xmlns:p14="http://schemas.microsoft.com/office/powerpoint/2010/main" val="3654272005"/>
              </p:ext>
            </p:extLst>
          </p:nvPr>
        </p:nvGraphicFramePr>
        <p:xfrm>
          <a:off x="215516" y="1564017"/>
          <a:ext cx="8676963" cy="4385263"/>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41983">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936104">
                <a:tc rowSpan="4">
                  <a:txBody>
                    <a:bodyPr/>
                    <a:lstStyle/>
                    <a:p>
                      <a:r>
                        <a:rPr lang="en-GB" sz="1300" b="1" kern="1200" dirty="0">
                          <a:solidFill>
                            <a:schemeClr val="dk1"/>
                          </a:solidFill>
                          <a:effectLst/>
                          <a:latin typeface="+mn-lt"/>
                          <a:ea typeface="+mn-ea"/>
                          <a:cs typeface="+mn-cs"/>
                        </a:rPr>
                        <a:t>To optimise the Park’s revenue generation in an environmentally- and commercially sustainable manner that fosters job creation and empowerment of historically-disadvantaged communities</a:t>
                      </a: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p>
                      <a:endParaRPr lang="en-GB" sz="1300" baseline="0" dirty="0">
                        <a:latin typeface="Arial Narrow" panose="020B0606020202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Revenue to the Park from commercial sources (rand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18.4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76064">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Visitor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506860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520000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64096">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lapsed licenses/concessions retendered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80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80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864096">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Percentage implementation of plan in respect of new tourism developments</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60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60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432048">
                <a:tc gridSpan="2">
                  <a:txBody>
                    <a:bodyPr/>
                    <a:lstStyle/>
                    <a:p>
                      <a:endParaRPr lang="en-GB" sz="1300" baseline="0" dirty="0">
                        <a:latin typeface="Arial Narrow" panose="020B0606020202030204" pitchFamily="34" charset="0"/>
                      </a:endParaRPr>
                    </a:p>
                  </a:txBody>
                  <a:tcPr>
                    <a:lnT w="12700" cap="flat" cmpd="sng" algn="ctr">
                      <a:solidFill>
                        <a:schemeClr val="tx1"/>
                      </a:solidFill>
                      <a:prstDash val="solid"/>
                      <a:round/>
                      <a:headEnd type="none" w="med" len="med"/>
                      <a:tailEnd type="none" w="med" len="med"/>
                    </a:lnT>
                    <a:noFill/>
                  </a:tcPr>
                </a:tc>
                <a:tc hMerge="1">
                  <a:txBody>
                    <a:bodyPr/>
                    <a:lstStyle/>
                    <a:p>
                      <a:pPr>
                        <a:spcAft>
                          <a:spcPts val="0"/>
                        </a:spcAft>
                      </a:pP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27</a:t>
            </a:fld>
            <a:endParaRPr lang="en-GB"/>
          </a:p>
        </p:txBody>
      </p:sp>
    </p:spTree>
    <p:extLst>
      <p:ext uri="{BB962C8B-B14F-4D97-AF65-F5344CB8AC3E}">
        <p14:creationId xmlns:p14="http://schemas.microsoft.com/office/powerpoint/2010/main" val="351334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lstStyle/>
          <a:p>
            <a:pPr algn="l"/>
            <a:r>
              <a:rPr lang="en-GB" dirty="0"/>
              <a:t>Programme 3: Commercialisation</a:t>
            </a:r>
          </a:p>
        </p:txBody>
      </p:sp>
      <p:graphicFrame>
        <p:nvGraphicFramePr>
          <p:cNvPr id="2" name="Table 1"/>
          <p:cNvGraphicFramePr>
            <a:graphicFrameLocks noGrp="1"/>
          </p:cNvGraphicFramePr>
          <p:nvPr>
            <p:extLst>
              <p:ext uri="{D42A27DB-BD31-4B8C-83A1-F6EECF244321}">
                <p14:modId xmlns:p14="http://schemas.microsoft.com/office/powerpoint/2010/main" val="84371031"/>
              </p:ext>
            </p:extLst>
          </p:nvPr>
        </p:nvGraphicFramePr>
        <p:xfrm>
          <a:off x="215516" y="1562881"/>
          <a:ext cx="8676963" cy="3954351"/>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41983">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7200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mn-lt"/>
                          <a:ea typeface="+mn-ea"/>
                          <a:cs typeface="+mn-cs"/>
                        </a:rPr>
                        <a:t>To promote and market the Park and establish it as a prominent tourism destination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spcAft>
                          <a:spcPts val="0"/>
                        </a:spcAft>
                      </a:pPr>
                      <a:r>
                        <a:rPr lang="en-GB" sz="1300" kern="1200" dirty="0">
                          <a:solidFill>
                            <a:schemeClr val="dk1"/>
                          </a:solidFill>
                          <a:effectLst/>
                          <a:latin typeface="+mn-lt"/>
                          <a:ea typeface="+mn-ea"/>
                          <a:cs typeface="+mn-cs"/>
                        </a:rPr>
                        <a:t>Number of annual events implemented</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92088">
                <a:tc vMerge="1">
                  <a:txBody>
                    <a:bodyPr/>
                    <a:lstStyle/>
                    <a:p>
                      <a:endParaRPr lang="en-ZA"/>
                    </a:p>
                  </a:txBody>
                  <a:tcPr/>
                </a:tc>
                <a:tc>
                  <a:txBody>
                    <a:bodyPr/>
                    <a:lstStyle/>
                    <a:p>
                      <a:pPr>
                        <a:spcAft>
                          <a:spcPts val="0"/>
                        </a:spcAft>
                      </a:pPr>
                      <a:r>
                        <a:rPr lang="en-GB" sz="1300" kern="1200" dirty="0">
                          <a:solidFill>
                            <a:schemeClr val="dk1"/>
                          </a:solidFill>
                          <a:effectLst/>
                          <a:latin typeface="+mn-lt"/>
                          <a:ea typeface="+mn-ea"/>
                          <a:cs typeface="+mn-cs"/>
                        </a:rPr>
                        <a:t>Implementation of annual marketing and PR programme (%completion)</a:t>
                      </a:r>
                      <a:endParaRPr lang="en-ZA" sz="13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endParaRPr lang="en-ZA"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245060">
                <a:tc>
                  <a:txBody>
                    <a:bodyPr/>
                    <a:lstStyle/>
                    <a:p>
                      <a:r>
                        <a:rPr lang="en-GB" sz="1300" b="1" kern="1200" dirty="0">
                          <a:solidFill>
                            <a:schemeClr val="dk1"/>
                          </a:solidFill>
                          <a:effectLst/>
                          <a:latin typeface="+mn-lt"/>
                          <a:ea typeface="+mn-ea"/>
                          <a:cs typeface="+mn-cs"/>
                        </a:rPr>
                        <a:t>To develop environmentally appropriate tourism infrastructure that supports the development of the tourism market for the Park as well as conservation management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Implementation of annual infrastructure programme (%completion)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55140">
                <a:tc gridSpan="4">
                  <a:txBody>
                    <a:bodyPr/>
                    <a:lstStyle/>
                    <a:p>
                      <a:endParaRPr lang="en-GB" sz="1300" b="1"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28</a:t>
            </a:fld>
            <a:endParaRPr lang="en-GB"/>
          </a:p>
        </p:txBody>
      </p:sp>
    </p:spTree>
    <p:extLst>
      <p:ext uri="{BB962C8B-B14F-4D97-AF65-F5344CB8AC3E}">
        <p14:creationId xmlns:p14="http://schemas.microsoft.com/office/powerpoint/2010/main" val="1891724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normAutofit fontScale="90000"/>
          </a:bodyPr>
          <a:lstStyle/>
          <a:p>
            <a:pPr algn="l"/>
            <a:r>
              <a:rPr lang="en-GB" dirty="0"/>
              <a:t>Programme 4: Finance and 						  Administration</a:t>
            </a:r>
          </a:p>
        </p:txBody>
      </p:sp>
      <p:graphicFrame>
        <p:nvGraphicFramePr>
          <p:cNvPr id="2" name="Table 1"/>
          <p:cNvGraphicFramePr>
            <a:graphicFrameLocks noGrp="1"/>
          </p:cNvGraphicFramePr>
          <p:nvPr>
            <p:extLst>
              <p:ext uri="{D42A27DB-BD31-4B8C-83A1-F6EECF244321}">
                <p14:modId xmlns:p14="http://schemas.microsoft.com/office/powerpoint/2010/main" val="653628692"/>
              </p:ext>
            </p:extLst>
          </p:nvPr>
        </p:nvGraphicFramePr>
        <p:xfrm>
          <a:off x="215516" y="1418864"/>
          <a:ext cx="8676963" cy="4760109"/>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96750">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744305">
                <a:tc rowSpan="3">
                  <a:txBody>
                    <a:bodyPr/>
                    <a:lstStyle/>
                    <a:p>
                      <a:r>
                        <a:rPr lang="en-GB" sz="1300" b="1" kern="1200" dirty="0">
                          <a:solidFill>
                            <a:schemeClr val="dk1"/>
                          </a:solidFill>
                          <a:effectLst/>
                          <a:latin typeface="+mn-lt"/>
                          <a:ea typeface="+mn-ea"/>
                          <a:cs typeface="+mn-cs"/>
                        </a:rPr>
                        <a:t>To promote research that is innovative and relevant to the knowledge requirements and management objectives of the </a:t>
                      </a:r>
                      <a:r>
                        <a:rPr lang="en-GB" sz="1300" b="1" kern="1200" dirty="0" err="1">
                          <a:solidFill>
                            <a:schemeClr val="dk1"/>
                          </a:solidFill>
                          <a:effectLst/>
                          <a:latin typeface="+mn-lt"/>
                          <a:ea typeface="+mn-ea"/>
                          <a:cs typeface="+mn-cs"/>
                        </a:rPr>
                        <a:t>iSimangaliso</a:t>
                      </a:r>
                      <a:r>
                        <a:rPr lang="en-GB" sz="1300" b="1" kern="1200" dirty="0">
                          <a:solidFill>
                            <a:schemeClr val="dk1"/>
                          </a:solidFill>
                          <a:effectLst/>
                          <a:latin typeface="+mn-lt"/>
                          <a:ea typeface="+mn-ea"/>
                          <a:cs typeface="+mn-cs"/>
                        </a:rPr>
                        <a:t> Wetland Park</a:t>
                      </a:r>
                    </a:p>
                    <a:p>
                      <a:endParaRPr lang="en-GB" sz="1300" b="1" kern="1200" dirty="0">
                        <a:solidFill>
                          <a:schemeClr val="dk1"/>
                        </a:solidFill>
                        <a:effectLst/>
                        <a:latin typeface="+mn-lt"/>
                        <a:ea typeface="+mn-ea"/>
                        <a:cs typeface="+mn-cs"/>
                      </a:endParaRPr>
                    </a:p>
                    <a:p>
                      <a:endParaRPr lang="en-GB" sz="1300" b="1" kern="1200" dirty="0">
                        <a:solidFill>
                          <a:schemeClr val="dk1"/>
                        </a:solidFill>
                        <a:effectLst/>
                        <a:latin typeface="+mn-lt"/>
                        <a:ea typeface="+mn-ea"/>
                        <a:cs typeface="+mn-cs"/>
                      </a:endParaRPr>
                    </a:p>
                    <a:p>
                      <a:endParaRPr lang="en-GB" sz="1300" b="1" kern="1200" dirty="0">
                        <a:solidFill>
                          <a:schemeClr val="dk1"/>
                        </a:solidFill>
                        <a:effectLst/>
                        <a:latin typeface="+mn-lt"/>
                        <a:ea typeface="+mn-ea"/>
                        <a:cs typeface="+mn-cs"/>
                      </a:endParaRPr>
                    </a:p>
                    <a:p>
                      <a:endParaRPr lang="en-GB" sz="1300" b="1" kern="1200" dirty="0">
                        <a:solidFill>
                          <a:schemeClr val="dk1"/>
                        </a:solidFill>
                        <a:effectLst/>
                        <a:latin typeface="+mn-lt"/>
                        <a:ea typeface="+mn-ea"/>
                        <a:cs typeface="+mn-cs"/>
                      </a:endParaRPr>
                    </a:p>
                    <a:p>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of new approved proposals that relate to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50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90353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Implementation of effective monitoring programme for the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Monitoring of impacts of implementation on the ecological health of Lake St Lucia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Monitoring of impacts of implementation on the ecological health of Lake St Lucia</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Monitoring of impacts of implementation on the ecological health of Lake St Lucia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61161">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Number of visitor market 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83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mn-lt"/>
                          <a:ea typeface="+mn-ea"/>
                          <a:cs typeface="+mn-cs"/>
                        </a:rPr>
                        <a:t>To present the World Heritage values</a:t>
                      </a:r>
                    </a:p>
                    <a:p>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completion of the environmental education plan for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29</a:t>
            </a:fld>
            <a:endParaRPr lang="en-GB"/>
          </a:p>
        </p:txBody>
      </p:sp>
    </p:spTree>
    <p:extLst>
      <p:ext uri="{BB962C8B-B14F-4D97-AF65-F5344CB8AC3E}">
        <p14:creationId xmlns:p14="http://schemas.microsoft.com/office/powerpoint/2010/main" val="291149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07504" y="413792"/>
            <a:ext cx="7653536" cy="1143000"/>
          </a:xfrm>
        </p:spPr>
        <p:txBody>
          <a:bodyPr>
            <a:normAutofit fontScale="90000"/>
          </a:bodyPr>
          <a:lstStyle/>
          <a:p>
            <a:pPr algn="l"/>
            <a:r>
              <a:rPr lang="en-ZA" dirty="0">
                <a:latin typeface="Arial" panose="020B0604020202020204" pitchFamily="34" charset="0"/>
                <a:cs typeface="Arial" panose="020B0604020202020204" pitchFamily="34" charset="0"/>
              </a:rPr>
              <a:t>Background to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iSimangaliso</a:t>
            </a:r>
          </a:p>
        </p:txBody>
      </p:sp>
      <p:sp>
        <p:nvSpPr>
          <p:cNvPr id="3" name="Content Placeholder 2"/>
          <p:cNvSpPr>
            <a:spLocks noGrp="1"/>
          </p:cNvSpPr>
          <p:nvPr>
            <p:ph idx="1"/>
          </p:nvPr>
        </p:nvSpPr>
        <p:spPr>
          <a:xfrm>
            <a:off x="446856" y="1855365"/>
            <a:ext cx="8229600" cy="3445843"/>
          </a:xfrm>
        </p:spPr>
        <p:txBody>
          <a:bodyPr/>
          <a:lstStyle/>
          <a:p>
            <a:r>
              <a:rPr lang="en-ZA" dirty="0">
                <a:latin typeface="Arial" panose="020B0604020202020204" pitchFamily="34" charset="0"/>
                <a:cs typeface="Arial" panose="020B0604020202020204" pitchFamily="34" charset="0"/>
              </a:rPr>
              <a:t>South Africa became a signatory to the World Heritage Convention in 1997</a:t>
            </a:r>
          </a:p>
          <a:p>
            <a:r>
              <a:rPr lang="en-ZA" dirty="0">
                <a:latin typeface="Arial" panose="020B0604020202020204" pitchFamily="34" charset="0"/>
                <a:cs typeface="Arial" panose="020B0604020202020204" pitchFamily="34" charset="0"/>
              </a:rPr>
              <a:t>iSimangaliso was the first South African site to be listed; it was listed in December 1999</a:t>
            </a:r>
          </a:p>
          <a:p>
            <a:r>
              <a:rPr lang="en-ZA" dirty="0">
                <a:latin typeface="Arial" panose="020B0604020202020204" pitchFamily="34" charset="0"/>
                <a:cs typeface="Arial" panose="020B0604020202020204" pitchFamily="34" charset="0"/>
              </a:rPr>
              <a:t>It was listed for 3 World Heritage Values:</a:t>
            </a:r>
          </a:p>
        </p:txBody>
      </p:sp>
      <p:sp>
        <p:nvSpPr>
          <p:cNvPr id="5" name="Slide Number Placeholder 4"/>
          <p:cNvSpPr>
            <a:spLocks noGrp="1"/>
          </p:cNvSpPr>
          <p:nvPr>
            <p:ph type="sldNum" sz="quarter" idx="12"/>
          </p:nvPr>
        </p:nvSpPr>
        <p:spPr/>
        <p:txBody>
          <a:bodyPr/>
          <a:lstStyle/>
          <a:p>
            <a:fld id="{07FBFD4E-8501-427C-9EDD-7522A388D733}" type="slidenum">
              <a:rPr lang="en-GB" smtClean="0"/>
              <a:pPr/>
              <a:t>3</a:t>
            </a:fld>
            <a:endParaRPr lang="en-GB"/>
          </a:p>
        </p:txBody>
      </p:sp>
    </p:spTree>
    <p:extLst>
      <p:ext uri="{BB962C8B-B14F-4D97-AF65-F5344CB8AC3E}">
        <p14:creationId xmlns:p14="http://schemas.microsoft.com/office/powerpoint/2010/main" val="248747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0648"/>
            <a:ext cx="8651304" cy="1143000"/>
          </a:xfrm>
        </p:spPr>
        <p:txBody>
          <a:bodyPr>
            <a:normAutofit fontScale="90000"/>
          </a:bodyPr>
          <a:lstStyle/>
          <a:p>
            <a:pPr algn="l"/>
            <a:r>
              <a:rPr lang="en-GB" dirty="0"/>
              <a:t>Programme 4: Finance and 						  Administration</a:t>
            </a:r>
          </a:p>
        </p:txBody>
      </p:sp>
      <p:graphicFrame>
        <p:nvGraphicFramePr>
          <p:cNvPr id="2" name="Table 1"/>
          <p:cNvGraphicFramePr>
            <a:graphicFrameLocks noGrp="1"/>
          </p:cNvGraphicFramePr>
          <p:nvPr>
            <p:extLst>
              <p:ext uri="{D42A27DB-BD31-4B8C-83A1-F6EECF244321}">
                <p14:modId xmlns:p14="http://schemas.microsoft.com/office/powerpoint/2010/main" val="3667718507"/>
              </p:ext>
            </p:extLst>
          </p:nvPr>
        </p:nvGraphicFramePr>
        <p:xfrm>
          <a:off x="215516" y="1413496"/>
          <a:ext cx="8676963" cy="4876000"/>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96750">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8813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dk1"/>
                          </a:solidFill>
                          <a:effectLst/>
                          <a:latin typeface="+mn-lt"/>
                          <a:ea typeface="+mn-ea"/>
                          <a:cs typeface="+mn-cs"/>
                        </a:rPr>
                        <a:t>To develop plans, policies and strategies for</a:t>
                      </a:r>
                    </a:p>
                    <a:p>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implementation of plans to mitigate impact of identified threats to rare and endangered species and ecosystems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Initiation of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100</a:t>
                      </a:r>
                    </a:p>
                  </a:txBody>
                  <a:tcPr>
                    <a:lnL w="12700"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102407366"/>
                  </a:ext>
                </a:extLst>
              </a:tr>
              <a:tr h="881338">
                <a:tc vMerge="1">
                  <a:txBody>
                    <a:bodyPr/>
                    <a:lstStyle/>
                    <a:p>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completion of plans requested/required within the financial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80</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80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83373">
                <a:tc>
                  <a:txBody>
                    <a:bodyPr/>
                    <a:lstStyle/>
                    <a:p>
                      <a:r>
                        <a:rPr lang="en-GB" sz="1300" b="1" kern="1200" dirty="0">
                          <a:solidFill>
                            <a:schemeClr val="dk1"/>
                          </a:solidFill>
                          <a:effectLst/>
                          <a:latin typeface="+mn-lt"/>
                          <a:ea typeface="+mn-ea"/>
                          <a:cs typeface="+mn-cs"/>
                        </a:rPr>
                        <a:t>To maintain good governance and a sound control environment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Unqualified external audit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Unqualified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Unqualified opinion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942237">
                <a:tc>
                  <a:txBody>
                    <a:bodyPr/>
                    <a:lstStyle/>
                    <a:p>
                      <a:r>
                        <a:rPr lang="en-GB" sz="1300" b="1" kern="1200" dirty="0">
                          <a:solidFill>
                            <a:schemeClr val="dk1"/>
                          </a:solidFill>
                          <a:effectLst/>
                          <a:latin typeface="+mn-lt"/>
                          <a:ea typeface="+mn-ea"/>
                          <a:cs typeface="+mn-cs"/>
                        </a:rPr>
                        <a:t>To staff the organisation with appropriately skilled people in order to deliver against it mandate and business plan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Percentage retention of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90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24834">
                <a:tc gridSpan="4">
                  <a:txBody>
                    <a:bodyPr/>
                    <a:lstStyle/>
                    <a:p>
                      <a:endParaRPr lang="en-GB" sz="1300" b="1"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30</a:t>
            </a:fld>
            <a:endParaRPr lang="en-GB"/>
          </a:p>
        </p:txBody>
      </p:sp>
    </p:spTree>
    <p:extLst>
      <p:ext uri="{BB962C8B-B14F-4D97-AF65-F5344CB8AC3E}">
        <p14:creationId xmlns:p14="http://schemas.microsoft.com/office/powerpoint/2010/main" val="3383534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0648"/>
            <a:ext cx="8651304" cy="1143000"/>
          </a:xfrm>
        </p:spPr>
        <p:txBody>
          <a:bodyPr>
            <a:normAutofit fontScale="90000"/>
          </a:bodyPr>
          <a:lstStyle/>
          <a:p>
            <a:pPr algn="l"/>
            <a:r>
              <a:rPr lang="en-GB" dirty="0"/>
              <a:t>Programme 4: Finance and 						  Administration</a:t>
            </a:r>
          </a:p>
        </p:txBody>
      </p:sp>
      <p:graphicFrame>
        <p:nvGraphicFramePr>
          <p:cNvPr id="2" name="Table 1"/>
          <p:cNvGraphicFramePr>
            <a:graphicFrameLocks noGrp="1"/>
          </p:cNvGraphicFramePr>
          <p:nvPr>
            <p:extLst>
              <p:ext uri="{D42A27DB-BD31-4B8C-83A1-F6EECF244321}">
                <p14:modId xmlns:p14="http://schemas.microsoft.com/office/powerpoint/2010/main" val="1979983388"/>
              </p:ext>
            </p:extLst>
          </p:nvPr>
        </p:nvGraphicFramePr>
        <p:xfrm>
          <a:off x="215516" y="1413496"/>
          <a:ext cx="8676963" cy="1870230"/>
        </p:xfrm>
        <a:graphic>
          <a:graphicData uri="http://schemas.openxmlformats.org/drawingml/2006/table">
            <a:tbl>
              <a:tblPr firstRow="1" bandRow="1">
                <a:tableStyleId>{5C22544A-7EE6-4342-B048-85BDC9FD1C3A}</a:tableStyleId>
              </a:tblPr>
              <a:tblGrid>
                <a:gridCol w="2987152">
                  <a:extLst>
                    <a:ext uri="{9D8B030D-6E8A-4147-A177-3AD203B41FA5}">
                      <a16:colId xmlns="" xmlns:a16="http://schemas.microsoft.com/office/drawing/2014/main" val="20000"/>
                    </a:ext>
                  </a:extLst>
                </a:gridCol>
                <a:gridCol w="2048333">
                  <a:extLst>
                    <a:ext uri="{9D8B030D-6E8A-4147-A177-3AD203B41FA5}">
                      <a16:colId xmlns="" xmlns:a16="http://schemas.microsoft.com/office/drawing/2014/main" val="20001"/>
                    </a:ext>
                  </a:extLst>
                </a:gridCol>
                <a:gridCol w="1820739">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96750">
                <a:tc>
                  <a:txBody>
                    <a:bodyPr/>
                    <a:lstStyle/>
                    <a:p>
                      <a:r>
                        <a:rPr lang="en-GB" sz="1800" b="1" kern="1200" dirty="0">
                          <a:solidFill>
                            <a:schemeClr val="lt1"/>
                          </a:solidFill>
                          <a:effectLst/>
                          <a:latin typeface="+mn-lt"/>
                          <a:ea typeface="+mn-ea"/>
                          <a:cs typeface="+mn-cs"/>
                        </a:rPr>
                        <a:t>STRATEGIC OBJECTIVE:</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PERFORMANCE INDICATOR:</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BASELINE:</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TARGET:</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744383">
                <a:tc>
                  <a:txBody>
                    <a:bodyPr/>
                    <a:lstStyle/>
                    <a:p>
                      <a:r>
                        <a:rPr lang="en-GB" sz="1300" b="1" kern="1200" dirty="0">
                          <a:solidFill>
                            <a:schemeClr val="dk1"/>
                          </a:solidFill>
                          <a:effectLst/>
                          <a:latin typeface="+mn-lt"/>
                          <a:ea typeface="+mn-ea"/>
                          <a:cs typeface="+mn-cs"/>
                        </a:rPr>
                        <a:t>To provide effective information technology and other systems that support business processes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Assessment of and percentage implementation of business improvements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effectLst/>
                          <a:latin typeface="+mn-lt"/>
                          <a:ea typeface="+mn-ea"/>
                          <a:cs typeface="+mn-cs"/>
                        </a:rPr>
                        <a:t>Complete strategy</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Complete assessment for business systems improvements and technical requirements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24834">
                <a:tc gridSpan="4">
                  <a:txBody>
                    <a:bodyPr/>
                    <a:lstStyle/>
                    <a:p>
                      <a:endParaRPr lang="en-GB" sz="1300" b="1"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31</a:t>
            </a:fld>
            <a:endParaRPr lang="en-GB"/>
          </a:p>
        </p:txBody>
      </p:sp>
    </p:spTree>
    <p:extLst>
      <p:ext uri="{BB962C8B-B14F-4D97-AF65-F5344CB8AC3E}">
        <p14:creationId xmlns:p14="http://schemas.microsoft.com/office/powerpoint/2010/main" val="1508690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normAutofit/>
          </a:bodyPr>
          <a:lstStyle/>
          <a:p>
            <a:pPr algn="l"/>
            <a:r>
              <a:rPr lang="en-GB" dirty="0"/>
              <a:t>Strategic risks</a:t>
            </a:r>
          </a:p>
        </p:txBody>
      </p:sp>
      <p:graphicFrame>
        <p:nvGraphicFramePr>
          <p:cNvPr id="2" name="Table 1"/>
          <p:cNvGraphicFramePr>
            <a:graphicFrameLocks noGrp="1"/>
          </p:cNvGraphicFramePr>
          <p:nvPr>
            <p:extLst>
              <p:ext uri="{D42A27DB-BD31-4B8C-83A1-F6EECF244321}">
                <p14:modId xmlns:p14="http://schemas.microsoft.com/office/powerpoint/2010/main" val="3476219651"/>
              </p:ext>
            </p:extLst>
          </p:nvPr>
        </p:nvGraphicFramePr>
        <p:xfrm>
          <a:off x="215516" y="1622333"/>
          <a:ext cx="8676963" cy="4686987"/>
        </p:xfrm>
        <a:graphic>
          <a:graphicData uri="http://schemas.openxmlformats.org/drawingml/2006/table">
            <a:tbl>
              <a:tblPr firstRow="1" bandRow="1">
                <a:tableStyleId>{5C22544A-7EE6-4342-B048-85BDC9FD1C3A}</a:tableStyleId>
              </a:tblPr>
              <a:tblGrid>
                <a:gridCol w="2484276">
                  <a:extLst>
                    <a:ext uri="{9D8B030D-6E8A-4147-A177-3AD203B41FA5}">
                      <a16:colId xmlns="" xmlns:a16="http://schemas.microsoft.com/office/drawing/2014/main" val="20000"/>
                    </a:ext>
                  </a:extLst>
                </a:gridCol>
                <a:gridCol w="2304256">
                  <a:extLst>
                    <a:ext uri="{9D8B030D-6E8A-4147-A177-3AD203B41FA5}">
                      <a16:colId xmlns="" xmlns:a16="http://schemas.microsoft.com/office/drawing/2014/main" val="20001"/>
                    </a:ext>
                  </a:extLst>
                </a:gridCol>
                <a:gridCol w="2067692">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96750">
                <a:tc>
                  <a:txBody>
                    <a:bodyPr/>
                    <a:lstStyle/>
                    <a:p>
                      <a:r>
                        <a:rPr lang="en-GB" sz="1800" b="1" kern="1200" dirty="0">
                          <a:solidFill>
                            <a:schemeClr val="lt1"/>
                          </a:solidFill>
                          <a:effectLst/>
                          <a:latin typeface="+mn-lt"/>
                          <a:ea typeface="+mn-ea"/>
                          <a:cs typeface="+mn-cs"/>
                        </a:rPr>
                        <a:t>RISK:</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RISK DISCRIPTION:</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RISK</a:t>
                      </a:r>
                      <a:r>
                        <a:rPr lang="en-GB" sz="1800" b="1" kern="1200" baseline="0" dirty="0">
                          <a:solidFill>
                            <a:schemeClr val="lt1"/>
                          </a:solidFill>
                          <a:effectLst/>
                          <a:latin typeface="+mn-lt"/>
                          <a:ea typeface="+mn-ea"/>
                          <a:cs typeface="+mn-cs"/>
                        </a:rPr>
                        <a:t> IMPACT:</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MITIGATION</a:t>
                      </a:r>
                      <a:r>
                        <a:rPr lang="en-GB" sz="1800" b="1" kern="1200" baseline="0" dirty="0">
                          <a:solidFill>
                            <a:schemeClr val="lt1"/>
                          </a:solidFill>
                          <a:effectLst/>
                          <a:latin typeface="+mn-lt"/>
                          <a:ea typeface="+mn-ea"/>
                          <a:cs typeface="+mn-cs"/>
                        </a:rPr>
                        <a:t> PLANS</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881338">
                <a:tc>
                  <a:txBody>
                    <a:bodyPr/>
                    <a:lstStyle/>
                    <a:p>
                      <a:r>
                        <a:rPr lang="en-GB" sz="1300" b="1" kern="1200" dirty="0">
                          <a:solidFill>
                            <a:schemeClr val="dk1"/>
                          </a:solidFill>
                          <a:effectLst/>
                          <a:latin typeface="+mn-lt"/>
                          <a:ea typeface="+mn-ea"/>
                          <a:cs typeface="+mn-cs"/>
                        </a:rPr>
                        <a:t>Compliance burden</a:t>
                      </a:r>
                      <a:r>
                        <a:rPr lang="en-GB" sz="1300" b="1" kern="1200" baseline="0" dirty="0">
                          <a:solidFill>
                            <a:schemeClr val="dk1"/>
                          </a:solidFill>
                          <a:effectLst/>
                          <a:latin typeface="+mn-lt"/>
                          <a:ea typeface="+mn-ea"/>
                          <a:cs typeface="+mn-cs"/>
                        </a:rPr>
                        <a:t> of rapidly changing legal environment</a:t>
                      </a:r>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Managing the impacts of a rapidly changing and</a:t>
                      </a:r>
                      <a:r>
                        <a:rPr lang="en-GB" sz="1300" kern="1200" baseline="0" dirty="0">
                          <a:solidFill>
                            <a:schemeClr val="dk1"/>
                          </a:solidFill>
                          <a:effectLst/>
                          <a:latin typeface="+mn-lt"/>
                          <a:ea typeface="+mn-ea"/>
                          <a:cs typeface="+mn-cs"/>
                        </a:rPr>
                        <a:t> increasing legal environment on service delivery and benefit creation</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Development</a:t>
                      </a:r>
                      <a:r>
                        <a:rPr lang="en-GB" sz="1300" kern="1200" baseline="0" dirty="0">
                          <a:solidFill>
                            <a:schemeClr val="dk1"/>
                          </a:solidFill>
                          <a:effectLst/>
                          <a:latin typeface="+mn-lt"/>
                          <a:ea typeface="+mn-ea"/>
                          <a:cs typeface="+mn-cs"/>
                        </a:rPr>
                        <a:t> project delivery slowed down impacting negatively on job creation and tourism potential</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Actively participate in development of new legislation and streamline processes internally to meet requirements</a:t>
                      </a:r>
                      <a:r>
                        <a:rPr lang="en-GB" sz="1300" kern="1200" baseline="0" dirty="0">
                          <a:solidFill>
                            <a:schemeClr val="dk1"/>
                          </a:solidFill>
                          <a:effectLst/>
                          <a:latin typeface="+mn-lt"/>
                          <a:ea typeface="+mn-ea"/>
                          <a:cs typeface="+mn-cs"/>
                        </a:rPr>
                        <a:t> of multiple acts and avoid duplication of effort</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83373">
                <a:tc>
                  <a:txBody>
                    <a:bodyPr/>
                    <a:lstStyle/>
                    <a:p>
                      <a:r>
                        <a:rPr lang="en-GB" sz="1300" b="1" kern="1200" dirty="0">
                          <a:solidFill>
                            <a:schemeClr val="dk1"/>
                          </a:solidFill>
                          <a:effectLst/>
                          <a:latin typeface="+mn-lt"/>
                          <a:ea typeface="+mn-ea"/>
                          <a:cs typeface="+mn-cs"/>
                        </a:rPr>
                        <a:t>Incompatible land uses outside the Park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Incompatible land uses outside the Park may</a:t>
                      </a:r>
                      <a:r>
                        <a:rPr lang="en-GB" sz="1300" kern="1200" baseline="0" dirty="0">
                          <a:solidFill>
                            <a:schemeClr val="dk1"/>
                          </a:solidFill>
                          <a:effectLst/>
                          <a:latin typeface="+mn-lt"/>
                          <a:ea typeface="+mn-ea"/>
                          <a:cs typeface="+mn-cs"/>
                        </a:rPr>
                        <a:t> impact negatively on the world heritage values for example catchment degradation </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Ecology and habitats inside the Park</a:t>
                      </a:r>
                      <a:r>
                        <a:rPr lang="en-GB" sz="1300" kern="1200" baseline="0" dirty="0">
                          <a:solidFill>
                            <a:schemeClr val="dk1"/>
                          </a:solidFill>
                          <a:effectLst/>
                          <a:latin typeface="+mn-lt"/>
                          <a:ea typeface="+mn-ea"/>
                          <a:cs typeface="+mn-cs"/>
                        </a:rPr>
                        <a:t> become degraded negatively impacting world heritage values, livelihoods and tourism</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Engagement with agencies</a:t>
                      </a:r>
                      <a:r>
                        <a:rPr lang="en-GB" sz="1300" kern="1200" baseline="0" dirty="0">
                          <a:solidFill>
                            <a:schemeClr val="dk1"/>
                          </a:solidFill>
                          <a:effectLst/>
                          <a:latin typeface="+mn-lt"/>
                          <a:ea typeface="+mn-ea"/>
                          <a:cs typeface="+mn-cs"/>
                        </a:rPr>
                        <a:t> responsible for areas outside the park</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Use of legal avenues available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942237">
                <a:tc>
                  <a:txBody>
                    <a:bodyPr/>
                    <a:lstStyle/>
                    <a:p>
                      <a:r>
                        <a:rPr lang="en-GB" sz="1300" b="1" kern="1200" dirty="0">
                          <a:solidFill>
                            <a:schemeClr val="dk1"/>
                          </a:solidFill>
                          <a:effectLst/>
                          <a:latin typeface="+mn-lt"/>
                          <a:ea typeface="+mn-ea"/>
                          <a:cs typeface="+mn-cs"/>
                        </a:rPr>
                        <a:t>Shortages</a:t>
                      </a:r>
                      <a:r>
                        <a:rPr lang="en-GB" sz="1300" b="1" kern="1200" baseline="0" dirty="0">
                          <a:solidFill>
                            <a:schemeClr val="dk1"/>
                          </a:solidFill>
                          <a:effectLst/>
                          <a:latin typeface="+mn-lt"/>
                          <a:ea typeface="+mn-ea"/>
                          <a:cs typeface="+mn-cs"/>
                        </a:rPr>
                        <a:t> of funding for programmes</a:t>
                      </a:r>
                      <a:endParaRPr lang="en-GB" sz="1300" b="1"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Insufficient funding secured for</a:t>
                      </a:r>
                      <a:r>
                        <a:rPr lang="en-GB" sz="1300" kern="1200" baseline="0" dirty="0">
                          <a:solidFill>
                            <a:schemeClr val="dk1"/>
                          </a:solidFill>
                          <a:effectLst/>
                          <a:latin typeface="+mn-lt"/>
                          <a:ea typeface="+mn-ea"/>
                          <a:cs typeface="+mn-cs"/>
                        </a:rPr>
                        <a:t> benefit creation programmes</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Reduced</a:t>
                      </a:r>
                      <a:r>
                        <a:rPr lang="en-GB" sz="1300" kern="1200" baseline="0" dirty="0">
                          <a:solidFill>
                            <a:schemeClr val="dk1"/>
                          </a:solidFill>
                          <a:effectLst/>
                          <a:latin typeface="+mn-lt"/>
                          <a:ea typeface="+mn-ea"/>
                          <a:cs typeface="+mn-cs"/>
                        </a:rPr>
                        <a:t> jobs and benefits created</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Improve own</a:t>
                      </a:r>
                      <a:r>
                        <a:rPr lang="en-GB" sz="1300" kern="1200" baseline="0" dirty="0">
                          <a:solidFill>
                            <a:schemeClr val="dk1"/>
                          </a:solidFill>
                          <a:effectLst/>
                          <a:latin typeface="+mn-lt"/>
                          <a:ea typeface="+mn-ea"/>
                          <a:cs typeface="+mn-cs"/>
                        </a:rPr>
                        <a:t> revenue generation potential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Develop donor funding strategy</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24834">
                <a:tc gridSpan="4">
                  <a:txBody>
                    <a:bodyPr/>
                    <a:lstStyle/>
                    <a:p>
                      <a:endParaRPr lang="en-GB" sz="1300" b="1"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32</a:t>
            </a:fld>
            <a:endParaRPr lang="en-GB"/>
          </a:p>
        </p:txBody>
      </p:sp>
    </p:spTree>
    <p:extLst>
      <p:ext uri="{BB962C8B-B14F-4D97-AF65-F5344CB8AC3E}">
        <p14:creationId xmlns:p14="http://schemas.microsoft.com/office/powerpoint/2010/main" val="45165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35496" y="269776"/>
            <a:ext cx="8651304" cy="1143000"/>
          </a:xfrm>
        </p:spPr>
        <p:txBody>
          <a:bodyPr>
            <a:normAutofit/>
          </a:bodyPr>
          <a:lstStyle/>
          <a:p>
            <a:pPr algn="l"/>
            <a:r>
              <a:rPr lang="en-GB" dirty="0"/>
              <a:t>Strategic risks cont.</a:t>
            </a:r>
          </a:p>
        </p:txBody>
      </p:sp>
      <p:graphicFrame>
        <p:nvGraphicFramePr>
          <p:cNvPr id="2" name="Table 1"/>
          <p:cNvGraphicFramePr>
            <a:graphicFrameLocks noGrp="1"/>
          </p:cNvGraphicFramePr>
          <p:nvPr>
            <p:extLst>
              <p:ext uri="{D42A27DB-BD31-4B8C-83A1-F6EECF244321}">
                <p14:modId xmlns:p14="http://schemas.microsoft.com/office/powerpoint/2010/main" val="2604392373"/>
              </p:ext>
            </p:extLst>
          </p:nvPr>
        </p:nvGraphicFramePr>
        <p:xfrm>
          <a:off x="215516" y="1684490"/>
          <a:ext cx="8676963" cy="2464590"/>
        </p:xfrm>
        <a:graphic>
          <a:graphicData uri="http://schemas.openxmlformats.org/drawingml/2006/table">
            <a:tbl>
              <a:tblPr firstRow="1" bandRow="1">
                <a:tableStyleId>{5C22544A-7EE6-4342-B048-85BDC9FD1C3A}</a:tableStyleId>
              </a:tblPr>
              <a:tblGrid>
                <a:gridCol w="2484276">
                  <a:extLst>
                    <a:ext uri="{9D8B030D-6E8A-4147-A177-3AD203B41FA5}">
                      <a16:colId xmlns="" xmlns:a16="http://schemas.microsoft.com/office/drawing/2014/main" val="20000"/>
                    </a:ext>
                  </a:extLst>
                </a:gridCol>
                <a:gridCol w="2304256">
                  <a:extLst>
                    <a:ext uri="{9D8B030D-6E8A-4147-A177-3AD203B41FA5}">
                      <a16:colId xmlns="" xmlns:a16="http://schemas.microsoft.com/office/drawing/2014/main" val="20001"/>
                    </a:ext>
                  </a:extLst>
                </a:gridCol>
                <a:gridCol w="2067692">
                  <a:extLst>
                    <a:ext uri="{9D8B030D-6E8A-4147-A177-3AD203B41FA5}">
                      <a16:colId xmlns="" xmlns:a16="http://schemas.microsoft.com/office/drawing/2014/main" val="20002"/>
                    </a:ext>
                  </a:extLst>
                </a:gridCol>
                <a:gridCol w="1820739">
                  <a:extLst>
                    <a:ext uri="{9D8B030D-6E8A-4147-A177-3AD203B41FA5}">
                      <a16:colId xmlns="" xmlns:a16="http://schemas.microsoft.com/office/drawing/2014/main" val="20003"/>
                    </a:ext>
                  </a:extLst>
                </a:gridCol>
              </a:tblGrid>
              <a:tr h="696750">
                <a:tc>
                  <a:txBody>
                    <a:bodyPr/>
                    <a:lstStyle/>
                    <a:p>
                      <a:r>
                        <a:rPr lang="en-GB" sz="1800" b="1" kern="1200" dirty="0">
                          <a:solidFill>
                            <a:schemeClr val="lt1"/>
                          </a:solidFill>
                          <a:effectLst/>
                          <a:latin typeface="+mn-lt"/>
                          <a:ea typeface="+mn-ea"/>
                          <a:cs typeface="+mn-cs"/>
                        </a:rPr>
                        <a:t>RISK:</a:t>
                      </a:r>
                      <a:endParaRPr lang="en-ZA" dirty="0"/>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RISK DISCRIPTION:</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RISK</a:t>
                      </a:r>
                      <a:r>
                        <a:rPr lang="en-GB" sz="1800" b="1" kern="1200" baseline="0" dirty="0">
                          <a:solidFill>
                            <a:schemeClr val="lt1"/>
                          </a:solidFill>
                          <a:effectLst/>
                          <a:latin typeface="+mn-lt"/>
                          <a:ea typeface="+mn-ea"/>
                          <a:cs typeface="+mn-cs"/>
                        </a:rPr>
                        <a:t> IMPACT:</a:t>
                      </a:r>
                      <a:endParaRPr lang="en-GB" dirty="0">
                        <a:latin typeface="Arial Narrow" panose="020B0606020202030204" pitchFamily="34" charset="0"/>
                      </a:endParaRPr>
                    </a:p>
                  </a:txBody>
                  <a:tcPr>
                    <a:solidFill>
                      <a:schemeClr val="tx2">
                        <a:lumMod val="50000"/>
                      </a:schemeClr>
                    </a:solidFill>
                  </a:tcPr>
                </a:tc>
                <a:tc>
                  <a:txBody>
                    <a:bodyPr/>
                    <a:lstStyle/>
                    <a:p>
                      <a:r>
                        <a:rPr lang="en-GB" sz="1800" b="1" kern="1200" dirty="0">
                          <a:solidFill>
                            <a:schemeClr val="lt1"/>
                          </a:solidFill>
                          <a:effectLst/>
                          <a:latin typeface="+mn-lt"/>
                          <a:ea typeface="+mn-ea"/>
                          <a:cs typeface="+mn-cs"/>
                        </a:rPr>
                        <a:t>MITIGATION</a:t>
                      </a:r>
                      <a:r>
                        <a:rPr lang="en-GB" sz="1800" b="1" kern="1200" baseline="0" dirty="0">
                          <a:solidFill>
                            <a:schemeClr val="lt1"/>
                          </a:solidFill>
                          <a:effectLst/>
                          <a:latin typeface="+mn-lt"/>
                          <a:ea typeface="+mn-ea"/>
                          <a:cs typeface="+mn-cs"/>
                        </a:rPr>
                        <a:t> PLANS</a:t>
                      </a:r>
                      <a:endParaRPr lang="en-GB" dirty="0">
                        <a:latin typeface="Arial Narrow" panose="020B0606020202030204" pitchFamily="34" charset="0"/>
                      </a:endParaRPr>
                    </a:p>
                  </a:txBody>
                  <a:tcPr>
                    <a:solidFill>
                      <a:schemeClr val="tx2">
                        <a:lumMod val="50000"/>
                      </a:schemeClr>
                    </a:solidFill>
                  </a:tcPr>
                </a:tc>
                <a:extLst>
                  <a:ext uri="{0D108BD9-81ED-4DB2-BD59-A6C34878D82A}">
                    <a16:rowId xmlns="" xmlns:a16="http://schemas.microsoft.com/office/drawing/2014/main" val="10000"/>
                  </a:ext>
                </a:extLst>
              </a:tr>
              <a:tr h="881338">
                <a:tc>
                  <a:txBody>
                    <a:bodyPr/>
                    <a:lstStyle/>
                    <a:p>
                      <a:r>
                        <a:rPr lang="en-GB" sz="1300" b="1" kern="1200" dirty="0">
                          <a:solidFill>
                            <a:schemeClr val="dk1"/>
                          </a:solidFill>
                          <a:effectLst/>
                          <a:latin typeface="+mn-lt"/>
                          <a:ea typeface="+mn-ea"/>
                          <a:cs typeface="+mn-cs"/>
                        </a:rPr>
                        <a:t>High dependence on key skills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1200" dirty="0">
                          <a:solidFill>
                            <a:schemeClr val="dk1"/>
                          </a:solidFill>
                          <a:effectLst/>
                          <a:latin typeface="+mn-lt"/>
                          <a:ea typeface="+mn-ea"/>
                          <a:cs typeface="+mn-cs"/>
                        </a:rPr>
                        <a:t>Limited</a:t>
                      </a:r>
                      <a:r>
                        <a:rPr lang="en-GB" sz="1300" kern="1200" baseline="0" dirty="0">
                          <a:solidFill>
                            <a:schemeClr val="dk1"/>
                          </a:solidFill>
                          <a:effectLst/>
                          <a:latin typeface="+mn-lt"/>
                          <a:ea typeface="+mn-ea"/>
                          <a:cs typeface="+mn-cs"/>
                        </a:rPr>
                        <a:t> skills available in the area</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If key skills leave the</a:t>
                      </a:r>
                      <a:r>
                        <a:rPr lang="en-GB" sz="1300" kern="1200" baseline="0" dirty="0">
                          <a:solidFill>
                            <a:schemeClr val="dk1"/>
                          </a:solidFill>
                          <a:effectLst/>
                          <a:latin typeface="+mn-lt"/>
                          <a:ea typeface="+mn-ea"/>
                          <a:cs typeface="+mn-cs"/>
                        </a:rPr>
                        <a:t> organisation institutional memory and delivery and negatively impacted</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effectLst/>
                          <a:latin typeface="+mn-lt"/>
                          <a:ea typeface="+mn-ea"/>
                          <a:cs typeface="+mn-cs"/>
                        </a:rPr>
                        <a:t>Human resource</a:t>
                      </a:r>
                      <a:r>
                        <a:rPr lang="en-GB" sz="1300" kern="1200" baseline="0" dirty="0">
                          <a:solidFill>
                            <a:schemeClr val="dk1"/>
                          </a:solidFill>
                          <a:effectLst/>
                          <a:latin typeface="+mn-lt"/>
                          <a:ea typeface="+mn-ea"/>
                          <a:cs typeface="+mn-cs"/>
                        </a:rPr>
                        <a:t> development strategy</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Intern 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Bursary 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Capacity building programmes</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kern="1200" baseline="0" dirty="0">
                          <a:solidFill>
                            <a:schemeClr val="dk1"/>
                          </a:solidFill>
                          <a:effectLst/>
                          <a:latin typeface="+mn-lt"/>
                          <a:ea typeface="+mn-ea"/>
                          <a:cs typeface="+mn-cs"/>
                        </a:rPr>
                        <a:t>Retention strategies</a:t>
                      </a: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24834">
                <a:tc gridSpan="4">
                  <a:txBody>
                    <a:bodyPr/>
                    <a:lstStyle/>
                    <a:p>
                      <a:endParaRPr lang="en-GB" sz="1300" b="1" kern="1200" dirty="0">
                        <a:solidFill>
                          <a:schemeClr val="dk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3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33</a:t>
            </a:fld>
            <a:endParaRPr lang="en-GB"/>
          </a:p>
        </p:txBody>
      </p:sp>
    </p:spTree>
    <p:extLst>
      <p:ext uri="{BB962C8B-B14F-4D97-AF65-F5344CB8AC3E}">
        <p14:creationId xmlns:p14="http://schemas.microsoft.com/office/powerpoint/2010/main" val="257653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457200" y="269776"/>
            <a:ext cx="8229600" cy="1143000"/>
          </a:xfrm>
        </p:spPr>
        <p:txBody>
          <a:bodyPr>
            <a:normAutofit/>
          </a:bodyPr>
          <a:lstStyle/>
          <a:p>
            <a:pPr algn="l"/>
            <a:r>
              <a:rPr lang="en-GB" sz="4000" dirty="0"/>
              <a:t>Budget Estimates</a:t>
            </a:r>
          </a:p>
        </p:txBody>
      </p:sp>
      <p:graphicFrame>
        <p:nvGraphicFramePr>
          <p:cNvPr id="2" name="Table 1"/>
          <p:cNvGraphicFramePr>
            <a:graphicFrameLocks noGrp="1"/>
          </p:cNvGraphicFramePr>
          <p:nvPr>
            <p:extLst>
              <p:ext uri="{D42A27DB-BD31-4B8C-83A1-F6EECF244321}">
                <p14:modId xmlns:p14="http://schemas.microsoft.com/office/powerpoint/2010/main" val="1741587993"/>
              </p:ext>
            </p:extLst>
          </p:nvPr>
        </p:nvGraphicFramePr>
        <p:xfrm>
          <a:off x="575556" y="1876400"/>
          <a:ext cx="7992888" cy="3352800"/>
        </p:xfrm>
        <a:graphic>
          <a:graphicData uri="http://schemas.openxmlformats.org/drawingml/2006/table">
            <a:tbl>
              <a:tblPr firstRow="1" firstCol="1" bandRow="1" bandCol="1">
                <a:tableStyleId>{5C22544A-7EE6-4342-B048-85BDC9FD1C3A}</a:tableStyleId>
              </a:tblPr>
              <a:tblGrid>
                <a:gridCol w="4536504">
                  <a:extLst>
                    <a:ext uri="{9D8B030D-6E8A-4147-A177-3AD203B41FA5}">
                      <a16:colId xmlns="" xmlns:a16="http://schemas.microsoft.com/office/drawing/2014/main" val="20000"/>
                    </a:ext>
                  </a:extLst>
                </a:gridCol>
                <a:gridCol w="3456384">
                  <a:extLst>
                    <a:ext uri="{9D8B030D-6E8A-4147-A177-3AD203B41FA5}">
                      <a16:colId xmlns="" xmlns:a16="http://schemas.microsoft.com/office/drawing/2014/main" val="20001"/>
                    </a:ext>
                  </a:extLst>
                </a:gridCol>
              </a:tblGrid>
              <a:tr h="269875">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ctr">
                        <a:spcAft>
                          <a:spcPts val="0"/>
                        </a:spcAft>
                      </a:pPr>
                      <a:r>
                        <a:rPr lang="en-GB" sz="2000" dirty="0">
                          <a:effectLst/>
                          <a:latin typeface="Arial" panose="020B0604020202020204" pitchFamily="34" charset="0"/>
                          <a:cs typeface="Arial" panose="020B0604020202020204" pitchFamily="34" charset="0"/>
                        </a:rPr>
                        <a:t> Medium-term expenditure </a:t>
                      </a:r>
                    </a:p>
                    <a:p>
                      <a:pPr algn="ctr">
                        <a:spcAft>
                          <a:spcPts val="0"/>
                        </a:spcAft>
                      </a:pPr>
                      <a:r>
                        <a:rPr lang="en-GB" sz="2000" dirty="0">
                          <a:effectLst/>
                          <a:latin typeface="Arial" panose="020B0604020202020204" pitchFamily="34" charset="0"/>
                          <a:cs typeface="Arial" panose="020B0604020202020204" pitchFamily="34" charset="0"/>
                        </a:rPr>
                        <a:t>estimate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tx2">
                        <a:lumMod val="50000"/>
                      </a:schemeClr>
                    </a:solidFill>
                  </a:tcPr>
                </a:tc>
                <a:extLst>
                  <a:ext uri="{0D108BD9-81ED-4DB2-BD59-A6C34878D82A}">
                    <a16:rowId xmlns="" xmlns:a16="http://schemas.microsoft.com/office/drawing/2014/main" val="10000"/>
                  </a:ext>
                </a:extLst>
              </a:tr>
              <a:tr h="172720">
                <a:tc>
                  <a:txBody>
                    <a:bodyPr/>
                    <a:lstStyle/>
                    <a:p>
                      <a:pPr>
                        <a:spcAft>
                          <a:spcPts val="0"/>
                        </a:spcAft>
                      </a:pPr>
                      <a:r>
                        <a:rPr lang="en-GB" sz="2000" dirty="0">
                          <a:effectLst/>
                          <a:latin typeface="Arial" panose="020B0604020202020204" pitchFamily="34" charset="0"/>
                          <a:cs typeface="Arial" panose="020B0604020202020204" pitchFamily="34" charset="0"/>
                        </a:rPr>
                        <a:t>R thousand</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tx2">
                        <a:lumMod val="50000"/>
                      </a:schemeClr>
                    </a:solidFill>
                  </a:tcPr>
                </a:tc>
                <a:tc>
                  <a:txBody>
                    <a:bodyPr/>
                    <a:lstStyle/>
                    <a:p>
                      <a:pPr indent="-68580" algn="r">
                        <a:spcAft>
                          <a:spcPts val="0"/>
                        </a:spcAft>
                      </a:pPr>
                      <a:r>
                        <a:rPr lang="en-GB" sz="2000" dirty="0">
                          <a:effectLst/>
                          <a:latin typeface="Arial" panose="020B0604020202020204" pitchFamily="34" charset="0"/>
                          <a:cs typeface="Arial" panose="020B0604020202020204" pitchFamily="34" charset="0"/>
                        </a:rPr>
                        <a:t>2017/18</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noFill/>
                  </a:tcPr>
                </a:tc>
                <a:extLst>
                  <a:ext uri="{0D108BD9-81ED-4DB2-BD59-A6C34878D82A}">
                    <a16:rowId xmlns="" xmlns:a16="http://schemas.microsoft.com/office/drawing/2014/main" val="10001"/>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oFill/>
                  </a:tcPr>
                </a:tc>
                <a:extLst>
                  <a:ext uri="{0D108BD9-81ED-4DB2-BD59-A6C34878D82A}">
                    <a16:rowId xmlns="" xmlns:a16="http://schemas.microsoft.com/office/drawing/2014/main" val="10002"/>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Park Operations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marL="0" marR="0" lvl="0" indent="0" algn="r" defTabSz="914400" rtl="0" eaLnBrk="1" fontAlgn="auto" latinLnBrk="0" hangingPunct="1">
                        <a:lnSpc>
                          <a:spcPct val="100000"/>
                        </a:lnSpc>
                        <a:spcBef>
                          <a:spcPts val="140"/>
                        </a:spcBef>
                        <a:spcAft>
                          <a:spcPts val="0"/>
                        </a:spcAft>
                        <a:buClrTx/>
                        <a:buSzTx/>
                        <a:buFontTx/>
                        <a:buNone/>
                        <a:tabLst/>
                        <a:defRPr/>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108,768</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3"/>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Transformation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7,573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4"/>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Commercial</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3,857</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5"/>
                  </a:ext>
                </a:extLst>
              </a:tr>
              <a:tr h="144145">
                <a:tc>
                  <a:txBody>
                    <a:bodyPr/>
                    <a:lstStyle/>
                    <a:p>
                      <a:pPr>
                        <a:spcAft>
                          <a:spcPts val="0"/>
                        </a:spcAft>
                      </a:pPr>
                      <a:r>
                        <a:rPr lang="en-GB" sz="2000" dirty="0">
                          <a:effectLst/>
                          <a:latin typeface="Arial" panose="020B0604020202020204" pitchFamily="34" charset="0"/>
                          <a:ea typeface="Times New Roman"/>
                          <a:cs typeface="Arial" panose="020B0604020202020204" pitchFamily="34" charset="0"/>
                        </a:rPr>
                        <a:t>Governance</a:t>
                      </a:r>
                      <a:r>
                        <a:rPr lang="en-GB" sz="2000" baseline="0" dirty="0">
                          <a:effectLst/>
                          <a:latin typeface="Arial" panose="020B0604020202020204" pitchFamily="34" charset="0"/>
                          <a:ea typeface="Times New Roman"/>
                          <a:cs typeface="Arial" panose="020B0604020202020204" pitchFamily="34" charset="0"/>
                        </a:rPr>
                        <a:t> and administration</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6"/>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    Policy, Planning and Research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14,389</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7"/>
                  </a:ext>
                </a:extLst>
              </a:tr>
              <a:tr h="144145">
                <a:tc>
                  <a:txBody>
                    <a:bodyPr/>
                    <a:lstStyle/>
                    <a:p>
                      <a:pPr>
                        <a:spcAft>
                          <a:spcPts val="0"/>
                        </a:spcAft>
                      </a:pPr>
                      <a:r>
                        <a:rPr lang="en-GB" sz="2000" dirty="0">
                          <a:effectLst/>
                          <a:latin typeface="Arial" panose="020B0604020202020204" pitchFamily="34" charset="0"/>
                          <a:ea typeface="Times New Roman"/>
                          <a:cs typeface="Arial" panose="020B0604020202020204" pitchFamily="34" charset="0"/>
                        </a:rPr>
                        <a:t>    Finance</a:t>
                      </a:r>
                      <a:r>
                        <a:rPr lang="en-GB" sz="2000" baseline="0" dirty="0">
                          <a:effectLst/>
                          <a:latin typeface="Arial" panose="020B0604020202020204" pitchFamily="34" charset="0"/>
                          <a:ea typeface="Times New Roman"/>
                          <a:cs typeface="Arial" panose="020B0604020202020204" pitchFamily="34" charset="0"/>
                        </a:rPr>
                        <a:t> &amp; administration</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52,927</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8"/>
                  </a:ext>
                </a:extLst>
              </a:tr>
              <a:tr h="95885">
                <a:tc>
                  <a:txBody>
                    <a:bodyPr/>
                    <a:lstStyle/>
                    <a:p>
                      <a:pPr>
                        <a:spcAft>
                          <a:spcPts val="0"/>
                        </a:spcAft>
                      </a:pPr>
                      <a:r>
                        <a:rPr lang="en-GB" sz="2000" dirty="0">
                          <a:effectLst/>
                          <a:latin typeface="Arial" panose="020B0604020202020204" pitchFamily="34" charset="0"/>
                          <a:cs typeface="Arial" panose="020B0604020202020204" pitchFamily="34" charset="0"/>
                        </a:rPr>
                        <a:t>Total expenses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187,514</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34</a:t>
            </a:fld>
            <a:endParaRPr lang="en-GB"/>
          </a:p>
        </p:txBody>
      </p:sp>
    </p:spTree>
    <p:extLst>
      <p:ext uri="{BB962C8B-B14F-4D97-AF65-F5344CB8AC3E}">
        <p14:creationId xmlns:p14="http://schemas.microsoft.com/office/powerpoint/2010/main" val="2317384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457200" y="269776"/>
            <a:ext cx="8229600" cy="1143000"/>
          </a:xfrm>
        </p:spPr>
        <p:txBody>
          <a:bodyPr>
            <a:normAutofit/>
          </a:bodyPr>
          <a:lstStyle/>
          <a:p>
            <a:pPr algn="l"/>
            <a:r>
              <a:rPr lang="en-GB" sz="4000" dirty="0"/>
              <a:t>Budget Estimates cont.</a:t>
            </a:r>
          </a:p>
        </p:txBody>
      </p:sp>
      <p:graphicFrame>
        <p:nvGraphicFramePr>
          <p:cNvPr id="2" name="Table 1"/>
          <p:cNvGraphicFramePr>
            <a:graphicFrameLocks noGrp="1"/>
          </p:cNvGraphicFramePr>
          <p:nvPr>
            <p:extLst>
              <p:ext uri="{D42A27DB-BD31-4B8C-83A1-F6EECF244321}">
                <p14:modId xmlns:p14="http://schemas.microsoft.com/office/powerpoint/2010/main" val="1485258417"/>
              </p:ext>
            </p:extLst>
          </p:nvPr>
        </p:nvGraphicFramePr>
        <p:xfrm>
          <a:off x="575556" y="1876400"/>
          <a:ext cx="7992888" cy="3657600"/>
        </p:xfrm>
        <a:graphic>
          <a:graphicData uri="http://schemas.openxmlformats.org/drawingml/2006/table">
            <a:tbl>
              <a:tblPr firstRow="1" firstCol="1" bandRow="1" bandCol="1">
                <a:tableStyleId>{5C22544A-7EE6-4342-B048-85BDC9FD1C3A}</a:tableStyleId>
              </a:tblPr>
              <a:tblGrid>
                <a:gridCol w="4536504">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699035673"/>
                    </a:ext>
                  </a:extLst>
                </a:gridCol>
              </a:tblGrid>
              <a:tr h="269875">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gridSpan="2">
                  <a:txBody>
                    <a:bodyPr/>
                    <a:lstStyle/>
                    <a:p>
                      <a:pPr algn="ctr">
                        <a:spcAft>
                          <a:spcPts val="0"/>
                        </a:spcAft>
                      </a:pPr>
                      <a:r>
                        <a:rPr lang="en-GB" sz="2000" dirty="0">
                          <a:effectLst/>
                          <a:latin typeface="Arial" panose="020B0604020202020204" pitchFamily="34" charset="0"/>
                          <a:cs typeface="Arial" panose="020B0604020202020204" pitchFamily="34" charset="0"/>
                        </a:rPr>
                        <a:t> Medium-term expenditure </a:t>
                      </a:r>
                    </a:p>
                    <a:p>
                      <a:pPr algn="ctr">
                        <a:spcAft>
                          <a:spcPts val="0"/>
                        </a:spcAft>
                      </a:pPr>
                      <a:r>
                        <a:rPr lang="en-GB" sz="2000" dirty="0">
                          <a:effectLst/>
                          <a:latin typeface="Arial" panose="020B0604020202020204" pitchFamily="34" charset="0"/>
                          <a:cs typeface="Arial" panose="020B0604020202020204" pitchFamily="34" charset="0"/>
                        </a:rPr>
                        <a:t>estimate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tx2">
                        <a:lumMod val="50000"/>
                      </a:schemeClr>
                    </a:solidFill>
                  </a:tcPr>
                </a:tc>
                <a:tc hMerge="1">
                  <a:txBody>
                    <a:bodyPr/>
                    <a:lstStyle/>
                    <a:p>
                      <a:endParaRPr lang="en-GB"/>
                    </a:p>
                  </a:txBody>
                  <a:tcPr/>
                </a:tc>
                <a:extLst>
                  <a:ext uri="{0D108BD9-81ED-4DB2-BD59-A6C34878D82A}">
                    <a16:rowId xmlns="" xmlns:a16="http://schemas.microsoft.com/office/drawing/2014/main" val="10000"/>
                  </a:ext>
                </a:extLst>
              </a:tr>
              <a:tr h="172720">
                <a:tc>
                  <a:txBody>
                    <a:bodyPr/>
                    <a:lstStyle/>
                    <a:p>
                      <a:pPr>
                        <a:spcAft>
                          <a:spcPts val="0"/>
                        </a:spcAft>
                      </a:pPr>
                      <a:r>
                        <a:rPr lang="en-GB" sz="2000" dirty="0">
                          <a:effectLst/>
                          <a:latin typeface="Arial" panose="020B0604020202020204" pitchFamily="34" charset="0"/>
                          <a:cs typeface="Arial" panose="020B0604020202020204" pitchFamily="34" charset="0"/>
                        </a:rPr>
                        <a:t>Of which:</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tx2">
                        <a:lumMod val="50000"/>
                      </a:schemeClr>
                    </a:solidFill>
                  </a:tcPr>
                </a:tc>
                <a:tc>
                  <a:txBody>
                    <a:bodyPr/>
                    <a:lstStyle/>
                    <a:p>
                      <a:pPr indent="-68580" algn="r">
                        <a:spcAft>
                          <a:spcPts val="0"/>
                        </a:spcAft>
                      </a:pPr>
                      <a:r>
                        <a:rPr lang="en-GB" sz="2000" dirty="0">
                          <a:effectLst/>
                          <a:latin typeface="Arial" panose="020B0604020202020204" pitchFamily="34" charset="0"/>
                          <a:cs typeface="Arial" panose="020B0604020202020204" pitchFamily="34" charset="0"/>
                        </a:rPr>
                        <a:t>R thousand</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noFill/>
                  </a:tcPr>
                </a:tc>
                <a:tc>
                  <a:txBody>
                    <a:bodyPr/>
                    <a:lstStyle/>
                    <a:p>
                      <a:pPr indent="-68580" algn="ctr">
                        <a:spcAft>
                          <a:spcPts val="0"/>
                        </a:spcAft>
                      </a:pPr>
                      <a:r>
                        <a:rPr lang="en-ZA" sz="2000" dirty="0">
                          <a:effectLst/>
                          <a:latin typeface="Arial" panose="020B0604020202020204" pitchFamily="34" charset="0"/>
                          <a:ea typeface="Times New Roman"/>
                          <a:cs typeface="Arial" panose="020B0604020202020204" pitchFamily="34" charset="0"/>
                        </a:rPr>
                        <a:t>%</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chor="b">
                    <a:noFill/>
                  </a:tcPr>
                </a:tc>
                <a:extLst>
                  <a:ext uri="{0D108BD9-81ED-4DB2-BD59-A6C34878D82A}">
                    <a16:rowId xmlns="" xmlns:a16="http://schemas.microsoft.com/office/drawing/2014/main" val="10001"/>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Aft>
                          <a:spcPts val="0"/>
                        </a:spcAft>
                      </a:pPr>
                      <a:r>
                        <a:rPr lang="en-GB" sz="2000" dirty="0">
                          <a:effectLst/>
                          <a:latin typeface="Arial" panose="020B0604020202020204" pitchFamily="34" charset="0"/>
                          <a:cs typeface="Arial" panose="020B0604020202020204" pitchFamily="34" charset="0"/>
                        </a:rPr>
                        <a:t>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noFill/>
                  </a:tcPr>
                </a:tc>
                <a:tc>
                  <a:txBody>
                    <a:bodyPr/>
                    <a:lstStyle/>
                    <a:p>
                      <a:pPr algn="r">
                        <a:spcAft>
                          <a:spcPts val="0"/>
                        </a:spcAft>
                      </a:pPr>
                      <a:endParaRPr lang="en-GB" sz="2000" dirty="0">
                        <a:effectLst/>
                        <a:latin typeface="Arial" panose="020B0604020202020204" pitchFamily="34" charset="0"/>
                        <a:ea typeface="Times New Roman"/>
                        <a:cs typeface="Arial" panose="020B0604020202020204" pitchFamily="34" charset="0"/>
                      </a:endParaRPr>
                    </a:p>
                  </a:txBody>
                  <a:tcPr marL="68580" marR="68580" marT="0" marB="0">
                    <a:noFill/>
                  </a:tcPr>
                </a:tc>
                <a:extLst>
                  <a:ext uri="{0D108BD9-81ED-4DB2-BD59-A6C34878D82A}">
                    <a16:rowId xmlns="" xmlns:a16="http://schemas.microsoft.com/office/drawing/2014/main" val="10002"/>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Salaries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marL="0" marR="0" lvl="0" indent="0" algn="r" defTabSz="914400" rtl="0" eaLnBrk="1" fontAlgn="auto" latinLnBrk="0" hangingPunct="1">
                        <a:lnSpc>
                          <a:spcPct val="100000"/>
                        </a:lnSpc>
                        <a:spcBef>
                          <a:spcPts val="140"/>
                        </a:spcBef>
                        <a:spcAft>
                          <a:spcPts val="0"/>
                        </a:spcAft>
                        <a:buClrTx/>
                        <a:buSzTx/>
                        <a:buFontTx/>
                        <a:buNone/>
                        <a:tabLst/>
                        <a:defRPr/>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23,327</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lvl="0" indent="0" algn="r" defTabSz="914400" rtl="0" eaLnBrk="1" fontAlgn="auto" latinLnBrk="0" hangingPunct="1">
                        <a:lnSpc>
                          <a:spcPct val="100000"/>
                        </a:lnSpc>
                        <a:spcBef>
                          <a:spcPts val="140"/>
                        </a:spcBef>
                        <a:spcAft>
                          <a:spcPts val="0"/>
                        </a:spcAft>
                        <a:buClrTx/>
                        <a:buSzTx/>
                        <a:buFontTx/>
                        <a:buNone/>
                        <a:tabLst/>
                        <a:defRPr/>
                      </a:pPr>
                      <a:r>
                        <a:rPr lang="en-ZA" sz="2000" dirty="0">
                          <a:effectLst/>
                          <a:latin typeface="Arial" panose="020B0604020202020204" pitchFamily="34" charset="0"/>
                          <a:ea typeface="Times New Roman" panose="02020603050405020304" pitchFamily="18" charset="0"/>
                          <a:cs typeface="Arial" panose="020B0604020202020204" pitchFamily="34" charset="0"/>
                        </a:rPr>
                        <a:t>12.4</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3"/>
                  </a:ext>
                </a:extLst>
              </a:tr>
              <a:tr h="144145">
                <a:tc>
                  <a:txBody>
                    <a:bodyPr/>
                    <a:lstStyle/>
                    <a:p>
                      <a:pPr>
                        <a:spcAft>
                          <a:spcPts val="0"/>
                        </a:spcAft>
                      </a:pPr>
                      <a:r>
                        <a:rPr lang="en-ZA" sz="2000" dirty="0">
                          <a:effectLst/>
                          <a:latin typeface="Arial" panose="020B0604020202020204" pitchFamily="34" charset="0"/>
                          <a:ea typeface="+mn-ea"/>
                          <a:cs typeface="Arial" panose="020B0604020202020204" pitchFamily="34" charset="0"/>
                        </a:rPr>
                        <a:t>Repairs</a:t>
                      </a:r>
                      <a:r>
                        <a:rPr lang="en-ZA" sz="2000" baseline="0" dirty="0">
                          <a:effectLst/>
                          <a:latin typeface="Arial" panose="020B0604020202020204" pitchFamily="34" charset="0"/>
                          <a:ea typeface="+mn-ea"/>
                          <a:cs typeface="Arial" panose="020B0604020202020204" pitchFamily="34" charset="0"/>
                        </a:rPr>
                        <a:t> &amp; Maintenance</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11,489</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6.1</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4"/>
                  </a:ext>
                </a:extLst>
              </a:tr>
              <a:tr h="144145">
                <a:tc>
                  <a:txBody>
                    <a:bodyPr/>
                    <a:lstStyle/>
                    <a:p>
                      <a:pPr>
                        <a:spcAft>
                          <a:spcPts val="0"/>
                        </a:spcAft>
                      </a:pPr>
                      <a:r>
                        <a:rPr lang="en-ZA" sz="2000" dirty="0">
                          <a:effectLst/>
                          <a:latin typeface="Arial" panose="020B0604020202020204" pitchFamily="34" charset="0"/>
                          <a:ea typeface="+mn-ea"/>
                          <a:cs typeface="Arial" panose="020B0604020202020204" pitchFamily="34" charset="0"/>
                        </a:rPr>
                        <a:t>Training &amp; skills development</a:t>
                      </a:r>
                      <a:r>
                        <a:rPr lang="en-ZA" sz="2000" baseline="0" dirty="0">
                          <a:effectLst/>
                          <a:latin typeface="Arial" panose="020B0604020202020204" pitchFamily="34" charset="0"/>
                          <a:ea typeface="+mn-ea"/>
                          <a:cs typeface="Arial" panose="020B0604020202020204" pitchFamily="34" charset="0"/>
                        </a:rPr>
                        <a:t> (communities)</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6,183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3.3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5"/>
                  </a:ext>
                </a:extLst>
              </a:tr>
              <a:tr h="144145">
                <a:tc>
                  <a:txBody>
                    <a:bodyPr/>
                    <a:lstStyle/>
                    <a:p>
                      <a:pPr>
                        <a:spcAft>
                          <a:spcPts val="0"/>
                        </a:spcAft>
                      </a:pPr>
                      <a:r>
                        <a:rPr lang="en-GB" sz="2000" dirty="0">
                          <a:effectLst/>
                          <a:latin typeface="Arial" panose="020B0604020202020204" pitchFamily="34" charset="0"/>
                          <a:ea typeface="Times New Roman"/>
                          <a:cs typeface="Arial" panose="020B0604020202020204" pitchFamily="34" charset="0"/>
                        </a:rPr>
                        <a:t>Infrastructure</a:t>
                      </a:r>
                    </a:p>
                  </a:txBody>
                  <a:tcPr marL="68580" marR="68580" marT="0" marB="0">
                    <a:solidFill>
                      <a:schemeClr val="tx2">
                        <a:lumMod val="50000"/>
                      </a:schemeClr>
                    </a:solid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68,780</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36.7</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6"/>
                  </a:ext>
                </a:extLst>
              </a:tr>
              <a:tr h="144145">
                <a:tc>
                  <a:txBody>
                    <a:bodyPr/>
                    <a:lstStyle/>
                    <a:p>
                      <a:pPr>
                        <a:spcAft>
                          <a:spcPts val="0"/>
                        </a:spcAft>
                      </a:pPr>
                      <a:r>
                        <a:rPr lang="en-GB" sz="2000" dirty="0">
                          <a:effectLst/>
                          <a:latin typeface="Arial" panose="020B0604020202020204" pitchFamily="34" charset="0"/>
                          <a:cs typeface="Arial" panose="020B0604020202020204" pitchFamily="34" charset="0"/>
                        </a:rPr>
                        <a:t>Land rehabilitation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30,255</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16.1</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7"/>
                  </a:ext>
                </a:extLst>
              </a:tr>
              <a:tr h="144145">
                <a:tc>
                  <a:txBody>
                    <a:bodyPr/>
                    <a:lstStyle/>
                    <a:p>
                      <a:pPr>
                        <a:spcAft>
                          <a:spcPts val="0"/>
                        </a:spcAft>
                      </a:pPr>
                      <a:r>
                        <a:rPr lang="en-GB" sz="2000" dirty="0">
                          <a:effectLst/>
                          <a:latin typeface="Arial" panose="020B0604020202020204" pitchFamily="34" charset="0"/>
                          <a:ea typeface="Times New Roman"/>
                          <a:cs typeface="Arial" panose="020B0604020202020204" pitchFamily="34" charset="0"/>
                        </a:rPr>
                        <a:t>Other</a:t>
                      </a:r>
                      <a:r>
                        <a:rPr lang="en-GB" sz="2000" baseline="0" dirty="0">
                          <a:effectLst/>
                          <a:latin typeface="Arial" panose="020B0604020202020204" pitchFamily="34" charset="0"/>
                          <a:ea typeface="Times New Roman"/>
                          <a:cs typeface="Arial" panose="020B0604020202020204" pitchFamily="34" charset="0"/>
                        </a:rPr>
                        <a:t> operations</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47,480</a:t>
                      </a: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r>
                        <a:rPr lang="en-ZA" sz="2000" dirty="0">
                          <a:effectLst/>
                          <a:latin typeface="Arial" panose="020B0604020202020204" pitchFamily="34" charset="0"/>
                          <a:ea typeface="Times New Roman" panose="02020603050405020304" pitchFamily="18" charset="0"/>
                          <a:cs typeface="Arial" panose="020B0604020202020204" pitchFamily="34" charset="0"/>
                        </a:rPr>
                        <a:t>25.3</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8"/>
                  </a:ext>
                </a:extLst>
              </a:tr>
              <a:tr h="95885">
                <a:tc>
                  <a:txBody>
                    <a:bodyPr/>
                    <a:lstStyle/>
                    <a:p>
                      <a:pPr>
                        <a:spcAft>
                          <a:spcPts val="0"/>
                        </a:spcAft>
                      </a:pPr>
                      <a:r>
                        <a:rPr lang="en-GB" sz="2000" dirty="0">
                          <a:effectLst/>
                          <a:latin typeface="Arial" panose="020B0604020202020204" pitchFamily="34" charset="0"/>
                          <a:cs typeface="Arial" panose="020B0604020202020204" pitchFamily="34" charset="0"/>
                        </a:rPr>
                        <a:t>Total expenses </a:t>
                      </a:r>
                      <a:endParaRPr lang="en-GB" sz="2000" dirty="0">
                        <a:effectLst/>
                        <a:latin typeface="Arial" panose="020B0604020202020204" pitchFamily="34" charset="0"/>
                        <a:ea typeface="Times New Roman"/>
                        <a:cs typeface="Arial" panose="020B0604020202020204" pitchFamily="34" charset="0"/>
                      </a:endParaRPr>
                    </a:p>
                  </a:txBody>
                  <a:tcPr marL="68580" marR="68580" marT="0" marB="0">
                    <a:solidFill>
                      <a:schemeClr val="tx2">
                        <a:lumMod val="50000"/>
                      </a:schemeClr>
                    </a:solidFill>
                  </a:tcPr>
                </a:tc>
                <a:tc>
                  <a:txBody>
                    <a:bodyPr/>
                    <a:lstStyle/>
                    <a:p>
                      <a:pPr algn="r">
                        <a:spcBef>
                          <a:spcPts val="140"/>
                        </a:spcBef>
                        <a:spcAft>
                          <a:spcPts val="0"/>
                        </a:spcAft>
                      </a:pP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187,514</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r">
                        <a:spcBef>
                          <a:spcPts val="140"/>
                        </a:spcBef>
                        <a:spcAft>
                          <a:spcPts val="0"/>
                        </a:spcAft>
                      </a:pP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07FBFD4E-8501-427C-9EDD-7522A388D733}" type="slidenum">
              <a:rPr lang="en-GB" smtClean="0"/>
              <a:pPr/>
              <a:t>35</a:t>
            </a:fld>
            <a:endParaRPr lang="en-GB"/>
          </a:p>
        </p:txBody>
      </p:sp>
    </p:spTree>
    <p:extLst>
      <p:ext uri="{BB962C8B-B14F-4D97-AF65-F5344CB8AC3E}">
        <p14:creationId xmlns:p14="http://schemas.microsoft.com/office/powerpoint/2010/main" val="1426910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3" name="Title 2"/>
          <p:cNvSpPr>
            <a:spLocks noGrp="1"/>
          </p:cNvSpPr>
          <p:nvPr>
            <p:ph type="title"/>
          </p:nvPr>
        </p:nvSpPr>
        <p:spPr>
          <a:xfrm>
            <a:off x="457200" y="269776"/>
            <a:ext cx="8229600" cy="1143000"/>
          </a:xfrm>
        </p:spPr>
        <p:txBody>
          <a:bodyPr>
            <a:normAutofit/>
          </a:bodyPr>
          <a:lstStyle/>
          <a:p>
            <a:pPr algn="l"/>
            <a:r>
              <a:rPr lang="en-GB" sz="4000" dirty="0"/>
              <a:t>Employment Equity</a:t>
            </a:r>
          </a:p>
        </p:txBody>
      </p:sp>
      <p:graphicFrame>
        <p:nvGraphicFramePr>
          <p:cNvPr id="5" name="Table 4"/>
          <p:cNvGraphicFramePr>
            <a:graphicFrameLocks noGrp="1"/>
          </p:cNvGraphicFramePr>
          <p:nvPr>
            <p:extLst>
              <p:ext uri="{D42A27DB-BD31-4B8C-83A1-F6EECF244321}">
                <p14:modId xmlns:p14="http://schemas.microsoft.com/office/powerpoint/2010/main" val="199640150"/>
              </p:ext>
            </p:extLst>
          </p:nvPr>
        </p:nvGraphicFramePr>
        <p:xfrm>
          <a:off x="395537" y="1693670"/>
          <a:ext cx="8280919" cy="4170222"/>
        </p:xfrm>
        <a:graphic>
          <a:graphicData uri="http://schemas.openxmlformats.org/drawingml/2006/table">
            <a:tbl>
              <a:tblPr firstRow="1" firstCol="1" bandRow="1">
                <a:tableStyleId>{5C22544A-7EE6-4342-B048-85BDC9FD1C3A}</a:tableStyleId>
              </a:tblPr>
              <a:tblGrid>
                <a:gridCol w="2232247">
                  <a:extLst>
                    <a:ext uri="{9D8B030D-6E8A-4147-A177-3AD203B41FA5}">
                      <a16:colId xmlns="" xmlns:a16="http://schemas.microsoft.com/office/drawing/2014/main" val="546407242"/>
                    </a:ext>
                  </a:extLst>
                </a:gridCol>
                <a:gridCol w="576064">
                  <a:extLst>
                    <a:ext uri="{9D8B030D-6E8A-4147-A177-3AD203B41FA5}">
                      <a16:colId xmlns="" xmlns:a16="http://schemas.microsoft.com/office/drawing/2014/main" val="3247655505"/>
                    </a:ext>
                  </a:extLst>
                </a:gridCol>
                <a:gridCol w="576064">
                  <a:extLst>
                    <a:ext uri="{9D8B030D-6E8A-4147-A177-3AD203B41FA5}">
                      <a16:colId xmlns="" xmlns:a16="http://schemas.microsoft.com/office/drawing/2014/main" val="1020523572"/>
                    </a:ext>
                  </a:extLst>
                </a:gridCol>
                <a:gridCol w="504056">
                  <a:extLst>
                    <a:ext uri="{9D8B030D-6E8A-4147-A177-3AD203B41FA5}">
                      <a16:colId xmlns="" xmlns:a16="http://schemas.microsoft.com/office/drawing/2014/main" val="2292166052"/>
                    </a:ext>
                  </a:extLst>
                </a:gridCol>
                <a:gridCol w="576064">
                  <a:extLst>
                    <a:ext uri="{9D8B030D-6E8A-4147-A177-3AD203B41FA5}">
                      <a16:colId xmlns="" xmlns:a16="http://schemas.microsoft.com/office/drawing/2014/main" val="1385614706"/>
                    </a:ext>
                  </a:extLst>
                </a:gridCol>
                <a:gridCol w="432048">
                  <a:extLst>
                    <a:ext uri="{9D8B030D-6E8A-4147-A177-3AD203B41FA5}">
                      <a16:colId xmlns="" xmlns:a16="http://schemas.microsoft.com/office/drawing/2014/main" val="731956013"/>
                    </a:ext>
                  </a:extLst>
                </a:gridCol>
                <a:gridCol w="504056">
                  <a:extLst>
                    <a:ext uri="{9D8B030D-6E8A-4147-A177-3AD203B41FA5}">
                      <a16:colId xmlns="" xmlns:a16="http://schemas.microsoft.com/office/drawing/2014/main" val="180972597"/>
                    </a:ext>
                  </a:extLst>
                </a:gridCol>
                <a:gridCol w="504056">
                  <a:extLst>
                    <a:ext uri="{9D8B030D-6E8A-4147-A177-3AD203B41FA5}">
                      <a16:colId xmlns="" xmlns:a16="http://schemas.microsoft.com/office/drawing/2014/main" val="3855325068"/>
                    </a:ext>
                  </a:extLst>
                </a:gridCol>
                <a:gridCol w="504056">
                  <a:extLst>
                    <a:ext uri="{9D8B030D-6E8A-4147-A177-3AD203B41FA5}">
                      <a16:colId xmlns="" xmlns:a16="http://schemas.microsoft.com/office/drawing/2014/main" val="3986089020"/>
                    </a:ext>
                  </a:extLst>
                </a:gridCol>
                <a:gridCol w="432048">
                  <a:extLst>
                    <a:ext uri="{9D8B030D-6E8A-4147-A177-3AD203B41FA5}">
                      <a16:colId xmlns="" xmlns:a16="http://schemas.microsoft.com/office/drawing/2014/main" val="4133580509"/>
                    </a:ext>
                  </a:extLst>
                </a:gridCol>
                <a:gridCol w="504056">
                  <a:extLst>
                    <a:ext uri="{9D8B030D-6E8A-4147-A177-3AD203B41FA5}">
                      <a16:colId xmlns="" xmlns:a16="http://schemas.microsoft.com/office/drawing/2014/main" val="3447443761"/>
                    </a:ext>
                  </a:extLst>
                </a:gridCol>
                <a:gridCol w="432048">
                  <a:extLst>
                    <a:ext uri="{9D8B030D-6E8A-4147-A177-3AD203B41FA5}">
                      <a16:colId xmlns="" xmlns:a16="http://schemas.microsoft.com/office/drawing/2014/main" val="3215446156"/>
                    </a:ext>
                  </a:extLst>
                </a:gridCol>
                <a:gridCol w="504056">
                  <a:extLst>
                    <a:ext uri="{9D8B030D-6E8A-4147-A177-3AD203B41FA5}">
                      <a16:colId xmlns="" xmlns:a16="http://schemas.microsoft.com/office/drawing/2014/main" val="809282394"/>
                    </a:ext>
                  </a:extLst>
                </a:gridCol>
              </a:tblGrid>
              <a:tr h="175175">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gridSpan="2">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African</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tc gridSpan="2">
                  <a:txBody>
                    <a:bodyPr/>
                    <a:lstStyle/>
                    <a:p>
                      <a:pPr algn="ctr">
                        <a:spcAft>
                          <a:spcPts val="0"/>
                        </a:spcAft>
                      </a:pPr>
                      <a:r>
                        <a:rPr lang="en-GB" sz="1400" u="sng">
                          <a:solidFill>
                            <a:schemeClr val="tx1"/>
                          </a:solidFill>
                          <a:effectLst/>
                          <a:latin typeface="Arial" panose="020B0604020202020204" pitchFamily="34" charset="0"/>
                          <a:cs typeface="Arial" panose="020B0604020202020204" pitchFamily="34" charset="0"/>
                        </a:rPr>
                        <a:t>Indian</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tc gridSpan="2">
                  <a:txBody>
                    <a:bodyPr/>
                    <a:lstStyle/>
                    <a:p>
                      <a:pPr algn="ctr">
                        <a:spcAft>
                          <a:spcPts val="0"/>
                        </a:spcAft>
                      </a:pPr>
                      <a:r>
                        <a:rPr lang="en-GB" sz="1400" u="sng">
                          <a:solidFill>
                            <a:schemeClr val="tx1"/>
                          </a:solidFill>
                          <a:effectLst/>
                          <a:latin typeface="Arial" panose="020B0604020202020204" pitchFamily="34" charset="0"/>
                          <a:cs typeface="Arial" panose="020B0604020202020204" pitchFamily="34" charset="0"/>
                        </a:rPr>
                        <a:t>Coloured</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tc gridSpan="2">
                  <a:txBody>
                    <a:bodyPr/>
                    <a:lstStyle/>
                    <a:p>
                      <a:pPr algn="ctr">
                        <a:spcAft>
                          <a:spcPts val="0"/>
                        </a:spcAft>
                      </a:pPr>
                      <a:r>
                        <a:rPr lang="en-GB" sz="1400" u="sng">
                          <a:solidFill>
                            <a:schemeClr val="tx1"/>
                          </a:solidFill>
                          <a:effectLst/>
                          <a:latin typeface="Arial" panose="020B0604020202020204" pitchFamily="34" charset="0"/>
                          <a:cs typeface="Arial" panose="020B0604020202020204" pitchFamily="34" charset="0"/>
                        </a:rPr>
                        <a:t>White</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tc gridSpan="2">
                  <a:txBody>
                    <a:bodyPr/>
                    <a:lstStyle/>
                    <a:p>
                      <a:pPr algn="ctr">
                        <a:spcAft>
                          <a:spcPts val="0"/>
                        </a:spcAft>
                      </a:pPr>
                      <a:r>
                        <a:rPr lang="en-GB" sz="1400" u="sng">
                          <a:solidFill>
                            <a:schemeClr val="tx1"/>
                          </a:solidFill>
                          <a:effectLst/>
                          <a:latin typeface="Arial" panose="020B0604020202020204" pitchFamily="34" charset="0"/>
                          <a:cs typeface="Arial" panose="020B0604020202020204" pitchFamily="34" charset="0"/>
                        </a:rPr>
                        <a:t>Disabled</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tc gridSpan="2">
                  <a:txBody>
                    <a:bodyPr/>
                    <a:lstStyle/>
                    <a:p>
                      <a:pPr algn="ctr">
                        <a:spcAft>
                          <a:spcPts val="0"/>
                        </a:spcAft>
                      </a:pPr>
                      <a:r>
                        <a:rPr lang="en-GB" sz="1400" u="sng">
                          <a:solidFill>
                            <a:schemeClr val="tx1"/>
                          </a:solidFill>
                          <a:effectLst/>
                          <a:latin typeface="Arial" panose="020B0604020202020204" pitchFamily="34" charset="0"/>
                          <a:cs typeface="Arial" panose="020B0604020202020204" pitchFamily="34" charset="0"/>
                        </a:rPr>
                        <a:t>Female</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hMerge="1">
                  <a:txBody>
                    <a:bodyPr/>
                    <a:lstStyle/>
                    <a:p>
                      <a:endParaRPr lang="en-GB"/>
                    </a:p>
                  </a:txBody>
                  <a:tcPr/>
                </a:tc>
                <a:extLst>
                  <a:ext uri="{0D108BD9-81ED-4DB2-BD59-A6C34878D82A}">
                    <a16:rowId xmlns="" xmlns:a16="http://schemas.microsoft.com/office/drawing/2014/main" val="2898175479"/>
                  </a:ext>
                </a:extLst>
              </a:tr>
              <a:tr h="329742">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u="sng" dirty="0">
                          <a:solidFill>
                            <a:schemeClr val="tx1"/>
                          </a:solidFill>
                          <a:effectLst/>
                          <a:latin typeface="Arial" panose="020B0604020202020204" pitchFamily="34" charset="0"/>
                          <a:cs typeface="Arial" panose="020B0604020202020204" pitchFamily="34" charset="0"/>
                        </a:rPr>
                        <a: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82752323"/>
                  </a:ext>
                </a:extLst>
              </a:tr>
              <a:tr h="175175">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PQ/Mid-management</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6</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21.4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33.3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5</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23.8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151973252"/>
                  </a:ext>
                </a:extLst>
              </a:tr>
              <a:tr h="175175">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Semi-skilled</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7.1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9.5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34407969"/>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Senior Management</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12.5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625824537"/>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Skilled tech</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67.9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33.3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12.5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52.4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150966139"/>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Top Management</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3.6</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33.3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0</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2</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25.0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100.0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2</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9.5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1289432850"/>
                  </a:ext>
                </a:extLst>
              </a:tr>
              <a:tr h="185481">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Total</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72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3</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8</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21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2340807466"/>
                  </a:ext>
                </a:extLst>
              </a:tr>
              <a:tr h="185481">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Total staff complement</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39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100.0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21</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53.8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89843981"/>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of which: snr and top management</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12.8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3</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60.0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981274789"/>
                  </a:ext>
                </a:extLst>
              </a:tr>
              <a:tr h="175175">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3093515476"/>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National demographic</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77.4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2.7</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10.0</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9.9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45.2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803436506"/>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KZN demographic</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86.4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8.4</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4.3</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0.8</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46.5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3125150982"/>
                  </a:ext>
                </a:extLst>
              </a:tr>
              <a:tr h="175175">
                <a:tc>
                  <a:txBody>
                    <a:bodyPr/>
                    <a:lstStyle/>
                    <a:p>
                      <a:pPr algn="r">
                        <a:spcAft>
                          <a:spcPts val="0"/>
                        </a:spcAft>
                      </a:pPr>
                      <a:r>
                        <a:rPr lang="en-GB" sz="1400">
                          <a:solidFill>
                            <a:schemeClr val="tx1"/>
                          </a:solidFill>
                          <a:effectLst/>
                          <a:latin typeface="Arial" panose="020B0604020202020204" pitchFamily="34" charset="0"/>
                          <a:cs typeface="Arial" panose="020B0604020202020204" pitchFamily="34" charset="0"/>
                        </a:rPr>
                        <a:t>Average</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81.9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5.6</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5.5</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7.1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r">
                        <a:spcAft>
                          <a:spcPts val="0"/>
                        </a:spcAft>
                      </a:pPr>
                      <a:r>
                        <a:rPr lang="en-GB" sz="1400" dirty="0">
                          <a:solidFill>
                            <a:schemeClr val="tx1"/>
                          </a:solidFill>
                          <a:effectLst/>
                          <a:latin typeface="Arial" panose="020B0604020202020204" pitchFamily="34" charset="0"/>
                          <a:cs typeface="Arial" panose="020B0604020202020204" pitchFamily="34" charset="0"/>
                        </a:rPr>
                        <a:t>45.9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 xmlns:a16="http://schemas.microsoft.com/office/drawing/2014/main" val="2831585283"/>
                  </a:ext>
                </a:extLst>
              </a:tr>
              <a:tr h="175175">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spcAft>
                          <a:spcPts val="0"/>
                        </a:spcAft>
                      </a:pPr>
                      <a:r>
                        <a:rPr lang="en-GB" sz="1400">
                          <a:solidFill>
                            <a:schemeClr val="tx1"/>
                          </a:solidFill>
                          <a:effectLst/>
                          <a:latin typeface="Arial" panose="020B0604020202020204" pitchFamily="34" charset="0"/>
                          <a:cs typeface="Arial" panose="020B0604020202020204" pitchFamily="34" charset="0"/>
                        </a:rPr>
                        <a:t>1 job</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a:solidFill>
                            <a:schemeClr val="tx1"/>
                          </a:solidFill>
                          <a:effectLst/>
                          <a:latin typeface="Arial" panose="020B0604020202020204" pitchFamily="34" charset="0"/>
                          <a:cs typeface="Arial" panose="020B0604020202020204" pitchFamily="34" charset="0"/>
                        </a:rPr>
                        <a:t>=</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ctr">
                        <a:spcAft>
                          <a:spcPts val="0"/>
                        </a:spcAft>
                      </a:pPr>
                      <a:r>
                        <a:rPr lang="en-GB" sz="1400">
                          <a:solidFill>
                            <a:schemeClr val="tx1"/>
                          </a:solidFill>
                          <a:effectLst/>
                          <a:latin typeface="Arial" panose="020B0604020202020204" pitchFamily="34" charset="0"/>
                          <a:cs typeface="Arial" panose="020B0604020202020204" pitchFamily="34" charset="0"/>
                        </a:rPr>
                        <a:t>2.6%</a:t>
                      </a:r>
                      <a:endParaRPr lang="en-GB" sz="14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4013101344"/>
                  </a:ext>
                </a:extLst>
              </a:tr>
              <a:tr h="175175">
                <a:tc>
                  <a:txBody>
                    <a:bodyPr/>
                    <a:lstStyle/>
                    <a:p>
                      <a:endParaRPr lang="en-GB" sz="140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endParaRPr lang="en-GB" sz="1400" dirty="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698189011"/>
                  </a:ext>
                </a:extLst>
              </a:tr>
            </a:tbl>
          </a:graphicData>
        </a:graphic>
      </p:graphicFrame>
      <p:sp>
        <p:nvSpPr>
          <p:cNvPr id="2" name="Slide Number Placeholder 1"/>
          <p:cNvSpPr>
            <a:spLocks noGrp="1"/>
          </p:cNvSpPr>
          <p:nvPr>
            <p:ph type="sldNum" sz="quarter" idx="12"/>
          </p:nvPr>
        </p:nvSpPr>
        <p:spPr/>
        <p:txBody>
          <a:bodyPr/>
          <a:lstStyle/>
          <a:p>
            <a:fld id="{07FBFD4E-8501-427C-9EDD-7522A388D733}" type="slidenum">
              <a:rPr lang="en-GB" smtClean="0"/>
              <a:pPr/>
              <a:t>36</a:t>
            </a:fld>
            <a:endParaRPr lang="en-GB"/>
          </a:p>
        </p:txBody>
      </p:sp>
    </p:spTree>
    <p:extLst>
      <p:ext uri="{BB962C8B-B14F-4D97-AF65-F5344CB8AC3E}">
        <p14:creationId xmlns:p14="http://schemas.microsoft.com/office/powerpoint/2010/main" val="2802429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p:txBody>
          <a:bodyPr/>
          <a:lstStyle/>
          <a:p>
            <a:pPr eaLnBrk="1" hangingPunct="1"/>
            <a:endParaRPr lang="en-GB" altLang="en-US"/>
          </a:p>
        </p:txBody>
      </p:sp>
      <p:pic>
        <p:nvPicPr>
          <p:cNvPr id="4099" name="Picture 7" descr="launch pic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3295" y="188913"/>
            <a:ext cx="8121153" cy="5436830"/>
          </a:xfrm>
          <a:noFill/>
        </p:spPr>
      </p:pic>
      <p:sp>
        <p:nvSpPr>
          <p:cNvPr id="4100" name="Text Box 10"/>
          <p:cNvSpPr txBox="1">
            <a:spLocks noChangeArrowheads="1"/>
          </p:cNvSpPr>
          <p:nvPr/>
        </p:nvSpPr>
        <p:spPr bwMode="auto">
          <a:xfrm>
            <a:off x="467009" y="5558699"/>
            <a:ext cx="7991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t>SIYABONGA – THANK YOU from </a:t>
            </a:r>
            <a:r>
              <a:rPr lang="en-GB" sz="2800" i="1" dirty="0">
                <a:latin typeface="Arial" panose="020B0604020202020204" pitchFamily="34" charset="0"/>
                <a:cs typeface="Arial" panose="020B0604020202020204" pitchFamily="34" charset="0"/>
              </a:rPr>
              <a:t>Africa’s greatest conservation-based tourism destination driven by community empowerment</a:t>
            </a:r>
            <a:endParaRPr lang="en-US" altLang="en-US" sz="2800" b="1" dirty="0"/>
          </a:p>
        </p:txBody>
      </p:sp>
      <p:sp>
        <p:nvSpPr>
          <p:cNvPr id="2" name="Slide Number Placeholder 1"/>
          <p:cNvSpPr>
            <a:spLocks noGrp="1"/>
          </p:cNvSpPr>
          <p:nvPr>
            <p:ph type="sldNum" sz="quarter" idx="12"/>
          </p:nvPr>
        </p:nvSpPr>
        <p:spPr/>
        <p:txBody>
          <a:bodyPr/>
          <a:lstStyle/>
          <a:p>
            <a:fld id="{07FBFD4E-8501-427C-9EDD-7522A388D733}" type="slidenum">
              <a:rPr lang="en-GB" smtClean="0"/>
              <a:pPr/>
              <a:t>37</a:t>
            </a:fld>
            <a:endParaRPr lang="en-GB"/>
          </a:p>
        </p:txBody>
      </p:sp>
    </p:spTree>
    <p:extLst>
      <p:ext uri="{BB962C8B-B14F-4D97-AF65-F5344CB8AC3E}">
        <p14:creationId xmlns:p14="http://schemas.microsoft.com/office/powerpoint/2010/main" val="87339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ippo and flamingos in Lake St Lucia low res"/>
          <p:cNvPicPr>
            <a:picLocks noChangeAspect="1" noChangeArrowheads="1"/>
          </p:cNvPicPr>
          <p:nvPr/>
        </p:nvPicPr>
        <p:blipFill>
          <a:blip r:embed="rId2" cstate="screen"/>
          <a:srcRect/>
          <a:stretch>
            <a:fillRect/>
          </a:stretch>
        </p:blipFill>
        <p:spPr bwMode="auto">
          <a:xfrm>
            <a:off x="4379979" y="3384376"/>
            <a:ext cx="4764021" cy="3573016"/>
          </a:xfrm>
          <a:prstGeom prst="rect">
            <a:avLst/>
          </a:prstGeom>
          <a:noFill/>
          <a:ln w="9525">
            <a:noFill/>
            <a:miter lim="800000"/>
            <a:headEnd/>
            <a:tailEnd/>
          </a:ln>
        </p:spPr>
      </p:pic>
      <p:pic>
        <p:nvPicPr>
          <p:cNvPr id="11" name="Picture 4" descr="Eastern Shores_Perriers"/>
          <p:cNvPicPr>
            <a:picLocks noGrp="1" noChangeAspect="1" noChangeArrowheads="1"/>
          </p:cNvPicPr>
          <p:nvPr>
            <p:ph idx="1"/>
          </p:nvPr>
        </p:nvPicPr>
        <p:blipFill>
          <a:blip r:embed="rId3" cstate="screen"/>
          <a:srcRect/>
          <a:stretch>
            <a:fillRect/>
          </a:stretch>
        </p:blipFill>
        <p:spPr bwMode="auto">
          <a:xfrm>
            <a:off x="4355977" y="0"/>
            <a:ext cx="4824536" cy="3618402"/>
          </a:xfrm>
          <a:prstGeom prst="rect">
            <a:avLst/>
          </a:prstGeom>
          <a:noFill/>
          <a:ln w="9525">
            <a:noFill/>
            <a:miter lim="800000"/>
            <a:headEnd/>
            <a:tailEnd/>
          </a:ln>
        </p:spPr>
      </p:pic>
      <p:pic>
        <p:nvPicPr>
          <p:cNvPr id="10243" name="Picture 4" descr="Aerial view of Lake Sibaya the Coastal Dune Forest and the Indian Ocean"/>
          <p:cNvPicPr>
            <a:picLocks noChangeAspect="1" noChangeArrowheads="1"/>
          </p:cNvPicPr>
          <p:nvPr/>
        </p:nvPicPr>
        <p:blipFill>
          <a:blip r:embed="rId4" cstate="screen"/>
          <a:srcRect/>
          <a:stretch>
            <a:fillRect/>
          </a:stretch>
        </p:blipFill>
        <p:spPr bwMode="auto">
          <a:xfrm>
            <a:off x="0" y="0"/>
            <a:ext cx="4527550" cy="6858000"/>
          </a:xfrm>
          <a:prstGeom prst="rect">
            <a:avLst/>
          </a:prstGeom>
          <a:noFill/>
          <a:ln w="9525">
            <a:noFill/>
            <a:miter lim="800000"/>
            <a:headEnd/>
            <a:tailEnd/>
          </a:ln>
        </p:spPr>
      </p:pic>
      <p:sp>
        <p:nvSpPr>
          <p:cNvPr id="6" name="Rectangle 5"/>
          <p:cNvSpPr/>
          <p:nvPr/>
        </p:nvSpPr>
        <p:spPr>
          <a:xfrm>
            <a:off x="179512" y="188640"/>
            <a:ext cx="4032448" cy="954107"/>
          </a:xfrm>
          <a:prstGeom prst="rect">
            <a:avLst/>
          </a:prstGeom>
          <a:solidFill>
            <a:schemeClr val="accent1">
              <a:lumMod val="60000"/>
              <a:lumOff val="40000"/>
            </a:schemeClr>
          </a:solidFill>
        </p:spPr>
        <p:txBody>
          <a:bodyPr wrap="square">
            <a:spAutoFit/>
          </a:bodyPr>
          <a:lstStyle/>
          <a:p>
            <a:pPr algn="ctr" fontAlgn="auto">
              <a:spcBef>
                <a:spcPts val="0"/>
              </a:spcBef>
              <a:spcAft>
                <a:spcPts val="0"/>
              </a:spcAft>
              <a:defRPr/>
            </a:pPr>
            <a:r>
              <a:rPr lang="en-ZA" sz="2800" b="1" dirty="0">
                <a:latin typeface="+mn-lt"/>
              </a:rPr>
              <a:t>Unique ecological and biological processes</a:t>
            </a:r>
          </a:p>
        </p:txBody>
      </p:sp>
      <p:sp>
        <p:nvSpPr>
          <p:cNvPr id="10" name="Rectangle 4"/>
          <p:cNvSpPr>
            <a:spLocks noGrp="1" noChangeArrowheads="1"/>
          </p:cNvSpPr>
          <p:nvPr>
            <p:ph type="title"/>
          </p:nvPr>
        </p:nvSpPr>
        <p:spPr bwMode="auto">
          <a:xfrm>
            <a:off x="4860032" y="27201"/>
            <a:ext cx="3995936" cy="1384995"/>
          </a:xfrm>
          <a:prstGeom prst="rect">
            <a:avLst/>
          </a:prstGeom>
          <a:noFill/>
          <a:ln w="9525">
            <a:noFill/>
            <a:miter lim="800000"/>
            <a:headEnd/>
            <a:tailEnd/>
          </a:ln>
        </p:spPr>
        <p:txBody>
          <a:bodyPr wrap="square">
            <a:spAutoFit/>
          </a:bodyPr>
          <a:lstStyle/>
          <a:p>
            <a:pPr algn="ctr"/>
            <a:r>
              <a:rPr lang="en-ZA" sz="2800" b="1" dirty="0">
                <a:latin typeface="Calibri" pitchFamily="34" charset="0"/>
              </a:rPr>
              <a:t>Superlative natural phenomena (sense of place)</a:t>
            </a:r>
          </a:p>
        </p:txBody>
      </p:sp>
      <p:sp>
        <p:nvSpPr>
          <p:cNvPr id="12" name="Rectangle 4"/>
          <p:cNvSpPr>
            <a:spLocks noChangeArrowheads="1"/>
          </p:cNvSpPr>
          <p:nvPr/>
        </p:nvSpPr>
        <p:spPr bwMode="auto">
          <a:xfrm>
            <a:off x="4806751" y="3789040"/>
            <a:ext cx="4301753" cy="523220"/>
          </a:xfrm>
          <a:prstGeom prst="rect">
            <a:avLst/>
          </a:prstGeom>
          <a:noFill/>
          <a:ln w="9525">
            <a:noFill/>
            <a:miter lim="800000"/>
            <a:headEnd/>
            <a:tailEnd/>
          </a:ln>
        </p:spPr>
        <p:txBody>
          <a:bodyPr wrap="square">
            <a:spAutoFit/>
          </a:bodyPr>
          <a:lstStyle/>
          <a:p>
            <a:pPr algn="ctr"/>
            <a:r>
              <a:rPr lang="en-ZA" sz="2800" b="1" dirty="0">
                <a:latin typeface="Calibri" pitchFamily="34" charset="0"/>
              </a:rPr>
              <a:t>Biological diversity</a:t>
            </a:r>
          </a:p>
        </p:txBody>
      </p:sp>
      <p:sp>
        <p:nvSpPr>
          <p:cNvPr id="2" name="Slide Number Placeholder 1"/>
          <p:cNvSpPr>
            <a:spLocks noGrp="1"/>
          </p:cNvSpPr>
          <p:nvPr>
            <p:ph type="sldNum" sz="quarter" idx="12"/>
          </p:nvPr>
        </p:nvSpPr>
        <p:spPr/>
        <p:txBody>
          <a:bodyPr/>
          <a:lstStyle/>
          <a:p>
            <a:fld id="{07FBFD4E-8501-427C-9EDD-7522A388D733}" type="slidenum">
              <a:rPr lang="en-GB" smtClean="0"/>
              <a:pPr/>
              <a:t>4</a:t>
            </a:fld>
            <a:endParaRPr lang="en-GB"/>
          </a:p>
        </p:txBody>
      </p:sp>
    </p:spTree>
    <p:extLst>
      <p:ext uri="{BB962C8B-B14F-4D97-AF65-F5344CB8AC3E}">
        <p14:creationId xmlns:p14="http://schemas.microsoft.com/office/powerpoint/2010/main" val="61148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74638"/>
            <a:ext cx="6624736" cy="1143000"/>
          </a:xfrm>
        </p:spPr>
        <p:txBody>
          <a:bodyPr>
            <a:normAutofit fontScale="90000"/>
          </a:bodyPr>
          <a:lstStyle/>
          <a:p>
            <a:pPr algn="l"/>
            <a:r>
              <a:rPr lang="en-ZA" dirty="0" err="1">
                <a:latin typeface="Arial" panose="020B0604020202020204" pitchFamily="34" charset="0"/>
                <a:cs typeface="Arial" panose="020B0604020202020204" pitchFamily="34" charset="0"/>
              </a:rPr>
              <a:t>iSimangaliso’s</a:t>
            </a:r>
            <a:r>
              <a:rPr lang="en-ZA" dirty="0">
                <a:latin typeface="Arial" panose="020B0604020202020204" pitchFamily="34" charset="0"/>
                <a:cs typeface="Arial" panose="020B0604020202020204" pitchFamily="34" charset="0"/>
              </a:rPr>
              <a:t> Legislative Framework</a:t>
            </a:r>
          </a:p>
        </p:txBody>
      </p:sp>
      <p:sp>
        <p:nvSpPr>
          <p:cNvPr id="3" name="Content Placeholder 2"/>
          <p:cNvSpPr>
            <a:spLocks noGrp="1"/>
          </p:cNvSpPr>
          <p:nvPr>
            <p:ph idx="1"/>
          </p:nvPr>
        </p:nvSpPr>
        <p:spPr>
          <a:xfrm>
            <a:off x="457200" y="1711349"/>
            <a:ext cx="8229600" cy="4525963"/>
          </a:xfrm>
        </p:spPr>
        <p:txBody>
          <a:bodyPr>
            <a:normAutofit fontScale="85000" lnSpcReduction="10000"/>
          </a:bodyPr>
          <a:lstStyle/>
          <a:p>
            <a:r>
              <a:rPr lang="en-ZA" dirty="0">
                <a:latin typeface="Arial" panose="020B0604020202020204" pitchFamily="34" charset="0"/>
                <a:cs typeface="Arial" panose="020B0604020202020204" pitchFamily="34" charset="0"/>
              </a:rPr>
              <a:t>The World Heritage Convention was brought into South African law in 2000 when the World Heritage Convention Act was promulgated</a:t>
            </a:r>
          </a:p>
          <a:p>
            <a:r>
              <a:rPr lang="en-ZA" dirty="0">
                <a:latin typeface="Arial" panose="020B0604020202020204" pitchFamily="34" charset="0"/>
                <a:cs typeface="Arial" panose="020B0604020202020204" pitchFamily="34" charset="0"/>
              </a:rPr>
              <a:t>The iSimangaliso Wetland Park was established under the World Heritage Convention Act regulations consolidating 16 different parcels of land under one proclamation in November 2000</a:t>
            </a:r>
          </a:p>
          <a:p>
            <a:pPr lvl="0"/>
            <a:r>
              <a:rPr lang="en-GB" dirty="0">
                <a:latin typeface="Arial" panose="020B0604020202020204" pitchFamily="34" charset="0"/>
                <a:cs typeface="Arial" panose="020B0604020202020204" pitchFamily="34" charset="0"/>
              </a:rPr>
              <a:t> The iSimangaliso Wetland Park Authority was established to manage the Park under the World Heritage Convention Regulations in November 2000</a:t>
            </a:r>
            <a:endParaRPr lang="en-ZA" dirty="0">
              <a:latin typeface="Arial" panose="020B0604020202020204" pitchFamily="34" charset="0"/>
              <a:cs typeface="Arial" panose="020B0604020202020204" pitchFamily="34" charset="0"/>
            </a:endParaRPr>
          </a:p>
          <a:p>
            <a:endParaRPr lang="en-ZA" dirty="0"/>
          </a:p>
          <a:p>
            <a:endParaRPr lang="en-ZA" dirty="0"/>
          </a:p>
          <a:p>
            <a:endParaRPr lang="en-ZA" dirty="0"/>
          </a:p>
        </p:txBody>
      </p:sp>
      <p:sp>
        <p:nvSpPr>
          <p:cNvPr id="4" name="Slide Number Placeholder 3"/>
          <p:cNvSpPr>
            <a:spLocks noGrp="1"/>
          </p:cNvSpPr>
          <p:nvPr>
            <p:ph type="sldNum" sz="quarter" idx="12"/>
          </p:nvPr>
        </p:nvSpPr>
        <p:spPr/>
        <p:txBody>
          <a:bodyPr/>
          <a:lstStyle/>
          <a:p>
            <a:fld id="{07FBFD4E-8501-427C-9EDD-7522A388D733}" type="slidenum">
              <a:rPr lang="en-GB" smtClean="0"/>
              <a:pPr/>
              <a:t>5</a:t>
            </a:fld>
            <a:endParaRPr lang="en-GB"/>
          </a:p>
        </p:txBody>
      </p:sp>
    </p:spTree>
    <p:extLst>
      <p:ext uri="{BB962C8B-B14F-4D97-AF65-F5344CB8AC3E}">
        <p14:creationId xmlns:p14="http://schemas.microsoft.com/office/powerpoint/2010/main" val="235746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251520" y="274638"/>
            <a:ext cx="6624736" cy="1143000"/>
          </a:xfrm>
        </p:spPr>
        <p:txBody>
          <a:bodyPr>
            <a:normAutofit fontScale="90000"/>
          </a:bodyPr>
          <a:lstStyle/>
          <a:p>
            <a:pPr algn="l"/>
            <a:r>
              <a:rPr lang="en-ZA" dirty="0" err="1">
                <a:latin typeface="Arial" panose="020B0604020202020204" pitchFamily="34" charset="0"/>
                <a:cs typeface="Arial" panose="020B0604020202020204" pitchFamily="34" charset="0"/>
              </a:rPr>
              <a:t>iSimangaliso’s</a:t>
            </a:r>
            <a:r>
              <a:rPr lang="en-ZA" dirty="0">
                <a:latin typeface="Arial" panose="020B0604020202020204" pitchFamily="34" charset="0"/>
                <a:cs typeface="Arial" panose="020B0604020202020204" pitchFamily="34" charset="0"/>
              </a:rPr>
              <a:t> Establishment</a:t>
            </a:r>
          </a:p>
        </p:txBody>
      </p:sp>
      <p:sp>
        <p:nvSpPr>
          <p:cNvPr id="3" name="Content Placeholder 2"/>
          <p:cNvSpPr>
            <a:spLocks noGrp="1"/>
          </p:cNvSpPr>
          <p:nvPr>
            <p:ph idx="1"/>
          </p:nvPr>
        </p:nvSpPr>
        <p:spPr>
          <a:xfrm>
            <a:off x="457200" y="1628800"/>
            <a:ext cx="8229600" cy="4896544"/>
          </a:xfrm>
        </p:spPr>
        <p:txBody>
          <a:bodyPr>
            <a:normAutofit fontScale="55000" lnSpcReduction="20000"/>
          </a:bodyPr>
          <a:lstStyle/>
          <a:p>
            <a:r>
              <a:rPr lang="en-ZA" sz="4000" dirty="0" err="1">
                <a:latin typeface="Arial" panose="020B0604020202020204" pitchFamily="34" charset="0"/>
                <a:cs typeface="Arial" panose="020B0604020202020204" pitchFamily="34" charset="0"/>
              </a:rPr>
              <a:t>iSimangaliso’s</a:t>
            </a:r>
            <a:r>
              <a:rPr lang="en-ZA" sz="4000" dirty="0">
                <a:latin typeface="Arial" panose="020B0604020202020204" pitchFamily="34" charset="0"/>
                <a:cs typeface="Arial" panose="020B0604020202020204" pitchFamily="34" charset="0"/>
              </a:rPr>
              <a:t> was established in April 2002</a:t>
            </a:r>
          </a:p>
          <a:p>
            <a:r>
              <a:rPr lang="en-ZA" sz="4000" dirty="0">
                <a:latin typeface="Arial" panose="020B0604020202020204" pitchFamily="34" charset="0"/>
                <a:cs typeface="Arial" panose="020B0604020202020204" pitchFamily="34" charset="0"/>
              </a:rPr>
              <a:t>It has a board with a max of 9 members &amp; includes representation from traditional communities and land claimants</a:t>
            </a:r>
          </a:p>
          <a:p>
            <a:pPr lvl="0"/>
            <a:r>
              <a:rPr lang="en-GB" sz="4000" dirty="0">
                <a:latin typeface="Arial" panose="020B0604020202020204" pitchFamily="34" charset="0"/>
                <a:cs typeface="Arial" panose="020B0604020202020204" pitchFamily="34" charset="0"/>
              </a:rPr>
              <a:t>Its mandate as set out in the act is to:</a:t>
            </a:r>
          </a:p>
          <a:p>
            <a:pPr lvl="1"/>
            <a:r>
              <a:rPr lang="en-GB" sz="4000" dirty="0">
                <a:latin typeface="Arial" panose="020B0604020202020204" pitchFamily="34" charset="0"/>
                <a:cs typeface="Arial" panose="020B0604020202020204" pitchFamily="34" charset="0"/>
              </a:rPr>
              <a:t>Protect, conserve and present the Park, especially World Heritage Values;</a:t>
            </a:r>
            <a:endParaRPr lang="en-ZA" sz="4000" dirty="0">
              <a:latin typeface="Arial" panose="020B0604020202020204" pitchFamily="34" charset="0"/>
              <a:cs typeface="Arial" panose="020B0604020202020204" pitchFamily="34" charset="0"/>
            </a:endParaRPr>
          </a:p>
          <a:p>
            <a:pPr lvl="1"/>
            <a:r>
              <a:rPr lang="en-GB" sz="4000" dirty="0">
                <a:latin typeface="Arial" panose="020B0604020202020204" pitchFamily="34" charset="0"/>
                <a:cs typeface="Arial" panose="020B0604020202020204" pitchFamily="34" charset="0"/>
              </a:rPr>
              <a:t>Empower historically disadvantaged adjacent communities; and</a:t>
            </a:r>
            <a:endParaRPr lang="en-ZA" sz="4000" dirty="0">
              <a:latin typeface="Arial" panose="020B0604020202020204" pitchFamily="34" charset="0"/>
              <a:cs typeface="Arial" panose="020B0604020202020204" pitchFamily="34" charset="0"/>
            </a:endParaRPr>
          </a:p>
          <a:p>
            <a:pPr lvl="1"/>
            <a:r>
              <a:rPr lang="en-GB" sz="4000" dirty="0">
                <a:latin typeface="Arial" panose="020B0604020202020204" pitchFamily="34" charset="0"/>
                <a:cs typeface="Arial" panose="020B0604020202020204" pitchFamily="34" charset="0"/>
              </a:rPr>
              <a:t>Promote and facilitate optimal tourism and related development in Park. </a:t>
            </a:r>
          </a:p>
          <a:p>
            <a:r>
              <a:rPr lang="en-GB" sz="4000" dirty="0">
                <a:latin typeface="Arial" panose="020B0604020202020204" pitchFamily="34" charset="0"/>
                <a:cs typeface="Arial" panose="020B0604020202020204" pitchFamily="34" charset="0"/>
              </a:rPr>
              <a:t>Its MTEF allocation for its first year of operations was R3.96m; its total revenue for that year was R16.82m and it had a staff complement of 14 people. March 2016 the MTEF allocation was R26.1 and total revenue R160.8m; staff complement 41)</a:t>
            </a:r>
            <a:endParaRPr lang="en-ZA" sz="4000" dirty="0">
              <a:latin typeface="Arial" panose="020B0604020202020204" pitchFamily="34" charset="0"/>
              <a:cs typeface="Arial" panose="020B0604020202020204" pitchFamily="34" charset="0"/>
            </a:endParaRPr>
          </a:p>
          <a:p>
            <a:endParaRPr lang="en-ZA" dirty="0"/>
          </a:p>
          <a:p>
            <a:endParaRPr lang="en-ZA" dirty="0"/>
          </a:p>
          <a:p>
            <a:endParaRPr lang="en-ZA" dirty="0"/>
          </a:p>
        </p:txBody>
      </p:sp>
      <p:sp>
        <p:nvSpPr>
          <p:cNvPr id="4" name="Slide Number Placeholder 3"/>
          <p:cNvSpPr>
            <a:spLocks noGrp="1"/>
          </p:cNvSpPr>
          <p:nvPr>
            <p:ph type="sldNum" sz="quarter" idx="12"/>
          </p:nvPr>
        </p:nvSpPr>
        <p:spPr/>
        <p:txBody>
          <a:bodyPr/>
          <a:lstStyle/>
          <a:p>
            <a:fld id="{07FBFD4E-8501-427C-9EDD-7522A388D733}" type="slidenum">
              <a:rPr lang="en-GB" smtClean="0"/>
              <a:pPr/>
              <a:t>6</a:t>
            </a:fld>
            <a:endParaRPr lang="en-GB"/>
          </a:p>
        </p:txBody>
      </p:sp>
    </p:spTree>
    <p:extLst>
      <p:ext uri="{BB962C8B-B14F-4D97-AF65-F5344CB8AC3E}">
        <p14:creationId xmlns:p14="http://schemas.microsoft.com/office/powerpoint/2010/main" val="387114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LocalityDim"/>
          <p:cNvPicPr>
            <a:picLocks noChangeAspect="1" noChangeArrowheads="1"/>
          </p:cNvPicPr>
          <p:nvPr/>
        </p:nvPicPr>
        <p:blipFill>
          <a:blip r:embed="rId2" cstate="print">
            <a:lum bright="-6000"/>
          </a:blip>
          <a:srcRect/>
          <a:stretch>
            <a:fillRect/>
          </a:stretch>
        </p:blipFill>
        <p:spPr bwMode="auto">
          <a:xfrm>
            <a:off x="0" y="285750"/>
            <a:ext cx="4086225" cy="5705475"/>
          </a:xfrm>
          <a:prstGeom prst="rect">
            <a:avLst/>
          </a:prstGeom>
          <a:noFill/>
          <a:ln w="9525">
            <a:noFill/>
            <a:miter lim="800000"/>
            <a:headEnd/>
            <a:tailEnd/>
          </a:ln>
        </p:spPr>
      </p:pic>
      <p:pic>
        <p:nvPicPr>
          <p:cNvPr id="7170" name="Picture 2" descr="frame01"/>
          <p:cNvPicPr>
            <a:picLocks noChangeAspect="1" noChangeArrowheads="1"/>
          </p:cNvPicPr>
          <p:nvPr/>
        </p:nvPicPr>
        <p:blipFill>
          <a:blip r:embed="rId3" cstate="print"/>
          <a:srcRect/>
          <a:stretch>
            <a:fillRect/>
          </a:stretch>
        </p:blipFill>
        <p:spPr bwMode="auto">
          <a:xfrm>
            <a:off x="214313" y="285750"/>
            <a:ext cx="3509962" cy="5905500"/>
          </a:xfrm>
          <a:prstGeom prst="rect">
            <a:avLst/>
          </a:prstGeom>
          <a:noFill/>
          <a:ln w="9525">
            <a:noFill/>
            <a:miter lim="800000"/>
            <a:headEnd/>
            <a:tailEnd/>
          </a:ln>
        </p:spPr>
      </p:pic>
      <p:pic>
        <p:nvPicPr>
          <p:cNvPr id="57352" name="Picture 8" descr="frame03"/>
          <p:cNvPicPr>
            <a:picLocks noChangeAspect="1" noChangeArrowheads="1"/>
          </p:cNvPicPr>
          <p:nvPr/>
        </p:nvPicPr>
        <p:blipFill>
          <a:blip r:embed="rId4" cstate="print"/>
          <a:srcRect/>
          <a:stretch>
            <a:fillRect/>
          </a:stretch>
        </p:blipFill>
        <p:spPr bwMode="auto">
          <a:xfrm>
            <a:off x="206375" y="285750"/>
            <a:ext cx="3508375" cy="5976938"/>
          </a:xfrm>
          <a:prstGeom prst="rect">
            <a:avLst/>
          </a:prstGeom>
          <a:noFill/>
          <a:ln w="9525">
            <a:noFill/>
            <a:miter lim="800000"/>
            <a:headEnd/>
            <a:tailEnd/>
          </a:ln>
        </p:spPr>
      </p:pic>
      <p:pic>
        <p:nvPicPr>
          <p:cNvPr id="57353" name="Picture 9" descr="bullets"/>
          <p:cNvPicPr>
            <a:picLocks noChangeAspect="1" noChangeArrowheads="1"/>
          </p:cNvPicPr>
          <p:nvPr/>
        </p:nvPicPr>
        <p:blipFill>
          <a:blip r:embed="rId5" cstate="print"/>
          <a:srcRect/>
          <a:stretch>
            <a:fillRect/>
          </a:stretch>
        </p:blipFill>
        <p:spPr bwMode="auto">
          <a:xfrm>
            <a:off x="206375" y="285750"/>
            <a:ext cx="3508375" cy="5976938"/>
          </a:xfrm>
          <a:prstGeom prst="rect">
            <a:avLst/>
          </a:prstGeom>
          <a:noFill/>
          <a:ln w="9525">
            <a:noFill/>
            <a:miter lim="800000"/>
            <a:headEnd/>
            <a:tailEnd/>
          </a:ln>
        </p:spPr>
      </p:pic>
      <p:pic>
        <p:nvPicPr>
          <p:cNvPr id="57354" name="Picture 10" descr="frame05"/>
          <p:cNvPicPr>
            <a:picLocks noChangeAspect="1" noChangeArrowheads="1"/>
          </p:cNvPicPr>
          <p:nvPr/>
        </p:nvPicPr>
        <p:blipFill>
          <a:blip r:embed="rId6" cstate="print"/>
          <a:srcRect/>
          <a:stretch>
            <a:fillRect/>
          </a:stretch>
        </p:blipFill>
        <p:spPr bwMode="auto">
          <a:xfrm>
            <a:off x="214313" y="285750"/>
            <a:ext cx="3529012" cy="5976938"/>
          </a:xfrm>
          <a:prstGeom prst="rect">
            <a:avLst/>
          </a:prstGeom>
          <a:noFill/>
          <a:ln w="9525">
            <a:noFill/>
            <a:miter lim="800000"/>
            <a:headEnd/>
            <a:tailEnd/>
          </a:ln>
        </p:spPr>
      </p:pic>
      <p:pic>
        <p:nvPicPr>
          <p:cNvPr id="57355" name="Picture 11" descr="frame06"/>
          <p:cNvPicPr>
            <a:picLocks noChangeAspect="1" noChangeArrowheads="1"/>
          </p:cNvPicPr>
          <p:nvPr/>
        </p:nvPicPr>
        <p:blipFill>
          <a:blip r:embed="rId7" cstate="print"/>
          <a:srcRect/>
          <a:stretch>
            <a:fillRect/>
          </a:stretch>
        </p:blipFill>
        <p:spPr bwMode="auto">
          <a:xfrm>
            <a:off x="214313" y="285750"/>
            <a:ext cx="3529012" cy="5976938"/>
          </a:xfrm>
          <a:prstGeom prst="rect">
            <a:avLst/>
          </a:prstGeom>
          <a:noFill/>
          <a:ln w="9525">
            <a:noFill/>
            <a:miter lim="800000"/>
            <a:headEnd/>
            <a:tailEnd/>
          </a:ln>
        </p:spPr>
      </p:pic>
      <p:pic>
        <p:nvPicPr>
          <p:cNvPr id="57356" name="Picture 12" descr="consolidation"/>
          <p:cNvPicPr>
            <a:picLocks noChangeAspect="1" noChangeArrowheads="1"/>
          </p:cNvPicPr>
          <p:nvPr/>
        </p:nvPicPr>
        <p:blipFill>
          <a:blip r:embed="rId8" cstate="print"/>
          <a:srcRect/>
          <a:stretch>
            <a:fillRect/>
          </a:stretch>
        </p:blipFill>
        <p:spPr bwMode="auto">
          <a:xfrm>
            <a:off x="214313" y="285750"/>
            <a:ext cx="3529012" cy="5976938"/>
          </a:xfrm>
          <a:prstGeom prst="rect">
            <a:avLst/>
          </a:prstGeom>
          <a:noFill/>
          <a:ln w="9525">
            <a:noFill/>
            <a:miter lim="800000"/>
            <a:headEnd/>
            <a:tailEnd/>
          </a:ln>
        </p:spPr>
      </p:pic>
      <p:pic>
        <p:nvPicPr>
          <p:cNvPr id="57358" name="Picture 14" descr="frame02"/>
          <p:cNvPicPr>
            <a:picLocks noChangeAspect="1" noChangeArrowheads="1"/>
          </p:cNvPicPr>
          <p:nvPr/>
        </p:nvPicPr>
        <p:blipFill>
          <a:blip r:embed="rId9" cstate="print"/>
          <a:srcRect/>
          <a:stretch>
            <a:fillRect/>
          </a:stretch>
        </p:blipFill>
        <p:spPr bwMode="auto">
          <a:xfrm>
            <a:off x="142875" y="285750"/>
            <a:ext cx="3529013" cy="5976938"/>
          </a:xfrm>
          <a:prstGeom prst="rect">
            <a:avLst/>
          </a:prstGeom>
          <a:noFill/>
          <a:ln w="9525">
            <a:noFill/>
            <a:miter lim="800000"/>
            <a:headEnd/>
            <a:tailEnd/>
          </a:ln>
        </p:spPr>
      </p:pic>
      <p:sp>
        <p:nvSpPr>
          <p:cNvPr id="57359" name="Text Box 15"/>
          <p:cNvSpPr txBox="1">
            <a:spLocks noChangeArrowheads="1"/>
          </p:cNvSpPr>
          <p:nvPr/>
        </p:nvSpPr>
        <p:spPr bwMode="auto">
          <a:xfrm>
            <a:off x="3924300" y="4070350"/>
            <a:ext cx="4608513" cy="366713"/>
          </a:xfrm>
          <a:prstGeom prst="rect">
            <a:avLst/>
          </a:prstGeom>
          <a:noFill/>
          <a:ln w="9525">
            <a:noFill/>
            <a:miter lim="800000"/>
            <a:headEnd/>
            <a:tailEnd/>
          </a:ln>
        </p:spPr>
        <p:txBody>
          <a:bodyPr>
            <a:spAutoFit/>
          </a:bodyPr>
          <a:lstStyle/>
          <a:p>
            <a:pPr>
              <a:spcBef>
                <a:spcPct val="50000"/>
              </a:spcBef>
            </a:pPr>
            <a:endParaRPr lang="en-GB" b="1">
              <a:latin typeface="Calibri"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055788594"/>
              </p:ext>
            </p:extLst>
          </p:nvPr>
        </p:nvGraphicFramePr>
        <p:xfrm>
          <a:off x="4143375" y="309563"/>
          <a:ext cx="4848226" cy="6042069"/>
        </p:xfrm>
        <a:graphic>
          <a:graphicData uri="http://schemas.openxmlformats.org/drawingml/2006/table">
            <a:tbl>
              <a:tblPr firstRow="1" bandRow="1">
                <a:tableStyleId>{5C22544A-7EE6-4342-B048-85BDC9FD1C3A}</a:tableStyleId>
              </a:tblPr>
              <a:tblGrid>
                <a:gridCol w="2424113">
                  <a:extLst>
                    <a:ext uri="{9D8B030D-6E8A-4147-A177-3AD203B41FA5}">
                      <a16:colId xmlns="" xmlns:a16="http://schemas.microsoft.com/office/drawing/2014/main" val="20000"/>
                    </a:ext>
                  </a:extLst>
                </a:gridCol>
                <a:gridCol w="2424113">
                  <a:extLst>
                    <a:ext uri="{9D8B030D-6E8A-4147-A177-3AD203B41FA5}">
                      <a16:colId xmlns="" xmlns:a16="http://schemas.microsoft.com/office/drawing/2014/main" val="20001"/>
                    </a:ext>
                  </a:extLst>
                </a:gridCol>
              </a:tblGrid>
              <a:tr h="305355">
                <a:tc gridSpan="2">
                  <a:txBody>
                    <a:bodyPr/>
                    <a:lstStyle/>
                    <a:p>
                      <a:r>
                        <a:rPr lang="en-US" dirty="0" err="1">
                          <a:latin typeface="Arial" panose="020B0604020202020204" pitchFamily="34" charset="0"/>
                          <a:cs typeface="Arial" panose="020B0604020202020204" pitchFamily="34" charset="0"/>
                        </a:rPr>
                        <a:t>iSIMANGALISO</a:t>
                      </a:r>
                      <a:r>
                        <a:rPr lang="en-US" dirty="0">
                          <a:latin typeface="Arial" panose="020B0604020202020204" pitchFamily="34" charset="0"/>
                          <a:cs typeface="Arial" panose="020B0604020202020204" pitchFamily="34" charset="0"/>
                        </a:rPr>
                        <a:t> Progress</a:t>
                      </a:r>
                      <a:endParaRPr lang="en-GB" dirty="0">
                        <a:latin typeface="Arial" panose="020B0604020202020204" pitchFamily="34" charset="0"/>
                        <a:cs typeface="Arial" panose="020B0604020202020204" pitchFamily="34" charset="0"/>
                      </a:endParaRPr>
                    </a:p>
                  </a:txBody>
                  <a:tcPr>
                    <a:solidFill>
                      <a:schemeClr val="accent1">
                        <a:lumMod val="50000"/>
                      </a:schemeClr>
                    </a:solidFill>
                  </a:tcPr>
                </a:tc>
                <a:tc hMerge="1">
                  <a:txBody>
                    <a:bodyPr/>
                    <a:lstStyle/>
                    <a:p>
                      <a:endParaRPr lang="en-GB" dirty="0"/>
                    </a:p>
                  </a:txBody>
                  <a:tcPr/>
                </a:tc>
                <a:extLst>
                  <a:ext uri="{0D108BD9-81ED-4DB2-BD59-A6C34878D82A}">
                    <a16:rowId xmlns="" xmlns:a16="http://schemas.microsoft.com/office/drawing/2014/main" val="10000"/>
                  </a:ext>
                </a:extLst>
              </a:tr>
              <a:tr h="305355">
                <a:tc>
                  <a:txBody>
                    <a:bodyPr/>
                    <a:lstStyle/>
                    <a:p>
                      <a:r>
                        <a:rPr lang="en-US" b="0" dirty="0">
                          <a:latin typeface="Arial" pitchFamily="34" charset="0"/>
                          <a:cs typeface="Arial" pitchFamily="34" charset="0"/>
                        </a:rPr>
                        <a:t>Major tourism routes</a:t>
                      </a:r>
                      <a:endParaRPr lang="en-GB" b="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b="0" dirty="0">
                          <a:latin typeface="Arial" pitchFamily="34" charset="0"/>
                          <a:cs typeface="Arial" pitchFamily="34" charset="0"/>
                        </a:rPr>
                        <a:t>N2 and R22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05355">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Community feeder roads</a:t>
                      </a:r>
                      <a:endParaRPr lang="en-GB" sz="1800" b="0" kern="1200" dirty="0">
                        <a:solidFill>
                          <a:schemeClr val="dk1"/>
                        </a:solidFill>
                        <a:latin typeface="Arial" pitchFamily="34" charset="0"/>
                        <a:ea typeface="+mn-ea"/>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err="1">
                          <a:solidFill>
                            <a:schemeClr val="dk1"/>
                          </a:solidFill>
                          <a:latin typeface="Arial" pitchFamily="34" charset="0"/>
                          <a:ea typeface="+mn-ea"/>
                          <a:cs typeface="Arial" pitchFamily="34" charset="0"/>
                        </a:rPr>
                        <a:t>Sibaya</a:t>
                      </a:r>
                      <a:r>
                        <a:rPr lang="en-GB" sz="1800" b="0" kern="1200" dirty="0">
                          <a:solidFill>
                            <a:schemeClr val="dk1"/>
                          </a:solidFill>
                          <a:latin typeface="Arial" pitchFamily="34" charset="0"/>
                          <a:ea typeface="+mn-ea"/>
                          <a:cs typeface="Arial" pitchFamily="34" charset="0"/>
                        </a:rPr>
                        <a:t> &amp; </a:t>
                      </a:r>
                      <a:r>
                        <a:rPr lang="en-GB" sz="1800" b="0" kern="1200" dirty="0" err="1">
                          <a:solidFill>
                            <a:schemeClr val="dk1"/>
                          </a:solidFill>
                          <a:latin typeface="Arial" pitchFamily="34" charset="0"/>
                          <a:ea typeface="+mn-ea"/>
                          <a:cs typeface="Arial" pitchFamily="34" charset="0"/>
                        </a:rPr>
                        <a:t>uMkhuze</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81997">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Internal park roads</a:t>
                      </a:r>
                      <a:endParaRPr lang="en-GB" sz="1800" b="0" kern="1200" dirty="0">
                        <a:solidFill>
                          <a:schemeClr val="dk1"/>
                        </a:solidFill>
                        <a:latin typeface="Arial" pitchFamily="34" charset="0"/>
                        <a:ea typeface="+mn-ea"/>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Eastern</a:t>
                      </a:r>
                      <a:r>
                        <a:rPr lang="en-GB" sz="1800" b="0" kern="1200" baseline="0" dirty="0">
                          <a:solidFill>
                            <a:schemeClr val="dk1"/>
                          </a:solidFill>
                          <a:latin typeface="Arial" pitchFamily="34" charset="0"/>
                          <a:ea typeface="+mn-ea"/>
                          <a:cs typeface="Arial" pitchFamily="34" charset="0"/>
                        </a:rPr>
                        <a:t> &amp; Western Shores &amp; </a:t>
                      </a:r>
                      <a:r>
                        <a:rPr lang="en-GB" sz="1800" b="0" kern="1200" baseline="0" dirty="0" err="1">
                          <a:solidFill>
                            <a:schemeClr val="dk1"/>
                          </a:solidFill>
                          <a:latin typeface="Arial" pitchFamily="34" charset="0"/>
                          <a:ea typeface="+mn-ea"/>
                          <a:cs typeface="Arial" pitchFamily="34" charset="0"/>
                        </a:rPr>
                        <a:t>uMkhuze</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201589">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Land consolidation and </a:t>
                      </a:r>
                    </a:p>
                    <a:p>
                      <a:pPr marL="0" algn="l" defTabSz="914400" rtl="0" eaLnBrk="1" latinLnBrk="0" hangingPunct="1"/>
                      <a:r>
                        <a:rPr lang="en-US" sz="1800" b="0" kern="1200" dirty="0">
                          <a:solidFill>
                            <a:schemeClr val="dk1"/>
                          </a:solidFill>
                          <a:latin typeface="Arial" pitchFamily="34" charset="0"/>
                          <a:ea typeface="+mn-ea"/>
                          <a:cs typeface="Arial" pitchFamily="34" charset="0"/>
                        </a:rPr>
                        <a:t>rehabilitation </a:t>
                      </a:r>
                    </a:p>
                    <a:p>
                      <a:pPr marL="0" algn="l" defTabSz="914400" rtl="0" eaLnBrk="1" latinLnBrk="0" hangingPunct="1">
                        <a:buFont typeface="Arial" pitchFamily="34" charset="0"/>
                        <a:buChar char="•"/>
                      </a:pPr>
                      <a:r>
                        <a:rPr lang="en-US" sz="1800" b="0" kern="1200" dirty="0">
                          <a:solidFill>
                            <a:schemeClr val="dk1"/>
                          </a:solidFill>
                          <a:latin typeface="Arial" pitchFamily="34" charset="0"/>
                          <a:ea typeface="+mn-ea"/>
                          <a:cs typeface="Arial" pitchFamily="34" charset="0"/>
                        </a:rPr>
                        <a:t>Land consolidation</a:t>
                      </a:r>
                    </a:p>
                    <a:p>
                      <a:pPr marL="0" algn="l" defTabSz="914400" rtl="0" eaLnBrk="1" latinLnBrk="0" hangingPunct="1">
                        <a:buFont typeface="Arial" pitchFamily="34" charset="0"/>
                        <a:buChar char="•"/>
                      </a:pPr>
                      <a:r>
                        <a:rPr lang="en-US" sz="1800" b="0" kern="1200" dirty="0">
                          <a:solidFill>
                            <a:schemeClr val="dk1"/>
                          </a:solidFill>
                          <a:latin typeface="Arial" pitchFamily="34" charset="0"/>
                          <a:ea typeface="+mn-ea"/>
                          <a:cs typeface="Arial" pitchFamily="34" charset="0"/>
                        </a:rPr>
                        <a:t>commercial forestry areas</a:t>
                      </a:r>
                    </a:p>
                    <a:p>
                      <a:pPr marL="0" algn="l" defTabSz="914400" rtl="0" eaLnBrk="1" latinLnBrk="0" hangingPunct="1">
                        <a:buFont typeface="Arial" pitchFamily="34" charset="0"/>
                        <a:buChar char="•"/>
                      </a:pPr>
                      <a:r>
                        <a:rPr lang="en-US" sz="1800" b="0" kern="1200" dirty="0">
                          <a:solidFill>
                            <a:schemeClr val="dk1"/>
                          </a:solidFill>
                          <a:latin typeface="Arial" pitchFamily="34" charset="0"/>
                          <a:ea typeface="+mn-ea"/>
                          <a:cs typeface="Arial" pitchFamily="34" charset="0"/>
                        </a:rPr>
                        <a:t>Alien</a:t>
                      </a:r>
                      <a:r>
                        <a:rPr lang="en-US" sz="1800" b="0" kern="1200" baseline="0" dirty="0">
                          <a:solidFill>
                            <a:schemeClr val="dk1"/>
                          </a:solidFill>
                          <a:latin typeface="Arial" pitchFamily="34" charset="0"/>
                          <a:ea typeface="+mn-ea"/>
                          <a:cs typeface="Arial" pitchFamily="34" charset="0"/>
                        </a:rPr>
                        <a:t> clearing</a:t>
                      </a:r>
                      <a:endParaRPr lang="en-US" sz="1800" b="0" kern="1200" dirty="0">
                        <a:solidFill>
                          <a:schemeClr val="dk1"/>
                        </a:solidFill>
                        <a:latin typeface="Arial" pitchFamily="34" charset="0"/>
                        <a:ea typeface="+mn-ea"/>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Font typeface="Arial" pitchFamily="34" charset="0"/>
                        <a:buNone/>
                      </a:pPr>
                      <a:endParaRPr lang="en-US" sz="1800" b="0" kern="1200" dirty="0">
                        <a:solidFill>
                          <a:schemeClr val="dk1"/>
                        </a:solidFill>
                        <a:latin typeface="Arial" pitchFamily="34" charset="0"/>
                        <a:ea typeface="+mn-ea"/>
                        <a:cs typeface="Arial" pitchFamily="34" charset="0"/>
                      </a:endParaRPr>
                    </a:p>
                    <a:p>
                      <a:pPr marL="0" algn="l" defTabSz="914400" rtl="0" eaLnBrk="1" latinLnBrk="0" hangingPunct="1">
                        <a:buFont typeface="Arial" pitchFamily="34" charset="0"/>
                        <a:buNone/>
                      </a:pPr>
                      <a:endParaRPr lang="en-US" sz="1800" b="0" kern="1200" dirty="0">
                        <a:solidFill>
                          <a:schemeClr val="dk1"/>
                        </a:solidFill>
                        <a:latin typeface="Arial" pitchFamily="34" charset="0"/>
                        <a:ea typeface="+mn-ea"/>
                        <a:cs typeface="Arial" pitchFamily="34" charset="0"/>
                      </a:endParaRPr>
                    </a:p>
                    <a:p>
                      <a:pPr marL="0" algn="l" defTabSz="914400" rtl="0" eaLnBrk="1" latinLnBrk="0" hangingPunct="1">
                        <a:buFont typeface="Arial" pitchFamily="34" charset="0"/>
                        <a:buNone/>
                      </a:pPr>
                      <a:endParaRPr lang="en-US" sz="1800" b="0" kern="1200" dirty="0">
                        <a:solidFill>
                          <a:schemeClr val="dk1"/>
                        </a:solidFill>
                        <a:latin typeface="Arial" pitchFamily="34" charset="0"/>
                        <a:ea typeface="+mn-ea"/>
                        <a:cs typeface="Arial" pitchFamily="34" charset="0"/>
                      </a:endParaRPr>
                    </a:p>
                    <a:p>
                      <a:pPr marL="0" algn="l" defTabSz="914400" rtl="0" eaLnBrk="1" latinLnBrk="0" hangingPunct="1">
                        <a:buFont typeface="Arial" pitchFamily="34" charset="0"/>
                        <a:buNone/>
                      </a:pPr>
                      <a:r>
                        <a:rPr lang="en-US" sz="1800" b="0" kern="1200" dirty="0">
                          <a:solidFill>
                            <a:schemeClr val="dk1"/>
                          </a:solidFill>
                          <a:latin typeface="Arial" pitchFamily="34" charset="0"/>
                          <a:ea typeface="+mn-ea"/>
                          <a:cs typeface="Arial" pitchFamily="34" charset="0"/>
                        </a:rPr>
                        <a:t>16 parcels of land</a:t>
                      </a:r>
                    </a:p>
                    <a:p>
                      <a:pPr marL="0" algn="l" defTabSz="914400" rtl="0" eaLnBrk="1" latinLnBrk="0" hangingPunct="1">
                        <a:buFont typeface="Arial" pitchFamily="34" charset="0"/>
                        <a:buNone/>
                      </a:pPr>
                      <a:r>
                        <a:rPr lang="en-US" sz="1800" b="0" kern="1200" dirty="0">
                          <a:solidFill>
                            <a:schemeClr val="dk1"/>
                          </a:solidFill>
                          <a:latin typeface="Arial" pitchFamily="34" charset="0"/>
                          <a:ea typeface="+mn-ea"/>
                          <a:cs typeface="Arial" pitchFamily="34" charset="0"/>
                        </a:rPr>
                        <a:t>Eastern &amp; Western Shores </a:t>
                      </a:r>
                    </a:p>
                    <a:p>
                      <a:pPr marL="0" algn="l" defTabSz="914400" rtl="0" eaLnBrk="1" latinLnBrk="0" hangingPunct="1">
                        <a:buFont typeface="Arial" pitchFamily="34" charset="0"/>
                        <a:buNone/>
                      </a:pPr>
                      <a:r>
                        <a:rPr lang="en-US" sz="1800" b="0" kern="1200" dirty="0">
                          <a:solidFill>
                            <a:schemeClr val="dk1"/>
                          </a:solidFill>
                          <a:latin typeface="Arial" pitchFamily="34" charset="0"/>
                          <a:ea typeface="+mn-ea"/>
                          <a:cs typeface="Arial" pitchFamily="34" charset="0"/>
                        </a:rPr>
                        <a:t>15000ha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187873">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Fencing of entire park </a:t>
                      </a:r>
                    </a:p>
                    <a:p>
                      <a:pPr marL="0" algn="l" defTabSz="914400" rtl="0" eaLnBrk="1" latinLnBrk="0" hangingPunct="1"/>
                      <a:endParaRPr lang="en-US" sz="1800" b="0" kern="1200" dirty="0">
                        <a:solidFill>
                          <a:schemeClr val="dk1"/>
                        </a:solidFill>
                        <a:latin typeface="Arial" pitchFamily="34" charset="0"/>
                        <a:ea typeface="+mn-ea"/>
                        <a:cs typeface="Arial" pitchFamily="34" charset="0"/>
                      </a:endParaRPr>
                    </a:p>
                    <a:p>
                      <a:pPr marL="0" algn="l" defTabSz="914400" rtl="0" eaLnBrk="1" latinLnBrk="0" hangingPunct="1"/>
                      <a:endParaRPr lang="en-US" sz="1800" b="0" kern="1200" dirty="0">
                        <a:solidFill>
                          <a:schemeClr val="dk1"/>
                        </a:solidFill>
                        <a:latin typeface="Arial" pitchFamily="34" charset="0"/>
                        <a:ea typeface="+mn-ea"/>
                        <a:cs typeface="Arial" pitchFamily="34" charset="0"/>
                      </a:endParaRPr>
                    </a:p>
                    <a:p>
                      <a:pPr marL="0" algn="l" defTabSz="914400" rtl="0" eaLnBrk="1" latinLnBrk="0" hangingPunct="1"/>
                      <a:endParaRPr lang="en-US" sz="1800" b="0" kern="1200" dirty="0">
                        <a:solidFill>
                          <a:schemeClr val="dk1"/>
                        </a:solidFill>
                        <a:latin typeface="Arial" pitchFamily="34" charset="0"/>
                        <a:ea typeface="+mn-ea"/>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Almost the distance</a:t>
                      </a:r>
                      <a:r>
                        <a:rPr lang="en-GB" sz="1800" b="0" kern="1200" baseline="0" dirty="0">
                          <a:solidFill>
                            <a:schemeClr val="dk1"/>
                          </a:solidFill>
                          <a:latin typeface="Arial" pitchFamily="34" charset="0"/>
                          <a:ea typeface="+mn-ea"/>
                          <a:cs typeface="Arial" pitchFamily="34" charset="0"/>
                        </a:rPr>
                        <a:t> from Durban to </a:t>
                      </a:r>
                      <a:r>
                        <a:rPr lang="en-GB" sz="1800" b="0" kern="1200" baseline="0" dirty="0" err="1">
                          <a:solidFill>
                            <a:schemeClr val="dk1"/>
                          </a:solidFill>
                          <a:latin typeface="Arial" pitchFamily="34" charset="0"/>
                          <a:ea typeface="+mn-ea"/>
                          <a:cs typeface="Arial" pitchFamily="34" charset="0"/>
                        </a:rPr>
                        <a:t>Jhb</a:t>
                      </a:r>
                      <a:endParaRPr lang="en-GB" sz="1800" b="0" kern="1200" baseline="0" dirty="0">
                        <a:solidFill>
                          <a:schemeClr val="dk1"/>
                        </a:solidFill>
                        <a:latin typeface="Arial" pitchFamily="34" charset="0"/>
                        <a:ea typeface="+mn-ea"/>
                        <a:cs typeface="Arial" pitchFamily="34" charset="0"/>
                      </a:endParaRPr>
                    </a:p>
                    <a:p>
                      <a:pPr marL="0" algn="l" defTabSz="914400" rtl="0" eaLnBrk="1" latinLnBrk="0" hangingPunct="1"/>
                      <a:r>
                        <a:rPr lang="en-GB" sz="1800" b="0" kern="1200" baseline="0" dirty="0">
                          <a:solidFill>
                            <a:schemeClr val="dk1"/>
                          </a:solidFill>
                          <a:latin typeface="Arial" pitchFamily="34" charset="0"/>
                          <a:ea typeface="+mn-ea"/>
                          <a:cs typeface="Arial" pitchFamily="34" charset="0"/>
                        </a:rPr>
                        <a:t>Wilderness fenced for first time</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05355">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Infrastructure upgrades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algn="l" defTabSz="914400" rtl="0" eaLnBrk="1" latinLnBrk="0" hangingPunct="1"/>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6"/>
                  </a:ext>
                </a:extLst>
              </a:tr>
            </a:tbl>
          </a:graphicData>
        </a:graphic>
      </p:graphicFrame>
      <p:sp>
        <p:nvSpPr>
          <p:cNvPr id="2" name="Slide Number Placeholder 1"/>
          <p:cNvSpPr>
            <a:spLocks noGrp="1"/>
          </p:cNvSpPr>
          <p:nvPr>
            <p:ph type="sldNum" sz="quarter" idx="12"/>
          </p:nvPr>
        </p:nvSpPr>
        <p:spPr/>
        <p:txBody>
          <a:bodyPr/>
          <a:lstStyle/>
          <a:p>
            <a:fld id="{07FBFD4E-8501-427C-9EDD-7522A388D733}" type="slidenum">
              <a:rPr lang="en-GB" smtClean="0"/>
              <a:pPr/>
              <a:t>7</a:t>
            </a:fld>
            <a:endParaRPr lang="en-GB"/>
          </a:p>
        </p:txBody>
      </p:sp>
    </p:spTree>
    <p:extLst>
      <p:ext uri="{BB962C8B-B14F-4D97-AF65-F5344CB8AC3E}">
        <p14:creationId xmlns:p14="http://schemas.microsoft.com/office/powerpoint/2010/main" val="18022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1"/>
                                        </p:tgtEl>
                                      </p:cBhvr>
                                    </p:animEffect>
                                    <p:set>
                                      <p:cBhvr>
                                        <p:cTn id="7" dur="1" fill="hold">
                                          <p:stCondLst>
                                            <p:cond delay="999"/>
                                          </p:stCondLst>
                                        </p:cTn>
                                        <p:tgtEl>
                                          <p:spTgt spid="31"/>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57358"/>
                                        </p:tgtEl>
                                        <p:attrNameLst>
                                          <p:attrName>style.visibility</p:attrName>
                                        </p:attrNameLst>
                                      </p:cBhvr>
                                      <p:to>
                                        <p:strVal val="visible"/>
                                      </p:to>
                                    </p:set>
                                    <p:anim calcmode="lin" valueType="num">
                                      <p:cBhvr additive="base">
                                        <p:cTn id="10" dur="500" fill="hold"/>
                                        <p:tgtEl>
                                          <p:spTgt spid="57358"/>
                                        </p:tgtEl>
                                        <p:attrNameLst>
                                          <p:attrName>ppt_x</p:attrName>
                                        </p:attrNameLst>
                                      </p:cBhvr>
                                      <p:tavLst>
                                        <p:tav tm="0">
                                          <p:val>
                                            <p:strVal val="1+#ppt_w/2"/>
                                          </p:val>
                                        </p:tav>
                                        <p:tav tm="100000">
                                          <p:val>
                                            <p:strVal val="#ppt_x"/>
                                          </p:val>
                                        </p:tav>
                                      </p:tavLst>
                                    </p:anim>
                                    <p:anim calcmode="lin" valueType="num">
                                      <p:cBhvr additive="base">
                                        <p:cTn id="11" dur="500" fill="hold"/>
                                        <p:tgtEl>
                                          <p:spTgt spid="57358"/>
                                        </p:tgtEl>
                                        <p:attrNameLst>
                                          <p:attrName>ppt_y</p:attrName>
                                        </p:attrNameLst>
                                      </p:cBhvr>
                                      <p:tavLst>
                                        <p:tav tm="0">
                                          <p:val>
                                            <p:strVal val="#ppt_y"/>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decel="50000" fill="hold" nodeType="clickEffect">
                                  <p:stCondLst>
                                    <p:cond delay="0"/>
                                  </p:stCondLst>
                                  <p:childTnLst>
                                    <p:set>
                                      <p:cBhvr>
                                        <p:cTn id="17" dur="1" fill="hold">
                                          <p:stCondLst>
                                            <p:cond delay="0"/>
                                          </p:stCondLst>
                                        </p:cTn>
                                        <p:tgtEl>
                                          <p:spTgt spid="57352"/>
                                        </p:tgtEl>
                                        <p:attrNameLst>
                                          <p:attrName>style.visibility</p:attrName>
                                        </p:attrNameLst>
                                      </p:cBhvr>
                                      <p:to>
                                        <p:strVal val="visible"/>
                                      </p:to>
                                    </p:set>
                                    <p:anim calcmode="lin" valueType="num">
                                      <p:cBhvr additive="base">
                                        <p:cTn id="18" dur="1000" fill="hold"/>
                                        <p:tgtEl>
                                          <p:spTgt spid="57352"/>
                                        </p:tgtEl>
                                        <p:attrNameLst>
                                          <p:attrName>ppt_x</p:attrName>
                                        </p:attrNameLst>
                                      </p:cBhvr>
                                      <p:tavLst>
                                        <p:tav tm="0">
                                          <p:val>
                                            <p:strVal val="1+#ppt_w/2"/>
                                          </p:val>
                                        </p:tav>
                                        <p:tav tm="100000">
                                          <p:val>
                                            <p:strVal val="#ppt_x"/>
                                          </p:val>
                                        </p:tav>
                                      </p:tavLst>
                                    </p:anim>
                                    <p:anim calcmode="lin" valueType="num">
                                      <p:cBhvr additive="base">
                                        <p:cTn id="19" dur="1000" fill="hold"/>
                                        <p:tgtEl>
                                          <p:spTgt spid="5735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52"/>
                                        </p:tgtEl>
                                        <p:attrNameLst>
                                          <p:attrName>ppt_c</p:attrName>
                                        </p:attrNameLst>
                                      </p:cBhvr>
                                      <p:to>
                                        <a:srgbClr val="808080"/>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7353"/>
                                        </p:tgtEl>
                                        <p:attrNameLst>
                                          <p:attrName>style.visibility</p:attrName>
                                        </p:attrNameLst>
                                      </p:cBhvr>
                                      <p:to>
                                        <p:strVal val="visible"/>
                                      </p:to>
                                    </p:set>
                                    <p:anim calcmode="lin" valueType="num">
                                      <p:cBhvr additive="base">
                                        <p:cTn id="24" dur="500" fill="hold"/>
                                        <p:tgtEl>
                                          <p:spTgt spid="57353"/>
                                        </p:tgtEl>
                                        <p:attrNameLst>
                                          <p:attrName>ppt_x</p:attrName>
                                        </p:attrNameLst>
                                      </p:cBhvr>
                                      <p:tavLst>
                                        <p:tav tm="0">
                                          <p:val>
                                            <p:strVal val="1+#ppt_w/2"/>
                                          </p:val>
                                        </p:tav>
                                        <p:tav tm="100000">
                                          <p:val>
                                            <p:strVal val="#ppt_x"/>
                                          </p:val>
                                        </p:tav>
                                      </p:tavLst>
                                    </p:anim>
                                    <p:anim calcmode="lin" valueType="num">
                                      <p:cBhvr additive="base">
                                        <p:cTn id="25" dur="500" fill="hold"/>
                                        <p:tgtEl>
                                          <p:spTgt spid="5735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53"/>
                                        </p:tgtEl>
                                        <p:attrNameLst>
                                          <p:attrName>ppt_c</p:attrName>
                                        </p:attrNameLst>
                                      </p:cBhvr>
                                      <p:to>
                                        <a:srgbClr val="B2B2B2"/>
                                      </p:to>
                                    </p:animClr>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57354"/>
                                        </p:tgtEl>
                                        <p:attrNameLst>
                                          <p:attrName>style.visibility</p:attrName>
                                        </p:attrNameLst>
                                      </p:cBhvr>
                                      <p:to>
                                        <p:strVal val="visible"/>
                                      </p:to>
                                    </p:set>
                                    <p:anim calcmode="lin" valueType="num">
                                      <p:cBhvr additive="base">
                                        <p:cTn id="30" dur="500" fill="hold"/>
                                        <p:tgtEl>
                                          <p:spTgt spid="57354"/>
                                        </p:tgtEl>
                                        <p:attrNameLst>
                                          <p:attrName>ppt_x</p:attrName>
                                        </p:attrNameLst>
                                      </p:cBhvr>
                                      <p:tavLst>
                                        <p:tav tm="0">
                                          <p:val>
                                            <p:strVal val="1+#ppt_w/2"/>
                                          </p:val>
                                        </p:tav>
                                        <p:tav tm="100000">
                                          <p:val>
                                            <p:strVal val="#ppt_x"/>
                                          </p:val>
                                        </p:tav>
                                      </p:tavLst>
                                    </p:anim>
                                    <p:anim calcmode="lin" valueType="num">
                                      <p:cBhvr additive="base">
                                        <p:cTn id="31"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7355"/>
                                        </p:tgtEl>
                                        <p:attrNameLst>
                                          <p:attrName>style.visibility</p:attrName>
                                        </p:attrNameLst>
                                      </p:cBhvr>
                                      <p:to>
                                        <p:strVal val="visible"/>
                                      </p:to>
                                    </p:set>
                                    <p:anim calcmode="lin" valueType="num">
                                      <p:cBhvr additive="base">
                                        <p:cTn id="36" dur="500" fill="hold"/>
                                        <p:tgtEl>
                                          <p:spTgt spid="57355"/>
                                        </p:tgtEl>
                                        <p:attrNameLst>
                                          <p:attrName>ppt_x</p:attrName>
                                        </p:attrNameLst>
                                      </p:cBhvr>
                                      <p:tavLst>
                                        <p:tav tm="0">
                                          <p:val>
                                            <p:strVal val="1+#ppt_w/2"/>
                                          </p:val>
                                        </p:tav>
                                        <p:tav tm="100000">
                                          <p:val>
                                            <p:strVal val="#ppt_x"/>
                                          </p:val>
                                        </p:tav>
                                      </p:tavLst>
                                    </p:anim>
                                    <p:anim calcmode="lin" valueType="num">
                                      <p:cBhvr additive="base">
                                        <p:cTn id="37" dur="500" fill="hold"/>
                                        <p:tgtEl>
                                          <p:spTgt spid="5735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57356"/>
                                        </p:tgtEl>
                                        <p:attrNameLst>
                                          <p:attrName>style.visibility</p:attrName>
                                        </p:attrNameLst>
                                      </p:cBhvr>
                                      <p:to>
                                        <p:strVal val="visible"/>
                                      </p:to>
                                    </p:set>
                                    <p:anim calcmode="lin" valueType="num">
                                      <p:cBhvr additive="base">
                                        <p:cTn id="42" dur="500" fill="hold"/>
                                        <p:tgtEl>
                                          <p:spTgt spid="57356"/>
                                        </p:tgtEl>
                                        <p:attrNameLst>
                                          <p:attrName>ppt_x</p:attrName>
                                        </p:attrNameLst>
                                      </p:cBhvr>
                                      <p:tavLst>
                                        <p:tav tm="0">
                                          <p:val>
                                            <p:strVal val="1+#ppt_w/2"/>
                                          </p:val>
                                        </p:tav>
                                        <p:tav tm="100000">
                                          <p:val>
                                            <p:strVal val="#ppt_x"/>
                                          </p:val>
                                        </p:tav>
                                      </p:tavLst>
                                    </p:anim>
                                    <p:anim calcmode="lin" valueType="num">
                                      <p:cBhvr additive="base">
                                        <p:cTn id="43" dur="500" fill="hold"/>
                                        <p:tgtEl>
                                          <p:spTgt spid="5735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nodePh="1">
                                  <p:stCondLst>
                                    <p:cond delay="0"/>
                                  </p:stCondLst>
                                  <p:endCondLst>
                                    <p:cond evt="begin" delay="0">
                                      <p:tn val="46"/>
                                    </p:cond>
                                  </p:endCondLst>
                                  <p:childTnLst>
                                    <p:set>
                                      <p:cBhvr>
                                        <p:cTn id="47" dur="1" fill="hold">
                                          <p:stCondLst>
                                            <p:cond delay="0"/>
                                          </p:stCondLst>
                                        </p:cTn>
                                        <p:tgtEl>
                                          <p:spTgt spid="57359"/>
                                        </p:tgtEl>
                                        <p:attrNameLst>
                                          <p:attrName>style.visibility</p:attrName>
                                        </p:attrNameLst>
                                      </p:cBhvr>
                                      <p:to>
                                        <p:strVal val="visible"/>
                                      </p:to>
                                    </p:set>
                                    <p:anim calcmode="lin" valueType="num">
                                      <p:cBhvr additive="base">
                                        <p:cTn id="48" dur="500" fill="hold"/>
                                        <p:tgtEl>
                                          <p:spTgt spid="57359"/>
                                        </p:tgtEl>
                                        <p:attrNameLst>
                                          <p:attrName>ppt_x</p:attrName>
                                        </p:attrNameLst>
                                      </p:cBhvr>
                                      <p:tavLst>
                                        <p:tav tm="0">
                                          <p:val>
                                            <p:strVal val="1+#ppt_w/2"/>
                                          </p:val>
                                        </p:tav>
                                        <p:tav tm="100000">
                                          <p:val>
                                            <p:strVal val="#ppt_x"/>
                                          </p:val>
                                        </p:tav>
                                      </p:tavLst>
                                    </p:anim>
                                    <p:anim calcmode="lin" valueType="num">
                                      <p:cBhvr additive="base">
                                        <p:cTn id="49" dur="500" fill="hold"/>
                                        <p:tgtEl>
                                          <p:spTgt spid="573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pic>
        <p:nvPicPr>
          <p:cNvPr id="7" name="Picture 1" descr="Annexure3_InfrastructureMap.jpg"/>
          <p:cNvPicPr>
            <a:picLocks noChangeAspect="1"/>
          </p:cNvPicPr>
          <p:nvPr/>
        </p:nvPicPr>
        <p:blipFill>
          <a:blip r:embed="rId3" cstate="print"/>
          <a:srcRect/>
          <a:stretch>
            <a:fillRect/>
          </a:stretch>
        </p:blipFill>
        <p:spPr bwMode="auto">
          <a:xfrm>
            <a:off x="140493" y="0"/>
            <a:ext cx="5719763" cy="6858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FBFD4E-8501-427C-9EDD-7522A388D733}" type="slidenum">
              <a:rPr lang="en-GB" smtClean="0"/>
              <a:pPr/>
              <a:t>8</a:t>
            </a:fld>
            <a:endParaRPr lang="en-GB"/>
          </a:p>
        </p:txBody>
      </p:sp>
    </p:spTree>
    <p:extLst>
      <p:ext uri="{BB962C8B-B14F-4D97-AF65-F5344CB8AC3E}">
        <p14:creationId xmlns:p14="http://schemas.microsoft.com/office/powerpoint/2010/main" val="364294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5" name="Title 1"/>
          <p:cNvSpPr txBox="1">
            <a:spLocks/>
          </p:cNvSpPr>
          <p:nvPr/>
        </p:nvSpPr>
        <p:spPr>
          <a:xfrm>
            <a:off x="179512" y="1839266"/>
            <a:ext cx="8784976" cy="43980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i="1" dirty="0"/>
          </a:p>
        </p:txBody>
      </p:sp>
      <p:graphicFrame>
        <p:nvGraphicFramePr>
          <p:cNvPr id="8" name="Table 7"/>
          <p:cNvGraphicFramePr>
            <a:graphicFrameLocks noGrp="1"/>
          </p:cNvGraphicFramePr>
          <p:nvPr>
            <p:extLst>
              <p:ext uri="{D42A27DB-BD31-4B8C-83A1-F6EECF244321}">
                <p14:modId xmlns:p14="http://schemas.microsoft.com/office/powerpoint/2010/main" val="3066754853"/>
              </p:ext>
            </p:extLst>
          </p:nvPr>
        </p:nvGraphicFramePr>
        <p:xfrm>
          <a:off x="395536" y="1628800"/>
          <a:ext cx="8352928" cy="4738603"/>
        </p:xfrm>
        <a:graphic>
          <a:graphicData uri="http://schemas.openxmlformats.org/drawingml/2006/table">
            <a:tbl>
              <a:tblPr firstRow="1" bandRow="1">
                <a:tableStyleId>{5C22544A-7EE6-4342-B048-85BDC9FD1C3A}</a:tableStyleId>
              </a:tblPr>
              <a:tblGrid>
                <a:gridCol w="2160240">
                  <a:extLst>
                    <a:ext uri="{9D8B030D-6E8A-4147-A177-3AD203B41FA5}">
                      <a16:colId xmlns="" xmlns:a16="http://schemas.microsoft.com/office/drawing/2014/main" val="20000"/>
                    </a:ext>
                  </a:extLst>
                </a:gridCol>
                <a:gridCol w="6192688">
                  <a:extLst>
                    <a:ext uri="{9D8B030D-6E8A-4147-A177-3AD203B41FA5}">
                      <a16:colId xmlns="" xmlns:a16="http://schemas.microsoft.com/office/drawing/2014/main" val="20001"/>
                    </a:ext>
                  </a:extLst>
                </a:gridCol>
              </a:tblGrid>
              <a:tr h="305355">
                <a:tc>
                  <a:txBody>
                    <a:bodyPr/>
                    <a:lstStyle/>
                    <a:p>
                      <a:r>
                        <a:rPr lang="en-US" b="0" dirty="0">
                          <a:solidFill>
                            <a:schemeClr val="tx1"/>
                          </a:solidFill>
                          <a:latin typeface="Arial" pitchFamily="34" charset="0"/>
                          <a:cs typeface="Arial" pitchFamily="34" charset="0"/>
                        </a:rPr>
                        <a:t>Game introductions</a:t>
                      </a:r>
                      <a:endParaRPr lang="en-GB"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chemeClr val="tx1"/>
                          </a:solidFill>
                          <a:latin typeface="Arial" pitchFamily="34" charset="0"/>
                          <a:cs typeface="Arial" pitchFamily="34" charset="0"/>
                        </a:rPr>
                        <a:t>All species</a:t>
                      </a:r>
                      <a:r>
                        <a:rPr lang="en-GB" b="0" baseline="0" dirty="0">
                          <a:solidFill>
                            <a:schemeClr val="tx1"/>
                          </a:solidFill>
                          <a:latin typeface="Arial" pitchFamily="34" charset="0"/>
                          <a:cs typeface="Arial" pitchFamily="34" charset="0"/>
                        </a:rPr>
                        <a:t> that existed reintroduced except Eland</a:t>
                      </a:r>
                      <a:endParaRPr lang="en-GB"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05355">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Small business support</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215</a:t>
                      </a:r>
                      <a:r>
                        <a:rPr lang="en-GB" sz="1800" b="0" kern="1200" baseline="0" dirty="0">
                          <a:solidFill>
                            <a:schemeClr val="dk1"/>
                          </a:solidFill>
                          <a:latin typeface="Arial" pitchFamily="34" charset="0"/>
                          <a:ea typeface="+mn-ea"/>
                          <a:cs typeface="Arial" pitchFamily="34" charset="0"/>
                        </a:rPr>
                        <a:t> small </a:t>
                      </a:r>
                      <a:r>
                        <a:rPr lang="en-GB" sz="1800" b="0" kern="1200" dirty="0">
                          <a:solidFill>
                            <a:schemeClr val="dk1"/>
                          </a:solidFill>
                          <a:latin typeface="Arial" pitchFamily="34" charset="0"/>
                          <a:ea typeface="+mn-ea"/>
                          <a:cs typeface="Arial" pitchFamily="34" charset="0"/>
                        </a:rPr>
                        <a:t>businesses supported through enterprise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81997">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Bursary</a:t>
                      </a:r>
                      <a:r>
                        <a:rPr lang="en-US" sz="1800" b="0" kern="1200" baseline="0" dirty="0">
                          <a:solidFill>
                            <a:schemeClr val="dk1"/>
                          </a:solidFill>
                          <a:latin typeface="Arial" pitchFamily="34" charset="0"/>
                          <a:ea typeface="+mn-ea"/>
                          <a:cs typeface="Arial" pitchFamily="34" charset="0"/>
                        </a:rPr>
                        <a:t> </a:t>
                      </a:r>
                      <a:r>
                        <a:rPr lang="en-US" sz="1800" b="0" kern="1200" baseline="0" dirty="0" err="1">
                          <a:solidFill>
                            <a:schemeClr val="dk1"/>
                          </a:solidFill>
                          <a:latin typeface="Arial" pitchFamily="34" charset="0"/>
                          <a:ea typeface="+mn-ea"/>
                          <a:cs typeface="Arial" pitchFamily="34" charset="0"/>
                        </a:rPr>
                        <a:t>programme</a:t>
                      </a:r>
                      <a:r>
                        <a:rPr lang="en-US" sz="1800" b="0" kern="1200" baseline="0" dirty="0">
                          <a:solidFill>
                            <a:schemeClr val="dk1"/>
                          </a:solidFill>
                          <a:latin typeface="Arial" pitchFamily="34" charset="0"/>
                          <a:ea typeface="+mn-ea"/>
                          <a:cs typeface="Arial" pitchFamily="34" charset="0"/>
                        </a:rPr>
                        <a:t> </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77 bursaries to youth from the areas adjacent to the Park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581997">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Intern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14 interns now all permanently employed (8 absorbed</a:t>
                      </a:r>
                      <a:r>
                        <a:rPr lang="en-GB" sz="1800" b="0" kern="1200" baseline="0" dirty="0">
                          <a:solidFill>
                            <a:schemeClr val="dk1"/>
                          </a:solidFill>
                          <a:latin typeface="Arial" pitchFamily="34" charset="0"/>
                          <a:ea typeface="+mn-ea"/>
                          <a:cs typeface="Arial" pitchFamily="34" charset="0"/>
                        </a:rPr>
                        <a:t> into iSimangaliso)</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04923">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Job creation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Font typeface="Arial" pitchFamily="34" charset="0"/>
                        <a:buNone/>
                      </a:pPr>
                      <a:r>
                        <a:rPr lang="en-US" sz="1800" b="0" kern="1200" dirty="0">
                          <a:solidFill>
                            <a:schemeClr val="dk1"/>
                          </a:solidFill>
                          <a:latin typeface="Arial" pitchFamily="34" charset="0"/>
                          <a:ea typeface="+mn-ea"/>
                          <a:cs typeface="Arial" pitchFamily="34" charset="0"/>
                        </a:rPr>
                        <a:t>2016 figures – 55547 temporary jobs since inception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953280">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Training </a:t>
                      </a:r>
                      <a:r>
                        <a:rPr lang="en-US" sz="1800" b="0" kern="1200" dirty="0" err="1">
                          <a:solidFill>
                            <a:schemeClr val="dk1"/>
                          </a:solidFill>
                          <a:latin typeface="Arial" pitchFamily="34" charset="0"/>
                          <a:ea typeface="+mn-ea"/>
                          <a:cs typeface="Arial" pitchFamily="34" charset="0"/>
                        </a:rPr>
                        <a:t>programmes</a:t>
                      </a:r>
                      <a:endParaRPr lang="en-US"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Arts, craft, tourism, hospitality,</a:t>
                      </a:r>
                      <a:r>
                        <a:rPr lang="en-GB" sz="1800" b="0" kern="1200" baseline="0" dirty="0">
                          <a:solidFill>
                            <a:schemeClr val="dk1"/>
                          </a:solidFill>
                          <a:latin typeface="Arial" pitchFamily="34" charset="0"/>
                          <a:ea typeface="+mn-ea"/>
                          <a:cs typeface="Arial" pitchFamily="34" charset="0"/>
                        </a:rPr>
                        <a:t> construction, agriculture</a:t>
                      </a:r>
                    </a:p>
                    <a:p>
                      <a:pPr marL="0" algn="l" defTabSz="914400" rtl="0" eaLnBrk="1" latinLnBrk="0" hangingPunct="1"/>
                      <a:r>
                        <a:rPr lang="en-GB" sz="1800" b="0" kern="1200" baseline="0" dirty="0">
                          <a:solidFill>
                            <a:schemeClr val="dk1"/>
                          </a:solidFill>
                          <a:latin typeface="Arial" pitchFamily="34" charset="0"/>
                          <a:ea typeface="+mn-ea"/>
                          <a:cs typeface="Arial" pitchFamily="34" charset="0"/>
                        </a:rPr>
                        <a:t>(artists sold commissions for R100k a piece and exhibited inter alia at JAG and Moses </a:t>
                      </a:r>
                      <a:r>
                        <a:rPr lang="en-GB" sz="1800" b="0" kern="1200" baseline="0" dirty="0" err="1">
                          <a:solidFill>
                            <a:schemeClr val="dk1"/>
                          </a:solidFill>
                          <a:latin typeface="Arial" pitchFamily="34" charset="0"/>
                          <a:ea typeface="+mn-ea"/>
                          <a:cs typeface="Arial" pitchFamily="34" charset="0"/>
                        </a:rPr>
                        <a:t>Mabhida</a:t>
                      </a:r>
                      <a:r>
                        <a:rPr lang="en-GB" sz="1800" b="0" kern="1200" baseline="0" dirty="0">
                          <a:solidFill>
                            <a:schemeClr val="dk1"/>
                          </a:solidFill>
                          <a:latin typeface="Arial" pitchFamily="34" charset="0"/>
                          <a:ea typeface="+mn-ea"/>
                          <a:cs typeface="Arial" pitchFamily="34" charset="0"/>
                        </a:rPr>
                        <a:t>)</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720080">
                <a:tc>
                  <a:txBody>
                    <a:bodyPr/>
                    <a:lstStyle/>
                    <a:p>
                      <a:pPr marL="0" algn="l" defTabSz="914400" rtl="0" eaLnBrk="1" latinLnBrk="0" hangingPunct="1"/>
                      <a:r>
                        <a:rPr lang="en-US" sz="1800" b="0" kern="1200" dirty="0">
                          <a:solidFill>
                            <a:schemeClr val="dk1"/>
                          </a:solidFill>
                          <a:latin typeface="Arial" pitchFamily="34" charset="0"/>
                          <a:ea typeface="+mn-ea"/>
                          <a:cs typeface="Arial" pitchFamily="34" charset="0"/>
                        </a:rPr>
                        <a:t>Revenue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800" b="0" kern="1200" dirty="0">
                          <a:solidFill>
                            <a:schemeClr val="dk1"/>
                          </a:solidFill>
                          <a:latin typeface="Arial" pitchFamily="34" charset="0"/>
                          <a:ea typeface="+mn-ea"/>
                          <a:cs typeface="Arial" pitchFamily="34" charset="0"/>
                        </a:rPr>
                        <a:t>8% of commercial revenue paid to claimants annually (</a:t>
                      </a:r>
                      <a:r>
                        <a:rPr lang="en-GB" sz="1800" b="0" kern="1200" dirty="0" err="1">
                          <a:solidFill>
                            <a:schemeClr val="dk1"/>
                          </a:solidFill>
                          <a:latin typeface="Arial" pitchFamily="34" charset="0"/>
                          <a:ea typeface="+mn-ea"/>
                          <a:cs typeface="Arial" pitchFamily="34" charset="0"/>
                        </a:rPr>
                        <a:t>approx</a:t>
                      </a:r>
                      <a:r>
                        <a:rPr lang="en-GB" sz="1800" b="0" kern="1200" baseline="0" dirty="0">
                          <a:solidFill>
                            <a:schemeClr val="dk1"/>
                          </a:solidFill>
                          <a:latin typeface="Arial" pitchFamily="34" charset="0"/>
                          <a:ea typeface="+mn-ea"/>
                          <a:cs typeface="Arial" pitchFamily="34" charset="0"/>
                        </a:rPr>
                        <a:t> R1.3m FY2016; 116% increase in 6 year)</a:t>
                      </a:r>
                      <a:endParaRPr lang="en-GB" sz="1800" b="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9" name="Title 1"/>
          <p:cNvSpPr>
            <a:spLocks noGrp="1"/>
          </p:cNvSpPr>
          <p:nvPr>
            <p:ph type="title"/>
          </p:nvPr>
        </p:nvSpPr>
        <p:spPr>
          <a:xfrm>
            <a:off x="251520" y="413792"/>
            <a:ext cx="6624736" cy="1143000"/>
          </a:xfrm>
        </p:spPr>
        <p:txBody>
          <a:bodyPr>
            <a:normAutofit/>
          </a:bodyPr>
          <a:lstStyle/>
          <a:p>
            <a:pPr algn="l"/>
            <a:r>
              <a:rPr lang="en-ZA" dirty="0" err="1">
                <a:latin typeface="Arial" panose="020B0604020202020204" pitchFamily="34" charset="0"/>
                <a:cs typeface="Arial" panose="020B0604020202020204" pitchFamily="34" charset="0"/>
              </a:rPr>
              <a:t>iSimangaliso’s</a:t>
            </a:r>
            <a:r>
              <a:rPr lang="en-ZA" dirty="0">
                <a:latin typeface="Arial" panose="020B0604020202020204" pitchFamily="34" charset="0"/>
                <a:cs typeface="Arial" panose="020B0604020202020204" pitchFamily="34" charset="0"/>
              </a:rPr>
              <a:t> Progress</a:t>
            </a:r>
          </a:p>
        </p:txBody>
      </p:sp>
      <p:sp>
        <p:nvSpPr>
          <p:cNvPr id="2" name="Slide Number Placeholder 1"/>
          <p:cNvSpPr>
            <a:spLocks noGrp="1"/>
          </p:cNvSpPr>
          <p:nvPr>
            <p:ph type="sldNum" sz="quarter" idx="12"/>
          </p:nvPr>
        </p:nvSpPr>
        <p:spPr/>
        <p:txBody>
          <a:bodyPr/>
          <a:lstStyle/>
          <a:p>
            <a:fld id="{07FBFD4E-8501-427C-9EDD-7522A388D733}" type="slidenum">
              <a:rPr lang="en-GB" smtClean="0"/>
              <a:pPr/>
              <a:t>9</a:t>
            </a:fld>
            <a:endParaRPr lang="en-GB"/>
          </a:p>
        </p:txBody>
      </p:sp>
    </p:spTree>
    <p:extLst>
      <p:ext uri="{BB962C8B-B14F-4D97-AF65-F5344CB8AC3E}">
        <p14:creationId xmlns:p14="http://schemas.microsoft.com/office/powerpoint/2010/main" val="324836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1886</TotalTime>
  <Words>2101</Words>
  <Application>Microsoft Office PowerPoint</Application>
  <PresentationFormat>On-screen Show (4:3)</PresentationFormat>
  <Paragraphs>607</Paragraphs>
  <Slides>37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Times New Roman</vt:lpstr>
      <vt:lpstr>Office Theme</vt:lpstr>
      <vt:lpstr>PowerPoint Presentation</vt:lpstr>
      <vt:lpstr>Presentation Outline </vt:lpstr>
      <vt:lpstr>Background to  iSimangaliso</vt:lpstr>
      <vt:lpstr>Superlative natural phenomena (sense of place)</vt:lpstr>
      <vt:lpstr>iSimangaliso’s Legislative Framework</vt:lpstr>
      <vt:lpstr>iSimangaliso’s Establishment</vt:lpstr>
      <vt:lpstr>PowerPoint Presentation</vt:lpstr>
      <vt:lpstr>PowerPoint Presentation</vt:lpstr>
      <vt:lpstr>iSimangaliso’s Progress</vt:lpstr>
      <vt:lpstr>iSimangaliso’s Progress</vt:lpstr>
      <vt:lpstr>PowerPoint Presentation</vt:lpstr>
      <vt:lpstr>    Mandate:  (The World Heritage Convention Act and Regulations)</vt:lpstr>
      <vt:lpstr>       Vision:  to create Africa’s greatest conservation-based tourism destination driven by community empowerment</vt:lpstr>
      <vt:lpstr>PowerPoint Presentation</vt:lpstr>
      <vt:lpstr>High-Level Structure</vt:lpstr>
      <vt:lpstr>PowerPoint Presentation</vt:lpstr>
      <vt:lpstr>NDP Contribution</vt:lpstr>
      <vt:lpstr>NDP Contribution cont.</vt:lpstr>
      <vt:lpstr>PowerPoint Presentation</vt:lpstr>
      <vt:lpstr>Alignment with DEA Plan</vt:lpstr>
      <vt:lpstr>Alignment with DEA Plan cont.</vt:lpstr>
      <vt:lpstr>                </vt:lpstr>
      <vt:lpstr> Programme Structure</vt:lpstr>
      <vt:lpstr>Programme 1: Park Operations</vt:lpstr>
      <vt:lpstr>Programme 1: Park Operations</vt:lpstr>
      <vt:lpstr>Programme 2: Transformation</vt:lpstr>
      <vt:lpstr>Programme 3: Commercialisation</vt:lpstr>
      <vt:lpstr>Programme 3: Commercialisation</vt:lpstr>
      <vt:lpstr>Programme 4: Finance and         Administration</vt:lpstr>
      <vt:lpstr>Programme 4: Finance and         Administration</vt:lpstr>
      <vt:lpstr>Programme 4: Finance and         Administration</vt:lpstr>
      <vt:lpstr>Strategic risks</vt:lpstr>
      <vt:lpstr>Strategic risks cont.</vt:lpstr>
      <vt:lpstr>Budget Estimates</vt:lpstr>
      <vt:lpstr>Budget Estimates cont.</vt:lpstr>
      <vt:lpstr>Employment Equity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iSimangaliso Wetland Park Authority</dc:title>
  <dc:creator>Terri</dc:creator>
  <cp:lastModifiedBy>Buyiswa Ndibongo</cp:lastModifiedBy>
  <cp:revision>174</cp:revision>
  <cp:lastPrinted>2017-04-25T09:43:07Z</cp:lastPrinted>
  <dcterms:created xsi:type="dcterms:W3CDTF">2014-06-03T10:23:54Z</dcterms:created>
  <dcterms:modified xsi:type="dcterms:W3CDTF">2017-04-25T09:43:48Z</dcterms:modified>
</cp:coreProperties>
</file>