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9" r:id="rId3"/>
    <p:sldMasterId id="2147483673" r:id="rId4"/>
    <p:sldMasterId id="2147483685" r:id="rId5"/>
    <p:sldMasterId id="2147483689" r:id="rId6"/>
    <p:sldMasterId id="2147483693" r:id="rId7"/>
    <p:sldMasterId id="2147483697" r:id="rId8"/>
    <p:sldMasterId id="2147483701" r:id="rId9"/>
    <p:sldMasterId id="2147483705" r:id="rId10"/>
    <p:sldMasterId id="2147483709" r:id="rId11"/>
    <p:sldMasterId id="2147483714" r:id="rId12"/>
    <p:sldMasterId id="2147483803" r:id="rId13"/>
    <p:sldMasterId id="2147483807" r:id="rId14"/>
  </p:sldMasterIdLst>
  <p:notesMasterIdLst>
    <p:notesMasterId r:id="rId72"/>
  </p:notesMasterIdLst>
  <p:handoutMasterIdLst>
    <p:handoutMasterId r:id="rId73"/>
  </p:handoutMasterIdLst>
  <p:sldIdLst>
    <p:sldId id="258" r:id="rId15"/>
    <p:sldId id="348" r:id="rId16"/>
    <p:sldId id="418" r:id="rId17"/>
    <p:sldId id="417" r:id="rId18"/>
    <p:sldId id="354" r:id="rId19"/>
    <p:sldId id="419" r:id="rId20"/>
    <p:sldId id="470" r:id="rId21"/>
    <p:sldId id="421" r:id="rId22"/>
    <p:sldId id="377" r:id="rId23"/>
    <p:sldId id="468" r:id="rId24"/>
    <p:sldId id="469" r:id="rId25"/>
    <p:sldId id="467" r:id="rId26"/>
    <p:sldId id="422" r:id="rId27"/>
    <p:sldId id="409" r:id="rId28"/>
    <p:sldId id="349" r:id="rId29"/>
    <p:sldId id="410" r:id="rId30"/>
    <p:sldId id="359" r:id="rId31"/>
    <p:sldId id="385" r:id="rId32"/>
    <p:sldId id="380" r:id="rId33"/>
    <p:sldId id="397" r:id="rId34"/>
    <p:sldId id="435" r:id="rId35"/>
    <p:sldId id="436" r:id="rId36"/>
    <p:sldId id="391" r:id="rId37"/>
    <p:sldId id="438" r:id="rId38"/>
    <p:sldId id="460" r:id="rId39"/>
    <p:sldId id="461" r:id="rId40"/>
    <p:sldId id="449" r:id="rId41"/>
    <p:sldId id="450" r:id="rId42"/>
    <p:sldId id="456" r:id="rId43"/>
    <p:sldId id="452" r:id="rId44"/>
    <p:sldId id="462" r:id="rId45"/>
    <p:sldId id="463" r:id="rId46"/>
    <p:sldId id="464" r:id="rId47"/>
    <p:sldId id="465" r:id="rId48"/>
    <p:sldId id="423" r:id="rId49"/>
    <p:sldId id="440" r:id="rId50"/>
    <p:sldId id="352" r:id="rId51"/>
    <p:sldId id="364" r:id="rId52"/>
    <p:sldId id="441" r:id="rId53"/>
    <p:sldId id="471" r:id="rId54"/>
    <p:sldId id="375" r:id="rId55"/>
    <p:sldId id="443" r:id="rId56"/>
    <p:sldId id="424" r:id="rId57"/>
    <p:sldId id="444" r:id="rId58"/>
    <p:sldId id="445" r:id="rId59"/>
    <p:sldId id="457" r:id="rId60"/>
    <p:sldId id="458" r:id="rId61"/>
    <p:sldId id="425" r:id="rId62"/>
    <p:sldId id="403" r:id="rId63"/>
    <p:sldId id="459" r:id="rId64"/>
    <p:sldId id="426" r:id="rId65"/>
    <p:sldId id="446" r:id="rId66"/>
    <p:sldId id="414" r:id="rId67"/>
    <p:sldId id="427" r:id="rId68"/>
    <p:sldId id="399" r:id="rId69"/>
    <p:sldId id="401" r:id="rId70"/>
    <p:sldId id="28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Smit" initials="CS" lastIdx="2" clrIdx="0"/>
  <p:cmAuthor id="7" name="NelisiweM" initials="N" lastIdx="1" clrIdx="7"/>
  <p:cmAuthor id="1" name="EgashneeP" initials="E" lastIdx="2" clrIdx="1"/>
  <p:cmAuthor id="2" name="Mdluli,Ziphozonke (SM)" initials="M(" lastIdx="18" clrIdx="2"/>
  <p:cmAuthor id="3" name="Ravele,Mashudu" initials="R" lastIdx="1" clrIdx="3"/>
  <p:cmAuthor id="4" name="Muller,Alice (CE)" initials="M(" lastIdx="21" clrIdx="4"/>
  <p:cmAuthor id="5" name="Sekgetho,Andries (SM)" initials="S(" lastIdx="0" clrIdx="5"/>
  <p:cmAuthor id="6" name="Morare,Pulane" initials="M" lastIdx="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A4"/>
    <a:srgbClr val="A2C88D"/>
    <a:srgbClr val="AC3E43"/>
    <a:srgbClr val="64ADCF"/>
    <a:srgbClr val="66FF99"/>
    <a:srgbClr val="00FF99"/>
    <a:srgbClr val="A76127"/>
    <a:srgbClr val="FEB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7691" autoAdjust="0"/>
  </p:normalViewPr>
  <p:slideViewPr>
    <p:cSldViewPr>
      <p:cViewPr>
        <p:scale>
          <a:sx n="70" d="100"/>
          <a:sy n="70" d="100"/>
        </p:scale>
        <p:origin x="-1512"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y%20Documents\My%20documents\APP%20interim%20review%20slides%20201718\Portfolio%20commitee\Copy%20of%20Graph%20templat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esiS.AGSA\AppData\Local\Microsoft\Windows\Temporary%20Internet%20Files\Content.Outlook\HWJCUEVW\Graph%20templat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esiS.AGSA\AppData\Local\Microsoft\Windows\Temporary%20Internet%20Files\Content.Outlook\HWJCUEVW\Graph%20templates.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03273322422259E-2"/>
          <c:y val="2.3462071302863766E-2"/>
          <c:w val="0.81386967211233252"/>
          <c:h val="0.90060810743108233"/>
        </c:manualLayout>
      </c:layout>
      <c:barChart>
        <c:barDir val="col"/>
        <c:grouping val="percentStacked"/>
        <c:varyColors val="0"/>
        <c:ser>
          <c:idx val="0"/>
          <c:order val="0"/>
          <c:tx>
            <c:strRef>
              <c:f>Sheet1!$B$5</c:f>
              <c:strCache>
                <c:ptCount val="1"/>
                <c:pt idx="0">
                  <c:v>Audit outstanding (blue)</c:v>
                </c:pt>
              </c:strCache>
            </c:strRef>
          </c:tx>
          <c:spPr>
            <a:solidFill>
              <a:srgbClr val="0D70BD"/>
            </a:solidFill>
          </c:spPr>
          <c:invertIfNegative val="0"/>
          <c:dLbls>
            <c:delete val="1"/>
          </c:dLbls>
          <c:cat>
            <c:strRef>
              <c:f>Sheet1!$A$6:$A$8</c:f>
              <c:strCache>
                <c:ptCount val="3"/>
                <c:pt idx="0">
                  <c:v>2015-16</c:v>
                </c:pt>
                <c:pt idx="1">
                  <c:v>2014-15</c:v>
                </c:pt>
                <c:pt idx="2">
                  <c:v>2013-14</c:v>
                </c:pt>
              </c:strCache>
            </c:strRef>
          </c:cat>
          <c:val>
            <c:numRef>
              <c:f>Sheet1!$B$6:$B$8</c:f>
              <c:numCache>
                <c:formatCode>0%</c:formatCode>
                <c:ptCount val="3"/>
                <c:pt idx="0">
                  <c:v>0</c:v>
                </c:pt>
                <c:pt idx="1">
                  <c:v>0</c:v>
                </c:pt>
                <c:pt idx="2">
                  <c:v>0</c:v>
                </c:pt>
              </c:numCache>
            </c:numRef>
          </c:val>
        </c:ser>
        <c:ser>
          <c:idx val="1"/>
          <c:order val="1"/>
          <c:tx>
            <c:strRef>
              <c:f>Sheet1!$C$5</c:f>
              <c:strCache>
                <c:ptCount val="1"/>
                <c:pt idx="0">
                  <c:v>Disclaimed (red)</c:v>
                </c:pt>
              </c:strCache>
            </c:strRef>
          </c:tx>
          <c:spPr>
            <a:solidFill>
              <a:srgbClr val="E0001B"/>
            </a:solidFill>
          </c:spPr>
          <c:invertIfNegative val="0"/>
          <c:dLbls>
            <c:dLbl>
              <c:idx val="0"/>
              <c:layout/>
              <c:tx>
                <c:rich>
                  <a:bodyPr/>
                  <a:lstStyle/>
                  <a:p>
                    <a:r>
                      <a:rPr lang="en-US" dirty="0" smtClean="0"/>
                      <a:t>4</a:t>
                    </a:r>
                    <a:r>
                      <a:rPr lang="en-US" baseline="0" dirty="0" smtClean="0"/>
                      <a:t> %</a:t>
                    </a:r>
                    <a:r>
                      <a:rPr lang="en-US" dirty="0" smtClean="0"/>
                      <a:t>(1)</a:t>
                    </a:r>
                    <a:endParaRPr lang="en-US" dirty="0"/>
                  </a:p>
                </c:rich>
              </c:tx>
              <c:dLblPos val="ctr"/>
              <c:showLegendKey val="0"/>
              <c:showVal val="1"/>
              <c:showCatName val="0"/>
              <c:showSerName val="0"/>
              <c:showPercent val="0"/>
              <c:showBubbleSize val="0"/>
            </c:dLbl>
            <c:dLbl>
              <c:idx val="1"/>
              <c:delete val="1"/>
            </c:dLbl>
            <c:dLbl>
              <c:idx val="2"/>
              <c:delete val="1"/>
            </c:dLbl>
            <c:dLbl>
              <c:idx val="3"/>
              <c:tx>
                <c:rich>
                  <a:bodyPr/>
                  <a:lstStyle/>
                  <a:p>
                    <a:r>
                      <a:rPr lang="en-US" dirty="0"/>
                      <a:t>33</a:t>
                    </a:r>
                    <a:r>
                      <a:rPr lang="en-US" dirty="0" smtClean="0"/>
                      <a:t>%</a:t>
                    </a:r>
                    <a:r>
                      <a:rPr lang="en-US" baseline="0" dirty="0" smtClean="0"/>
                      <a:t> (90)</a:t>
                    </a:r>
                    <a:endParaRPr lang="en-US" dirty="0"/>
                  </a:p>
                </c:rich>
              </c:tx>
              <c:dLblPos val="ctr"/>
              <c:showLegendKey val="0"/>
              <c:showVal val="1"/>
              <c:showCatName val="0"/>
              <c:showSerName val="0"/>
              <c:showPercent val="0"/>
              <c:showBubbleSize val="0"/>
            </c:dLbl>
            <c:dLbl>
              <c:idx val="4"/>
              <c:tx>
                <c:rich>
                  <a:bodyPr/>
                  <a:lstStyle/>
                  <a:p>
                    <a:r>
                      <a:rPr lang="en-US" dirty="0"/>
                      <a:t>30</a:t>
                    </a:r>
                    <a:r>
                      <a:rPr lang="en-US" dirty="0" smtClean="0"/>
                      <a:t>% (84)</a:t>
                    </a:r>
                    <a:endParaRPr lang="en-US" dirty="0"/>
                  </a:p>
                </c:rich>
              </c:tx>
              <c:dLblPos val="ctr"/>
              <c:showLegendKey val="0"/>
              <c:showVal val="1"/>
              <c:showCatName val="0"/>
              <c:showSerName val="0"/>
              <c:showPercent val="0"/>
              <c:showBubbleSize val="0"/>
            </c:dLbl>
            <c:numFmt formatCode="#,##0.00"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Sheet1!$A$6:$A$8</c:f>
              <c:strCache>
                <c:ptCount val="3"/>
                <c:pt idx="0">
                  <c:v>2015-16</c:v>
                </c:pt>
                <c:pt idx="1">
                  <c:v>2014-15</c:v>
                </c:pt>
                <c:pt idx="2">
                  <c:v>2013-14</c:v>
                </c:pt>
              </c:strCache>
            </c:strRef>
          </c:cat>
          <c:val>
            <c:numRef>
              <c:f>Sheet1!$C$6:$C$8</c:f>
              <c:numCache>
                <c:formatCode>0%</c:formatCode>
                <c:ptCount val="3"/>
                <c:pt idx="0">
                  <c:v>0.04</c:v>
                </c:pt>
                <c:pt idx="1">
                  <c:v>0.04</c:v>
                </c:pt>
                <c:pt idx="2">
                  <c:v>0.04</c:v>
                </c:pt>
              </c:numCache>
            </c:numRef>
          </c:val>
        </c:ser>
        <c:ser>
          <c:idx val="2"/>
          <c:order val="2"/>
          <c:tx>
            <c:strRef>
              <c:f>Sheet1!$D$5</c:f>
              <c:strCache>
                <c:ptCount val="1"/>
                <c:pt idx="0">
                  <c:v>Adverse (pink)</c:v>
                </c:pt>
              </c:strCache>
            </c:strRef>
          </c:tx>
          <c:spPr>
            <a:solidFill>
              <a:srgbClr val="CE3F91"/>
            </a:solidFill>
          </c:spPr>
          <c:invertIfNegative val="0"/>
          <c:dLbls>
            <c:dLbl>
              <c:idx val="0"/>
              <c:layout>
                <c:manualLayout>
                  <c:x val="0"/>
                  <c:y val="-2.7670690028572709E-3"/>
                </c:manualLayout>
              </c:layout>
              <c:tx>
                <c:rich>
                  <a:bodyPr/>
                  <a:lstStyle/>
                  <a:p>
                    <a:r>
                      <a:rPr lang="en-US" dirty="0" smtClean="0"/>
                      <a:t>4% (1)</a:t>
                    </a:r>
                    <a:endParaRPr lang="en-US" dirty="0"/>
                  </a:p>
                </c:rich>
              </c:tx>
              <c:showLegendKey val="0"/>
              <c:showVal val="1"/>
              <c:showCatName val="0"/>
              <c:showSerName val="0"/>
              <c:showPercent val="0"/>
              <c:showBubbleSize val="0"/>
            </c:dLbl>
            <c:dLbl>
              <c:idx val="1"/>
              <c:delete val="1"/>
            </c:dLbl>
            <c:dLbl>
              <c:idx val="2"/>
              <c:delete val="1"/>
            </c:dLbl>
            <c:dLbl>
              <c:idx val="3"/>
              <c:tx>
                <c:rich>
                  <a:bodyPr/>
                  <a:lstStyle/>
                  <a:p>
                    <a:r>
                      <a:rPr lang="en-US" dirty="0"/>
                      <a:t>1</a:t>
                    </a:r>
                    <a:r>
                      <a:rPr lang="en-US" dirty="0" smtClean="0"/>
                      <a:t>% (4)</a:t>
                    </a:r>
                    <a:endParaRPr lang="en-US" dirty="0"/>
                  </a:p>
                </c:rich>
              </c:tx>
              <c:showLegendKey val="0"/>
              <c:showVal val="1"/>
              <c:showCatName val="0"/>
              <c:showSerName val="0"/>
              <c:showPercent val="0"/>
              <c:showBubbleSize val="0"/>
            </c:dLbl>
            <c:dLbl>
              <c:idx val="4"/>
              <c:tx>
                <c:rich>
                  <a:bodyPr/>
                  <a:lstStyle/>
                  <a:p>
                    <a:r>
                      <a:rPr lang="en-US" dirty="0"/>
                      <a:t>3</a:t>
                    </a:r>
                    <a:r>
                      <a:rPr lang="en-US" dirty="0" smtClean="0"/>
                      <a:t>% (9)</a:t>
                    </a:r>
                    <a:endParaRPr lang="en-US" dirty="0"/>
                  </a:p>
                </c:rich>
              </c:tx>
              <c:showLegendKey val="0"/>
              <c:showVal val="1"/>
              <c:showCatName val="0"/>
              <c:showSerName val="0"/>
              <c:showPercent val="0"/>
              <c:showBubbleSize val="0"/>
            </c:dLbl>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Sheet1!$A$6:$A$8</c:f>
              <c:strCache>
                <c:ptCount val="3"/>
                <c:pt idx="0">
                  <c:v>2015-16</c:v>
                </c:pt>
                <c:pt idx="1">
                  <c:v>2014-15</c:v>
                </c:pt>
                <c:pt idx="2">
                  <c:v>2013-14</c:v>
                </c:pt>
              </c:strCache>
            </c:strRef>
          </c:cat>
          <c:val>
            <c:numRef>
              <c:f>Sheet1!$D$6:$D$8</c:f>
              <c:numCache>
                <c:formatCode>0%</c:formatCode>
                <c:ptCount val="3"/>
                <c:pt idx="0">
                  <c:v>0.04</c:v>
                </c:pt>
                <c:pt idx="1">
                  <c:v>0</c:v>
                </c:pt>
                <c:pt idx="2">
                  <c:v>0</c:v>
                </c:pt>
              </c:numCache>
            </c:numRef>
          </c:val>
        </c:ser>
        <c:ser>
          <c:idx val="3"/>
          <c:order val="3"/>
          <c:tx>
            <c:strRef>
              <c:f>Sheet1!$E$5</c:f>
              <c:strCache>
                <c:ptCount val="1"/>
                <c:pt idx="0">
                  <c:v>Qualified (purple)</c:v>
                </c:pt>
              </c:strCache>
            </c:strRef>
          </c:tx>
          <c:spPr>
            <a:solidFill>
              <a:srgbClr val="592786"/>
            </a:solidFill>
          </c:spPr>
          <c:invertIfNegative val="0"/>
          <c:dLbls>
            <c:dLbl>
              <c:idx val="0"/>
              <c:layout/>
              <c:tx>
                <c:rich>
                  <a:bodyPr/>
                  <a:lstStyle/>
                  <a:p>
                    <a:r>
                      <a:rPr lang="en-US" dirty="0" smtClean="0"/>
                      <a:t>38% (11)</a:t>
                    </a:r>
                    <a:endParaRPr lang="en-US" dirty="0"/>
                  </a:p>
                </c:rich>
              </c:tx>
              <c:showLegendKey val="1"/>
              <c:showVal val="1"/>
              <c:showCatName val="0"/>
              <c:showSerName val="0"/>
              <c:showPercent val="0"/>
              <c:showBubbleSize val="0"/>
            </c:dLbl>
            <c:dLbl>
              <c:idx val="1"/>
              <c:layout>
                <c:manualLayout>
                  <c:x val="-4.7978028329703501E-3"/>
                  <c:y val="4.4273104045716334E-2"/>
                </c:manualLayout>
              </c:layout>
              <c:tx>
                <c:rich>
                  <a:bodyPr/>
                  <a:lstStyle/>
                  <a:p>
                    <a:r>
                      <a:rPr lang="en-US" dirty="0" smtClean="0"/>
                      <a:t>38% (10)</a:t>
                    </a:r>
                    <a:endParaRPr lang="en-US" dirty="0"/>
                  </a:p>
                </c:rich>
              </c:tx>
              <c:showLegendKey val="1"/>
              <c:showVal val="1"/>
              <c:showCatName val="0"/>
              <c:showSerName val="0"/>
              <c:showPercent val="0"/>
              <c:showBubbleSize val="0"/>
            </c:dLbl>
            <c:dLbl>
              <c:idx val="2"/>
              <c:layout/>
              <c:tx>
                <c:rich>
                  <a:bodyPr/>
                  <a:lstStyle/>
                  <a:p>
                    <a:r>
                      <a:rPr lang="en-US" dirty="0" smtClean="0"/>
                      <a:t>31% (8)</a:t>
                    </a:r>
                    <a:endParaRPr lang="en-US" dirty="0"/>
                  </a:p>
                </c:rich>
              </c:tx>
              <c:showLegendKey val="1"/>
              <c:showVal val="1"/>
              <c:showCatName val="0"/>
              <c:showSerName val="0"/>
              <c:showPercent val="0"/>
              <c:showBubbleSize val="0"/>
            </c:dLbl>
            <c:dLbl>
              <c:idx val="3"/>
              <c:tx>
                <c:rich>
                  <a:bodyPr/>
                  <a:lstStyle/>
                  <a:p>
                    <a:r>
                      <a:rPr lang="en-US" dirty="0"/>
                      <a:t>24</a:t>
                    </a:r>
                    <a:r>
                      <a:rPr lang="en-US" dirty="0" smtClean="0"/>
                      <a:t>% (68)</a:t>
                    </a:r>
                    <a:endParaRPr lang="en-US" dirty="0"/>
                  </a:p>
                </c:rich>
              </c:tx>
              <c:showLegendKey val="1"/>
              <c:showVal val="1"/>
              <c:showCatName val="0"/>
              <c:showSerName val="0"/>
              <c:showPercent val="0"/>
              <c:showBubbleSize val="0"/>
            </c:dLbl>
            <c:dLbl>
              <c:idx val="4"/>
              <c:tx>
                <c:rich>
                  <a:bodyPr/>
                  <a:lstStyle/>
                  <a:p>
                    <a:r>
                      <a:rPr lang="en-US" dirty="0"/>
                      <a:t>20</a:t>
                    </a:r>
                    <a:r>
                      <a:rPr lang="en-US" dirty="0" smtClean="0"/>
                      <a:t>% (55)</a:t>
                    </a:r>
                    <a:endParaRPr lang="en-US" dirty="0"/>
                  </a:p>
                </c:rich>
              </c:tx>
              <c:showLegendKey val="1"/>
              <c:showVal val="1"/>
              <c:showCatName val="0"/>
              <c:showSerName val="0"/>
              <c:showPercent val="0"/>
              <c:showBubbleSize val="0"/>
            </c:dLbl>
            <c:txPr>
              <a:bodyPr/>
              <a:lstStyle/>
              <a:p>
                <a:pPr>
                  <a:defRPr sz="1400">
                    <a:solidFill>
                      <a:schemeClr val="bg1"/>
                    </a:solidFill>
                  </a:defRPr>
                </a:pPr>
                <a:endParaRPr lang="en-US"/>
              </a:p>
            </c:txPr>
            <c:showLegendKey val="1"/>
            <c:showVal val="1"/>
            <c:showCatName val="0"/>
            <c:showSerName val="0"/>
            <c:showPercent val="0"/>
            <c:showBubbleSize val="0"/>
            <c:showLeaderLines val="0"/>
          </c:dLbls>
          <c:cat>
            <c:strRef>
              <c:f>Sheet1!$A$6:$A$8</c:f>
              <c:strCache>
                <c:ptCount val="3"/>
                <c:pt idx="0">
                  <c:v>2015-16</c:v>
                </c:pt>
                <c:pt idx="1">
                  <c:v>2014-15</c:v>
                </c:pt>
                <c:pt idx="2">
                  <c:v>2013-14</c:v>
                </c:pt>
              </c:strCache>
            </c:strRef>
          </c:cat>
          <c:val>
            <c:numRef>
              <c:f>Sheet1!$E$6:$E$8</c:f>
              <c:numCache>
                <c:formatCode>0%</c:formatCode>
                <c:ptCount val="3"/>
                <c:pt idx="0">
                  <c:v>0.42</c:v>
                </c:pt>
                <c:pt idx="1">
                  <c:v>0.37</c:v>
                </c:pt>
                <c:pt idx="2">
                  <c:v>0.3</c:v>
                </c:pt>
              </c:numCache>
            </c:numRef>
          </c:val>
        </c:ser>
        <c:ser>
          <c:idx val="4"/>
          <c:order val="4"/>
          <c:tx>
            <c:strRef>
              <c:f>Sheet1!$F$5</c:f>
              <c:strCache>
                <c:ptCount val="1"/>
                <c:pt idx="0">
                  <c:v>Unqualified with (yellow)</c:v>
                </c:pt>
              </c:strCache>
            </c:strRef>
          </c:tx>
          <c:spPr>
            <a:solidFill>
              <a:srgbClr val="FEC000"/>
            </a:solidFill>
          </c:spPr>
          <c:invertIfNegative val="0"/>
          <c:dLbls>
            <c:dLbl>
              <c:idx val="0"/>
              <c:layout/>
              <c:tx>
                <c:rich>
                  <a:bodyPr/>
                  <a:lstStyle/>
                  <a:p>
                    <a:r>
                      <a:rPr lang="en-US" dirty="0" smtClean="0"/>
                      <a:t>27% (7)</a:t>
                    </a:r>
                    <a:endParaRPr lang="en-US" dirty="0"/>
                  </a:p>
                </c:rich>
              </c:tx>
              <c:showLegendKey val="0"/>
              <c:showVal val="1"/>
              <c:showCatName val="0"/>
              <c:showSerName val="0"/>
              <c:showPercent val="0"/>
              <c:showBubbleSize val="0"/>
            </c:dLbl>
            <c:dLbl>
              <c:idx val="1"/>
              <c:layout/>
              <c:tx>
                <c:rich>
                  <a:bodyPr/>
                  <a:lstStyle/>
                  <a:p>
                    <a:r>
                      <a:rPr lang="en-US" dirty="0" smtClean="0"/>
                      <a:t>27% (7)</a:t>
                    </a:r>
                    <a:endParaRPr lang="en-US" dirty="0"/>
                  </a:p>
                </c:rich>
              </c:tx>
              <c:showLegendKey val="0"/>
              <c:showVal val="1"/>
              <c:showCatName val="0"/>
              <c:showSerName val="0"/>
              <c:showPercent val="0"/>
              <c:showBubbleSize val="0"/>
            </c:dLbl>
            <c:dLbl>
              <c:idx val="2"/>
              <c:layout/>
              <c:tx>
                <c:rich>
                  <a:bodyPr/>
                  <a:lstStyle/>
                  <a:p>
                    <a:r>
                      <a:rPr lang="en-US" dirty="0"/>
                      <a:t>35</a:t>
                    </a:r>
                    <a:r>
                      <a:rPr lang="en-US" dirty="0" smtClean="0"/>
                      <a:t>% (9)</a:t>
                    </a:r>
                    <a:endParaRPr lang="en-US" dirty="0"/>
                  </a:p>
                </c:rich>
              </c:tx>
              <c:showLegendKey val="0"/>
              <c:showVal val="1"/>
              <c:showCatName val="0"/>
              <c:showSerName val="0"/>
              <c:showPercent val="0"/>
              <c:showBubbleSize val="0"/>
            </c:dLbl>
            <c:dLbl>
              <c:idx val="3"/>
              <c:tx>
                <c:rich>
                  <a:bodyPr/>
                  <a:lstStyle/>
                  <a:p>
                    <a:r>
                      <a:rPr lang="en-US" dirty="0"/>
                      <a:t>39</a:t>
                    </a:r>
                    <a:r>
                      <a:rPr lang="en-US" dirty="0" smtClean="0"/>
                      <a:t>% (107)</a:t>
                    </a:r>
                    <a:endParaRPr lang="en-US" dirty="0"/>
                  </a:p>
                </c:rich>
              </c:tx>
              <c:showLegendKey val="0"/>
              <c:showVal val="1"/>
              <c:showCatName val="0"/>
              <c:showSerName val="0"/>
              <c:showPercent val="0"/>
              <c:showBubbleSize val="0"/>
            </c:dLbl>
            <c:dLbl>
              <c:idx val="4"/>
              <c:tx>
                <c:rich>
                  <a:bodyPr/>
                  <a:lstStyle/>
                  <a:p>
                    <a:r>
                      <a:rPr lang="en-US" dirty="0"/>
                      <a:t>42</a:t>
                    </a:r>
                    <a:r>
                      <a:rPr lang="en-US" dirty="0" smtClean="0"/>
                      <a:t>% (117)</a:t>
                    </a:r>
                    <a:endParaRPr lang="en-US" dirty="0"/>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Sheet1!$A$6:$A$8</c:f>
              <c:strCache>
                <c:ptCount val="3"/>
                <c:pt idx="0">
                  <c:v>2015-16</c:v>
                </c:pt>
                <c:pt idx="1">
                  <c:v>2014-15</c:v>
                </c:pt>
                <c:pt idx="2">
                  <c:v>2013-14</c:v>
                </c:pt>
              </c:strCache>
            </c:strRef>
          </c:cat>
          <c:val>
            <c:numRef>
              <c:f>Sheet1!$F$6:$F$8</c:f>
              <c:numCache>
                <c:formatCode>0%</c:formatCode>
                <c:ptCount val="3"/>
                <c:pt idx="0">
                  <c:v>0.27</c:v>
                </c:pt>
                <c:pt idx="1">
                  <c:v>0.26</c:v>
                </c:pt>
                <c:pt idx="2">
                  <c:v>0.33</c:v>
                </c:pt>
              </c:numCache>
            </c:numRef>
          </c:val>
        </c:ser>
        <c:ser>
          <c:idx val="5"/>
          <c:order val="5"/>
          <c:tx>
            <c:strRef>
              <c:f>Sheet1!$G$5</c:f>
              <c:strCache>
                <c:ptCount val="1"/>
                <c:pt idx="0">
                  <c:v>Unqualified without (green)</c:v>
                </c:pt>
              </c:strCache>
            </c:strRef>
          </c:tx>
          <c:spPr>
            <a:solidFill>
              <a:srgbClr val="29A535"/>
            </a:solidFill>
          </c:spPr>
          <c:invertIfNegative val="0"/>
          <c:dLbls>
            <c:dLbl>
              <c:idx val="0"/>
              <c:layout/>
              <c:tx>
                <c:rich>
                  <a:bodyPr/>
                  <a:lstStyle/>
                  <a:p>
                    <a:r>
                      <a:rPr lang="en-US" dirty="0" smtClean="0"/>
                      <a:t>27% (7)</a:t>
                    </a:r>
                    <a:endParaRPr lang="en-US" dirty="0"/>
                  </a:p>
                </c:rich>
              </c:tx>
              <c:showLegendKey val="0"/>
              <c:showVal val="1"/>
              <c:showCatName val="0"/>
              <c:showSerName val="0"/>
              <c:showPercent val="0"/>
              <c:showBubbleSize val="0"/>
            </c:dLbl>
            <c:dLbl>
              <c:idx val="1"/>
              <c:layout/>
              <c:tx>
                <c:rich>
                  <a:bodyPr/>
                  <a:lstStyle/>
                  <a:p>
                    <a:r>
                      <a:rPr lang="en-US" dirty="0" smtClean="0"/>
                      <a:t>35% (9)</a:t>
                    </a:r>
                    <a:endParaRPr lang="en-US" dirty="0"/>
                  </a:p>
                </c:rich>
              </c:tx>
              <c:showLegendKey val="0"/>
              <c:showVal val="1"/>
              <c:showCatName val="0"/>
              <c:showSerName val="0"/>
              <c:showPercent val="0"/>
              <c:showBubbleSize val="0"/>
            </c:dLbl>
            <c:dLbl>
              <c:idx val="2"/>
              <c:layout/>
              <c:tx>
                <c:rich>
                  <a:bodyPr/>
                  <a:lstStyle/>
                  <a:p>
                    <a:r>
                      <a:rPr lang="en-US" dirty="0" smtClean="0"/>
                      <a:t>35% (9)</a:t>
                    </a:r>
                    <a:endParaRPr lang="en-US" dirty="0"/>
                  </a:p>
                </c:rich>
              </c:tx>
              <c:showLegendKey val="0"/>
              <c:showVal val="1"/>
              <c:showCatName val="0"/>
              <c:showSerName val="0"/>
              <c:showPercent val="0"/>
              <c:showBubbleSize val="0"/>
            </c:dLbl>
            <c:dLbl>
              <c:idx val="3"/>
              <c:tx>
                <c:rich>
                  <a:bodyPr/>
                  <a:lstStyle/>
                  <a:p>
                    <a:r>
                      <a:rPr lang="en-US" dirty="0"/>
                      <a:t>3</a:t>
                    </a:r>
                    <a:r>
                      <a:rPr lang="en-US" dirty="0" smtClean="0"/>
                      <a:t>% (9)</a:t>
                    </a:r>
                    <a:endParaRPr lang="en-US" dirty="0"/>
                  </a:p>
                </c:rich>
              </c:tx>
              <c:showLegendKey val="0"/>
              <c:showVal val="1"/>
              <c:showCatName val="0"/>
              <c:showSerName val="0"/>
              <c:showPercent val="0"/>
              <c:showBubbleSize val="0"/>
            </c:dLbl>
            <c:dLbl>
              <c:idx val="4"/>
              <c:tx>
                <c:rich>
                  <a:bodyPr/>
                  <a:lstStyle/>
                  <a:p>
                    <a:r>
                      <a:rPr lang="en-US" dirty="0"/>
                      <a:t>5</a:t>
                    </a:r>
                    <a:r>
                      <a:rPr lang="en-US" dirty="0" smtClean="0"/>
                      <a:t>% (13)</a:t>
                    </a:r>
                    <a:endParaRPr lang="en-US" dirty="0"/>
                  </a:p>
                </c:rich>
              </c:tx>
              <c:showLegendKey val="0"/>
              <c:showVal val="1"/>
              <c:showCatName val="0"/>
              <c:showSerName val="0"/>
              <c:showPercent val="0"/>
              <c:showBubbleSize val="0"/>
            </c:dLbl>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Sheet1!$A$6:$A$8</c:f>
              <c:strCache>
                <c:ptCount val="3"/>
                <c:pt idx="0">
                  <c:v>2015-16</c:v>
                </c:pt>
                <c:pt idx="1">
                  <c:v>2014-15</c:v>
                </c:pt>
                <c:pt idx="2">
                  <c:v>2013-14</c:v>
                </c:pt>
              </c:strCache>
            </c:strRef>
          </c:cat>
          <c:val>
            <c:numRef>
              <c:f>Sheet1!$G$6:$G$8</c:f>
              <c:numCache>
                <c:formatCode>0%</c:formatCode>
                <c:ptCount val="3"/>
                <c:pt idx="0">
                  <c:v>0.26</c:v>
                </c:pt>
                <c:pt idx="1">
                  <c:v>0.33</c:v>
                </c:pt>
                <c:pt idx="2">
                  <c:v>0.33</c:v>
                </c:pt>
              </c:numCache>
            </c:numRef>
          </c:val>
        </c:ser>
        <c:dLbls>
          <c:showLegendKey val="0"/>
          <c:showVal val="1"/>
          <c:showCatName val="0"/>
          <c:showSerName val="0"/>
          <c:showPercent val="0"/>
          <c:showBubbleSize val="0"/>
        </c:dLbls>
        <c:gapWidth val="50"/>
        <c:overlap val="100"/>
        <c:axId val="130231296"/>
        <c:axId val="148710144"/>
      </c:barChart>
      <c:catAx>
        <c:axId val="130231296"/>
        <c:scaling>
          <c:orientation val="minMax"/>
        </c:scaling>
        <c:delete val="0"/>
        <c:axPos val="b"/>
        <c:majorTickMark val="out"/>
        <c:minorTickMark val="none"/>
        <c:tickLblPos val="nextTo"/>
        <c:spPr>
          <a:ln>
            <a:solidFill>
              <a:schemeClr val="tx1"/>
            </a:solidFill>
          </a:ln>
        </c:spPr>
        <c:crossAx val="148710144"/>
        <c:crosses val="autoZero"/>
        <c:auto val="1"/>
        <c:lblAlgn val="ctr"/>
        <c:lblOffset val="100"/>
        <c:noMultiLvlLbl val="0"/>
      </c:catAx>
      <c:valAx>
        <c:axId val="148710144"/>
        <c:scaling>
          <c:orientation val="minMax"/>
        </c:scaling>
        <c:delete val="1"/>
        <c:axPos val="l"/>
        <c:numFmt formatCode="0%" sourceLinked="1"/>
        <c:majorTickMark val="out"/>
        <c:minorTickMark val="none"/>
        <c:tickLblPos val="none"/>
        <c:crossAx val="130231296"/>
        <c:crosses val="autoZero"/>
        <c:crossBetween val="between"/>
      </c:valAx>
    </c:plotArea>
    <c:plotVisOnly val="1"/>
    <c:dispBlanksAs val="gap"/>
    <c:showDLblsOverMax val="0"/>
  </c:chart>
  <c:txPr>
    <a:bodyPr/>
    <a:lstStyle/>
    <a:p>
      <a:pPr>
        <a:defRPr sz="1400" b="1">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54555111843209E-2"/>
          <c:y val="6.2148277960406492E-2"/>
          <c:w val="0.81610169413326505"/>
          <c:h val="0.88104569010441458"/>
        </c:manualLayout>
      </c:layout>
      <c:barChart>
        <c:barDir val="col"/>
        <c:grouping val="percentStacked"/>
        <c:varyColors val="0"/>
        <c:ser>
          <c:idx val="0"/>
          <c:order val="0"/>
          <c:tx>
            <c:strRef>
              <c:f>Sheet1!$B$1</c:f>
              <c:strCache>
                <c:ptCount val="1"/>
                <c:pt idx="0">
                  <c:v>Audits outstanding</c:v>
                </c:pt>
              </c:strCache>
            </c:strRef>
          </c:tx>
          <c:spPr>
            <a:solidFill>
              <a:srgbClr val="0D70BD"/>
            </a:solidFill>
          </c:spPr>
          <c:invertIfNegative val="0"/>
          <c:dLbls>
            <c:delete val="1"/>
          </c:dLbls>
          <c:cat>
            <c:strRef>
              <c:f>Sheet1!$A$2:$A$3</c:f>
              <c:strCache>
                <c:ptCount val="2"/>
                <c:pt idx="0">
                  <c:v>2015-16</c:v>
                </c:pt>
                <c:pt idx="1">
                  <c:v>2014-15</c:v>
                </c:pt>
              </c:strCache>
            </c:strRef>
          </c:cat>
          <c:val>
            <c:numRef>
              <c:f>Sheet1!$B$2:$B$3</c:f>
              <c:numCache>
                <c:formatCode>0%</c:formatCode>
                <c:ptCount val="2"/>
                <c:pt idx="0">
                  <c:v>0</c:v>
                </c:pt>
                <c:pt idx="1">
                  <c:v>0</c:v>
                </c:pt>
              </c:numCache>
            </c:numRef>
          </c:val>
        </c:ser>
        <c:ser>
          <c:idx val="1"/>
          <c:order val="1"/>
          <c:tx>
            <c:strRef>
              <c:f>Sheet1!$C$1</c:f>
              <c:strCache>
                <c:ptCount val="1"/>
                <c:pt idx="0">
                  <c:v>Late or no APR</c:v>
                </c:pt>
              </c:strCache>
            </c:strRef>
          </c:tx>
          <c:spPr>
            <a:solidFill>
              <a:schemeClr val="tx2">
                <a:lumMod val="75000"/>
              </a:schemeClr>
            </a:solidFill>
          </c:spPr>
          <c:invertIfNegative val="0"/>
          <c:dPt>
            <c:idx val="0"/>
            <c:invertIfNegative val="0"/>
            <c:bubble3D val="0"/>
          </c:dPt>
          <c:dPt>
            <c:idx val="1"/>
            <c:invertIfNegative val="0"/>
            <c:bubble3D val="0"/>
          </c:dPt>
          <c:dPt>
            <c:idx val="2"/>
            <c:invertIfNegative val="0"/>
            <c:bubble3D val="0"/>
            <c:spPr>
              <a:solidFill>
                <a:srgbClr val="17375E"/>
              </a:solidFill>
            </c:spPr>
          </c:dPt>
          <c:dPt>
            <c:idx val="4"/>
            <c:invertIfNegative val="0"/>
            <c:bubble3D val="0"/>
            <c:spPr>
              <a:solidFill>
                <a:srgbClr val="17375E"/>
              </a:solidFill>
            </c:spPr>
          </c:dPt>
          <c:dLbls>
            <c:delete val="1"/>
          </c:dLbls>
          <c:cat>
            <c:strRef>
              <c:f>Sheet1!$A$2:$A$3</c:f>
              <c:strCache>
                <c:ptCount val="2"/>
                <c:pt idx="0">
                  <c:v>2015-16</c:v>
                </c:pt>
                <c:pt idx="1">
                  <c:v>2014-15</c:v>
                </c:pt>
              </c:strCache>
            </c:strRef>
          </c:cat>
          <c:val>
            <c:numRef>
              <c:f>Sheet1!$C$2:$C$3</c:f>
              <c:numCache>
                <c:formatCode>0%</c:formatCode>
                <c:ptCount val="2"/>
                <c:pt idx="0">
                  <c:v>0</c:v>
                </c:pt>
                <c:pt idx="1">
                  <c:v>0</c:v>
                </c:pt>
              </c:numCache>
            </c:numRef>
          </c:val>
        </c:ser>
        <c:ser>
          <c:idx val="2"/>
          <c:order val="2"/>
          <c:tx>
            <c:strRef>
              <c:f>Sheet1!$D$1</c:f>
              <c:strCache>
                <c:ptCount val="1"/>
                <c:pt idx="0">
                  <c:v>With findings (red)</c:v>
                </c:pt>
              </c:strCache>
            </c:strRef>
          </c:tx>
          <c:spPr>
            <a:solidFill>
              <a:srgbClr val="F9A1A1"/>
            </a:solidFill>
          </c:spPr>
          <c:invertIfNegative val="0"/>
          <c:dLbls>
            <c:dLbl>
              <c:idx val="0"/>
              <c:layout/>
              <c:tx>
                <c:rich>
                  <a:bodyPr/>
                  <a:lstStyle/>
                  <a:p>
                    <a:r>
                      <a:rPr lang="en-US"/>
                      <a:t>15</a:t>
                    </a:r>
                    <a:r>
                      <a:rPr lang="en-US" smtClean="0"/>
                      <a:t>%</a:t>
                    </a:r>
                  </a:p>
                </c:rich>
              </c:tx>
              <c:showLegendKey val="0"/>
              <c:showVal val="1"/>
              <c:showCatName val="0"/>
              <c:showSerName val="0"/>
              <c:showPercent val="0"/>
              <c:showBubbleSize val="0"/>
            </c:dLbl>
            <c:txPr>
              <a:bodyPr/>
              <a:lstStyle/>
              <a:p>
                <a:pPr>
                  <a:defRPr sz="1100"/>
                </a:pPr>
                <a:endParaRPr lang="en-US"/>
              </a:p>
            </c:txPr>
            <c:showLegendKey val="0"/>
            <c:showVal val="1"/>
            <c:showCatName val="0"/>
            <c:showSerName val="0"/>
            <c:showPercent val="0"/>
            <c:showBubbleSize val="0"/>
            <c:showLeaderLines val="0"/>
          </c:dLbls>
          <c:cat>
            <c:strRef>
              <c:f>Sheet1!$A$2:$A$3</c:f>
              <c:strCache>
                <c:ptCount val="2"/>
                <c:pt idx="0">
                  <c:v>2015-16</c:v>
                </c:pt>
                <c:pt idx="1">
                  <c:v>2014-15</c:v>
                </c:pt>
              </c:strCache>
            </c:strRef>
          </c:cat>
          <c:val>
            <c:numRef>
              <c:f>Sheet1!$D$2:$D$3</c:f>
              <c:numCache>
                <c:formatCode>0%</c:formatCode>
                <c:ptCount val="2"/>
                <c:pt idx="0">
                  <c:v>0.15</c:v>
                </c:pt>
                <c:pt idx="1">
                  <c:v>0.22</c:v>
                </c:pt>
              </c:numCache>
            </c:numRef>
          </c:val>
        </c:ser>
        <c:ser>
          <c:idx val="3"/>
          <c:order val="3"/>
          <c:tx>
            <c:strRef>
              <c:f>Sheet1!$E$1</c:f>
              <c:strCache>
                <c:ptCount val="1"/>
                <c:pt idx="0">
                  <c:v>With no findings (green)</c:v>
                </c:pt>
              </c:strCache>
            </c:strRef>
          </c:tx>
          <c:spPr>
            <a:solidFill>
              <a:srgbClr val="97E59E"/>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Sheet1!$A$2:$A$3</c:f>
              <c:strCache>
                <c:ptCount val="2"/>
                <c:pt idx="0">
                  <c:v>2015-16</c:v>
                </c:pt>
                <c:pt idx="1">
                  <c:v>2014-15</c:v>
                </c:pt>
              </c:strCache>
            </c:strRef>
          </c:cat>
          <c:val>
            <c:numRef>
              <c:f>Sheet1!$E$2:$E$3</c:f>
              <c:numCache>
                <c:formatCode>0%</c:formatCode>
                <c:ptCount val="2"/>
                <c:pt idx="0">
                  <c:v>0.85</c:v>
                </c:pt>
                <c:pt idx="1">
                  <c:v>0.78</c:v>
                </c:pt>
              </c:numCache>
            </c:numRef>
          </c:val>
        </c:ser>
        <c:dLbls>
          <c:showLegendKey val="0"/>
          <c:showVal val="1"/>
          <c:showCatName val="0"/>
          <c:showSerName val="0"/>
          <c:showPercent val="0"/>
          <c:showBubbleSize val="0"/>
        </c:dLbls>
        <c:gapWidth val="28"/>
        <c:overlap val="100"/>
        <c:axId val="36411648"/>
        <c:axId val="63778816"/>
      </c:barChart>
      <c:catAx>
        <c:axId val="36411648"/>
        <c:scaling>
          <c:orientation val="minMax"/>
        </c:scaling>
        <c:delete val="0"/>
        <c:axPos val="b"/>
        <c:majorTickMark val="out"/>
        <c:minorTickMark val="none"/>
        <c:tickLblPos val="nextTo"/>
        <c:spPr>
          <a:ln>
            <a:solidFill>
              <a:schemeClr val="tx1"/>
            </a:solidFill>
          </a:ln>
        </c:spPr>
        <c:txPr>
          <a:bodyPr/>
          <a:lstStyle/>
          <a:p>
            <a:pPr>
              <a:defRPr sz="1000" b="0"/>
            </a:pPr>
            <a:endParaRPr lang="en-US"/>
          </a:p>
        </c:txPr>
        <c:crossAx val="63778816"/>
        <c:crosses val="autoZero"/>
        <c:auto val="1"/>
        <c:lblAlgn val="ctr"/>
        <c:lblOffset val="100"/>
        <c:noMultiLvlLbl val="0"/>
      </c:catAx>
      <c:valAx>
        <c:axId val="63778816"/>
        <c:scaling>
          <c:orientation val="minMax"/>
        </c:scaling>
        <c:delete val="1"/>
        <c:axPos val="l"/>
        <c:numFmt formatCode="0%" sourceLinked="1"/>
        <c:majorTickMark val="out"/>
        <c:minorTickMark val="none"/>
        <c:tickLblPos val="none"/>
        <c:crossAx val="36411648"/>
        <c:crosses val="autoZero"/>
        <c:crossBetween val="between"/>
      </c:valAx>
    </c:plotArea>
    <c:plotVisOnly val="1"/>
    <c:dispBlanksAs val="gap"/>
    <c:showDLblsOverMax val="0"/>
  </c:chart>
  <c:txPr>
    <a:bodyPr/>
    <a:lstStyle/>
    <a:p>
      <a:pPr>
        <a:defRPr sz="1400"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3349432377317E-2"/>
          <c:y val="6.2191666004344288E-2"/>
          <c:w val="0.84972588710512931"/>
          <c:h val="0.82071729270024707"/>
        </c:manualLayout>
      </c:layout>
      <c:barChart>
        <c:barDir val="col"/>
        <c:grouping val="percentStacked"/>
        <c:varyColors val="0"/>
        <c:ser>
          <c:idx val="0"/>
          <c:order val="0"/>
          <c:tx>
            <c:strRef>
              <c:f>Sheet1!$B$1</c:f>
              <c:strCache>
                <c:ptCount val="1"/>
                <c:pt idx="0">
                  <c:v>With material misstatements (red)</c:v>
                </c:pt>
              </c:strCache>
            </c:strRef>
          </c:tx>
          <c:spPr>
            <a:solidFill>
              <a:srgbClr val="F9A1A1"/>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Sheet1!$A$2:$A$3</c:f>
              <c:strCache>
                <c:ptCount val="2"/>
                <c:pt idx="0">
                  <c:v>2015-16</c:v>
                </c:pt>
                <c:pt idx="1">
                  <c:v>2014-15</c:v>
                </c:pt>
              </c:strCache>
            </c:strRef>
          </c:cat>
          <c:val>
            <c:numRef>
              <c:f>Sheet1!$B$2:$B$3</c:f>
              <c:numCache>
                <c:formatCode>0%</c:formatCode>
                <c:ptCount val="2"/>
                <c:pt idx="0">
                  <c:v>0.19</c:v>
                </c:pt>
                <c:pt idx="1">
                  <c:v>0.15</c:v>
                </c:pt>
              </c:numCache>
            </c:numRef>
          </c:val>
        </c:ser>
        <c:ser>
          <c:idx val="1"/>
          <c:order val="1"/>
          <c:tx>
            <c:strRef>
              <c:f>Sheet1!$C$1</c:f>
              <c:strCache>
                <c:ptCount val="1"/>
                <c:pt idx="0">
                  <c:v>With no material misstatements (green)</c:v>
                </c:pt>
              </c:strCache>
            </c:strRef>
          </c:tx>
          <c:spPr>
            <a:solidFill>
              <a:srgbClr val="65D970"/>
            </a:solidFill>
          </c:spPr>
          <c:invertIfNegative val="0"/>
          <c:dPt>
            <c:idx val="0"/>
            <c:invertIfNegative val="0"/>
            <c:bubble3D val="0"/>
            <c:spPr>
              <a:solidFill>
                <a:srgbClr val="97E59E"/>
              </a:solidFill>
            </c:spPr>
          </c:dPt>
          <c:dPt>
            <c:idx val="1"/>
            <c:invertIfNegative val="0"/>
            <c:bubble3D val="0"/>
            <c:spPr>
              <a:solidFill>
                <a:srgbClr val="97E59E"/>
              </a:solidFill>
            </c:spPr>
          </c:dPt>
          <c:dPt>
            <c:idx val="2"/>
            <c:invertIfNegative val="0"/>
            <c:bubble3D val="0"/>
            <c:spPr>
              <a:solidFill>
                <a:srgbClr val="97E59E"/>
              </a:solidFill>
            </c:spPr>
          </c:dPt>
          <c:dLbls>
            <c:txPr>
              <a:bodyPr/>
              <a:lstStyle/>
              <a:p>
                <a:pPr>
                  <a:defRPr sz="1100"/>
                </a:pPr>
                <a:endParaRPr lang="en-US"/>
              </a:p>
            </c:txPr>
            <c:showLegendKey val="0"/>
            <c:showVal val="1"/>
            <c:showCatName val="0"/>
            <c:showSerName val="0"/>
            <c:showPercent val="0"/>
            <c:showBubbleSize val="0"/>
            <c:showLeaderLines val="0"/>
          </c:dLbls>
          <c:cat>
            <c:strRef>
              <c:f>Sheet1!$A$2:$A$3</c:f>
              <c:strCache>
                <c:ptCount val="2"/>
                <c:pt idx="0">
                  <c:v>2015-16</c:v>
                </c:pt>
                <c:pt idx="1">
                  <c:v>2014-15</c:v>
                </c:pt>
              </c:strCache>
            </c:strRef>
          </c:cat>
          <c:val>
            <c:numRef>
              <c:f>Sheet1!$C$2:$C$3</c:f>
              <c:numCache>
                <c:formatCode>0%</c:formatCode>
                <c:ptCount val="2"/>
                <c:pt idx="0">
                  <c:v>0.81</c:v>
                </c:pt>
                <c:pt idx="1">
                  <c:v>0.85</c:v>
                </c:pt>
              </c:numCache>
            </c:numRef>
          </c:val>
        </c:ser>
        <c:dLbls>
          <c:showLegendKey val="0"/>
          <c:showVal val="1"/>
          <c:showCatName val="0"/>
          <c:showSerName val="0"/>
          <c:showPercent val="0"/>
          <c:showBubbleSize val="0"/>
        </c:dLbls>
        <c:gapWidth val="50"/>
        <c:overlap val="100"/>
        <c:axId val="73036928"/>
        <c:axId val="73038464"/>
      </c:barChart>
      <c:catAx>
        <c:axId val="73036928"/>
        <c:scaling>
          <c:orientation val="minMax"/>
        </c:scaling>
        <c:delete val="0"/>
        <c:axPos val="b"/>
        <c:majorTickMark val="out"/>
        <c:minorTickMark val="none"/>
        <c:tickLblPos val="nextTo"/>
        <c:spPr>
          <a:ln>
            <a:solidFill>
              <a:schemeClr val="tx1"/>
            </a:solidFill>
          </a:ln>
        </c:spPr>
        <c:txPr>
          <a:bodyPr/>
          <a:lstStyle/>
          <a:p>
            <a:pPr>
              <a:defRPr sz="1000" b="0"/>
            </a:pPr>
            <a:endParaRPr lang="en-US"/>
          </a:p>
        </c:txPr>
        <c:crossAx val="73038464"/>
        <c:crosses val="autoZero"/>
        <c:auto val="1"/>
        <c:lblAlgn val="ctr"/>
        <c:lblOffset val="100"/>
        <c:noMultiLvlLbl val="0"/>
      </c:catAx>
      <c:valAx>
        <c:axId val="73038464"/>
        <c:scaling>
          <c:orientation val="minMax"/>
        </c:scaling>
        <c:delete val="1"/>
        <c:axPos val="l"/>
        <c:numFmt formatCode="0%" sourceLinked="1"/>
        <c:majorTickMark val="out"/>
        <c:minorTickMark val="none"/>
        <c:tickLblPos val="none"/>
        <c:crossAx val="73036928"/>
        <c:crosses val="autoZero"/>
        <c:crossBetween val="between"/>
      </c:valAx>
    </c:plotArea>
    <c:plotVisOnly val="1"/>
    <c:dispBlanksAs val="gap"/>
    <c:showDLblsOverMax val="0"/>
  </c:chart>
  <c:txPr>
    <a:bodyPr/>
    <a:lstStyle/>
    <a:p>
      <a:pPr>
        <a:defRPr sz="900" b="1">
          <a:latin typeface="Arial Narrow"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ZA"/>
              <a:t>Budget Comparison: R'000</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6477936351706038"/>
          <c:y val="1.8126456820634646E-2"/>
          <c:w val="0.76740048118985127"/>
          <c:h val="0.7295022063847858"/>
        </c:manualLayout>
      </c:layout>
      <c:bar3DChart>
        <c:barDir val="col"/>
        <c:grouping val="clustered"/>
        <c:varyColors val="0"/>
        <c:ser>
          <c:idx val="0"/>
          <c:order val="0"/>
          <c:tx>
            <c:strRef>
              <c:f>Sheet1!$B$23</c:f>
              <c:strCache>
                <c:ptCount val="1"/>
                <c:pt idx="0">
                  <c:v>2016-17</c:v>
                </c:pt>
              </c:strCache>
            </c:strRef>
          </c:tx>
          <c:invertIfNegative val="0"/>
          <c:cat>
            <c:strRef>
              <c:f>Sheet1!$A$24:$A$27</c:f>
              <c:strCache>
                <c:ptCount val="4"/>
                <c:pt idx="0">
                  <c:v>Programme 1: Corporate Services </c:v>
                </c:pt>
                <c:pt idx="1">
                  <c:v>Programme 2: Institutional Governance</c:v>
                </c:pt>
                <c:pt idx="2">
                  <c:v>Programme 3: Arts and Culture Promotion and Development</c:v>
                </c:pt>
                <c:pt idx="3">
                  <c:v>Programme 4: Heritage Preservation and Promotion </c:v>
                </c:pt>
              </c:strCache>
            </c:strRef>
          </c:cat>
          <c:val>
            <c:numRef>
              <c:f>Sheet1!$B$24:$B$27</c:f>
              <c:numCache>
                <c:formatCode>_ * #,##0_ ;_ * \-#,##0_ ;_ * "-"??_ ;_ @_ </c:formatCode>
                <c:ptCount val="4"/>
                <c:pt idx="0">
                  <c:v>262601</c:v>
                </c:pt>
                <c:pt idx="1">
                  <c:v>352217</c:v>
                </c:pt>
                <c:pt idx="2">
                  <c:v>1068000</c:v>
                </c:pt>
                <c:pt idx="3">
                  <c:v>2406518</c:v>
                </c:pt>
              </c:numCache>
            </c:numRef>
          </c:val>
        </c:ser>
        <c:ser>
          <c:idx val="1"/>
          <c:order val="1"/>
          <c:tx>
            <c:strRef>
              <c:f>Sheet1!$C$23</c:f>
              <c:strCache>
                <c:ptCount val="1"/>
                <c:pt idx="0">
                  <c:v>2017-18</c:v>
                </c:pt>
              </c:strCache>
            </c:strRef>
          </c:tx>
          <c:invertIfNegative val="0"/>
          <c:cat>
            <c:strRef>
              <c:f>Sheet1!$A$24:$A$27</c:f>
              <c:strCache>
                <c:ptCount val="4"/>
                <c:pt idx="0">
                  <c:v>Programme 1: Corporate Services </c:v>
                </c:pt>
                <c:pt idx="1">
                  <c:v>Programme 2: Institutional Governance</c:v>
                </c:pt>
                <c:pt idx="2">
                  <c:v>Programme 3: Arts and Culture Promotion and Development</c:v>
                </c:pt>
                <c:pt idx="3">
                  <c:v>Programme 4: Heritage Preservation and Promotion </c:v>
                </c:pt>
              </c:strCache>
            </c:strRef>
          </c:cat>
          <c:val>
            <c:numRef>
              <c:f>Sheet1!$C$24:$C$27</c:f>
              <c:numCache>
                <c:formatCode>_ * #,##0_ ;_ * \-#,##0_ ;_ * "-"??_ ;_ @_ </c:formatCode>
                <c:ptCount val="4"/>
                <c:pt idx="0">
                  <c:v>266509</c:v>
                </c:pt>
                <c:pt idx="1">
                  <c:v>385951</c:v>
                </c:pt>
                <c:pt idx="2">
                  <c:v>1154316</c:v>
                </c:pt>
                <c:pt idx="3">
                  <c:v>2643069</c:v>
                </c:pt>
              </c:numCache>
            </c:numRef>
          </c:val>
        </c:ser>
        <c:dLbls>
          <c:showLegendKey val="0"/>
          <c:showVal val="0"/>
          <c:showCatName val="0"/>
          <c:showSerName val="0"/>
          <c:showPercent val="0"/>
          <c:showBubbleSize val="0"/>
        </c:dLbls>
        <c:gapWidth val="150"/>
        <c:shape val="box"/>
        <c:axId val="150139648"/>
        <c:axId val="150141184"/>
        <c:axId val="0"/>
      </c:bar3DChart>
      <c:catAx>
        <c:axId val="150139648"/>
        <c:scaling>
          <c:orientation val="minMax"/>
        </c:scaling>
        <c:delete val="0"/>
        <c:axPos val="b"/>
        <c:numFmt formatCode="General" sourceLinked="1"/>
        <c:majorTickMark val="none"/>
        <c:minorTickMark val="none"/>
        <c:tickLblPos val="nextTo"/>
        <c:crossAx val="150141184"/>
        <c:crosses val="autoZero"/>
        <c:auto val="1"/>
        <c:lblAlgn val="ctr"/>
        <c:lblOffset val="100"/>
        <c:noMultiLvlLbl val="0"/>
      </c:catAx>
      <c:valAx>
        <c:axId val="150141184"/>
        <c:scaling>
          <c:orientation val="minMax"/>
        </c:scaling>
        <c:delete val="0"/>
        <c:axPos val="l"/>
        <c:majorGridlines/>
        <c:numFmt formatCode="_ * #,##0_ ;_ * \-#,##0_ ;_ * &quot;-&quot;??_ ;_ @_ " sourceLinked="1"/>
        <c:majorTickMark val="none"/>
        <c:minorTickMark val="none"/>
        <c:tickLblPos val="nextTo"/>
        <c:crossAx val="150139648"/>
        <c:crosses val="autoZero"/>
        <c:crossBetween val="between"/>
      </c:valAx>
      <c:dTable>
        <c:showHorzBorder val="1"/>
        <c:showVertBorder val="1"/>
        <c:showOutline val="1"/>
        <c:showKeys val="1"/>
      </c:dTable>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6.149883021810771E-2"/>
          <c:y val="0.10956255468066493"/>
          <c:w val="0.87700233956378448"/>
          <c:h val="0.84722756877612504"/>
        </c:manualLayout>
      </c:layout>
      <c:pieChart>
        <c:varyColors val="1"/>
        <c:ser>
          <c:idx val="0"/>
          <c:order val="0"/>
          <c:dPt>
            <c:idx val="1"/>
            <c:bubble3D val="0"/>
            <c:spPr>
              <a:solidFill>
                <a:schemeClr val="tx2">
                  <a:lumMod val="60000"/>
                  <a:lumOff val="40000"/>
                </a:schemeClr>
              </a:solidFill>
            </c:spPr>
          </c:dPt>
          <c:val>
            <c:numRef>
              <c:f>Sheet1!$B$61:$B$62</c:f>
              <c:numCache>
                <c:formatCode>_ * #,##0_ ;_ * \-#,##0_ ;_ * "-"??_ ;_ @_ </c:formatCode>
                <c:ptCount val="2"/>
                <c:pt idx="0" formatCode="#,##0">
                  <c:v>3575151</c:v>
                </c:pt>
                <c:pt idx="1">
                  <c:v>874694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bg1">
        <a:lumMod val="95000"/>
      </a:schemeClr>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5.3492033728586186E-2"/>
          <c:y val="0.12625913948256468"/>
          <c:w val="0.86539688308274021"/>
          <c:h val="0.90224358974358976"/>
        </c:manualLayout>
      </c:layout>
      <c:pieChart>
        <c:varyColors val="1"/>
        <c:ser>
          <c:idx val="0"/>
          <c:order val="0"/>
          <c:dLbls>
            <c:dLbl>
              <c:idx val="0"/>
              <c:layout/>
              <c:tx>
                <c:rich>
                  <a:bodyPr/>
                  <a:lstStyle/>
                  <a:p>
                    <a:r>
                      <a:rPr lang="en-US" sz="1200" b="1">
                        <a:solidFill>
                          <a:schemeClr val="bg1"/>
                        </a:solidFill>
                        <a:latin typeface="Arial" panose="020B0604020202020204" pitchFamily="34" charset="0"/>
                        <a:cs typeface="Arial" panose="020B0604020202020204" pitchFamily="34" charset="0"/>
                      </a:rPr>
                      <a:t>27% (R 232 464) Compensation of employees</a:t>
                    </a:r>
                    <a:endParaRPr lang="en-US"/>
                  </a:p>
                </c:rich>
              </c:tx>
              <c:dLblPos val="ctr"/>
              <c:showLegendKey val="0"/>
              <c:showVal val="1"/>
              <c:showCatName val="0"/>
              <c:showSerName val="0"/>
              <c:showPercent val="0"/>
              <c:showBubbleSize val="0"/>
            </c:dLbl>
            <c:dLbl>
              <c:idx val="1"/>
              <c:layout/>
              <c:tx>
                <c:rich>
                  <a:bodyPr anchor="t" anchorCtr="0"/>
                  <a:lstStyle/>
                  <a:p>
                    <a:pPr>
                      <a:defRPr sz="1200"/>
                    </a:pPr>
                    <a:r>
                      <a:rPr lang="en-US" sz="1200" b="1" dirty="0">
                        <a:solidFill>
                          <a:schemeClr val="bg1"/>
                        </a:solidFill>
                        <a:latin typeface="Arial" panose="020B0604020202020204" pitchFamily="34" charset="0"/>
                        <a:cs typeface="Arial" panose="020B0604020202020204" pitchFamily="34" charset="0"/>
                      </a:rPr>
                      <a:t>46%</a:t>
                    </a:r>
                    <a:r>
                      <a:rPr lang="en-US" sz="1200" b="1" baseline="0"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R 398 905) Goods</a:t>
                    </a:r>
                    <a:r>
                      <a:rPr lang="en-US" sz="1200" b="1" baseline="0" dirty="0">
                        <a:solidFill>
                          <a:schemeClr val="bg1"/>
                        </a:solidFill>
                        <a:latin typeface="Arial" panose="020B0604020202020204" pitchFamily="34" charset="0"/>
                        <a:cs typeface="Arial" panose="020B0604020202020204" pitchFamily="34" charset="0"/>
                      </a:rPr>
                      <a:t> and Service</a:t>
                    </a:r>
                    <a:endParaRPr lang="en-US" sz="1200" dirty="0"/>
                  </a:p>
                </c:rich>
              </c:tx>
              <c:spPr/>
              <c:dLblPos val="inEnd"/>
              <c:showLegendKey val="0"/>
              <c:showVal val="1"/>
              <c:showCatName val="0"/>
              <c:showSerName val="0"/>
              <c:showPercent val="0"/>
              <c:showBubbleSize val="0"/>
            </c:dLbl>
            <c:dLbl>
              <c:idx val="2"/>
              <c:layout>
                <c:manualLayout>
                  <c:x val="0.21693929705048851"/>
                  <c:y val="0.25193366738248629"/>
                </c:manualLayout>
              </c:layout>
              <c:tx>
                <c:rich>
                  <a:bodyPr anchor="b" anchorCtr="0"/>
                  <a:lstStyle/>
                  <a:p>
                    <a:pPr>
                      <a:defRPr/>
                    </a:pPr>
                    <a:r>
                      <a:rPr lang="en-US" sz="1200" b="1" dirty="0">
                        <a:solidFill>
                          <a:schemeClr val="bg1"/>
                        </a:solidFill>
                        <a:latin typeface="Arial" panose="020B0604020202020204" pitchFamily="34" charset="0"/>
                        <a:cs typeface="Arial" panose="020B0604020202020204" pitchFamily="34" charset="0"/>
                      </a:rPr>
                      <a:t>28% </a:t>
                    </a:r>
                    <a:endParaRPr lang="en-US" sz="1200" b="1" dirty="0" smtClean="0">
                      <a:solidFill>
                        <a:schemeClr val="bg1"/>
                      </a:solidFill>
                      <a:latin typeface="Arial" panose="020B0604020202020204" pitchFamily="34" charset="0"/>
                      <a:cs typeface="Arial" panose="020B0604020202020204" pitchFamily="34" charset="0"/>
                    </a:endParaRPr>
                  </a:p>
                  <a:p>
                    <a:pPr>
                      <a:defRPr/>
                    </a:pPr>
                    <a:r>
                      <a:rPr lang="en-US" sz="1200" b="1" dirty="0" smtClean="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R </a:t>
                    </a:r>
                    <a:r>
                      <a:rPr lang="en-US" sz="1200" b="1" dirty="0" smtClean="0">
                        <a:solidFill>
                          <a:schemeClr val="bg1"/>
                        </a:solidFill>
                        <a:latin typeface="Arial" panose="020B0604020202020204" pitchFamily="34" charset="0"/>
                        <a:cs typeface="Arial" panose="020B0604020202020204" pitchFamily="34" charset="0"/>
                      </a:rPr>
                      <a:t>243 325</a:t>
                    </a:r>
                    <a:r>
                      <a:rPr lang="en-US" sz="1200" b="1" dirty="0">
                        <a:solidFill>
                          <a:schemeClr val="bg1"/>
                        </a:solidFill>
                        <a:latin typeface="Arial" panose="020B0604020202020204" pitchFamily="34" charset="0"/>
                        <a:cs typeface="Arial" panose="020B0604020202020204" pitchFamily="34" charset="0"/>
                      </a:rPr>
                      <a:t>)</a:t>
                    </a:r>
                  </a:p>
                  <a:p>
                    <a:pPr>
                      <a:defRPr/>
                    </a:pPr>
                    <a:r>
                      <a:rPr lang="en-US" sz="1200" b="1" dirty="0">
                        <a:solidFill>
                          <a:schemeClr val="bg1"/>
                        </a:solidFill>
                        <a:latin typeface="Arial" panose="020B0604020202020204" pitchFamily="34" charset="0"/>
                        <a:cs typeface="Arial" panose="020B0604020202020204" pitchFamily="34" charset="0"/>
                      </a:rPr>
                      <a:t>Payment for capital assets</a:t>
                    </a:r>
                    <a:endParaRPr lang="en-US" sz="1200" dirty="0"/>
                  </a:p>
                </c:rich>
              </c:tx>
              <c:spPr/>
              <c:dLblPos val="bestFit"/>
              <c:showLegendKey val="0"/>
              <c:showVal val="1"/>
              <c:showCatName val="0"/>
              <c:showSerName val="0"/>
              <c:showPercent val="0"/>
              <c:showBubbleSize val="0"/>
            </c:dLbl>
            <c:showLegendKey val="0"/>
            <c:showVal val="1"/>
            <c:showCatName val="0"/>
            <c:showSerName val="0"/>
            <c:showPercent val="0"/>
            <c:showBubbleSize val="0"/>
            <c:showLeaderLines val="1"/>
          </c:dLbls>
          <c:cat>
            <c:strRef>
              <c:f>Sheet1!$A$69:$A$71</c:f>
              <c:strCache>
                <c:ptCount val="3"/>
                <c:pt idx="0">
                  <c:v>Compensation of employees</c:v>
                </c:pt>
                <c:pt idx="1">
                  <c:v>Goods and services</c:v>
                </c:pt>
                <c:pt idx="2">
                  <c:v>Payments for capital assets</c:v>
                </c:pt>
              </c:strCache>
            </c:strRef>
          </c:cat>
          <c:val>
            <c:numRef>
              <c:f>Sheet1!$B$69:$B$71</c:f>
              <c:numCache>
                <c:formatCode>#,##0</c:formatCode>
                <c:ptCount val="3"/>
                <c:pt idx="0">
                  <c:v>232464</c:v>
                </c:pt>
                <c:pt idx="1">
                  <c:v>398905</c:v>
                </c:pt>
                <c:pt idx="2">
                  <c:v>243325</c:v>
                </c:pt>
              </c:numCache>
            </c:numRef>
          </c:val>
        </c:ser>
        <c:ser>
          <c:idx val="1"/>
          <c:order val="1"/>
          <c:cat>
            <c:strRef>
              <c:f>Sheet1!$A$69:$A$71</c:f>
              <c:strCache>
                <c:ptCount val="3"/>
                <c:pt idx="0">
                  <c:v>Compensation of employees</c:v>
                </c:pt>
                <c:pt idx="1">
                  <c:v>Goods and services</c:v>
                </c:pt>
                <c:pt idx="2">
                  <c:v>Payments for capital assets</c:v>
                </c:pt>
              </c:strCache>
            </c:strRef>
          </c:cat>
          <c:val>
            <c:numRef>
              <c:f>Sheet1!$C$69:$C$71</c:f>
              <c:numCache>
                <c:formatCode>0%</c:formatCode>
                <c:ptCount val="3"/>
                <c:pt idx="0">
                  <c:v>0.26576608505374449</c:v>
                </c:pt>
                <c:pt idx="1">
                  <c:v>0.45605091609179899</c:v>
                </c:pt>
                <c:pt idx="2">
                  <c:v>0.27818299885445652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bg1">
        <a:lumMod val="95000"/>
      </a:schemeClr>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0043859649122806E-2"/>
          <c:y val="8.1018518518518517E-2"/>
          <c:w val="0.84283625730994149"/>
          <c:h val="0.82407407407407407"/>
        </c:manualLayout>
      </c:layout>
      <c:pie3DChart>
        <c:varyColors val="1"/>
        <c:ser>
          <c:idx val="0"/>
          <c:order val="0"/>
          <c:tx>
            <c:strRef>
              <c:f>Sheet1!$B$1</c:f>
              <c:strCache>
                <c:ptCount val="1"/>
                <c:pt idx="0">
                  <c:v>Grants Allocations</c:v>
                </c:pt>
              </c:strCache>
            </c:strRef>
          </c:tx>
          <c:dPt>
            <c:idx val="4"/>
            <c:bubble3D val="0"/>
          </c:dPt>
          <c:dLbls>
            <c:dLbl>
              <c:idx val="0"/>
              <c:layout/>
              <c:tx>
                <c:rich>
                  <a:bodyPr/>
                  <a:lstStyle/>
                  <a:p>
                    <a:pPr>
                      <a:defRPr sz="1400">
                        <a:solidFill>
                          <a:schemeClr val="bg1"/>
                        </a:solidFill>
                      </a:defRPr>
                    </a:pPr>
                    <a:r>
                      <a:rPr lang="en-US" sz="1400" dirty="0">
                        <a:solidFill>
                          <a:schemeClr val="bg1"/>
                        </a:solidFill>
                      </a:rPr>
                      <a:t>Provinces and </a:t>
                    </a:r>
                    <a:r>
                      <a:rPr lang="en-US" sz="1400" dirty="0" smtClean="0">
                        <a:solidFill>
                          <a:schemeClr val="bg1"/>
                        </a:solidFill>
                      </a:rPr>
                      <a:t>municipalities</a:t>
                    </a:r>
                  </a:p>
                  <a:p>
                    <a:pPr>
                      <a:defRPr sz="1400">
                        <a:solidFill>
                          <a:schemeClr val="bg1"/>
                        </a:solidFill>
                      </a:defRPr>
                    </a:pPr>
                    <a:r>
                      <a:rPr lang="en-US" sz="1400" dirty="0" smtClean="0">
                        <a:solidFill>
                          <a:schemeClr val="bg1"/>
                        </a:solidFill>
                      </a:rPr>
                      <a:t> </a:t>
                    </a:r>
                    <a:r>
                      <a:rPr lang="en-US" sz="1400" dirty="0">
                        <a:solidFill>
                          <a:schemeClr val="bg1"/>
                        </a:solidFill>
                      </a:rPr>
                      <a:t>R 1 </a:t>
                    </a:r>
                    <a:r>
                      <a:rPr lang="en-US" sz="1400" dirty="0" smtClean="0">
                        <a:solidFill>
                          <a:schemeClr val="bg1"/>
                        </a:solidFill>
                      </a:rPr>
                      <a:t>420 000   </a:t>
                    </a:r>
                    <a:r>
                      <a:rPr lang="en-US" sz="1400" dirty="0" smtClean="0">
                        <a:solidFill>
                          <a:schemeClr val="bg1"/>
                        </a:solidFill>
                      </a:rPr>
                      <a:t>(40%)</a:t>
                    </a:r>
                    <a:endParaRPr lang="en-US" dirty="0">
                      <a:solidFill>
                        <a:schemeClr val="bg1"/>
                      </a:solidFill>
                    </a:endParaRPr>
                  </a:p>
                </c:rich>
              </c:tx>
              <c:spPr/>
              <c:showLegendKey val="0"/>
              <c:showVal val="1"/>
              <c:showCatName val="1"/>
              <c:showSerName val="0"/>
              <c:showPercent val="0"/>
              <c:showBubbleSize val="0"/>
            </c:dLbl>
            <c:dLbl>
              <c:idx val="1"/>
              <c:layout/>
              <c:tx>
                <c:rich>
                  <a:bodyPr/>
                  <a:lstStyle/>
                  <a:p>
                    <a:pPr>
                      <a:defRPr sz="1400">
                        <a:solidFill>
                          <a:schemeClr val="bg1"/>
                        </a:solidFill>
                      </a:defRPr>
                    </a:pPr>
                    <a:r>
                      <a:rPr lang="en-US" sz="1400" baseline="0" dirty="0">
                        <a:solidFill>
                          <a:schemeClr val="bg1"/>
                        </a:solidFill>
                      </a:rPr>
                      <a:t>Departmental agencies and </a:t>
                    </a:r>
                    <a:r>
                      <a:rPr lang="en-US" sz="1400" baseline="0" dirty="0" smtClean="0">
                        <a:solidFill>
                          <a:schemeClr val="bg1"/>
                        </a:solidFill>
                      </a:rPr>
                      <a:t>accounts R 1 832 </a:t>
                    </a:r>
                    <a:r>
                      <a:rPr lang="en-US" sz="1400" baseline="0" dirty="0" smtClean="0">
                        <a:solidFill>
                          <a:schemeClr val="bg1"/>
                        </a:solidFill>
                      </a:rPr>
                      <a:t>000 </a:t>
                    </a:r>
                    <a:r>
                      <a:rPr lang="en-US" sz="1400" baseline="0" dirty="0" smtClean="0">
                        <a:solidFill>
                          <a:schemeClr val="bg1"/>
                        </a:solidFill>
                      </a:rPr>
                      <a:t>(52%) </a:t>
                    </a:r>
                    <a:endParaRPr lang="en-US" dirty="0">
                      <a:solidFill>
                        <a:schemeClr val="bg1"/>
                      </a:solidFill>
                    </a:endParaRPr>
                  </a:p>
                </c:rich>
              </c:tx>
              <c:spPr/>
              <c:showLegendKey val="0"/>
              <c:showVal val="0"/>
              <c:showCatName val="1"/>
              <c:showSerName val="0"/>
              <c:showPercent val="0"/>
              <c:showBubbleSize val="0"/>
            </c:dLbl>
            <c:dLbl>
              <c:idx val="2"/>
              <c:layout>
                <c:manualLayout>
                  <c:x val="-0.16561944559561634"/>
                  <c:y val="0.20254629629629631"/>
                </c:manualLayout>
              </c:layout>
              <c:tx>
                <c:rich>
                  <a:bodyPr/>
                  <a:lstStyle/>
                  <a:p>
                    <a:r>
                      <a:rPr lang="en-US" sz="1400" baseline="0" dirty="0"/>
                      <a:t>Foreign and international </a:t>
                    </a:r>
                    <a:r>
                      <a:rPr lang="en-US" sz="1400" baseline="0" dirty="0" err="1" smtClean="0"/>
                      <a:t>organisations</a:t>
                    </a:r>
                    <a:endParaRPr lang="en-US" sz="1400" baseline="0" dirty="0" smtClean="0"/>
                  </a:p>
                  <a:p>
                    <a:r>
                      <a:rPr lang="en-US" sz="1400" baseline="0" dirty="0" smtClean="0"/>
                      <a:t>R </a:t>
                    </a:r>
                    <a:r>
                      <a:rPr lang="en-US" sz="1400" baseline="0" dirty="0" smtClean="0"/>
                      <a:t>5 000 </a:t>
                    </a:r>
                    <a:r>
                      <a:rPr lang="en-US" sz="1400" baseline="0" dirty="0" smtClean="0"/>
                      <a:t>(0%)</a:t>
                    </a:r>
                    <a:endParaRPr lang="en-US" dirty="0"/>
                  </a:p>
                </c:rich>
              </c:tx>
              <c:showLegendKey val="0"/>
              <c:showVal val="0"/>
              <c:showCatName val="1"/>
              <c:showSerName val="0"/>
              <c:showPercent val="0"/>
              <c:showBubbleSize val="0"/>
            </c:dLbl>
            <c:dLbl>
              <c:idx val="3"/>
              <c:layout/>
              <c:tx>
                <c:rich>
                  <a:bodyPr/>
                  <a:lstStyle/>
                  <a:p>
                    <a:r>
                      <a:rPr lang="en-ZA" sz="1400" baseline="0" dirty="0"/>
                      <a:t>Public </a:t>
                    </a:r>
                    <a:r>
                      <a:rPr lang="en-ZA" sz="1400" baseline="0" dirty="0" smtClean="0"/>
                      <a:t>corporation </a:t>
                    </a:r>
                    <a:r>
                      <a:rPr lang="en-ZA" sz="1400" baseline="0" dirty="0"/>
                      <a:t>and private </a:t>
                    </a:r>
                    <a:r>
                      <a:rPr lang="en-ZA" sz="1400" baseline="0" dirty="0" smtClean="0"/>
                      <a:t>enterprises</a:t>
                    </a:r>
                  </a:p>
                  <a:p>
                    <a:r>
                      <a:rPr lang="en-ZA" sz="1400" baseline="0" dirty="0" smtClean="0"/>
                      <a:t>R118 </a:t>
                    </a:r>
                    <a:r>
                      <a:rPr lang="en-ZA" sz="1400" baseline="0" dirty="0" smtClean="0"/>
                      <a:t>0000 (3</a:t>
                    </a:r>
                    <a:r>
                      <a:rPr lang="en-ZA" sz="1400" baseline="0" dirty="0" smtClean="0"/>
                      <a:t>%)</a:t>
                    </a:r>
                    <a:endParaRPr lang="en-ZA" dirty="0"/>
                  </a:p>
                </c:rich>
              </c:tx>
              <c:showLegendKey val="0"/>
              <c:showVal val="0"/>
              <c:showCatName val="1"/>
              <c:showSerName val="0"/>
              <c:showPercent val="0"/>
              <c:showBubbleSize val="0"/>
            </c:dLbl>
            <c:dLbl>
              <c:idx val="4"/>
              <c:layout/>
              <c:tx>
                <c:rich>
                  <a:bodyPr/>
                  <a:lstStyle/>
                  <a:p>
                    <a:r>
                      <a:rPr lang="en-US" sz="1400" baseline="0" dirty="0" smtClean="0"/>
                      <a:t>Households</a:t>
                    </a:r>
                  </a:p>
                  <a:p>
                    <a:r>
                      <a:rPr lang="en-US" sz="1400" baseline="0" dirty="0" smtClean="0"/>
                      <a:t>R1 000 </a:t>
                    </a:r>
                    <a:r>
                      <a:rPr lang="en-US" sz="1400" baseline="0" dirty="0" smtClean="0"/>
                      <a:t>(0%)</a:t>
                    </a:r>
                    <a:endParaRPr lang="en-US" dirty="0"/>
                  </a:p>
                </c:rich>
              </c:tx>
              <c:showLegendKey val="0"/>
              <c:showVal val="0"/>
              <c:showCatName val="1"/>
              <c:showSerName val="0"/>
              <c:showPercent val="0"/>
              <c:showBubbleSize val="0"/>
            </c:dLbl>
            <c:dLbl>
              <c:idx val="5"/>
              <c:layout/>
              <c:tx>
                <c:rich>
                  <a:bodyPr/>
                  <a:lstStyle/>
                  <a:p>
                    <a:r>
                      <a:rPr lang="en-US" sz="1400" baseline="0" dirty="0"/>
                      <a:t>Non profit </a:t>
                    </a:r>
                    <a:r>
                      <a:rPr lang="en-US" sz="1400" baseline="0" dirty="0" err="1" smtClean="0"/>
                      <a:t>organisations</a:t>
                    </a:r>
                    <a:endParaRPr lang="en-US" sz="1400" baseline="0" dirty="0" smtClean="0"/>
                  </a:p>
                  <a:p>
                    <a:r>
                      <a:rPr lang="en-US" sz="1400" baseline="0" dirty="0" smtClean="0"/>
                      <a:t> R </a:t>
                    </a:r>
                    <a:r>
                      <a:rPr lang="en-US" sz="1400" baseline="0" dirty="0" smtClean="0"/>
                      <a:t>171 000  </a:t>
                    </a:r>
                    <a:r>
                      <a:rPr lang="en-US" sz="1400" baseline="0" dirty="0" smtClean="0"/>
                      <a:t>(5%)</a:t>
                    </a:r>
                    <a:endParaRPr lang="en-US" dirty="0"/>
                  </a:p>
                </c:rich>
              </c:tx>
              <c:showLegendKey val="0"/>
              <c:showVal val="0"/>
              <c:showCatName val="1"/>
              <c:showSerName val="0"/>
              <c:showPercent val="0"/>
              <c:showBubbleSize val="0"/>
            </c:dLbl>
            <c:txPr>
              <a:bodyPr/>
              <a:lstStyle/>
              <a:p>
                <a:pPr>
                  <a:defRPr sz="1400"/>
                </a:pPr>
                <a:endParaRPr lang="en-US"/>
              </a:p>
            </c:txPr>
            <c:showLegendKey val="0"/>
            <c:showVal val="0"/>
            <c:showCatName val="1"/>
            <c:showSerName val="0"/>
            <c:showPercent val="0"/>
            <c:showBubbleSize val="0"/>
            <c:showLeaderLines val="1"/>
          </c:dLbls>
          <c:cat>
            <c:strRef>
              <c:f>Sheet1!$A$2:$A$7</c:f>
              <c:strCache>
                <c:ptCount val="6"/>
                <c:pt idx="0">
                  <c:v>Provinces and municipalities</c:v>
                </c:pt>
                <c:pt idx="1">
                  <c:v>Departmental agencies and accounts</c:v>
                </c:pt>
                <c:pt idx="2">
                  <c:v>Foreign and international organisations</c:v>
                </c:pt>
                <c:pt idx="3">
                  <c:v>Public corporationd and private enterprises</c:v>
                </c:pt>
                <c:pt idx="4">
                  <c:v>Households</c:v>
                </c:pt>
                <c:pt idx="5">
                  <c:v>Non profit organisations</c:v>
                </c:pt>
              </c:strCache>
            </c:strRef>
          </c:cat>
          <c:val>
            <c:numRef>
              <c:f>Sheet1!$B$2:$B$7</c:f>
              <c:numCache>
                <c:formatCode>"R"\ #,##0;[Red]"R"\ \-#,##0</c:formatCode>
                <c:ptCount val="6"/>
                <c:pt idx="0">
                  <c:v>1420000</c:v>
                </c:pt>
                <c:pt idx="1">
                  <c:v>1831500</c:v>
                </c:pt>
                <c:pt idx="2">
                  <c:v>4600</c:v>
                </c:pt>
                <c:pt idx="3">
                  <c:v>118400</c:v>
                </c:pt>
                <c:pt idx="4">
                  <c:v>1100</c:v>
                </c:pt>
                <c:pt idx="5">
                  <c:v>171000</c:v>
                </c:pt>
              </c:numCache>
            </c:numRef>
          </c:val>
        </c:ser>
        <c:ser>
          <c:idx val="1"/>
          <c:order val="1"/>
          <c:tx>
            <c:strRef>
              <c:f>Sheet1!$C$1</c:f>
              <c:strCache>
                <c:ptCount val="1"/>
                <c:pt idx="0">
                  <c:v>Column1</c:v>
                </c:pt>
              </c:strCache>
            </c:strRef>
          </c:tx>
          <c:dLbls>
            <c:showLegendKey val="0"/>
            <c:showVal val="1"/>
            <c:showCatName val="1"/>
            <c:showSerName val="0"/>
            <c:showPercent val="0"/>
            <c:showBubbleSize val="0"/>
            <c:showLeaderLines val="1"/>
          </c:dLbls>
          <c:cat>
            <c:strRef>
              <c:f>Sheet1!$A$2:$A$7</c:f>
              <c:strCache>
                <c:ptCount val="6"/>
                <c:pt idx="0">
                  <c:v>Provinces and municipalities</c:v>
                </c:pt>
                <c:pt idx="1">
                  <c:v>Departmental agencies and accounts</c:v>
                </c:pt>
                <c:pt idx="2">
                  <c:v>Foreign and international organisations</c:v>
                </c:pt>
                <c:pt idx="3">
                  <c:v>Public corporationd and private enterprises</c:v>
                </c:pt>
                <c:pt idx="4">
                  <c:v>Households</c:v>
                </c:pt>
                <c:pt idx="5">
                  <c:v>Non profit organisations</c:v>
                </c:pt>
              </c:strCache>
            </c:strRef>
          </c:cat>
          <c:val>
            <c:numRef>
              <c:f>Sheet1!$C$2:$C$7</c:f>
              <c:numCache>
                <c:formatCode>0%</c:formatCode>
                <c:ptCount val="6"/>
                <c:pt idx="0">
                  <c:v>0.40038346585462131</c:v>
                </c:pt>
                <c:pt idx="1">
                  <c:v>0.51641008289629509</c:v>
                </c:pt>
                <c:pt idx="2">
                  <c:v>1.2970168612191958E-3</c:v>
                </c:pt>
                <c:pt idx="3">
                  <c:v>3.3384086167033214E-2</c:v>
                </c:pt>
                <c:pt idx="4">
                  <c:v>3.1015620594372075E-4</c:v>
                </c:pt>
                <c:pt idx="5">
                  <c:v>4.8215192014887498E-2</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0043859649122806E-2"/>
          <c:y val="8.1018518518518517E-2"/>
          <c:w val="0.84283625730994149"/>
          <c:h val="0.82407407407407407"/>
        </c:manualLayout>
      </c:layout>
      <c:pie3DChart>
        <c:varyColors val="1"/>
        <c:ser>
          <c:idx val="1"/>
          <c:order val="0"/>
          <c:tx>
            <c:strRef>
              <c:f>Sheet1!$C$1</c:f>
              <c:strCache>
                <c:ptCount val="1"/>
                <c:pt idx="0">
                  <c:v>Column1</c:v>
                </c:pt>
              </c:strCache>
            </c:strRef>
          </c:tx>
          <c:dLbls>
            <c:dLbl>
              <c:idx val="2"/>
              <c:layout>
                <c:manualLayout>
                  <c:x val="-0.10754616199290878"/>
                  <c:y val="3.3547134733158353E-2"/>
                </c:manualLayout>
              </c:layout>
              <c:showLegendKey val="0"/>
              <c:showVal val="1"/>
              <c:showCatName val="1"/>
              <c:showSerName val="0"/>
              <c:showPercent val="0"/>
              <c:showBubbleSize val="0"/>
            </c:dLbl>
            <c:dLbl>
              <c:idx val="5"/>
              <c:layout>
                <c:manualLayout>
                  <c:x val="-2.9239766081871343E-2"/>
                  <c:y val="-0.14628317293671625"/>
                </c:manualLayout>
              </c:layout>
              <c:showLegendKey val="0"/>
              <c:showVal val="1"/>
              <c:showCatName val="1"/>
              <c:showSerName val="0"/>
              <c:showPercent val="0"/>
              <c:showBubbleSize val="0"/>
            </c:dLbl>
            <c:dLbl>
              <c:idx val="6"/>
              <c:layout>
                <c:manualLayout>
                  <c:x val="-2.4205346042270925E-2"/>
                  <c:y val="-0.14369732429279675"/>
                </c:manualLayout>
              </c:layout>
              <c:showLegendKey val="0"/>
              <c:showVal val="1"/>
              <c:showCatName val="1"/>
              <c:showSerName val="0"/>
              <c:showPercent val="0"/>
              <c:showBubbleSize val="0"/>
            </c:dLbl>
            <c:dLbl>
              <c:idx val="11"/>
              <c:layout>
                <c:manualLayout>
                  <c:x val="0.13414749965464842"/>
                  <c:y val="4.8568277923592883E-2"/>
                </c:manualLayout>
              </c:layout>
              <c:showLegendKey val="0"/>
              <c:showVal val="1"/>
              <c:showCatName val="1"/>
              <c:showSerName val="0"/>
              <c:showPercent val="0"/>
              <c:showBubbleSize val="0"/>
            </c:dLbl>
            <c:txPr>
              <a:bodyPr/>
              <a:lstStyle/>
              <a:p>
                <a:pPr>
                  <a:defRPr sz="1100" baseline="0"/>
                </a:pPr>
                <a:endParaRPr lang="en-US"/>
              </a:p>
            </c:txPr>
            <c:showLegendKey val="0"/>
            <c:showVal val="1"/>
            <c:showCatName val="1"/>
            <c:showSerName val="0"/>
            <c:showPercent val="0"/>
            <c:showBubbleSize val="0"/>
            <c:showLeaderLines val="1"/>
          </c:dLbls>
          <c:cat>
            <c:strRef>
              <c:f>Sheet1!$A$2:$A$26</c:f>
              <c:strCache>
                <c:ptCount val="25"/>
                <c:pt idx="0">
                  <c:v>PANSALB</c:v>
                </c:pt>
                <c:pt idx="1">
                  <c:v>Artscape</c:v>
                </c:pt>
                <c:pt idx="2">
                  <c:v>The Market Theatre</c:v>
                </c:pt>
                <c:pt idx="3">
                  <c:v>National Arts Council</c:v>
                </c:pt>
                <c:pt idx="4">
                  <c:v>PACOFS</c:v>
                </c:pt>
                <c:pt idx="5">
                  <c:v>The Playhouse Co</c:v>
                </c:pt>
                <c:pt idx="6">
                  <c:v>SAST</c:v>
                </c:pt>
                <c:pt idx="7">
                  <c:v>National Film and Video</c:v>
                </c:pt>
                <c:pt idx="8">
                  <c:v>Afrikaanse Taalmuseum</c:v>
                </c:pt>
                <c:pt idx="9">
                  <c:v>Freedom Park</c:v>
                </c:pt>
                <c:pt idx="10">
                  <c:v>Iziko Museums</c:v>
                </c:pt>
                <c:pt idx="11">
                  <c:v>Luthuli Museum</c:v>
                </c:pt>
                <c:pt idx="12">
                  <c:v>KZN Museum</c:v>
                </c:pt>
                <c:pt idx="13">
                  <c:v>NHC</c:v>
                </c:pt>
                <c:pt idx="14">
                  <c:v>National Museum</c:v>
                </c:pt>
                <c:pt idx="15">
                  <c:v>Nelson Mandela Museum</c:v>
                </c:pt>
                <c:pt idx="16">
                  <c:v>RIM</c:v>
                </c:pt>
                <c:pt idx="17">
                  <c:v>SAHRA</c:v>
                </c:pt>
                <c:pt idx="18">
                  <c:v>The National English Literary</c:v>
                </c:pt>
                <c:pt idx="19">
                  <c:v>Voortrekker Museum</c:v>
                </c:pt>
                <c:pt idx="20">
                  <c:v>War Museum </c:v>
                </c:pt>
                <c:pt idx="21">
                  <c:v>Art Gallery</c:v>
                </c:pt>
                <c:pt idx="22">
                  <c:v>DMSA</c:v>
                </c:pt>
                <c:pt idx="23">
                  <c:v>NLSA</c:v>
                </c:pt>
                <c:pt idx="24">
                  <c:v>SA Library for the Blind</c:v>
                </c:pt>
              </c:strCache>
            </c:strRef>
          </c:cat>
          <c:val>
            <c:numRef>
              <c:f>Sheet1!$C$2:$C$26</c:f>
              <c:numCache>
                <c:formatCode>0%</c:formatCode>
                <c:ptCount val="25"/>
                <c:pt idx="0">
                  <c:v>7.8714220808723298E-2</c:v>
                </c:pt>
                <c:pt idx="1">
                  <c:v>3.3337119491140391E-2</c:v>
                </c:pt>
                <c:pt idx="2">
                  <c:v>3.776692412539754E-2</c:v>
                </c:pt>
                <c:pt idx="3">
                  <c:v>6.0313493866424345E-2</c:v>
                </c:pt>
                <c:pt idx="4">
                  <c:v>3.8959563834620618E-2</c:v>
                </c:pt>
                <c:pt idx="5">
                  <c:v>3.1008632439800083E-2</c:v>
                </c:pt>
                <c:pt idx="6">
                  <c:v>3.242844161744661E-2</c:v>
                </c:pt>
                <c:pt idx="7">
                  <c:v>8.1837800999545643E-2</c:v>
                </c:pt>
                <c:pt idx="8">
                  <c:v>6.0767832803271232E-3</c:v>
                </c:pt>
                <c:pt idx="9">
                  <c:v>5.5997273966378908E-2</c:v>
                </c:pt>
                <c:pt idx="10">
                  <c:v>9.3196274420717845E-2</c:v>
                </c:pt>
                <c:pt idx="11">
                  <c:v>8.7460245343025898E-3</c:v>
                </c:pt>
                <c:pt idx="12">
                  <c:v>2.1410722398909586E-2</c:v>
                </c:pt>
                <c:pt idx="13">
                  <c:v>3.6744661517492047E-2</c:v>
                </c:pt>
                <c:pt idx="14">
                  <c:v>5.8155383916401633E-2</c:v>
                </c:pt>
                <c:pt idx="15">
                  <c:v>1.6299409359382098E-2</c:v>
                </c:pt>
                <c:pt idx="16">
                  <c:v>5.673557473875511E-2</c:v>
                </c:pt>
                <c:pt idx="17">
                  <c:v>3.4018627896410719E-2</c:v>
                </c:pt>
                <c:pt idx="18">
                  <c:v>8.4052703316674221E-3</c:v>
                </c:pt>
                <c:pt idx="19">
                  <c:v>1.0393003180372557E-2</c:v>
                </c:pt>
                <c:pt idx="20">
                  <c:v>1.3119036801453885E-2</c:v>
                </c:pt>
                <c:pt idx="21">
                  <c:v>6.2471603816447062E-3</c:v>
                </c:pt>
                <c:pt idx="22">
                  <c:v>7.1444797819173095E-2</c:v>
                </c:pt>
                <c:pt idx="23">
                  <c:v>9.5013630168105406E-2</c:v>
                </c:pt>
                <c:pt idx="24">
                  <c:v>1.3630168105406631E-2</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FB681-551B-4916-A5C9-44D2DA620EFA}" type="doc">
      <dgm:prSet loTypeId="urn:microsoft.com/office/officeart/2005/8/layout/hProcess11" loCatId="process" qsTypeId="urn:microsoft.com/office/officeart/2005/8/quickstyle/simple1" qsCatId="simple" csTypeId="urn:microsoft.com/office/officeart/2005/8/colors/accent1_2" csCatId="accent1" phldr="1"/>
      <dgm:spPr/>
    </dgm:pt>
    <dgm:pt modelId="{A0D82E56-104F-4F21-A0D9-3DA7E8332E06}">
      <dgm:prSet phldrT="[Text]" custT="1"/>
      <dgm:spPr/>
      <dgm:t>
        <a:bodyPr/>
        <a:lstStyle/>
        <a:p>
          <a:r>
            <a:rPr lang="en-ZA" sz="1000" dirty="0" smtClean="0">
              <a:latin typeface="Arial" panose="020B0604020202020204" pitchFamily="34" charset="0"/>
              <a:cs typeface="Arial" panose="020B0604020202020204" pitchFamily="34" charset="0"/>
            </a:rPr>
            <a:t>Too few people work</a:t>
          </a:r>
          <a:endParaRPr lang="en-ZA" sz="1000" dirty="0">
            <a:latin typeface="Arial" panose="020B0604020202020204" pitchFamily="34" charset="0"/>
            <a:cs typeface="Arial" panose="020B0604020202020204" pitchFamily="34" charset="0"/>
          </a:endParaRPr>
        </a:p>
      </dgm:t>
    </dgm:pt>
    <dgm:pt modelId="{14AE5202-1EE6-4177-A6F9-683E96B850AF}" type="parTrans" cxnId="{D14DEC1A-00CD-4D3C-8F9D-5A374E2557FF}">
      <dgm:prSet/>
      <dgm:spPr/>
      <dgm:t>
        <a:bodyPr/>
        <a:lstStyle/>
        <a:p>
          <a:endParaRPr lang="en-ZA" sz="1000">
            <a:latin typeface="Arial" panose="020B0604020202020204" pitchFamily="34" charset="0"/>
            <a:cs typeface="Arial" panose="020B0604020202020204" pitchFamily="34" charset="0"/>
          </a:endParaRPr>
        </a:p>
      </dgm:t>
    </dgm:pt>
    <dgm:pt modelId="{72C252C4-AFE5-4611-B783-62B0555FFD27}" type="sibTrans" cxnId="{D14DEC1A-00CD-4D3C-8F9D-5A374E2557FF}">
      <dgm:prSet/>
      <dgm:spPr/>
      <dgm:t>
        <a:bodyPr/>
        <a:lstStyle/>
        <a:p>
          <a:endParaRPr lang="en-ZA" sz="1000">
            <a:latin typeface="Arial" panose="020B0604020202020204" pitchFamily="34" charset="0"/>
            <a:cs typeface="Arial" panose="020B0604020202020204" pitchFamily="34" charset="0"/>
          </a:endParaRPr>
        </a:p>
      </dgm:t>
    </dgm:pt>
    <dgm:pt modelId="{881910A6-9865-40C1-B760-53F95FA473F4}">
      <dgm:prSet phldrT="[Text]" custT="1"/>
      <dgm:spPr/>
      <dgm:t>
        <a:bodyPr/>
        <a:lstStyle/>
        <a:p>
          <a:r>
            <a:rPr lang="en-ZA" sz="1000" dirty="0" smtClean="0">
              <a:latin typeface="Arial" panose="020B0604020202020204" pitchFamily="34" charset="0"/>
              <a:cs typeface="Arial" panose="020B0604020202020204" pitchFamily="34" charset="0"/>
            </a:rPr>
            <a:t>Quality of school education for black people is poor</a:t>
          </a:r>
          <a:endParaRPr lang="en-ZA" sz="1000" dirty="0">
            <a:latin typeface="Arial" panose="020B0604020202020204" pitchFamily="34" charset="0"/>
            <a:cs typeface="Arial" panose="020B0604020202020204" pitchFamily="34" charset="0"/>
          </a:endParaRPr>
        </a:p>
      </dgm:t>
    </dgm:pt>
    <dgm:pt modelId="{937B7622-66D6-4F1E-A85E-C56231BD5939}" type="parTrans" cxnId="{17C244BB-4D87-43C5-A1EC-53453CA37318}">
      <dgm:prSet/>
      <dgm:spPr/>
      <dgm:t>
        <a:bodyPr/>
        <a:lstStyle/>
        <a:p>
          <a:endParaRPr lang="en-ZA" sz="1000">
            <a:latin typeface="Arial" panose="020B0604020202020204" pitchFamily="34" charset="0"/>
            <a:cs typeface="Arial" panose="020B0604020202020204" pitchFamily="34" charset="0"/>
          </a:endParaRPr>
        </a:p>
      </dgm:t>
    </dgm:pt>
    <dgm:pt modelId="{4A14753C-3930-4DAE-8444-58F04B321E78}" type="sibTrans" cxnId="{17C244BB-4D87-43C5-A1EC-53453CA37318}">
      <dgm:prSet/>
      <dgm:spPr/>
      <dgm:t>
        <a:bodyPr/>
        <a:lstStyle/>
        <a:p>
          <a:endParaRPr lang="en-ZA" sz="1000">
            <a:latin typeface="Arial" panose="020B0604020202020204" pitchFamily="34" charset="0"/>
            <a:cs typeface="Arial" panose="020B0604020202020204" pitchFamily="34" charset="0"/>
          </a:endParaRPr>
        </a:p>
      </dgm:t>
    </dgm:pt>
    <dgm:pt modelId="{696CC567-75A2-45F8-8331-DA9918BC9DD9}">
      <dgm:prSet phldrT="[Text]" custT="1"/>
      <dgm:spPr/>
      <dgm:t>
        <a:bodyPr/>
        <a:lstStyle/>
        <a:p>
          <a:r>
            <a:rPr lang="en-ZA" sz="1000" dirty="0" smtClean="0">
              <a:latin typeface="Arial" panose="020B0604020202020204" pitchFamily="34" charset="0"/>
              <a:cs typeface="Arial" panose="020B0604020202020204" pitchFamily="34" charset="0"/>
            </a:rPr>
            <a:t>Spatial divides hobble inclusive development</a:t>
          </a:r>
          <a:endParaRPr lang="en-ZA" sz="1000" dirty="0">
            <a:latin typeface="Arial" panose="020B0604020202020204" pitchFamily="34" charset="0"/>
            <a:cs typeface="Arial" panose="020B0604020202020204" pitchFamily="34" charset="0"/>
          </a:endParaRPr>
        </a:p>
      </dgm:t>
    </dgm:pt>
    <dgm:pt modelId="{96D768DF-0656-4EC6-A27A-5431F466FB13}" type="parTrans" cxnId="{30140C41-09DB-4FFA-841A-3D135118C96D}">
      <dgm:prSet/>
      <dgm:spPr/>
      <dgm:t>
        <a:bodyPr/>
        <a:lstStyle/>
        <a:p>
          <a:endParaRPr lang="en-ZA" sz="1000">
            <a:latin typeface="Arial" panose="020B0604020202020204" pitchFamily="34" charset="0"/>
            <a:cs typeface="Arial" panose="020B0604020202020204" pitchFamily="34" charset="0"/>
          </a:endParaRPr>
        </a:p>
      </dgm:t>
    </dgm:pt>
    <dgm:pt modelId="{BA2B8FF2-B4BA-4336-98C6-6586B73210C9}" type="sibTrans" cxnId="{30140C41-09DB-4FFA-841A-3D135118C96D}">
      <dgm:prSet/>
      <dgm:spPr/>
      <dgm:t>
        <a:bodyPr/>
        <a:lstStyle/>
        <a:p>
          <a:endParaRPr lang="en-ZA" sz="1000">
            <a:latin typeface="Arial" panose="020B0604020202020204" pitchFamily="34" charset="0"/>
            <a:cs typeface="Arial" panose="020B0604020202020204" pitchFamily="34" charset="0"/>
          </a:endParaRPr>
        </a:p>
      </dgm:t>
    </dgm:pt>
    <dgm:pt modelId="{33F20C75-1470-4426-8BFB-257C64A66140}">
      <dgm:prSet custT="1"/>
      <dgm:spPr/>
      <dgm:t>
        <a:bodyPr/>
        <a:lstStyle/>
        <a:p>
          <a:r>
            <a:rPr lang="en-ZA" sz="1000" dirty="0" smtClean="0">
              <a:latin typeface="Arial" panose="020B0604020202020204" pitchFamily="34" charset="0"/>
              <a:cs typeface="Arial" panose="020B0604020202020204" pitchFamily="34" charset="0"/>
            </a:rPr>
            <a:t>Infrastructure is poorly located, inadequate and under-maintained</a:t>
          </a:r>
          <a:endParaRPr lang="en-ZA" sz="1000" dirty="0">
            <a:latin typeface="Arial" panose="020B0604020202020204" pitchFamily="34" charset="0"/>
            <a:cs typeface="Arial" panose="020B0604020202020204" pitchFamily="34" charset="0"/>
          </a:endParaRPr>
        </a:p>
      </dgm:t>
    </dgm:pt>
    <dgm:pt modelId="{BEB47A5C-C061-4098-825B-F92FCBEDA3AF}" type="parTrans" cxnId="{EB4665D8-BB63-417C-9AF0-B231D6E4094A}">
      <dgm:prSet/>
      <dgm:spPr/>
      <dgm:t>
        <a:bodyPr/>
        <a:lstStyle/>
        <a:p>
          <a:endParaRPr lang="en-ZA" sz="1000">
            <a:latin typeface="Arial" panose="020B0604020202020204" pitchFamily="34" charset="0"/>
            <a:cs typeface="Arial" panose="020B0604020202020204" pitchFamily="34" charset="0"/>
          </a:endParaRPr>
        </a:p>
      </dgm:t>
    </dgm:pt>
    <dgm:pt modelId="{CA709002-F57B-468A-A0F6-48BEE2C5CFF5}" type="sibTrans" cxnId="{EB4665D8-BB63-417C-9AF0-B231D6E4094A}">
      <dgm:prSet/>
      <dgm:spPr/>
      <dgm:t>
        <a:bodyPr/>
        <a:lstStyle/>
        <a:p>
          <a:endParaRPr lang="en-ZA" sz="1000">
            <a:latin typeface="Arial" panose="020B0604020202020204" pitchFamily="34" charset="0"/>
            <a:cs typeface="Arial" panose="020B0604020202020204" pitchFamily="34" charset="0"/>
          </a:endParaRPr>
        </a:p>
      </dgm:t>
    </dgm:pt>
    <dgm:pt modelId="{7FF0A15A-DD78-42BC-9C46-B4E790C90293}">
      <dgm:prSet custT="1"/>
      <dgm:spPr/>
      <dgm:t>
        <a:bodyPr/>
        <a:lstStyle/>
        <a:p>
          <a:r>
            <a:rPr lang="en-ZA" sz="1000" dirty="0" smtClean="0">
              <a:latin typeface="Arial" panose="020B0604020202020204" pitchFamily="34" charset="0"/>
              <a:cs typeface="Arial" panose="020B0604020202020204" pitchFamily="34" charset="0"/>
            </a:rPr>
            <a:t>The economy is unsustainably resource intensive</a:t>
          </a:r>
          <a:endParaRPr lang="en-ZA" sz="1000" dirty="0">
            <a:latin typeface="Arial" panose="020B0604020202020204" pitchFamily="34" charset="0"/>
            <a:cs typeface="Arial" panose="020B0604020202020204" pitchFamily="34" charset="0"/>
          </a:endParaRPr>
        </a:p>
      </dgm:t>
    </dgm:pt>
    <dgm:pt modelId="{979FD608-CB9E-4DE7-86B5-4B66E3A1C270}" type="parTrans" cxnId="{9623E098-8B85-4FE5-9C9B-8175C336917B}">
      <dgm:prSet/>
      <dgm:spPr/>
      <dgm:t>
        <a:bodyPr/>
        <a:lstStyle/>
        <a:p>
          <a:endParaRPr lang="en-ZA" sz="1000">
            <a:latin typeface="Arial" panose="020B0604020202020204" pitchFamily="34" charset="0"/>
            <a:cs typeface="Arial" panose="020B0604020202020204" pitchFamily="34" charset="0"/>
          </a:endParaRPr>
        </a:p>
      </dgm:t>
    </dgm:pt>
    <dgm:pt modelId="{ED922DB0-88BD-44A5-B499-8F7299700E6C}" type="sibTrans" cxnId="{9623E098-8B85-4FE5-9C9B-8175C336917B}">
      <dgm:prSet/>
      <dgm:spPr/>
      <dgm:t>
        <a:bodyPr/>
        <a:lstStyle/>
        <a:p>
          <a:endParaRPr lang="en-ZA" sz="1000">
            <a:latin typeface="Arial" panose="020B0604020202020204" pitchFamily="34" charset="0"/>
            <a:cs typeface="Arial" panose="020B0604020202020204" pitchFamily="34" charset="0"/>
          </a:endParaRPr>
        </a:p>
      </dgm:t>
    </dgm:pt>
    <dgm:pt modelId="{249FFB3F-1212-432A-A299-C131C950A015}">
      <dgm:prSet custT="1"/>
      <dgm:spPr/>
      <dgm:t>
        <a:bodyPr/>
        <a:lstStyle/>
        <a:p>
          <a:r>
            <a:rPr lang="en-ZA" sz="1000" dirty="0" smtClean="0">
              <a:latin typeface="Arial" panose="020B0604020202020204" pitchFamily="34" charset="0"/>
              <a:cs typeface="Arial" panose="020B0604020202020204" pitchFamily="34" charset="0"/>
            </a:rPr>
            <a:t>The public health system cannot meet demand or sustain quality</a:t>
          </a:r>
          <a:endParaRPr lang="en-ZA" sz="1000" dirty="0">
            <a:latin typeface="Arial" panose="020B0604020202020204" pitchFamily="34" charset="0"/>
            <a:cs typeface="Arial" panose="020B0604020202020204" pitchFamily="34" charset="0"/>
          </a:endParaRPr>
        </a:p>
      </dgm:t>
    </dgm:pt>
    <dgm:pt modelId="{9FD66CCC-FB7F-467A-8609-069B6FA67DF2}" type="parTrans" cxnId="{2A5E8A17-9B26-4FB0-B26B-6B426453EE2C}">
      <dgm:prSet/>
      <dgm:spPr/>
      <dgm:t>
        <a:bodyPr/>
        <a:lstStyle/>
        <a:p>
          <a:endParaRPr lang="en-ZA" sz="1000">
            <a:latin typeface="Arial" panose="020B0604020202020204" pitchFamily="34" charset="0"/>
            <a:cs typeface="Arial" panose="020B0604020202020204" pitchFamily="34" charset="0"/>
          </a:endParaRPr>
        </a:p>
      </dgm:t>
    </dgm:pt>
    <dgm:pt modelId="{79444AAE-CD40-473A-AA68-4923DBBFBE09}" type="sibTrans" cxnId="{2A5E8A17-9B26-4FB0-B26B-6B426453EE2C}">
      <dgm:prSet/>
      <dgm:spPr/>
      <dgm:t>
        <a:bodyPr/>
        <a:lstStyle/>
        <a:p>
          <a:endParaRPr lang="en-ZA" sz="1000">
            <a:latin typeface="Arial" panose="020B0604020202020204" pitchFamily="34" charset="0"/>
            <a:cs typeface="Arial" panose="020B0604020202020204" pitchFamily="34" charset="0"/>
          </a:endParaRPr>
        </a:p>
      </dgm:t>
    </dgm:pt>
    <dgm:pt modelId="{D648C42A-1E98-435A-A926-C0F74BFEB89D}">
      <dgm:prSet custT="1"/>
      <dgm:spPr/>
      <dgm:t>
        <a:bodyPr/>
        <a:lstStyle/>
        <a:p>
          <a:r>
            <a:rPr lang="en-ZA" sz="1000" dirty="0" smtClean="0">
              <a:latin typeface="Arial" panose="020B0604020202020204" pitchFamily="34" charset="0"/>
              <a:cs typeface="Arial" panose="020B0604020202020204" pitchFamily="34" charset="0"/>
            </a:rPr>
            <a:t>Public services are uneven and often of poor quality</a:t>
          </a:r>
          <a:endParaRPr lang="en-ZA" sz="1000" dirty="0">
            <a:latin typeface="Arial" panose="020B0604020202020204" pitchFamily="34" charset="0"/>
            <a:cs typeface="Arial" panose="020B0604020202020204" pitchFamily="34" charset="0"/>
          </a:endParaRPr>
        </a:p>
      </dgm:t>
    </dgm:pt>
    <dgm:pt modelId="{4BF568F9-DF63-43D6-B5D1-103281AC8040}" type="parTrans" cxnId="{075C3C28-5D8C-4C41-AB6A-5E7179264271}">
      <dgm:prSet/>
      <dgm:spPr/>
      <dgm:t>
        <a:bodyPr/>
        <a:lstStyle/>
        <a:p>
          <a:endParaRPr lang="en-ZA" sz="1000">
            <a:latin typeface="Arial" panose="020B0604020202020204" pitchFamily="34" charset="0"/>
            <a:cs typeface="Arial" panose="020B0604020202020204" pitchFamily="34" charset="0"/>
          </a:endParaRPr>
        </a:p>
      </dgm:t>
    </dgm:pt>
    <dgm:pt modelId="{6BCAF27B-EB36-48A3-9513-EB09A0FC9634}" type="sibTrans" cxnId="{075C3C28-5D8C-4C41-AB6A-5E7179264271}">
      <dgm:prSet/>
      <dgm:spPr/>
      <dgm:t>
        <a:bodyPr/>
        <a:lstStyle/>
        <a:p>
          <a:endParaRPr lang="en-ZA" sz="1000">
            <a:latin typeface="Arial" panose="020B0604020202020204" pitchFamily="34" charset="0"/>
            <a:cs typeface="Arial" panose="020B0604020202020204" pitchFamily="34" charset="0"/>
          </a:endParaRPr>
        </a:p>
      </dgm:t>
    </dgm:pt>
    <dgm:pt modelId="{B760D3E9-98FF-4C99-8EAD-4328ADFAE88B}">
      <dgm:prSet custT="1"/>
      <dgm:spPr/>
      <dgm:t>
        <a:bodyPr/>
        <a:lstStyle/>
        <a:p>
          <a:r>
            <a:rPr lang="en-ZA" sz="1000" dirty="0" smtClean="0">
              <a:latin typeface="Arial" panose="020B0604020202020204" pitchFamily="34" charset="0"/>
              <a:cs typeface="Arial" panose="020B0604020202020204" pitchFamily="34" charset="0"/>
            </a:rPr>
            <a:t>Corruption levels are high</a:t>
          </a:r>
          <a:endParaRPr lang="en-ZA" sz="1000" dirty="0">
            <a:latin typeface="Arial" panose="020B0604020202020204" pitchFamily="34" charset="0"/>
            <a:cs typeface="Arial" panose="020B0604020202020204" pitchFamily="34" charset="0"/>
          </a:endParaRPr>
        </a:p>
      </dgm:t>
    </dgm:pt>
    <dgm:pt modelId="{D28827B4-7072-4B63-881A-A8908873C4FE}" type="parTrans" cxnId="{1265AA05-B586-4E21-93A5-2C27322117C5}">
      <dgm:prSet/>
      <dgm:spPr/>
      <dgm:t>
        <a:bodyPr/>
        <a:lstStyle/>
        <a:p>
          <a:endParaRPr lang="en-ZA" sz="1000">
            <a:latin typeface="Arial" panose="020B0604020202020204" pitchFamily="34" charset="0"/>
            <a:cs typeface="Arial" panose="020B0604020202020204" pitchFamily="34" charset="0"/>
          </a:endParaRPr>
        </a:p>
      </dgm:t>
    </dgm:pt>
    <dgm:pt modelId="{8A75225F-9BFE-4938-B502-3534C660C9FD}" type="sibTrans" cxnId="{1265AA05-B586-4E21-93A5-2C27322117C5}">
      <dgm:prSet/>
      <dgm:spPr/>
      <dgm:t>
        <a:bodyPr/>
        <a:lstStyle/>
        <a:p>
          <a:endParaRPr lang="en-ZA" sz="1000">
            <a:latin typeface="Arial" panose="020B0604020202020204" pitchFamily="34" charset="0"/>
            <a:cs typeface="Arial" panose="020B0604020202020204" pitchFamily="34" charset="0"/>
          </a:endParaRPr>
        </a:p>
      </dgm:t>
    </dgm:pt>
    <dgm:pt modelId="{DF2A3A3E-C9EB-419F-AAC2-9DABBA2768B1}">
      <dgm:prSet custT="1"/>
      <dgm:spPr/>
      <dgm:t>
        <a:bodyPr/>
        <a:lstStyle/>
        <a:p>
          <a:r>
            <a:rPr lang="en-ZA" sz="1000" dirty="0" smtClean="0">
              <a:latin typeface="Arial" panose="020B0604020202020204" pitchFamily="34" charset="0"/>
              <a:cs typeface="Arial" panose="020B0604020202020204" pitchFamily="34" charset="0"/>
            </a:rPr>
            <a:t>South Africa remains a divided society.</a:t>
          </a:r>
          <a:endParaRPr lang="en-ZA" sz="1000" dirty="0">
            <a:latin typeface="Arial" panose="020B0604020202020204" pitchFamily="34" charset="0"/>
            <a:cs typeface="Arial" panose="020B0604020202020204" pitchFamily="34" charset="0"/>
          </a:endParaRPr>
        </a:p>
      </dgm:t>
    </dgm:pt>
    <dgm:pt modelId="{581B873D-BD84-48FA-930A-9372493DCF4C}" type="parTrans" cxnId="{66D9FAE8-283F-43B0-916B-8315C2A80C75}">
      <dgm:prSet/>
      <dgm:spPr/>
      <dgm:t>
        <a:bodyPr/>
        <a:lstStyle/>
        <a:p>
          <a:endParaRPr lang="en-ZA" sz="1000">
            <a:latin typeface="Arial" panose="020B0604020202020204" pitchFamily="34" charset="0"/>
            <a:cs typeface="Arial" panose="020B0604020202020204" pitchFamily="34" charset="0"/>
          </a:endParaRPr>
        </a:p>
      </dgm:t>
    </dgm:pt>
    <dgm:pt modelId="{982D557E-5DCE-4330-8160-8FD42AAECBFE}" type="sibTrans" cxnId="{66D9FAE8-283F-43B0-916B-8315C2A80C75}">
      <dgm:prSet/>
      <dgm:spPr/>
      <dgm:t>
        <a:bodyPr/>
        <a:lstStyle/>
        <a:p>
          <a:endParaRPr lang="en-ZA" sz="1000">
            <a:latin typeface="Arial" panose="020B0604020202020204" pitchFamily="34" charset="0"/>
            <a:cs typeface="Arial" panose="020B0604020202020204" pitchFamily="34" charset="0"/>
          </a:endParaRPr>
        </a:p>
      </dgm:t>
    </dgm:pt>
    <dgm:pt modelId="{C750FD1A-B3C7-478A-80CD-6CC4AB53ADFD}" type="pres">
      <dgm:prSet presAssocID="{A3FFB681-551B-4916-A5C9-44D2DA620EFA}" presName="Name0" presStyleCnt="0">
        <dgm:presLayoutVars>
          <dgm:dir/>
          <dgm:resizeHandles val="exact"/>
        </dgm:presLayoutVars>
      </dgm:prSet>
      <dgm:spPr/>
    </dgm:pt>
    <dgm:pt modelId="{1597E048-3051-4AF1-A722-7EF260CF0225}" type="pres">
      <dgm:prSet presAssocID="{A3FFB681-551B-4916-A5C9-44D2DA620EFA}" presName="arrow" presStyleLbl="bgShp" presStyleIdx="0" presStyleCnt="1"/>
      <dgm:spPr/>
    </dgm:pt>
    <dgm:pt modelId="{349F6464-ED60-4677-B17F-89ED37313292}" type="pres">
      <dgm:prSet presAssocID="{A3FFB681-551B-4916-A5C9-44D2DA620EFA}" presName="points" presStyleCnt="0"/>
      <dgm:spPr/>
    </dgm:pt>
    <dgm:pt modelId="{12DBF7C4-5319-4D85-A119-0949BDE731F3}" type="pres">
      <dgm:prSet presAssocID="{A0D82E56-104F-4F21-A0D9-3DA7E8332E06}" presName="compositeA" presStyleCnt="0"/>
      <dgm:spPr/>
    </dgm:pt>
    <dgm:pt modelId="{4C721A84-114B-4C05-89E6-DA3BC045E521}" type="pres">
      <dgm:prSet presAssocID="{A0D82E56-104F-4F21-A0D9-3DA7E8332E06}" presName="textA" presStyleLbl="revTx" presStyleIdx="0" presStyleCnt="9">
        <dgm:presLayoutVars>
          <dgm:bulletEnabled val="1"/>
        </dgm:presLayoutVars>
      </dgm:prSet>
      <dgm:spPr/>
      <dgm:t>
        <a:bodyPr/>
        <a:lstStyle/>
        <a:p>
          <a:endParaRPr lang="en-ZA"/>
        </a:p>
      </dgm:t>
    </dgm:pt>
    <dgm:pt modelId="{C12AF501-90D1-4AE8-94C5-20D9FB697716}" type="pres">
      <dgm:prSet presAssocID="{A0D82E56-104F-4F21-A0D9-3DA7E8332E06}" presName="circleA" presStyleLbl="node1" presStyleIdx="0" presStyleCnt="9"/>
      <dgm:spPr>
        <a:solidFill>
          <a:srgbClr val="C00000"/>
        </a:solidFill>
        <a:ln>
          <a:solidFill>
            <a:schemeClr val="bg1"/>
          </a:solidFill>
        </a:ln>
      </dgm:spPr>
    </dgm:pt>
    <dgm:pt modelId="{B91FFBB5-781E-4420-9C75-E4754DA276F5}" type="pres">
      <dgm:prSet presAssocID="{A0D82E56-104F-4F21-A0D9-3DA7E8332E06}" presName="spaceA" presStyleCnt="0"/>
      <dgm:spPr/>
    </dgm:pt>
    <dgm:pt modelId="{5F9F4E98-6348-445B-8CB5-390121462BD5}" type="pres">
      <dgm:prSet presAssocID="{72C252C4-AFE5-4611-B783-62B0555FFD27}" presName="space" presStyleCnt="0"/>
      <dgm:spPr/>
    </dgm:pt>
    <dgm:pt modelId="{AF326861-0EEC-40AD-9411-6D27CA5A7B22}" type="pres">
      <dgm:prSet presAssocID="{881910A6-9865-40C1-B760-53F95FA473F4}" presName="compositeB" presStyleCnt="0"/>
      <dgm:spPr/>
    </dgm:pt>
    <dgm:pt modelId="{DABECE25-C00C-485A-A9E6-EC499288A194}" type="pres">
      <dgm:prSet presAssocID="{881910A6-9865-40C1-B760-53F95FA473F4}" presName="textB" presStyleLbl="revTx" presStyleIdx="1" presStyleCnt="9">
        <dgm:presLayoutVars>
          <dgm:bulletEnabled val="1"/>
        </dgm:presLayoutVars>
      </dgm:prSet>
      <dgm:spPr/>
      <dgm:t>
        <a:bodyPr/>
        <a:lstStyle/>
        <a:p>
          <a:endParaRPr lang="en-ZA"/>
        </a:p>
      </dgm:t>
    </dgm:pt>
    <dgm:pt modelId="{05413FF2-18E0-41F6-96AC-6B3C1D117867}" type="pres">
      <dgm:prSet presAssocID="{881910A6-9865-40C1-B760-53F95FA473F4}" presName="circleB" presStyleLbl="node1" presStyleIdx="1" presStyleCnt="9"/>
      <dgm:spPr>
        <a:solidFill>
          <a:srgbClr val="C00000"/>
        </a:solidFill>
        <a:ln>
          <a:solidFill>
            <a:schemeClr val="bg1"/>
          </a:solidFill>
        </a:ln>
      </dgm:spPr>
    </dgm:pt>
    <dgm:pt modelId="{D019BDC2-42C4-4834-B969-85A4843B39BB}" type="pres">
      <dgm:prSet presAssocID="{881910A6-9865-40C1-B760-53F95FA473F4}" presName="spaceB" presStyleCnt="0"/>
      <dgm:spPr/>
    </dgm:pt>
    <dgm:pt modelId="{E086CFDE-DF11-4272-AA8E-18D9DEE6A0CF}" type="pres">
      <dgm:prSet presAssocID="{4A14753C-3930-4DAE-8444-58F04B321E78}" presName="space" presStyleCnt="0"/>
      <dgm:spPr/>
    </dgm:pt>
    <dgm:pt modelId="{54F2CDA1-E8FB-4E4F-9DC5-AFDE5DF31483}" type="pres">
      <dgm:prSet presAssocID="{33F20C75-1470-4426-8BFB-257C64A66140}" presName="compositeA" presStyleCnt="0"/>
      <dgm:spPr/>
    </dgm:pt>
    <dgm:pt modelId="{47BFC9C7-25FF-4459-B3BF-14FAABE2E5DF}" type="pres">
      <dgm:prSet presAssocID="{33F20C75-1470-4426-8BFB-257C64A66140}" presName="textA" presStyleLbl="revTx" presStyleIdx="2" presStyleCnt="9" custScaleX="132627">
        <dgm:presLayoutVars>
          <dgm:bulletEnabled val="1"/>
        </dgm:presLayoutVars>
      </dgm:prSet>
      <dgm:spPr/>
      <dgm:t>
        <a:bodyPr/>
        <a:lstStyle/>
        <a:p>
          <a:endParaRPr lang="en-ZA"/>
        </a:p>
      </dgm:t>
    </dgm:pt>
    <dgm:pt modelId="{6FC77FB7-913E-444F-A7A4-0306B6DA7BE0}" type="pres">
      <dgm:prSet presAssocID="{33F20C75-1470-4426-8BFB-257C64A66140}" presName="circleA" presStyleLbl="node1" presStyleIdx="2" presStyleCnt="9"/>
      <dgm:spPr>
        <a:solidFill>
          <a:srgbClr val="C00000"/>
        </a:solidFill>
        <a:ln>
          <a:solidFill>
            <a:schemeClr val="bg1"/>
          </a:solidFill>
        </a:ln>
      </dgm:spPr>
    </dgm:pt>
    <dgm:pt modelId="{1953509D-37CE-4805-9EA7-297795145CB0}" type="pres">
      <dgm:prSet presAssocID="{33F20C75-1470-4426-8BFB-257C64A66140}" presName="spaceA" presStyleCnt="0"/>
      <dgm:spPr/>
    </dgm:pt>
    <dgm:pt modelId="{CB34CA8D-5D9B-46A5-BAB3-EF5A95B1926A}" type="pres">
      <dgm:prSet presAssocID="{CA709002-F57B-468A-A0F6-48BEE2C5CFF5}" presName="space" presStyleCnt="0"/>
      <dgm:spPr/>
    </dgm:pt>
    <dgm:pt modelId="{8388F665-1ABF-42B0-A2F5-84F56705FE89}" type="pres">
      <dgm:prSet presAssocID="{696CC567-75A2-45F8-8331-DA9918BC9DD9}" presName="compositeB" presStyleCnt="0"/>
      <dgm:spPr/>
    </dgm:pt>
    <dgm:pt modelId="{9B3E5C40-CCD8-47A8-BC70-574B17CE8CE9}" type="pres">
      <dgm:prSet presAssocID="{696CC567-75A2-45F8-8331-DA9918BC9DD9}" presName="textB" presStyleLbl="revTx" presStyleIdx="3" presStyleCnt="9" custScaleX="114227">
        <dgm:presLayoutVars>
          <dgm:bulletEnabled val="1"/>
        </dgm:presLayoutVars>
      </dgm:prSet>
      <dgm:spPr/>
      <dgm:t>
        <a:bodyPr/>
        <a:lstStyle/>
        <a:p>
          <a:endParaRPr lang="en-ZA"/>
        </a:p>
      </dgm:t>
    </dgm:pt>
    <dgm:pt modelId="{E3AFA5C2-D6AE-4B9D-BE2D-382836040263}" type="pres">
      <dgm:prSet presAssocID="{696CC567-75A2-45F8-8331-DA9918BC9DD9}" presName="circleB" presStyleLbl="node1" presStyleIdx="3" presStyleCnt="9"/>
      <dgm:spPr>
        <a:solidFill>
          <a:srgbClr val="C00000"/>
        </a:solidFill>
        <a:ln>
          <a:solidFill>
            <a:schemeClr val="bg1"/>
          </a:solidFill>
        </a:ln>
      </dgm:spPr>
    </dgm:pt>
    <dgm:pt modelId="{E45DD444-1C13-4F08-9AE3-7D8ED5A500D4}" type="pres">
      <dgm:prSet presAssocID="{696CC567-75A2-45F8-8331-DA9918BC9DD9}" presName="spaceB" presStyleCnt="0"/>
      <dgm:spPr/>
    </dgm:pt>
    <dgm:pt modelId="{1BD2B651-D08C-43D0-81EA-0D5AE51E2302}" type="pres">
      <dgm:prSet presAssocID="{BA2B8FF2-B4BA-4336-98C6-6586B73210C9}" presName="space" presStyleCnt="0"/>
      <dgm:spPr/>
    </dgm:pt>
    <dgm:pt modelId="{01166F76-BEC9-432A-8E0B-2393A376FBE2}" type="pres">
      <dgm:prSet presAssocID="{7FF0A15A-DD78-42BC-9C46-B4E790C90293}" presName="compositeA" presStyleCnt="0"/>
      <dgm:spPr/>
    </dgm:pt>
    <dgm:pt modelId="{D1859622-5085-4F0A-8CCC-D59E64AE4C3E}" type="pres">
      <dgm:prSet presAssocID="{7FF0A15A-DD78-42BC-9C46-B4E790C90293}" presName="textA" presStyleLbl="revTx" presStyleIdx="4" presStyleCnt="9">
        <dgm:presLayoutVars>
          <dgm:bulletEnabled val="1"/>
        </dgm:presLayoutVars>
      </dgm:prSet>
      <dgm:spPr/>
      <dgm:t>
        <a:bodyPr/>
        <a:lstStyle/>
        <a:p>
          <a:endParaRPr lang="en-ZA"/>
        </a:p>
      </dgm:t>
    </dgm:pt>
    <dgm:pt modelId="{47079E95-6560-4867-AE54-F8B715C7F284}" type="pres">
      <dgm:prSet presAssocID="{7FF0A15A-DD78-42BC-9C46-B4E790C90293}" presName="circleA" presStyleLbl="node1" presStyleIdx="4" presStyleCnt="9"/>
      <dgm:spPr>
        <a:solidFill>
          <a:srgbClr val="C00000"/>
        </a:solidFill>
        <a:ln>
          <a:solidFill>
            <a:schemeClr val="bg1"/>
          </a:solidFill>
        </a:ln>
      </dgm:spPr>
    </dgm:pt>
    <dgm:pt modelId="{914D1408-E024-47E3-986E-8720EE010115}" type="pres">
      <dgm:prSet presAssocID="{7FF0A15A-DD78-42BC-9C46-B4E790C90293}" presName="spaceA" presStyleCnt="0"/>
      <dgm:spPr/>
    </dgm:pt>
    <dgm:pt modelId="{066B0EAE-6777-4403-A536-752941ABEB8F}" type="pres">
      <dgm:prSet presAssocID="{ED922DB0-88BD-44A5-B499-8F7299700E6C}" presName="space" presStyleCnt="0"/>
      <dgm:spPr/>
    </dgm:pt>
    <dgm:pt modelId="{594988C0-F0A8-4704-8457-5FCD2E884E15}" type="pres">
      <dgm:prSet presAssocID="{249FFB3F-1212-432A-A299-C131C950A015}" presName="compositeB" presStyleCnt="0"/>
      <dgm:spPr/>
    </dgm:pt>
    <dgm:pt modelId="{DB1DA19F-EB8F-4CD0-9C4A-EA89F26AE69F}" type="pres">
      <dgm:prSet presAssocID="{249FFB3F-1212-432A-A299-C131C950A015}" presName="textB" presStyleLbl="revTx" presStyleIdx="5" presStyleCnt="9">
        <dgm:presLayoutVars>
          <dgm:bulletEnabled val="1"/>
        </dgm:presLayoutVars>
      </dgm:prSet>
      <dgm:spPr/>
      <dgm:t>
        <a:bodyPr/>
        <a:lstStyle/>
        <a:p>
          <a:endParaRPr lang="en-ZA"/>
        </a:p>
      </dgm:t>
    </dgm:pt>
    <dgm:pt modelId="{785044D5-3C8A-47D7-978F-E4DCCA06C31A}" type="pres">
      <dgm:prSet presAssocID="{249FFB3F-1212-432A-A299-C131C950A015}" presName="circleB" presStyleLbl="node1" presStyleIdx="5" presStyleCnt="9"/>
      <dgm:spPr>
        <a:solidFill>
          <a:srgbClr val="C00000"/>
        </a:solidFill>
        <a:ln>
          <a:solidFill>
            <a:schemeClr val="bg1"/>
          </a:solidFill>
        </a:ln>
      </dgm:spPr>
    </dgm:pt>
    <dgm:pt modelId="{38E8B830-B778-4849-AE35-09DF3605ECE3}" type="pres">
      <dgm:prSet presAssocID="{249FFB3F-1212-432A-A299-C131C950A015}" presName="spaceB" presStyleCnt="0"/>
      <dgm:spPr/>
    </dgm:pt>
    <dgm:pt modelId="{CAC651E7-965C-4DE1-A0B9-158C18E2C0D8}" type="pres">
      <dgm:prSet presAssocID="{79444AAE-CD40-473A-AA68-4923DBBFBE09}" presName="space" presStyleCnt="0"/>
      <dgm:spPr/>
    </dgm:pt>
    <dgm:pt modelId="{0B1630C1-37D5-41F6-91DA-F0315A9BEB84}" type="pres">
      <dgm:prSet presAssocID="{D648C42A-1E98-435A-A926-C0F74BFEB89D}" presName="compositeA" presStyleCnt="0"/>
      <dgm:spPr/>
    </dgm:pt>
    <dgm:pt modelId="{A8C06296-73DB-4E72-B618-A057AA3E1D83}" type="pres">
      <dgm:prSet presAssocID="{D648C42A-1E98-435A-A926-C0F74BFEB89D}" presName="textA" presStyleLbl="revTx" presStyleIdx="6" presStyleCnt="9">
        <dgm:presLayoutVars>
          <dgm:bulletEnabled val="1"/>
        </dgm:presLayoutVars>
      </dgm:prSet>
      <dgm:spPr/>
      <dgm:t>
        <a:bodyPr/>
        <a:lstStyle/>
        <a:p>
          <a:endParaRPr lang="en-ZA"/>
        </a:p>
      </dgm:t>
    </dgm:pt>
    <dgm:pt modelId="{B0D6BC90-FC0B-4A9A-8C46-D226A9EA37FD}" type="pres">
      <dgm:prSet presAssocID="{D648C42A-1E98-435A-A926-C0F74BFEB89D}" presName="circleA" presStyleLbl="node1" presStyleIdx="6" presStyleCnt="9"/>
      <dgm:spPr>
        <a:solidFill>
          <a:srgbClr val="C00000"/>
        </a:solidFill>
        <a:ln>
          <a:solidFill>
            <a:schemeClr val="bg1"/>
          </a:solidFill>
        </a:ln>
      </dgm:spPr>
    </dgm:pt>
    <dgm:pt modelId="{100135A0-9866-489D-80A5-A4BA68AD42C9}" type="pres">
      <dgm:prSet presAssocID="{D648C42A-1E98-435A-A926-C0F74BFEB89D}" presName="spaceA" presStyleCnt="0"/>
      <dgm:spPr/>
    </dgm:pt>
    <dgm:pt modelId="{48852DB3-5A5B-47A3-A35C-04D63AB82EA4}" type="pres">
      <dgm:prSet presAssocID="{6BCAF27B-EB36-48A3-9513-EB09A0FC9634}" presName="space" presStyleCnt="0"/>
      <dgm:spPr/>
    </dgm:pt>
    <dgm:pt modelId="{B2228DDD-C27C-407E-B223-1288772F6253}" type="pres">
      <dgm:prSet presAssocID="{B760D3E9-98FF-4C99-8EAD-4328ADFAE88B}" presName="compositeB" presStyleCnt="0"/>
      <dgm:spPr/>
    </dgm:pt>
    <dgm:pt modelId="{D94B4E32-62FE-44FE-A1BC-7472F3B58F1B}" type="pres">
      <dgm:prSet presAssocID="{B760D3E9-98FF-4C99-8EAD-4328ADFAE88B}" presName="textB" presStyleLbl="revTx" presStyleIdx="7" presStyleCnt="9">
        <dgm:presLayoutVars>
          <dgm:bulletEnabled val="1"/>
        </dgm:presLayoutVars>
      </dgm:prSet>
      <dgm:spPr/>
      <dgm:t>
        <a:bodyPr/>
        <a:lstStyle/>
        <a:p>
          <a:endParaRPr lang="en-ZA"/>
        </a:p>
      </dgm:t>
    </dgm:pt>
    <dgm:pt modelId="{721599E8-1CD1-42C2-AD3A-8EA6D3928AB7}" type="pres">
      <dgm:prSet presAssocID="{B760D3E9-98FF-4C99-8EAD-4328ADFAE88B}" presName="circleB" presStyleLbl="node1" presStyleIdx="7" presStyleCnt="9"/>
      <dgm:spPr>
        <a:solidFill>
          <a:srgbClr val="C00000"/>
        </a:solidFill>
        <a:ln>
          <a:solidFill>
            <a:schemeClr val="bg1"/>
          </a:solidFill>
        </a:ln>
      </dgm:spPr>
    </dgm:pt>
    <dgm:pt modelId="{E4D6AE63-7BD0-4C50-B874-6137EDA93713}" type="pres">
      <dgm:prSet presAssocID="{B760D3E9-98FF-4C99-8EAD-4328ADFAE88B}" presName="spaceB" presStyleCnt="0"/>
      <dgm:spPr/>
    </dgm:pt>
    <dgm:pt modelId="{46C31BE9-A7C4-4DB8-8485-5523750FC406}" type="pres">
      <dgm:prSet presAssocID="{8A75225F-9BFE-4938-B502-3534C660C9FD}" presName="space" presStyleCnt="0"/>
      <dgm:spPr/>
    </dgm:pt>
    <dgm:pt modelId="{C3D62661-6753-43E6-84AD-DC9CDC9C4A17}" type="pres">
      <dgm:prSet presAssocID="{DF2A3A3E-C9EB-419F-AAC2-9DABBA2768B1}" presName="compositeA" presStyleCnt="0"/>
      <dgm:spPr/>
    </dgm:pt>
    <dgm:pt modelId="{B18D01C7-1D2F-42C8-9A54-CBE302C66736}" type="pres">
      <dgm:prSet presAssocID="{DF2A3A3E-C9EB-419F-AAC2-9DABBA2768B1}" presName="textA" presStyleLbl="revTx" presStyleIdx="8" presStyleCnt="9">
        <dgm:presLayoutVars>
          <dgm:bulletEnabled val="1"/>
        </dgm:presLayoutVars>
      </dgm:prSet>
      <dgm:spPr/>
      <dgm:t>
        <a:bodyPr/>
        <a:lstStyle/>
        <a:p>
          <a:endParaRPr lang="en-ZA"/>
        </a:p>
      </dgm:t>
    </dgm:pt>
    <dgm:pt modelId="{B5876F6A-7FE1-4D1E-9FED-610DD6C4617A}" type="pres">
      <dgm:prSet presAssocID="{DF2A3A3E-C9EB-419F-AAC2-9DABBA2768B1}" presName="circleA" presStyleLbl="node1" presStyleIdx="8" presStyleCnt="9"/>
      <dgm:spPr>
        <a:solidFill>
          <a:srgbClr val="C00000"/>
        </a:solidFill>
        <a:ln>
          <a:solidFill>
            <a:schemeClr val="bg1"/>
          </a:solidFill>
        </a:ln>
      </dgm:spPr>
    </dgm:pt>
    <dgm:pt modelId="{8A9B968D-5794-4440-90AE-D2CE1C353157}" type="pres">
      <dgm:prSet presAssocID="{DF2A3A3E-C9EB-419F-AAC2-9DABBA2768B1}" presName="spaceA" presStyleCnt="0"/>
      <dgm:spPr/>
    </dgm:pt>
  </dgm:ptLst>
  <dgm:cxnLst>
    <dgm:cxn modelId="{B3155AC7-F611-4925-9402-C0A4F61CB9BB}" type="presOf" srcId="{7FF0A15A-DD78-42BC-9C46-B4E790C90293}" destId="{D1859622-5085-4F0A-8CCC-D59E64AE4C3E}" srcOrd="0" destOrd="0" presId="urn:microsoft.com/office/officeart/2005/8/layout/hProcess11"/>
    <dgm:cxn modelId="{9623E098-8B85-4FE5-9C9B-8175C336917B}" srcId="{A3FFB681-551B-4916-A5C9-44D2DA620EFA}" destId="{7FF0A15A-DD78-42BC-9C46-B4E790C90293}" srcOrd="4" destOrd="0" parTransId="{979FD608-CB9E-4DE7-86B5-4B66E3A1C270}" sibTransId="{ED922DB0-88BD-44A5-B499-8F7299700E6C}"/>
    <dgm:cxn modelId="{F1CA1B15-081A-4A58-B944-C46807208408}" type="presOf" srcId="{A0D82E56-104F-4F21-A0D9-3DA7E8332E06}" destId="{4C721A84-114B-4C05-89E6-DA3BC045E521}" srcOrd="0" destOrd="0" presId="urn:microsoft.com/office/officeart/2005/8/layout/hProcess11"/>
    <dgm:cxn modelId="{7FDBDF62-C0C6-4DF3-A1A2-3054657C610C}" type="presOf" srcId="{696CC567-75A2-45F8-8331-DA9918BC9DD9}" destId="{9B3E5C40-CCD8-47A8-BC70-574B17CE8CE9}" srcOrd="0" destOrd="0" presId="urn:microsoft.com/office/officeart/2005/8/layout/hProcess11"/>
    <dgm:cxn modelId="{17C244BB-4D87-43C5-A1EC-53453CA37318}" srcId="{A3FFB681-551B-4916-A5C9-44D2DA620EFA}" destId="{881910A6-9865-40C1-B760-53F95FA473F4}" srcOrd="1" destOrd="0" parTransId="{937B7622-66D6-4F1E-A85E-C56231BD5939}" sibTransId="{4A14753C-3930-4DAE-8444-58F04B321E78}"/>
    <dgm:cxn modelId="{D14DEC1A-00CD-4D3C-8F9D-5A374E2557FF}" srcId="{A3FFB681-551B-4916-A5C9-44D2DA620EFA}" destId="{A0D82E56-104F-4F21-A0D9-3DA7E8332E06}" srcOrd="0" destOrd="0" parTransId="{14AE5202-1EE6-4177-A6F9-683E96B850AF}" sibTransId="{72C252C4-AFE5-4611-B783-62B0555FFD27}"/>
    <dgm:cxn modelId="{1265AA05-B586-4E21-93A5-2C27322117C5}" srcId="{A3FFB681-551B-4916-A5C9-44D2DA620EFA}" destId="{B760D3E9-98FF-4C99-8EAD-4328ADFAE88B}" srcOrd="7" destOrd="0" parTransId="{D28827B4-7072-4B63-881A-A8908873C4FE}" sibTransId="{8A75225F-9BFE-4938-B502-3534C660C9FD}"/>
    <dgm:cxn modelId="{F6546CCB-BBED-474B-A802-268E951BF7C5}" type="presOf" srcId="{249FFB3F-1212-432A-A299-C131C950A015}" destId="{DB1DA19F-EB8F-4CD0-9C4A-EA89F26AE69F}" srcOrd="0" destOrd="0" presId="urn:microsoft.com/office/officeart/2005/8/layout/hProcess11"/>
    <dgm:cxn modelId="{EB4665D8-BB63-417C-9AF0-B231D6E4094A}" srcId="{A3FFB681-551B-4916-A5C9-44D2DA620EFA}" destId="{33F20C75-1470-4426-8BFB-257C64A66140}" srcOrd="2" destOrd="0" parTransId="{BEB47A5C-C061-4098-825B-F92FCBEDA3AF}" sibTransId="{CA709002-F57B-468A-A0F6-48BEE2C5CFF5}"/>
    <dgm:cxn modelId="{B467BF1E-A240-4677-BC0C-BDB0050DCA00}" type="presOf" srcId="{B760D3E9-98FF-4C99-8EAD-4328ADFAE88B}" destId="{D94B4E32-62FE-44FE-A1BC-7472F3B58F1B}" srcOrd="0" destOrd="0" presId="urn:microsoft.com/office/officeart/2005/8/layout/hProcess11"/>
    <dgm:cxn modelId="{2A5E8A17-9B26-4FB0-B26B-6B426453EE2C}" srcId="{A3FFB681-551B-4916-A5C9-44D2DA620EFA}" destId="{249FFB3F-1212-432A-A299-C131C950A015}" srcOrd="5" destOrd="0" parTransId="{9FD66CCC-FB7F-467A-8609-069B6FA67DF2}" sibTransId="{79444AAE-CD40-473A-AA68-4923DBBFBE09}"/>
    <dgm:cxn modelId="{B516FAE2-11E4-41C3-9007-6FBEBE40C76C}" type="presOf" srcId="{A3FFB681-551B-4916-A5C9-44D2DA620EFA}" destId="{C750FD1A-B3C7-478A-80CD-6CC4AB53ADFD}" srcOrd="0" destOrd="0" presId="urn:microsoft.com/office/officeart/2005/8/layout/hProcess11"/>
    <dgm:cxn modelId="{4641E080-27B9-4F24-BFEB-8C4F4FEEB096}" type="presOf" srcId="{33F20C75-1470-4426-8BFB-257C64A66140}" destId="{47BFC9C7-25FF-4459-B3BF-14FAABE2E5DF}" srcOrd="0" destOrd="0" presId="urn:microsoft.com/office/officeart/2005/8/layout/hProcess11"/>
    <dgm:cxn modelId="{075C3C28-5D8C-4C41-AB6A-5E7179264271}" srcId="{A3FFB681-551B-4916-A5C9-44D2DA620EFA}" destId="{D648C42A-1E98-435A-A926-C0F74BFEB89D}" srcOrd="6" destOrd="0" parTransId="{4BF568F9-DF63-43D6-B5D1-103281AC8040}" sibTransId="{6BCAF27B-EB36-48A3-9513-EB09A0FC9634}"/>
    <dgm:cxn modelId="{2744E5B8-25F5-48A2-8F4F-F37E9698CC1F}" type="presOf" srcId="{881910A6-9865-40C1-B760-53F95FA473F4}" destId="{DABECE25-C00C-485A-A9E6-EC499288A194}" srcOrd="0" destOrd="0" presId="urn:microsoft.com/office/officeart/2005/8/layout/hProcess11"/>
    <dgm:cxn modelId="{66D9FAE8-283F-43B0-916B-8315C2A80C75}" srcId="{A3FFB681-551B-4916-A5C9-44D2DA620EFA}" destId="{DF2A3A3E-C9EB-419F-AAC2-9DABBA2768B1}" srcOrd="8" destOrd="0" parTransId="{581B873D-BD84-48FA-930A-9372493DCF4C}" sibTransId="{982D557E-5DCE-4330-8160-8FD42AAECBFE}"/>
    <dgm:cxn modelId="{30140C41-09DB-4FFA-841A-3D135118C96D}" srcId="{A3FFB681-551B-4916-A5C9-44D2DA620EFA}" destId="{696CC567-75A2-45F8-8331-DA9918BC9DD9}" srcOrd="3" destOrd="0" parTransId="{96D768DF-0656-4EC6-A27A-5431F466FB13}" sibTransId="{BA2B8FF2-B4BA-4336-98C6-6586B73210C9}"/>
    <dgm:cxn modelId="{F40F218B-1637-42C6-8ED8-AE6A64B80286}" type="presOf" srcId="{D648C42A-1E98-435A-A926-C0F74BFEB89D}" destId="{A8C06296-73DB-4E72-B618-A057AA3E1D83}" srcOrd="0" destOrd="0" presId="urn:microsoft.com/office/officeart/2005/8/layout/hProcess11"/>
    <dgm:cxn modelId="{7E35B1C5-537F-4163-A957-920EA3C822E7}" type="presOf" srcId="{DF2A3A3E-C9EB-419F-AAC2-9DABBA2768B1}" destId="{B18D01C7-1D2F-42C8-9A54-CBE302C66736}" srcOrd="0" destOrd="0" presId="urn:microsoft.com/office/officeart/2005/8/layout/hProcess11"/>
    <dgm:cxn modelId="{C30432E5-DBA6-41EC-B61C-B7E4479CDF2C}" type="presParOf" srcId="{C750FD1A-B3C7-478A-80CD-6CC4AB53ADFD}" destId="{1597E048-3051-4AF1-A722-7EF260CF0225}" srcOrd="0" destOrd="0" presId="urn:microsoft.com/office/officeart/2005/8/layout/hProcess11"/>
    <dgm:cxn modelId="{E2838241-587A-47D2-BB04-3C7697F5B24D}" type="presParOf" srcId="{C750FD1A-B3C7-478A-80CD-6CC4AB53ADFD}" destId="{349F6464-ED60-4677-B17F-89ED37313292}" srcOrd="1" destOrd="0" presId="urn:microsoft.com/office/officeart/2005/8/layout/hProcess11"/>
    <dgm:cxn modelId="{5D5830D4-21E9-4CCF-85D7-D2B0BFDD4EF0}" type="presParOf" srcId="{349F6464-ED60-4677-B17F-89ED37313292}" destId="{12DBF7C4-5319-4D85-A119-0949BDE731F3}" srcOrd="0" destOrd="0" presId="urn:microsoft.com/office/officeart/2005/8/layout/hProcess11"/>
    <dgm:cxn modelId="{AB79411B-7E82-45FE-9CAC-86599DA60FFF}" type="presParOf" srcId="{12DBF7C4-5319-4D85-A119-0949BDE731F3}" destId="{4C721A84-114B-4C05-89E6-DA3BC045E521}" srcOrd="0" destOrd="0" presId="urn:microsoft.com/office/officeart/2005/8/layout/hProcess11"/>
    <dgm:cxn modelId="{5EB9DEE0-A77E-40BA-BE8D-EA54015B6E35}" type="presParOf" srcId="{12DBF7C4-5319-4D85-A119-0949BDE731F3}" destId="{C12AF501-90D1-4AE8-94C5-20D9FB697716}" srcOrd="1" destOrd="0" presId="urn:microsoft.com/office/officeart/2005/8/layout/hProcess11"/>
    <dgm:cxn modelId="{7AD63BC2-E9DA-47AC-9299-28C5B229C7F5}" type="presParOf" srcId="{12DBF7C4-5319-4D85-A119-0949BDE731F3}" destId="{B91FFBB5-781E-4420-9C75-E4754DA276F5}" srcOrd="2" destOrd="0" presId="urn:microsoft.com/office/officeart/2005/8/layout/hProcess11"/>
    <dgm:cxn modelId="{2B0C0501-2E47-4AED-963E-AEBABA535A5C}" type="presParOf" srcId="{349F6464-ED60-4677-B17F-89ED37313292}" destId="{5F9F4E98-6348-445B-8CB5-390121462BD5}" srcOrd="1" destOrd="0" presId="urn:microsoft.com/office/officeart/2005/8/layout/hProcess11"/>
    <dgm:cxn modelId="{926FAD96-3FAD-4D5F-87A5-25FA3F64318D}" type="presParOf" srcId="{349F6464-ED60-4677-B17F-89ED37313292}" destId="{AF326861-0EEC-40AD-9411-6D27CA5A7B22}" srcOrd="2" destOrd="0" presId="urn:microsoft.com/office/officeart/2005/8/layout/hProcess11"/>
    <dgm:cxn modelId="{653E2561-03E9-4032-B204-63DA877130CC}" type="presParOf" srcId="{AF326861-0EEC-40AD-9411-6D27CA5A7B22}" destId="{DABECE25-C00C-485A-A9E6-EC499288A194}" srcOrd="0" destOrd="0" presId="urn:microsoft.com/office/officeart/2005/8/layout/hProcess11"/>
    <dgm:cxn modelId="{2915C0F1-924D-464E-86CC-AEC290BE44D1}" type="presParOf" srcId="{AF326861-0EEC-40AD-9411-6D27CA5A7B22}" destId="{05413FF2-18E0-41F6-96AC-6B3C1D117867}" srcOrd="1" destOrd="0" presId="urn:microsoft.com/office/officeart/2005/8/layout/hProcess11"/>
    <dgm:cxn modelId="{51C34D90-A07A-473A-AFE2-1FD1D6ED9967}" type="presParOf" srcId="{AF326861-0EEC-40AD-9411-6D27CA5A7B22}" destId="{D019BDC2-42C4-4834-B969-85A4843B39BB}" srcOrd="2" destOrd="0" presId="urn:microsoft.com/office/officeart/2005/8/layout/hProcess11"/>
    <dgm:cxn modelId="{BF310091-F8F3-40A5-9F77-268C8900D5E9}" type="presParOf" srcId="{349F6464-ED60-4677-B17F-89ED37313292}" destId="{E086CFDE-DF11-4272-AA8E-18D9DEE6A0CF}" srcOrd="3" destOrd="0" presId="urn:microsoft.com/office/officeart/2005/8/layout/hProcess11"/>
    <dgm:cxn modelId="{0DABEE63-25F4-49FC-BAAD-91F516AF5B61}" type="presParOf" srcId="{349F6464-ED60-4677-B17F-89ED37313292}" destId="{54F2CDA1-E8FB-4E4F-9DC5-AFDE5DF31483}" srcOrd="4" destOrd="0" presId="urn:microsoft.com/office/officeart/2005/8/layout/hProcess11"/>
    <dgm:cxn modelId="{3E3E4B2A-42F8-4FBC-8DAA-3BB59F1CFFF5}" type="presParOf" srcId="{54F2CDA1-E8FB-4E4F-9DC5-AFDE5DF31483}" destId="{47BFC9C7-25FF-4459-B3BF-14FAABE2E5DF}" srcOrd="0" destOrd="0" presId="urn:microsoft.com/office/officeart/2005/8/layout/hProcess11"/>
    <dgm:cxn modelId="{7C58D60E-C012-41D2-941E-A6A389E8E60A}" type="presParOf" srcId="{54F2CDA1-E8FB-4E4F-9DC5-AFDE5DF31483}" destId="{6FC77FB7-913E-444F-A7A4-0306B6DA7BE0}" srcOrd="1" destOrd="0" presId="urn:microsoft.com/office/officeart/2005/8/layout/hProcess11"/>
    <dgm:cxn modelId="{AAA9573F-CB4E-4183-9281-077C7AF10A2A}" type="presParOf" srcId="{54F2CDA1-E8FB-4E4F-9DC5-AFDE5DF31483}" destId="{1953509D-37CE-4805-9EA7-297795145CB0}" srcOrd="2" destOrd="0" presId="urn:microsoft.com/office/officeart/2005/8/layout/hProcess11"/>
    <dgm:cxn modelId="{DB165883-BFAF-43F6-81CC-DDAB0A78A679}" type="presParOf" srcId="{349F6464-ED60-4677-B17F-89ED37313292}" destId="{CB34CA8D-5D9B-46A5-BAB3-EF5A95B1926A}" srcOrd="5" destOrd="0" presId="urn:microsoft.com/office/officeart/2005/8/layout/hProcess11"/>
    <dgm:cxn modelId="{1F7A4619-2FDE-473D-B4A0-3A3B62274BD7}" type="presParOf" srcId="{349F6464-ED60-4677-B17F-89ED37313292}" destId="{8388F665-1ABF-42B0-A2F5-84F56705FE89}" srcOrd="6" destOrd="0" presId="urn:microsoft.com/office/officeart/2005/8/layout/hProcess11"/>
    <dgm:cxn modelId="{BAA4B501-68D5-46F5-A06D-E8B55733D946}" type="presParOf" srcId="{8388F665-1ABF-42B0-A2F5-84F56705FE89}" destId="{9B3E5C40-CCD8-47A8-BC70-574B17CE8CE9}" srcOrd="0" destOrd="0" presId="urn:microsoft.com/office/officeart/2005/8/layout/hProcess11"/>
    <dgm:cxn modelId="{D67A6654-05FC-459D-81E3-59CA44070C4C}" type="presParOf" srcId="{8388F665-1ABF-42B0-A2F5-84F56705FE89}" destId="{E3AFA5C2-D6AE-4B9D-BE2D-382836040263}" srcOrd="1" destOrd="0" presId="urn:microsoft.com/office/officeart/2005/8/layout/hProcess11"/>
    <dgm:cxn modelId="{DCE6A364-0A99-43DD-955A-A1902EDED485}" type="presParOf" srcId="{8388F665-1ABF-42B0-A2F5-84F56705FE89}" destId="{E45DD444-1C13-4F08-9AE3-7D8ED5A500D4}" srcOrd="2" destOrd="0" presId="urn:microsoft.com/office/officeart/2005/8/layout/hProcess11"/>
    <dgm:cxn modelId="{8C37A36A-7276-4407-BEAD-0D7C1099A5D2}" type="presParOf" srcId="{349F6464-ED60-4677-B17F-89ED37313292}" destId="{1BD2B651-D08C-43D0-81EA-0D5AE51E2302}" srcOrd="7" destOrd="0" presId="urn:microsoft.com/office/officeart/2005/8/layout/hProcess11"/>
    <dgm:cxn modelId="{A2378961-0CAB-4A48-B8DC-61C572E71A16}" type="presParOf" srcId="{349F6464-ED60-4677-B17F-89ED37313292}" destId="{01166F76-BEC9-432A-8E0B-2393A376FBE2}" srcOrd="8" destOrd="0" presId="urn:microsoft.com/office/officeart/2005/8/layout/hProcess11"/>
    <dgm:cxn modelId="{2032FD6C-8E92-4FEC-81FF-1249354DD9E3}" type="presParOf" srcId="{01166F76-BEC9-432A-8E0B-2393A376FBE2}" destId="{D1859622-5085-4F0A-8CCC-D59E64AE4C3E}" srcOrd="0" destOrd="0" presId="urn:microsoft.com/office/officeart/2005/8/layout/hProcess11"/>
    <dgm:cxn modelId="{330B336A-D658-4E9A-B8FC-3F885FBA0D9A}" type="presParOf" srcId="{01166F76-BEC9-432A-8E0B-2393A376FBE2}" destId="{47079E95-6560-4867-AE54-F8B715C7F284}" srcOrd="1" destOrd="0" presId="urn:microsoft.com/office/officeart/2005/8/layout/hProcess11"/>
    <dgm:cxn modelId="{0EB04293-3B73-4F5F-A52B-F3EB477FCF8E}" type="presParOf" srcId="{01166F76-BEC9-432A-8E0B-2393A376FBE2}" destId="{914D1408-E024-47E3-986E-8720EE010115}" srcOrd="2" destOrd="0" presId="urn:microsoft.com/office/officeart/2005/8/layout/hProcess11"/>
    <dgm:cxn modelId="{FD3C7DBF-DFE6-4D45-8F1E-F6BF4A6B682D}" type="presParOf" srcId="{349F6464-ED60-4677-B17F-89ED37313292}" destId="{066B0EAE-6777-4403-A536-752941ABEB8F}" srcOrd="9" destOrd="0" presId="urn:microsoft.com/office/officeart/2005/8/layout/hProcess11"/>
    <dgm:cxn modelId="{46600922-B8F1-4538-83BB-F2EB3E67D2CE}" type="presParOf" srcId="{349F6464-ED60-4677-B17F-89ED37313292}" destId="{594988C0-F0A8-4704-8457-5FCD2E884E15}" srcOrd="10" destOrd="0" presId="urn:microsoft.com/office/officeart/2005/8/layout/hProcess11"/>
    <dgm:cxn modelId="{5FDC302C-A411-4537-AE78-D366550FEAD6}" type="presParOf" srcId="{594988C0-F0A8-4704-8457-5FCD2E884E15}" destId="{DB1DA19F-EB8F-4CD0-9C4A-EA89F26AE69F}" srcOrd="0" destOrd="0" presId="urn:microsoft.com/office/officeart/2005/8/layout/hProcess11"/>
    <dgm:cxn modelId="{632DDCAF-910F-4820-8F4B-EAF6F2BE7BDB}" type="presParOf" srcId="{594988C0-F0A8-4704-8457-5FCD2E884E15}" destId="{785044D5-3C8A-47D7-978F-E4DCCA06C31A}" srcOrd="1" destOrd="0" presId="urn:microsoft.com/office/officeart/2005/8/layout/hProcess11"/>
    <dgm:cxn modelId="{85412730-55C6-4822-91DE-8536B919A196}" type="presParOf" srcId="{594988C0-F0A8-4704-8457-5FCD2E884E15}" destId="{38E8B830-B778-4849-AE35-09DF3605ECE3}" srcOrd="2" destOrd="0" presId="urn:microsoft.com/office/officeart/2005/8/layout/hProcess11"/>
    <dgm:cxn modelId="{B57B0514-7EA0-4785-B6B9-05D845FF3462}" type="presParOf" srcId="{349F6464-ED60-4677-B17F-89ED37313292}" destId="{CAC651E7-965C-4DE1-A0B9-158C18E2C0D8}" srcOrd="11" destOrd="0" presId="urn:microsoft.com/office/officeart/2005/8/layout/hProcess11"/>
    <dgm:cxn modelId="{9EBD2F2D-7791-4729-B819-061A84212D68}" type="presParOf" srcId="{349F6464-ED60-4677-B17F-89ED37313292}" destId="{0B1630C1-37D5-41F6-91DA-F0315A9BEB84}" srcOrd="12" destOrd="0" presId="urn:microsoft.com/office/officeart/2005/8/layout/hProcess11"/>
    <dgm:cxn modelId="{AD6EE959-FDFC-41F5-A31C-E3388A3566DC}" type="presParOf" srcId="{0B1630C1-37D5-41F6-91DA-F0315A9BEB84}" destId="{A8C06296-73DB-4E72-B618-A057AA3E1D83}" srcOrd="0" destOrd="0" presId="urn:microsoft.com/office/officeart/2005/8/layout/hProcess11"/>
    <dgm:cxn modelId="{5402A326-9423-43FE-8B35-657721DE0F9B}" type="presParOf" srcId="{0B1630C1-37D5-41F6-91DA-F0315A9BEB84}" destId="{B0D6BC90-FC0B-4A9A-8C46-D226A9EA37FD}" srcOrd="1" destOrd="0" presId="urn:microsoft.com/office/officeart/2005/8/layout/hProcess11"/>
    <dgm:cxn modelId="{AB3D6BBB-2912-4D41-A5D8-E87055311E76}" type="presParOf" srcId="{0B1630C1-37D5-41F6-91DA-F0315A9BEB84}" destId="{100135A0-9866-489D-80A5-A4BA68AD42C9}" srcOrd="2" destOrd="0" presId="urn:microsoft.com/office/officeart/2005/8/layout/hProcess11"/>
    <dgm:cxn modelId="{74CA7E4B-8361-4BCC-A45F-E205F81D550D}" type="presParOf" srcId="{349F6464-ED60-4677-B17F-89ED37313292}" destId="{48852DB3-5A5B-47A3-A35C-04D63AB82EA4}" srcOrd="13" destOrd="0" presId="urn:microsoft.com/office/officeart/2005/8/layout/hProcess11"/>
    <dgm:cxn modelId="{2513E167-FBFE-4649-BF7C-E16A9ADBDD44}" type="presParOf" srcId="{349F6464-ED60-4677-B17F-89ED37313292}" destId="{B2228DDD-C27C-407E-B223-1288772F6253}" srcOrd="14" destOrd="0" presId="urn:microsoft.com/office/officeart/2005/8/layout/hProcess11"/>
    <dgm:cxn modelId="{37E71F51-567B-4859-B29A-1AA74ACBC331}" type="presParOf" srcId="{B2228DDD-C27C-407E-B223-1288772F6253}" destId="{D94B4E32-62FE-44FE-A1BC-7472F3B58F1B}" srcOrd="0" destOrd="0" presId="urn:microsoft.com/office/officeart/2005/8/layout/hProcess11"/>
    <dgm:cxn modelId="{F7DD280F-4F0A-49A0-B7FF-FE43863FC9D9}" type="presParOf" srcId="{B2228DDD-C27C-407E-B223-1288772F6253}" destId="{721599E8-1CD1-42C2-AD3A-8EA6D3928AB7}" srcOrd="1" destOrd="0" presId="urn:microsoft.com/office/officeart/2005/8/layout/hProcess11"/>
    <dgm:cxn modelId="{342B61D0-A27E-4409-A2B2-A75522E92C89}" type="presParOf" srcId="{B2228DDD-C27C-407E-B223-1288772F6253}" destId="{E4D6AE63-7BD0-4C50-B874-6137EDA93713}" srcOrd="2" destOrd="0" presId="urn:microsoft.com/office/officeart/2005/8/layout/hProcess11"/>
    <dgm:cxn modelId="{5D6A1B56-BEDB-47CD-93FE-9A9B3A1B746B}" type="presParOf" srcId="{349F6464-ED60-4677-B17F-89ED37313292}" destId="{46C31BE9-A7C4-4DB8-8485-5523750FC406}" srcOrd="15" destOrd="0" presId="urn:microsoft.com/office/officeart/2005/8/layout/hProcess11"/>
    <dgm:cxn modelId="{CC390530-7B94-4643-AFC8-955FA8D41360}" type="presParOf" srcId="{349F6464-ED60-4677-B17F-89ED37313292}" destId="{C3D62661-6753-43E6-84AD-DC9CDC9C4A17}" srcOrd="16" destOrd="0" presId="urn:microsoft.com/office/officeart/2005/8/layout/hProcess11"/>
    <dgm:cxn modelId="{A69FF921-1093-47B0-80FC-9C7B05AFCB3A}" type="presParOf" srcId="{C3D62661-6753-43E6-84AD-DC9CDC9C4A17}" destId="{B18D01C7-1D2F-42C8-9A54-CBE302C66736}" srcOrd="0" destOrd="0" presId="urn:microsoft.com/office/officeart/2005/8/layout/hProcess11"/>
    <dgm:cxn modelId="{650BECD6-5F04-4F46-98D1-023028DEFF71}" type="presParOf" srcId="{C3D62661-6753-43E6-84AD-DC9CDC9C4A17}" destId="{B5876F6A-7FE1-4D1E-9FED-610DD6C4617A}" srcOrd="1" destOrd="0" presId="urn:microsoft.com/office/officeart/2005/8/layout/hProcess11"/>
    <dgm:cxn modelId="{B02D6CE7-2BA5-4801-BD7D-3D0F895D4CE2}" type="presParOf" srcId="{C3D62661-6753-43E6-84AD-DC9CDC9C4A17}" destId="{8A9B968D-5794-4440-90AE-D2CE1C353157}" srcOrd="2" destOrd="0" presId="urn:microsoft.com/office/officeart/2005/8/layout/hProcess1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dgm:pt>
    <dgm:pt modelId="{C4ACDE86-D253-42D9-8FD0-8BCD06851266}">
      <dgm:prSet phldrT="[Text]"/>
      <dgm:spPr/>
      <dgm:t>
        <a:bodyPr/>
        <a:lstStyle/>
        <a:p>
          <a:r>
            <a:rPr lang="en-ZA" dirty="0" smtClean="0"/>
            <a:t>FUNCTIONS</a:t>
          </a:r>
          <a:endParaRPr lang="en-ZA" dirty="0"/>
        </a:p>
      </dgm:t>
    </dgm:pt>
    <dgm:pt modelId="{04B0D447-2FA4-4B64-8CFA-4F1B465472FC}" type="parTrans" cxnId="{41005A36-3E2B-4E7A-9DFE-BC428C1D4715}">
      <dgm:prSet/>
      <dgm:spPr/>
      <dgm:t>
        <a:bodyPr/>
        <a:lstStyle/>
        <a:p>
          <a:endParaRPr lang="en-ZA"/>
        </a:p>
      </dgm:t>
    </dgm:pt>
    <dgm:pt modelId="{25BE869F-1F9C-48C0-AD27-56FE1C0B49CC}" type="sibTrans" cxnId="{41005A36-3E2B-4E7A-9DFE-BC428C1D4715}">
      <dgm:prSet/>
      <dgm:spPr/>
      <dgm:t>
        <a:bodyPr/>
        <a:lstStyle/>
        <a:p>
          <a:endParaRPr lang="en-ZA"/>
        </a:p>
      </dgm:t>
    </dgm:pt>
    <dgm:pt modelId="{E7AAF227-A9C3-4368-A92A-16B807929F18}">
      <dgm:prSet phldrT="[Text]"/>
      <dgm:spPr/>
      <dgm:t>
        <a:bodyPr/>
        <a:lstStyle/>
        <a:p>
          <a:r>
            <a:rPr lang="en-ZA" dirty="0" smtClean="0"/>
            <a:t>SAHRA</a:t>
          </a:r>
          <a:endParaRPr lang="en-ZA" dirty="0"/>
        </a:p>
      </dgm:t>
    </dgm:pt>
    <dgm:pt modelId="{9166C50C-5853-48E9-931F-A452C3AF6557}" type="parTrans" cxnId="{254E99DF-025C-477A-8032-A8CAD7ADE8D7}">
      <dgm:prSet/>
      <dgm:spPr/>
      <dgm:t>
        <a:bodyPr/>
        <a:lstStyle/>
        <a:p>
          <a:endParaRPr lang="en-ZA"/>
        </a:p>
      </dgm:t>
    </dgm:pt>
    <dgm:pt modelId="{55EA0021-E006-4C4F-8069-3895EBBC0CC5}" type="sibTrans" cxnId="{254E99DF-025C-477A-8032-A8CAD7ADE8D7}">
      <dgm:prSet/>
      <dgm:spPr/>
      <dgm:t>
        <a:bodyPr/>
        <a:lstStyle/>
        <a:p>
          <a:endParaRPr lang="en-ZA"/>
        </a:p>
      </dgm:t>
    </dgm:pt>
    <dgm:pt modelId="{737E9D35-7E60-422E-9170-45A3CADAE91E}">
      <dgm:prSet phldrT="[Text]"/>
      <dgm:spPr/>
      <dgm:t>
        <a:bodyPr/>
        <a:lstStyle/>
        <a:p>
          <a:r>
            <a:rPr lang="en-ZA" dirty="0" smtClean="0"/>
            <a:t>CORE</a:t>
          </a:r>
          <a:endParaRPr lang="en-ZA" dirty="0"/>
        </a:p>
      </dgm:t>
    </dgm:pt>
    <dgm:pt modelId="{02FB3AD7-A355-4809-A5F6-4621223B5861}" type="parTrans" cxnId="{EA401D8E-0A47-4DB7-914F-9F43A46ED561}">
      <dgm:prSet/>
      <dgm:spPr/>
      <dgm:t>
        <a:bodyPr/>
        <a:lstStyle/>
        <a:p>
          <a:endParaRPr lang="en-ZA"/>
        </a:p>
      </dgm:t>
    </dgm:pt>
    <dgm:pt modelId="{177959A0-B4FF-4A90-98BE-64483128AAA3}" type="sibTrans" cxnId="{EA401D8E-0A47-4DB7-914F-9F43A46ED561}">
      <dgm:prSet/>
      <dgm:spPr/>
      <dgm:t>
        <a:bodyPr/>
        <a:lstStyle/>
        <a:p>
          <a:endParaRPr lang="en-ZA"/>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93393544-D9CE-46E6-9EEC-40DAC7F7DCA9}" type="presOf" srcId="{737E9D35-7E60-422E-9170-45A3CADAE91E}" destId="{1E258AD1-5FC7-4FA5-B8DA-3CFECD00F1CD}" srcOrd="1" destOrd="0" presId="urn:microsoft.com/office/officeart/2005/8/layout/gear1"/>
    <dgm:cxn modelId="{66063A60-3716-4E62-85DE-19D3FFB2AE9C}" type="presOf" srcId="{E7AAF227-A9C3-4368-A92A-16B807929F18}" destId="{FFE71D9F-93E0-4173-B4D6-15C79B408364}" srcOrd="1" destOrd="0" presId="urn:microsoft.com/office/officeart/2005/8/layout/gear1"/>
    <dgm:cxn modelId="{C87257FC-74FC-4546-B1A0-F2032EE75DCA}" type="presOf" srcId="{C4ACDE86-D253-42D9-8FD0-8BCD06851266}" destId="{559585DB-EEBA-40DA-A55D-E08CD092B168}" srcOrd="0" destOrd="0" presId="urn:microsoft.com/office/officeart/2005/8/layout/gear1"/>
    <dgm:cxn modelId="{57721F65-CFB7-4581-AEBB-FD89C92B036E}" type="presOf" srcId="{C4ACDE86-D253-42D9-8FD0-8BCD06851266}" destId="{ADA61729-FA26-46BE-BA13-64C31C9D8F29}" srcOrd="2" destOrd="0" presId="urn:microsoft.com/office/officeart/2005/8/layout/gear1"/>
    <dgm:cxn modelId="{ABA58E92-EF51-4D11-8B20-45B785F59BE8}" type="presOf" srcId="{737E9D35-7E60-422E-9170-45A3CADAE91E}" destId="{F6D6AC58-20EC-4824-B68B-430B6EDA9B64}" srcOrd="0"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470ED993-E4EC-4885-A54C-03A3844E532B}" type="presOf" srcId="{55EA0021-E006-4C4F-8069-3895EBBC0CC5}" destId="{461877BC-99AD-46B6-B3AB-078586C88336}" srcOrd="0"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2F54E731-28CF-4F2E-B187-E49CDAB914EB}" type="presOf" srcId="{E7AAF227-A9C3-4368-A92A-16B807929F18}" destId="{1FE3DD9B-13F9-40B6-A3D5-926D0C9FA50D}" srcOrd="0" destOrd="0" presId="urn:microsoft.com/office/officeart/2005/8/layout/gear1"/>
    <dgm:cxn modelId="{B1146336-A1A1-4BE1-956B-4A74C67DA81E}" type="presOf" srcId="{737E9D35-7E60-422E-9170-45A3CADAE91E}" destId="{8C9642FA-C2BC-4C16-8BFF-99B3E8B00B8B}" srcOrd="2" destOrd="0" presId="urn:microsoft.com/office/officeart/2005/8/layout/gear1"/>
    <dgm:cxn modelId="{26CFF2F3-1329-4ED6-944E-A692A30C9EF6}" type="presOf" srcId="{C15AF0B6-7A7D-469A-BDB6-B4C6B66BE53B}" destId="{B5F3516C-206C-4B6F-AB99-4E072D0CBB64}" srcOrd="0" destOrd="0" presId="urn:microsoft.com/office/officeart/2005/8/layout/gear1"/>
    <dgm:cxn modelId="{480DABCE-D3D9-4403-B952-E5B24A5BC99D}" type="presOf" srcId="{737E9D35-7E60-422E-9170-45A3CADAE91E}" destId="{91EE93B6-918A-4946-B581-E5F003935F2B}" srcOrd="3" destOrd="0" presId="urn:microsoft.com/office/officeart/2005/8/layout/gear1"/>
    <dgm:cxn modelId="{16AA5176-9740-4E03-B005-D30EE025E227}" type="presOf" srcId="{25BE869F-1F9C-48C0-AD27-56FE1C0B49CC}" destId="{FD837352-2605-4880-957C-148BF843EEE4}" srcOrd="0" destOrd="0" presId="urn:microsoft.com/office/officeart/2005/8/layout/gear1"/>
    <dgm:cxn modelId="{6E871720-6C1D-43E6-A33C-3C8AD9FC16C7}" type="presOf" srcId="{177959A0-B4FF-4A90-98BE-64483128AAA3}" destId="{4ACD9C76-CEC3-4B88-9139-F6E0A599D7ED}" srcOrd="0" destOrd="0" presId="urn:microsoft.com/office/officeart/2005/8/layout/gear1"/>
    <dgm:cxn modelId="{EE02A546-92EC-4A73-AB85-0667077D7895}" type="presOf" srcId="{E7AAF227-A9C3-4368-A92A-16B807929F18}" destId="{A20BFF1D-01FB-44CF-92E9-53BEF923DA9D}" srcOrd="2" destOrd="0" presId="urn:microsoft.com/office/officeart/2005/8/layout/gear1"/>
    <dgm:cxn modelId="{94A17C8D-E62D-4634-B851-77391674180E}" type="presOf" srcId="{C4ACDE86-D253-42D9-8FD0-8BCD06851266}" destId="{925D8D41-454A-409E-9506-BD8AA3D8AF7B}" srcOrd="1"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97EDEDD8-8927-4D04-87BD-06F130A81368}" type="presParOf" srcId="{B5F3516C-206C-4B6F-AB99-4E072D0CBB64}" destId="{559585DB-EEBA-40DA-A55D-E08CD092B168}" srcOrd="0" destOrd="0" presId="urn:microsoft.com/office/officeart/2005/8/layout/gear1"/>
    <dgm:cxn modelId="{63CE7867-1FDE-46F7-BF07-4A79F2706801}" type="presParOf" srcId="{B5F3516C-206C-4B6F-AB99-4E072D0CBB64}" destId="{925D8D41-454A-409E-9506-BD8AA3D8AF7B}" srcOrd="1" destOrd="0" presId="urn:microsoft.com/office/officeart/2005/8/layout/gear1"/>
    <dgm:cxn modelId="{C0AD8BC8-C3E3-4976-9A01-60D0A2B3AE8A}" type="presParOf" srcId="{B5F3516C-206C-4B6F-AB99-4E072D0CBB64}" destId="{ADA61729-FA26-46BE-BA13-64C31C9D8F29}" srcOrd="2" destOrd="0" presId="urn:microsoft.com/office/officeart/2005/8/layout/gear1"/>
    <dgm:cxn modelId="{EB35ECD3-EA29-41C8-B7D0-3D5307D4D61D}" type="presParOf" srcId="{B5F3516C-206C-4B6F-AB99-4E072D0CBB64}" destId="{1FE3DD9B-13F9-40B6-A3D5-926D0C9FA50D}" srcOrd="3" destOrd="0" presId="urn:microsoft.com/office/officeart/2005/8/layout/gear1"/>
    <dgm:cxn modelId="{C4DFE607-B719-4346-94FD-EFF360F36DE1}" type="presParOf" srcId="{B5F3516C-206C-4B6F-AB99-4E072D0CBB64}" destId="{FFE71D9F-93E0-4173-B4D6-15C79B408364}" srcOrd="4" destOrd="0" presId="urn:microsoft.com/office/officeart/2005/8/layout/gear1"/>
    <dgm:cxn modelId="{62461132-A7B4-48B5-877A-17862CAC1DD5}" type="presParOf" srcId="{B5F3516C-206C-4B6F-AB99-4E072D0CBB64}" destId="{A20BFF1D-01FB-44CF-92E9-53BEF923DA9D}" srcOrd="5" destOrd="0" presId="urn:microsoft.com/office/officeart/2005/8/layout/gear1"/>
    <dgm:cxn modelId="{C6E91062-98F8-47E2-A387-20050282C144}" type="presParOf" srcId="{B5F3516C-206C-4B6F-AB99-4E072D0CBB64}" destId="{F6D6AC58-20EC-4824-B68B-430B6EDA9B64}" srcOrd="6" destOrd="0" presId="urn:microsoft.com/office/officeart/2005/8/layout/gear1"/>
    <dgm:cxn modelId="{7FCDCB7A-8792-4F6E-9EE4-BD3B29405D09}" type="presParOf" srcId="{B5F3516C-206C-4B6F-AB99-4E072D0CBB64}" destId="{1E258AD1-5FC7-4FA5-B8DA-3CFECD00F1CD}" srcOrd="7" destOrd="0" presId="urn:microsoft.com/office/officeart/2005/8/layout/gear1"/>
    <dgm:cxn modelId="{770E4D57-E159-4246-9FEA-08096950BE7A}" type="presParOf" srcId="{B5F3516C-206C-4B6F-AB99-4E072D0CBB64}" destId="{8C9642FA-C2BC-4C16-8BFF-99B3E8B00B8B}" srcOrd="8" destOrd="0" presId="urn:microsoft.com/office/officeart/2005/8/layout/gear1"/>
    <dgm:cxn modelId="{D7C2772C-C54E-474D-A46E-6A52416B3945}" type="presParOf" srcId="{B5F3516C-206C-4B6F-AB99-4E072D0CBB64}" destId="{91EE93B6-918A-4946-B581-E5F003935F2B}" srcOrd="9" destOrd="0" presId="urn:microsoft.com/office/officeart/2005/8/layout/gear1"/>
    <dgm:cxn modelId="{8B759336-C9BC-42D1-A9DD-F93B7C027D2C}" type="presParOf" srcId="{B5F3516C-206C-4B6F-AB99-4E072D0CBB64}" destId="{FD837352-2605-4880-957C-148BF843EEE4}" srcOrd="10" destOrd="0" presId="urn:microsoft.com/office/officeart/2005/8/layout/gear1"/>
    <dgm:cxn modelId="{59B55E58-B5AD-4355-83D1-31ADFEF9F2E5}" type="presParOf" srcId="{B5F3516C-206C-4B6F-AB99-4E072D0CBB64}" destId="{461877BC-99AD-46B6-B3AB-078586C88336}" srcOrd="11" destOrd="0" presId="urn:microsoft.com/office/officeart/2005/8/layout/gear1"/>
    <dgm:cxn modelId="{BBB2E5E1-4235-4CF4-A4D9-2782A249CB2B}"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dgm:pt>
    <dgm:pt modelId="{C4ACDE86-D253-42D9-8FD0-8BCD06851266}">
      <dgm:prSet phldrT="[Text]"/>
      <dgm:spPr/>
      <dgm:t>
        <a:bodyPr/>
        <a:lstStyle/>
        <a:p>
          <a:r>
            <a:rPr lang="en-ZA" dirty="0" smtClean="0"/>
            <a:t>FUNCTIONS</a:t>
          </a:r>
          <a:endParaRPr lang="en-ZA" dirty="0"/>
        </a:p>
      </dgm:t>
    </dgm:pt>
    <dgm:pt modelId="{04B0D447-2FA4-4B64-8CFA-4F1B465472FC}" type="parTrans" cxnId="{41005A36-3E2B-4E7A-9DFE-BC428C1D4715}">
      <dgm:prSet/>
      <dgm:spPr/>
      <dgm:t>
        <a:bodyPr/>
        <a:lstStyle/>
        <a:p>
          <a:endParaRPr lang="en-ZA"/>
        </a:p>
      </dgm:t>
    </dgm:pt>
    <dgm:pt modelId="{25BE869F-1F9C-48C0-AD27-56FE1C0B49CC}" type="sibTrans" cxnId="{41005A36-3E2B-4E7A-9DFE-BC428C1D4715}">
      <dgm:prSet/>
      <dgm:spPr/>
      <dgm:t>
        <a:bodyPr/>
        <a:lstStyle/>
        <a:p>
          <a:endParaRPr lang="en-ZA"/>
        </a:p>
      </dgm:t>
    </dgm:pt>
    <dgm:pt modelId="{E7AAF227-A9C3-4368-A92A-16B807929F18}">
      <dgm:prSet phldrT="[Text]"/>
      <dgm:spPr/>
      <dgm:t>
        <a:bodyPr/>
        <a:lstStyle/>
        <a:p>
          <a:r>
            <a:rPr lang="en-ZA" dirty="0" smtClean="0"/>
            <a:t>SAST</a:t>
          </a:r>
          <a:endParaRPr lang="en-ZA" dirty="0"/>
        </a:p>
      </dgm:t>
    </dgm:pt>
    <dgm:pt modelId="{9166C50C-5853-48E9-931F-A452C3AF6557}" type="parTrans" cxnId="{254E99DF-025C-477A-8032-A8CAD7ADE8D7}">
      <dgm:prSet/>
      <dgm:spPr/>
      <dgm:t>
        <a:bodyPr/>
        <a:lstStyle/>
        <a:p>
          <a:endParaRPr lang="en-ZA"/>
        </a:p>
      </dgm:t>
    </dgm:pt>
    <dgm:pt modelId="{55EA0021-E006-4C4F-8069-3895EBBC0CC5}" type="sibTrans" cxnId="{254E99DF-025C-477A-8032-A8CAD7ADE8D7}">
      <dgm:prSet/>
      <dgm:spPr/>
      <dgm:t>
        <a:bodyPr/>
        <a:lstStyle/>
        <a:p>
          <a:endParaRPr lang="en-ZA"/>
        </a:p>
      </dgm:t>
    </dgm:pt>
    <dgm:pt modelId="{737E9D35-7E60-422E-9170-45A3CADAE91E}">
      <dgm:prSet phldrT="[Text]"/>
      <dgm:spPr/>
      <dgm:t>
        <a:bodyPr/>
        <a:lstStyle/>
        <a:p>
          <a:r>
            <a:rPr lang="en-ZA" dirty="0" smtClean="0"/>
            <a:t>CORE</a:t>
          </a:r>
          <a:endParaRPr lang="en-ZA" dirty="0"/>
        </a:p>
      </dgm:t>
    </dgm:pt>
    <dgm:pt modelId="{02FB3AD7-A355-4809-A5F6-4621223B5861}" type="parTrans" cxnId="{EA401D8E-0A47-4DB7-914F-9F43A46ED561}">
      <dgm:prSet/>
      <dgm:spPr/>
      <dgm:t>
        <a:bodyPr/>
        <a:lstStyle/>
        <a:p>
          <a:endParaRPr lang="en-ZA"/>
        </a:p>
      </dgm:t>
    </dgm:pt>
    <dgm:pt modelId="{177959A0-B4FF-4A90-98BE-64483128AAA3}" type="sibTrans" cxnId="{EA401D8E-0A47-4DB7-914F-9F43A46ED561}">
      <dgm:prSet/>
      <dgm:spPr/>
      <dgm:t>
        <a:bodyPr/>
        <a:lstStyle/>
        <a:p>
          <a:endParaRPr lang="en-ZA"/>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A8CFABD6-E3AA-4337-96B5-6B0E5A590D9C}" type="presOf" srcId="{C15AF0B6-7A7D-469A-BDB6-B4C6B66BE53B}" destId="{B5F3516C-206C-4B6F-AB99-4E072D0CBB64}" srcOrd="0" destOrd="0" presId="urn:microsoft.com/office/officeart/2005/8/layout/gear1"/>
    <dgm:cxn modelId="{AE54BBBA-A5CD-4F37-B53C-65D89A721C7B}" type="presOf" srcId="{25BE869F-1F9C-48C0-AD27-56FE1C0B49CC}" destId="{FD837352-2605-4880-957C-148BF843EEE4}" srcOrd="0" destOrd="0" presId="urn:microsoft.com/office/officeart/2005/8/layout/gear1"/>
    <dgm:cxn modelId="{6A1F1FEE-6FEF-4A24-A794-122FF867BE75}" type="presOf" srcId="{737E9D35-7E60-422E-9170-45A3CADAE91E}" destId="{F6D6AC58-20EC-4824-B68B-430B6EDA9B64}" srcOrd="0" destOrd="0" presId="urn:microsoft.com/office/officeart/2005/8/layout/gear1"/>
    <dgm:cxn modelId="{921F9062-1DCB-4BB4-B93C-B17E602B4C70}" type="presOf" srcId="{737E9D35-7E60-422E-9170-45A3CADAE91E}" destId="{91EE93B6-918A-4946-B581-E5F003935F2B}" srcOrd="3" destOrd="0" presId="urn:microsoft.com/office/officeart/2005/8/layout/gear1"/>
    <dgm:cxn modelId="{12A95BE0-4A73-4FB8-924B-12BE57DE74B9}" type="presOf" srcId="{737E9D35-7E60-422E-9170-45A3CADAE91E}" destId="{1E258AD1-5FC7-4FA5-B8DA-3CFECD00F1CD}" srcOrd="1"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C1CB4547-E84C-4611-AB2C-3CF31CED3441}" type="presOf" srcId="{55EA0021-E006-4C4F-8069-3895EBBC0CC5}" destId="{461877BC-99AD-46B6-B3AB-078586C88336}" srcOrd="0"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3FA5BECC-962A-4B31-BE07-0D3475C82C45}" type="presOf" srcId="{C4ACDE86-D253-42D9-8FD0-8BCD06851266}" destId="{925D8D41-454A-409E-9506-BD8AA3D8AF7B}" srcOrd="1" destOrd="0" presId="urn:microsoft.com/office/officeart/2005/8/layout/gear1"/>
    <dgm:cxn modelId="{AFC0DD42-E27B-45EF-BFCA-D4ECAFBAB759}" type="presOf" srcId="{E7AAF227-A9C3-4368-A92A-16B807929F18}" destId="{FFE71D9F-93E0-4173-B4D6-15C79B408364}" srcOrd="1" destOrd="0" presId="urn:microsoft.com/office/officeart/2005/8/layout/gear1"/>
    <dgm:cxn modelId="{E40903E4-8B83-43D8-9190-626BCDE5A465}" type="presOf" srcId="{E7AAF227-A9C3-4368-A92A-16B807929F18}" destId="{1FE3DD9B-13F9-40B6-A3D5-926D0C9FA50D}" srcOrd="0" destOrd="0" presId="urn:microsoft.com/office/officeart/2005/8/layout/gear1"/>
    <dgm:cxn modelId="{3D99B3D9-7907-45AB-9BF3-E02E802890F9}" type="presOf" srcId="{737E9D35-7E60-422E-9170-45A3CADAE91E}" destId="{8C9642FA-C2BC-4C16-8BFF-99B3E8B00B8B}" srcOrd="2" destOrd="0" presId="urn:microsoft.com/office/officeart/2005/8/layout/gear1"/>
    <dgm:cxn modelId="{B8309416-54F9-41B8-B043-2F6A5DD93D41}" type="presOf" srcId="{C4ACDE86-D253-42D9-8FD0-8BCD06851266}" destId="{ADA61729-FA26-46BE-BA13-64C31C9D8F29}" srcOrd="2" destOrd="0" presId="urn:microsoft.com/office/officeart/2005/8/layout/gear1"/>
    <dgm:cxn modelId="{60B07A59-7308-4C3C-AEDA-EC3404F308C7}" type="presOf" srcId="{E7AAF227-A9C3-4368-A92A-16B807929F18}" destId="{A20BFF1D-01FB-44CF-92E9-53BEF923DA9D}" srcOrd="2" destOrd="0" presId="urn:microsoft.com/office/officeart/2005/8/layout/gear1"/>
    <dgm:cxn modelId="{4C7F6177-56CC-48D6-A20D-F057CB583EF5}" type="presOf" srcId="{177959A0-B4FF-4A90-98BE-64483128AAA3}" destId="{4ACD9C76-CEC3-4B88-9139-F6E0A599D7ED}" srcOrd="0" destOrd="0" presId="urn:microsoft.com/office/officeart/2005/8/layout/gear1"/>
    <dgm:cxn modelId="{6AF26D60-DE28-4B4A-9824-B7958BDB2517}" type="presOf" srcId="{C4ACDE86-D253-42D9-8FD0-8BCD06851266}" destId="{559585DB-EEBA-40DA-A55D-E08CD092B168}" srcOrd="0"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184E02AD-B778-43E7-9E02-93455F2BD7BC}" type="presParOf" srcId="{B5F3516C-206C-4B6F-AB99-4E072D0CBB64}" destId="{559585DB-EEBA-40DA-A55D-E08CD092B168}" srcOrd="0" destOrd="0" presId="urn:microsoft.com/office/officeart/2005/8/layout/gear1"/>
    <dgm:cxn modelId="{185DA19C-5EBE-40A1-9EAC-DA485CA01A8E}" type="presParOf" srcId="{B5F3516C-206C-4B6F-AB99-4E072D0CBB64}" destId="{925D8D41-454A-409E-9506-BD8AA3D8AF7B}" srcOrd="1" destOrd="0" presId="urn:microsoft.com/office/officeart/2005/8/layout/gear1"/>
    <dgm:cxn modelId="{DD6A8A34-7C32-4656-BF40-5BE4238A92A1}" type="presParOf" srcId="{B5F3516C-206C-4B6F-AB99-4E072D0CBB64}" destId="{ADA61729-FA26-46BE-BA13-64C31C9D8F29}" srcOrd="2" destOrd="0" presId="urn:microsoft.com/office/officeart/2005/8/layout/gear1"/>
    <dgm:cxn modelId="{5C6C7269-82C8-4016-8BF8-C0E63991F0AE}" type="presParOf" srcId="{B5F3516C-206C-4B6F-AB99-4E072D0CBB64}" destId="{1FE3DD9B-13F9-40B6-A3D5-926D0C9FA50D}" srcOrd="3" destOrd="0" presId="urn:microsoft.com/office/officeart/2005/8/layout/gear1"/>
    <dgm:cxn modelId="{2B715FBF-8D8D-440A-A8D6-2E022A58C1FB}" type="presParOf" srcId="{B5F3516C-206C-4B6F-AB99-4E072D0CBB64}" destId="{FFE71D9F-93E0-4173-B4D6-15C79B408364}" srcOrd="4" destOrd="0" presId="urn:microsoft.com/office/officeart/2005/8/layout/gear1"/>
    <dgm:cxn modelId="{1C8BB7EC-566C-4167-B259-077C69DFD5A8}" type="presParOf" srcId="{B5F3516C-206C-4B6F-AB99-4E072D0CBB64}" destId="{A20BFF1D-01FB-44CF-92E9-53BEF923DA9D}" srcOrd="5" destOrd="0" presId="urn:microsoft.com/office/officeart/2005/8/layout/gear1"/>
    <dgm:cxn modelId="{398298F3-8C0D-4F02-89E4-579EDF564F3A}" type="presParOf" srcId="{B5F3516C-206C-4B6F-AB99-4E072D0CBB64}" destId="{F6D6AC58-20EC-4824-B68B-430B6EDA9B64}" srcOrd="6" destOrd="0" presId="urn:microsoft.com/office/officeart/2005/8/layout/gear1"/>
    <dgm:cxn modelId="{5E588F99-5CCB-465B-BBE4-40054B2AF532}" type="presParOf" srcId="{B5F3516C-206C-4B6F-AB99-4E072D0CBB64}" destId="{1E258AD1-5FC7-4FA5-B8DA-3CFECD00F1CD}" srcOrd="7" destOrd="0" presId="urn:microsoft.com/office/officeart/2005/8/layout/gear1"/>
    <dgm:cxn modelId="{E7E44903-1E6C-45BB-B3EB-44D41994C9BF}" type="presParOf" srcId="{B5F3516C-206C-4B6F-AB99-4E072D0CBB64}" destId="{8C9642FA-C2BC-4C16-8BFF-99B3E8B00B8B}" srcOrd="8" destOrd="0" presId="urn:microsoft.com/office/officeart/2005/8/layout/gear1"/>
    <dgm:cxn modelId="{6450992D-61A4-40BC-8829-6E70F94A0ECF}" type="presParOf" srcId="{B5F3516C-206C-4B6F-AB99-4E072D0CBB64}" destId="{91EE93B6-918A-4946-B581-E5F003935F2B}" srcOrd="9" destOrd="0" presId="urn:microsoft.com/office/officeart/2005/8/layout/gear1"/>
    <dgm:cxn modelId="{655BFCFB-3BA9-46BE-B2ED-280EA63F31EC}" type="presParOf" srcId="{B5F3516C-206C-4B6F-AB99-4E072D0CBB64}" destId="{FD837352-2605-4880-957C-148BF843EEE4}" srcOrd="10" destOrd="0" presId="urn:microsoft.com/office/officeart/2005/8/layout/gear1"/>
    <dgm:cxn modelId="{238CF109-F46B-4155-AB6D-A845A2EABF99}" type="presParOf" srcId="{B5F3516C-206C-4B6F-AB99-4E072D0CBB64}" destId="{461877BC-99AD-46B6-B3AB-078586C88336}" srcOrd="11" destOrd="0" presId="urn:microsoft.com/office/officeart/2005/8/layout/gear1"/>
    <dgm:cxn modelId="{6535BCF6-C3D3-4FB6-8410-8C7E8CAC8964}"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dgm:pt>
    <dgm:pt modelId="{C4ACDE86-D253-42D9-8FD0-8BCD06851266}">
      <dgm:prSet phldrT="[Text]"/>
      <dgm:spPr/>
      <dgm:t>
        <a:bodyPr/>
        <a:lstStyle/>
        <a:p>
          <a:r>
            <a:rPr lang="en-ZA" dirty="0" smtClean="0"/>
            <a:t>FUNCTIONS</a:t>
          </a:r>
          <a:endParaRPr lang="en-ZA" dirty="0"/>
        </a:p>
      </dgm:t>
    </dgm:pt>
    <dgm:pt modelId="{04B0D447-2FA4-4B64-8CFA-4F1B465472FC}" type="parTrans" cxnId="{41005A36-3E2B-4E7A-9DFE-BC428C1D4715}">
      <dgm:prSet/>
      <dgm:spPr/>
      <dgm:t>
        <a:bodyPr/>
        <a:lstStyle/>
        <a:p>
          <a:endParaRPr lang="en-ZA"/>
        </a:p>
      </dgm:t>
    </dgm:pt>
    <dgm:pt modelId="{25BE869F-1F9C-48C0-AD27-56FE1C0B49CC}" type="sibTrans" cxnId="{41005A36-3E2B-4E7A-9DFE-BC428C1D4715}">
      <dgm:prSet/>
      <dgm:spPr/>
      <dgm:t>
        <a:bodyPr/>
        <a:lstStyle/>
        <a:p>
          <a:endParaRPr lang="en-ZA"/>
        </a:p>
      </dgm:t>
    </dgm:pt>
    <dgm:pt modelId="{E7AAF227-A9C3-4368-A92A-16B807929F18}">
      <dgm:prSet phldrT="[Text]"/>
      <dgm:spPr/>
      <dgm:t>
        <a:bodyPr/>
        <a:lstStyle/>
        <a:p>
          <a:r>
            <a:rPr lang="en-ZA" dirty="0" err="1" smtClean="0"/>
            <a:t>Iziko</a:t>
          </a:r>
          <a:endParaRPr lang="en-ZA" dirty="0"/>
        </a:p>
      </dgm:t>
    </dgm:pt>
    <dgm:pt modelId="{9166C50C-5853-48E9-931F-A452C3AF6557}" type="parTrans" cxnId="{254E99DF-025C-477A-8032-A8CAD7ADE8D7}">
      <dgm:prSet/>
      <dgm:spPr/>
      <dgm:t>
        <a:bodyPr/>
        <a:lstStyle/>
        <a:p>
          <a:endParaRPr lang="en-ZA"/>
        </a:p>
      </dgm:t>
    </dgm:pt>
    <dgm:pt modelId="{55EA0021-E006-4C4F-8069-3895EBBC0CC5}" type="sibTrans" cxnId="{254E99DF-025C-477A-8032-A8CAD7ADE8D7}">
      <dgm:prSet/>
      <dgm:spPr/>
      <dgm:t>
        <a:bodyPr/>
        <a:lstStyle/>
        <a:p>
          <a:endParaRPr lang="en-ZA"/>
        </a:p>
      </dgm:t>
    </dgm:pt>
    <dgm:pt modelId="{737E9D35-7E60-422E-9170-45A3CADAE91E}">
      <dgm:prSet phldrT="[Text]"/>
      <dgm:spPr/>
      <dgm:t>
        <a:bodyPr/>
        <a:lstStyle/>
        <a:p>
          <a:r>
            <a:rPr lang="en-ZA" dirty="0" smtClean="0"/>
            <a:t>CORE</a:t>
          </a:r>
          <a:endParaRPr lang="en-ZA" dirty="0"/>
        </a:p>
      </dgm:t>
    </dgm:pt>
    <dgm:pt modelId="{02FB3AD7-A355-4809-A5F6-4621223B5861}" type="parTrans" cxnId="{EA401D8E-0A47-4DB7-914F-9F43A46ED561}">
      <dgm:prSet/>
      <dgm:spPr/>
      <dgm:t>
        <a:bodyPr/>
        <a:lstStyle/>
        <a:p>
          <a:endParaRPr lang="en-ZA"/>
        </a:p>
      </dgm:t>
    </dgm:pt>
    <dgm:pt modelId="{177959A0-B4FF-4A90-98BE-64483128AAA3}" type="sibTrans" cxnId="{EA401D8E-0A47-4DB7-914F-9F43A46ED561}">
      <dgm:prSet/>
      <dgm:spPr/>
      <dgm:t>
        <a:bodyPr/>
        <a:lstStyle/>
        <a:p>
          <a:endParaRPr lang="en-ZA"/>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E3E7E28C-7202-4672-BAFA-70D776A3E244}" type="presOf" srcId="{C4ACDE86-D253-42D9-8FD0-8BCD06851266}" destId="{559585DB-EEBA-40DA-A55D-E08CD092B168}" srcOrd="0" destOrd="0" presId="urn:microsoft.com/office/officeart/2005/8/layout/gear1"/>
    <dgm:cxn modelId="{ACAB6A5E-C9F7-455A-8D7E-AB9F13284127}" type="presOf" srcId="{737E9D35-7E60-422E-9170-45A3CADAE91E}" destId="{1E258AD1-5FC7-4FA5-B8DA-3CFECD00F1CD}" srcOrd="1" destOrd="0" presId="urn:microsoft.com/office/officeart/2005/8/layout/gear1"/>
    <dgm:cxn modelId="{A44AB209-82EE-4348-AE1D-B60B5F129005}" type="presOf" srcId="{737E9D35-7E60-422E-9170-45A3CADAE91E}" destId="{91EE93B6-918A-4946-B581-E5F003935F2B}" srcOrd="3" destOrd="0" presId="urn:microsoft.com/office/officeart/2005/8/layout/gear1"/>
    <dgm:cxn modelId="{42FCB1E9-2316-41EE-A57E-FB631C5EC036}" type="presOf" srcId="{C4ACDE86-D253-42D9-8FD0-8BCD06851266}" destId="{925D8D41-454A-409E-9506-BD8AA3D8AF7B}" srcOrd="1"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30AC4BFB-05F0-496B-A011-093C721CE8B0}" type="presOf" srcId="{E7AAF227-A9C3-4368-A92A-16B807929F18}" destId="{1FE3DD9B-13F9-40B6-A3D5-926D0C9FA50D}" srcOrd="0" destOrd="0" presId="urn:microsoft.com/office/officeart/2005/8/layout/gear1"/>
    <dgm:cxn modelId="{9DBA74A0-BB82-434C-BBB1-85B613808945}" type="presOf" srcId="{177959A0-B4FF-4A90-98BE-64483128AAA3}" destId="{4ACD9C76-CEC3-4B88-9139-F6E0A599D7ED}" srcOrd="0"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131C4FDA-681B-4F02-9C26-26A469FEF0FB}" type="presOf" srcId="{55EA0021-E006-4C4F-8069-3895EBBC0CC5}" destId="{461877BC-99AD-46B6-B3AB-078586C88336}" srcOrd="0" destOrd="0" presId="urn:microsoft.com/office/officeart/2005/8/layout/gear1"/>
    <dgm:cxn modelId="{662070C9-ED14-4B8F-9FEC-B2844B77D226}" type="presOf" srcId="{C15AF0B6-7A7D-469A-BDB6-B4C6B66BE53B}" destId="{B5F3516C-206C-4B6F-AB99-4E072D0CBB64}" srcOrd="0" destOrd="0" presId="urn:microsoft.com/office/officeart/2005/8/layout/gear1"/>
    <dgm:cxn modelId="{94A6299F-C51F-446B-9578-83460DD641B9}" type="presOf" srcId="{737E9D35-7E60-422E-9170-45A3CADAE91E}" destId="{8C9642FA-C2BC-4C16-8BFF-99B3E8B00B8B}" srcOrd="2" destOrd="0" presId="urn:microsoft.com/office/officeart/2005/8/layout/gear1"/>
    <dgm:cxn modelId="{EE955F71-DE95-4542-90DA-0CC13955B79A}" type="presOf" srcId="{C4ACDE86-D253-42D9-8FD0-8BCD06851266}" destId="{ADA61729-FA26-46BE-BA13-64C31C9D8F29}" srcOrd="2" destOrd="0" presId="urn:microsoft.com/office/officeart/2005/8/layout/gear1"/>
    <dgm:cxn modelId="{01E20997-EFF5-459E-B24A-C29A8B333BFF}" type="presOf" srcId="{E7AAF227-A9C3-4368-A92A-16B807929F18}" destId="{FFE71D9F-93E0-4173-B4D6-15C79B408364}" srcOrd="1" destOrd="0" presId="urn:microsoft.com/office/officeart/2005/8/layout/gear1"/>
    <dgm:cxn modelId="{BBE5ECE8-E63F-4CEC-A553-AFE9648B039E}" type="presOf" srcId="{737E9D35-7E60-422E-9170-45A3CADAE91E}" destId="{F6D6AC58-20EC-4824-B68B-430B6EDA9B64}" srcOrd="0" destOrd="0" presId="urn:microsoft.com/office/officeart/2005/8/layout/gear1"/>
    <dgm:cxn modelId="{AFE23452-E479-4B17-9D24-72533FE7C71E}" type="presOf" srcId="{25BE869F-1F9C-48C0-AD27-56FE1C0B49CC}" destId="{FD837352-2605-4880-957C-148BF843EEE4}" srcOrd="0"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7E1DBE18-020A-4938-9FF5-677D28A1C3A0}" type="presOf" srcId="{E7AAF227-A9C3-4368-A92A-16B807929F18}" destId="{A20BFF1D-01FB-44CF-92E9-53BEF923DA9D}" srcOrd="2" destOrd="0" presId="urn:microsoft.com/office/officeart/2005/8/layout/gear1"/>
    <dgm:cxn modelId="{6A6624EA-E0BD-4896-A283-3E9D04DF0DD2}" type="presParOf" srcId="{B5F3516C-206C-4B6F-AB99-4E072D0CBB64}" destId="{559585DB-EEBA-40DA-A55D-E08CD092B168}" srcOrd="0" destOrd="0" presId="urn:microsoft.com/office/officeart/2005/8/layout/gear1"/>
    <dgm:cxn modelId="{2B5879F1-9F93-461D-B2C6-B197CF684DB8}" type="presParOf" srcId="{B5F3516C-206C-4B6F-AB99-4E072D0CBB64}" destId="{925D8D41-454A-409E-9506-BD8AA3D8AF7B}" srcOrd="1" destOrd="0" presId="urn:microsoft.com/office/officeart/2005/8/layout/gear1"/>
    <dgm:cxn modelId="{25F152F1-D920-4F04-B299-B73BC72955C7}" type="presParOf" srcId="{B5F3516C-206C-4B6F-AB99-4E072D0CBB64}" destId="{ADA61729-FA26-46BE-BA13-64C31C9D8F29}" srcOrd="2" destOrd="0" presId="urn:microsoft.com/office/officeart/2005/8/layout/gear1"/>
    <dgm:cxn modelId="{856530DC-75CF-435C-8E76-43317DF93218}" type="presParOf" srcId="{B5F3516C-206C-4B6F-AB99-4E072D0CBB64}" destId="{1FE3DD9B-13F9-40B6-A3D5-926D0C9FA50D}" srcOrd="3" destOrd="0" presId="urn:microsoft.com/office/officeart/2005/8/layout/gear1"/>
    <dgm:cxn modelId="{347027FB-652C-47C9-854C-BB97CE32405E}" type="presParOf" srcId="{B5F3516C-206C-4B6F-AB99-4E072D0CBB64}" destId="{FFE71D9F-93E0-4173-B4D6-15C79B408364}" srcOrd="4" destOrd="0" presId="urn:microsoft.com/office/officeart/2005/8/layout/gear1"/>
    <dgm:cxn modelId="{6A63FC62-1484-4B50-BE63-388FBE702196}" type="presParOf" srcId="{B5F3516C-206C-4B6F-AB99-4E072D0CBB64}" destId="{A20BFF1D-01FB-44CF-92E9-53BEF923DA9D}" srcOrd="5" destOrd="0" presId="urn:microsoft.com/office/officeart/2005/8/layout/gear1"/>
    <dgm:cxn modelId="{A2A979B9-236D-4F07-ABF4-4B894C1E296A}" type="presParOf" srcId="{B5F3516C-206C-4B6F-AB99-4E072D0CBB64}" destId="{F6D6AC58-20EC-4824-B68B-430B6EDA9B64}" srcOrd="6" destOrd="0" presId="urn:microsoft.com/office/officeart/2005/8/layout/gear1"/>
    <dgm:cxn modelId="{7CD41058-EAF7-4AEF-BA30-7520AE4EAB93}" type="presParOf" srcId="{B5F3516C-206C-4B6F-AB99-4E072D0CBB64}" destId="{1E258AD1-5FC7-4FA5-B8DA-3CFECD00F1CD}" srcOrd="7" destOrd="0" presId="urn:microsoft.com/office/officeart/2005/8/layout/gear1"/>
    <dgm:cxn modelId="{37D4BE50-6D7B-4D9B-937A-AEAD4E483E00}" type="presParOf" srcId="{B5F3516C-206C-4B6F-AB99-4E072D0CBB64}" destId="{8C9642FA-C2BC-4C16-8BFF-99B3E8B00B8B}" srcOrd="8" destOrd="0" presId="urn:microsoft.com/office/officeart/2005/8/layout/gear1"/>
    <dgm:cxn modelId="{B9CE2756-A991-495A-BB0A-D2A94AC82DD3}" type="presParOf" srcId="{B5F3516C-206C-4B6F-AB99-4E072D0CBB64}" destId="{91EE93B6-918A-4946-B581-E5F003935F2B}" srcOrd="9" destOrd="0" presId="urn:microsoft.com/office/officeart/2005/8/layout/gear1"/>
    <dgm:cxn modelId="{6974C588-B620-4579-AB97-C7933C39F582}" type="presParOf" srcId="{B5F3516C-206C-4B6F-AB99-4E072D0CBB64}" destId="{FD837352-2605-4880-957C-148BF843EEE4}" srcOrd="10" destOrd="0" presId="urn:microsoft.com/office/officeart/2005/8/layout/gear1"/>
    <dgm:cxn modelId="{BDD294E5-973C-4B89-98A2-EDE5E2B84901}" type="presParOf" srcId="{B5F3516C-206C-4B6F-AB99-4E072D0CBB64}" destId="{461877BC-99AD-46B6-B3AB-078586C88336}" srcOrd="11" destOrd="0" presId="urn:microsoft.com/office/officeart/2005/8/layout/gear1"/>
    <dgm:cxn modelId="{E8E5C11A-34E6-4D1E-867D-3BF2925B1DBF}"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2579E-CF21-49F9-BD64-0255016A665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85BE921E-0632-4D39-B5A2-FF5554D43FB8}">
      <dgm:prSet phldrT="[Text]">
        <dgm:style>
          <a:lnRef idx="1">
            <a:schemeClr val="accent5"/>
          </a:lnRef>
          <a:fillRef idx="3">
            <a:schemeClr val="accent5"/>
          </a:fillRef>
          <a:effectRef idx="2">
            <a:schemeClr val="accent5"/>
          </a:effectRef>
          <a:fontRef idx="minor">
            <a:schemeClr val="lt1"/>
          </a:fontRef>
        </dgm:style>
      </dgm:prSet>
      <dgm:spPr/>
      <dgm:t>
        <a:bodyPr/>
        <a:lstStyle/>
        <a:p>
          <a:r>
            <a:rPr lang="en-ZA" dirty="0" smtClean="0"/>
            <a:t>Review process</a:t>
          </a:r>
          <a:endParaRPr lang="en-ZA" dirty="0"/>
        </a:p>
      </dgm:t>
    </dgm:pt>
    <dgm:pt modelId="{E0E57075-7530-40F9-9D97-9290D59D97A1}" type="parTrans" cxnId="{0EB1747C-8FCD-436E-BCB8-3F161AE28B3B}">
      <dgm:prSet/>
      <dgm:spPr/>
      <dgm:t>
        <a:bodyPr/>
        <a:lstStyle/>
        <a:p>
          <a:endParaRPr lang="en-ZA"/>
        </a:p>
      </dgm:t>
    </dgm:pt>
    <dgm:pt modelId="{D4C9DDD6-F812-4A3E-AED9-0C94C0F65BA1}" type="sibTrans" cxnId="{0EB1747C-8FCD-436E-BCB8-3F161AE28B3B}">
      <dgm:prSet/>
      <dgm:spPr/>
      <dgm:t>
        <a:bodyPr/>
        <a:lstStyle/>
        <a:p>
          <a:endParaRPr lang="en-ZA"/>
        </a:p>
      </dgm:t>
    </dgm:pt>
    <dgm:pt modelId="{596F7933-9217-4C6E-9256-0A54F359CECB}">
      <dgm:prSet phldrT="[Text]" custT="1"/>
      <dgm:spPr/>
      <dgm:t>
        <a:bodyPr/>
        <a:lstStyle/>
        <a:p>
          <a:r>
            <a:rPr lang="en-ZA" sz="1600" dirty="0" smtClean="0">
              <a:solidFill>
                <a:srgbClr val="002060"/>
              </a:solidFill>
              <a:latin typeface="+mj-lt"/>
              <a:cs typeface="Arial" panose="020B0604020202020204" pitchFamily="34" charset="0"/>
            </a:rPr>
            <a:t>Assessed  the process followed  by departments to prepare and submit  strategic plans and APPs. </a:t>
          </a:r>
          <a:endParaRPr lang="en-ZA" sz="1600" dirty="0">
            <a:latin typeface="+mj-lt"/>
            <a:cs typeface="Arial" panose="020B0604020202020204" pitchFamily="34" charset="0"/>
          </a:endParaRPr>
        </a:p>
      </dgm:t>
    </dgm:pt>
    <dgm:pt modelId="{AEAAE22A-7350-44A8-B67D-094CF83EA2DD}" type="parTrans" cxnId="{12CAD1C9-F73A-4146-9940-04482FADF4EB}">
      <dgm:prSet/>
      <dgm:spPr/>
      <dgm:t>
        <a:bodyPr/>
        <a:lstStyle/>
        <a:p>
          <a:endParaRPr lang="en-ZA"/>
        </a:p>
      </dgm:t>
    </dgm:pt>
    <dgm:pt modelId="{DFAE949D-B5AE-489F-8744-097C6F6BAEAD}" type="sibTrans" cxnId="{12CAD1C9-F73A-4146-9940-04482FADF4EB}">
      <dgm:prSet/>
      <dgm:spPr/>
      <dgm:t>
        <a:bodyPr/>
        <a:lstStyle/>
        <a:p>
          <a:endParaRPr lang="en-ZA"/>
        </a:p>
      </dgm:t>
    </dgm:pt>
    <dgm:pt modelId="{DF54405E-A3D5-4351-AFBA-6BD1E1D6D4B0}">
      <dgm:prSet phldrT="[Text]">
        <dgm:style>
          <a:lnRef idx="0">
            <a:schemeClr val="accent4"/>
          </a:lnRef>
          <a:fillRef idx="3">
            <a:schemeClr val="accent4"/>
          </a:fillRef>
          <a:effectRef idx="3">
            <a:schemeClr val="accent4"/>
          </a:effectRef>
          <a:fontRef idx="minor">
            <a:schemeClr val="lt1"/>
          </a:fontRef>
        </dgm:style>
      </dgm:prSet>
      <dgm:spPr/>
      <dgm:t>
        <a:bodyPr/>
        <a:lstStyle/>
        <a:p>
          <a:r>
            <a:rPr lang="en-ZA" dirty="0" smtClean="0"/>
            <a:t>Reporting</a:t>
          </a:r>
          <a:endParaRPr lang="en-ZA" dirty="0"/>
        </a:p>
      </dgm:t>
    </dgm:pt>
    <dgm:pt modelId="{6C2EDC53-B9C1-4929-ACA3-81AFF0FA4BFF}" type="parTrans" cxnId="{9BA033AE-2468-412E-82DA-C0FF6DFC73BB}">
      <dgm:prSet/>
      <dgm:spPr/>
      <dgm:t>
        <a:bodyPr/>
        <a:lstStyle/>
        <a:p>
          <a:endParaRPr lang="en-ZA"/>
        </a:p>
      </dgm:t>
    </dgm:pt>
    <dgm:pt modelId="{EC12C537-B6D3-47F5-8A5D-805C523674DA}" type="sibTrans" cxnId="{9BA033AE-2468-412E-82DA-C0FF6DFC73BB}">
      <dgm:prSet/>
      <dgm:spPr/>
      <dgm:t>
        <a:bodyPr/>
        <a:lstStyle/>
        <a:p>
          <a:endParaRPr lang="en-ZA"/>
        </a:p>
      </dgm:t>
    </dgm:pt>
    <dgm:pt modelId="{638DA421-4F5F-431C-BFC3-9D286582A802}">
      <dgm:prSet phldrT="[Text]" custT="1"/>
      <dgm:spPr/>
      <dgm:t>
        <a:bodyPr/>
        <a:lstStyle/>
        <a:p>
          <a:r>
            <a:rPr lang="en-ZA" sz="1600" b="0" dirty="0" smtClean="0">
              <a:solidFill>
                <a:srgbClr val="002060"/>
              </a:solidFill>
              <a:latin typeface="+mn-lt"/>
              <a:cs typeface="Arial" panose="020B0604020202020204" pitchFamily="34" charset="0"/>
            </a:rPr>
            <a:t>Findings from the review </a:t>
          </a:r>
          <a:r>
            <a:rPr lang="en-ZA" sz="1600" dirty="0" smtClean="0">
              <a:solidFill>
                <a:srgbClr val="002060"/>
              </a:solidFill>
              <a:latin typeface="+mn-lt"/>
              <a:cs typeface="Arial" panose="020B0604020202020204" pitchFamily="34" charset="0"/>
            </a:rPr>
            <a:t>are  communicated in the 2016-17 interim management report to enable changes to be made.</a:t>
          </a:r>
          <a:endParaRPr lang="en-ZA" sz="1600" dirty="0">
            <a:solidFill>
              <a:srgbClr val="002060"/>
            </a:solidFill>
            <a:latin typeface="+mn-lt"/>
            <a:cs typeface="Arial" panose="020B0604020202020204" pitchFamily="34" charset="0"/>
          </a:endParaRPr>
        </a:p>
      </dgm:t>
    </dgm:pt>
    <dgm:pt modelId="{78AE6FB2-9A0E-4D83-9C40-2BA577D17BA3}" type="parTrans" cxnId="{7DA4DF70-7B7B-48C2-B8B4-A0CD51E2514C}">
      <dgm:prSet/>
      <dgm:spPr/>
      <dgm:t>
        <a:bodyPr/>
        <a:lstStyle/>
        <a:p>
          <a:endParaRPr lang="en-ZA"/>
        </a:p>
      </dgm:t>
    </dgm:pt>
    <dgm:pt modelId="{7ECC61E3-AC90-4FD6-8AB7-6E8E2D7B847F}" type="sibTrans" cxnId="{7DA4DF70-7B7B-48C2-B8B4-A0CD51E2514C}">
      <dgm:prSet/>
      <dgm:spPr/>
      <dgm:t>
        <a:bodyPr/>
        <a:lstStyle/>
        <a:p>
          <a:endParaRPr lang="en-ZA"/>
        </a:p>
      </dgm:t>
    </dgm:pt>
    <dgm:pt modelId="{E6A16731-BC77-42FB-BDDD-048BE1D78DF5}">
      <dgm:prSet phldrT="[Text]" custT="1"/>
      <dgm:spPr/>
      <dgm:t>
        <a:bodyPr/>
        <a:lstStyle/>
        <a:p>
          <a:r>
            <a:rPr lang="en-ZA" sz="1600" dirty="0" smtClean="0">
              <a:solidFill>
                <a:srgbClr val="002060"/>
              </a:solidFill>
              <a:latin typeface="+mn-lt"/>
              <a:cs typeface="Arial" panose="020B0604020202020204" pitchFamily="34" charset="0"/>
            </a:rPr>
            <a:t>Findings relevant to the interim review do not have an impact on the audit conclusion on usefulness or reliability of the selected programmes for the PFMA 2016-17  year end audit. </a:t>
          </a:r>
          <a:endParaRPr lang="en-ZA" sz="1600" dirty="0">
            <a:solidFill>
              <a:srgbClr val="002060"/>
            </a:solidFill>
            <a:latin typeface="+mn-lt"/>
            <a:cs typeface="Arial" panose="020B0604020202020204" pitchFamily="34" charset="0"/>
          </a:endParaRPr>
        </a:p>
      </dgm:t>
    </dgm:pt>
    <dgm:pt modelId="{0DD8B7EB-2B58-416A-8A84-E1796BE87940}" type="parTrans" cxnId="{DF08E5B1-BEAD-4C2C-ADAC-954DEFDE9A0B}">
      <dgm:prSet/>
      <dgm:spPr/>
      <dgm:t>
        <a:bodyPr/>
        <a:lstStyle/>
        <a:p>
          <a:endParaRPr lang="en-ZA"/>
        </a:p>
      </dgm:t>
    </dgm:pt>
    <dgm:pt modelId="{DD7766DF-9CDD-49F3-8413-1126ACA7521B}" type="sibTrans" cxnId="{DF08E5B1-BEAD-4C2C-ADAC-954DEFDE9A0B}">
      <dgm:prSet/>
      <dgm:spPr/>
      <dgm:t>
        <a:bodyPr/>
        <a:lstStyle/>
        <a:p>
          <a:endParaRPr lang="en-ZA"/>
        </a:p>
      </dgm:t>
    </dgm:pt>
    <dgm:pt modelId="{0D941674-3A85-4802-8375-FD070DE813D7}">
      <dgm:prSet phldrT="[Text]" custT="1"/>
      <dgm:spPr/>
      <dgm:t>
        <a:bodyPr/>
        <a:lstStyle/>
        <a:p>
          <a:r>
            <a:rPr lang="en-ZA" sz="1600" dirty="0" smtClean="0">
              <a:solidFill>
                <a:srgbClr val="002060"/>
              </a:solidFill>
              <a:latin typeface="+mj-lt"/>
              <a:cs typeface="Arial" panose="020B0604020202020204" pitchFamily="34" charset="0"/>
            </a:rPr>
            <a:t>Assessed the </a:t>
          </a:r>
          <a:r>
            <a:rPr lang="en-ZA" sz="1600" b="1" dirty="0" smtClean="0">
              <a:solidFill>
                <a:srgbClr val="002060"/>
              </a:solidFill>
              <a:latin typeface="+mj-lt"/>
              <a:cs typeface="Arial" panose="020B0604020202020204" pitchFamily="34" charset="0"/>
            </a:rPr>
            <a:t>measurability and relevance</a:t>
          </a:r>
          <a:r>
            <a:rPr lang="en-ZA" sz="1600" dirty="0" smtClean="0">
              <a:solidFill>
                <a:srgbClr val="002060"/>
              </a:solidFill>
              <a:latin typeface="+mj-lt"/>
              <a:cs typeface="Arial" panose="020B0604020202020204" pitchFamily="34" charset="0"/>
            </a:rPr>
            <a:t> of the final draft indicators and targets planned for selected programmes </a:t>
          </a:r>
          <a:endParaRPr lang="en-ZA" sz="1600" dirty="0">
            <a:latin typeface="+mj-lt"/>
            <a:cs typeface="Arial" panose="020B0604020202020204" pitchFamily="34" charset="0"/>
          </a:endParaRPr>
        </a:p>
      </dgm:t>
    </dgm:pt>
    <dgm:pt modelId="{D1D07634-8029-4230-9D3C-C46002CC072F}" type="parTrans" cxnId="{A845F156-2A90-443D-B089-40640A5BAECA}">
      <dgm:prSet/>
      <dgm:spPr/>
      <dgm:t>
        <a:bodyPr/>
        <a:lstStyle/>
        <a:p>
          <a:endParaRPr lang="en-ZA"/>
        </a:p>
      </dgm:t>
    </dgm:pt>
    <dgm:pt modelId="{70B9990F-ED01-41DC-BC48-43AAAF771228}" type="sibTrans" cxnId="{A845F156-2A90-443D-B089-40640A5BAECA}">
      <dgm:prSet/>
      <dgm:spPr/>
      <dgm:t>
        <a:bodyPr/>
        <a:lstStyle/>
        <a:p>
          <a:endParaRPr lang="en-ZA"/>
        </a:p>
      </dgm:t>
    </dgm:pt>
    <dgm:pt modelId="{02C2C898-C3E0-4EB7-906D-6FAA621BF7A2}" type="pres">
      <dgm:prSet presAssocID="{7332579E-CF21-49F9-BD64-0255016A665E}" presName="linearFlow" presStyleCnt="0">
        <dgm:presLayoutVars>
          <dgm:dir/>
          <dgm:animLvl val="lvl"/>
          <dgm:resizeHandles val="exact"/>
        </dgm:presLayoutVars>
      </dgm:prSet>
      <dgm:spPr/>
      <dgm:t>
        <a:bodyPr/>
        <a:lstStyle/>
        <a:p>
          <a:endParaRPr lang="en-ZA"/>
        </a:p>
      </dgm:t>
    </dgm:pt>
    <dgm:pt modelId="{712B57AE-6D73-4CE0-A345-8F376011258F}" type="pres">
      <dgm:prSet presAssocID="{85BE921E-0632-4D39-B5A2-FF5554D43FB8}" presName="composite" presStyleCnt="0"/>
      <dgm:spPr/>
    </dgm:pt>
    <dgm:pt modelId="{A038F76C-C99C-4024-94D1-3F3FCA6A1AE8}" type="pres">
      <dgm:prSet presAssocID="{85BE921E-0632-4D39-B5A2-FF5554D43FB8}" presName="parentText" presStyleLbl="alignNode1" presStyleIdx="0" presStyleCnt="2">
        <dgm:presLayoutVars>
          <dgm:chMax val="1"/>
          <dgm:bulletEnabled val="1"/>
        </dgm:presLayoutVars>
      </dgm:prSet>
      <dgm:spPr/>
      <dgm:t>
        <a:bodyPr/>
        <a:lstStyle/>
        <a:p>
          <a:endParaRPr lang="en-ZA"/>
        </a:p>
      </dgm:t>
    </dgm:pt>
    <dgm:pt modelId="{F0A3C9F1-F84A-4B9C-A057-9C38D99B64E4}" type="pres">
      <dgm:prSet presAssocID="{85BE921E-0632-4D39-B5A2-FF5554D43FB8}" presName="descendantText" presStyleLbl="alignAcc1" presStyleIdx="0" presStyleCnt="2" custScaleY="100249">
        <dgm:presLayoutVars>
          <dgm:bulletEnabled val="1"/>
        </dgm:presLayoutVars>
      </dgm:prSet>
      <dgm:spPr/>
      <dgm:t>
        <a:bodyPr/>
        <a:lstStyle/>
        <a:p>
          <a:endParaRPr lang="en-ZA"/>
        </a:p>
      </dgm:t>
    </dgm:pt>
    <dgm:pt modelId="{3E58087A-A6E7-4284-8C76-BA6F957CC9D6}" type="pres">
      <dgm:prSet presAssocID="{D4C9DDD6-F812-4A3E-AED9-0C94C0F65BA1}" presName="sp" presStyleCnt="0"/>
      <dgm:spPr/>
    </dgm:pt>
    <dgm:pt modelId="{DA93E90B-7A00-48A6-8462-F405E691B62A}" type="pres">
      <dgm:prSet presAssocID="{DF54405E-A3D5-4351-AFBA-6BD1E1D6D4B0}" presName="composite" presStyleCnt="0"/>
      <dgm:spPr/>
    </dgm:pt>
    <dgm:pt modelId="{12300269-6050-44F2-A829-EB47629E1751}" type="pres">
      <dgm:prSet presAssocID="{DF54405E-A3D5-4351-AFBA-6BD1E1D6D4B0}" presName="parentText" presStyleLbl="alignNode1" presStyleIdx="1" presStyleCnt="2">
        <dgm:presLayoutVars>
          <dgm:chMax val="1"/>
          <dgm:bulletEnabled val="1"/>
        </dgm:presLayoutVars>
      </dgm:prSet>
      <dgm:spPr/>
      <dgm:t>
        <a:bodyPr/>
        <a:lstStyle/>
        <a:p>
          <a:endParaRPr lang="en-ZA"/>
        </a:p>
      </dgm:t>
    </dgm:pt>
    <dgm:pt modelId="{6ADB453C-4FDD-4980-9DE8-B33400CC1D68}" type="pres">
      <dgm:prSet presAssocID="{DF54405E-A3D5-4351-AFBA-6BD1E1D6D4B0}" presName="descendantText" presStyleLbl="alignAcc1" presStyleIdx="1" presStyleCnt="2" custScaleY="128949" custLinFactNeighborX="-1462" custLinFactNeighborY="-1845">
        <dgm:presLayoutVars>
          <dgm:bulletEnabled val="1"/>
        </dgm:presLayoutVars>
      </dgm:prSet>
      <dgm:spPr/>
      <dgm:t>
        <a:bodyPr/>
        <a:lstStyle/>
        <a:p>
          <a:endParaRPr lang="en-ZA"/>
        </a:p>
      </dgm:t>
    </dgm:pt>
  </dgm:ptLst>
  <dgm:cxnLst>
    <dgm:cxn modelId="{04B8BFF4-3B6B-440D-9406-28D26102C733}" type="presOf" srcId="{85BE921E-0632-4D39-B5A2-FF5554D43FB8}" destId="{A038F76C-C99C-4024-94D1-3F3FCA6A1AE8}" srcOrd="0" destOrd="0" presId="urn:microsoft.com/office/officeart/2005/8/layout/chevron2"/>
    <dgm:cxn modelId="{7DA4DF70-7B7B-48C2-B8B4-A0CD51E2514C}" srcId="{DF54405E-A3D5-4351-AFBA-6BD1E1D6D4B0}" destId="{638DA421-4F5F-431C-BFC3-9D286582A802}" srcOrd="0" destOrd="0" parTransId="{78AE6FB2-9A0E-4D83-9C40-2BA577D17BA3}" sibTransId="{7ECC61E3-AC90-4FD6-8AB7-6E8E2D7B847F}"/>
    <dgm:cxn modelId="{0EB1747C-8FCD-436E-BCB8-3F161AE28B3B}" srcId="{7332579E-CF21-49F9-BD64-0255016A665E}" destId="{85BE921E-0632-4D39-B5A2-FF5554D43FB8}" srcOrd="0" destOrd="0" parTransId="{E0E57075-7530-40F9-9D97-9290D59D97A1}" sibTransId="{D4C9DDD6-F812-4A3E-AED9-0C94C0F65BA1}"/>
    <dgm:cxn modelId="{12CAD1C9-F73A-4146-9940-04482FADF4EB}" srcId="{85BE921E-0632-4D39-B5A2-FF5554D43FB8}" destId="{596F7933-9217-4C6E-9256-0A54F359CECB}" srcOrd="0" destOrd="0" parTransId="{AEAAE22A-7350-44A8-B67D-094CF83EA2DD}" sibTransId="{DFAE949D-B5AE-489F-8744-097C6F6BAEAD}"/>
    <dgm:cxn modelId="{3AF3785E-1F1B-45BD-B113-62E7A23E0E6B}" type="presOf" srcId="{638DA421-4F5F-431C-BFC3-9D286582A802}" destId="{6ADB453C-4FDD-4980-9DE8-B33400CC1D68}" srcOrd="0" destOrd="0" presId="urn:microsoft.com/office/officeart/2005/8/layout/chevron2"/>
    <dgm:cxn modelId="{CAE8F173-3B61-4B28-9028-AEA5C0F49DC3}" type="presOf" srcId="{DF54405E-A3D5-4351-AFBA-6BD1E1D6D4B0}" destId="{12300269-6050-44F2-A829-EB47629E1751}" srcOrd="0" destOrd="0" presId="urn:microsoft.com/office/officeart/2005/8/layout/chevron2"/>
    <dgm:cxn modelId="{23DAE05C-EDC0-48F7-8D42-E862F48834D0}" type="presOf" srcId="{596F7933-9217-4C6E-9256-0A54F359CECB}" destId="{F0A3C9F1-F84A-4B9C-A057-9C38D99B64E4}" srcOrd="0" destOrd="0" presId="urn:microsoft.com/office/officeart/2005/8/layout/chevron2"/>
    <dgm:cxn modelId="{0D32D943-6B1A-4B1F-BCEE-7B36387E324B}" type="presOf" srcId="{7332579E-CF21-49F9-BD64-0255016A665E}" destId="{02C2C898-C3E0-4EB7-906D-6FAA621BF7A2}" srcOrd="0" destOrd="0" presId="urn:microsoft.com/office/officeart/2005/8/layout/chevron2"/>
    <dgm:cxn modelId="{5911892E-CDAD-4666-927E-E62314F15E43}" type="presOf" srcId="{0D941674-3A85-4802-8375-FD070DE813D7}" destId="{F0A3C9F1-F84A-4B9C-A057-9C38D99B64E4}" srcOrd="0" destOrd="1" presId="urn:microsoft.com/office/officeart/2005/8/layout/chevron2"/>
    <dgm:cxn modelId="{DF08E5B1-BEAD-4C2C-ADAC-954DEFDE9A0B}" srcId="{DF54405E-A3D5-4351-AFBA-6BD1E1D6D4B0}" destId="{E6A16731-BC77-42FB-BDDD-048BE1D78DF5}" srcOrd="1" destOrd="0" parTransId="{0DD8B7EB-2B58-416A-8A84-E1796BE87940}" sibTransId="{DD7766DF-9CDD-49F3-8413-1126ACA7521B}"/>
    <dgm:cxn modelId="{9BA033AE-2468-412E-82DA-C0FF6DFC73BB}" srcId="{7332579E-CF21-49F9-BD64-0255016A665E}" destId="{DF54405E-A3D5-4351-AFBA-6BD1E1D6D4B0}" srcOrd="1" destOrd="0" parTransId="{6C2EDC53-B9C1-4929-ACA3-81AFF0FA4BFF}" sibTransId="{EC12C537-B6D3-47F5-8A5D-805C523674DA}"/>
    <dgm:cxn modelId="{A845F156-2A90-443D-B089-40640A5BAECA}" srcId="{85BE921E-0632-4D39-B5A2-FF5554D43FB8}" destId="{0D941674-3A85-4802-8375-FD070DE813D7}" srcOrd="1" destOrd="0" parTransId="{D1D07634-8029-4230-9D3C-C46002CC072F}" sibTransId="{70B9990F-ED01-41DC-BC48-43AAAF771228}"/>
    <dgm:cxn modelId="{BCF8AB7A-9F12-4539-8404-D6CABE652AA8}" type="presOf" srcId="{E6A16731-BC77-42FB-BDDD-048BE1D78DF5}" destId="{6ADB453C-4FDD-4980-9DE8-B33400CC1D68}" srcOrd="0" destOrd="1" presId="urn:microsoft.com/office/officeart/2005/8/layout/chevron2"/>
    <dgm:cxn modelId="{1223B038-6764-4A1A-8F80-711596E05E08}" type="presParOf" srcId="{02C2C898-C3E0-4EB7-906D-6FAA621BF7A2}" destId="{712B57AE-6D73-4CE0-A345-8F376011258F}" srcOrd="0" destOrd="0" presId="urn:microsoft.com/office/officeart/2005/8/layout/chevron2"/>
    <dgm:cxn modelId="{F6493D8D-78C2-4E01-9B52-E6A1C195CDCD}" type="presParOf" srcId="{712B57AE-6D73-4CE0-A345-8F376011258F}" destId="{A038F76C-C99C-4024-94D1-3F3FCA6A1AE8}" srcOrd="0" destOrd="0" presId="urn:microsoft.com/office/officeart/2005/8/layout/chevron2"/>
    <dgm:cxn modelId="{2FADCC5E-5A07-41AD-BB85-231A5361C0C9}" type="presParOf" srcId="{712B57AE-6D73-4CE0-A345-8F376011258F}" destId="{F0A3C9F1-F84A-4B9C-A057-9C38D99B64E4}" srcOrd="1" destOrd="0" presId="urn:microsoft.com/office/officeart/2005/8/layout/chevron2"/>
    <dgm:cxn modelId="{BAE52912-3649-4A24-BAB3-EBDE34699154}" type="presParOf" srcId="{02C2C898-C3E0-4EB7-906D-6FAA621BF7A2}" destId="{3E58087A-A6E7-4284-8C76-BA6F957CC9D6}" srcOrd="1" destOrd="0" presId="urn:microsoft.com/office/officeart/2005/8/layout/chevron2"/>
    <dgm:cxn modelId="{C73DC9DE-AA0C-43EE-9CA2-F8FAD690D913}" type="presParOf" srcId="{02C2C898-C3E0-4EB7-906D-6FAA621BF7A2}" destId="{DA93E90B-7A00-48A6-8462-F405E691B62A}" srcOrd="2" destOrd="0" presId="urn:microsoft.com/office/officeart/2005/8/layout/chevron2"/>
    <dgm:cxn modelId="{436A7FA0-09C3-475A-9930-F22B277FB96C}" type="presParOf" srcId="{DA93E90B-7A00-48A6-8462-F405E691B62A}" destId="{12300269-6050-44F2-A829-EB47629E1751}" srcOrd="0" destOrd="0" presId="urn:microsoft.com/office/officeart/2005/8/layout/chevron2"/>
    <dgm:cxn modelId="{8C9F6F78-2095-47FE-93EE-4BD65DA5BF6C}" type="presParOf" srcId="{DA93E90B-7A00-48A6-8462-F405E691B62A}" destId="{6ADB453C-4FDD-4980-9DE8-B33400CC1D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345489-9041-47BD-9942-2EA708905CA5}" type="doc">
      <dgm:prSet loTypeId="urn:microsoft.com/office/officeart/2005/8/layout/process5" loCatId="process" qsTypeId="urn:microsoft.com/office/officeart/2005/8/quickstyle/simple5" qsCatId="simple" csTypeId="urn:microsoft.com/office/officeart/2005/8/colors/colorful1" csCatId="colorful" phldr="1"/>
      <dgm:spPr/>
      <dgm:t>
        <a:bodyPr/>
        <a:lstStyle/>
        <a:p>
          <a:endParaRPr lang="en-US"/>
        </a:p>
      </dgm:t>
    </dgm:pt>
    <dgm:pt modelId="{3E33F35E-57D7-4B5C-A9DD-B9EE86940FC5}">
      <dgm:prSet phldrT="[Text]" custT="1"/>
      <dgm:spPr/>
      <dgm:t>
        <a:bodyPr/>
        <a:lstStyle/>
        <a:p>
          <a:r>
            <a:rPr lang="en-US" sz="1600" b="1" dirty="0" smtClean="0"/>
            <a:t>Does the APP align with MTSF?</a:t>
          </a:r>
          <a:endParaRPr lang="en-US" sz="1600" b="1" dirty="0"/>
        </a:p>
      </dgm:t>
    </dgm:pt>
    <dgm:pt modelId="{7A74ACE8-2A4B-439C-893F-E3B5157018BC}" type="parTrans" cxnId="{2BD39D9F-A7C4-4DE4-8F3A-E857616A61B7}">
      <dgm:prSet/>
      <dgm:spPr/>
      <dgm:t>
        <a:bodyPr/>
        <a:lstStyle/>
        <a:p>
          <a:endParaRPr lang="en-US"/>
        </a:p>
      </dgm:t>
    </dgm:pt>
    <dgm:pt modelId="{4BDCF0B0-C968-47CB-BCAF-CB6B4BE4F04C}" type="sibTrans" cxnId="{2BD39D9F-A7C4-4DE4-8F3A-E857616A61B7}">
      <dgm:prSet/>
      <dgm:spPr/>
      <dgm:t>
        <a:bodyPr/>
        <a:lstStyle/>
        <a:p>
          <a:endParaRPr lang="en-US" dirty="0"/>
        </a:p>
      </dgm:t>
    </dgm:pt>
    <dgm:pt modelId="{0181893F-442E-4F4F-8B15-6CAA39AB9594}">
      <dgm:prSet phldrT="[Text]" custT="1"/>
      <dgm:spPr/>
      <dgm:t>
        <a:bodyPr/>
        <a:lstStyle/>
        <a:p>
          <a:r>
            <a:rPr lang="en-ZA" sz="1600" b="1" dirty="0" smtClean="0">
              <a:latin typeface="+mn-lt"/>
              <a:cs typeface="Arial" pitchFamily="34" charset="0"/>
            </a:rPr>
            <a:t>Are adequate resources (human and financial) available to achieve APPs?</a:t>
          </a:r>
          <a:endParaRPr lang="en-US" sz="1600" b="1" dirty="0">
            <a:latin typeface="+mn-lt"/>
          </a:endParaRPr>
        </a:p>
      </dgm:t>
    </dgm:pt>
    <dgm:pt modelId="{FCC2EF56-A9CF-4B3E-86E5-38BA93B1C6E9}" type="parTrans" cxnId="{07EAE27E-6063-4054-9512-C2512E621982}">
      <dgm:prSet/>
      <dgm:spPr/>
      <dgm:t>
        <a:bodyPr/>
        <a:lstStyle/>
        <a:p>
          <a:endParaRPr lang="en-US"/>
        </a:p>
      </dgm:t>
    </dgm:pt>
    <dgm:pt modelId="{5FFE89E7-B33A-425E-BA09-218D5D8DC212}" type="sibTrans" cxnId="{07EAE27E-6063-4054-9512-C2512E621982}">
      <dgm:prSet/>
      <dgm:spPr/>
      <dgm:t>
        <a:bodyPr/>
        <a:lstStyle/>
        <a:p>
          <a:endParaRPr lang="en-US" dirty="0"/>
        </a:p>
      </dgm:t>
    </dgm:pt>
    <dgm:pt modelId="{ABFFC975-CF6B-41F2-B82E-79D3CE001DB8}">
      <dgm:prSet phldrT="[Text]" custT="1"/>
      <dgm:spPr/>
      <dgm:t>
        <a:bodyPr/>
        <a:lstStyle/>
        <a:p>
          <a:r>
            <a:rPr lang="en-US" sz="1600" b="1" dirty="0" smtClean="0"/>
            <a:t>How can the APP be  achieved e.g. Performance contracts/ monitoring</a:t>
          </a:r>
          <a:endParaRPr lang="en-US" sz="1600" b="1" dirty="0"/>
        </a:p>
      </dgm:t>
    </dgm:pt>
    <dgm:pt modelId="{FB569B31-5CAF-4C50-8078-08F58F8A35D7}" type="parTrans" cxnId="{41B856D0-B00F-4E7D-BC64-8E7EB2127174}">
      <dgm:prSet/>
      <dgm:spPr/>
      <dgm:t>
        <a:bodyPr/>
        <a:lstStyle/>
        <a:p>
          <a:endParaRPr lang="en-US"/>
        </a:p>
      </dgm:t>
    </dgm:pt>
    <dgm:pt modelId="{620E4A2B-0597-426F-B7E6-CE44FFAB2DDD}" type="sibTrans" cxnId="{41B856D0-B00F-4E7D-BC64-8E7EB2127174}">
      <dgm:prSet/>
      <dgm:spPr/>
      <dgm:t>
        <a:bodyPr/>
        <a:lstStyle/>
        <a:p>
          <a:endParaRPr lang="en-US" dirty="0"/>
        </a:p>
      </dgm:t>
    </dgm:pt>
    <dgm:pt modelId="{2F21F2F0-769E-464C-B6F4-C8CB0620D18A}">
      <dgm:prSet/>
      <dgm:spPr/>
      <dgm:t>
        <a:bodyPr/>
        <a:lstStyle/>
        <a:p>
          <a:r>
            <a:rPr lang="en-US" b="1" dirty="0" smtClean="0"/>
            <a:t>Review annual achievement against APP targets</a:t>
          </a:r>
          <a:endParaRPr lang="en-US" b="1" dirty="0"/>
        </a:p>
      </dgm:t>
    </dgm:pt>
    <dgm:pt modelId="{85947A7B-4453-4E0C-A78B-37D74F3B0DE9}" type="parTrans" cxnId="{A030E34A-7FFD-4DCC-A97E-C8834CEAD26D}">
      <dgm:prSet/>
      <dgm:spPr/>
      <dgm:t>
        <a:bodyPr/>
        <a:lstStyle/>
        <a:p>
          <a:endParaRPr lang="en-US"/>
        </a:p>
      </dgm:t>
    </dgm:pt>
    <dgm:pt modelId="{881C2452-DEA7-464B-B13D-9C1EE7A54633}" type="sibTrans" cxnId="{A030E34A-7FFD-4DCC-A97E-C8834CEAD26D}">
      <dgm:prSet/>
      <dgm:spPr/>
      <dgm:t>
        <a:bodyPr/>
        <a:lstStyle/>
        <a:p>
          <a:endParaRPr lang="en-US" dirty="0"/>
        </a:p>
      </dgm:t>
    </dgm:pt>
    <dgm:pt modelId="{3BC095B3-8ABC-4C0B-A5C0-7A8DC2861827}">
      <dgm:prSet phldrT="[Text]" custT="1"/>
      <dgm:spPr/>
      <dgm:t>
        <a:bodyPr/>
        <a:lstStyle/>
        <a:p>
          <a:r>
            <a:rPr lang="en-US" sz="1600" b="1" dirty="0" smtClean="0"/>
            <a:t>Are indicators relevant and complete?</a:t>
          </a:r>
          <a:endParaRPr lang="en-US" sz="1600" b="1" dirty="0"/>
        </a:p>
      </dgm:t>
    </dgm:pt>
    <dgm:pt modelId="{AA572513-CA25-4A50-8831-9F482BFBF8FD}" type="parTrans" cxnId="{33506EDE-C98F-4020-8A6A-F0EE581DC861}">
      <dgm:prSet/>
      <dgm:spPr/>
      <dgm:t>
        <a:bodyPr/>
        <a:lstStyle/>
        <a:p>
          <a:endParaRPr lang="en-ZA"/>
        </a:p>
      </dgm:t>
    </dgm:pt>
    <dgm:pt modelId="{7FD0A786-DEEC-404C-A1C4-02EBA885B48D}" type="sibTrans" cxnId="{33506EDE-C98F-4020-8A6A-F0EE581DC861}">
      <dgm:prSet/>
      <dgm:spPr/>
      <dgm:t>
        <a:bodyPr/>
        <a:lstStyle/>
        <a:p>
          <a:endParaRPr lang="en-ZA" dirty="0"/>
        </a:p>
      </dgm:t>
    </dgm:pt>
    <dgm:pt modelId="{B04F69AF-6D0C-4677-8054-876BC8F9E54B}">
      <dgm:prSet phldrT="[Text]" custT="1"/>
      <dgm:spPr/>
      <dgm:t>
        <a:bodyPr/>
        <a:lstStyle/>
        <a:p>
          <a:r>
            <a:rPr lang="en-US" sz="1600" b="1" dirty="0" smtClean="0"/>
            <a:t>Is there a logical link between objectives, indicators and targets?</a:t>
          </a:r>
          <a:endParaRPr lang="en-US" sz="1600" b="1" dirty="0"/>
        </a:p>
      </dgm:t>
    </dgm:pt>
    <dgm:pt modelId="{870E4C68-9941-4BD1-A038-EB57F2B9C151}" type="parTrans" cxnId="{0C00D29A-0409-4FB7-B6D9-C4EA36115FC1}">
      <dgm:prSet/>
      <dgm:spPr/>
      <dgm:t>
        <a:bodyPr/>
        <a:lstStyle/>
        <a:p>
          <a:endParaRPr lang="en-ZA"/>
        </a:p>
      </dgm:t>
    </dgm:pt>
    <dgm:pt modelId="{0F47A541-6BCB-41F1-A0D9-75E52ECD22B4}" type="sibTrans" cxnId="{0C00D29A-0409-4FB7-B6D9-C4EA36115FC1}">
      <dgm:prSet/>
      <dgm:spPr/>
      <dgm:t>
        <a:bodyPr/>
        <a:lstStyle/>
        <a:p>
          <a:endParaRPr lang="en-ZA" dirty="0"/>
        </a:p>
      </dgm:t>
    </dgm:pt>
    <dgm:pt modelId="{367B239F-C120-41E5-B348-8FD3B104791F}">
      <dgm:prSet phldrT="[Text]" custT="1"/>
      <dgm:spPr/>
      <dgm:t>
        <a:bodyPr/>
        <a:lstStyle/>
        <a:p>
          <a:r>
            <a:rPr lang="en-ZA" sz="1600" b="1" dirty="0" smtClean="0">
              <a:latin typeface="+mn-lt"/>
              <a:cs typeface="Arial" pitchFamily="34" charset="0"/>
            </a:rPr>
            <a:t>Are the targets realistic </a:t>
          </a:r>
          <a:r>
            <a:rPr lang="en-ZA" sz="1600" b="1" baseline="0" dirty="0" smtClean="0">
              <a:latin typeface="+mn-lt"/>
              <a:cs typeface="Arial" pitchFamily="34" charset="0"/>
            </a:rPr>
            <a:t>i.e. SMART?</a:t>
          </a:r>
          <a:endParaRPr lang="en-US" sz="1600" b="1" dirty="0">
            <a:latin typeface="+mn-lt"/>
          </a:endParaRPr>
        </a:p>
      </dgm:t>
    </dgm:pt>
    <dgm:pt modelId="{5967BAFA-D045-433E-8BC9-0E04691057D7}" type="parTrans" cxnId="{9E9961A7-0929-4CB9-BF91-DCAE5D2ED5E5}">
      <dgm:prSet/>
      <dgm:spPr/>
      <dgm:t>
        <a:bodyPr/>
        <a:lstStyle/>
        <a:p>
          <a:endParaRPr lang="en-ZA"/>
        </a:p>
      </dgm:t>
    </dgm:pt>
    <dgm:pt modelId="{62C99C21-E8E2-4369-944A-100D8B3572C6}" type="sibTrans" cxnId="{9E9961A7-0929-4CB9-BF91-DCAE5D2ED5E5}">
      <dgm:prSet/>
      <dgm:spPr/>
      <dgm:t>
        <a:bodyPr/>
        <a:lstStyle/>
        <a:p>
          <a:endParaRPr lang="en-ZA" dirty="0"/>
        </a:p>
      </dgm:t>
    </dgm:pt>
    <dgm:pt modelId="{D975AC39-F186-49DC-A51A-B37E569A2F15}">
      <dgm:prSet phldrT="[Text]" custT="1"/>
      <dgm:spPr/>
      <dgm:t>
        <a:bodyPr/>
        <a:lstStyle/>
        <a:p>
          <a:r>
            <a:rPr lang="en-US" sz="1600" b="1" dirty="0" smtClean="0"/>
            <a:t>Review quarterly progress against  APP targets</a:t>
          </a:r>
          <a:endParaRPr lang="en-US" sz="1600" b="1" dirty="0"/>
        </a:p>
      </dgm:t>
    </dgm:pt>
    <dgm:pt modelId="{CC05329F-2914-44CC-8EAF-4E782195BEA7}" type="parTrans" cxnId="{CA94C661-C1F6-49DE-A57A-AD49AED40892}">
      <dgm:prSet/>
      <dgm:spPr/>
      <dgm:t>
        <a:bodyPr/>
        <a:lstStyle/>
        <a:p>
          <a:endParaRPr lang="en-ZA"/>
        </a:p>
      </dgm:t>
    </dgm:pt>
    <dgm:pt modelId="{C45D503A-F39A-45FD-8205-5108425EEA39}" type="sibTrans" cxnId="{CA94C661-C1F6-49DE-A57A-AD49AED40892}">
      <dgm:prSet/>
      <dgm:spPr/>
      <dgm:t>
        <a:bodyPr/>
        <a:lstStyle/>
        <a:p>
          <a:endParaRPr lang="en-ZA" dirty="0"/>
        </a:p>
      </dgm:t>
    </dgm:pt>
    <dgm:pt modelId="{65540C5E-EAE6-417B-8F3D-A46674E20694}">
      <dgm:prSet/>
      <dgm:spPr/>
      <dgm:t>
        <a:bodyPr/>
        <a:lstStyle/>
        <a:p>
          <a:r>
            <a:rPr lang="en-US" b="1" dirty="0" smtClean="0"/>
            <a:t>Review and track changes to strategic plans and annual performance reports.</a:t>
          </a:r>
          <a:endParaRPr lang="en-US" b="1" dirty="0"/>
        </a:p>
      </dgm:t>
    </dgm:pt>
    <dgm:pt modelId="{CC42ADA4-3196-4619-BB2D-12D3E8AAD36A}" type="parTrans" cxnId="{8C3288CD-276E-473F-9A06-7E25C56657DC}">
      <dgm:prSet/>
      <dgm:spPr/>
      <dgm:t>
        <a:bodyPr/>
        <a:lstStyle/>
        <a:p>
          <a:endParaRPr lang="en-ZA"/>
        </a:p>
      </dgm:t>
    </dgm:pt>
    <dgm:pt modelId="{ABFADC1B-FBCA-4214-92EE-0490E24829B9}" type="sibTrans" cxnId="{8C3288CD-276E-473F-9A06-7E25C56657DC}">
      <dgm:prSet/>
      <dgm:spPr/>
      <dgm:t>
        <a:bodyPr/>
        <a:lstStyle/>
        <a:p>
          <a:endParaRPr lang="en-ZA"/>
        </a:p>
      </dgm:t>
    </dgm:pt>
    <dgm:pt modelId="{5321E560-5862-4739-8E87-03F42E6CED46}" type="pres">
      <dgm:prSet presAssocID="{0E345489-9041-47BD-9942-2EA708905CA5}" presName="diagram" presStyleCnt="0">
        <dgm:presLayoutVars>
          <dgm:dir/>
          <dgm:resizeHandles val="exact"/>
        </dgm:presLayoutVars>
      </dgm:prSet>
      <dgm:spPr/>
      <dgm:t>
        <a:bodyPr/>
        <a:lstStyle/>
        <a:p>
          <a:endParaRPr lang="en-ZA"/>
        </a:p>
      </dgm:t>
    </dgm:pt>
    <dgm:pt modelId="{6CE65C57-3A7E-449B-9FCA-1F4F3EA99716}" type="pres">
      <dgm:prSet presAssocID="{3E33F35E-57D7-4B5C-A9DD-B9EE86940FC5}" presName="node" presStyleLbl="node1" presStyleIdx="0" presStyleCnt="9">
        <dgm:presLayoutVars>
          <dgm:bulletEnabled val="1"/>
        </dgm:presLayoutVars>
      </dgm:prSet>
      <dgm:spPr/>
      <dgm:t>
        <a:bodyPr/>
        <a:lstStyle/>
        <a:p>
          <a:endParaRPr lang="en-ZA"/>
        </a:p>
      </dgm:t>
    </dgm:pt>
    <dgm:pt modelId="{127D3BF9-0A76-4C35-A36E-E169FE9D63B0}" type="pres">
      <dgm:prSet presAssocID="{4BDCF0B0-C968-47CB-BCAF-CB6B4BE4F04C}" presName="sibTrans" presStyleLbl="sibTrans2D1" presStyleIdx="0" presStyleCnt="8"/>
      <dgm:spPr/>
      <dgm:t>
        <a:bodyPr/>
        <a:lstStyle/>
        <a:p>
          <a:endParaRPr lang="en-ZA"/>
        </a:p>
      </dgm:t>
    </dgm:pt>
    <dgm:pt modelId="{ECD7865E-5D04-42A2-98BA-15D1281C7A9E}" type="pres">
      <dgm:prSet presAssocID="{4BDCF0B0-C968-47CB-BCAF-CB6B4BE4F04C}" presName="connectorText" presStyleLbl="sibTrans2D1" presStyleIdx="0" presStyleCnt="8"/>
      <dgm:spPr/>
      <dgm:t>
        <a:bodyPr/>
        <a:lstStyle/>
        <a:p>
          <a:endParaRPr lang="en-ZA"/>
        </a:p>
      </dgm:t>
    </dgm:pt>
    <dgm:pt modelId="{D7E7556D-C2DE-4C15-B582-D7A4F7032DE9}" type="pres">
      <dgm:prSet presAssocID="{3BC095B3-8ABC-4C0B-A5C0-7A8DC2861827}" presName="node" presStyleLbl="node1" presStyleIdx="1" presStyleCnt="9">
        <dgm:presLayoutVars>
          <dgm:bulletEnabled val="1"/>
        </dgm:presLayoutVars>
      </dgm:prSet>
      <dgm:spPr/>
      <dgm:t>
        <a:bodyPr/>
        <a:lstStyle/>
        <a:p>
          <a:endParaRPr lang="en-ZA"/>
        </a:p>
      </dgm:t>
    </dgm:pt>
    <dgm:pt modelId="{66FAF57F-D07D-40F5-9CCE-91FC985AD618}" type="pres">
      <dgm:prSet presAssocID="{7FD0A786-DEEC-404C-A1C4-02EBA885B48D}" presName="sibTrans" presStyleLbl="sibTrans2D1" presStyleIdx="1" presStyleCnt="8"/>
      <dgm:spPr/>
      <dgm:t>
        <a:bodyPr/>
        <a:lstStyle/>
        <a:p>
          <a:endParaRPr lang="en-ZA"/>
        </a:p>
      </dgm:t>
    </dgm:pt>
    <dgm:pt modelId="{72F576A9-1CDB-488D-85FC-AECC8F64A4B0}" type="pres">
      <dgm:prSet presAssocID="{7FD0A786-DEEC-404C-A1C4-02EBA885B48D}" presName="connectorText" presStyleLbl="sibTrans2D1" presStyleIdx="1" presStyleCnt="8"/>
      <dgm:spPr/>
      <dgm:t>
        <a:bodyPr/>
        <a:lstStyle/>
        <a:p>
          <a:endParaRPr lang="en-ZA"/>
        </a:p>
      </dgm:t>
    </dgm:pt>
    <dgm:pt modelId="{56BA1B3D-7A4F-440A-8F78-379C8F2AC686}" type="pres">
      <dgm:prSet presAssocID="{B04F69AF-6D0C-4677-8054-876BC8F9E54B}" presName="node" presStyleLbl="node1" presStyleIdx="2" presStyleCnt="9">
        <dgm:presLayoutVars>
          <dgm:bulletEnabled val="1"/>
        </dgm:presLayoutVars>
      </dgm:prSet>
      <dgm:spPr/>
      <dgm:t>
        <a:bodyPr/>
        <a:lstStyle/>
        <a:p>
          <a:endParaRPr lang="en-ZA"/>
        </a:p>
      </dgm:t>
    </dgm:pt>
    <dgm:pt modelId="{566C5373-B8AF-4889-9D91-30CF06BCFD47}" type="pres">
      <dgm:prSet presAssocID="{0F47A541-6BCB-41F1-A0D9-75E52ECD22B4}" presName="sibTrans" presStyleLbl="sibTrans2D1" presStyleIdx="2" presStyleCnt="8"/>
      <dgm:spPr/>
      <dgm:t>
        <a:bodyPr/>
        <a:lstStyle/>
        <a:p>
          <a:endParaRPr lang="en-ZA"/>
        </a:p>
      </dgm:t>
    </dgm:pt>
    <dgm:pt modelId="{CBD71DF5-907D-4C55-8F49-C7C29E5C8C39}" type="pres">
      <dgm:prSet presAssocID="{0F47A541-6BCB-41F1-A0D9-75E52ECD22B4}" presName="connectorText" presStyleLbl="sibTrans2D1" presStyleIdx="2" presStyleCnt="8"/>
      <dgm:spPr/>
      <dgm:t>
        <a:bodyPr/>
        <a:lstStyle/>
        <a:p>
          <a:endParaRPr lang="en-ZA"/>
        </a:p>
      </dgm:t>
    </dgm:pt>
    <dgm:pt modelId="{D3D089B5-5B36-4E7C-9F84-97919918159B}" type="pres">
      <dgm:prSet presAssocID="{367B239F-C120-41E5-B348-8FD3B104791F}" presName="node" presStyleLbl="node1" presStyleIdx="3" presStyleCnt="9">
        <dgm:presLayoutVars>
          <dgm:bulletEnabled val="1"/>
        </dgm:presLayoutVars>
      </dgm:prSet>
      <dgm:spPr/>
      <dgm:t>
        <a:bodyPr/>
        <a:lstStyle/>
        <a:p>
          <a:endParaRPr lang="en-ZA"/>
        </a:p>
      </dgm:t>
    </dgm:pt>
    <dgm:pt modelId="{2F3FCF84-9DC0-444D-A355-6C1011FB8FED}" type="pres">
      <dgm:prSet presAssocID="{62C99C21-E8E2-4369-944A-100D8B3572C6}" presName="sibTrans" presStyleLbl="sibTrans2D1" presStyleIdx="3" presStyleCnt="8"/>
      <dgm:spPr/>
      <dgm:t>
        <a:bodyPr/>
        <a:lstStyle/>
        <a:p>
          <a:endParaRPr lang="en-ZA"/>
        </a:p>
      </dgm:t>
    </dgm:pt>
    <dgm:pt modelId="{4DEAE4C3-5B96-444A-9FB5-7B3BAEDC900C}" type="pres">
      <dgm:prSet presAssocID="{62C99C21-E8E2-4369-944A-100D8B3572C6}" presName="connectorText" presStyleLbl="sibTrans2D1" presStyleIdx="3" presStyleCnt="8"/>
      <dgm:spPr/>
      <dgm:t>
        <a:bodyPr/>
        <a:lstStyle/>
        <a:p>
          <a:endParaRPr lang="en-ZA"/>
        </a:p>
      </dgm:t>
    </dgm:pt>
    <dgm:pt modelId="{AB618004-FA64-475F-931B-8F970669D7C2}" type="pres">
      <dgm:prSet presAssocID="{0181893F-442E-4F4F-8B15-6CAA39AB9594}" presName="node" presStyleLbl="node1" presStyleIdx="4" presStyleCnt="9">
        <dgm:presLayoutVars>
          <dgm:bulletEnabled val="1"/>
        </dgm:presLayoutVars>
      </dgm:prSet>
      <dgm:spPr/>
      <dgm:t>
        <a:bodyPr/>
        <a:lstStyle/>
        <a:p>
          <a:endParaRPr lang="en-ZA"/>
        </a:p>
      </dgm:t>
    </dgm:pt>
    <dgm:pt modelId="{5C6B0829-06C4-4D35-A50E-2A7A37AE06EB}" type="pres">
      <dgm:prSet presAssocID="{5FFE89E7-B33A-425E-BA09-218D5D8DC212}" presName="sibTrans" presStyleLbl="sibTrans2D1" presStyleIdx="4" presStyleCnt="8"/>
      <dgm:spPr/>
      <dgm:t>
        <a:bodyPr/>
        <a:lstStyle/>
        <a:p>
          <a:endParaRPr lang="en-ZA"/>
        </a:p>
      </dgm:t>
    </dgm:pt>
    <dgm:pt modelId="{12848D2D-CCE7-4866-B5B2-E6FBE0224755}" type="pres">
      <dgm:prSet presAssocID="{5FFE89E7-B33A-425E-BA09-218D5D8DC212}" presName="connectorText" presStyleLbl="sibTrans2D1" presStyleIdx="4" presStyleCnt="8"/>
      <dgm:spPr/>
      <dgm:t>
        <a:bodyPr/>
        <a:lstStyle/>
        <a:p>
          <a:endParaRPr lang="en-ZA"/>
        </a:p>
      </dgm:t>
    </dgm:pt>
    <dgm:pt modelId="{FF81DE0B-EA19-4AE9-92F9-F7E65F782422}" type="pres">
      <dgm:prSet presAssocID="{ABFFC975-CF6B-41F2-B82E-79D3CE001DB8}" presName="node" presStyleLbl="node1" presStyleIdx="5" presStyleCnt="9">
        <dgm:presLayoutVars>
          <dgm:bulletEnabled val="1"/>
        </dgm:presLayoutVars>
      </dgm:prSet>
      <dgm:spPr/>
      <dgm:t>
        <a:bodyPr/>
        <a:lstStyle/>
        <a:p>
          <a:endParaRPr lang="en-ZA"/>
        </a:p>
      </dgm:t>
    </dgm:pt>
    <dgm:pt modelId="{FE45FBA7-F2EC-4676-B76E-ED075F5E8708}" type="pres">
      <dgm:prSet presAssocID="{620E4A2B-0597-426F-B7E6-CE44FFAB2DDD}" presName="sibTrans" presStyleLbl="sibTrans2D1" presStyleIdx="5" presStyleCnt="8"/>
      <dgm:spPr/>
      <dgm:t>
        <a:bodyPr/>
        <a:lstStyle/>
        <a:p>
          <a:endParaRPr lang="en-ZA"/>
        </a:p>
      </dgm:t>
    </dgm:pt>
    <dgm:pt modelId="{B2160F6E-4673-42B4-88C5-167ECCB4B041}" type="pres">
      <dgm:prSet presAssocID="{620E4A2B-0597-426F-B7E6-CE44FFAB2DDD}" presName="connectorText" presStyleLbl="sibTrans2D1" presStyleIdx="5" presStyleCnt="8"/>
      <dgm:spPr/>
      <dgm:t>
        <a:bodyPr/>
        <a:lstStyle/>
        <a:p>
          <a:endParaRPr lang="en-ZA"/>
        </a:p>
      </dgm:t>
    </dgm:pt>
    <dgm:pt modelId="{151F1AC8-20D8-4AA3-A00A-4D8156A736A3}" type="pres">
      <dgm:prSet presAssocID="{D975AC39-F186-49DC-A51A-B37E569A2F15}" presName="node" presStyleLbl="node1" presStyleIdx="6" presStyleCnt="9">
        <dgm:presLayoutVars>
          <dgm:bulletEnabled val="1"/>
        </dgm:presLayoutVars>
      </dgm:prSet>
      <dgm:spPr/>
      <dgm:t>
        <a:bodyPr/>
        <a:lstStyle/>
        <a:p>
          <a:endParaRPr lang="en-ZA"/>
        </a:p>
      </dgm:t>
    </dgm:pt>
    <dgm:pt modelId="{31FDA1FB-0AB2-4A41-9BB6-0C0338200B4A}" type="pres">
      <dgm:prSet presAssocID="{C45D503A-F39A-45FD-8205-5108425EEA39}" presName="sibTrans" presStyleLbl="sibTrans2D1" presStyleIdx="6" presStyleCnt="8"/>
      <dgm:spPr/>
      <dgm:t>
        <a:bodyPr/>
        <a:lstStyle/>
        <a:p>
          <a:endParaRPr lang="en-ZA"/>
        </a:p>
      </dgm:t>
    </dgm:pt>
    <dgm:pt modelId="{D6321782-C651-4CD3-A748-8369AE03FC76}" type="pres">
      <dgm:prSet presAssocID="{C45D503A-F39A-45FD-8205-5108425EEA39}" presName="connectorText" presStyleLbl="sibTrans2D1" presStyleIdx="6" presStyleCnt="8"/>
      <dgm:spPr/>
      <dgm:t>
        <a:bodyPr/>
        <a:lstStyle/>
        <a:p>
          <a:endParaRPr lang="en-ZA"/>
        </a:p>
      </dgm:t>
    </dgm:pt>
    <dgm:pt modelId="{087B63B1-B4F7-4548-98D6-AEED7895B6A1}" type="pres">
      <dgm:prSet presAssocID="{2F21F2F0-769E-464C-B6F4-C8CB0620D18A}" presName="node" presStyleLbl="node1" presStyleIdx="7" presStyleCnt="9">
        <dgm:presLayoutVars>
          <dgm:bulletEnabled val="1"/>
        </dgm:presLayoutVars>
      </dgm:prSet>
      <dgm:spPr/>
      <dgm:t>
        <a:bodyPr/>
        <a:lstStyle/>
        <a:p>
          <a:endParaRPr lang="en-ZA"/>
        </a:p>
      </dgm:t>
    </dgm:pt>
    <dgm:pt modelId="{7213F5DA-988E-4DED-98B8-997F3E96BFCE}" type="pres">
      <dgm:prSet presAssocID="{881C2452-DEA7-464B-B13D-9C1EE7A54633}" presName="sibTrans" presStyleLbl="sibTrans2D1" presStyleIdx="7" presStyleCnt="8"/>
      <dgm:spPr/>
      <dgm:t>
        <a:bodyPr/>
        <a:lstStyle/>
        <a:p>
          <a:endParaRPr lang="en-ZA"/>
        </a:p>
      </dgm:t>
    </dgm:pt>
    <dgm:pt modelId="{36601F8D-8F68-4DEB-9ED2-1E47E7FC8671}" type="pres">
      <dgm:prSet presAssocID="{881C2452-DEA7-464B-B13D-9C1EE7A54633}" presName="connectorText" presStyleLbl="sibTrans2D1" presStyleIdx="7" presStyleCnt="8"/>
      <dgm:spPr/>
      <dgm:t>
        <a:bodyPr/>
        <a:lstStyle/>
        <a:p>
          <a:endParaRPr lang="en-ZA"/>
        </a:p>
      </dgm:t>
    </dgm:pt>
    <dgm:pt modelId="{FFFB7908-C3CA-41EC-A0CF-6C502C1E9017}" type="pres">
      <dgm:prSet presAssocID="{65540C5E-EAE6-417B-8F3D-A46674E20694}" presName="node" presStyleLbl="node1" presStyleIdx="8" presStyleCnt="9">
        <dgm:presLayoutVars>
          <dgm:bulletEnabled val="1"/>
        </dgm:presLayoutVars>
      </dgm:prSet>
      <dgm:spPr/>
      <dgm:t>
        <a:bodyPr/>
        <a:lstStyle/>
        <a:p>
          <a:endParaRPr lang="en-ZA"/>
        </a:p>
      </dgm:t>
    </dgm:pt>
  </dgm:ptLst>
  <dgm:cxnLst>
    <dgm:cxn modelId="{07EAE27E-6063-4054-9512-C2512E621982}" srcId="{0E345489-9041-47BD-9942-2EA708905CA5}" destId="{0181893F-442E-4F4F-8B15-6CAA39AB9594}" srcOrd="4" destOrd="0" parTransId="{FCC2EF56-A9CF-4B3E-86E5-38BA93B1C6E9}" sibTransId="{5FFE89E7-B33A-425E-BA09-218D5D8DC212}"/>
    <dgm:cxn modelId="{BF199F6D-791D-46E1-B2C7-93BD91D4000E}" type="presOf" srcId="{D975AC39-F186-49DC-A51A-B37E569A2F15}" destId="{151F1AC8-20D8-4AA3-A00A-4D8156A736A3}" srcOrd="0" destOrd="0" presId="urn:microsoft.com/office/officeart/2005/8/layout/process5"/>
    <dgm:cxn modelId="{91BA2E38-B153-494F-9F4B-AB1463E24383}" type="presOf" srcId="{881C2452-DEA7-464B-B13D-9C1EE7A54633}" destId="{7213F5DA-988E-4DED-98B8-997F3E96BFCE}" srcOrd="0" destOrd="0" presId="urn:microsoft.com/office/officeart/2005/8/layout/process5"/>
    <dgm:cxn modelId="{100CDFBD-14D7-4EC5-9FAE-8B58CA3CD965}" type="presOf" srcId="{62C99C21-E8E2-4369-944A-100D8B3572C6}" destId="{4DEAE4C3-5B96-444A-9FB5-7B3BAEDC900C}" srcOrd="1" destOrd="0" presId="urn:microsoft.com/office/officeart/2005/8/layout/process5"/>
    <dgm:cxn modelId="{4C4B49AF-99A9-4F43-9BCF-7E6ACB125811}" type="presOf" srcId="{367B239F-C120-41E5-B348-8FD3B104791F}" destId="{D3D089B5-5B36-4E7C-9F84-97919918159B}" srcOrd="0" destOrd="0" presId="urn:microsoft.com/office/officeart/2005/8/layout/process5"/>
    <dgm:cxn modelId="{80AFAB4B-0BCE-4684-B9E1-C637BA4B84AA}" type="presOf" srcId="{7FD0A786-DEEC-404C-A1C4-02EBA885B48D}" destId="{72F576A9-1CDB-488D-85FC-AECC8F64A4B0}" srcOrd="1" destOrd="0" presId="urn:microsoft.com/office/officeart/2005/8/layout/process5"/>
    <dgm:cxn modelId="{D0650F91-029C-4EED-B412-8A8EC01C8D57}" type="presOf" srcId="{ABFFC975-CF6B-41F2-B82E-79D3CE001DB8}" destId="{FF81DE0B-EA19-4AE9-92F9-F7E65F782422}" srcOrd="0" destOrd="0" presId="urn:microsoft.com/office/officeart/2005/8/layout/process5"/>
    <dgm:cxn modelId="{E5A7953E-03AA-468A-A644-89BAFDF6D291}" type="presOf" srcId="{0E345489-9041-47BD-9942-2EA708905CA5}" destId="{5321E560-5862-4739-8E87-03F42E6CED46}" srcOrd="0" destOrd="0" presId="urn:microsoft.com/office/officeart/2005/8/layout/process5"/>
    <dgm:cxn modelId="{BB9B6C05-6774-443F-9B97-E8F2F0FF6FF8}" type="presOf" srcId="{C45D503A-F39A-45FD-8205-5108425EEA39}" destId="{D6321782-C651-4CD3-A748-8369AE03FC76}" srcOrd="1" destOrd="0" presId="urn:microsoft.com/office/officeart/2005/8/layout/process5"/>
    <dgm:cxn modelId="{927E755C-CDC5-4516-B321-82C8455FFC18}" type="presOf" srcId="{0F47A541-6BCB-41F1-A0D9-75E52ECD22B4}" destId="{CBD71DF5-907D-4C55-8F49-C7C29E5C8C39}" srcOrd="1" destOrd="0" presId="urn:microsoft.com/office/officeart/2005/8/layout/process5"/>
    <dgm:cxn modelId="{C095ECD1-B638-4FAA-8B93-F8261E4F7750}" type="presOf" srcId="{62C99C21-E8E2-4369-944A-100D8B3572C6}" destId="{2F3FCF84-9DC0-444D-A355-6C1011FB8FED}" srcOrd="0" destOrd="0" presId="urn:microsoft.com/office/officeart/2005/8/layout/process5"/>
    <dgm:cxn modelId="{0C00D29A-0409-4FB7-B6D9-C4EA36115FC1}" srcId="{0E345489-9041-47BD-9942-2EA708905CA5}" destId="{B04F69AF-6D0C-4677-8054-876BC8F9E54B}" srcOrd="2" destOrd="0" parTransId="{870E4C68-9941-4BD1-A038-EB57F2B9C151}" sibTransId="{0F47A541-6BCB-41F1-A0D9-75E52ECD22B4}"/>
    <dgm:cxn modelId="{2BD39D9F-A7C4-4DE4-8F3A-E857616A61B7}" srcId="{0E345489-9041-47BD-9942-2EA708905CA5}" destId="{3E33F35E-57D7-4B5C-A9DD-B9EE86940FC5}" srcOrd="0" destOrd="0" parTransId="{7A74ACE8-2A4B-439C-893F-E3B5157018BC}" sibTransId="{4BDCF0B0-C968-47CB-BCAF-CB6B4BE4F04C}"/>
    <dgm:cxn modelId="{201EBF9E-12A0-4AB8-9247-3835DAE54247}" type="presOf" srcId="{0181893F-442E-4F4F-8B15-6CAA39AB9594}" destId="{AB618004-FA64-475F-931B-8F970669D7C2}" srcOrd="0" destOrd="0" presId="urn:microsoft.com/office/officeart/2005/8/layout/process5"/>
    <dgm:cxn modelId="{CA94C661-C1F6-49DE-A57A-AD49AED40892}" srcId="{0E345489-9041-47BD-9942-2EA708905CA5}" destId="{D975AC39-F186-49DC-A51A-B37E569A2F15}" srcOrd="6" destOrd="0" parTransId="{CC05329F-2914-44CC-8EAF-4E782195BEA7}" sibTransId="{C45D503A-F39A-45FD-8205-5108425EEA39}"/>
    <dgm:cxn modelId="{59C9AD03-DAF9-4995-AA69-2C150BCBB031}" type="presOf" srcId="{5FFE89E7-B33A-425E-BA09-218D5D8DC212}" destId="{5C6B0829-06C4-4D35-A50E-2A7A37AE06EB}" srcOrd="0" destOrd="0" presId="urn:microsoft.com/office/officeart/2005/8/layout/process5"/>
    <dgm:cxn modelId="{1A1DF128-52DE-4567-83A5-247EF4943DA1}" type="presOf" srcId="{881C2452-DEA7-464B-B13D-9C1EE7A54633}" destId="{36601F8D-8F68-4DEB-9ED2-1E47E7FC8671}" srcOrd="1" destOrd="0" presId="urn:microsoft.com/office/officeart/2005/8/layout/process5"/>
    <dgm:cxn modelId="{27BB2194-D81D-4A55-8C41-827F1AC52E01}" type="presOf" srcId="{4BDCF0B0-C968-47CB-BCAF-CB6B4BE4F04C}" destId="{ECD7865E-5D04-42A2-98BA-15D1281C7A9E}" srcOrd="1" destOrd="0" presId="urn:microsoft.com/office/officeart/2005/8/layout/process5"/>
    <dgm:cxn modelId="{8B92C97C-F2AF-488E-911C-9685E217EB94}" type="presOf" srcId="{3BC095B3-8ABC-4C0B-A5C0-7A8DC2861827}" destId="{D7E7556D-C2DE-4C15-B582-D7A4F7032DE9}" srcOrd="0" destOrd="0" presId="urn:microsoft.com/office/officeart/2005/8/layout/process5"/>
    <dgm:cxn modelId="{59212AB7-D40C-46B1-A646-87099D7D7A57}" type="presOf" srcId="{620E4A2B-0597-426F-B7E6-CE44FFAB2DDD}" destId="{B2160F6E-4673-42B4-88C5-167ECCB4B041}" srcOrd="1" destOrd="0" presId="urn:microsoft.com/office/officeart/2005/8/layout/process5"/>
    <dgm:cxn modelId="{011FA7E0-4F97-40DA-B260-6EFA07C18505}" type="presOf" srcId="{4BDCF0B0-C968-47CB-BCAF-CB6B4BE4F04C}" destId="{127D3BF9-0A76-4C35-A36E-E169FE9D63B0}" srcOrd="0" destOrd="0" presId="urn:microsoft.com/office/officeart/2005/8/layout/process5"/>
    <dgm:cxn modelId="{A030E34A-7FFD-4DCC-A97E-C8834CEAD26D}" srcId="{0E345489-9041-47BD-9942-2EA708905CA5}" destId="{2F21F2F0-769E-464C-B6F4-C8CB0620D18A}" srcOrd="7" destOrd="0" parTransId="{85947A7B-4453-4E0C-A78B-37D74F3B0DE9}" sibTransId="{881C2452-DEA7-464B-B13D-9C1EE7A54633}"/>
    <dgm:cxn modelId="{9E9961A7-0929-4CB9-BF91-DCAE5D2ED5E5}" srcId="{0E345489-9041-47BD-9942-2EA708905CA5}" destId="{367B239F-C120-41E5-B348-8FD3B104791F}" srcOrd="3" destOrd="0" parTransId="{5967BAFA-D045-433E-8BC9-0E04691057D7}" sibTransId="{62C99C21-E8E2-4369-944A-100D8B3572C6}"/>
    <dgm:cxn modelId="{41B856D0-B00F-4E7D-BC64-8E7EB2127174}" srcId="{0E345489-9041-47BD-9942-2EA708905CA5}" destId="{ABFFC975-CF6B-41F2-B82E-79D3CE001DB8}" srcOrd="5" destOrd="0" parTransId="{FB569B31-5CAF-4C50-8078-08F58F8A35D7}" sibTransId="{620E4A2B-0597-426F-B7E6-CE44FFAB2DDD}"/>
    <dgm:cxn modelId="{D98F26C6-D8D0-49F3-82FD-54C04335AE39}" type="presOf" srcId="{620E4A2B-0597-426F-B7E6-CE44FFAB2DDD}" destId="{FE45FBA7-F2EC-4676-B76E-ED075F5E8708}" srcOrd="0" destOrd="0" presId="urn:microsoft.com/office/officeart/2005/8/layout/process5"/>
    <dgm:cxn modelId="{8E01086E-168C-426B-A871-36D322C7BA92}" type="presOf" srcId="{C45D503A-F39A-45FD-8205-5108425EEA39}" destId="{31FDA1FB-0AB2-4A41-9BB6-0C0338200B4A}" srcOrd="0" destOrd="0" presId="urn:microsoft.com/office/officeart/2005/8/layout/process5"/>
    <dgm:cxn modelId="{ADBD674C-3975-45AC-8144-1C1103D519E2}" type="presOf" srcId="{7FD0A786-DEEC-404C-A1C4-02EBA885B48D}" destId="{66FAF57F-D07D-40F5-9CCE-91FC985AD618}" srcOrd="0" destOrd="0" presId="urn:microsoft.com/office/officeart/2005/8/layout/process5"/>
    <dgm:cxn modelId="{57585EBF-4F2E-4A37-9EF9-6C06C3B29AB0}" type="presOf" srcId="{5FFE89E7-B33A-425E-BA09-218D5D8DC212}" destId="{12848D2D-CCE7-4866-B5B2-E6FBE0224755}" srcOrd="1" destOrd="0" presId="urn:microsoft.com/office/officeart/2005/8/layout/process5"/>
    <dgm:cxn modelId="{94EE9A1C-1BDA-4144-8DF4-249590895EBF}" type="presOf" srcId="{0F47A541-6BCB-41F1-A0D9-75E52ECD22B4}" destId="{566C5373-B8AF-4889-9D91-30CF06BCFD47}" srcOrd="0" destOrd="0" presId="urn:microsoft.com/office/officeart/2005/8/layout/process5"/>
    <dgm:cxn modelId="{33506EDE-C98F-4020-8A6A-F0EE581DC861}" srcId="{0E345489-9041-47BD-9942-2EA708905CA5}" destId="{3BC095B3-8ABC-4C0B-A5C0-7A8DC2861827}" srcOrd="1" destOrd="0" parTransId="{AA572513-CA25-4A50-8831-9F482BFBF8FD}" sibTransId="{7FD0A786-DEEC-404C-A1C4-02EBA885B48D}"/>
    <dgm:cxn modelId="{2B08919E-F678-4E2D-9943-AA43142D70B3}" type="presOf" srcId="{B04F69AF-6D0C-4677-8054-876BC8F9E54B}" destId="{56BA1B3D-7A4F-440A-8F78-379C8F2AC686}" srcOrd="0" destOrd="0" presId="urn:microsoft.com/office/officeart/2005/8/layout/process5"/>
    <dgm:cxn modelId="{31C267BA-3BB1-4A3A-8406-EE5864604669}" type="presOf" srcId="{2F21F2F0-769E-464C-B6F4-C8CB0620D18A}" destId="{087B63B1-B4F7-4548-98D6-AEED7895B6A1}" srcOrd="0" destOrd="0" presId="urn:microsoft.com/office/officeart/2005/8/layout/process5"/>
    <dgm:cxn modelId="{0D55AE00-C092-4689-8360-C87638B00A82}" type="presOf" srcId="{65540C5E-EAE6-417B-8F3D-A46674E20694}" destId="{FFFB7908-C3CA-41EC-A0CF-6C502C1E9017}" srcOrd="0" destOrd="0" presId="urn:microsoft.com/office/officeart/2005/8/layout/process5"/>
    <dgm:cxn modelId="{FBDD69B6-1056-40AF-9AE0-2C2CAC277825}" type="presOf" srcId="{3E33F35E-57D7-4B5C-A9DD-B9EE86940FC5}" destId="{6CE65C57-3A7E-449B-9FCA-1F4F3EA99716}" srcOrd="0" destOrd="0" presId="urn:microsoft.com/office/officeart/2005/8/layout/process5"/>
    <dgm:cxn modelId="{8C3288CD-276E-473F-9A06-7E25C56657DC}" srcId="{0E345489-9041-47BD-9942-2EA708905CA5}" destId="{65540C5E-EAE6-417B-8F3D-A46674E20694}" srcOrd="8" destOrd="0" parTransId="{CC42ADA4-3196-4619-BB2D-12D3E8AAD36A}" sibTransId="{ABFADC1B-FBCA-4214-92EE-0490E24829B9}"/>
    <dgm:cxn modelId="{E14A7244-06BA-4D65-9436-0A00B1928FB4}" type="presParOf" srcId="{5321E560-5862-4739-8E87-03F42E6CED46}" destId="{6CE65C57-3A7E-449B-9FCA-1F4F3EA99716}" srcOrd="0" destOrd="0" presId="urn:microsoft.com/office/officeart/2005/8/layout/process5"/>
    <dgm:cxn modelId="{94F97AEA-95FC-432F-B8E4-5133AD924603}" type="presParOf" srcId="{5321E560-5862-4739-8E87-03F42E6CED46}" destId="{127D3BF9-0A76-4C35-A36E-E169FE9D63B0}" srcOrd="1" destOrd="0" presId="urn:microsoft.com/office/officeart/2005/8/layout/process5"/>
    <dgm:cxn modelId="{22675F92-3770-4790-A194-4150651F9843}" type="presParOf" srcId="{127D3BF9-0A76-4C35-A36E-E169FE9D63B0}" destId="{ECD7865E-5D04-42A2-98BA-15D1281C7A9E}" srcOrd="0" destOrd="0" presId="urn:microsoft.com/office/officeart/2005/8/layout/process5"/>
    <dgm:cxn modelId="{2DF43FE1-B96C-40FF-9821-720EBF90C5E7}" type="presParOf" srcId="{5321E560-5862-4739-8E87-03F42E6CED46}" destId="{D7E7556D-C2DE-4C15-B582-D7A4F7032DE9}" srcOrd="2" destOrd="0" presId="urn:microsoft.com/office/officeart/2005/8/layout/process5"/>
    <dgm:cxn modelId="{57A33787-0654-4908-B2EB-11FEB264AC92}" type="presParOf" srcId="{5321E560-5862-4739-8E87-03F42E6CED46}" destId="{66FAF57F-D07D-40F5-9CCE-91FC985AD618}" srcOrd="3" destOrd="0" presId="urn:microsoft.com/office/officeart/2005/8/layout/process5"/>
    <dgm:cxn modelId="{5AC40ADF-EDD8-45D2-BCD1-1670E81FB9CB}" type="presParOf" srcId="{66FAF57F-D07D-40F5-9CCE-91FC985AD618}" destId="{72F576A9-1CDB-488D-85FC-AECC8F64A4B0}" srcOrd="0" destOrd="0" presId="urn:microsoft.com/office/officeart/2005/8/layout/process5"/>
    <dgm:cxn modelId="{F6CD2691-071F-45E1-AFB8-0A8DDC3CF673}" type="presParOf" srcId="{5321E560-5862-4739-8E87-03F42E6CED46}" destId="{56BA1B3D-7A4F-440A-8F78-379C8F2AC686}" srcOrd="4" destOrd="0" presId="urn:microsoft.com/office/officeart/2005/8/layout/process5"/>
    <dgm:cxn modelId="{9D2C7693-05EC-481B-8CE7-8BB38F7247F7}" type="presParOf" srcId="{5321E560-5862-4739-8E87-03F42E6CED46}" destId="{566C5373-B8AF-4889-9D91-30CF06BCFD47}" srcOrd="5" destOrd="0" presId="urn:microsoft.com/office/officeart/2005/8/layout/process5"/>
    <dgm:cxn modelId="{77D20CAA-782B-40BE-84A4-6C0C77A69720}" type="presParOf" srcId="{566C5373-B8AF-4889-9D91-30CF06BCFD47}" destId="{CBD71DF5-907D-4C55-8F49-C7C29E5C8C39}" srcOrd="0" destOrd="0" presId="urn:microsoft.com/office/officeart/2005/8/layout/process5"/>
    <dgm:cxn modelId="{CCF6ED46-4662-4754-BED8-24E7E50ED66E}" type="presParOf" srcId="{5321E560-5862-4739-8E87-03F42E6CED46}" destId="{D3D089B5-5B36-4E7C-9F84-97919918159B}" srcOrd="6" destOrd="0" presId="urn:microsoft.com/office/officeart/2005/8/layout/process5"/>
    <dgm:cxn modelId="{93A06B2C-32B9-48E9-BB10-F94F18E7BA2D}" type="presParOf" srcId="{5321E560-5862-4739-8E87-03F42E6CED46}" destId="{2F3FCF84-9DC0-444D-A355-6C1011FB8FED}" srcOrd="7" destOrd="0" presId="urn:microsoft.com/office/officeart/2005/8/layout/process5"/>
    <dgm:cxn modelId="{2E348278-B3CD-4502-8A45-364FB860D8B7}" type="presParOf" srcId="{2F3FCF84-9DC0-444D-A355-6C1011FB8FED}" destId="{4DEAE4C3-5B96-444A-9FB5-7B3BAEDC900C}" srcOrd="0" destOrd="0" presId="urn:microsoft.com/office/officeart/2005/8/layout/process5"/>
    <dgm:cxn modelId="{9E5C8CD9-9058-46C9-9A8B-6DC00F134136}" type="presParOf" srcId="{5321E560-5862-4739-8E87-03F42E6CED46}" destId="{AB618004-FA64-475F-931B-8F970669D7C2}" srcOrd="8" destOrd="0" presId="urn:microsoft.com/office/officeart/2005/8/layout/process5"/>
    <dgm:cxn modelId="{12EA49BA-1105-42F3-8470-AE54C1F5C16D}" type="presParOf" srcId="{5321E560-5862-4739-8E87-03F42E6CED46}" destId="{5C6B0829-06C4-4D35-A50E-2A7A37AE06EB}" srcOrd="9" destOrd="0" presId="urn:microsoft.com/office/officeart/2005/8/layout/process5"/>
    <dgm:cxn modelId="{224F5EA8-5076-408E-ACD9-2EBE3A26DD27}" type="presParOf" srcId="{5C6B0829-06C4-4D35-A50E-2A7A37AE06EB}" destId="{12848D2D-CCE7-4866-B5B2-E6FBE0224755}" srcOrd="0" destOrd="0" presId="urn:microsoft.com/office/officeart/2005/8/layout/process5"/>
    <dgm:cxn modelId="{A7F80EF7-338B-4EE4-B6BA-AA7C514D97F5}" type="presParOf" srcId="{5321E560-5862-4739-8E87-03F42E6CED46}" destId="{FF81DE0B-EA19-4AE9-92F9-F7E65F782422}" srcOrd="10" destOrd="0" presId="urn:microsoft.com/office/officeart/2005/8/layout/process5"/>
    <dgm:cxn modelId="{4999A88D-9592-4CEE-9C2C-0F07E532DC1E}" type="presParOf" srcId="{5321E560-5862-4739-8E87-03F42E6CED46}" destId="{FE45FBA7-F2EC-4676-B76E-ED075F5E8708}" srcOrd="11" destOrd="0" presId="urn:microsoft.com/office/officeart/2005/8/layout/process5"/>
    <dgm:cxn modelId="{6F7FDC4C-1C07-454C-A971-4E791212A732}" type="presParOf" srcId="{FE45FBA7-F2EC-4676-B76E-ED075F5E8708}" destId="{B2160F6E-4673-42B4-88C5-167ECCB4B041}" srcOrd="0" destOrd="0" presId="urn:microsoft.com/office/officeart/2005/8/layout/process5"/>
    <dgm:cxn modelId="{5D1136F0-BF3C-45AD-B6EE-5C6A3ADCFF32}" type="presParOf" srcId="{5321E560-5862-4739-8E87-03F42E6CED46}" destId="{151F1AC8-20D8-4AA3-A00A-4D8156A736A3}" srcOrd="12" destOrd="0" presId="urn:microsoft.com/office/officeart/2005/8/layout/process5"/>
    <dgm:cxn modelId="{EC8266A4-CB98-4564-8225-EC75C942F4B6}" type="presParOf" srcId="{5321E560-5862-4739-8E87-03F42E6CED46}" destId="{31FDA1FB-0AB2-4A41-9BB6-0C0338200B4A}" srcOrd="13" destOrd="0" presId="urn:microsoft.com/office/officeart/2005/8/layout/process5"/>
    <dgm:cxn modelId="{F49C36FC-53AE-48AC-86DF-F33A22787FF0}" type="presParOf" srcId="{31FDA1FB-0AB2-4A41-9BB6-0C0338200B4A}" destId="{D6321782-C651-4CD3-A748-8369AE03FC76}" srcOrd="0" destOrd="0" presId="urn:microsoft.com/office/officeart/2005/8/layout/process5"/>
    <dgm:cxn modelId="{F0092CAC-0ED3-4916-BD15-A4D79D547C91}" type="presParOf" srcId="{5321E560-5862-4739-8E87-03F42E6CED46}" destId="{087B63B1-B4F7-4548-98D6-AEED7895B6A1}" srcOrd="14" destOrd="0" presId="urn:microsoft.com/office/officeart/2005/8/layout/process5"/>
    <dgm:cxn modelId="{058D9BD0-4DE5-415D-A5F1-59793B1AAF9F}" type="presParOf" srcId="{5321E560-5862-4739-8E87-03F42E6CED46}" destId="{7213F5DA-988E-4DED-98B8-997F3E96BFCE}" srcOrd="15" destOrd="0" presId="urn:microsoft.com/office/officeart/2005/8/layout/process5"/>
    <dgm:cxn modelId="{B1D7409C-914D-44CE-9C56-EF2282F509F7}" type="presParOf" srcId="{7213F5DA-988E-4DED-98B8-997F3E96BFCE}" destId="{36601F8D-8F68-4DEB-9ED2-1E47E7FC8671}" srcOrd="0" destOrd="0" presId="urn:microsoft.com/office/officeart/2005/8/layout/process5"/>
    <dgm:cxn modelId="{8830AEA1-0050-49FC-9EE0-053383DFB8E8}" type="presParOf" srcId="{5321E560-5862-4739-8E87-03F42E6CED46}" destId="{FFFB7908-C3CA-41EC-A0CF-6C502C1E9017}" srcOrd="16"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87850-489F-4800-BBA3-163E38FC4697}" type="doc">
      <dgm:prSet loTypeId="urn:microsoft.com/office/officeart/2005/8/layout/hierarchy3" loCatId="relationship" qsTypeId="urn:microsoft.com/office/officeart/2005/8/quickstyle/simple3" qsCatId="simple" csTypeId="urn:microsoft.com/office/officeart/2005/8/colors/accent2_2" csCatId="accent2" phldr="1"/>
      <dgm:spPr/>
      <dgm:t>
        <a:bodyPr/>
        <a:lstStyle/>
        <a:p>
          <a:endParaRPr lang="en-ZA"/>
        </a:p>
      </dgm:t>
    </dgm:pt>
    <dgm:pt modelId="{25D26B92-FF5D-40D1-8840-F8129F01FDCE}" type="pres">
      <dgm:prSet presAssocID="{4E887850-489F-4800-BBA3-163E38FC4697}" presName="diagram" presStyleCnt="0">
        <dgm:presLayoutVars>
          <dgm:chPref val="1"/>
          <dgm:dir/>
          <dgm:animOne val="branch"/>
          <dgm:animLvl val="lvl"/>
          <dgm:resizeHandles/>
        </dgm:presLayoutVars>
      </dgm:prSet>
      <dgm:spPr/>
      <dgm:t>
        <a:bodyPr/>
        <a:lstStyle/>
        <a:p>
          <a:endParaRPr lang="en-ZA"/>
        </a:p>
      </dgm:t>
    </dgm:pt>
  </dgm:ptLst>
  <dgm:cxnLst>
    <dgm:cxn modelId="{56C05BFC-9102-4B29-AE54-926871AB648D}" type="presOf" srcId="{4E887850-489F-4800-BBA3-163E38FC4697}" destId="{25D26B92-FF5D-40D1-8840-F8129F01FDCE}"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79F3A-7ED1-4832-ABA7-29C95112BFD7}" type="doc">
      <dgm:prSet loTypeId="urn:microsoft.com/office/officeart/2005/8/layout/hierarchy4" loCatId="hierarchy" qsTypeId="urn:microsoft.com/office/officeart/2005/8/quickstyle/3d2" qsCatId="3D" csTypeId="urn:microsoft.com/office/officeart/2005/8/colors/colorful1" csCatId="colorful" phldr="1"/>
      <dgm:spPr/>
      <dgm:t>
        <a:bodyPr/>
        <a:lstStyle/>
        <a:p>
          <a:endParaRPr lang="en-ZA"/>
        </a:p>
      </dgm:t>
    </dgm:pt>
    <dgm:pt modelId="{5F0E5D50-6746-436C-AE26-F421F65A867E}">
      <dgm:prSet phldrT="[Text]" custT="1"/>
      <dgm:spPr/>
      <dgm:t>
        <a:bodyPr/>
        <a:lstStyle/>
        <a:p>
          <a:r>
            <a:rPr lang="en-ZA" sz="1600" b="1" dirty="0" smtClean="0">
              <a:latin typeface="+mn-lt"/>
              <a:cs typeface="Arial" panose="020B0604020202020204" pitchFamily="34" charset="0"/>
            </a:rPr>
            <a:t>Measurability of indicators and targets</a:t>
          </a:r>
          <a:endParaRPr lang="en-ZA" sz="1600" b="1" dirty="0">
            <a:latin typeface="+mn-lt"/>
            <a:cs typeface="Arial" panose="020B0604020202020204" pitchFamily="34" charset="0"/>
          </a:endParaRPr>
        </a:p>
      </dgm:t>
    </dgm:pt>
    <dgm:pt modelId="{8B8F0FFA-8C19-4F51-B77F-B97FDC3FD523}" type="parTrans" cxnId="{1D013834-B437-4AAE-92D1-AF1BDCC056D9}">
      <dgm:prSet/>
      <dgm:spPr/>
      <dgm:t>
        <a:bodyPr/>
        <a:lstStyle/>
        <a:p>
          <a:endParaRPr lang="en-ZA"/>
        </a:p>
      </dgm:t>
    </dgm:pt>
    <dgm:pt modelId="{C6BA7C9F-67E2-4A7E-A1A3-001B7C9041BD}" type="sibTrans" cxnId="{1D013834-B437-4AAE-92D1-AF1BDCC056D9}">
      <dgm:prSet/>
      <dgm:spPr/>
      <dgm:t>
        <a:bodyPr/>
        <a:lstStyle/>
        <a:p>
          <a:endParaRPr lang="en-ZA"/>
        </a:p>
      </dgm:t>
    </dgm:pt>
    <dgm:pt modelId="{68FAFE90-14F4-4B8D-AF84-514143438906}">
      <dgm:prSet phldrT="[Text]" custT="1"/>
      <dgm:spPr/>
      <dgm:t>
        <a:bodyPr/>
        <a:lstStyle/>
        <a:p>
          <a:r>
            <a:rPr lang="en-ZA" sz="1600" b="1" dirty="0" smtClean="0">
              <a:latin typeface="+mn-lt"/>
              <a:cs typeface="Arial" panose="020B0604020202020204" pitchFamily="34" charset="0"/>
            </a:rPr>
            <a:t>Indicators are well-defined</a:t>
          </a:r>
          <a:endParaRPr lang="en-ZA" sz="1600" b="1" dirty="0">
            <a:latin typeface="+mn-lt"/>
            <a:cs typeface="Arial" panose="020B0604020202020204" pitchFamily="34" charset="0"/>
          </a:endParaRPr>
        </a:p>
      </dgm:t>
    </dgm:pt>
    <dgm:pt modelId="{A032CBCD-B921-4223-96CA-E2BA4A271CCB}" type="parTrans" cxnId="{EA5827D7-F598-4FE6-B72D-7F0BA8863B31}">
      <dgm:prSet/>
      <dgm:spPr/>
      <dgm:t>
        <a:bodyPr/>
        <a:lstStyle/>
        <a:p>
          <a:endParaRPr lang="en-ZA"/>
        </a:p>
      </dgm:t>
    </dgm:pt>
    <dgm:pt modelId="{627F57F4-6995-4DFF-B546-24DA046E2633}" type="sibTrans" cxnId="{EA5827D7-F598-4FE6-B72D-7F0BA8863B31}">
      <dgm:prSet/>
      <dgm:spPr/>
      <dgm:t>
        <a:bodyPr/>
        <a:lstStyle/>
        <a:p>
          <a:endParaRPr lang="en-ZA"/>
        </a:p>
      </dgm:t>
    </dgm:pt>
    <dgm:pt modelId="{E4F81583-BFF0-477D-B955-768F3E741699}">
      <dgm:prSet phldrT="[Text]" custT="1"/>
      <dgm:spPr/>
      <dgm:t>
        <a:bodyPr/>
        <a:lstStyle/>
        <a:p>
          <a:r>
            <a:rPr lang="en-ZA" sz="1600" b="1" dirty="0" smtClean="0">
              <a:latin typeface="+mn-lt"/>
              <a:cs typeface="Arial" panose="020B0604020202020204" pitchFamily="34" charset="0"/>
            </a:rPr>
            <a:t>Indicators are verifiable</a:t>
          </a:r>
          <a:endParaRPr lang="en-ZA" sz="1600" b="1" dirty="0">
            <a:latin typeface="+mn-lt"/>
            <a:cs typeface="Arial" panose="020B0604020202020204" pitchFamily="34" charset="0"/>
          </a:endParaRPr>
        </a:p>
      </dgm:t>
    </dgm:pt>
    <dgm:pt modelId="{EB1A35D9-E932-4426-99FE-D7B588CA9CAA}" type="parTrans" cxnId="{E9DADAF3-B8CC-4E2A-82FD-F409B738A9EC}">
      <dgm:prSet/>
      <dgm:spPr/>
      <dgm:t>
        <a:bodyPr/>
        <a:lstStyle/>
        <a:p>
          <a:endParaRPr lang="en-ZA"/>
        </a:p>
      </dgm:t>
    </dgm:pt>
    <dgm:pt modelId="{9C591E41-103B-4628-8EDC-C3DE61D75FDA}" type="sibTrans" cxnId="{E9DADAF3-B8CC-4E2A-82FD-F409B738A9EC}">
      <dgm:prSet/>
      <dgm:spPr/>
      <dgm:t>
        <a:bodyPr/>
        <a:lstStyle/>
        <a:p>
          <a:endParaRPr lang="en-ZA"/>
        </a:p>
      </dgm:t>
    </dgm:pt>
    <dgm:pt modelId="{DB8826F1-6FBB-4D98-B2AE-40D26C67F3DC}">
      <dgm:prSet phldrT="[Text]" custT="1"/>
      <dgm:spPr/>
      <dgm:t>
        <a:bodyPr/>
        <a:lstStyle/>
        <a:p>
          <a:r>
            <a:rPr lang="en-ZA" sz="1600" b="1" dirty="0" smtClean="0">
              <a:latin typeface="+mn-lt"/>
              <a:cs typeface="Arial" panose="020B0604020202020204" pitchFamily="34" charset="0"/>
            </a:rPr>
            <a:t>Relevance of indicators and targets</a:t>
          </a:r>
          <a:endParaRPr lang="en-ZA" sz="1600" b="1" dirty="0">
            <a:latin typeface="+mn-lt"/>
            <a:cs typeface="Arial" panose="020B0604020202020204" pitchFamily="34" charset="0"/>
          </a:endParaRPr>
        </a:p>
      </dgm:t>
    </dgm:pt>
    <dgm:pt modelId="{46C0C08B-C9BC-4B36-88C9-BEA5846EA9DC}" type="parTrans" cxnId="{040AE6FB-CE34-444D-A898-A9448AAF099B}">
      <dgm:prSet/>
      <dgm:spPr/>
      <dgm:t>
        <a:bodyPr/>
        <a:lstStyle/>
        <a:p>
          <a:endParaRPr lang="en-ZA"/>
        </a:p>
      </dgm:t>
    </dgm:pt>
    <dgm:pt modelId="{00C606BA-3BFB-48E5-8914-A56700C993D2}" type="sibTrans" cxnId="{040AE6FB-CE34-444D-A898-A9448AAF099B}">
      <dgm:prSet/>
      <dgm:spPr/>
      <dgm:t>
        <a:bodyPr/>
        <a:lstStyle/>
        <a:p>
          <a:endParaRPr lang="en-ZA"/>
        </a:p>
      </dgm:t>
    </dgm:pt>
    <dgm:pt modelId="{9A49C8D1-6858-4B99-8158-615B5613C134}">
      <dgm:prSet phldrT="[Text]" custT="1"/>
      <dgm:spPr/>
      <dgm:t>
        <a:bodyPr/>
        <a:lstStyle/>
        <a:p>
          <a:r>
            <a:rPr lang="en-ZA" sz="1600" b="1" dirty="0" smtClean="0">
              <a:latin typeface="+mn-lt"/>
              <a:cs typeface="Arial" panose="020B0604020202020204" pitchFamily="34" charset="0"/>
            </a:rPr>
            <a:t>Indicators and targets are relevant to the mandate and realisation of strategic goals and objectives</a:t>
          </a:r>
          <a:endParaRPr lang="en-ZA" sz="1600" b="1" dirty="0">
            <a:latin typeface="+mn-lt"/>
            <a:cs typeface="Arial" panose="020B0604020202020204" pitchFamily="34" charset="0"/>
          </a:endParaRPr>
        </a:p>
      </dgm:t>
    </dgm:pt>
    <dgm:pt modelId="{BE0FBE34-A84F-4EC3-9DF2-0AC8805CFAD4}" type="parTrans" cxnId="{87A19BE1-D82F-419B-A976-1FEA05060632}">
      <dgm:prSet/>
      <dgm:spPr/>
      <dgm:t>
        <a:bodyPr/>
        <a:lstStyle/>
        <a:p>
          <a:endParaRPr lang="en-ZA"/>
        </a:p>
      </dgm:t>
    </dgm:pt>
    <dgm:pt modelId="{D993D93D-1993-44C0-A0EC-B09243C4CCE4}" type="sibTrans" cxnId="{87A19BE1-D82F-419B-A976-1FEA05060632}">
      <dgm:prSet/>
      <dgm:spPr/>
      <dgm:t>
        <a:bodyPr/>
        <a:lstStyle/>
        <a:p>
          <a:endParaRPr lang="en-ZA"/>
        </a:p>
      </dgm:t>
    </dgm:pt>
    <dgm:pt modelId="{94620AF8-184C-4688-98E4-469A9BBD7273}">
      <dgm:prSet phldrT="[Text]" custT="1"/>
      <dgm:spPr/>
      <dgm:t>
        <a:bodyPr/>
        <a:lstStyle/>
        <a:p>
          <a:r>
            <a:rPr lang="en-ZA" sz="1600" b="1" dirty="0" smtClean="0">
              <a:latin typeface="+mn-lt"/>
              <a:cs typeface="Arial" panose="020B0604020202020204" pitchFamily="34" charset="0"/>
            </a:rPr>
            <a:t>Targets are specific, measurable and time-bound.</a:t>
          </a:r>
          <a:endParaRPr lang="en-ZA" sz="1600" b="1" dirty="0">
            <a:latin typeface="+mn-lt"/>
            <a:cs typeface="Arial" panose="020B0604020202020204" pitchFamily="34" charset="0"/>
          </a:endParaRPr>
        </a:p>
      </dgm:t>
    </dgm:pt>
    <dgm:pt modelId="{D8A8D936-4816-4A43-8DE1-9F7D7C8D09C4}" type="parTrans" cxnId="{132CFA44-3E6F-4AB0-BA4D-BD3A43A02ED3}">
      <dgm:prSet/>
      <dgm:spPr/>
      <dgm:t>
        <a:bodyPr/>
        <a:lstStyle/>
        <a:p>
          <a:endParaRPr lang="en-ZA"/>
        </a:p>
      </dgm:t>
    </dgm:pt>
    <dgm:pt modelId="{52BB04F5-0621-44CD-AF0F-156FAE657A0A}" type="sibTrans" cxnId="{132CFA44-3E6F-4AB0-BA4D-BD3A43A02ED3}">
      <dgm:prSet/>
      <dgm:spPr/>
      <dgm:t>
        <a:bodyPr/>
        <a:lstStyle/>
        <a:p>
          <a:endParaRPr lang="en-ZA"/>
        </a:p>
      </dgm:t>
    </dgm:pt>
    <dgm:pt modelId="{DA7C5E6C-FB87-4D2A-AF82-517D838DA748}" type="pres">
      <dgm:prSet presAssocID="{34B79F3A-7ED1-4832-ABA7-29C95112BFD7}" presName="Name0" presStyleCnt="0">
        <dgm:presLayoutVars>
          <dgm:chPref val="1"/>
          <dgm:dir/>
          <dgm:animOne val="branch"/>
          <dgm:animLvl val="lvl"/>
          <dgm:resizeHandles/>
        </dgm:presLayoutVars>
      </dgm:prSet>
      <dgm:spPr/>
      <dgm:t>
        <a:bodyPr/>
        <a:lstStyle/>
        <a:p>
          <a:endParaRPr lang="en-ZA"/>
        </a:p>
      </dgm:t>
    </dgm:pt>
    <dgm:pt modelId="{EEC2CE62-3C89-4563-821B-7C679940B29F}" type="pres">
      <dgm:prSet presAssocID="{5F0E5D50-6746-436C-AE26-F421F65A867E}" presName="vertOne" presStyleCnt="0"/>
      <dgm:spPr/>
    </dgm:pt>
    <dgm:pt modelId="{53384E7C-AF29-4324-8B06-1D6ED560AEB5}" type="pres">
      <dgm:prSet presAssocID="{5F0E5D50-6746-436C-AE26-F421F65A867E}" presName="txOne" presStyleLbl="node0" presStyleIdx="0" presStyleCnt="2" custScaleX="97382" custScaleY="37005">
        <dgm:presLayoutVars>
          <dgm:chPref val="3"/>
        </dgm:presLayoutVars>
      </dgm:prSet>
      <dgm:spPr/>
      <dgm:t>
        <a:bodyPr/>
        <a:lstStyle/>
        <a:p>
          <a:endParaRPr lang="en-ZA"/>
        </a:p>
      </dgm:t>
    </dgm:pt>
    <dgm:pt modelId="{15ED8EC3-A8DC-4418-9D36-1B2366EF7FCE}" type="pres">
      <dgm:prSet presAssocID="{5F0E5D50-6746-436C-AE26-F421F65A867E}" presName="parTransOne" presStyleCnt="0"/>
      <dgm:spPr/>
    </dgm:pt>
    <dgm:pt modelId="{33F8D6B2-E819-4414-BD59-98235C5642A5}" type="pres">
      <dgm:prSet presAssocID="{5F0E5D50-6746-436C-AE26-F421F65A867E}" presName="horzOne" presStyleCnt="0"/>
      <dgm:spPr/>
    </dgm:pt>
    <dgm:pt modelId="{0AB86B2D-B462-48B2-93A6-39746B33D1D3}" type="pres">
      <dgm:prSet presAssocID="{68FAFE90-14F4-4B8D-AF84-514143438906}" presName="vertTwo" presStyleCnt="0"/>
      <dgm:spPr/>
    </dgm:pt>
    <dgm:pt modelId="{54D8996A-88AD-450B-8BEF-7B2411805265}" type="pres">
      <dgm:prSet presAssocID="{68FAFE90-14F4-4B8D-AF84-514143438906}" presName="txTwo" presStyleLbl="node2" presStyleIdx="0" presStyleCnt="4" custScaleX="74757" custLinFactNeighborX="3640" custLinFactNeighborY="4768">
        <dgm:presLayoutVars>
          <dgm:chPref val="3"/>
        </dgm:presLayoutVars>
      </dgm:prSet>
      <dgm:spPr/>
      <dgm:t>
        <a:bodyPr/>
        <a:lstStyle/>
        <a:p>
          <a:endParaRPr lang="en-ZA"/>
        </a:p>
      </dgm:t>
    </dgm:pt>
    <dgm:pt modelId="{C40C0A2F-530C-4C28-805D-94E48D882EFF}" type="pres">
      <dgm:prSet presAssocID="{68FAFE90-14F4-4B8D-AF84-514143438906}" presName="horzTwo" presStyleCnt="0"/>
      <dgm:spPr/>
    </dgm:pt>
    <dgm:pt modelId="{C0948A8A-2533-4F45-B1E4-E231BAF59342}" type="pres">
      <dgm:prSet presAssocID="{627F57F4-6995-4DFF-B546-24DA046E2633}" presName="sibSpaceTwo" presStyleCnt="0"/>
      <dgm:spPr/>
    </dgm:pt>
    <dgm:pt modelId="{CF618E89-EB01-4279-831A-8D8996F2AC98}" type="pres">
      <dgm:prSet presAssocID="{E4F81583-BFF0-477D-B955-768F3E741699}" presName="vertTwo" presStyleCnt="0"/>
      <dgm:spPr/>
    </dgm:pt>
    <dgm:pt modelId="{C14D0CC8-BB72-434B-8C53-3A92908E0BE2}" type="pres">
      <dgm:prSet presAssocID="{E4F81583-BFF0-477D-B955-768F3E741699}" presName="txTwo" presStyleLbl="node2" presStyleIdx="1" presStyleCnt="4" custScaleX="70845">
        <dgm:presLayoutVars>
          <dgm:chPref val="3"/>
        </dgm:presLayoutVars>
      </dgm:prSet>
      <dgm:spPr/>
      <dgm:t>
        <a:bodyPr/>
        <a:lstStyle/>
        <a:p>
          <a:endParaRPr lang="en-ZA"/>
        </a:p>
      </dgm:t>
    </dgm:pt>
    <dgm:pt modelId="{5247E6D8-26FC-4F82-BF14-F827C1FB96F6}" type="pres">
      <dgm:prSet presAssocID="{E4F81583-BFF0-477D-B955-768F3E741699}" presName="horzTwo" presStyleCnt="0"/>
      <dgm:spPr/>
    </dgm:pt>
    <dgm:pt modelId="{6AFDCF90-9D3A-4948-BC92-A912BA137F32}" type="pres">
      <dgm:prSet presAssocID="{9C591E41-103B-4628-8EDC-C3DE61D75FDA}" presName="sibSpaceTwo" presStyleCnt="0"/>
      <dgm:spPr/>
    </dgm:pt>
    <dgm:pt modelId="{9E31B86D-5A2B-499E-A07C-C620BD37E4F0}" type="pres">
      <dgm:prSet presAssocID="{94620AF8-184C-4688-98E4-469A9BBD7273}" presName="vertTwo" presStyleCnt="0"/>
      <dgm:spPr/>
    </dgm:pt>
    <dgm:pt modelId="{50CBC086-3F18-4BC9-9972-20E22E3A55D8}" type="pres">
      <dgm:prSet presAssocID="{94620AF8-184C-4688-98E4-469A9BBD7273}" presName="txTwo" presStyleLbl="node2" presStyleIdx="2" presStyleCnt="4" custScaleX="92311" custLinFactNeighborX="-298" custLinFactNeighborY="-990">
        <dgm:presLayoutVars>
          <dgm:chPref val="3"/>
        </dgm:presLayoutVars>
      </dgm:prSet>
      <dgm:spPr/>
      <dgm:t>
        <a:bodyPr/>
        <a:lstStyle/>
        <a:p>
          <a:endParaRPr lang="en-ZA"/>
        </a:p>
      </dgm:t>
    </dgm:pt>
    <dgm:pt modelId="{59123FB2-C1EA-4649-8334-F5AA58F640AE}" type="pres">
      <dgm:prSet presAssocID="{94620AF8-184C-4688-98E4-469A9BBD7273}" presName="horzTwo" presStyleCnt="0"/>
      <dgm:spPr/>
    </dgm:pt>
    <dgm:pt modelId="{A4BC3057-2778-40DF-B8D7-C49F76614228}" type="pres">
      <dgm:prSet presAssocID="{C6BA7C9F-67E2-4A7E-A1A3-001B7C9041BD}" presName="sibSpaceOne" presStyleCnt="0"/>
      <dgm:spPr/>
    </dgm:pt>
    <dgm:pt modelId="{F10E0301-D5F9-40BE-8C23-3E8F4F5A25BE}" type="pres">
      <dgm:prSet presAssocID="{DB8826F1-6FBB-4D98-B2AE-40D26C67F3DC}" presName="vertOne" presStyleCnt="0"/>
      <dgm:spPr/>
    </dgm:pt>
    <dgm:pt modelId="{70219308-4048-4CEF-8C42-D98A5FAC83E9}" type="pres">
      <dgm:prSet presAssocID="{DB8826F1-6FBB-4D98-B2AE-40D26C67F3DC}" presName="txOne" presStyleLbl="node0" presStyleIdx="1" presStyleCnt="2" custScaleY="37677">
        <dgm:presLayoutVars>
          <dgm:chPref val="3"/>
        </dgm:presLayoutVars>
      </dgm:prSet>
      <dgm:spPr/>
      <dgm:t>
        <a:bodyPr/>
        <a:lstStyle/>
        <a:p>
          <a:endParaRPr lang="en-ZA"/>
        </a:p>
      </dgm:t>
    </dgm:pt>
    <dgm:pt modelId="{4173C9B1-031E-4A1D-A5CF-837787987A4B}" type="pres">
      <dgm:prSet presAssocID="{DB8826F1-6FBB-4D98-B2AE-40D26C67F3DC}" presName="parTransOne" presStyleCnt="0"/>
      <dgm:spPr/>
    </dgm:pt>
    <dgm:pt modelId="{82BD770B-0FAB-47DF-AD97-9C98AED884E6}" type="pres">
      <dgm:prSet presAssocID="{DB8826F1-6FBB-4D98-B2AE-40D26C67F3DC}" presName="horzOne" presStyleCnt="0"/>
      <dgm:spPr/>
    </dgm:pt>
    <dgm:pt modelId="{368522C7-DA42-4533-ADE4-D656DAE826C4}" type="pres">
      <dgm:prSet presAssocID="{9A49C8D1-6858-4B99-8158-615B5613C134}" presName="vertTwo" presStyleCnt="0"/>
      <dgm:spPr/>
    </dgm:pt>
    <dgm:pt modelId="{E0B402C6-F70F-43B7-A317-4B50D700BD60}" type="pres">
      <dgm:prSet presAssocID="{9A49C8D1-6858-4B99-8158-615B5613C134}" presName="txTwo" presStyleLbl="node2" presStyleIdx="3" presStyleCnt="4">
        <dgm:presLayoutVars>
          <dgm:chPref val="3"/>
        </dgm:presLayoutVars>
      </dgm:prSet>
      <dgm:spPr/>
      <dgm:t>
        <a:bodyPr/>
        <a:lstStyle/>
        <a:p>
          <a:endParaRPr lang="en-ZA"/>
        </a:p>
      </dgm:t>
    </dgm:pt>
    <dgm:pt modelId="{94A6246D-FA76-482E-BE61-2C231C13CC11}" type="pres">
      <dgm:prSet presAssocID="{9A49C8D1-6858-4B99-8158-615B5613C134}" presName="horzTwo" presStyleCnt="0"/>
      <dgm:spPr/>
    </dgm:pt>
  </dgm:ptLst>
  <dgm:cxnLst>
    <dgm:cxn modelId="{4B3C0652-20A7-46EE-90A9-60D32F937831}" type="presOf" srcId="{9A49C8D1-6858-4B99-8158-615B5613C134}" destId="{E0B402C6-F70F-43B7-A317-4B50D700BD60}" srcOrd="0" destOrd="0" presId="urn:microsoft.com/office/officeart/2005/8/layout/hierarchy4"/>
    <dgm:cxn modelId="{3BCB502E-DEEF-46B7-9BD4-F46518A47A00}" type="presOf" srcId="{E4F81583-BFF0-477D-B955-768F3E741699}" destId="{C14D0CC8-BB72-434B-8C53-3A92908E0BE2}" srcOrd="0" destOrd="0" presId="urn:microsoft.com/office/officeart/2005/8/layout/hierarchy4"/>
    <dgm:cxn modelId="{1D013834-B437-4AAE-92D1-AF1BDCC056D9}" srcId="{34B79F3A-7ED1-4832-ABA7-29C95112BFD7}" destId="{5F0E5D50-6746-436C-AE26-F421F65A867E}" srcOrd="0" destOrd="0" parTransId="{8B8F0FFA-8C19-4F51-B77F-B97FDC3FD523}" sibTransId="{C6BA7C9F-67E2-4A7E-A1A3-001B7C9041BD}"/>
    <dgm:cxn modelId="{040AE6FB-CE34-444D-A898-A9448AAF099B}" srcId="{34B79F3A-7ED1-4832-ABA7-29C95112BFD7}" destId="{DB8826F1-6FBB-4D98-B2AE-40D26C67F3DC}" srcOrd="1" destOrd="0" parTransId="{46C0C08B-C9BC-4B36-88C9-BEA5846EA9DC}" sibTransId="{00C606BA-3BFB-48E5-8914-A56700C993D2}"/>
    <dgm:cxn modelId="{E9DADAF3-B8CC-4E2A-82FD-F409B738A9EC}" srcId="{5F0E5D50-6746-436C-AE26-F421F65A867E}" destId="{E4F81583-BFF0-477D-B955-768F3E741699}" srcOrd="1" destOrd="0" parTransId="{EB1A35D9-E932-4426-99FE-D7B588CA9CAA}" sibTransId="{9C591E41-103B-4628-8EDC-C3DE61D75FDA}"/>
    <dgm:cxn modelId="{95D97971-1F5B-4AB4-BB5C-443D74C24E56}" type="presOf" srcId="{DB8826F1-6FBB-4D98-B2AE-40D26C67F3DC}" destId="{70219308-4048-4CEF-8C42-D98A5FAC83E9}" srcOrd="0" destOrd="0" presId="urn:microsoft.com/office/officeart/2005/8/layout/hierarchy4"/>
    <dgm:cxn modelId="{132CFA44-3E6F-4AB0-BA4D-BD3A43A02ED3}" srcId="{5F0E5D50-6746-436C-AE26-F421F65A867E}" destId="{94620AF8-184C-4688-98E4-469A9BBD7273}" srcOrd="2" destOrd="0" parTransId="{D8A8D936-4816-4A43-8DE1-9F7D7C8D09C4}" sibTransId="{52BB04F5-0621-44CD-AF0F-156FAE657A0A}"/>
    <dgm:cxn modelId="{47ADFCC2-DA44-4F64-8DCD-D2DD3AE1229F}" type="presOf" srcId="{34B79F3A-7ED1-4832-ABA7-29C95112BFD7}" destId="{DA7C5E6C-FB87-4D2A-AF82-517D838DA748}" srcOrd="0" destOrd="0" presId="urn:microsoft.com/office/officeart/2005/8/layout/hierarchy4"/>
    <dgm:cxn modelId="{69DCCCE3-9FC3-4414-AA0B-DD0988F60FBD}" type="presOf" srcId="{68FAFE90-14F4-4B8D-AF84-514143438906}" destId="{54D8996A-88AD-450B-8BEF-7B2411805265}" srcOrd="0" destOrd="0" presId="urn:microsoft.com/office/officeart/2005/8/layout/hierarchy4"/>
    <dgm:cxn modelId="{EA5827D7-F598-4FE6-B72D-7F0BA8863B31}" srcId="{5F0E5D50-6746-436C-AE26-F421F65A867E}" destId="{68FAFE90-14F4-4B8D-AF84-514143438906}" srcOrd="0" destOrd="0" parTransId="{A032CBCD-B921-4223-96CA-E2BA4A271CCB}" sibTransId="{627F57F4-6995-4DFF-B546-24DA046E2633}"/>
    <dgm:cxn modelId="{577823EE-7F84-47A0-89F4-D9AA30CD62B7}" type="presOf" srcId="{5F0E5D50-6746-436C-AE26-F421F65A867E}" destId="{53384E7C-AF29-4324-8B06-1D6ED560AEB5}" srcOrd="0" destOrd="0" presId="urn:microsoft.com/office/officeart/2005/8/layout/hierarchy4"/>
    <dgm:cxn modelId="{87A19BE1-D82F-419B-A976-1FEA05060632}" srcId="{DB8826F1-6FBB-4D98-B2AE-40D26C67F3DC}" destId="{9A49C8D1-6858-4B99-8158-615B5613C134}" srcOrd="0" destOrd="0" parTransId="{BE0FBE34-A84F-4EC3-9DF2-0AC8805CFAD4}" sibTransId="{D993D93D-1993-44C0-A0EC-B09243C4CCE4}"/>
    <dgm:cxn modelId="{3797D501-0432-49CA-86F9-1CE5E9638A8A}" type="presOf" srcId="{94620AF8-184C-4688-98E4-469A9BBD7273}" destId="{50CBC086-3F18-4BC9-9972-20E22E3A55D8}" srcOrd="0" destOrd="0" presId="urn:microsoft.com/office/officeart/2005/8/layout/hierarchy4"/>
    <dgm:cxn modelId="{6FF59176-064E-4601-B135-6765C3550548}" type="presParOf" srcId="{DA7C5E6C-FB87-4D2A-AF82-517D838DA748}" destId="{EEC2CE62-3C89-4563-821B-7C679940B29F}" srcOrd="0" destOrd="0" presId="urn:microsoft.com/office/officeart/2005/8/layout/hierarchy4"/>
    <dgm:cxn modelId="{17CAB98E-716D-4155-96FE-5EB95D3C76FC}" type="presParOf" srcId="{EEC2CE62-3C89-4563-821B-7C679940B29F}" destId="{53384E7C-AF29-4324-8B06-1D6ED560AEB5}" srcOrd="0" destOrd="0" presId="urn:microsoft.com/office/officeart/2005/8/layout/hierarchy4"/>
    <dgm:cxn modelId="{6D4E5B48-F007-44D3-A18D-EBD2118074C4}" type="presParOf" srcId="{EEC2CE62-3C89-4563-821B-7C679940B29F}" destId="{15ED8EC3-A8DC-4418-9D36-1B2366EF7FCE}" srcOrd="1" destOrd="0" presId="urn:microsoft.com/office/officeart/2005/8/layout/hierarchy4"/>
    <dgm:cxn modelId="{1D5C4687-E110-4466-A199-DD5E2E34DCFB}" type="presParOf" srcId="{EEC2CE62-3C89-4563-821B-7C679940B29F}" destId="{33F8D6B2-E819-4414-BD59-98235C5642A5}" srcOrd="2" destOrd="0" presId="urn:microsoft.com/office/officeart/2005/8/layout/hierarchy4"/>
    <dgm:cxn modelId="{71C253DB-F0F7-420A-A993-28F92FC2844A}" type="presParOf" srcId="{33F8D6B2-E819-4414-BD59-98235C5642A5}" destId="{0AB86B2D-B462-48B2-93A6-39746B33D1D3}" srcOrd="0" destOrd="0" presId="urn:microsoft.com/office/officeart/2005/8/layout/hierarchy4"/>
    <dgm:cxn modelId="{CAAC7A39-41FB-4A7B-8BB0-8068476A0653}" type="presParOf" srcId="{0AB86B2D-B462-48B2-93A6-39746B33D1D3}" destId="{54D8996A-88AD-450B-8BEF-7B2411805265}" srcOrd="0" destOrd="0" presId="urn:microsoft.com/office/officeart/2005/8/layout/hierarchy4"/>
    <dgm:cxn modelId="{36C188F0-99FA-4BFF-8926-584D16B4EDD3}" type="presParOf" srcId="{0AB86B2D-B462-48B2-93A6-39746B33D1D3}" destId="{C40C0A2F-530C-4C28-805D-94E48D882EFF}" srcOrd="1" destOrd="0" presId="urn:microsoft.com/office/officeart/2005/8/layout/hierarchy4"/>
    <dgm:cxn modelId="{E9855F60-191C-447C-BEAC-D6A8EB7BCB76}" type="presParOf" srcId="{33F8D6B2-E819-4414-BD59-98235C5642A5}" destId="{C0948A8A-2533-4F45-B1E4-E231BAF59342}" srcOrd="1" destOrd="0" presId="urn:microsoft.com/office/officeart/2005/8/layout/hierarchy4"/>
    <dgm:cxn modelId="{B1C0043B-E4ED-4718-BE0F-8AD3FDC0F7E2}" type="presParOf" srcId="{33F8D6B2-E819-4414-BD59-98235C5642A5}" destId="{CF618E89-EB01-4279-831A-8D8996F2AC98}" srcOrd="2" destOrd="0" presId="urn:microsoft.com/office/officeart/2005/8/layout/hierarchy4"/>
    <dgm:cxn modelId="{D823C20B-3C1F-49F6-9415-D74043197F21}" type="presParOf" srcId="{CF618E89-EB01-4279-831A-8D8996F2AC98}" destId="{C14D0CC8-BB72-434B-8C53-3A92908E0BE2}" srcOrd="0" destOrd="0" presId="urn:microsoft.com/office/officeart/2005/8/layout/hierarchy4"/>
    <dgm:cxn modelId="{B5DFCB94-C6D6-44EE-BA94-C777C1CC1066}" type="presParOf" srcId="{CF618E89-EB01-4279-831A-8D8996F2AC98}" destId="{5247E6D8-26FC-4F82-BF14-F827C1FB96F6}" srcOrd="1" destOrd="0" presId="urn:microsoft.com/office/officeart/2005/8/layout/hierarchy4"/>
    <dgm:cxn modelId="{5A8B4864-E35B-4D9E-A659-86D159E2B711}" type="presParOf" srcId="{33F8D6B2-E819-4414-BD59-98235C5642A5}" destId="{6AFDCF90-9D3A-4948-BC92-A912BA137F32}" srcOrd="3" destOrd="0" presId="urn:microsoft.com/office/officeart/2005/8/layout/hierarchy4"/>
    <dgm:cxn modelId="{B383CB4F-11DA-4B4F-B13B-C83C79303A76}" type="presParOf" srcId="{33F8D6B2-E819-4414-BD59-98235C5642A5}" destId="{9E31B86D-5A2B-499E-A07C-C620BD37E4F0}" srcOrd="4" destOrd="0" presId="urn:microsoft.com/office/officeart/2005/8/layout/hierarchy4"/>
    <dgm:cxn modelId="{A0A0932A-0926-4629-963E-FF06906D3286}" type="presParOf" srcId="{9E31B86D-5A2B-499E-A07C-C620BD37E4F0}" destId="{50CBC086-3F18-4BC9-9972-20E22E3A55D8}" srcOrd="0" destOrd="0" presId="urn:microsoft.com/office/officeart/2005/8/layout/hierarchy4"/>
    <dgm:cxn modelId="{188A02CF-9DCB-4CCD-867D-1653A30E9332}" type="presParOf" srcId="{9E31B86D-5A2B-499E-A07C-C620BD37E4F0}" destId="{59123FB2-C1EA-4649-8334-F5AA58F640AE}" srcOrd="1" destOrd="0" presId="urn:microsoft.com/office/officeart/2005/8/layout/hierarchy4"/>
    <dgm:cxn modelId="{51F5B8C5-F9A9-4164-95FC-20E9D163F26F}" type="presParOf" srcId="{DA7C5E6C-FB87-4D2A-AF82-517D838DA748}" destId="{A4BC3057-2778-40DF-B8D7-C49F76614228}" srcOrd="1" destOrd="0" presId="urn:microsoft.com/office/officeart/2005/8/layout/hierarchy4"/>
    <dgm:cxn modelId="{EF9D6AD1-DCBD-461C-AA86-C6E8FACD11C2}" type="presParOf" srcId="{DA7C5E6C-FB87-4D2A-AF82-517D838DA748}" destId="{F10E0301-D5F9-40BE-8C23-3E8F4F5A25BE}" srcOrd="2" destOrd="0" presId="urn:microsoft.com/office/officeart/2005/8/layout/hierarchy4"/>
    <dgm:cxn modelId="{9472FDFB-1CE2-470D-9226-612E69C894B9}" type="presParOf" srcId="{F10E0301-D5F9-40BE-8C23-3E8F4F5A25BE}" destId="{70219308-4048-4CEF-8C42-D98A5FAC83E9}" srcOrd="0" destOrd="0" presId="urn:microsoft.com/office/officeart/2005/8/layout/hierarchy4"/>
    <dgm:cxn modelId="{B7FB7990-33AC-42B4-A829-168185E31772}" type="presParOf" srcId="{F10E0301-D5F9-40BE-8C23-3E8F4F5A25BE}" destId="{4173C9B1-031E-4A1D-A5CF-837787987A4B}" srcOrd="1" destOrd="0" presId="urn:microsoft.com/office/officeart/2005/8/layout/hierarchy4"/>
    <dgm:cxn modelId="{8EB9AC7C-3611-4E5C-B9A7-948173304132}" type="presParOf" srcId="{F10E0301-D5F9-40BE-8C23-3E8F4F5A25BE}" destId="{82BD770B-0FAB-47DF-AD97-9C98AED884E6}" srcOrd="2" destOrd="0" presId="urn:microsoft.com/office/officeart/2005/8/layout/hierarchy4"/>
    <dgm:cxn modelId="{FD3D85B3-9A94-4442-B76C-50CA524497A7}" type="presParOf" srcId="{82BD770B-0FAB-47DF-AD97-9C98AED884E6}" destId="{368522C7-DA42-4533-ADE4-D656DAE826C4}" srcOrd="0" destOrd="0" presId="urn:microsoft.com/office/officeart/2005/8/layout/hierarchy4"/>
    <dgm:cxn modelId="{EE04C473-BAD9-4017-882B-C17DC119A3FF}" type="presParOf" srcId="{368522C7-DA42-4533-ADE4-D656DAE826C4}" destId="{E0B402C6-F70F-43B7-A317-4B50D700BD60}" srcOrd="0" destOrd="0" presId="urn:microsoft.com/office/officeart/2005/8/layout/hierarchy4"/>
    <dgm:cxn modelId="{20DC2B70-A0D1-40B3-9147-4C5D52F5F1A7}" type="presParOf" srcId="{368522C7-DA42-4533-ADE4-D656DAE826C4}" destId="{94A6246D-FA76-482E-BE61-2C231C13CC11}"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dgm:pt>
    <dgm:pt modelId="{C4ACDE86-D253-42D9-8FD0-8BCD06851266}">
      <dgm:prSet phldrT="[Text]" custT="1"/>
      <dgm:spPr/>
      <dgm:t>
        <a:bodyPr/>
        <a:lstStyle/>
        <a:p>
          <a:r>
            <a:rPr lang="en-ZA" sz="800" dirty="0" smtClean="0"/>
            <a:t>FUNCTIONS</a:t>
          </a:r>
          <a:endParaRPr lang="en-ZA" sz="800" dirty="0"/>
        </a:p>
      </dgm:t>
    </dgm:pt>
    <dgm:pt modelId="{04B0D447-2FA4-4B64-8CFA-4F1B465472FC}" type="parTrans" cxnId="{41005A36-3E2B-4E7A-9DFE-BC428C1D4715}">
      <dgm:prSet/>
      <dgm:spPr/>
      <dgm:t>
        <a:bodyPr/>
        <a:lstStyle/>
        <a:p>
          <a:endParaRPr lang="en-ZA" sz="800"/>
        </a:p>
      </dgm:t>
    </dgm:pt>
    <dgm:pt modelId="{25BE869F-1F9C-48C0-AD27-56FE1C0B49CC}" type="sibTrans" cxnId="{41005A36-3E2B-4E7A-9DFE-BC428C1D4715}">
      <dgm:prSet/>
      <dgm:spPr/>
      <dgm:t>
        <a:bodyPr/>
        <a:lstStyle/>
        <a:p>
          <a:endParaRPr lang="en-ZA" sz="800"/>
        </a:p>
      </dgm:t>
    </dgm:pt>
    <dgm:pt modelId="{E7AAF227-A9C3-4368-A92A-16B807929F18}">
      <dgm:prSet phldrT="[Text]" custT="1"/>
      <dgm:spPr/>
      <dgm:t>
        <a:bodyPr/>
        <a:lstStyle/>
        <a:p>
          <a:r>
            <a:rPr lang="en-ZA" sz="800" dirty="0" smtClean="0"/>
            <a:t>DAC</a:t>
          </a:r>
          <a:endParaRPr lang="en-ZA" sz="800" dirty="0"/>
        </a:p>
      </dgm:t>
    </dgm:pt>
    <dgm:pt modelId="{9166C50C-5853-48E9-931F-A452C3AF6557}" type="parTrans" cxnId="{254E99DF-025C-477A-8032-A8CAD7ADE8D7}">
      <dgm:prSet/>
      <dgm:spPr/>
      <dgm:t>
        <a:bodyPr/>
        <a:lstStyle/>
        <a:p>
          <a:endParaRPr lang="en-ZA" sz="800"/>
        </a:p>
      </dgm:t>
    </dgm:pt>
    <dgm:pt modelId="{55EA0021-E006-4C4F-8069-3895EBBC0CC5}" type="sibTrans" cxnId="{254E99DF-025C-477A-8032-A8CAD7ADE8D7}">
      <dgm:prSet/>
      <dgm:spPr/>
      <dgm:t>
        <a:bodyPr/>
        <a:lstStyle/>
        <a:p>
          <a:endParaRPr lang="en-ZA" sz="800"/>
        </a:p>
      </dgm:t>
    </dgm:pt>
    <dgm:pt modelId="{737E9D35-7E60-422E-9170-45A3CADAE91E}">
      <dgm:prSet phldrT="[Text]" custT="1"/>
      <dgm:spPr/>
      <dgm:t>
        <a:bodyPr/>
        <a:lstStyle/>
        <a:p>
          <a:r>
            <a:rPr lang="en-ZA" sz="800" dirty="0" smtClean="0"/>
            <a:t>CORE</a:t>
          </a:r>
          <a:endParaRPr lang="en-ZA" sz="800" dirty="0"/>
        </a:p>
      </dgm:t>
    </dgm:pt>
    <dgm:pt modelId="{02FB3AD7-A355-4809-A5F6-4621223B5861}" type="parTrans" cxnId="{EA401D8E-0A47-4DB7-914F-9F43A46ED561}">
      <dgm:prSet/>
      <dgm:spPr/>
      <dgm:t>
        <a:bodyPr/>
        <a:lstStyle/>
        <a:p>
          <a:endParaRPr lang="en-ZA" sz="800"/>
        </a:p>
      </dgm:t>
    </dgm:pt>
    <dgm:pt modelId="{177959A0-B4FF-4A90-98BE-64483128AAA3}" type="sibTrans" cxnId="{EA401D8E-0A47-4DB7-914F-9F43A46ED561}">
      <dgm:prSet/>
      <dgm:spPr/>
      <dgm:t>
        <a:bodyPr/>
        <a:lstStyle/>
        <a:p>
          <a:endParaRPr lang="en-ZA" sz="800"/>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CF39E85D-1779-46C7-B691-81C13EA63588}" type="presOf" srcId="{C4ACDE86-D253-42D9-8FD0-8BCD06851266}" destId="{559585DB-EEBA-40DA-A55D-E08CD092B168}" srcOrd="0" destOrd="0" presId="urn:microsoft.com/office/officeart/2005/8/layout/gear1"/>
    <dgm:cxn modelId="{B897B92B-9F35-4C35-B77A-A237A118F82E}" type="presOf" srcId="{E7AAF227-A9C3-4368-A92A-16B807929F18}" destId="{1FE3DD9B-13F9-40B6-A3D5-926D0C9FA50D}" srcOrd="0" destOrd="0" presId="urn:microsoft.com/office/officeart/2005/8/layout/gear1"/>
    <dgm:cxn modelId="{C1EC49C6-799E-43EF-AEAD-88ECFD84EAEC}" type="presOf" srcId="{737E9D35-7E60-422E-9170-45A3CADAE91E}" destId="{1E258AD1-5FC7-4FA5-B8DA-3CFECD00F1CD}" srcOrd="1" destOrd="0" presId="urn:microsoft.com/office/officeart/2005/8/layout/gear1"/>
    <dgm:cxn modelId="{03CA41DA-9F92-4ABB-A4E5-B13F341BCE99}" type="presOf" srcId="{737E9D35-7E60-422E-9170-45A3CADAE91E}" destId="{91EE93B6-918A-4946-B581-E5F003935F2B}" srcOrd="3" destOrd="0" presId="urn:microsoft.com/office/officeart/2005/8/layout/gear1"/>
    <dgm:cxn modelId="{4D4233FB-2B50-4FC8-B4F5-AC708B6B6EB0}" type="presOf" srcId="{C4ACDE86-D253-42D9-8FD0-8BCD06851266}" destId="{ADA61729-FA26-46BE-BA13-64C31C9D8F29}" srcOrd="2"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254E99DF-025C-477A-8032-A8CAD7ADE8D7}" srcId="{C15AF0B6-7A7D-469A-BDB6-B4C6B66BE53B}" destId="{E7AAF227-A9C3-4368-A92A-16B807929F18}" srcOrd="1" destOrd="0" parTransId="{9166C50C-5853-48E9-931F-A452C3AF6557}" sibTransId="{55EA0021-E006-4C4F-8069-3895EBBC0CC5}"/>
    <dgm:cxn modelId="{A4739536-4DEE-4608-A8EA-4EE5147B89BD}" type="presOf" srcId="{E7AAF227-A9C3-4368-A92A-16B807929F18}" destId="{A20BFF1D-01FB-44CF-92E9-53BEF923DA9D}" srcOrd="2" destOrd="0" presId="urn:microsoft.com/office/officeart/2005/8/layout/gear1"/>
    <dgm:cxn modelId="{5A826B06-4E7D-4864-AA1B-DDDDB5EAA2D2}" type="presOf" srcId="{C4ACDE86-D253-42D9-8FD0-8BCD06851266}" destId="{925D8D41-454A-409E-9506-BD8AA3D8AF7B}" srcOrd="1" destOrd="0" presId="urn:microsoft.com/office/officeart/2005/8/layout/gear1"/>
    <dgm:cxn modelId="{44F504F1-4E46-4EEE-BB8B-FC2B0DA71A02}" type="presOf" srcId="{177959A0-B4FF-4A90-98BE-64483128AAA3}" destId="{4ACD9C76-CEC3-4B88-9139-F6E0A599D7ED}" srcOrd="0" destOrd="0" presId="urn:microsoft.com/office/officeart/2005/8/layout/gear1"/>
    <dgm:cxn modelId="{661CD601-9C1C-4433-9E52-C8FA4CC02DDB}" type="presOf" srcId="{C15AF0B6-7A7D-469A-BDB6-B4C6B66BE53B}" destId="{B5F3516C-206C-4B6F-AB99-4E072D0CBB64}" srcOrd="0" destOrd="0" presId="urn:microsoft.com/office/officeart/2005/8/layout/gear1"/>
    <dgm:cxn modelId="{CC416BF2-D8B6-4146-AAB3-4804BC3A87C7}" type="presOf" srcId="{55EA0021-E006-4C4F-8069-3895EBBC0CC5}" destId="{461877BC-99AD-46B6-B3AB-078586C88336}" srcOrd="0" destOrd="0" presId="urn:microsoft.com/office/officeart/2005/8/layout/gear1"/>
    <dgm:cxn modelId="{C92D1E92-9F5A-4C4E-A95C-E0F5EEA34A65}" type="presOf" srcId="{25BE869F-1F9C-48C0-AD27-56FE1C0B49CC}" destId="{FD837352-2605-4880-957C-148BF843EEE4}" srcOrd="0" destOrd="0" presId="urn:microsoft.com/office/officeart/2005/8/layout/gear1"/>
    <dgm:cxn modelId="{D59F86FF-8B86-4962-9057-D02AB2FA486B}" type="presOf" srcId="{737E9D35-7E60-422E-9170-45A3CADAE91E}" destId="{8C9642FA-C2BC-4C16-8BFF-99B3E8B00B8B}" srcOrd="2" destOrd="0" presId="urn:microsoft.com/office/officeart/2005/8/layout/gear1"/>
    <dgm:cxn modelId="{7FFF1854-2439-4497-856D-64E6ACD9AB33}" type="presOf" srcId="{737E9D35-7E60-422E-9170-45A3CADAE91E}" destId="{F6D6AC58-20EC-4824-B68B-430B6EDA9B64}" srcOrd="0"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98FB1551-41C6-4F23-8B18-E79A7C75B58C}" type="presOf" srcId="{E7AAF227-A9C3-4368-A92A-16B807929F18}" destId="{FFE71D9F-93E0-4173-B4D6-15C79B408364}" srcOrd="1" destOrd="0" presId="urn:microsoft.com/office/officeart/2005/8/layout/gear1"/>
    <dgm:cxn modelId="{2F482295-C97E-4E4D-876F-FA6F8A9474C1}" type="presParOf" srcId="{B5F3516C-206C-4B6F-AB99-4E072D0CBB64}" destId="{559585DB-EEBA-40DA-A55D-E08CD092B168}" srcOrd="0" destOrd="0" presId="urn:microsoft.com/office/officeart/2005/8/layout/gear1"/>
    <dgm:cxn modelId="{01243A36-C53A-4E8E-8670-E984DBA65513}" type="presParOf" srcId="{B5F3516C-206C-4B6F-AB99-4E072D0CBB64}" destId="{925D8D41-454A-409E-9506-BD8AA3D8AF7B}" srcOrd="1" destOrd="0" presId="urn:microsoft.com/office/officeart/2005/8/layout/gear1"/>
    <dgm:cxn modelId="{7C8CCDEC-FF3C-48C8-8427-7FDF49B63EFC}" type="presParOf" srcId="{B5F3516C-206C-4B6F-AB99-4E072D0CBB64}" destId="{ADA61729-FA26-46BE-BA13-64C31C9D8F29}" srcOrd="2" destOrd="0" presId="urn:microsoft.com/office/officeart/2005/8/layout/gear1"/>
    <dgm:cxn modelId="{FDD7000B-E690-49A2-A392-B0259FD653DE}" type="presParOf" srcId="{B5F3516C-206C-4B6F-AB99-4E072D0CBB64}" destId="{1FE3DD9B-13F9-40B6-A3D5-926D0C9FA50D}" srcOrd="3" destOrd="0" presId="urn:microsoft.com/office/officeart/2005/8/layout/gear1"/>
    <dgm:cxn modelId="{0BB60177-1C83-4DD8-BAD9-6CD372EB8FCA}" type="presParOf" srcId="{B5F3516C-206C-4B6F-AB99-4E072D0CBB64}" destId="{FFE71D9F-93E0-4173-B4D6-15C79B408364}" srcOrd="4" destOrd="0" presId="urn:microsoft.com/office/officeart/2005/8/layout/gear1"/>
    <dgm:cxn modelId="{88EEFB16-D5E8-4DF3-AD56-F3985F10382D}" type="presParOf" srcId="{B5F3516C-206C-4B6F-AB99-4E072D0CBB64}" destId="{A20BFF1D-01FB-44CF-92E9-53BEF923DA9D}" srcOrd="5" destOrd="0" presId="urn:microsoft.com/office/officeart/2005/8/layout/gear1"/>
    <dgm:cxn modelId="{D9388355-D1CA-4965-B172-3C684F430AF4}" type="presParOf" srcId="{B5F3516C-206C-4B6F-AB99-4E072D0CBB64}" destId="{F6D6AC58-20EC-4824-B68B-430B6EDA9B64}" srcOrd="6" destOrd="0" presId="urn:microsoft.com/office/officeart/2005/8/layout/gear1"/>
    <dgm:cxn modelId="{F380EF54-C4F7-4AA8-B620-F5B3B87570C3}" type="presParOf" srcId="{B5F3516C-206C-4B6F-AB99-4E072D0CBB64}" destId="{1E258AD1-5FC7-4FA5-B8DA-3CFECD00F1CD}" srcOrd="7" destOrd="0" presId="urn:microsoft.com/office/officeart/2005/8/layout/gear1"/>
    <dgm:cxn modelId="{4351AAFB-0368-4386-B080-9ABCFDAD18E4}" type="presParOf" srcId="{B5F3516C-206C-4B6F-AB99-4E072D0CBB64}" destId="{8C9642FA-C2BC-4C16-8BFF-99B3E8B00B8B}" srcOrd="8" destOrd="0" presId="urn:microsoft.com/office/officeart/2005/8/layout/gear1"/>
    <dgm:cxn modelId="{F5F4D578-0FCF-4E3E-95DE-6CA01D947DF0}" type="presParOf" srcId="{B5F3516C-206C-4B6F-AB99-4E072D0CBB64}" destId="{91EE93B6-918A-4946-B581-E5F003935F2B}" srcOrd="9" destOrd="0" presId="urn:microsoft.com/office/officeart/2005/8/layout/gear1"/>
    <dgm:cxn modelId="{5CC377FB-DC82-4F2B-9C6B-67576057B82F}" type="presParOf" srcId="{B5F3516C-206C-4B6F-AB99-4E072D0CBB64}" destId="{FD837352-2605-4880-957C-148BF843EEE4}" srcOrd="10" destOrd="0" presId="urn:microsoft.com/office/officeart/2005/8/layout/gear1"/>
    <dgm:cxn modelId="{C0F16D1C-5E76-4D8C-8D70-3DCEF9550224}" type="presParOf" srcId="{B5F3516C-206C-4B6F-AB99-4E072D0CBB64}" destId="{461877BC-99AD-46B6-B3AB-078586C88336}" srcOrd="11" destOrd="0" presId="urn:microsoft.com/office/officeart/2005/8/layout/gear1"/>
    <dgm:cxn modelId="{9AFA8699-C513-4C8F-83D0-4630C40AA897}"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dgm:pt>
    <dgm:pt modelId="{C4ACDE86-D253-42D9-8FD0-8BCD06851266}">
      <dgm:prSet phldrT="[Text]"/>
      <dgm:spPr/>
      <dgm:t>
        <a:bodyPr/>
        <a:lstStyle/>
        <a:p>
          <a:r>
            <a:rPr lang="en-ZA" dirty="0" smtClean="0"/>
            <a:t>FUNCTIONS</a:t>
          </a:r>
          <a:endParaRPr lang="en-ZA" dirty="0"/>
        </a:p>
      </dgm:t>
    </dgm:pt>
    <dgm:pt modelId="{04B0D447-2FA4-4B64-8CFA-4F1B465472FC}" type="parTrans" cxnId="{41005A36-3E2B-4E7A-9DFE-BC428C1D4715}">
      <dgm:prSet/>
      <dgm:spPr/>
      <dgm:t>
        <a:bodyPr/>
        <a:lstStyle/>
        <a:p>
          <a:endParaRPr lang="en-ZA"/>
        </a:p>
      </dgm:t>
    </dgm:pt>
    <dgm:pt modelId="{25BE869F-1F9C-48C0-AD27-56FE1C0B49CC}" type="sibTrans" cxnId="{41005A36-3E2B-4E7A-9DFE-BC428C1D4715}">
      <dgm:prSet/>
      <dgm:spPr/>
      <dgm:t>
        <a:bodyPr/>
        <a:lstStyle/>
        <a:p>
          <a:endParaRPr lang="en-ZA"/>
        </a:p>
      </dgm:t>
    </dgm:pt>
    <dgm:pt modelId="{E7AAF227-A9C3-4368-A92A-16B807929F18}">
      <dgm:prSet phldrT="[Text]"/>
      <dgm:spPr/>
      <dgm:t>
        <a:bodyPr/>
        <a:lstStyle/>
        <a:p>
          <a:r>
            <a:rPr lang="en-ZA" dirty="0" err="1" smtClean="0"/>
            <a:t>PanSALB</a:t>
          </a:r>
          <a:endParaRPr lang="en-ZA" dirty="0"/>
        </a:p>
      </dgm:t>
    </dgm:pt>
    <dgm:pt modelId="{9166C50C-5853-48E9-931F-A452C3AF6557}" type="parTrans" cxnId="{254E99DF-025C-477A-8032-A8CAD7ADE8D7}">
      <dgm:prSet/>
      <dgm:spPr/>
      <dgm:t>
        <a:bodyPr/>
        <a:lstStyle/>
        <a:p>
          <a:endParaRPr lang="en-ZA"/>
        </a:p>
      </dgm:t>
    </dgm:pt>
    <dgm:pt modelId="{55EA0021-E006-4C4F-8069-3895EBBC0CC5}" type="sibTrans" cxnId="{254E99DF-025C-477A-8032-A8CAD7ADE8D7}">
      <dgm:prSet/>
      <dgm:spPr/>
      <dgm:t>
        <a:bodyPr/>
        <a:lstStyle/>
        <a:p>
          <a:endParaRPr lang="en-ZA"/>
        </a:p>
      </dgm:t>
    </dgm:pt>
    <dgm:pt modelId="{737E9D35-7E60-422E-9170-45A3CADAE91E}">
      <dgm:prSet phldrT="[Text]"/>
      <dgm:spPr/>
      <dgm:t>
        <a:bodyPr/>
        <a:lstStyle/>
        <a:p>
          <a:r>
            <a:rPr lang="en-ZA" dirty="0" smtClean="0"/>
            <a:t>CORE</a:t>
          </a:r>
          <a:endParaRPr lang="en-ZA" dirty="0"/>
        </a:p>
      </dgm:t>
    </dgm:pt>
    <dgm:pt modelId="{02FB3AD7-A355-4809-A5F6-4621223B5861}" type="parTrans" cxnId="{EA401D8E-0A47-4DB7-914F-9F43A46ED561}">
      <dgm:prSet/>
      <dgm:spPr/>
      <dgm:t>
        <a:bodyPr/>
        <a:lstStyle/>
        <a:p>
          <a:endParaRPr lang="en-ZA"/>
        </a:p>
      </dgm:t>
    </dgm:pt>
    <dgm:pt modelId="{177959A0-B4FF-4A90-98BE-64483128AAA3}" type="sibTrans" cxnId="{EA401D8E-0A47-4DB7-914F-9F43A46ED561}">
      <dgm:prSet/>
      <dgm:spPr/>
      <dgm:t>
        <a:bodyPr/>
        <a:lstStyle/>
        <a:p>
          <a:endParaRPr lang="en-ZA"/>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2408726C-626C-4DCC-AE0E-3EC39084E850}" type="presOf" srcId="{C4ACDE86-D253-42D9-8FD0-8BCD06851266}" destId="{559585DB-EEBA-40DA-A55D-E08CD092B168}" srcOrd="0" destOrd="0" presId="urn:microsoft.com/office/officeart/2005/8/layout/gear1"/>
    <dgm:cxn modelId="{5AC025A6-D220-4A1C-A3B8-2DBFC1C0D668}" type="presOf" srcId="{737E9D35-7E60-422E-9170-45A3CADAE91E}" destId="{1E258AD1-5FC7-4FA5-B8DA-3CFECD00F1CD}" srcOrd="1" destOrd="0" presId="urn:microsoft.com/office/officeart/2005/8/layout/gear1"/>
    <dgm:cxn modelId="{D89BF845-0E72-4519-8AC2-A22AA33A2CC3}" type="presOf" srcId="{C4ACDE86-D253-42D9-8FD0-8BCD06851266}" destId="{ADA61729-FA26-46BE-BA13-64C31C9D8F29}" srcOrd="2"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C3FF07E3-572A-46F8-8EFE-3368E823DFAE}" type="presOf" srcId="{E7AAF227-A9C3-4368-A92A-16B807929F18}" destId="{A20BFF1D-01FB-44CF-92E9-53BEF923DA9D}" srcOrd="2" destOrd="0" presId="urn:microsoft.com/office/officeart/2005/8/layout/gear1"/>
    <dgm:cxn modelId="{76E61986-AAED-4433-BC87-6918141970E6}" type="presOf" srcId="{737E9D35-7E60-422E-9170-45A3CADAE91E}" destId="{F6D6AC58-20EC-4824-B68B-430B6EDA9B64}" srcOrd="0"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BE1469AB-2D2A-421A-BEE8-E425DB52E165}" type="presOf" srcId="{E7AAF227-A9C3-4368-A92A-16B807929F18}" destId="{FFE71D9F-93E0-4173-B4D6-15C79B408364}" srcOrd="1" destOrd="0" presId="urn:microsoft.com/office/officeart/2005/8/layout/gear1"/>
    <dgm:cxn modelId="{0C7C35F8-7715-40D3-A94A-1DBC9E50FEA5}" type="presOf" srcId="{E7AAF227-A9C3-4368-A92A-16B807929F18}" destId="{1FE3DD9B-13F9-40B6-A3D5-926D0C9FA50D}" srcOrd="0" destOrd="0" presId="urn:microsoft.com/office/officeart/2005/8/layout/gear1"/>
    <dgm:cxn modelId="{7E51B6AC-0C46-41B9-AA11-7E071C0B234B}" type="presOf" srcId="{737E9D35-7E60-422E-9170-45A3CADAE91E}" destId="{8C9642FA-C2BC-4C16-8BFF-99B3E8B00B8B}" srcOrd="2" destOrd="0" presId="urn:microsoft.com/office/officeart/2005/8/layout/gear1"/>
    <dgm:cxn modelId="{AC3C48BE-2C2A-43F0-A442-1904488760B7}" type="presOf" srcId="{177959A0-B4FF-4A90-98BE-64483128AAA3}" destId="{4ACD9C76-CEC3-4B88-9139-F6E0A599D7ED}" srcOrd="0" destOrd="0" presId="urn:microsoft.com/office/officeart/2005/8/layout/gear1"/>
    <dgm:cxn modelId="{25777D92-844F-4288-9540-B49D4F89E5DD}" type="presOf" srcId="{C15AF0B6-7A7D-469A-BDB6-B4C6B66BE53B}" destId="{B5F3516C-206C-4B6F-AB99-4E072D0CBB64}" srcOrd="0" destOrd="0" presId="urn:microsoft.com/office/officeart/2005/8/layout/gear1"/>
    <dgm:cxn modelId="{2FA504BF-8EA0-4AD8-B65E-0DCCE606A292}" type="presOf" srcId="{55EA0021-E006-4C4F-8069-3895EBBC0CC5}" destId="{461877BC-99AD-46B6-B3AB-078586C88336}" srcOrd="0" destOrd="0" presId="urn:microsoft.com/office/officeart/2005/8/layout/gear1"/>
    <dgm:cxn modelId="{8F044088-70E7-4FB0-9033-621E44C0ED1D}" type="presOf" srcId="{C4ACDE86-D253-42D9-8FD0-8BCD06851266}" destId="{925D8D41-454A-409E-9506-BD8AA3D8AF7B}" srcOrd="1"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723C8D88-D888-4678-8086-AEB406D0C6B7}" type="presOf" srcId="{25BE869F-1F9C-48C0-AD27-56FE1C0B49CC}" destId="{FD837352-2605-4880-957C-148BF843EEE4}" srcOrd="0" destOrd="0" presId="urn:microsoft.com/office/officeart/2005/8/layout/gear1"/>
    <dgm:cxn modelId="{3368A3BC-058A-4090-8049-84759CBC5F37}" type="presOf" srcId="{737E9D35-7E60-422E-9170-45A3CADAE91E}" destId="{91EE93B6-918A-4946-B581-E5F003935F2B}" srcOrd="3" destOrd="0" presId="urn:microsoft.com/office/officeart/2005/8/layout/gear1"/>
    <dgm:cxn modelId="{CA8468DD-28E4-4499-A75A-A54F6D755F39}" type="presParOf" srcId="{B5F3516C-206C-4B6F-AB99-4E072D0CBB64}" destId="{559585DB-EEBA-40DA-A55D-E08CD092B168}" srcOrd="0" destOrd="0" presId="urn:microsoft.com/office/officeart/2005/8/layout/gear1"/>
    <dgm:cxn modelId="{A8DCCCC4-EF75-4CD9-A185-269992862DAF}" type="presParOf" srcId="{B5F3516C-206C-4B6F-AB99-4E072D0CBB64}" destId="{925D8D41-454A-409E-9506-BD8AA3D8AF7B}" srcOrd="1" destOrd="0" presId="urn:microsoft.com/office/officeart/2005/8/layout/gear1"/>
    <dgm:cxn modelId="{7A25B097-A29B-4584-B534-2BE363F21BBF}" type="presParOf" srcId="{B5F3516C-206C-4B6F-AB99-4E072D0CBB64}" destId="{ADA61729-FA26-46BE-BA13-64C31C9D8F29}" srcOrd="2" destOrd="0" presId="urn:microsoft.com/office/officeart/2005/8/layout/gear1"/>
    <dgm:cxn modelId="{62F62F36-6ADC-477D-A3BC-96CAA6A20BB4}" type="presParOf" srcId="{B5F3516C-206C-4B6F-AB99-4E072D0CBB64}" destId="{1FE3DD9B-13F9-40B6-A3D5-926D0C9FA50D}" srcOrd="3" destOrd="0" presId="urn:microsoft.com/office/officeart/2005/8/layout/gear1"/>
    <dgm:cxn modelId="{2A49A233-E125-46A0-B6C2-24D91E20F4D4}" type="presParOf" srcId="{B5F3516C-206C-4B6F-AB99-4E072D0CBB64}" destId="{FFE71D9F-93E0-4173-B4D6-15C79B408364}" srcOrd="4" destOrd="0" presId="urn:microsoft.com/office/officeart/2005/8/layout/gear1"/>
    <dgm:cxn modelId="{D6FFE9E1-AD34-411D-8BF0-8CAB0EA085BA}" type="presParOf" srcId="{B5F3516C-206C-4B6F-AB99-4E072D0CBB64}" destId="{A20BFF1D-01FB-44CF-92E9-53BEF923DA9D}" srcOrd="5" destOrd="0" presId="urn:microsoft.com/office/officeart/2005/8/layout/gear1"/>
    <dgm:cxn modelId="{A9081931-952E-4D92-BBEE-3C6D4FA5BBC8}" type="presParOf" srcId="{B5F3516C-206C-4B6F-AB99-4E072D0CBB64}" destId="{F6D6AC58-20EC-4824-B68B-430B6EDA9B64}" srcOrd="6" destOrd="0" presId="urn:microsoft.com/office/officeart/2005/8/layout/gear1"/>
    <dgm:cxn modelId="{A1C19450-08AE-463D-935E-71DDAD7C64C6}" type="presParOf" srcId="{B5F3516C-206C-4B6F-AB99-4E072D0CBB64}" destId="{1E258AD1-5FC7-4FA5-B8DA-3CFECD00F1CD}" srcOrd="7" destOrd="0" presId="urn:microsoft.com/office/officeart/2005/8/layout/gear1"/>
    <dgm:cxn modelId="{6AC8F234-BF0D-4E9C-9A65-6EC0C5F0733E}" type="presParOf" srcId="{B5F3516C-206C-4B6F-AB99-4E072D0CBB64}" destId="{8C9642FA-C2BC-4C16-8BFF-99B3E8B00B8B}" srcOrd="8" destOrd="0" presId="urn:microsoft.com/office/officeart/2005/8/layout/gear1"/>
    <dgm:cxn modelId="{2C06960A-609C-446C-9F77-0B7EF76444B3}" type="presParOf" srcId="{B5F3516C-206C-4B6F-AB99-4E072D0CBB64}" destId="{91EE93B6-918A-4946-B581-E5F003935F2B}" srcOrd="9" destOrd="0" presId="urn:microsoft.com/office/officeart/2005/8/layout/gear1"/>
    <dgm:cxn modelId="{F23890F6-9B92-484A-A7AD-021237A5AC2B}" type="presParOf" srcId="{B5F3516C-206C-4B6F-AB99-4E072D0CBB64}" destId="{FD837352-2605-4880-957C-148BF843EEE4}" srcOrd="10" destOrd="0" presId="urn:microsoft.com/office/officeart/2005/8/layout/gear1"/>
    <dgm:cxn modelId="{9AD6622D-330B-48E1-A095-2C575E9D47C9}" type="presParOf" srcId="{B5F3516C-206C-4B6F-AB99-4E072D0CBB64}" destId="{461877BC-99AD-46B6-B3AB-078586C88336}" srcOrd="11" destOrd="0" presId="urn:microsoft.com/office/officeart/2005/8/layout/gear1"/>
    <dgm:cxn modelId="{CD198BD5-F713-4008-AFC0-C597D4DD4131}"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dgm:pt>
    <dgm:pt modelId="{C4ACDE86-D253-42D9-8FD0-8BCD06851266}">
      <dgm:prSet phldrT="[Text]" custT="1"/>
      <dgm:spPr/>
      <dgm:t>
        <a:bodyPr/>
        <a:lstStyle/>
        <a:p>
          <a:r>
            <a:rPr lang="en-ZA" sz="1000" dirty="0" smtClean="0"/>
            <a:t>FUNCTIONS</a:t>
          </a:r>
          <a:endParaRPr lang="en-ZA" sz="1000" dirty="0"/>
        </a:p>
      </dgm:t>
    </dgm:pt>
    <dgm:pt modelId="{04B0D447-2FA4-4B64-8CFA-4F1B465472FC}" type="parTrans" cxnId="{41005A36-3E2B-4E7A-9DFE-BC428C1D4715}">
      <dgm:prSet/>
      <dgm:spPr/>
      <dgm:t>
        <a:bodyPr/>
        <a:lstStyle/>
        <a:p>
          <a:endParaRPr lang="en-ZA" sz="1000"/>
        </a:p>
      </dgm:t>
    </dgm:pt>
    <dgm:pt modelId="{25BE869F-1F9C-48C0-AD27-56FE1C0B49CC}" type="sibTrans" cxnId="{41005A36-3E2B-4E7A-9DFE-BC428C1D4715}">
      <dgm:prSet/>
      <dgm:spPr/>
      <dgm:t>
        <a:bodyPr/>
        <a:lstStyle/>
        <a:p>
          <a:endParaRPr lang="en-ZA" sz="1000"/>
        </a:p>
      </dgm:t>
    </dgm:pt>
    <dgm:pt modelId="{E7AAF227-A9C3-4368-A92A-16B807929F18}">
      <dgm:prSet phldrT="[Text]" custT="1"/>
      <dgm:spPr/>
      <dgm:t>
        <a:bodyPr/>
        <a:lstStyle/>
        <a:p>
          <a:r>
            <a:rPr lang="en-ZA" sz="1000" dirty="0" smtClean="0"/>
            <a:t>NLSA</a:t>
          </a:r>
          <a:endParaRPr lang="en-ZA" sz="1000" dirty="0"/>
        </a:p>
      </dgm:t>
    </dgm:pt>
    <dgm:pt modelId="{9166C50C-5853-48E9-931F-A452C3AF6557}" type="parTrans" cxnId="{254E99DF-025C-477A-8032-A8CAD7ADE8D7}">
      <dgm:prSet/>
      <dgm:spPr/>
      <dgm:t>
        <a:bodyPr/>
        <a:lstStyle/>
        <a:p>
          <a:endParaRPr lang="en-ZA" sz="1000"/>
        </a:p>
      </dgm:t>
    </dgm:pt>
    <dgm:pt modelId="{55EA0021-E006-4C4F-8069-3895EBBC0CC5}" type="sibTrans" cxnId="{254E99DF-025C-477A-8032-A8CAD7ADE8D7}">
      <dgm:prSet/>
      <dgm:spPr/>
      <dgm:t>
        <a:bodyPr/>
        <a:lstStyle/>
        <a:p>
          <a:endParaRPr lang="en-ZA" sz="1000"/>
        </a:p>
      </dgm:t>
    </dgm:pt>
    <dgm:pt modelId="{737E9D35-7E60-422E-9170-45A3CADAE91E}">
      <dgm:prSet phldrT="[Text]" custT="1"/>
      <dgm:spPr/>
      <dgm:t>
        <a:bodyPr/>
        <a:lstStyle/>
        <a:p>
          <a:r>
            <a:rPr lang="en-ZA" sz="1000" dirty="0" smtClean="0"/>
            <a:t>CORE</a:t>
          </a:r>
          <a:endParaRPr lang="en-ZA" sz="1000" dirty="0"/>
        </a:p>
      </dgm:t>
    </dgm:pt>
    <dgm:pt modelId="{02FB3AD7-A355-4809-A5F6-4621223B5861}" type="parTrans" cxnId="{EA401D8E-0A47-4DB7-914F-9F43A46ED561}">
      <dgm:prSet/>
      <dgm:spPr/>
      <dgm:t>
        <a:bodyPr/>
        <a:lstStyle/>
        <a:p>
          <a:endParaRPr lang="en-ZA" sz="1000"/>
        </a:p>
      </dgm:t>
    </dgm:pt>
    <dgm:pt modelId="{177959A0-B4FF-4A90-98BE-64483128AAA3}" type="sibTrans" cxnId="{EA401D8E-0A47-4DB7-914F-9F43A46ED561}">
      <dgm:prSet/>
      <dgm:spPr/>
      <dgm:t>
        <a:bodyPr/>
        <a:lstStyle/>
        <a:p>
          <a:endParaRPr lang="en-ZA" sz="1000"/>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75C194CB-3AED-4332-9950-DCD3E90CC71C}" type="presOf" srcId="{C4ACDE86-D253-42D9-8FD0-8BCD06851266}" destId="{559585DB-EEBA-40DA-A55D-E08CD092B168}" srcOrd="0" destOrd="0" presId="urn:microsoft.com/office/officeart/2005/8/layout/gear1"/>
    <dgm:cxn modelId="{0272E69B-2ADF-49F8-A461-9C16ABB6FE19}" type="presOf" srcId="{177959A0-B4FF-4A90-98BE-64483128AAA3}" destId="{4ACD9C76-CEC3-4B88-9139-F6E0A599D7ED}" srcOrd="0" destOrd="0" presId="urn:microsoft.com/office/officeart/2005/8/layout/gear1"/>
    <dgm:cxn modelId="{425DAA21-D76C-4667-A8DB-6B4FDF443BC2}" type="presOf" srcId="{25BE869F-1F9C-48C0-AD27-56FE1C0B49CC}" destId="{FD837352-2605-4880-957C-148BF843EEE4}" srcOrd="0" destOrd="0" presId="urn:microsoft.com/office/officeart/2005/8/layout/gear1"/>
    <dgm:cxn modelId="{46BE1CFD-CF3D-488F-AE0B-A01C42B15499}" type="presOf" srcId="{737E9D35-7E60-422E-9170-45A3CADAE91E}" destId="{F6D6AC58-20EC-4824-B68B-430B6EDA9B64}" srcOrd="0" destOrd="0" presId="urn:microsoft.com/office/officeart/2005/8/layout/gear1"/>
    <dgm:cxn modelId="{7CFDCADF-3968-49E3-A128-24B7907175A3}" type="presOf" srcId="{737E9D35-7E60-422E-9170-45A3CADAE91E}" destId="{8C9642FA-C2BC-4C16-8BFF-99B3E8B00B8B}" srcOrd="2"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254E99DF-025C-477A-8032-A8CAD7ADE8D7}" srcId="{C15AF0B6-7A7D-469A-BDB6-B4C6B66BE53B}" destId="{E7AAF227-A9C3-4368-A92A-16B807929F18}" srcOrd="1" destOrd="0" parTransId="{9166C50C-5853-48E9-931F-A452C3AF6557}" sibTransId="{55EA0021-E006-4C4F-8069-3895EBBC0CC5}"/>
    <dgm:cxn modelId="{897E5C71-3237-446C-88D7-C86CB3BDC227}" type="presOf" srcId="{E7AAF227-A9C3-4368-A92A-16B807929F18}" destId="{1FE3DD9B-13F9-40B6-A3D5-926D0C9FA50D}" srcOrd="0" destOrd="0" presId="urn:microsoft.com/office/officeart/2005/8/layout/gear1"/>
    <dgm:cxn modelId="{FD6BB3AE-B6C6-4D60-9CB1-424AB6E8E7A9}" type="presOf" srcId="{E7AAF227-A9C3-4368-A92A-16B807929F18}" destId="{A20BFF1D-01FB-44CF-92E9-53BEF923DA9D}" srcOrd="2" destOrd="0" presId="urn:microsoft.com/office/officeart/2005/8/layout/gear1"/>
    <dgm:cxn modelId="{0B8F6F72-36FB-436A-BAC2-8CF67EE6DC81}" type="presOf" srcId="{E7AAF227-A9C3-4368-A92A-16B807929F18}" destId="{FFE71D9F-93E0-4173-B4D6-15C79B408364}" srcOrd="1" destOrd="0" presId="urn:microsoft.com/office/officeart/2005/8/layout/gear1"/>
    <dgm:cxn modelId="{AD057ADE-BB87-4042-893B-ABB67681D0C8}" type="presOf" srcId="{C15AF0B6-7A7D-469A-BDB6-B4C6B66BE53B}" destId="{B5F3516C-206C-4B6F-AB99-4E072D0CBB64}" srcOrd="0" destOrd="0" presId="urn:microsoft.com/office/officeart/2005/8/layout/gear1"/>
    <dgm:cxn modelId="{B9CECF1F-2B2A-4516-9DB1-E61C6766011F}" type="presOf" srcId="{737E9D35-7E60-422E-9170-45A3CADAE91E}" destId="{1E258AD1-5FC7-4FA5-B8DA-3CFECD00F1CD}" srcOrd="1" destOrd="0" presId="urn:microsoft.com/office/officeart/2005/8/layout/gear1"/>
    <dgm:cxn modelId="{1AB2B23C-A9FC-44AA-98D7-1A02784B1107}" type="presOf" srcId="{C4ACDE86-D253-42D9-8FD0-8BCD06851266}" destId="{ADA61729-FA26-46BE-BA13-64C31C9D8F29}" srcOrd="2" destOrd="0" presId="urn:microsoft.com/office/officeart/2005/8/layout/gear1"/>
    <dgm:cxn modelId="{149EE442-FB2D-47C6-8DF1-89563B9B31F9}" type="presOf" srcId="{55EA0021-E006-4C4F-8069-3895EBBC0CC5}" destId="{461877BC-99AD-46B6-B3AB-078586C88336}" srcOrd="0" destOrd="0" presId="urn:microsoft.com/office/officeart/2005/8/layout/gear1"/>
    <dgm:cxn modelId="{9625C23E-CAA7-41D4-8E59-08F03B5B961C}" type="presOf" srcId="{C4ACDE86-D253-42D9-8FD0-8BCD06851266}" destId="{925D8D41-454A-409E-9506-BD8AA3D8AF7B}" srcOrd="1"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3B948DA1-B975-4B58-B92B-8D808375C3D8}" type="presOf" srcId="{737E9D35-7E60-422E-9170-45A3CADAE91E}" destId="{91EE93B6-918A-4946-B581-E5F003935F2B}" srcOrd="3" destOrd="0" presId="urn:microsoft.com/office/officeart/2005/8/layout/gear1"/>
    <dgm:cxn modelId="{93E4AC73-0E78-4967-A613-A24AE48F8F16}" type="presParOf" srcId="{B5F3516C-206C-4B6F-AB99-4E072D0CBB64}" destId="{559585DB-EEBA-40DA-A55D-E08CD092B168}" srcOrd="0" destOrd="0" presId="urn:microsoft.com/office/officeart/2005/8/layout/gear1"/>
    <dgm:cxn modelId="{F2B7B626-C14A-48A8-830D-917C7456E0AF}" type="presParOf" srcId="{B5F3516C-206C-4B6F-AB99-4E072D0CBB64}" destId="{925D8D41-454A-409E-9506-BD8AA3D8AF7B}" srcOrd="1" destOrd="0" presId="urn:microsoft.com/office/officeart/2005/8/layout/gear1"/>
    <dgm:cxn modelId="{0B425EFC-61B8-4897-B930-4B2CA1065440}" type="presParOf" srcId="{B5F3516C-206C-4B6F-AB99-4E072D0CBB64}" destId="{ADA61729-FA26-46BE-BA13-64C31C9D8F29}" srcOrd="2" destOrd="0" presId="urn:microsoft.com/office/officeart/2005/8/layout/gear1"/>
    <dgm:cxn modelId="{B74E963B-55C4-4432-9BB8-821ACB61B2C2}" type="presParOf" srcId="{B5F3516C-206C-4B6F-AB99-4E072D0CBB64}" destId="{1FE3DD9B-13F9-40B6-A3D5-926D0C9FA50D}" srcOrd="3" destOrd="0" presId="urn:microsoft.com/office/officeart/2005/8/layout/gear1"/>
    <dgm:cxn modelId="{5B199FE6-F8BA-48E6-B912-3DA910297029}" type="presParOf" srcId="{B5F3516C-206C-4B6F-AB99-4E072D0CBB64}" destId="{FFE71D9F-93E0-4173-B4D6-15C79B408364}" srcOrd="4" destOrd="0" presId="urn:microsoft.com/office/officeart/2005/8/layout/gear1"/>
    <dgm:cxn modelId="{44F071DC-D86E-40D4-AA08-87518F18C8C8}" type="presParOf" srcId="{B5F3516C-206C-4B6F-AB99-4E072D0CBB64}" destId="{A20BFF1D-01FB-44CF-92E9-53BEF923DA9D}" srcOrd="5" destOrd="0" presId="urn:microsoft.com/office/officeart/2005/8/layout/gear1"/>
    <dgm:cxn modelId="{98EEBBDB-7164-404E-9917-594CD96F7461}" type="presParOf" srcId="{B5F3516C-206C-4B6F-AB99-4E072D0CBB64}" destId="{F6D6AC58-20EC-4824-B68B-430B6EDA9B64}" srcOrd="6" destOrd="0" presId="urn:microsoft.com/office/officeart/2005/8/layout/gear1"/>
    <dgm:cxn modelId="{0162E896-03AB-446B-BD8C-15416E27C127}" type="presParOf" srcId="{B5F3516C-206C-4B6F-AB99-4E072D0CBB64}" destId="{1E258AD1-5FC7-4FA5-B8DA-3CFECD00F1CD}" srcOrd="7" destOrd="0" presId="urn:microsoft.com/office/officeart/2005/8/layout/gear1"/>
    <dgm:cxn modelId="{B52CF67C-9C72-402C-A684-C17C34AF6200}" type="presParOf" srcId="{B5F3516C-206C-4B6F-AB99-4E072D0CBB64}" destId="{8C9642FA-C2BC-4C16-8BFF-99B3E8B00B8B}" srcOrd="8" destOrd="0" presId="urn:microsoft.com/office/officeart/2005/8/layout/gear1"/>
    <dgm:cxn modelId="{E0F5F3DF-E7FA-4688-B434-46D07825A0FF}" type="presParOf" srcId="{B5F3516C-206C-4B6F-AB99-4E072D0CBB64}" destId="{91EE93B6-918A-4946-B581-E5F003935F2B}" srcOrd="9" destOrd="0" presId="urn:microsoft.com/office/officeart/2005/8/layout/gear1"/>
    <dgm:cxn modelId="{597B2AAD-75BE-440E-8103-49CB4BA1CE29}" type="presParOf" srcId="{B5F3516C-206C-4B6F-AB99-4E072D0CBB64}" destId="{FD837352-2605-4880-957C-148BF843EEE4}" srcOrd="10" destOrd="0" presId="urn:microsoft.com/office/officeart/2005/8/layout/gear1"/>
    <dgm:cxn modelId="{5E1C70DD-C009-42B2-943A-FA639DEFADC7}" type="presParOf" srcId="{B5F3516C-206C-4B6F-AB99-4E072D0CBB64}" destId="{461877BC-99AD-46B6-B3AB-078586C88336}" srcOrd="11" destOrd="0" presId="urn:microsoft.com/office/officeart/2005/8/layout/gear1"/>
    <dgm:cxn modelId="{EF9A8259-3734-4FB7-AD5E-B5176657CD28}"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dgm:pt>
    <dgm:pt modelId="{C4ACDE86-D253-42D9-8FD0-8BCD06851266}">
      <dgm:prSet phldrT="[Text]" custT="1"/>
      <dgm:spPr/>
      <dgm:t>
        <a:bodyPr/>
        <a:lstStyle/>
        <a:p>
          <a:r>
            <a:rPr lang="en-ZA" sz="1000" dirty="0" smtClean="0"/>
            <a:t>FUNCTIONS</a:t>
          </a:r>
          <a:endParaRPr lang="en-ZA" sz="1000" dirty="0"/>
        </a:p>
      </dgm:t>
    </dgm:pt>
    <dgm:pt modelId="{04B0D447-2FA4-4B64-8CFA-4F1B465472FC}" type="parTrans" cxnId="{41005A36-3E2B-4E7A-9DFE-BC428C1D4715}">
      <dgm:prSet/>
      <dgm:spPr/>
      <dgm:t>
        <a:bodyPr/>
        <a:lstStyle/>
        <a:p>
          <a:endParaRPr lang="en-ZA" sz="1000"/>
        </a:p>
      </dgm:t>
    </dgm:pt>
    <dgm:pt modelId="{25BE869F-1F9C-48C0-AD27-56FE1C0B49CC}" type="sibTrans" cxnId="{41005A36-3E2B-4E7A-9DFE-BC428C1D4715}">
      <dgm:prSet/>
      <dgm:spPr/>
      <dgm:t>
        <a:bodyPr/>
        <a:lstStyle/>
        <a:p>
          <a:endParaRPr lang="en-ZA" sz="1000"/>
        </a:p>
      </dgm:t>
    </dgm:pt>
    <dgm:pt modelId="{E7AAF227-A9C3-4368-A92A-16B807929F18}">
      <dgm:prSet phldrT="[Text]" custT="1"/>
      <dgm:spPr/>
      <dgm:t>
        <a:bodyPr/>
        <a:lstStyle/>
        <a:p>
          <a:r>
            <a:rPr lang="en-ZA" sz="1000" dirty="0" smtClean="0"/>
            <a:t>NHC</a:t>
          </a:r>
          <a:endParaRPr lang="en-ZA" sz="1000" dirty="0"/>
        </a:p>
      </dgm:t>
    </dgm:pt>
    <dgm:pt modelId="{9166C50C-5853-48E9-931F-A452C3AF6557}" type="parTrans" cxnId="{254E99DF-025C-477A-8032-A8CAD7ADE8D7}">
      <dgm:prSet/>
      <dgm:spPr/>
      <dgm:t>
        <a:bodyPr/>
        <a:lstStyle/>
        <a:p>
          <a:endParaRPr lang="en-ZA" sz="1000"/>
        </a:p>
      </dgm:t>
    </dgm:pt>
    <dgm:pt modelId="{55EA0021-E006-4C4F-8069-3895EBBC0CC5}" type="sibTrans" cxnId="{254E99DF-025C-477A-8032-A8CAD7ADE8D7}">
      <dgm:prSet/>
      <dgm:spPr/>
      <dgm:t>
        <a:bodyPr/>
        <a:lstStyle/>
        <a:p>
          <a:endParaRPr lang="en-ZA" sz="1000"/>
        </a:p>
      </dgm:t>
    </dgm:pt>
    <dgm:pt modelId="{737E9D35-7E60-422E-9170-45A3CADAE91E}">
      <dgm:prSet phldrT="[Text]" custT="1"/>
      <dgm:spPr/>
      <dgm:t>
        <a:bodyPr/>
        <a:lstStyle/>
        <a:p>
          <a:r>
            <a:rPr lang="en-ZA" sz="1000" dirty="0" smtClean="0"/>
            <a:t>CORE</a:t>
          </a:r>
          <a:endParaRPr lang="en-ZA" sz="1000" dirty="0"/>
        </a:p>
      </dgm:t>
    </dgm:pt>
    <dgm:pt modelId="{02FB3AD7-A355-4809-A5F6-4621223B5861}" type="parTrans" cxnId="{EA401D8E-0A47-4DB7-914F-9F43A46ED561}">
      <dgm:prSet/>
      <dgm:spPr/>
      <dgm:t>
        <a:bodyPr/>
        <a:lstStyle/>
        <a:p>
          <a:endParaRPr lang="en-ZA" sz="1000"/>
        </a:p>
      </dgm:t>
    </dgm:pt>
    <dgm:pt modelId="{177959A0-B4FF-4A90-98BE-64483128AAA3}" type="sibTrans" cxnId="{EA401D8E-0A47-4DB7-914F-9F43A46ED561}">
      <dgm:prSet/>
      <dgm:spPr/>
      <dgm:t>
        <a:bodyPr/>
        <a:lstStyle/>
        <a:p>
          <a:endParaRPr lang="en-ZA" sz="1000"/>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B50EA431-385F-4510-8EB3-A931AC2EB6FE}" type="presOf" srcId="{737E9D35-7E60-422E-9170-45A3CADAE91E}" destId="{8C9642FA-C2BC-4C16-8BFF-99B3E8B00B8B}" srcOrd="2" destOrd="0" presId="urn:microsoft.com/office/officeart/2005/8/layout/gear1"/>
    <dgm:cxn modelId="{A4C9F919-7D22-4DC0-91F8-42A50131A1AC}" type="presOf" srcId="{E7AAF227-A9C3-4368-A92A-16B807929F18}" destId="{A20BFF1D-01FB-44CF-92E9-53BEF923DA9D}" srcOrd="2" destOrd="0" presId="urn:microsoft.com/office/officeart/2005/8/layout/gear1"/>
    <dgm:cxn modelId="{B189FB0A-A3A3-41D4-B856-700C96757925}" type="presOf" srcId="{C4ACDE86-D253-42D9-8FD0-8BCD06851266}" destId="{559585DB-EEBA-40DA-A55D-E08CD092B168}" srcOrd="0"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B7DC0EC6-6571-4041-BAE3-33194DBA9CE9}" type="presOf" srcId="{E7AAF227-A9C3-4368-A92A-16B807929F18}" destId="{FFE71D9F-93E0-4173-B4D6-15C79B408364}" srcOrd="1" destOrd="0" presId="urn:microsoft.com/office/officeart/2005/8/layout/gear1"/>
    <dgm:cxn modelId="{753B2818-4B14-4924-8ACD-E3D7B23A8B40}" type="presOf" srcId="{25BE869F-1F9C-48C0-AD27-56FE1C0B49CC}" destId="{FD837352-2605-4880-957C-148BF843EEE4}" srcOrd="0" destOrd="0" presId="urn:microsoft.com/office/officeart/2005/8/layout/gear1"/>
    <dgm:cxn modelId="{15B48EDF-786A-4642-931C-9AFFDFFCDF03}" type="presOf" srcId="{737E9D35-7E60-422E-9170-45A3CADAE91E}" destId="{1E258AD1-5FC7-4FA5-B8DA-3CFECD00F1CD}" srcOrd="1"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5638AD90-EC4C-41AA-B215-AD64664A2479}" type="presOf" srcId="{737E9D35-7E60-422E-9170-45A3CADAE91E}" destId="{F6D6AC58-20EC-4824-B68B-430B6EDA9B64}" srcOrd="0" destOrd="0" presId="urn:microsoft.com/office/officeart/2005/8/layout/gear1"/>
    <dgm:cxn modelId="{562B398A-B579-4FE9-ACA4-1FF100DBCA8C}" type="presOf" srcId="{177959A0-B4FF-4A90-98BE-64483128AAA3}" destId="{4ACD9C76-CEC3-4B88-9139-F6E0A599D7ED}" srcOrd="0" destOrd="0" presId="urn:microsoft.com/office/officeart/2005/8/layout/gear1"/>
    <dgm:cxn modelId="{AC5415FE-4CE1-469E-A03D-E1D7631C3700}" type="presOf" srcId="{737E9D35-7E60-422E-9170-45A3CADAE91E}" destId="{91EE93B6-918A-4946-B581-E5F003935F2B}" srcOrd="3" destOrd="0" presId="urn:microsoft.com/office/officeart/2005/8/layout/gear1"/>
    <dgm:cxn modelId="{CFA1D913-05B4-4828-8D10-7BB36968A405}" type="presOf" srcId="{C4ACDE86-D253-42D9-8FD0-8BCD06851266}" destId="{925D8D41-454A-409E-9506-BD8AA3D8AF7B}" srcOrd="1" destOrd="0" presId="urn:microsoft.com/office/officeart/2005/8/layout/gear1"/>
    <dgm:cxn modelId="{A8D0F487-33A5-463F-8F8A-CC152EFD5B2D}" type="presOf" srcId="{E7AAF227-A9C3-4368-A92A-16B807929F18}" destId="{1FE3DD9B-13F9-40B6-A3D5-926D0C9FA50D}" srcOrd="0" destOrd="0" presId="urn:microsoft.com/office/officeart/2005/8/layout/gear1"/>
    <dgm:cxn modelId="{9C6A025C-EBA1-4934-913B-1F23598C885D}" type="presOf" srcId="{55EA0021-E006-4C4F-8069-3895EBBC0CC5}" destId="{461877BC-99AD-46B6-B3AB-078586C88336}" srcOrd="0" destOrd="0" presId="urn:microsoft.com/office/officeart/2005/8/layout/gear1"/>
    <dgm:cxn modelId="{3427A16B-5BC3-48F3-A163-6BA227F42AC9}" type="presOf" srcId="{C4ACDE86-D253-42D9-8FD0-8BCD06851266}" destId="{ADA61729-FA26-46BE-BA13-64C31C9D8F29}" srcOrd="2" destOrd="0" presId="urn:microsoft.com/office/officeart/2005/8/layout/gear1"/>
    <dgm:cxn modelId="{1226BEC6-D793-4D32-A502-BF262078C41C}" type="presOf" srcId="{C15AF0B6-7A7D-469A-BDB6-B4C6B66BE53B}" destId="{B5F3516C-206C-4B6F-AB99-4E072D0CBB64}" srcOrd="0"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4F7BF6FC-7756-4D75-A65B-994E62036FB2}" type="presParOf" srcId="{B5F3516C-206C-4B6F-AB99-4E072D0CBB64}" destId="{559585DB-EEBA-40DA-A55D-E08CD092B168}" srcOrd="0" destOrd="0" presId="urn:microsoft.com/office/officeart/2005/8/layout/gear1"/>
    <dgm:cxn modelId="{FCCDF5E0-5E2B-46A3-812A-BA89828FC8B4}" type="presParOf" srcId="{B5F3516C-206C-4B6F-AB99-4E072D0CBB64}" destId="{925D8D41-454A-409E-9506-BD8AA3D8AF7B}" srcOrd="1" destOrd="0" presId="urn:microsoft.com/office/officeart/2005/8/layout/gear1"/>
    <dgm:cxn modelId="{E7F486C1-4AC7-4AFB-AAB3-2A73313851AE}" type="presParOf" srcId="{B5F3516C-206C-4B6F-AB99-4E072D0CBB64}" destId="{ADA61729-FA26-46BE-BA13-64C31C9D8F29}" srcOrd="2" destOrd="0" presId="urn:microsoft.com/office/officeart/2005/8/layout/gear1"/>
    <dgm:cxn modelId="{FD249C29-365C-4C17-8E38-2A5ABFF6E23B}" type="presParOf" srcId="{B5F3516C-206C-4B6F-AB99-4E072D0CBB64}" destId="{1FE3DD9B-13F9-40B6-A3D5-926D0C9FA50D}" srcOrd="3" destOrd="0" presId="urn:microsoft.com/office/officeart/2005/8/layout/gear1"/>
    <dgm:cxn modelId="{8036553D-F6E2-4BD1-8021-83165578E7D1}" type="presParOf" srcId="{B5F3516C-206C-4B6F-AB99-4E072D0CBB64}" destId="{FFE71D9F-93E0-4173-B4D6-15C79B408364}" srcOrd="4" destOrd="0" presId="urn:microsoft.com/office/officeart/2005/8/layout/gear1"/>
    <dgm:cxn modelId="{12D479B6-2103-4C90-AC44-64A05E05F6FF}" type="presParOf" srcId="{B5F3516C-206C-4B6F-AB99-4E072D0CBB64}" destId="{A20BFF1D-01FB-44CF-92E9-53BEF923DA9D}" srcOrd="5" destOrd="0" presId="urn:microsoft.com/office/officeart/2005/8/layout/gear1"/>
    <dgm:cxn modelId="{D3993904-E28E-40F2-A79E-5E85D474E34E}" type="presParOf" srcId="{B5F3516C-206C-4B6F-AB99-4E072D0CBB64}" destId="{F6D6AC58-20EC-4824-B68B-430B6EDA9B64}" srcOrd="6" destOrd="0" presId="urn:microsoft.com/office/officeart/2005/8/layout/gear1"/>
    <dgm:cxn modelId="{822AA169-8D3A-489A-89A9-9B9F0AED10A2}" type="presParOf" srcId="{B5F3516C-206C-4B6F-AB99-4E072D0CBB64}" destId="{1E258AD1-5FC7-4FA5-B8DA-3CFECD00F1CD}" srcOrd="7" destOrd="0" presId="urn:microsoft.com/office/officeart/2005/8/layout/gear1"/>
    <dgm:cxn modelId="{6E2E6B63-764B-4B81-A892-18EDE04FC4D9}" type="presParOf" srcId="{B5F3516C-206C-4B6F-AB99-4E072D0CBB64}" destId="{8C9642FA-C2BC-4C16-8BFF-99B3E8B00B8B}" srcOrd="8" destOrd="0" presId="urn:microsoft.com/office/officeart/2005/8/layout/gear1"/>
    <dgm:cxn modelId="{61460417-2C90-4A3F-8ECC-FBEFA777F8BE}" type="presParOf" srcId="{B5F3516C-206C-4B6F-AB99-4E072D0CBB64}" destId="{91EE93B6-918A-4946-B581-E5F003935F2B}" srcOrd="9" destOrd="0" presId="urn:microsoft.com/office/officeart/2005/8/layout/gear1"/>
    <dgm:cxn modelId="{8AE07E06-4F01-43B4-9B75-D0FEA8CEB03A}" type="presParOf" srcId="{B5F3516C-206C-4B6F-AB99-4E072D0CBB64}" destId="{FD837352-2605-4880-957C-148BF843EEE4}" srcOrd="10" destOrd="0" presId="urn:microsoft.com/office/officeart/2005/8/layout/gear1"/>
    <dgm:cxn modelId="{9360A461-C10D-4E6E-94A6-05D60D428CA2}" type="presParOf" srcId="{B5F3516C-206C-4B6F-AB99-4E072D0CBB64}" destId="{461877BC-99AD-46B6-B3AB-078586C88336}" srcOrd="11" destOrd="0" presId="urn:microsoft.com/office/officeart/2005/8/layout/gear1"/>
    <dgm:cxn modelId="{A9A404A7-166C-4ED6-A038-010ABF8DE395}"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7E048-3051-4AF1-A722-7EF260CF0225}">
      <dsp:nvSpPr>
        <dsp:cNvPr id="0" name=""/>
        <dsp:cNvSpPr/>
      </dsp:nvSpPr>
      <dsp:spPr>
        <a:xfrm>
          <a:off x="0" y="1219199"/>
          <a:ext cx="9067799"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21A84-114B-4C05-89E6-DA3BC045E521}">
      <dsp:nvSpPr>
        <dsp:cNvPr id="0" name=""/>
        <dsp:cNvSpPr/>
      </dsp:nvSpPr>
      <dsp:spPr>
        <a:xfrm>
          <a:off x="553" y="0"/>
          <a:ext cx="82686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Too few people work</a:t>
          </a:r>
          <a:endParaRPr lang="en-ZA" sz="1000" kern="1200" dirty="0">
            <a:latin typeface="Arial" panose="020B0604020202020204" pitchFamily="34" charset="0"/>
            <a:cs typeface="Arial" panose="020B0604020202020204" pitchFamily="34" charset="0"/>
          </a:endParaRPr>
        </a:p>
      </dsp:txBody>
      <dsp:txXfrm>
        <a:off x="553" y="0"/>
        <a:ext cx="826861" cy="1625600"/>
      </dsp:txXfrm>
    </dsp:sp>
    <dsp:sp modelId="{C12AF501-90D1-4AE8-94C5-20D9FB697716}">
      <dsp:nvSpPr>
        <dsp:cNvPr id="0" name=""/>
        <dsp:cNvSpPr/>
      </dsp:nvSpPr>
      <dsp:spPr>
        <a:xfrm>
          <a:off x="210784"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ABECE25-C00C-485A-A9E6-EC499288A194}">
      <dsp:nvSpPr>
        <dsp:cNvPr id="0" name=""/>
        <dsp:cNvSpPr/>
      </dsp:nvSpPr>
      <dsp:spPr>
        <a:xfrm>
          <a:off x="868758" y="2438399"/>
          <a:ext cx="82686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Quality of school education for black people is poor</a:t>
          </a:r>
          <a:endParaRPr lang="en-ZA" sz="1000" kern="1200" dirty="0">
            <a:latin typeface="Arial" panose="020B0604020202020204" pitchFamily="34" charset="0"/>
            <a:cs typeface="Arial" panose="020B0604020202020204" pitchFamily="34" charset="0"/>
          </a:endParaRPr>
        </a:p>
      </dsp:txBody>
      <dsp:txXfrm>
        <a:off x="868758" y="2438399"/>
        <a:ext cx="826861" cy="1625600"/>
      </dsp:txXfrm>
    </dsp:sp>
    <dsp:sp modelId="{05413FF2-18E0-41F6-96AC-6B3C1D117867}">
      <dsp:nvSpPr>
        <dsp:cNvPr id="0" name=""/>
        <dsp:cNvSpPr/>
      </dsp:nvSpPr>
      <dsp:spPr>
        <a:xfrm>
          <a:off x="1078988"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7BFC9C7-25FF-4459-B3BF-14FAABE2E5DF}">
      <dsp:nvSpPr>
        <dsp:cNvPr id="0" name=""/>
        <dsp:cNvSpPr/>
      </dsp:nvSpPr>
      <dsp:spPr>
        <a:xfrm>
          <a:off x="1736962" y="0"/>
          <a:ext cx="109664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Infrastructure is poorly located, inadequate and under-maintained</a:t>
          </a:r>
          <a:endParaRPr lang="en-ZA" sz="1000" kern="1200" dirty="0">
            <a:latin typeface="Arial" panose="020B0604020202020204" pitchFamily="34" charset="0"/>
            <a:cs typeface="Arial" panose="020B0604020202020204" pitchFamily="34" charset="0"/>
          </a:endParaRPr>
        </a:p>
      </dsp:txBody>
      <dsp:txXfrm>
        <a:off x="1736962" y="0"/>
        <a:ext cx="1096641" cy="1625600"/>
      </dsp:txXfrm>
    </dsp:sp>
    <dsp:sp modelId="{6FC77FB7-913E-444F-A7A4-0306B6DA7BE0}">
      <dsp:nvSpPr>
        <dsp:cNvPr id="0" name=""/>
        <dsp:cNvSpPr/>
      </dsp:nvSpPr>
      <dsp:spPr>
        <a:xfrm>
          <a:off x="2082082"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9B3E5C40-CCD8-47A8-BC70-574B17CE8CE9}">
      <dsp:nvSpPr>
        <dsp:cNvPr id="0" name=""/>
        <dsp:cNvSpPr/>
      </dsp:nvSpPr>
      <dsp:spPr>
        <a:xfrm>
          <a:off x="2874946" y="2438399"/>
          <a:ext cx="94449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Spatial divides hobble inclusive development</a:t>
          </a:r>
          <a:endParaRPr lang="en-ZA" sz="1000" kern="1200" dirty="0">
            <a:latin typeface="Arial" panose="020B0604020202020204" pitchFamily="34" charset="0"/>
            <a:cs typeface="Arial" panose="020B0604020202020204" pitchFamily="34" charset="0"/>
          </a:endParaRPr>
        </a:p>
      </dsp:txBody>
      <dsp:txXfrm>
        <a:off x="2874946" y="2438399"/>
        <a:ext cx="944498" cy="1625600"/>
      </dsp:txXfrm>
    </dsp:sp>
    <dsp:sp modelId="{E3AFA5C2-D6AE-4B9D-BE2D-382836040263}">
      <dsp:nvSpPr>
        <dsp:cNvPr id="0" name=""/>
        <dsp:cNvSpPr/>
      </dsp:nvSpPr>
      <dsp:spPr>
        <a:xfrm>
          <a:off x="3143995"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1859622-5085-4F0A-8CCC-D59E64AE4C3E}">
      <dsp:nvSpPr>
        <dsp:cNvPr id="0" name=""/>
        <dsp:cNvSpPr/>
      </dsp:nvSpPr>
      <dsp:spPr>
        <a:xfrm>
          <a:off x="3860788" y="0"/>
          <a:ext cx="82686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The economy is unsustainably resource intensive</a:t>
          </a:r>
          <a:endParaRPr lang="en-ZA" sz="1000" kern="1200" dirty="0">
            <a:latin typeface="Arial" panose="020B0604020202020204" pitchFamily="34" charset="0"/>
            <a:cs typeface="Arial" panose="020B0604020202020204" pitchFamily="34" charset="0"/>
          </a:endParaRPr>
        </a:p>
      </dsp:txBody>
      <dsp:txXfrm>
        <a:off x="3860788" y="0"/>
        <a:ext cx="826861" cy="1625600"/>
      </dsp:txXfrm>
    </dsp:sp>
    <dsp:sp modelId="{47079E95-6560-4867-AE54-F8B715C7F284}">
      <dsp:nvSpPr>
        <dsp:cNvPr id="0" name=""/>
        <dsp:cNvSpPr/>
      </dsp:nvSpPr>
      <dsp:spPr>
        <a:xfrm>
          <a:off x="4071018"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B1DA19F-EB8F-4CD0-9C4A-EA89F26AE69F}">
      <dsp:nvSpPr>
        <dsp:cNvPr id="0" name=""/>
        <dsp:cNvSpPr/>
      </dsp:nvSpPr>
      <dsp:spPr>
        <a:xfrm>
          <a:off x="4728992" y="2438399"/>
          <a:ext cx="82686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The public health system cannot meet demand or sustain quality</a:t>
          </a:r>
          <a:endParaRPr lang="en-ZA" sz="1000" kern="1200" dirty="0">
            <a:latin typeface="Arial" panose="020B0604020202020204" pitchFamily="34" charset="0"/>
            <a:cs typeface="Arial" panose="020B0604020202020204" pitchFamily="34" charset="0"/>
          </a:endParaRPr>
        </a:p>
      </dsp:txBody>
      <dsp:txXfrm>
        <a:off x="4728992" y="2438399"/>
        <a:ext cx="826861" cy="1625600"/>
      </dsp:txXfrm>
    </dsp:sp>
    <dsp:sp modelId="{785044D5-3C8A-47D7-978F-E4DCCA06C31A}">
      <dsp:nvSpPr>
        <dsp:cNvPr id="0" name=""/>
        <dsp:cNvSpPr/>
      </dsp:nvSpPr>
      <dsp:spPr>
        <a:xfrm>
          <a:off x="4939222"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8C06296-73DB-4E72-B618-A057AA3E1D83}">
      <dsp:nvSpPr>
        <dsp:cNvPr id="0" name=""/>
        <dsp:cNvSpPr/>
      </dsp:nvSpPr>
      <dsp:spPr>
        <a:xfrm>
          <a:off x="5597196" y="0"/>
          <a:ext cx="82686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Public services are uneven and often of poor quality</a:t>
          </a:r>
          <a:endParaRPr lang="en-ZA" sz="1000" kern="1200" dirty="0">
            <a:latin typeface="Arial" panose="020B0604020202020204" pitchFamily="34" charset="0"/>
            <a:cs typeface="Arial" panose="020B0604020202020204" pitchFamily="34" charset="0"/>
          </a:endParaRPr>
        </a:p>
      </dsp:txBody>
      <dsp:txXfrm>
        <a:off x="5597196" y="0"/>
        <a:ext cx="826861" cy="1625600"/>
      </dsp:txXfrm>
    </dsp:sp>
    <dsp:sp modelId="{B0D6BC90-FC0B-4A9A-8C46-D226A9EA37FD}">
      <dsp:nvSpPr>
        <dsp:cNvPr id="0" name=""/>
        <dsp:cNvSpPr/>
      </dsp:nvSpPr>
      <dsp:spPr>
        <a:xfrm>
          <a:off x="5807427"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94B4E32-62FE-44FE-A1BC-7472F3B58F1B}">
      <dsp:nvSpPr>
        <dsp:cNvPr id="0" name=""/>
        <dsp:cNvSpPr/>
      </dsp:nvSpPr>
      <dsp:spPr>
        <a:xfrm>
          <a:off x="6465400" y="2438399"/>
          <a:ext cx="82686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Corruption levels are high</a:t>
          </a:r>
          <a:endParaRPr lang="en-ZA" sz="1000" kern="1200" dirty="0">
            <a:latin typeface="Arial" panose="020B0604020202020204" pitchFamily="34" charset="0"/>
            <a:cs typeface="Arial" panose="020B0604020202020204" pitchFamily="34" charset="0"/>
          </a:endParaRPr>
        </a:p>
      </dsp:txBody>
      <dsp:txXfrm>
        <a:off x="6465400" y="2438399"/>
        <a:ext cx="826861" cy="1625600"/>
      </dsp:txXfrm>
    </dsp:sp>
    <dsp:sp modelId="{721599E8-1CD1-42C2-AD3A-8EA6D3928AB7}">
      <dsp:nvSpPr>
        <dsp:cNvPr id="0" name=""/>
        <dsp:cNvSpPr/>
      </dsp:nvSpPr>
      <dsp:spPr>
        <a:xfrm>
          <a:off x="6675631"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B18D01C7-1D2F-42C8-9A54-CBE302C66736}">
      <dsp:nvSpPr>
        <dsp:cNvPr id="0" name=""/>
        <dsp:cNvSpPr/>
      </dsp:nvSpPr>
      <dsp:spPr>
        <a:xfrm>
          <a:off x="7333605" y="0"/>
          <a:ext cx="82686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South Africa remains a divided society.</a:t>
          </a:r>
          <a:endParaRPr lang="en-ZA" sz="1000" kern="1200" dirty="0">
            <a:latin typeface="Arial" panose="020B0604020202020204" pitchFamily="34" charset="0"/>
            <a:cs typeface="Arial" panose="020B0604020202020204" pitchFamily="34" charset="0"/>
          </a:endParaRPr>
        </a:p>
      </dsp:txBody>
      <dsp:txXfrm>
        <a:off x="7333605" y="0"/>
        <a:ext cx="826861" cy="1625600"/>
      </dsp:txXfrm>
    </dsp:sp>
    <dsp:sp modelId="{B5876F6A-7FE1-4D1E-9FED-610DD6C4617A}">
      <dsp:nvSpPr>
        <dsp:cNvPr id="0" name=""/>
        <dsp:cNvSpPr/>
      </dsp:nvSpPr>
      <dsp:spPr>
        <a:xfrm>
          <a:off x="7543835" y="1828799"/>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85DB-EEBA-40DA-A55D-E08CD092B168}">
      <dsp:nvSpPr>
        <dsp:cNvPr id="0" name=""/>
        <dsp:cNvSpPr/>
      </dsp:nvSpPr>
      <dsp:spPr>
        <a:xfrm>
          <a:off x="1213315" y="794427"/>
          <a:ext cx="970966" cy="970966"/>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kern="1200" dirty="0" smtClean="0"/>
            <a:t>FUNCTIONS</a:t>
          </a:r>
          <a:endParaRPr lang="en-ZA" sz="900" kern="1200" dirty="0"/>
        </a:p>
      </dsp:txBody>
      <dsp:txXfrm>
        <a:off x="1408522" y="1021871"/>
        <a:ext cx="580552" cy="499097"/>
      </dsp:txXfrm>
    </dsp:sp>
    <dsp:sp modelId="{1FE3DD9B-13F9-40B6-A3D5-926D0C9FA50D}">
      <dsp:nvSpPr>
        <dsp:cNvPr id="0" name=""/>
        <dsp:cNvSpPr/>
      </dsp:nvSpPr>
      <dsp:spPr>
        <a:xfrm>
          <a:off x="648389" y="564926"/>
          <a:ext cx="706157" cy="70615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kern="1200" dirty="0" smtClean="0"/>
            <a:t>SAHRA</a:t>
          </a:r>
          <a:endParaRPr lang="en-ZA" sz="900" kern="1200" dirty="0"/>
        </a:p>
      </dsp:txBody>
      <dsp:txXfrm>
        <a:off x="826166" y="743778"/>
        <a:ext cx="350603" cy="348453"/>
      </dsp:txXfrm>
    </dsp:sp>
    <dsp:sp modelId="{F6D6AC58-20EC-4824-B68B-430B6EDA9B64}">
      <dsp:nvSpPr>
        <dsp:cNvPr id="0" name=""/>
        <dsp:cNvSpPr/>
      </dsp:nvSpPr>
      <dsp:spPr>
        <a:xfrm rot="20700000">
          <a:off x="1043910" y="77749"/>
          <a:ext cx="691890" cy="69189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kern="1200" dirty="0" smtClean="0"/>
            <a:t>CORE</a:t>
          </a:r>
          <a:endParaRPr lang="en-ZA" sz="900" kern="1200" dirty="0"/>
        </a:p>
      </dsp:txBody>
      <dsp:txXfrm rot="-20700000">
        <a:off x="1195661" y="229501"/>
        <a:ext cx="388386" cy="388386"/>
      </dsp:txXfrm>
    </dsp:sp>
    <dsp:sp modelId="{FD837352-2605-4880-957C-148BF843EEE4}">
      <dsp:nvSpPr>
        <dsp:cNvPr id="0" name=""/>
        <dsp:cNvSpPr/>
      </dsp:nvSpPr>
      <dsp:spPr>
        <a:xfrm>
          <a:off x="1114746" y="660951"/>
          <a:ext cx="1242837" cy="1242837"/>
        </a:xfrm>
        <a:prstGeom prst="circularArrow">
          <a:avLst>
            <a:gd name="adj1" fmla="val 4688"/>
            <a:gd name="adj2" fmla="val 299029"/>
            <a:gd name="adj3" fmla="val 2400728"/>
            <a:gd name="adj4" fmla="val 16137236"/>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1877BC-99AD-46B6-B3AB-078586C88336}">
      <dsp:nvSpPr>
        <dsp:cNvPr id="0" name=""/>
        <dsp:cNvSpPr/>
      </dsp:nvSpPr>
      <dsp:spPr>
        <a:xfrm>
          <a:off x="523330" y="419103"/>
          <a:ext cx="902999" cy="902999"/>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CD9C76-CEC3-4B88-9139-F6E0A599D7ED}">
      <dsp:nvSpPr>
        <dsp:cNvPr id="0" name=""/>
        <dsp:cNvSpPr/>
      </dsp:nvSpPr>
      <dsp:spPr>
        <a:xfrm>
          <a:off x="883868" y="-63376"/>
          <a:ext cx="973614" cy="97361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85DB-EEBA-40DA-A55D-E08CD092B168}">
      <dsp:nvSpPr>
        <dsp:cNvPr id="0" name=""/>
        <dsp:cNvSpPr/>
      </dsp:nvSpPr>
      <dsp:spPr>
        <a:xfrm>
          <a:off x="1163221" y="620546"/>
          <a:ext cx="758446" cy="758446"/>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ZA" sz="700" kern="1200" dirty="0" smtClean="0"/>
            <a:t>FUNCTIONS</a:t>
          </a:r>
          <a:endParaRPr lang="en-ZA" sz="700" kern="1200" dirty="0"/>
        </a:p>
      </dsp:txBody>
      <dsp:txXfrm>
        <a:off x="1315702" y="798208"/>
        <a:ext cx="453484" cy="389857"/>
      </dsp:txXfrm>
    </dsp:sp>
    <dsp:sp modelId="{1FE3DD9B-13F9-40B6-A3D5-926D0C9FA50D}">
      <dsp:nvSpPr>
        <dsp:cNvPr id="0" name=""/>
        <dsp:cNvSpPr/>
      </dsp:nvSpPr>
      <dsp:spPr>
        <a:xfrm>
          <a:off x="721943" y="441277"/>
          <a:ext cx="551597" cy="55159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ZA" sz="700" kern="1200" dirty="0" smtClean="0"/>
            <a:t>SAST</a:t>
          </a:r>
          <a:endParaRPr lang="en-ZA" sz="700" kern="1200" dirty="0"/>
        </a:p>
      </dsp:txBody>
      <dsp:txXfrm>
        <a:off x="860809" y="580982"/>
        <a:ext cx="273865" cy="272187"/>
      </dsp:txXfrm>
    </dsp:sp>
    <dsp:sp modelId="{F6D6AC58-20EC-4824-B68B-430B6EDA9B64}">
      <dsp:nvSpPr>
        <dsp:cNvPr id="0" name=""/>
        <dsp:cNvSpPr/>
      </dsp:nvSpPr>
      <dsp:spPr>
        <a:xfrm rot="20700000">
          <a:off x="1030894" y="60731"/>
          <a:ext cx="540452" cy="540452"/>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ZA" sz="700" kern="1200" dirty="0" smtClean="0"/>
            <a:t>CORE</a:t>
          </a:r>
          <a:endParaRPr lang="en-ZA" sz="700" kern="1200" dirty="0"/>
        </a:p>
      </dsp:txBody>
      <dsp:txXfrm rot="-20700000">
        <a:off x="1149431" y="179269"/>
        <a:ext cx="303378" cy="303378"/>
      </dsp:txXfrm>
    </dsp:sp>
    <dsp:sp modelId="{FD837352-2605-4880-957C-148BF843EEE4}">
      <dsp:nvSpPr>
        <dsp:cNvPr id="0" name=""/>
        <dsp:cNvSpPr/>
      </dsp:nvSpPr>
      <dsp:spPr>
        <a:xfrm>
          <a:off x="1078393" y="520229"/>
          <a:ext cx="970811" cy="970811"/>
        </a:xfrm>
        <a:prstGeom prst="circularArrow">
          <a:avLst>
            <a:gd name="adj1" fmla="val 4688"/>
            <a:gd name="adj2" fmla="val 299029"/>
            <a:gd name="adj3" fmla="val 2357045"/>
            <a:gd name="adj4" fmla="val 16261101"/>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1877BC-99AD-46B6-B3AB-078586C88336}">
      <dsp:nvSpPr>
        <dsp:cNvPr id="0" name=""/>
        <dsp:cNvSpPr/>
      </dsp:nvSpPr>
      <dsp:spPr>
        <a:xfrm>
          <a:off x="624256" y="331312"/>
          <a:ext cx="705354" cy="70535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CD9C76-CEC3-4B88-9139-F6E0A599D7ED}">
      <dsp:nvSpPr>
        <dsp:cNvPr id="0" name=""/>
        <dsp:cNvSpPr/>
      </dsp:nvSpPr>
      <dsp:spPr>
        <a:xfrm>
          <a:off x="905882" y="-45565"/>
          <a:ext cx="760514" cy="76051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85DB-EEBA-40DA-A55D-E08CD092B168}">
      <dsp:nvSpPr>
        <dsp:cNvPr id="0" name=""/>
        <dsp:cNvSpPr/>
      </dsp:nvSpPr>
      <dsp:spPr>
        <a:xfrm>
          <a:off x="1135353" y="871354"/>
          <a:ext cx="1064989" cy="1064989"/>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FUNCTIONS</a:t>
          </a:r>
          <a:endParaRPr lang="en-ZA" sz="1000" kern="1200" dirty="0"/>
        </a:p>
      </dsp:txBody>
      <dsp:txXfrm>
        <a:off x="1349463" y="1120823"/>
        <a:ext cx="636769" cy="547426"/>
      </dsp:txXfrm>
    </dsp:sp>
    <dsp:sp modelId="{1FE3DD9B-13F9-40B6-A3D5-926D0C9FA50D}">
      <dsp:nvSpPr>
        <dsp:cNvPr id="0" name=""/>
        <dsp:cNvSpPr/>
      </dsp:nvSpPr>
      <dsp:spPr>
        <a:xfrm>
          <a:off x="515723" y="619630"/>
          <a:ext cx="774537" cy="77453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err="1" smtClean="0"/>
            <a:t>Iziko</a:t>
          </a:r>
          <a:endParaRPr lang="en-ZA" sz="1000" kern="1200" dirty="0"/>
        </a:p>
      </dsp:txBody>
      <dsp:txXfrm>
        <a:off x="710715" y="815801"/>
        <a:ext cx="384553" cy="382195"/>
      </dsp:txXfrm>
    </dsp:sp>
    <dsp:sp modelId="{F6D6AC58-20EC-4824-B68B-430B6EDA9B64}">
      <dsp:nvSpPr>
        <dsp:cNvPr id="0" name=""/>
        <dsp:cNvSpPr/>
      </dsp:nvSpPr>
      <dsp:spPr>
        <a:xfrm rot="20700000">
          <a:off x="949543" y="85278"/>
          <a:ext cx="758888" cy="758888"/>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CORE</a:t>
          </a:r>
          <a:endParaRPr lang="en-ZA" sz="1000" kern="1200" dirty="0"/>
        </a:p>
      </dsp:txBody>
      <dsp:txXfrm rot="-20700000">
        <a:off x="1115990" y="251724"/>
        <a:ext cx="425995" cy="425995"/>
      </dsp:txXfrm>
    </dsp:sp>
    <dsp:sp modelId="{FD837352-2605-4880-957C-148BF843EEE4}">
      <dsp:nvSpPr>
        <dsp:cNvPr id="0" name=""/>
        <dsp:cNvSpPr/>
      </dsp:nvSpPr>
      <dsp:spPr>
        <a:xfrm>
          <a:off x="1030905" y="723038"/>
          <a:ext cx="1363186" cy="1363186"/>
        </a:xfrm>
        <a:prstGeom prst="circularArrow">
          <a:avLst>
            <a:gd name="adj1" fmla="val 4688"/>
            <a:gd name="adj2" fmla="val 299029"/>
            <a:gd name="adj3" fmla="val 2415967"/>
            <a:gd name="adj4" fmla="val 16097070"/>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1877BC-99AD-46B6-B3AB-078586C88336}">
      <dsp:nvSpPr>
        <dsp:cNvPr id="0" name=""/>
        <dsp:cNvSpPr/>
      </dsp:nvSpPr>
      <dsp:spPr>
        <a:xfrm>
          <a:off x="378554" y="457944"/>
          <a:ext cx="990439" cy="990439"/>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CD9C76-CEC3-4B88-9139-F6E0A599D7ED}">
      <dsp:nvSpPr>
        <dsp:cNvPr id="0" name=""/>
        <dsp:cNvSpPr/>
      </dsp:nvSpPr>
      <dsp:spPr>
        <a:xfrm>
          <a:off x="774005" y="-71256"/>
          <a:ext cx="1067893" cy="106789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8F76C-C99C-4024-94D1-3F3FCA6A1AE8}">
      <dsp:nvSpPr>
        <dsp:cNvPr id="0" name=""/>
        <dsp:cNvSpPr/>
      </dsp:nvSpPr>
      <dsp:spPr>
        <a:xfrm rot="5400000">
          <a:off x="-330479" y="333763"/>
          <a:ext cx="2203193" cy="1542235"/>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ZA" sz="2200" kern="1200" dirty="0" smtClean="0"/>
            <a:t>Review process</a:t>
          </a:r>
          <a:endParaRPr lang="en-ZA" sz="2200" kern="1200" dirty="0"/>
        </a:p>
      </dsp:txBody>
      <dsp:txXfrm rot="-5400000">
        <a:off x="1" y="774402"/>
        <a:ext cx="1542235" cy="660958"/>
      </dsp:txXfrm>
    </dsp:sp>
    <dsp:sp modelId="{F0A3C9F1-F84A-4B9C-A057-9C38D99B64E4}">
      <dsp:nvSpPr>
        <dsp:cNvPr id="0" name=""/>
        <dsp:cNvSpPr/>
      </dsp:nvSpPr>
      <dsp:spPr>
        <a:xfrm rot="5400000">
          <a:off x="4053796" y="-2510060"/>
          <a:ext cx="1435641" cy="64587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kern="1200" dirty="0" smtClean="0">
              <a:solidFill>
                <a:srgbClr val="002060"/>
              </a:solidFill>
              <a:latin typeface="+mj-lt"/>
              <a:cs typeface="Arial" panose="020B0604020202020204" pitchFamily="34" charset="0"/>
            </a:rPr>
            <a:t>Assessed  the process followed  by departments to prepare and submit  strategic plans and APPs. </a:t>
          </a:r>
          <a:endParaRPr lang="en-ZA" sz="1600" kern="1200" dirty="0">
            <a:latin typeface="+mj-lt"/>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solidFill>
                <a:srgbClr val="002060"/>
              </a:solidFill>
              <a:latin typeface="+mj-lt"/>
              <a:cs typeface="Arial" panose="020B0604020202020204" pitchFamily="34" charset="0"/>
            </a:rPr>
            <a:t>Assessed the </a:t>
          </a:r>
          <a:r>
            <a:rPr lang="en-ZA" sz="1600" b="1" kern="1200" dirty="0" smtClean="0">
              <a:solidFill>
                <a:srgbClr val="002060"/>
              </a:solidFill>
              <a:latin typeface="+mj-lt"/>
              <a:cs typeface="Arial" panose="020B0604020202020204" pitchFamily="34" charset="0"/>
            </a:rPr>
            <a:t>measurability and relevance</a:t>
          </a:r>
          <a:r>
            <a:rPr lang="en-ZA" sz="1600" kern="1200" dirty="0" smtClean="0">
              <a:solidFill>
                <a:srgbClr val="002060"/>
              </a:solidFill>
              <a:latin typeface="+mj-lt"/>
              <a:cs typeface="Arial" panose="020B0604020202020204" pitchFamily="34" charset="0"/>
            </a:rPr>
            <a:t> of the final draft indicators and targets planned for selected programmes </a:t>
          </a:r>
          <a:endParaRPr lang="en-ZA" sz="1600" kern="1200" dirty="0">
            <a:latin typeface="+mj-lt"/>
            <a:cs typeface="Arial" panose="020B0604020202020204" pitchFamily="34" charset="0"/>
          </a:endParaRPr>
        </a:p>
      </dsp:txBody>
      <dsp:txXfrm rot="-5400000">
        <a:off x="1542235" y="71583"/>
        <a:ext cx="6388682" cy="1295477"/>
      </dsp:txXfrm>
    </dsp:sp>
    <dsp:sp modelId="{12300269-6050-44F2-A829-EB47629E1751}">
      <dsp:nvSpPr>
        <dsp:cNvPr id="0" name=""/>
        <dsp:cNvSpPr/>
      </dsp:nvSpPr>
      <dsp:spPr>
        <a:xfrm rot="5400000">
          <a:off x="-330479" y="2472740"/>
          <a:ext cx="2203193" cy="1542235"/>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ZA" sz="2200" kern="1200" dirty="0" smtClean="0"/>
            <a:t>Reporting</a:t>
          </a:r>
          <a:endParaRPr lang="en-ZA" sz="2200" kern="1200" dirty="0"/>
        </a:p>
      </dsp:txBody>
      <dsp:txXfrm rot="-5400000">
        <a:off x="1" y="2913379"/>
        <a:ext cx="1542235" cy="660958"/>
      </dsp:txXfrm>
    </dsp:sp>
    <dsp:sp modelId="{6ADB453C-4FDD-4980-9DE8-B33400CC1D68}">
      <dsp:nvSpPr>
        <dsp:cNvPr id="0" name=""/>
        <dsp:cNvSpPr/>
      </dsp:nvSpPr>
      <dsp:spPr>
        <a:xfrm rot="5400000">
          <a:off x="3753866" y="-397504"/>
          <a:ext cx="1846647" cy="64587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b="0" kern="1200" dirty="0" smtClean="0">
              <a:solidFill>
                <a:srgbClr val="002060"/>
              </a:solidFill>
              <a:latin typeface="+mn-lt"/>
              <a:cs typeface="Arial" panose="020B0604020202020204" pitchFamily="34" charset="0"/>
            </a:rPr>
            <a:t>Findings from the review </a:t>
          </a:r>
          <a:r>
            <a:rPr lang="en-ZA" sz="1600" kern="1200" dirty="0" smtClean="0">
              <a:solidFill>
                <a:srgbClr val="002060"/>
              </a:solidFill>
              <a:latin typeface="+mn-lt"/>
              <a:cs typeface="Arial" panose="020B0604020202020204" pitchFamily="34" charset="0"/>
            </a:rPr>
            <a:t>are  communicated in the 2016-17 interim management report to enable changes to be made.</a:t>
          </a:r>
          <a:endParaRPr lang="en-ZA" sz="1600" kern="1200" dirty="0">
            <a:solidFill>
              <a:srgbClr val="002060"/>
            </a:solidFill>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smtClean="0">
              <a:solidFill>
                <a:srgbClr val="002060"/>
              </a:solidFill>
              <a:latin typeface="+mn-lt"/>
              <a:cs typeface="Arial" panose="020B0604020202020204" pitchFamily="34" charset="0"/>
            </a:rPr>
            <a:t>Findings relevant to the interim review do not have an impact on the audit conclusion on usefulness or reliability of the selected programmes for the PFMA 2016-17  year end audit. </a:t>
          </a:r>
          <a:endParaRPr lang="en-ZA" sz="1600" kern="1200" dirty="0">
            <a:solidFill>
              <a:srgbClr val="002060"/>
            </a:solidFill>
            <a:latin typeface="+mn-lt"/>
            <a:cs typeface="Arial" panose="020B0604020202020204" pitchFamily="34" charset="0"/>
          </a:endParaRPr>
        </a:p>
      </dsp:txBody>
      <dsp:txXfrm rot="-5400000">
        <a:off x="1447808" y="1998700"/>
        <a:ext cx="6368618" cy="1666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5C57-3A7E-449B-9FCA-1F4F3EA99716}">
      <dsp:nvSpPr>
        <dsp:cNvPr id="0" name=""/>
        <dsp:cNvSpPr/>
      </dsp:nvSpPr>
      <dsp:spPr>
        <a:xfrm>
          <a:off x="701890" y="2027"/>
          <a:ext cx="1856426" cy="11138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Does the APP align with MTSF?</a:t>
          </a:r>
          <a:endParaRPr lang="en-US" sz="1600" b="1" kern="1200" dirty="0"/>
        </a:p>
      </dsp:txBody>
      <dsp:txXfrm>
        <a:off x="734514" y="34651"/>
        <a:ext cx="1791178" cy="1048607"/>
      </dsp:txXfrm>
    </dsp:sp>
    <dsp:sp modelId="{127D3BF9-0A76-4C35-A36E-E169FE9D63B0}">
      <dsp:nvSpPr>
        <dsp:cNvPr id="0" name=""/>
        <dsp:cNvSpPr/>
      </dsp:nvSpPr>
      <dsp:spPr>
        <a:xfrm>
          <a:off x="2721681" y="328758"/>
          <a:ext cx="393562" cy="46039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721681" y="420837"/>
        <a:ext cx="275493" cy="276235"/>
      </dsp:txXfrm>
    </dsp:sp>
    <dsp:sp modelId="{D7E7556D-C2DE-4C15-B582-D7A4F7032DE9}">
      <dsp:nvSpPr>
        <dsp:cNvPr id="0" name=""/>
        <dsp:cNvSpPr/>
      </dsp:nvSpPr>
      <dsp:spPr>
        <a:xfrm>
          <a:off x="3300886" y="2027"/>
          <a:ext cx="1856426" cy="11138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Are indicators relevant and complete?</a:t>
          </a:r>
          <a:endParaRPr lang="en-US" sz="1600" b="1" kern="1200" dirty="0"/>
        </a:p>
      </dsp:txBody>
      <dsp:txXfrm>
        <a:off x="3333510" y="34651"/>
        <a:ext cx="1791178" cy="1048607"/>
      </dsp:txXfrm>
    </dsp:sp>
    <dsp:sp modelId="{66FAF57F-D07D-40F5-9CCE-91FC985AD618}">
      <dsp:nvSpPr>
        <dsp:cNvPr id="0" name=""/>
        <dsp:cNvSpPr/>
      </dsp:nvSpPr>
      <dsp:spPr>
        <a:xfrm>
          <a:off x="5320678" y="328758"/>
          <a:ext cx="393562" cy="46039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dirty="0"/>
        </a:p>
      </dsp:txBody>
      <dsp:txXfrm>
        <a:off x="5320678" y="420837"/>
        <a:ext cx="275493" cy="276235"/>
      </dsp:txXfrm>
    </dsp:sp>
    <dsp:sp modelId="{56BA1B3D-7A4F-440A-8F78-379C8F2AC686}">
      <dsp:nvSpPr>
        <dsp:cNvPr id="0" name=""/>
        <dsp:cNvSpPr/>
      </dsp:nvSpPr>
      <dsp:spPr>
        <a:xfrm>
          <a:off x="5899883" y="2027"/>
          <a:ext cx="1856426" cy="111385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Is there a logical link between objectives, indicators and targets?</a:t>
          </a:r>
          <a:endParaRPr lang="en-US" sz="1600" b="1" kern="1200" dirty="0"/>
        </a:p>
      </dsp:txBody>
      <dsp:txXfrm>
        <a:off x="5932507" y="34651"/>
        <a:ext cx="1791178" cy="1048607"/>
      </dsp:txXfrm>
    </dsp:sp>
    <dsp:sp modelId="{566C5373-B8AF-4889-9D91-30CF06BCFD47}">
      <dsp:nvSpPr>
        <dsp:cNvPr id="0" name=""/>
        <dsp:cNvSpPr/>
      </dsp:nvSpPr>
      <dsp:spPr>
        <a:xfrm rot="5400000">
          <a:off x="6631315" y="1245832"/>
          <a:ext cx="393562" cy="46039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dirty="0"/>
        </a:p>
      </dsp:txBody>
      <dsp:txXfrm rot="-5400000">
        <a:off x="6689979" y="1279248"/>
        <a:ext cx="276235" cy="275493"/>
      </dsp:txXfrm>
    </dsp:sp>
    <dsp:sp modelId="{D3D089B5-5B36-4E7C-9F84-97919918159B}">
      <dsp:nvSpPr>
        <dsp:cNvPr id="0" name=""/>
        <dsp:cNvSpPr/>
      </dsp:nvSpPr>
      <dsp:spPr>
        <a:xfrm>
          <a:off x="5899883" y="1858453"/>
          <a:ext cx="1856426" cy="11138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mn-lt"/>
              <a:cs typeface="Arial" pitchFamily="34" charset="0"/>
            </a:rPr>
            <a:t>Are the targets realistic </a:t>
          </a:r>
          <a:r>
            <a:rPr lang="en-ZA" sz="1600" b="1" kern="1200" baseline="0" dirty="0" smtClean="0">
              <a:latin typeface="+mn-lt"/>
              <a:cs typeface="Arial" pitchFamily="34" charset="0"/>
            </a:rPr>
            <a:t>i.e. SMART?</a:t>
          </a:r>
          <a:endParaRPr lang="en-US" sz="1600" b="1" kern="1200" dirty="0">
            <a:latin typeface="+mn-lt"/>
          </a:endParaRPr>
        </a:p>
      </dsp:txBody>
      <dsp:txXfrm>
        <a:off x="5932507" y="1891077"/>
        <a:ext cx="1791178" cy="1048607"/>
      </dsp:txXfrm>
    </dsp:sp>
    <dsp:sp modelId="{2F3FCF84-9DC0-444D-A355-6C1011FB8FED}">
      <dsp:nvSpPr>
        <dsp:cNvPr id="0" name=""/>
        <dsp:cNvSpPr/>
      </dsp:nvSpPr>
      <dsp:spPr>
        <a:xfrm rot="10800000">
          <a:off x="5342955" y="2185184"/>
          <a:ext cx="393562" cy="460393"/>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dirty="0"/>
        </a:p>
      </dsp:txBody>
      <dsp:txXfrm rot="10800000">
        <a:off x="5461024" y="2277263"/>
        <a:ext cx="275493" cy="276235"/>
      </dsp:txXfrm>
    </dsp:sp>
    <dsp:sp modelId="{AB618004-FA64-475F-931B-8F970669D7C2}">
      <dsp:nvSpPr>
        <dsp:cNvPr id="0" name=""/>
        <dsp:cNvSpPr/>
      </dsp:nvSpPr>
      <dsp:spPr>
        <a:xfrm>
          <a:off x="3300886" y="1858453"/>
          <a:ext cx="1856426" cy="111385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mn-lt"/>
              <a:cs typeface="Arial" pitchFamily="34" charset="0"/>
            </a:rPr>
            <a:t>Are adequate resources (human and financial) available to achieve APPs?</a:t>
          </a:r>
          <a:endParaRPr lang="en-US" sz="1600" b="1" kern="1200" dirty="0">
            <a:latin typeface="+mn-lt"/>
          </a:endParaRPr>
        </a:p>
      </dsp:txBody>
      <dsp:txXfrm>
        <a:off x="3333510" y="1891077"/>
        <a:ext cx="1791178" cy="1048607"/>
      </dsp:txXfrm>
    </dsp:sp>
    <dsp:sp modelId="{5C6B0829-06C4-4D35-A50E-2A7A37AE06EB}">
      <dsp:nvSpPr>
        <dsp:cNvPr id="0" name=""/>
        <dsp:cNvSpPr/>
      </dsp:nvSpPr>
      <dsp:spPr>
        <a:xfrm rot="10800000">
          <a:off x="2743959" y="2185184"/>
          <a:ext cx="393562" cy="460393"/>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2862028" y="2277263"/>
        <a:ext cx="275493" cy="276235"/>
      </dsp:txXfrm>
    </dsp:sp>
    <dsp:sp modelId="{FF81DE0B-EA19-4AE9-92F9-F7E65F782422}">
      <dsp:nvSpPr>
        <dsp:cNvPr id="0" name=""/>
        <dsp:cNvSpPr/>
      </dsp:nvSpPr>
      <dsp:spPr>
        <a:xfrm>
          <a:off x="701890" y="1858453"/>
          <a:ext cx="1856426" cy="111385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How can the APP be  achieved e.g. Performance contracts/ monitoring</a:t>
          </a:r>
          <a:endParaRPr lang="en-US" sz="1600" b="1" kern="1200" dirty="0"/>
        </a:p>
      </dsp:txBody>
      <dsp:txXfrm>
        <a:off x="734514" y="1891077"/>
        <a:ext cx="1791178" cy="1048607"/>
      </dsp:txXfrm>
    </dsp:sp>
    <dsp:sp modelId="{FE45FBA7-F2EC-4676-B76E-ED075F5E8708}">
      <dsp:nvSpPr>
        <dsp:cNvPr id="0" name=""/>
        <dsp:cNvSpPr/>
      </dsp:nvSpPr>
      <dsp:spPr>
        <a:xfrm rot="5400000">
          <a:off x="1433322" y="3102259"/>
          <a:ext cx="393562" cy="46039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1491986" y="3135675"/>
        <a:ext cx="276235" cy="275493"/>
      </dsp:txXfrm>
    </dsp:sp>
    <dsp:sp modelId="{151F1AC8-20D8-4AA3-A00A-4D8156A736A3}">
      <dsp:nvSpPr>
        <dsp:cNvPr id="0" name=""/>
        <dsp:cNvSpPr/>
      </dsp:nvSpPr>
      <dsp:spPr>
        <a:xfrm>
          <a:off x="701890" y="3714879"/>
          <a:ext cx="1856426" cy="11138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Review quarterly progress against  APP targets</a:t>
          </a:r>
          <a:endParaRPr lang="en-US" sz="1600" b="1" kern="1200" dirty="0"/>
        </a:p>
      </dsp:txBody>
      <dsp:txXfrm>
        <a:off x="734514" y="3747503"/>
        <a:ext cx="1791178" cy="1048607"/>
      </dsp:txXfrm>
    </dsp:sp>
    <dsp:sp modelId="{31FDA1FB-0AB2-4A41-9BB6-0C0338200B4A}">
      <dsp:nvSpPr>
        <dsp:cNvPr id="0" name=""/>
        <dsp:cNvSpPr/>
      </dsp:nvSpPr>
      <dsp:spPr>
        <a:xfrm>
          <a:off x="2721681" y="4041610"/>
          <a:ext cx="393562" cy="46039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dirty="0"/>
        </a:p>
      </dsp:txBody>
      <dsp:txXfrm>
        <a:off x="2721681" y="4133689"/>
        <a:ext cx="275493" cy="276235"/>
      </dsp:txXfrm>
    </dsp:sp>
    <dsp:sp modelId="{087B63B1-B4F7-4548-98D6-AEED7895B6A1}">
      <dsp:nvSpPr>
        <dsp:cNvPr id="0" name=""/>
        <dsp:cNvSpPr/>
      </dsp:nvSpPr>
      <dsp:spPr>
        <a:xfrm>
          <a:off x="3300886" y="3714879"/>
          <a:ext cx="1856426" cy="111385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Review annual achievement against APP targets</a:t>
          </a:r>
          <a:endParaRPr lang="en-US" sz="1400" b="1" kern="1200" dirty="0"/>
        </a:p>
      </dsp:txBody>
      <dsp:txXfrm>
        <a:off x="3333510" y="3747503"/>
        <a:ext cx="1791178" cy="1048607"/>
      </dsp:txXfrm>
    </dsp:sp>
    <dsp:sp modelId="{7213F5DA-988E-4DED-98B8-997F3E96BFCE}">
      <dsp:nvSpPr>
        <dsp:cNvPr id="0" name=""/>
        <dsp:cNvSpPr/>
      </dsp:nvSpPr>
      <dsp:spPr>
        <a:xfrm>
          <a:off x="5320678" y="4041610"/>
          <a:ext cx="393562" cy="46039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320678" y="4133689"/>
        <a:ext cx="275493" cy="276235"/>
      </dsp:txXfrm>
    </dsp:sp>
    <dsp:sp modelId="{FFFB7908-C3CA-41EC-A0CF-6C502C1E9017}">
      <dsp:nvSpPr>
        <dsp:cNvPr id="0" name=""/>
        <dsp:cNvSpPr/>
      </dsp:nvSpPr>
      <dsp:spPr>
        <a:xfrm>
          <a:off x="5899883" y="3714879"/>
          <a:ext cx="1856426" cy="11138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Review and track changes to strategic plans and annual performance reports.</a:t>
          </a:r>
          <a:endParaRPr lang="en-US" sz="1400" b="1" kern="1200" dirty="0"/>
        </a:p>
      </dsp:txBody>
      <dsp:txXfrm>
        <a:off x="5932507" y="3747503"/>
        <a:ext cx="1791178" cy="1048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84E7C-AF29-4324-8B06-1D6ED560AEB5}">
      <dsp:nvSpPr>
        <dsp:cNvPr id="0" name=""/>
        <dsp:cNvSpPr/>
      </dsp:nvSpPr>
      <dsp:spPr>
        <a:xfrm>
          <a:off x="77161" y="883"/>
          <a:ext cx="5593699" cy="514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mn-lt"/>
              <a:cs typeface="Arial" panose="020B0604020202020204" pitchFamily="34" charset="0"/>
            </a:rPr>
            <a:t>Measurability of indicators and targets</a:t>
          </a:r>
          <a:endParaRPr lang="en-ZA" sz="1600" b="1" kern="1200" dirty="0">
            <a:latin typeface="+mn-lt"/>
            <a:cs typeface="Arial" panose="020B0604020202020204" pitchFamily="34" charset="0"/>
          </a:endParaRPr>
        </a:p>
      </dsp:txBody>
      <dsp:txXfrm>
        <a:off x="92220" y="15942"/>
        <a:ext cx="5563581" cy="484034"/>
      </dsp:txXfrm>
    </dsp:sp>
    <dsp:sp modelId="{54D8996A-88AD-450B-8BEF-7B2411805265}">
      <dsp:nvSpPr>
        <dsp:cNvPr id="0" name=""/>
        <dsp:cNvSpPr/>
      </dsp:nvSpPr>
      <dsp:spPr>
        <a:xfrm>
          <a:off x="84057" y="820386"/>
          <a:ext cx="1685858" cy="138941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mn-lt"/>
              <a:cs typeface="Arial" panose="020B0604020202020204" pitchFamily="34" charset="0"/>
            </a:rPr>
            <a:t>Indicators are well-defined</a:t>
          </a:r>
          <a:endParaRPr lang="en-ZA" sz="1600" b="1" kern="1200" dirty="0">
            <a:latin typeface="+mn-lt"/>
            <a:cs typeface="Arial" panose="020B0604020202020204" pitchFamily="34" charset="0"/>
          </a:endParaRPr>
        </a:p>
      </dsp:txBody>
      <dsp:txXfrm>
        <a:off x="124752" y="861081"/>
        <a:ext cx="1604468" cy="1308023"/>
      </dsp:txXfrm>
    </dsp:sp>
    <dsp:sp modelId="{C14D0CC8-BB72-434B-8C53-3A92908E0BE2}">
      <dsp:nvSpPr>
        <dsp:cNvPr id="0" name=""/>
        <dsp:cNvSpPr/>
      </dsp:nvSpPr>
      <dsp:spPr>
        <a:xfrm>
          <a:off x="1877260" y="810166"/>
          <a:ext cx="1597638" cy="138941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mn-lt"/>
              <a:cs typeface="Arial" panose="020B0604020202020204" pitchFamily="34" charset="0"/>
            </a:rPr>
            <a:t>Indicators are verifiable</a:t>
          </a:r>
          <a:endParaRPr lang="en-ZA" sz="1600" b="1" kern="1200" dirty="0">
            <a:latin typeface="+mn-lt"/>
            <a:cs typeface="Arial" panose="020B0604020202020204" pitchFamily="34" charset="0"/>
          </a:endParaRPr>
        </a:p>
      </dsp:txBody>
      <dsp:txXfrm>
        <a:off x="1917955" y="850861"/>
        <a:ext cx="1516248" cy="1308023"/>
      </dsp:txXfrm>
    </dsp:sp>
    <dsp:sp modelId="{50CBC086-3F18-4BC9-9972-20E22E3A55D8}">
      <dsp:nvSpPr>
        <dsp:cNvPr id="0" name=""/>
        <dsp:cNvSpPr/>
      </dsp:nvSpPr>
      <dsp:spPr>
        <a:xfrm>
          <a:off x="3657608" y="796411"/>
          <a:ext cx="2081722" cy="138941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mn-lt"/>
              <a:cs typeface="Arial" panose="020B0604020202020204" pitchFamily="34" charset="0"/>
            </a:rPr>
            <a:t>Targets are specific, measurable and time-bound.</a:t>
          </a:r>
          <a:endParaRPr lang="en-ZA" sz="1600" b="1" kern="1200" dirty="0">
            <a:latin typeface="+mn-lt"/>
            <a:cs typeface="Arial" panose="020B0604020202020204" pitchFamily="34" charset="0"/>
          </a:endParaRPr>
        </a:p>
      </dsp:txBody>
      <dsp:txXfrm>
        <a:off x="3698303" y="837106"/>
        <a:ext cx="2000332" cy="1308023"/>
      </dsp:txXfrm>
    </dsp:sp>
    <dsp:sp modelId="{70219308-4048-4CEF-8C42-D98A5FAC83E9}">
      <dsp:nvSpPr>
        <dsp:cNvPr id="0" name=""/>
        <dsp:cNvSpPr/>
      </dsp:nvSpPr>
      <dsp:spPr>
        <a:xfrm>
          <a:off x="6124910" y="883"/>
          <a:ext cx="2255118" cy="5234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mn-lt"/>
              <a:cs typeface="Arial" panose="020B0604020202020204" pitchFamily="34" charset="0"/>
            </a:rPr>
            <a:t>Relevance of indicators and targets</a:t>
          </a:r>
          <a:endParaRPr lang="en-ZA" sz="1600" b="1" kern="1200" dirty="0">
            <a:latin typeface="+mn-lt"/>
            <a:cs typeface="Arial" panose="020B0604020202020204" pitchFamily="34" charset="0"/>
          </a:endParaRPr>
        </a:p>
      </dsp:txBody>
      <dsp:txXfrm>
        <a:off x="6140242" y="16215"/>
        <a:ext cx="2224454" cy="492825"/>
      </dsp:txXfrm>
    </dsp:sp>
    <dsp:sp modelId="{E0B402C6-F70F-43B7-A317-4B50D700BD60}">
      <dsp:nvSpPr>
        <dsp:cNvPr id="0" name=""/>
        <dsp:cNvSpPr/>
      </dsp:nvSpPr>
      <dsp:spPr>
        <a:xfrm>
          <a:off x="6124910" y="819503"/>
          <a:ext cx="2255118" cy="138941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latin typeface="+mn-lt"/>
              <a:cs typeface="Arial" panose="020B0604020202020204" pitchFamily="34" charset="0"/>
            </a:rPr>
            <a:t>Indicators and targets are relevant to the mandate and realisation of strategic goals and objectives</a:t>
          </a:r>
          <a:endParaRPr lang="en-ZA" sz="1600" b="1" kern="1200" dirty="0">
            <a:latin typeface="+mn-lt"/>
            <a:cs typeface="Arial" panose="020B0604020202020204" pitchFamily="34" charset="0"/>
          </a:endParaRPr>
        </a:p>
      </dsp:txBody>
      <dsp:txXfrm>
        <a:off x="6165605" y="860198"/>
        <a:ext cx="2173728" cy="13080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85DB-EEBA-40DA-A55D-E08CD092B168}">
      <dsp:nvSpPr>
        <dsp:cNvPr id="0" name=""/>
        <dsp:cNvSpPr/>
      </dsp:nvSpPr>
      <dsp:spPr>
        <a:xfrm>
          <a:off x="1163221" y="620546"/>
          <a:ext cx="758446" cy="758446"/>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ZA" sz="800" kern="1200" dirty="0" smtClean="0"/>
            <a:t>FUNCTIONS</a:t>
          </a:r>
          <a:endParaRPr lang="en-ZA" sz="800" kern="1200" dirty="0"/>
        </a:p>
      </dsp:txBody>
      <dsp:txXfrm>
        <a:off x="1315702" y="798208"/>
        <a:ext cx="453484" cy="389857"/>
      </dsp:txXfrm>
    </dsp:sp>
    <dsp:sp modelId="{1FE3DD9B-13F9-40B6-A3D5-926D0C9FA50D}">
      <dsp:nvSpPr>
        <dsp:cNvPr id="0" name=""/>
        <dsp:cNvSpPr/>
      </dsp:nvSpPr>
      <dsp:spPr>
        <a:xfrm>
          <a:off x="721943" y="441277"/>
          <a:ext cx="551597" cy="55159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ZA" sz="800" kern="1200" dirty="0" smtClean="0"/>
            <a:t>DAC</a:t>
          </a:r>
          <a:endParaRPr lang="en-ZA" sz="800" kern="1200" dirty="0"/>
        </a:p>
      </dsp:txBody>
      <dsp:txXfrm>
        <a:off x="860809" y="580982"/>
        <a:ext cx="273865" cy="272187"/>
      </dsp:txXfrm>
    </dsp:sp>
    <dsp:sp modelId="{F6D6AC58-20EC-4824-B68B-430B6EDA9B64}">
      <dsp:nvSpPr>
        <dsp:cNvPr id="0" name=""/>
        <dsp:cNvSpPr/>
      </dsp:nvSpPr>
      <dsp:spPr>
        <a:xfrm rot="20700000">
          <a:off x="1030894" y="60731"/>
          <a:ext cx="540452" cy="540452"/>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ZA" sz="800" kern="1200" dirty="0" smtClean="0"/>
            <a:t>CORE</a:t>
          </a:r>
          <a:endParaRPr lang="en-ZA" sz="800" kern="1200" dirty="0"/>
        </a:p>
      </dsp:txBody>
      <dsp:txXfrm rot="-20700000">
        <a:off x="1149431" y="179269"/>
        <a:ext cx="303378" cy="303378"/>
      </dsp:txXfrm>
    </dsp:sp>
    <dsp:sp modelId="{FD837352-2605-4880-957C-148BF843EEE4}">
      <dsp:nvSpPr>
        <dsp:cNvPr id="0" name=""/>
        <dsp:cNvSpPr/>
      </dsp:nvSpPr>
      <dsp:spPr>
        <a:xfrm>
          <a:off x="1078393" y="520229"/>
          <a:ext cx="970811" cy="970811"/>
        </a:xfrm>
        <a:prstGeom prst="circularArrow">
          <a:avLst>
            <a:gd name="adj1" fmla="val 4688"/>
            <a:gd name="adj2" fmla="val 299029"/>
            <a:gd name="adj3" fmla="val 2357045"/>
            <a:gd name="adj4" fmla="val 16261101"/>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1877BC-99AD-46B6-B3AB-078586C88336}">
      <dsp:nvSpPr>
        <dsp:cNvPr id="0" name=""/>
        <dsp:cNvSpPr/>
      </dsp:nvSpPr>
      <dsp:spPr>
        <a:xfrm>
          <a:off x="624256" y="331312"/>
          <a:ext cx="705354" cy="70535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CD9C76-CEC3-4B88-9139-F6E0A599D7ED}">
      <dsp:nvSpPr>
        <dsp:cNvPr id="0" name=""/>
        <dsp:cNvSpPr/>
      </dsp:nvSpPr>
      <dsp:spPr>
        <a:xfrm>
          <a:off x="905882" y="-45565"/>
          <a:ext cx="760514" cy="76051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85DB-EEBA-40DA-A55D-E08CD092B168}">
      <dsp:nvSpPr>
        <dsp:cNvPr id="0" name=""/>
        <dsp:cNvSpPr/>
      </dsp:nvSpPr>
      <dsp:spPr>
        <a:xfrm>
          <a:off x="1132082" y="900792"/>
          <a:ext cx="1100969" cy="1100969"/>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ZA" sz="800" kern="1200" dirty="0" smtClean="0"/>
            <a:t>FUNCTIONS</a:t>
          </a:r>
          <a:endParaRPr lang="en-ZA" sz="800" kern="1200" dirty="0"/>
        </a:p>
      </dsp:txBody>
      <dsp:txXfrm>
        <a:off x="1353426" y="1158689"/>
        <a:ext cx="658281" cy="565921"/>
      </dsp:txXfrm>
    </dsp:sp>
    <dsp:sp modelId="{1FE3DD9B-13F9-40B6-A3D5-926D0C9FA50D}">
      <dsp:nvSpPr>
        <dsp:cNvPr id="0" name=""/>
        <dsp:cNvSpPr/>
      </dsp:nvSpPr>
      <dsp:spPr>
        <a:xfrm>
          <a:off x="491519" y="640563"/>
          <a:ext cx="800704" cy="800704"/>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ZA" sz="800" kern="1200" dirty="0" err="1" smtClean="0"/>
            <a:t>PanSALB</a:t>
          </a:r>
          <a:endParaRPr lang="en-ZA" sz="800" kern="1200" dirty="0"/>
        </a:p>
      </dsp:txBody>
      <dsp:txXfrm>
        <a:off x="693099" y="843361"/>
        <a:ext cx="397544" cy="395108"/>
      </dsp:txXfrm>
    </dsp:sp>
    <dsp:sp modelId="{F6D6AC58-20EC-4824-B68B-430B6EDA9B64}">
      <dsp:nvSpPr>
        <dsp:cNvPr id="0" name=""/>
        <dsp:cNvSpPr/>
      </dsp:nvSpPr>
      <dsp:spPr>
        <a:xfrm rot="20700000">
          <a:off x="939995" y="88159"/>
          <a:ext cx="784527" cy="78452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ZA" sz="800" kern="1200" dirty="0" smtClean="0"/>
            <a:t>CORE</a:t>
          </a:r>
          <a:endParaRPr lang="en-ZA" sz="800" kern="1200" dirty="0"/>
        </a:p>
      </dsp:txBody>
      <dsp:txXfrm rot="-20700000">
        <a:off x="1112065" y="260229"/>
        <a:ext cx="440387" cy="440387"/>
      </dsp:txXfrm>
    </dsp:sp>
    <dsp:sp modelId="{FD837352-2605-4880-957C-148BF843EEE4}">
      <dsp:nvSpPr>
        <dsp:cNvPr id="0" name=""/>
        <dsp:cNvSpPr/>
      </dsp:nvSpPr>
      <dsp:spPr>
        <a:xfrm>
          <a:off x="1025410" y="746777"/>
          <a:ext cx="1409240" cy="1409240"/>
        </a:xfrm>
        <a:prstGeom prst="circularArrow">
          <a:avLst>
            <a:gd name="adj1" fmla="val 4688"/>
            <a:gd name="adj2" fmla="val 299029"/>
            <a:gd name="adj3" fmla="val 2421283"/>
            <a:gd name="adj4" fmla="val 16083378"/>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1877BC-99AD-46B6-B3AB-078586C88336}">
      <dsp:nvSpPr>
        <dsp:cNvPr id="0" name=""/>
        <dsp:cNvSpPr/>
      </dsp:nvSpPr>
      <dsp:spPr>
        <a:xfrm>
          <a:off x="349715" y="472807"/>
          <a:ext cx="1023901" cy="1023901"/>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CD9C76-CEC3-4B88-9139-F6E0A599D7ED}">
      <dsp:nvSpPr>
        <dsp:cNvPr id="0" name=""/>
        <dsp:cNvSpPr/>
      </dsp:nvSpPr>
      <dsp:spPr>
        <a:xfrm>
          <a:off x="758526" y="-74272"/>
          <a:ext cx="1103971" cy="1103971"/>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85DB-EEBA-40DA-A55D-E08CD092B168}">
      <dsp:nvSpPr>
        <dsp:cNvPr id="0" name=""/>
        <dsp:cNvSpPr/>
      </dsp:nvSpPr>
      <dsp:spPr>
        <a:xfrm>
          <a:off x="1140731" y="822959"/>
          <a:ext cx="1005840" cy="100584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FUNCTIONS</a:t>
          </a:r>
          <a:endParaRPr lang="en-ZA" sz="1000" kern="1200" dirty="0"/>
        </a:p>
      </dsp:txBody>
      <dsp:txXfrm>
        <a:off x="1342950" y="1058572"/>
        <a:ext cx="601402" cy="517023"/>
      </dsp:txXfrm>
    </dsp:sp>
    <dsp:sp modelId="{1FE3DD9B-13F9-40B6-A3D5-926D0C9FA50D}">
      <dsp:nvSpPr>
        <dsp:cNvPr id="0" name=""/>
        <dsp:cNvSpPr/>
      </dsp:nvSpPr>
      <dsp:spPr>
        <a:xfrm>
          <a:off x="555515" y="585216"/>
          <a:ext cx="731520" cy="73152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NLSA</a:t>
          </a:r>
          <a:endParaRPr lang="en-ZA" sz="1000" kern="1200" dirty="0"/>
        </a:p>
      </dsp:txBody>
      <dsp:txXfrm>
        <a:off x="739677" y="770491"/>
        <a:ext cx="363196" cy="360970"/>
      </dsp:txXfrm>
    </dsp:sp>
    <dsp:sp modelId="{F6D6AC58-20EC-4824-B68B-430B6EDA9B64}">
      <dsp:nvSpPr>
        <dsp:cNvPr id="0" name=""/>
        <dsp:cNvSpPr/>
      </dsp:nvSpPr>
      <dsp:spPr>
        <a:xfrm rot="20700000">
          <a:off x="965240" y="80541"/>
          <a:ext cx="716740" cy="71674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CORE</a:t>
          </a:r>
          <a:endParaRPr lang="en-ZA" sz="1000" kern="1200" dirty="0"/>
        </a:p>
      </dsp:txBody>
      <dsp:txXfrm rot="-20700000">
        <a:off x="1122443" y="237744"/>
        <a:ext cx="402336" cy="402336"/>
      </dsp:txXfrm>
    </dsp:sp>
    <dsp:sp modelId="{FD837352-2605-4880-957C-148BF843EEE4}">
      <dsp:nvSpPr>
        <dsp:cNvPr id="0" name=""/>
        <dsp:cNvSpPr/>
      </dsp:nvSpPr>
      <dsp:spPr>
        <a:xfrm>
          <a:off x="1039969" y="683989"/>
          <a:ext cx="1287475" cy="1287475"/>
        </a:xfrm>
        <a:prstGeom prst="circularArrow">
          <a:avLst>
            <a:gd name="adj1" fmla="val 4687"/>
            <a:gd name="adj2" fmla="val 299029"/>
            <a:gd name="adj3" fmla="val 2406623"/>
            <a:gd name="adj4" fmla="val 16121533"/>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1877BC-99AD-46B6-B3AB-078586C88336}">
      <dsp:nvSpPr>
        <dsp:cNvPr id="0" name=""/>
        <dsp:cNvSpPr/>
      </dsp:nvSpPr>
      <dsp:spPr>
        <a:xfrm>
          <a:off x="425964" y="433509"/>
          <a:ext cx="935431" cy="935431"/>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CD9C76-CEC3-4B88-9139-F6E0A599D7ED}">
      <dsp:nvSpPr>
        <dsp:cNvPr id="0" name=""/>
        <dsp:cNvSpPr/>
      </dsp:nvSpPr>
      <dsp:spPr>
        <a:xfrm>
          <a:off x="799451" y="-66299"/>
          <a:ext cx="1008583" cy="100858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85DB-EEBA-40DA-A55D-E08CD092B168}">
      <dsp:nvSpPr>
        <dsp:cNvPr id="0" name=""/>
        <dsp:cNvSpPr/>
      </dsp:nvSpPr>
      <dsp:spPr>
        <a:xfrm>
          <a:off x="1335235" y="725847"/>
          <a:ext cx="887146" cy="887146"/>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FUNCTIONS</a:t>
          </a:r>
          <a:endParaRPr lang="en-ZA" sz="1000" kern="1200" dirty="0"/>
        </a:p>
      </dsp:txBody>
      <dsp:txXfrm>
        <a:off x="1513591" y="933657"/>
        <a:ext cx="530434" cy="456011"/>
      </dsp:txXfrm>
    </dsp:sp>
    <dsp:sp modelId="{1FE3DD9B-13F9-40B6-A3D5-926D0C9FA50D}">
      <dsp:nvSpPr>
        <dsp:cNvPr id="0" name=""/>
        <dsp:cNvSpPr/>
      </dsp:nvSpPr>
      <dsp:spPr>
        <a:xfrm>
          <a:off x="819077" y="516158"/>
          <a:ext cx="645197" cy="64519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NHC</a:t>
          </a:r>
          <a:endParaRPr lang="en-ZA" sz="1000" kern="1200" dirty="0"/>
        </a:p>
      </dsp:txBody>
      <dsp:txXfrm>
        <a:off x="981507" y="679570"/>
        <a:ext cx="320337" cy="318373"/>
      </dsp:txXfrm>
    </dsp:sp>
    <dsp:sp modelId="{F6D6AC58-20EC-4824-B68B-430B6EDA9B64}">
      <dsp:nvSpPr>
        <dsp:cNvPr id="0" name=""/>
        <dsp:cNvSpPr/>
      </dsp:nvSpPr>
      <dsp:spPr>
        <a:xfrm rot="20700000">
          <a:off x="1180454" y="71037"/>
          <a:ext cx="632161" cy="632161"/>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ZA" sz="1000" kern="1200" dirty="0" smtClean="0"/>
            <a:t>CORE</a:t>
          </a:r>
          <a:endParaRPr lang="en-ZA" sz="1000" kern="1200" dirty="0"/>
        </a:p>
      </dsp:txBody>
      <dsp:txXfrm rot="-20700000">
        <a:off x="1319105" y="209689"/>
        <a:ext cx="354858" cy="354858"/>
      </dsp:txXfrm>
    </dsp:sp>
    <dsp:sp modelId="{FD837352-2605-4880-957C-148BF843EEE4}">
      <dsp:nvSpPr>
        <dsp:cNvPr id="0" name=""/>
        <dsp:cNvSpPr/>
      </dsp:nvSpPr>
      <dsp:spPr>
        <a:xfrm>
          <a:off x="1241999" y="605524"/>
          <a:ext cx="1135547" cy="1135547"/>
        </a:xfrm>
        <a:prstGeom prst="circularArrow">
          <a:avLst>
            <a:gd name="adj1" fmla="val 4688"/>
            <a:gd name="adj2" fmla="val 299029"/>
            <a:gd name="adj3" fmla="val 2385230"/>
            <a:gd name="adj4" fmla="val 16179588"/>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1877BC-99AD-46B6-B3AB-078586C88336}">
      <dsp:nvSpPr>
        <dsp:cNvPr id="0" name=""/>
        <dsp:cNvSpPr/>
      </dsp:nvSpPr>
      <dsp:spPr>
        <a:xfrm>
          <a:off x="704814" y="384478"/>
          <a:ext cx="825046" cy="82504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CD9C76-CEC3-4B88-9139-F6E0A599D7ED}">
      <dsp:nvSpPr>
        <dsp:cNvPr id="0" name=""/>
        <dsp:cNvSpPr/>
      </dsp:nvSpPr>
      <dsp:spPr>
        <a:xfrm>
          <a:off x="1034228" y="-56351"/>
          <a:ext cx="889566" cy="88956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0.44068</cdr:x>
      <cdr:y>0.40332</cdr:y>
    </cdr:from>
    <cdr:to>
      <cdr:x>0.4977</cdr:x>
      <cdr:y>0.56404</cdr:y>
    </cdr:to>
    <cdr:sp macro="" textlink="">
      <cdr:nvSpPr>
        <cdr:cNvPr id="7" name="Up Arrow 3"/>
        <cdr:cNvSpPr/>
      </cdr:nvSpPr>
      <cdr:spPr>
        <a:xfrm xmlns:a="http://schemas.openxmlformats.org/drawingml/2006/main">
          <a:off x="6539688" y="1271588"/>
          <a:ext cx="846174" cy="506714"/>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ZA" sz="1000" b="1" dirty="0">
              <a:solidFill>
                <a:prstClr val="white"/>
              </a:solidFill>
              <a:latin typeface="Arial" panose="020B0604020202020204" pitchFamily="34" charset="0"/>
              <a:cs typeface="Arial" panose="020B0604020202020204" pitchFamily="34" charset="0"/>
            </a:rPr>
            <a:t> 7</a:t>
          </a:r>
          <a:r>
            <a:rPr lang="en-ZA" sz="1000" b="1" dirty="0">
              <a:solidFill>
                <a:prstClr val="white"/>
              </a:solidFill>
            </a:rPr>
            <a:t>%</a:t>
          </a:r>
        </a:p>
      </cdr:txBody>
    </cdr:sp>
  </cdr:relSizeAnchor>
  <cdr:relSizeAnchor xmlns:cdr="http://schemas.openxmlformats.org/drawingml/2006/chartDrawing">
    <cdr:from>
      <cdr:x>0.60417</cdr:x>
      <cdr:y>0.29197</cdr:y>
    </cdr:from>
    <cdr:to>
      <cdr:x>0.66119</cdr:x>
      <cdr:y>0.43899</cdr:y>
    </cdr:to>
    <cdr:sp macro="" textlink="">
      <cdr:nvSpPr>
        <cdr:cNvPr id="26" name="Up Arrow 25"/>
        <cdr:cNvSpPr/>
      </cdr:nvSpPr>
      <cdr:spPr>
        <a:xfrm xmlns:a="http://schemas.openxmlformats.org/drawingml/2006/main">
          <a:off x="4419600" y="1143000"/>
          <a:ext cx="417113" cy="575550"/>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ZA" sz="1000" b="1" dirty="0">
              <a:solidFill>
                <a:prstClr val="white"/>
              </a:solidFill>
              <a:latin typeface="Arial" panose="020B0604020202020204" pitchFamily="34" charset="0"/>
              <a:cs typeface="Arial" panose="020B0604020202020204" pitchFamily="34" charset="0"/>
            </a:rPr>
            <a:t>  5</a:t>
          </a:r>
          <a:r>
            <a:rPr lang="en-ZA" sz="1000" b="1" baseline="0" dirty="0">
              <a:solidFill>
                <a:prstClr val="white"/>
              </a:solidFill>
              <a:latin typeface="Arial" panose="020B0604020202020204" pitchFamily="34" charset="0"/>
              <a:cs typeface="Arial" panose="020B0604020202020204" pitchFamily="34" charset="0"/>
            </a:rPr>
            <a:t>%</a:t>
          </a:r>
          <a:endParaRPr lang="en-ZA" sz="1000" b="1" dirty="0">
            <a:solidFill>
              <a:prstClr val="white"/>
            </a:solidFill>
          </a:endParaRPr>
        </a:p>
      </cdr:txBody>
    </cdr:sp>
  </cdr:relSizeAnchor>
  <cdr:relSizeAnchor xmlns:cdr="http://schemas.openxmlformats.org/drawingml/2006/chartDrawing">
    <cdr:from>
      <cdr:x>0.76042</cdr:x>
      <cdr:y>0</cdr:y>
    </cdr:from>
    <cdr:to>
      <cdr:x>0.81618</cdr:x>
      <cdr:y>0.18634</cdr:y>
    </cdr:to>
    <cdr:sp macro="" textlink="">
      <cdr:nvSpPr>
        <cdr:cNvPr id="27" name="Up Arrow 26"/>
        <cdr:cNvSpPr/>
      </cdr:nvSpPr>
      <cdr:spPr>
        <a:xfrm xmlns:a="http://schemas.openxmlformats.org/drawingml/2006/main">
          <a:off x="5562600" y="0"/>
          <a:ext cx="407895" cy="729479"/>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ZA" sz="1000" b="1" dirty="0">
              <a:solidFill>
                <a:prstClr val="white"/>
              </a:solidFill>
              <a:latin typeface="Arial" panose="020B0604020202020204" pitchFamily="34" charset="0"/>
              <a:cs typeface="Arial" panose="020B0604020202020204" pitchFamily="34" charset="0"/>
            </a:rPr>
            <a:t>   13%</a:t>
          </a:r>
        </a:p>
      </cdr:txBody>
    </cdr:sp>
  </cdr:relSizeAnchor>
  <cdr:relSizeAnchor xmlns:cdr="http://schemas.openxmlformats.org/drawingml/2006/chartDrawing">
    <cdr:from>
      <cdr:x>0.28125</cdr:x>
      <cdr:y>0.42822</cdr:y>
    </cdr:from>
    <cdr:to>
      <cdr:x>0.34375</cdr:x>
      <cdr:y>0.57287</cdr:y>
    </cdr:to>
    <cdr:sp macro="" textlink="">
      <cdr:nvSpPr>
        <cdr:cNvPr id="19" name="Down Arrow 18"/>
        <cdr:cNvSpPr/>
      </cdr:nvSpPr>
      <cdr:spPr>
        <a:xfrm xmlns:a="http://schemas.openxmlformats.org/drawingml/2006/main">
          <a:off x="2057400" y="1676400"/>
          <a:ext cx="457200" cy="566273"/>
        </a:xfrm>
        <a:prstGeom xmlns:a="http://schemas.openxmlformats.org/drawingml/2006/main" prst="down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en-US" sz="1000" b="1" dirty="0">
              <a:latin typeface="Arial" panose="020B0604020202020204" pitchFamily="34" charset="0"/>
              <a:cs typeface="Arial" panose="020B0604020202020204" pitchFamily="34" charset="0"/>
            </a:rPr>
            <a:t>-6%</a:t>
          </a:r>
        </a:p>
      </cdr:txBody>
    </cdr:sp>
  </cdr:relSizeAnchor>
</c:userShapes>
</file>

<file path=ppt/drawings/drawing2.xml><?xml version="1.0" encoding="utf-8"?>
<c:userShapes xmlns:c="http://schemas.openxmlformats.org/drawingml/2006/chart">
  <cdr:relSizeAnchor xmlns:cdr="http://schemas.openxmlformats.org/drawingml/2006/chartDrawing">
    <cdr:from>
      <cdr:x>0.33833</cdr:x>
      <cdr:y>0.57361</cdr:y>
    </cdr:from>
    <cdr:to>
      <cdr:x>0.605</cdr:x>
      <cdr:y>0.70694</cdr:y>
    </cdr:to>
    <cdr:sp macro="" textlink="">
      <cdr:nvSpPr>
        <cdr:cNvPr id="2" name="TextBox 1"/>
        <cdr:cNvSpPr txBox="1"/>
      </cdr:nvSpPr>
      <cdr:spPr>
        <a:xfrm xmlns:a="http://schemas.openxmlformats.org/drawingml/2006/main">
          <a:off x="1546860" y="1573530"/>
          <a:ext cx="121920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0.33833</cdr:x>
      <cdr:y>0.57361</cdr:y>
    </cdr:from>
    <cdr:to>
      <cdr:x>0.86262</cdr:x>
      <cdr:y>0.84028</cdr:y>
    </cdr:to>
    <cdr:sp macro="" textlink="">
      <cdr:nvSpPr>
        <cdr:cNvPr id="3" name="TextBox 2"/>
        <cdr:cNvSpPr txBox="1"/>
      </cdr:nvSpPr>
      <cdr:spPr>
        <a:xfrm xmlns:a="http://schemas.openxmlformats.org/drawingml/2006/main">
          <a:off x="1344896" y="2360290"/>
          <a:ext cx="2084104" cy="1097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a:solidFill>
                <a:schemeClr val="bg1"/>
              </a:solidFill>
              <a:latin typeface="Arial" panose="020B0604020202020204" pitchFamily="34" charset="0"/>
              <a:cs typeface="Arial" panose="020B0604020202020204" pitchFamily="34" charset="0"/>
            </a:rPr>
            <a:t>80% (R 3 575 </a:t>
          </a:r>
          <a:r>
            <a:rPr lang="en-ZA" sz="1200" b="1" dirty="0" smtClean="0">
              <a:solidFill>
                <a:schemeClr val="bg1"/>
              </a:solidFill>
              <a:latin typeface="Arial" panose="020B0604020202020204" pitchFamily="34" charset="0"/>
              <a:cs typeface="Arial" panose="020B0604020202020204" pitchFamily="34" charset="0"/>
            </a:rPr>
            <a:t>151</a:t>
          </a:r>
          <a:r>
            <a:rPr lang="en-ZA" sz="1200" b="1" dirty="0">
              <a:solidFill>
                <a:schemeClr val="bg1"/>
              </a:solidFill>
              <a:latin typeface="Arial" panose="020B0604020202020204" pitchFamily="34" charset="0"/>
              <a:cs typeface="Arial" panose="020B0604020202020204" pitchFamily="34" charset="0"/>
            </a:rPr>
            <a:t>)</a:t>
          </a:r>
          <a:r>
            <a:rPr lang="en-ZA" sz="1200" b="1" baseline="0" dirty="0" smtClean="0">
              <a:solidFill>
                <a:schemeClr val="bg1"/>
              </a:solidFill>
              <a:latin typeface="Arial" panose="020B0604020202020204" pitchFamily="34" charset="0"/>
              <a:cs typeface="Arial" panose="020B0604020202020204" pitchFamily="34" charset="0"/>
            </a:rPr>
            <a:t> </a:t>
          </a:r>
          <a:r>
            <a:rPr lang="en-ZA" sz="1200" b="1" dirty="0" smtClean="0">
              <a:solidFill>
                <a:schemeClr val="bg1"/>
              </a:solidFill>
              <a:latin typeface="Arial" panose="020B0604020202020204" pitchFamily="34" charset="0"/>
              <a:cs typeface="Arial" panose="020B0604020202020204" pitchFamily="34" charset="0"/>
            </a:rPr>
            <a:t>Transfers  </a:t>
          </a:r>
          <a:r>
            <a:rPr lang="en-ZA" sz="1200" b="1" dirty="0">
              <a:solidFill>
                <a:schemeClr val="bg1"/>
              </a:solidFill>
              <a:latin typeface="Arial" panose="020B0604020202020204" pitchFamily="34" charset="0"/>
              <a:cs typeface="Arial" panose="020B0604020202020204" pitchFamily="34" charset="0"/>
            </a:rPr>
            <a:t>and Subsidies </a:t>
          </a:r>
        </a:p>
      </cdr:txBody>
    </cdr:sp>
  </cdr:relSizeAnchor>
  <cdr:relSizeAnchor xmlns:cdr="http://schemas.openxmlformats.org/drawingml/2006/chartDrawing">
    <cdr:from>
      <cdr:x>0</cdr:x>
      <cdr:y>0</cdr:y>
    </cdr:from>
    <cdr:to>
      <cdr:x>0.36422</cdr:x>
      <cdr:y>0.26667</cdr:y>
    </cdr:to>
    <cdr:sp macro="" textlink="">
      <cdr:nvSpPr>
        <cdr:cNvPr id="4" name="TextBox 8"/>
        <cdr:cNvSpPr txBox="1"/>
      </cdr:nvSpPr>
      <cdr:spPr>
        <a:xfrm xmlns:a="http://schemas.openxmlformats.org/drawingml/2006/main">
          <a:off x="0" y="0"/>
          <a:ext cx="1447800" cy="109729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ZA" sz="1400" b="1" dirty="0"/>
            <a:t>      20%</a:t>
          </a:r>
        </a:p>
        <a:p xmlns:a="http://schemas.openxmlformats.org/drawingml/2006/main">
          <a:r>
            <a:rPr lang="en-ZA" sz="1400" b="1" dirty="0"/>
            <a:t>(R</a:t>
          </a:r>
          <a:r>
            <a:rPr lang="en-ZA" sz="1400" b="1" baseline="0" dirty="0"/>
            <a:t> 4 449 845)</a:t>
          </a:r>
        </a:p>
        <a:p xmlns:a="http://schemas.openxmlformats.org/drawingml/2006/main">
          <a:r>
            <a:rPr lang="en-ZA" sz="1400" b="1" dirty="0">
              <a:solidFill>
                <a:sysClr val="windowText" lastClr="000000"/>
              </a:solidFill>
            </a:rPr>
            <a:t>Remaining</a:t>
          </a:r>
          <a:r>
            <a:rPr lang="en-ZA" sz="1400" b="1" dirty="0"/>
            <a:t> budget</a:t>
          </a:r>
        </a:p>
      </cdr:txBody>
    </cdr:sp>
  </cdr:relSizeAnchor>
  <cdr:relSizeAnchor xmlns:cdr="http://schemas.openxmlformats.org/drawingml/2006/chartDrawing">
    <cdr:from>
      <cdr:x>0.18211</cdr:x>
      <cdr:y>0</cdr:y>
    </cdr:from>
    <cdr:to>
      <cdr:x>0.2733</cdr:x>
      <cdr:y>0</cdr:y>
    </cdr:to>
    <cdr:cxnSp macro="">
      <cdr:nvCxnSpPr>
        <cdr:cNvPr id="24" name="Straight Connector 23"/>
        <cdr:cNvCxnSpPr>
          <a:stCxn xmlns:a="http://schemas.openxmlformats.org/drawingml/2006/main" id="4" idx="0"/>
        </cdr:cNvCxnSpPr>
      </cdr:nvCxnSpPr>
      <cdr:spPr>
        <a:xfrm xmlns:a="http://schemas.openxmlformats.org/drawingml/2006/main">
          <a:off x="723900" y="0"/>
          <a:ext cx="362495"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0.16981</cdr:x>
      <cdr:y>0.18182</cdr:y>
    </cdr:from>
    <cdr:to>
      <cdr:x>0.22642</cdr:x>
      <cdr:y>0.18182</cdr:y>
    </cdr:to>
    <cdr:cxnSp macro="">
      <cdr:nvCxnSpPr>
        <cdr:cNvPr id="8" name="Straight Connector 7"/>
        <cdr:cNvCxnSpPr/>
      </cdr:nvCxnSpPr>
      <cdr:spPr>
        <a:xfrm xmlns:a="http://schemas.openxmlformats.org/drawingml/2006/main" flipH="1">
          <a:off x="685800" y="762000"/>
          <a:ext cx="2286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1D3180-0F86-4B65-8823-FA10379C74C6}" type="datetimeFigureOut">
              <a:rPr lang="en-ZA" smtClean="0"/>
              <a:t>2017/04/28</a:t>
            </a:fld>
            <a:endParaRPr lang="en-Z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94695D-4546-47E8-B245-AE4FE9480DD8}" type="slidenum">
              <a:rPr lang="en-ZA" smtClean="0"/>
              <a:t>‹#›</a:t>
            </a:fld>
            <a:endParaRPr lang="en-ZA" dirty="0"/>
          </a:p>
        </p:txBody>
      </p:sp>
    </p:spTree>
    <p:extLst>
      <p:ext uri="{BB962C8B-B14F-4D97-AF65-F5344CB8AC3E}">
        <p14:creationId xmlns:p14="http://schemas.microsoft.com/office/powerpoint/2010/main" val="74541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59D48-9C85-4357-888E-599C651D56CD}" type="datetimeFigureOut">
              <a:rPr lang="en-ZA" smtClean="0"/>
              <a:t>2017/04/28</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98B31-3A7F-4E7A-A387-FF77159F946E}" type="slidenum">
              <a:rPr lang="en-ZA" smtClean="0"/>
              <a:t>‹#›</a:t>
            </a:fld>
            <a:endParaRPr lang="en-ZA" dirty="0"/>
          </a:p>
        </p:txBody>
      </p:sp>
    </p:spTree>
    <p:extLst>
      <p:ext uri="{BB962C8B-B14F-4D97-AF65-F5344CB8AC3E}">
        <p14:creationId xmlns:p14="http://schemas.microsoft.com/office/powerpoint/2010/main" val="351462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4</a:t>
            </a:fld>
            <a:endParaRPr lang="en-Z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18</a:t>
            </a:fld>
            <a:endParaRPr lang="en-ZA" dirty="0"/>
          </a:p>
        </p:txBody>
      </p:sp>
    </p:spTree>
    <p:extLst>
      <p:ext uri="{BB962C8B-B14F-4D97-AF65-F5344CB8AC3E}">
        <p14:creationId xmlns:p14="http://schemas.microsoft.com/office/powerpoint/2010/main" val="135232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23</a:t>
            </a:fld>
            <a:endParaRPr lang="en-ZA" dirty="0"/>
          </a:p>
        </p:txBody>
      </p:sp>
    </p:spTree>
    <p:extLst>
      <p:ext uri="{BB962C8B-B14F-4D97-AF65-F5344CB8AC3E}">
        <p14:creationId xmlns:p14="http://schemas.microsoft.com/office/powerpoint/2010/main" val="128211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35</a:t>
            </a:fld>
            <a:endParaRPr lang="en-Z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Use</a:t>
            </a:r>
            <a:r>
              <a:rPr lang="en-ZA" baseline="0" dirty="0" smtClean="0"/>
              <a:t> slide if interim review was performed and findings were raised.</a:t>
            </a:r>
          </a:p>
          <a:p>
            <a:r>
              <a:rPr lang="en-ZA" altLang="en-US" sz="1200" b="1" kern="1200" dirty="0" smtClean="0">
                <a:solidFill>
                  <a:srgbClr val="00A9A4"/>
                </a:solidFill>
                <a:latin typeface="Arial" pitchFamily="34" charset="0"/>
                <a:ea typeface="+mn-ea"/>
                <a:cs typeface="Arial" pitchFamily="34" charset="0"/>
              </a:rPr>
              <a:t>Challenges experienced during the 2016-17 APP Review process</a:t>
            </a: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36</a:t>
            </a:fld>
            <a:endParaRPr lang="en-ZA" dirty="0"/>
          </a:p>
        </p:txBody>
      </p:sp>
    </p:spTree>
    <p:extLst>
      <p:ext uri="{BB962C8B-B14F-4D97-AF65-F5344CB8AC3E}">
        <p14:creationId xmlns:p14="http://schemas.microsoft.com/office/powerpoint/2010/main" val="13096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37</a:t>
            </a:fld>
            <a:endParaRPr lang="en-ZA" dirty="0"/>
          </a:p>
        </p:txBody>
      </p:sp>
    </p:spTree>
    <p:extLst>
      <p:ext uri="{BB962C8B-B14F-4D97-AF65-F5344CB8AC3E}">
        <p14:creationId xmlns:p14="http://schemas.microsoft.com/office/powerpoint/2010/main" val="130967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Use</a:t>
            </a:r>
            <a:r>
              <a:rPr lang="en-ZA" baseline="0" dirty="0" smtClean="0"/>
              <a:t> slide if interim review was performed and findings were raised.</a:t>
            </a: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38</a:t>
            </a:fld>
            <a:endParaRPr lang="en-ZA" dirty="0"/>
          </a:p>
        </p:txBody>
      </p:sp>
    </p:spTree>
    <p:extLst>
      <p:ext uri="{BB962C8B-B14F-4D97-AF65-F5344CB8AC3E}">
        <p14:creationId xmlns:p14="http://schemas.microsoft.com/office/powerpoint/2010/main" val="130967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41</a:t>
            </a:fld>
            <a:endParaRPr lang="en-ZA" dirty="0"/>
          </a:p>
        </p:txBody>
      </p:sp>
    </p:spTree>
    <p:extLst>
      <p:ext uri="{BB962C8B-B14F-4D97-AF65-F5344CB8AC3E}">
        <p14:creationId xmlns:p14="http://schemas.microsoft.com/office/powerpoint/2010/main" val="13096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42</a:t>
            </a:fld>
            <a:endParaRPr lang="en-ZA" dirty="0"/>
          </a:p>
        </p:txBody>
      </p:sp>
    </p:spTree>
    <p:extLst>
      <p:ext uri="{BB962C8B-B14F-4D97-AF65-F5344CB8AC3E}">
        <p14:creationId xmlns:p14="http://schemas.microsoft.com/office/powerpoint/2010/main" val="13096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43</a:t>
            </a:fld>
            <a:endParaRPr lang="en-Z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b="1" dirty="0" smtClean="0">
                <a:solidFill>
                  <a:prstClr val="black"/>
                </a:solidFill>
                <a:latin typeface="Arial" pitchFamily="34" charset="0"/>
                <a:ea typeface="Calibri" pitchFamily="34" charset="0"/>
                <a:cs typeface="Times New Roman" pitchFamily="18" charset="0"/>
              </a:rPr>
              <a:t>Note: The information</a:t>
            </a:r>
            <a:r>
              <a:rPr lang="en-ZA" altLang="en-US" sz="1200" b="1" baseline="0" dirty="0" smtClean="0">
                <a:solidFill>
                  <a:prstClr val="black"/>
                </a:solidFill>
                <a:latin typeface="Arial" pitchFamily="34" charset="0"/>
                <a:ea typeface="Calibri" pitchFamily="34" charset="0"/>
                <a:cs typeface="Times New Roman" pitchFamily="18" charset="0"/>
              </a:rPr>
              <a:t> contained in this slide must be populated with the programme and budget information relevant to specific auditees.</a:t>
            </a:r>
            <a:endParaRPr lang="en-ZA" altLang="en-US" sz="1200" b="1" dirty="0" smtClean="0">
              <a:solidFill>
                <a:prstClr val="black"/>
              </a:solidFill>
              <a:latin typeface="Arial" pitchFamily="34" charset="0"/>
              <a:ea typeface="Calibri" pitchFamily="34"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dirty="0" smtClean="0">
                <a:solidFill>
                  <a:prstClr val="black"/>
                </a:solidFill>
                <a:latin typeface="Arial" pitchFamily="34" charset="0"/>
                <a:ea typeface="Calibri" pitchFamily="34" charset="0"/>
                <a:cs typeface="Times New Roman" pitchFamily="18" charset="0"/>
              </a:rPr>
              <a:t>This include an analysis of the budget,</a:t>
            </a:r>
            <a:r>
              <a:rPr lang="en-ZA" altLang="en-US" sz="1200" baseline="0" dirty="0" smtClean="0">
                <a:solidFill>
                  <a:prstClr val="black"/>
                </a:solidFill>
                <a:latin typeface="Arial" pitchFamily="34" charset="0"/>
                <a:ea typeface="Calibri" pitchFamily="34" charset="0"/>
                <a:cs typeface="Times New Roman" pitchFamily="18" charset="0"/>
              </a:rPr>
              <a:t> </a:t>
            </a:r>
            <a:r>
              <a:rPr lang="en-ZA" altLang="en-US" sz="1200" dirty="0" smtClean="0">
                <a:solidFill>
                  <a:prstClr val="black"/>
                </a:solidFill>
                <a:latin typeface="Arial" pitchFamily="34" charset="0"/>
                <a:ea typeface="Calibri" pitchFamily="34" charset="0"/>
                <a:cs typeface="Times New Roman" pitchFamily="18" charset="0"/>
              </a:rPr>
              <a:t>how much will be spent on various programmes, the purpose</a:t>
            </a:r>
            <a:r>
              <a:rPr lang="en-ZA" altLang="en-US" sz="1200" baseline="0" dirty="0" smtClean="0">
                <a:solidFill>
                  <a:prstClr val="black"/>
                </a:solidFill>
                <a:latin typeface="Arial" pitchFamily="34" charset="0"/>
                <a:ea typeface="Calibri" pitchFamily="34" charset="0"/>
                <a:cs typeface="Times New Roman" pitchFamily="18" charset="0"/>
              </a:rPr>
              <a:t> is to determine the extent to which the allocated resources are geared towards </a:t>
            </a:r>
            <a:r>
              <a:rPr lang="en-ZA" altLang="en-US" sz="1200" dirty="0" smtClean="0">
                <a:solidFill>
                  <a:prstClr val="black"/>
                </a:solidFill>
                <a:latin typeface="Arial" pitchFamily="34" charset="0"/>
                <a:ea typeface="Calibri" pitchFamily="34" charset="0"/>
                <a:cs typeface="Times New Roman" pitchFamily="18" charset="0"/>
              </a:rPr>
              <a:t>service delivery</a:t>
            </a: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44</a:t>
            </a:fld>
            <a:endParaRPr lang="en-ZA" dirty="0"/>
          </a:p>
        </p:txBody>
      </p:sp>
    </p:spTree>
    <p:extLst>
      <p:ext uri="{BB962C8B-B14F-4D97-AF65-F5344CB8AC3E}">
        <p14:creationId xmlns:p14="http://schemas.microsoft.com/office/powerpoint/2010/main" val="151197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8</a:t>
            </a:fld>
            <a:endParaRPr lang="en-Z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b="1" dirty="0" smtClean="0">
                <a:solidFill>
                  <a:prstClr val="black"/>
                </a:solidFill>
                <a:latin typeface="Arial" pitchFamily="34" charset="0"/>
                <a:ea typeface="Calibri" pitchFamily="34" charset="0"/>
                <a:cs typeface="Times New Roman" pitchFamily="18" charset="0"/>
              </a:rPr>
              <a:t>Note:  Please populate graph with information</a:t>
            </a:r>
            <a:r>
              <a:rPr lang="en-ZA" altLang="en-US" sz="1200" b="1" baseline="0" dirty="0" smtClean="0">
                <a:solidFill>
                  <a:prstClr val="black"/>
                </a:solidFill>
                <a:latin typeface="Arial" pitchFamily="34" charset="0"/>
                <a:ea typeface="Calibri" pitchFamily="34" charset="0"/>
                <a:cs typeface="Times New Roman" pitchFamily="18" charset="0"/>
              </a:rPr>
              <a:t> relevant to specific auditees</a:t>
            </a:r>
          </a:p>
        </p:txBody>
      </p:sp>
      <p:sp>
        <p:nvSpPr>
          <p:cNvPr id="4" name="Slide Number Placeholder 3"/>
          <p:cNvSpPr>
            <a:spLocks noGrp="1"/>
          </p:cNvSpPr>
          <p:nvPr>
            <p:ph type="sldNum" sz="quarter" idx="10"/>
          </p:nvPr>
        </p:nvSpPr>
        <p:spPr/>
        <p:txBody>
          <a:bodyPr/>
          <a:lstStyle/>
          <a:p>
            <a:fld id="{2BE98B31-3A7F-4E7A-A387-FF77159F946E}" type="slidenum">
              <a:rPr lang="en-ZA" smtClean="0"/>
              <a:t>45</a:t>
            </a:fld>
            <a:endParaRPr lang="en-ZA" dirty="0"/>
          </a:p>
        </p:txBody>
      </p:sp>
    </p:spTree>
    <p:extLst>
      <p:ext uri="{BB962C8B-B14F-4D97-AF65-F5344CB8AC3E}">
        <p14:creationId xmlns:p14="http://schemas.microsoft.com/office/powerpoint/2010/main" val="2237811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b="1" dirty="0" smtClean="0">
                <a:solidFill>
                  <a:prstClr val="black"/>
                </a:solidFill>
                <a:latin typeface="Arial" pitchFamily="34" charset="0"/>
                <a:ea typeface="Calibri" pitchFamily="34" charset="0"/>
                <a:cs typeface="Times New Roman" pitchFamily="18" charset="0"/>
              </a:rPr>
              <a:t>Note:  Please populate graph with information</a:t>
            </a:r>
            <a:r>
              <a:rPr lang="en-ZA" altLang="en-US" sz="1200" b="1" baseline="0" dirty="0" smtClean="0">
                <a:solidFill>
                  <a:prstClr val="black"/>
                </a:solidFill>
                <a:latin typeface="Arial" pitchFamily="34" charset="0"/>
                <a:ea typeface="Calibri" pitchFamily="34" charset="0"/>
                <a:cs typeface="Times New Roman" pitchFamily="18" charset="0"/>
              </a:rPr>
              <a:t> relevant to specific auditees.</a:t>
            </a:r>
            <a:endParaRPr lang="en-ZA" altLang="en-US" sz="1200" b="1" dirty="0" smtClean="0">
              <a:solidFill>
                <a:prstClr val="black"/>
              </a:solidFill>
              <a:latin typeface="Arial" pitchFamily="34" charset="0"/>
              <a:ea typeface="Calibri" pitchFamily="34" charset="0"/>
              <a:cs typeface="Times New Roman" pitchFamily="18" charset="0"/>
            </a:endParaRPr>
          </a:p>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solidFill>
                  <a:prstClr val="black"/>
                </a:solidFill>
              </a:rPr>
              <a:pPr/>
              <a:t>46</a:t>
            </a:fld>
            <a:endParaRPr lang="en-ZA" dirty="0">
              <a:solidFill>
                <a:prstClr val="black"/>
              </a:solidFill>
            </a:endParaRPr>
          </a:p>
        </p:txBody>
      </p:sp>
    </p:spTree>
    <p:extLst>
      <p:ext uri="{BB962C8B-B14F-4D97-AF65-F5344CB8AC3E}">
        <p14:creationId xmlns:p14="http://schemas.microsoft.com/office/powerpoint/2010/main" val="223781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b="1" dirty="0" smtClean="0">
                <a:solidFill>
                  <a:prstClr val="black"/>
                </a:solidFill>
                <a:latin typeface="Arial" pitchFamily="34" charset="0"/>
                <a:ea typeface="Calibri" pitchFamily="34" charset="0"/>
                <a:cs typeface="Times New Roman" pitchFamily="18" charset="0"/>
              </a:rPr>
              <a:t>Note:  Please populate graph with information</a:t>
            </a:r>
            <a:r>
              <a:rPr lang="en-ZA" altLang="en-US" sz="1200" b="1" baseline="0" dirty="0" smtClean="0">
                <a:solidFill>
                  <a:prstClr val="black"/>
                </a:solidFill>
                <a:latin typeface="Arial" pitchFamily="34" charset="0"/>
                <a:ea typeface="Calibri" pitchFamily="34" charset="0"/>
                <a:cs typeface="Times New Roman" pitchFamily="18" charset="0"/>
              </a:rPr>
              <a:t> relevant to specific auditees.</a:t>
            </a:r>
            <a:endParaRPr lang="en-ZA" altLang="en-US" sz="1200" b="1" dirty="0" smtClean="0">
              <a:solidFill>
                <a:prstClr val="black"/>
              </a:solidFill>
              <a:latin typeface="Arial" pitchFamily="34" charset="0"/>
              <a:ea typeface="Calibri" pitchFamily="34" charset="0"/>
              <a:cs typeface="Times New Roman" pitchFamily="18" charset="0"/>
            </a:endParaRPr>
          </a:p>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solidFill>
                  <a:prstClr val="black"/>
                </a:solidFill>
              </a:rPr>
              <a:pPr/>
              <a:t>47</a:t>
            </a:fld>
            <a:endParaRPr lang="en-ZA" dirty="0">
              <a:solidFill>
                <a:prstClr val="black"/>
              </a:solidFill>
            </a:endParaRPr>
          </a:p>
        </p:txBody>
      </p:sp>
    </p:spTree>
    <p:extLst>
      <p:ext uri="{BB962C8B-B14F-4D97-AF65-F5344CB8AC3E}">
        <p14:creationId xmlns:p14="http://schemas.microsoft.com/office/powerpoint/2010/main" val="2237811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48</a:t>
            </a:fld>
            <a:endParaRPr lang="en-Z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49</a:t>
            </a:fld>
            <a:endParaRPr lang="en-ZA" dirty="0"/>
          </a:p>
        </p:txBody>
      </p:sp>
    </p:spTree>
    <p:extLst>
      <p:ext uri="{BB962C8B-B14F-4D97-AF65-F5344CB8AC3E}">
        <p14:creationId xmlns:p14="http://schemas.microsoft.com/office/powerpoint/2010/main" val="130967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51</a:t>
            </a:fld>
            <a:endParaRPr lang="en-ZA"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53</a:t>
            </a:fld>
            <a:endParaRPr lang="en-ZA" dirty="0"/>
          </a:p>
        </p:txBody>
      </p:sp>
    </p:spTree>
    <p:extLst>
      <p:ext uri="{BB962C8B-B14F-4D97-AF65-F5344CB8AC3E}">
        <p14:creationId xmlns:p14="http://schemas.microsoft.com/office/powerpoint/2010/main" val="130967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54</a:t>
            </a:fld>
            <a:endParaRPr lang="en-Z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55</a:t>
            </a:fld>
            <a:endParaRPr lang="en-ZA" dirty="0"/>
          </a:p>
        </p:txBody>
      </p:sp>
    </p:spTree>
    <p:extLst>
      <p:ext uri="{BB962C8B-B14F-4D97-AF65-F5344CB8AC3E}">
        <p14:creationId xmlns:p14="http://schemas.microsoft.com/office/powerpoint/2010/main" val="2001139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57</a:t>
            </a:fld>
            <a:endParaRPr lang="en-ZA" dirty="0"/>
          </a:p>
        </p:txBody>
      </p:sp>
    </p:spTree>
    <p:extLst>
      <p:ext uri="{BB962C8B-B14F-4D97-AF65-F5344CB8AC3E}">
        <p14:creationId xmlns:p14="http://schemas.microsoft.com/office/powerpoint/2010/main" val="18981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t>9</a:t>
            </a:fld>
            <a:endParaRPr lang="en-ZA" dirty="0"/>
          </a:p>
        </p:txBody>
      </p:sp>
    </p:spTree>
    <p:extLst>
      <p:ext uri="{BB962C8B-B14F-4D97-AF65-F5344CB8AC3E}">
        <p14:creationId xmlns:p14="http://schemas.microsoft.com/office/powerpoint/2010/main" val="376547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solidFill>
                  <a:prstClr val="black"/>
                </a:solidFill>
              </a:rPr>
              <a:pPr/>
              <a:t>10</a:t>
            </a:fld>
            <a:endParaRPr lang="en-ZA" dirty="0">
              <a:solidFill>
                <a:prstClr val="black"/>
              </a:solidFill>
            </a:endParaRPr>
          </a:p>
        </p:txBody>
      </p:sp>
    </p:spTree>
    <p:extLst>
      <p:ext uri="{BB962C8B-B14F-4D97-AF65-F5344CB8AC3E}">
        <p14:creationId xmlns:p14="http://schemas.microsoft.com/office/powerpoint/2010/main" val="376547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solidFill>
                  <a:prstClr val="black"/>
                </a:solidFill>
              </a:rPr>
              <a:pPr/>
              <a:t>11</a:t>
            </a:fld>
            <a:endParaRPr lang="en-ZA" dirty="0">
              <a:solidFill>
                <a:prstClr val="black"/>
              </a:solidFill>
            </a:endParaRPr>
          </a:p>
        </p:txBody>
      </p:sp>
    </p:spTree>
    <p:extLst>
      <p:ext uri="{BB962C8B-B14F-4D97-AF65-F5344CB8AC3E}">
        <p14:creationId xmlns:p14="http://schemas.microsoft.com/office/powerpoint/2010/main" val="376547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solidFill>
                  <a:prstClr val="black"/>
                </a:solidFill>
              </a:rPr>
              <a:pPr/>
              <a:t>12</a:t>
            </a:fld>
            <a:endParaRPr lang="en-ZA" dirty="0">
              <a:solidFill>
                <a:prstClr val="black"/>
              </a:solidFill>
            </a:endParaRPr>
          </a:p>
        </p:txBody>
      </p:sp>
    </p:spTree>
    <p:extLst>
      <p:ext uri="{BB962C8B-B14F-4D97-AF65-F5344CB8AC3E}">
        <p14:creationId xmlns:p14="http://schemas.microsoft.com/office/powerpoint/2010/main" val="260723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13</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16</a:t>
            </a:fld>
            <a:endParaRPr lang="en-US" dirty="0"/>
          </a:p>
        </p:txBody>
      </p:sp>
    </p:spTree>
    <p:extLst>
      <p:ext uri="{BB962C8B-B14F-4D97-AF65-F5344CB8AC3E}">
        <p14:creationId xmlns:p14="http://schemas.microsoft.com/office/powerpoint/2010/main" val="206780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t>17</a:t>
            </a:fld>
            <a:endParaRPr lang="en-ZA" dirty="0"/>
          </a:p>
        </p:txBody>
      </p:sp>
    </p:spTree>
    <p:extLst>
      <p:ext uri="{BB962C8B-B14F-4D97-AF65-F5344CB8AC3E}">
        <p14:creationId xmlns:p14="http://schemas.microsoft.com/office/powerpoint/2010/main" val="200113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50921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255709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549382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353378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2331964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2943667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421026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101538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297443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152431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0A83A56-0E45-45FD-B7C3-3B7BAA1ED639}" type="datetimeFigureOut">
              <a:rPr lang="en-ZA" smtClean="0"/>
              <a:t>2017/04/28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t>‹#›</a:t>
            </a:fld>
            <a:endParaRPr lang="en-ZA" dirty="0"/>
          </a:p>
        </p:txBody>
      </p:sp>
    </p:spTree>
    <p:extLst>
      <p:ext uri="{BB962C8B-B14F-4D97-AF65-F5344CB8AC3E}">
        <p14:creationId xmlns:p14="http://schemas.microsoft.com/office/powerpoint/2010/main" val="203294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721868418"/>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033139508"/>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346546561"/>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521724724"/>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val="970456551"/>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422759487"/>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759426017"/>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val="3797061608"/>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160130997"/>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19200" y="4800600"/>
            <a:ext cx="7086600" cy="533400"/>
          </a:xfrm>
          <a:prstGeom prst="rect">
            <a:avLst/>
          </a:prstGeom>
        </p:spPr>
        <p:txBody>
          <a:bodyPr>
            <a:normAutofit/>
          </a:bodyPr>
          <a:lstStyle>
            <a:lvl1pPr algn="l">
              <a:defRPr sz="2400" b="1">
                <a:solidFill>
                  <a:srgbClr val="64ADCF"/>
                </a:solidFill>
              </a:defRPr>
            </a:lvl1pPr>
          </a:lstStyle>
          <a:p>
            <a:r>
              <a:rPr lang="en-US" dirty="0" smtClean="0"/>
              <a:t>Click to edit Master title style</a:t>
            </a:r>
            <a:br>
              <a:rPr lang="en-US" dirty="0" smtClean="0"/>
            </a:b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610904352"/>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val="2472079893"/>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845188842"/>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279462874"/>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val="3327229297"/>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710596959"/>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694508460"/>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val="3565168775"/>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690285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17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457200" y="274638"/>
            <a:ext cx="8001000" cy="487362"/>
          </a:xfrm>
          <a:prstGeom prst="rect">
            <a:avLst/>
          </a:prstGeom>
        </p:spPr>
        <p:txBody>
          <a:bodyPr>
            <a:normAutofit/>
          </a:bodyPr>
          <a:lstStyle>
            <a:lvl1pPr algn="l">
              <a:defRPr sz="24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rgbClr val="64ADCF"/>
                </a:solidFill>
              </a:defRPr>
            </a:lvl1pPr>
          </a:lstStyle>
          <a:p>
            <a:pPr lvl="0"/>
            <a:r>
              <a:rPr lang="en-US" dirty="0"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145113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334311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fld id="{BF7728E7-6E26-40D4-A17C-14CFCABBBE11}" type="datetimeFigureOut">
              <a:rPr lang="en-US" smtClean="0">
                <a:solidFill>
                  <a:prstClr val="black"/>
                </a:solidFill>
              </a:rPr>
              <a:pPr/>
              <a:t>4/28/2017</a:t>
            </a:fld>
            <a:endParaRPr lang="en-US" dirty="0">
              <a:solidFill>
                <a:prstClr val="black"/>
              </a:solidFill>
            </a:endParaRPr>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4836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951946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926280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fld id="{BF7728E7-6E26-40D4-A17C-14CFCABBBE11}" type="datetimeFigureOut">
              <a:rPr lang="en-US" smtClean="0">
                <a:solidFill>
                  <a:prstClr val="black"/>
                </a:solidFill>
              </a:rPr>
              <a:pPr/>
              <a:t>4/28/2017</a:t>
            </a:fld>
            <a:endParaRPr lang="en-US" dirty="0">
              <a:solidFill>
                <a:prstClr val="black"/>
              </a:solidFill>
            </a:endParaRPr>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41172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974726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508322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fld id="{BF7728E7-6E26-40D4-A17C-14CFCABBBE11}" type="datetimeFigureOut">
              <a:rPr lang="en-US" smtClean="0">
                <a:solidFill>
                  <a:prstClr val="black"/>
                </a:solidFill>
              </a:rPr>
              <a:pPr/>
              <a:t>4/28/2017</a:t>
            </a:fld>
            <a:endParaRPr lang="en-US" dirty="0">
              <a:solidFill>
                <a:prstClr val="black"/>
              </a:solidFill>
            </a:endParaRPr>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2369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endParaRPr lang="en-US" dirty="0"/>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pPr/>
              <a:t>‹#›</a:t>
            </a:fld>
            <a:endParaRPr lang="en-US" dirty="0"/>
          </a:p>
        </p:txBody>
      </p:sp>
    </p:spTree>
    <p:extLst>
      <p:ext uri="{BB962C8B-B14F-4D97-AF65-F5344CB8AC3E}">
        <p14:creationId xmlns:p14="http://schemas.microsoft.com/office/powerpoint/2010/main" val="40726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fld id="{BF7728E7-6E26-40D4-A17C-14CFCABBBE11}" type="datetimeFigureOut">
              <a:rPr lang="en-US" smtClean="0"/>
              <a:pPr/>
              <a:t>4/28/2017</a:t>
            </a:fld>
            <a:endParaRPr lang="en-US" dirty="0"/>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pPr/>
              <a:t>‹#›</a:t>
            </a:fld>
            <a:endParaRPr lang="en-US" dirty="0"/>
          </a:p>
        </p:txBody>
      </p:sp>
    </p:spTree>
    <p:extLst>
      <p:ext uri="{BB962C8B-B14F-4D97-AF65-F5344CB8AC3E}">
        <p14:creationId xmlns:p14="http://schemas.microsoft.com/office/powerpoint/2010/main" val="578412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3.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3.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3.jpeg"/><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opt1.jpg"/>
          <p:cNvPicPr>
            <a:picLocks noChangeAspect="1"/>
          </p:cNvPicPr>
          <p:nvPr userDrawn="1"/>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29589805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2p2.jpg"/>
          <p:cNvPicPr>
            <a:picLocks noChangeAspect="1"/>
          </p:cNvPicPr>
          <p:nvPr userDrawn="1"/>
        </p:nvPicPr>
        <p:blipFill>
          <a:blip r:embed="rId4"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3125120005"/>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23791988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113725932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415963106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1p2.jpg"/>
          <p:cNvPicPr>
            <a:picLocks noChangeAspect="1"/>
          </p:cNvPicPr>
          <p:nvPr userDrawn="1"/>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8" r:id="rId2"/>
    <p:sldLayoutId id="214748371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71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83A56-0E45-45FD-B7C3-3B7BAA1ED639}" type="datetimeFigureOut">
              <a:rPr lang="en-ZA" smtClean="0"/>
              <a:t>2017/04/28</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EAEF3-B64A-4727-9AD9-B9DFF33B7726}" type="slidenum">
              <a:rPr lang="en-ZA" smtClean="0"/>
              <a:t>‹#›</a:t>
            </a:fld>
            <a:endParaRPr lang="en-ZA" dirty="0"/>
          </a:p>
        </p:txBody>
      </p:sp>
    </p:spTree>
    <p:extLst>
      <p:ext uri="{BB962C8B-B14F-4D97-AF65-F5344CB8AC3E}">
        <p14:creationId xmlns:p14="http://schemas.microsoft.com/office/powerpoint/2010/main" val="8861459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4"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1425994055"/>
      </p:ext>
    </p:extLst>
  </p:cSld>
  <p:clrMap bg1="lt1" tx1="dk1" bg2="lt2" tx2="dk2" accent1="accent1" accent2="accent2" accent3="accent3" accent4="accent4" accent5="accent5" accent6="accent6" hlink="hlink" folHlink="folHlink"/>
  <p:sldLayoutIdLst>
    <p:sldLayoutId id="2147483686" r:id="rId1"/>
    <p:sldLayoutId id="2147483687" r:id="rId2"/>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9837451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16913389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23693131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val="35731672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23.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diagramQuickStyle" Target="../diagrams/quickStyle1.xml"/><Relationship Id="rId2" Type="http://schemas.openxmlformats.org/officeDocument/2006/relationships/image" Target="../media/image7.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xml"/><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diagramData" Target="../diagrams/data1.xml"/><Relationship Id="rId4" Type="http://schemas.openxmlformats.org/officeDocument/2006/relationships/image" Target="../media/image9.png"/><Relationship Id="rId9" Type="http://schemas.openxmlformats.org/officeDocument/2006/relationships/image" Target="../media/image14.jpeg"/><Relationship Id="rId14"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800600"/>
            <a:ext cx="7556500" cy="1066800"/>
          </a:xfrm>
        </p:spPr>
        <p:txBody>
          <a:bodyPr>
            <a:noAutofit/>
          </a:bodyPr>
          <a:lstStyle/>
          <a:p>
            <a:r>
              <a:rPr lang="en-US" sz="1800" dirty="0" smtClean="0">
                <a:latin typeface="Arial" pitchFamily="34" charset="0"/>
                <a:cs typeface="Arial" pitchFamily="34" charset="0"/>
              </a:rPr>
              <a:t>Briefing to the</a:t>
            </a:r>
            <a:r>
              <a:rPr lang="en-US" sz="1800" dirty="0">
                <a:latin typeface="Arial" pitchFamily="34" charset="0"/>
                <a:cs typeface="Arial" pitchFamily="34" charset="0"/>
              </a:rPr>
              <a:t> </a:t>
            </a:r>
            <a:r>
              <a:rPr lang="en-US" sz="1800" dirty="0" smtClean="0">
                <a:latin typeface="Arial" pitchFamily="34" charset="0"/>
                <a:cs typeface="Arial" pitchFamily="34" charset="0"/>
              </a:rPr>
              <a:t>Portfolio Committee on Arts and Culture</a:t>
            </a:r>
            <a:br>
              <a:rPr lang="en-US" sz="1800" dirty="0" smtClean="0">
                <a:latin typeface="Arial" pitchFamily="34" charset="0"/>
                <a:cs typeface="Arial" pitchFamily="34" charset="0"/>
              </a:rPr>
            </a:br>
            <a:r>
              <a:rPr lang="en-US" sz="1800" dirty="0" smtClean="0">
                <a:latin typeface="Arial" pitchFamily="34" charset="0"/>
                <a:cs typeface="Arial" pitchFamily="34" charset="0"/>
              </a:rPr>
              <a:t>Review of the 2017-18 APP</a:t>
            </a:r>
            <a:br>
              <a:rPr lang="en-US" sz="1800" dirty="0" smtClean="0">
                <a:latin typeface="Arial" pitchFamily="34" charset="0"/>
                <a:cs typeface="Arial" pitchFamily="34" charset="0"/>
              </a:rPr>
            </a:br>
            <a:endParaRPr lang="en-US" sz="1800" dirty="0"/>
          </a:p>
        </p:txBody>
      </p:sp>
      <p:sp>
        <p:nvSpPr>
          <p:cNvPr id="5" name="Title 1"/>
          <p:cNvSpPr txBox="1">
            <a:spLocks/>
          </p:cNvSpPr>
          <p:nvPr/>
        </p:nvSpPr>
        <p:spPr>
          <a:xfrm>
            <a:off x="1219200" y="4237038"/>
            <a:ext cx="2971800" cy="334962"/>
          </a:xfrm>
          <a:prstGeom prst="rect">
            <a:avLst/>
          </a:prstGeom>
        </p:spPr>
        <p:txBody>
          <a:bodyPr>
            <a:noAutofit/>
          </a:bodyPr>
          <a:lstStyle>
            <a:lvl1pPr algn="l">
              <a:defRPr sz="2400" b="1">
                <a:solidFill>
                  <a:srgbClr val="A76127"/>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0" i="1" dirty="0" smtClean="0">
                <a:solidFill>
                  <a:srgbClr val="A2C88D"/>
                </a:solidFill>
                <a:latin typeface="+mj-lt"/>
                <a:ea typeface="+mj-ea"/>
                <a:cs typeface="+mj-cs"/>
              </a:rPr>
              <a:t>02 May 2017</a:t>
            </a:r>
            <a:endParaRPr kumimoji="0" lang="en-US" sz="1800" b="0" i="1" u="none" strike="noStrike" kern="1200" cap="none" spc="0" normalizeH="0" baseline="0" noProof="0" dirty="0">
              <a:ln>
                <a:noFill/>
              </a:ln>
              <a:solidFill>
                <a:srgbClr val="A2C88D"/>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9762" y="151800"/>
            <a:ext cx="8305200" cy="381600"/>
          </a:xfrm>
          <a:prstGeom prst="rect">
            <a:avLst/>
          </a:prstGeom>
        </p:spPr>
        <p:style>
          <a:lnRef idx="1">
            <a:schemeClr val="accent1"/>
          </a:lnRef>
          <a:fillRef idx="2">
            <a:schemeClr val="accent1"/>
          </a:fillRef>
          <a:effectRef idx="1">
            <a:schemeClr val="accent1"/>
          </a:effectRef>
          <a:fontRef idx="minor">
            <a:schemeClr val="dk1"/>
          </a:fontRef>
        </p:style>
        <p:txBody>
          <a:bodyPr vert="horz" lIns="139849" tIns="104887" rIns="0" bIns="0" rtlCol="0" anchor="b" anchorCtr="0">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2. </a:t>
            </a:r>
            <a:r>
              <a:rPr lang="en-ZA" sz="2100" b="1" dirty="0" smtClean="0">
                <a:solidFill>
                  <a:srgbClr val="00A9A4"/>
                </a:solidFill>
                <a:latin typeface="Arial" panose="020B0604020202020204" pitchFamily="34" charset="0"/>
                <a:cs typeface="Arial" panose="020B0604020202020204" pitchFamily="34" charset="0"/>
              </a:rPr>
              <a:t>Audit </a:t>
            </a:r>
            <a:r>
              <a:rPr lang="en-ZA" sz="2100" b="1" dirty="0">
                <a:solidFill>
                  <a:srgbClr val="00A9A4"/>
                </a:solidFill>
                <a:latin typeface="Arial" panose="020B0604020202020204" pitchFamily="34" charset="0"/>
                <a:cs typeface="Arial" panose="020B0604020202020204" pitchFamily="34" charset="0"/>
              </a:rPr>
              <a:t>outcomes </a:t>
            </a:r>
            <a:r>
              <a:rPr lang="en-ZA" sz="2100" b="1" dirty="0" smtClean="0">
                <a:solidFill>
                  <a:srgbClr val="00A9A4"/>
                </a:solidFill>
                <a:latin typeface="Arial" panose="020B0604020202020204" pitchFamily="34" charset="0"/>
                <a:cs typeface="Arial" panose="020B0604020202020204" pitchFamily="34" charset="0"/>
              </a:rPr>
              <a:t>of the </a:t>
            </a:r>
            <a:r>
              <a:rPr lang="en-ZA" sz="2100" b="1" dirty="0" smtClean="0">
                <a:solidFill>
                  <a:srgbClr val="00A9A4"/>
                </a:solidFill>
                <a:latin typeface="Arial" panose="020B0604020202020204" pitchFamily="34" charset="0"/>
                <a:cs typeface="Arial" panose="020B0604020202020204" pitchFamily="34" charset="0"/>
              </a:rPr>
              <a:t>portfolio (cont.)</a:t>
            </a:r>
            <a:endParaRPr lang="en-US" sz="2100" b="1" dirty="0">
              <a:solidFill>
                <a:srgbClr val="00A9A4"/>
              </a:solidFill>
              <a:latin typeface="Arial" panose="020B0604020202020204" pitchFamily="34" charset="0"/>
              <a:cs typeface="Arial" panose="020B0604020202020204" pitchFamily="34" charset="0"/>
            </a:endParaRPr>
          </a:p>
        </p:txBody>
      </p:sp>
      <p:sp>
        <p:nvSpPr>
          <p:cNvPr id="28"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10</a:t>
            </a:fld>
            <a:endParaRPr lang="en-US" dirty="0">
              <a:solidFill>
                <a:prstClr val="white"/>
              </a:solidFill>
            </a:endParaRPr>
          </a:p>
        </p:txBody>
      </p:sp>
      <p:sp>
        <p:nvSpPr>
          <p:cNvPr id="17" name="Rectangle 16"/>
          <p:cNvSpPr/>
          <p:nvPr/>
        </p:nvSpPr>
        <p:spPr>
          <a:xfrm>
            <a:off x="609600" y="609600"/>
            <a:ext cx="3621504" cy="369332"/>
          </a:xfrm>
          <a:prstGeom prst="rect">
            <a:avLst/>
          </a:prstGeom>
        </p:spPr>
        <p:txBody>
          <a:bodyPr wrap="none">
            <a:spAutoFit/>
          </a:bodyPr>
          <a:lstStyle/>
          <a:p>
            <a:r>
              <a:rPr lang="en-ZA" b="1" dirty="0" smtClean="0">
                <a:solidFill>
                  <a:srgbClr val="00A9A4"/>
                </a:solidFill>
                <a:latin typeface="Arial Narrow" panose="020B0606020202030204" pitchFamily="34" charset="0"/>
                <a:cs typeface="Arial"/>
              </a:rPr>
              <a:t>Financial audit outcomes over </a:t>
            </a:r>
            <a:r>
              <a:rPr lang="en-ZA" b="1" dirty="0" smtClean="0">
                <a:solidFill>
                  <a:srgbClr val="00A9A4"/>
                </a:solidFill>
                <a:latin typeface="Arial Narrow" panose="020B0606020202030204" pitchFamily="34" charset="0"/>
                <a:cs typeface="Arial"/>
              </a:rPr>
              <a:t>2 </a:t>
            </a:r>
            <a:r>
              <a:rPr lang="en-ZA" b="1" dirty="0" smtClean="0">
                <a:solidFill>
                  <a:srgbClr val="00A9A4"/>
                </a:solidFill>
                <a:latin typeface="Arial Narrow" panose="020B0606020202030204" pitchFamily="34" charset="0"/>
                <a:cs typeface="Arial"/>
              </a:rPr>
              <a:t>years</a:t>
            </a:r>
            <a:endParaRPr lang="en-ZA" dirty="0">
              <a:solidFill>
                <a:prstClr val="black"/>
              </a:solidFill>
            </a:endParaRPr>
          </a:p>
        </p:txBody>
      </p:sp>
      <p:sp>
        <p:nvSpPr>
          <p:cNvPr id="2" name="TextBox 1"/>
          <p:cNvSpPr txBox="1"/>
          <p:nvPr/>
        </p:nvSpPr>
        <p:spPr>
          <a:xfrm>
            <a:off x="2971800" y="5105400"/>
            <a:ext cx="725904" cy="276999"/>
          </a:xfrm>
          <a:prstGeom prst="rect">
            <a:avLst/>
          </a:prstGeom>
          <a:noFill/>
        </p:spPr>
        <p:txBody>
          <a:bodyPr wrap="square" rtlCol="0">
            <a:spAutoFit/>
          </a:bodyPr>
          <a:lstStyle/>
          <a:p>
            <a:r>
              <a:rPr lang="en-ZA" sz="1200" b="1" dirty="0" smtClean="0">
                <a:solidFill>
                  <a:prstClr val="white"/>
                </a:solidFill>
                <a:latin typeface="Arial" panose="020B0604020202020204" pitchFamily="34" charset="0"/>
                <a:cs typeface="Arial" panose="020B0604020202020204" pitchFamily="34" charset="0"/>
              </a:rPr>
              <a:t>4%(1)</a:t>
            </a:r>
            <a:endParaRPr lang="en-ZA" sz="1200"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4989096" y="5105400"/>
            <a:ext cx="725904" cy="276999"/>
          </a:xfrm>
          <a:prstGeom prst="rect">
            <a:avLst/>
          </a:prstGeom>
          <a:noFill/>
        </p:spPr>
        <p:txBody>
          <a:bodyPr wrap="square" rtlCol="0">
            <a:spAutoFit/>
          </a:bodyPr>
          <a:lstStyle/>
          <a:p>
            <a:r>
              <a:rPr lang="en-ZA" sz="1200" b="1" dirty="0" smtClean="0">
                <a:solidFill>
                  <a:prstClr val="white"/>
                </a:solidFill>
                <a:latin typeface="Arial" panose="020B0604020202020204" pitchFamily="34" charset="0"/>
                <a:cs typeface="Arial" panose="020B0604020202020204" pitchFamily="34" charset="0"/>
              </a:rPr>
              <a:t>4%(1)</a:t>
            </a:r>
            <a:endParaRPr lang="en-ZA" sz="1200" b="1" dirty="0">
              <a:solidFill>
                <a:prstClr val="white"/>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45372114"/>
              </p:ext>
            </p:extLst>
          </p:nvPr>
        </p:nvGraphicFramePr>
        <p:xfrm>
          <a:off x="560403" y="978929"/>
          <a:ext cx="7821596" cy="4768918"/>
        </p:xfrm>
        <a:graphic>
          <a:graphicData uri="http://schemas.openxmlformats.org/drawingml/2006/table">
            <a:tbl>
              <a:tblPr/>
              <a:tblGrid>
                <a:gridCol w="2662671"/>
                <a:gridCol w="2476903"/>
                <a:gridCol w="2682022"/>
              </a:tblGrid>
              <a:tr h="316471">
                <a:tc>
                  <a:txBody>
                    <a:bodyPr/>
                    <a:lstStyle/>
                    <a:p>
                      <a:pPr algn="l" fontAlgn="ctr"/>
                      <a:r>
                        <a:rPr lang="en-US" sz="1400" b="1" i="0" u="none" strike="noStrike" dirty="0" smtClean="0">
                          <a:solidFill>
                            <a:schemeClr val="bg1"/>
                          </a:solidFill>
                          <a:effectLst/>
                          <a:latin typeface="Arial"/>
                        </a:rPr>
                        <a:t>Entity</a:t>
                      </a:r>
                      <a:endParaRPr lang="en-US" sz="1400" b="1" i="0" u="none" strike="noStrike" dirty="0">
                        <a:solidFill>
                          <a:schemeClr val="bg1"/>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ZA" sz="1400" b="1" i="0" u="none" strike="noStrike" dirty="0" smtClean="0">
                          <a:solidFill>
                            <a:schemeClr val="bg1"/>
                          </a:solidFill>
                          <a:effectLst/>
                          <a:latin typeface="Arial"/>
                          <a:cs typeface="Arial"/>
                        </a:rPr>
                        <a:t>Audit outcome</a:t>
                      </a:r>
                      <a:r>
                        <a:rPr lang="en-ZA" sz="1400" b="1" i="0" u="none" strike="noStrike" baseline="0" dirty="0" smtClean="0">
                          <a:solidFill>
                            <a:schemeClr val="bg1"/>
                          </a:solidFill>
                          <a:effectLst/>
                          <a:latin typeface="Arial"/>
                          <a:cs typeface="Arial"/>
                        </a:rPr>
                        <a:t> 2015-16</a:t>
                      </a:r>
                      <a:endParaRPr lang="en-US" sz="1400" b="1" i="0" u="none" strike="noStrike" dirty="0" smtClean="0">
                        <a:solidFill>
                          <a:schemeClr val="bg1"/>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ZA" sz="1400" b="1" i="0" u="none" strike="noStrike" dirty="0" smtClean="0">
                          <a:solidFill>
                            <a:schemeClr val="bg1"/>
                          </a:solidFill>
                          <a:effectLst/>
                          <a:latin typeface="Arial"/>
                          <a:cs typeface="Arial"/>
                        </a:rPr>
                        <a:t>Audit outcome</a:t>
                      </a:r>
                      <a:r>
                        <a:rPr lang="en-ZA" sz="1400" b="1" i="0" u="none" strike="noStrike" baseline="0" dirty="0" smtClean="0">
                          <a:solidFill>
                            <a:schemeClr val="bg1"/>
                          </a:solidFill>
                          <a:effectLst/>
                          <a:latin typeface="Arial"/>
                          <a:cs typeface="Arial"/>
                        </a:rPr>
                        <a:t> 2014-15</a:t>
                      </a:r>
                      <a:endParaRPr lang="en-US" sz="1400" b="1" i="0" u="none" strike="noStrike" dirty="0" smtClean="0">
                        <a:solidFill>
                          <a:schemeClr val="bg1"/>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72361">
                <a:tc>
                  <a:txBody>
                    <a:bodyPr/>
                    <a:lstStyle/>
                    <a:p>
                      <a:pPr algn="l" fontAlgn="ctr"/>
                      <a:r>
                        <a:rPr lang="en-ZA" sz="1200" b="0" i="0" u="none" strike="noStrike" dirty="0">
                          <a:solidFill>
                            <a:srgbClr val="002060"/>
                          </a:solidFill>
                          <a:effectLst/>
                          <a:latin typeface="Arial"/>
                          <a:cs typeface="Arial"/>
                        </a:rPr>
                        <a:t>Department of Arts and Culture</a:t>
                      </a:r>
                      <a:endParaRPr lang="en-US" sz="1200" b="0" i="0" u="none" strike="noStrike" dirty="0">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1752">
                <a:tc>
                  <a:txBody>
                    <a:bodyPr/>
                    <a:lstStyle/>
                    <a:p>
                      <a:pPr algn="l" fontAlgn="ctr"/>
                      <a:r>
                        <a:rPr lang="en-ZA" sz="1200" b="0" i="0" u="none" strike="noStrike" dirty="0" err="1">
                          <a:solidFill>
                            <a:srgbClr val="002060"/>
                          </a:solidFill>
                          <a:effectLst/>
                          <a:latin typeface="Arial"/>
                          <a:cs typeface="Arial"/>
                        </a:rPr>
                        <a:t>Artscape</a:t>
                      </a:r>
                      <a:endParaRPr lang="en-US" sz="1200" b="0" i="0" u="none" strike="noStrike" dirty="0">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1752">
                <a:tc>
                  <a:txBody>
                    <a:bodyPr/>
                    <a:lstStyle/>
                    <a:p>
                      <a:pPr algn="l" fontAlgn="ctr"/>
                      <a:r>
                        <a:rPr lang="en-ZA" sz="1200" b="0" i="0" u="none" strike="noStrike" dirty="0">
                          <a:solidFill>
                            <a:srgbClr val="002060"/>
                          </a:solidFill>
                          <a:effectLst/>
                          <a:latin typeface="Arial"/>
                          <a:cs typeface="Arial"/>
                        </a:rPr>
                        <a:t>Die </a:t>
                      </a:r>
                      <a:r>
                        <a:rPr lang="en-ZA" sz="1200" b="0" i="0" u="none" strike="noStrike" dirty="0" err="1">
                          <a:solidFill>
                            <a:srgbClr val="002060"/>
                          </a:solidFill>
                          <a:effectLst/>
                          <a:latin typeface="Arial"/>
                          <a:cs typeface="Arial"/>
                        </a:rPr>
                        <a:t>Afrikaanse</a:t>
                      </a:r>
                      <a:r>
                        <a:rPr lang="en-ZA" sz="1200" b="0" i="0" u="none" strike="noStrike" dirty="0">
                          <a:solidFill>
                            <a:srgbClr val="002060"/>
                          </a:solidFill>
                          <a:effectLst/>
                          <a:latin typeface="Arial"/>
                          <a:cs typeface="Arial"/>
                        </a:rPr>
                        <a:t> </a:t>
                      </a:r>
                      <a:r>
                        <a:rPr lang="en-ZA" sz="1200" b="0" i="0" u="none" strike="noStrike" dirty="0" err="1">
                          <a:solidFill>
                            <a:srgbClr val="002060"/>
                          </a:solidFill>
                          <a:effectLst/>
                          <a:latin typeface="Arial"/>
                          <a:cs typeface="Arial"/>
                        </a:rPr>
                        <a:t>Taalmuseum</a:t>
                      </a:r>
                      <a:r>
                        <a:rPr lang="en-ZA" sz="1200" b="0" i="0" u="none" strike="noStrike" dirty="0">
                          <a:solidFill>
                            <a:srgbClr val="002060"/>
                          </a:solidFill>
                          <a:effectLst/>
                          <a:latin typeface="Arial"/>
                          <a:cs typeface="Arial"/>
                        </a:rPr>
                        <a:t> </a:t>
                      </a:r>
                      <a:endParaRPr lang="en-US" sz="1200" b="0" i="0" u="none" strike="noStrike" dirty="0">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FFFFFF"/>
                          </a:solidFill>
                          <a:effectLst/>
                          <a:latin typeface="Arial"/>
                        </a:rPr>
                        <a:t>Unqualified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15838">
                <a:tc>
                  <a:txBody>
                    <a:bodyPr/>
                    <a:lstStyle/>
                    <a:p>
                      <a:pPr algn="l" fontAlgn="ctr"/>
                      <a:r>
                        <a:rPr lang="en-ZA" sz="1200" b="0" i="0" u="none" strike="noStrike" dirty="0" err="1">
                          <a:solidFill>
                            <a:srgbClr val="002060"/>
                          </a:solidFill>
                          <a:effectLst/>
                          <a:latin typeface="Arial"/>
                          <a:cs typeface="Arial"/>
                        </a:rPr>
                        <a:t>Ditsong</a:t>
                      </a:r>
                      <a:r>
                        <a:rPr lang="en-ZA" sz="1200" b="0" i="0" u="none" strike="noStrike" dirty="0">
                          <a:solidFill>
                            <a:srgbClr val="002060"/>
                          </a:solidFill>
                          <a:effectLst/>
                          <a:latin typeface="Arial"/>
                          <a:cs typeface="Arial"/>
                        </a:rPr>
                        <a:t> Museums of South Africa</a:t>
                      </a:r>
                      <a:endParaRPr lang="en-US" sz="1200" b="0" i="0" u="none" strike="noStrike" dirty="0">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Adverse</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ZA" sz="1200" b="1" i="0" u="none" strike="noStrike">
                          <a:solidFill>
                            <a:srgbClr val="FFFFFF"/>
                          </a:solidFill>
                          <a:effectLst/>
                          <a:latin typeface="Arial"/>
                          <a:cs typeface="Arial"/>
                        </a:rPr>
                        <a:t>Qualified</a:t>
                      </a:r>
                      <a:endParaRPr lang="en-US" sz="1200" b="1" i="0" u="none" strike="noStrike">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11752">
                <a:tc>
                  <a:txBody>
                    <a:bodyPr/>
                    <a:lstStyle/>
                    <a:p>
                      <a:pPr algn="l" fontAlgn="ctr"/>
                      <a:r>
                        <a:rPr lang="en-ZA" sz="1200" b="0" i="0" u="none" strike="noStrike">
                          <a:solidFill>
                            <a:srgbClr val="002060"/>
                          </a:solidFill>
                          <a:effectLst/>
                          <a:latin typeface="Arial"/>
                          <a:cs typeface="Arial"/>
                        </a:rPr>
                        <a:t>Freedom Park</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200" b="1" i="0" u="none" strike="noStrike">
                          <a:solidFill>
                            <a:srgbClr val="FFFFFF"/>
                          </a:solidFill>
                          <a:effectLst/>
                          <a:latin typeface="Arial"/>
                          <a:cs typeface="Arial"/>
                        </a:rPr>
                        <a:t>Unqualified</a:t>
                      </a:r>
                      <a:endParaRPr lang="en-US" sz="1200" b="1" i="0" u="none" strike="noStrike">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1752">
                <a:tc>
                  <a:txBody>
                    <a:bodyPr/>
                    <a:lstStyle/>
                    <a:p>
                      <a:pPr algn="l" fontAlgn="ctr"/>
                      <a:r>
                        <a:rPr lang="en-ZA" sz="1200" b="0" i="0" u="none" strike="noStrike">
                          <a:solidFill>
                            <a:srgbClr val="002060"/>
                          </a:solidFill>
                          <a:effectLst/>
                          <a:latin typeface="Arial"/>
                          <a:cs typeface="Arial"/>
                        </a:rPr>
                        <a:t>Iziko Museums of South Africa </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200" b="1" i="0" u="none" strike="noStrike">
                          <a:solidFill>
                            <a:srgbClr val="FFFFFF"/>
                          </a:solidFill>
                          <a:effectLst/>
                          <a:latin typeface="Arial"/>
                          <a:cs typeface="Arial"/>
                        </a:rPr>
                        <a:t>Qualified</a:t>
                      </a:r>
                      <a:endParaRPr lang="en-US" sz="1200" b="1" i="0" u="none" strike="noStrike">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11752">
                <a:tc>
                  <a:txBody>
                    <a:bodyPr/>
                    <a:lstStyle/>
                    <a:p>
                      <a:pPr algn="l" fontAlgn="ctr"/>
                      <a:r>
                        <a:rPr lang="en-ZA" sz="1200" b="0" i="0" u="none" strike="noStrike">
                          <a:solidFill>
                            <a:srgbClr val="002060"/>
                          </a:solidFill>
                          <a:effectLst/>
                          <a:latin typeface="Arial"/>
                          <a:cs typeface="Arial"/>
                        </a:rPr>
                        <a:t>KwaZulu-Natal Museum</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FFFFFF"/>
                          </a:solidFill>
                          <a:effectLst/>
                          <a:latin typeface="Arial"/>
                        </a:rPr>
                        <a:t>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200" b="1" i="0" u="none" strike="noStrike">
                          <a:solidFill>
                            <a:srgbClr val="FFFFFF"/>
                          </a:solidFill>
                          <a:effectLst/>
                          <a:latin typeface="Arial"/>
                        </a:rPr>
                        <a:t>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11752">
                <a:tc>
                  <a:txBody>
                    <a:bodyPr/>
                    <a:lstStyle/>
                    <a:p>
                      <a:pPr algn="l" fontAlgn="ctr"/>
                      <a:r>
                        <a:rPr lang="en-ZA" sz="1200" b="0" i="0" u="none" strike="noStrike">
                          <a:solidFill>
                            <a:srgbClr val="002060"/>
                          </a:solidFill>
                          <a:effectLst/>
                          <a:latin typeface="Arial"/>
                          <a:cs typeface="Arial"/>
                        </a:rPr>
                        <a:t>Luthuli Museum</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1752">
                <a:tc>
                  <a:txBody>
                    <a:bodyPr/>
                    <a:lstStyle/>
                    <a:p>
                      <a:pPr algn="l" fontAlgn="ctr"/>
                      <a:r>
                        <a:rPr lang="en-ZA" sz="1200" b="0" i="0" u="none" strike="noStrike">
                          <a:solidFill>
                            <a:srgbClr val="002060"/>
                          </a:solidFill>
                          <a:effectLst/>
                          <a:latin typeface="Arial"/>
                          <a:cs typeface="Arial"/>
                        </a:rPr>
                        <a:t>Market Theatre Foundation</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2060"/>
                          </a:solidFill>
                          <a:effectLst/>
                          <a:latin typeface="Arial"/>
                        </a:rPr>
                        <a:t>Unqualified with Matters</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2361">
                <a:tc>
                  <a:txBody>
                    <a:bodyPr/>
                    <a:lstStyle/>
                    <a:p>
                      <a:pPr algn="l" fontAlgn="ctr"/>
                      <a:r>
                        <a:rPr lang="en-ZA" sz="1200" b="0" i="0" u="none" strike="noStrike">
                          <a:solidFill>
                            <a:srgbClr val="002060"/>
                          </a:solidFill>
                          <a:effectLst/>
                          <a:latin typeface="Arial"/>
                          <a:cs typeface="Arial"/>
                        </a:rPr>
                        <a:t>Msunduzi/Voortrekker Museum</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 </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200" b="1" i="0" u="none" strike="noStrike">
                          <a:solidFill>
                            <a:srgbClr val="FFFFFF"/>
                          </a:solidFill>
                          <a:effectLst/>
                          <a:latin typeface="Arial"/>
                          <a:cs typeface="Arial"/>
                        </a:rPr>
                        <a:t> </a:t>
                      </a:r>
                      <a:endParaRPr lang="en-US" sz="1200" b="1" i="0" u="none" strike="noStrike">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415838">
                <a:tc>
                  <a:txBody>
                    <a:bodyPr/>
                    <a:lstStyle/>
                    <a:p>
                      <a:pPr algn="l" fontAlgn="ctr"/>
                      <a:r>
                        <a:rPr lang="en-ZA" sz="1200" b="0" i="0" u="none" strike="noStrike">
                          <a:solidFill>
                            <a:srgbClr val="002060"/>
                          </a:solidFill>
                          <a:effectLst/>
                          <a:latin typeface="Arial"/>
                          <a:cs typeface="Arial"/>
                        </a:rPr>
                        <a:t>National Arts Council of South Africa</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15838">
                <a:tc>
                  <a:txBody>
                    <a:bodyPr/>
                    <a:lstStyle/>
                    <a:p>
                      <a:pPr algn="l" fontAlgn="ctr"/>
                      <a:r>
                        <a:rPr lang="en-ZA" sz="1200" b="0" i="0" u="none" strike="noStrike">
                          <a:solidFill>
                            <a:srgbClr val="002060"/>
                          </a:solidFill>
                          <a:effectLst/>
                          <a:latin typeface="Arial"/>
                          <a:cs typeface="Arial"/>
                        </a:rPr>
                        <a:t>National Film and Video Foundation of South Africa</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FFFFFF"/>
                          </a:solidFill>
                          <a:effectLst/>
                          <a:latin typeface="Arial"/>
                        </a:rPr>
                        <a:t>Unqualified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200" b="1" i="0" u="none" strike="noStrike" dirty="0">
                          <a:solidFill>
                            <a:srgbClr val="FFFFFF"/>
                          </a:solidFill>
                          <a:effectLst/>
                          <a:latin typeface="Arial"/>
                        </a:rPr>
                        <a:t>Unqualified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15838">
                <a:tc>
                  <a:txBody>
                    <a:bodyPr/>
                    <a:lstStyle/>
                    <a:p>
                      <a:pPr algn="l" fontAlgn="ctr"/>
                      <a:r>
                        <a:rPr lang="en-ZA" sz="1200" b="0" i="0" u="none" strike="noStrike">
                          <a:solidFill>
                            <a:srgbClr val="002060"/>
                          </a:solidFill>
                          <a:effectLst/>
                          <a:latin typeface="Arial"/>
                          <a:cs typeface="Arial"/>
                        </a:rPr>
                        <a:t>National Heritage Council of South Africa</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2361">
                <a:tc>
                  <a:txBody>
                    <a:bodyPr/>
                    <a:lstStyle/>
                    <a:p>
                      <a:pPr algn="l" fontAlgn="ctr"/>
                      <a:r>
                        <a:rPr lang="en-ZA" sz="1200" b="0" i="0" u="none" strike="noStrike" dirty="0">
                          <a:solidFill>
                            <a:srgbClr val="002060"/>
                          </a:solidFill>
                          <a:effectLst/>
                          <a:latin typeface="Arial"/>
                          <a:cs typeface="Arial"/>
                        </a:rPr>
                        <a:t>National Library of South Africa</a:t>
                      </a:r>
                      <a:endParaRPr lang="en-US" sz="1200" b="0" i="0" u="none" strike="noStrike" dirty="0">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FFFFFF"/>
                          </a:solidFill>
                          <a:effectLst/>
                          <a:latin typeface="Arial"/>
                          <a:cs typeface="Arial"/>
                        </a:rPr>
                        <a:t>Qualified</a:t>
                      </a:r>
                      <a:endParaRPr lang="en-US" sz="1200" b="1" i="0" u="none" strike="noStrike">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200" b="1" i="0" u="none" strike="noStrike" dirty="0">
                          <a:solidFill>
                            <a:srgbClr val="FFFFFF"/>
                          </a:solidFill>
                          <a:effectLst/>
                          <a:latin typeface="Arial"/>
                          <a:cs typeface="Arial"/>
                        </a:rPr>
                        <a:t>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57791">
                <a:tc>
                  <a:txBody>
                    <a:bodyPr/>
                    <a:lstStyle/>
                    <a:p>
                      <a:pPr algn="l" fontAlgn="ctr"/>
                      <a:r>
                        <a:rPr lang="en-ZA" sz="1200" b="0" i="0" u="none" strike="noStrike" dirty="0">
                          <a:solidFill>
                            <a:srgbClr val="002060"/>
                          </a:solidFill>
                          <a:effectLst/>
                          <a:latin typeface="Arial"/>
                          <a:cs typeface="Arial"/>
                        </a:rPr>
                        <a:t>National Museum</a:t>
                      </a:r>
                      <a:endParaRPr lang="en-US" sz="1200" b="0" i="0" u="none" strike="noStrike" dirty="0">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n-US" sz="1200" b="1" i="0" u="none" strike="noStrike" dirty="0">
                          <a:solidFill>
                            <a:srgbClr val="FFFFFF"/>
                          </a:solidFill>
                          <a:effectLst/>
                          <a:latin typeface="Arial"/>
                        </a:rPr>
                        <a:t>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just"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60852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11</a:t>
            </a:fld>
            <a:endParaRPr lang="en-US" dirty="0">
              <a:solidFill>
                <a:prstClr val="white"/>
              </a:solidFill>
            </a:endParaRPr>
          </a:p>
        </p:txBody>
      </p:sp>
      <p:sp>
        <p:nvSpPr>
          <p:cNvPr id="17" name="Rectangle 16"/>
          <p:cNvSpPr/>
          <p:nvPr/>
        </p:nvSpPr>
        <p:spPr>
          <a:xfrm>
            <a:off x="609600" y="609600"/>
            <a:ext cx="3621504" cy="369332"/>
          </a:xfrm>
          <a:prstGeom prst="rect">
            <a:avLst/>
          </a:prstGeom>
        </p:spPr>
        <p:txBody>
          <a:bodyPr wrap="none">
            <a:spAutoFit/>
          </a:bodyPr>
          <a:lstStyle/>
          <a:p>
            <a:r>
              <a:rPr lang="en-ZA" b="1" dirty="0" smtClean="0">
                <a:solidFill>
                  <a:srgbClr val="00A9A4"/>
                </a:solidFill>
                <a:latin typeface="Arial Narrow" panose="020B0606020202030204" pitchFamily="34" charset="0"/>
                <a:cs typeface="Arial"/>
              </a:rPr>
              <a:t>Financial audit outcomes over 2 years</a:t>
            </a:r>
            <a:endParaRPr lang="en-ZA"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07954031"/>
              </p:ext>
            </p:extLst>
          </p:nvPr>
        </p:nvGraphicFramePr>
        <p:xfrm>
          <a:off x="304800" y="978931"/>
          <a:ext cx="8458199" cy="4124765"/>
        </p:xfrm>
        <a:graphic>
          <a:graphicData uri="http://schemas.openxmlformats.org/drawingml/2006/table">
            <a:tbl>
              <a:tblPr/>
              <a:tblGrid>
                <a:gridCol w="2879387"/>
                <a:gridCol w="2678499"/>
                <a:gridCol w="2900313"/>
              </a:tblGrid>
              <a:tr h="278701">
                <a:tc>
                  <a:txBody>
                    <a:bodyPr/>
                    <a:lstStyle/>
                    <a:p>
                      <a:pPr algn="l" fontAlgn="ctr"/>
                      <a:r>
                        <a:rPr lang="en-US" sz="1400" b="1" i="0" u="none" strike="noStrike" dirty="0" smtClean="0">
                          <a:solidFill>
                            <a:schemeClr val="bg1"/>
                          </a:solidFill>
                          <a:effectLst/>
                          <a:latin typeface="Arial"/>
                        </a:rPr>
                        <a:t>Entity</a:t>
                      </a:r>
                      <a:endParaRPr lang="en-US" sz="1400" b="1" i="0" u="none" strike="noStrike" dirty="0">
                        <a:solidFill>
                          <a:schemeClr val="bg1"/>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ZA" sz="1400" b="1" i="0" u="none" strike="noStrike" dirty="0" smtClean="0">
                          <a:solidFill>
                            <a:schemeClr val="bg1"/>
                          </a:solidFill>
                          <a:effectLst/>
                          <a:latin typeface="Arial"/>
                          <a:cs typeface="Arial"/>
                        </a:rPr>
                        <a:t>Audit outcome</a:t>
                      </a:r>
                      <a:r>
                        <a:rPr lang="en-ZA" sz="1400" b="1" i="0" u="none" strike="noStrike" baseline="0" dirty="0" smtClean="0">
                          <a:solidFill>
                            <a:schemeClr val="bg1"/>
                          </a:solidFill>
                          <a:effectLst/>
                          <a:latin typeface="Arial"/>
                          <a:cs typeface="Arial"/>
                        </a:rPr>
                        <a:t> 2015-16</a:t>
                      </a:r>
                      <a:endParaRPr lang="en-US" sz="1400" b="1" i="0" u="none" strike="noStrike" dirty="0" smtClean="0">
                        <a:solidFill>
                          <a:schemeClr val="bg1"/>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ZA" sz="1400" b="1" i="0" u="none" strike="noStrike" dirty="0" smtClean="0">
                          <a:solidFill>
                            <a:schemeClr val="bg1"/>
                          </a:solidFill>
                          <a:effectLst/>
                          <a:latin typeface="Arial"/>
                          <a:cs typeface="Arial"/>
                        </a:rPr>
                        <a:t>Audit outcome</a:t>
                      </a:r>
                      <a:r>
                        <a:rPr lang="en-ZA" sz="1400" b="1" i="0" u="none" strike="noStrike" baseline="0" dirty="0" smtClean="0">
                          <a:solidFill>
                            <a:schemeClr val="bg1"/>
                          </a:solidFill>
                          <a:effectLst/>
                          <a:latin typeface="Arial"/>
                          <a:cs typeface="Arial"/>
                        </a:rPr>
                        <a:t> 2014-15</a:t>
                      </a:r>
                      <a:endParaRPr lang="en-US" sz="1400" b="1" i="0" u="none" strike="noStrike" dirty="0" smtClean="0">
                        <a:solidFill>
                          <a:schemeClr val="bg1"/>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473790">
                <a:tc>
                  <a:txBody>
                    <a:bodyPr/>
                    <a:lstStyle/>
                    <a:p>
                      <a:pPr algn="l" fontAlgn="ctr"/>
                      <a:r>
                        <a:rPr lang="en-ZA" sz="1200" b="0" i="0" u="none" strike="noStrike" dirty="0">
                          <a:solidFill>
                            <a:srgbClr val="002060"/>
                          </a:solidFill>
                          <a:effectLst/>
                          <a:latin typeface="Arial"/>
                          <a:cs typeface="Arial"/>
                        </a:rPr>
                        <a:t>Nelson Mandela National Museum (</a:t>
                      </a:r>
                      <a:r>
                        <a:rPr lang="en-ZA" sz="1200" b="0" i="0" u="none" strike="noStrike" dirty="0" err="1">
                          <a:solidFill>
                            <a:srgbClr val="002060"/>
                          </a:solidFill>
                          <a:effectLst/>
                          <a:latin typeface="Arial"/>
                          <a:cs typeface="Arial"/>
                        </a:rPr>
                        <a:t>Mthatha</a:t>
                      </a:r>
                      <a:r>
                        <a:rPr lang="en-ZA" sz="1200" b="0" i="0" u="none" strike="noStrike" dirty="0">
                          <a:solidFill>
                            <a:srgbClr val="002060"/>
                          </a:solidFill>
                          <a:effectLst/>
                          <a:latin typeface="Arial"/>
                          <a:cs typeface="Arial"/>
                        </a:rPr>
                        <a:t>)</a:t>
                      </a:r>
                      <a:endParaRPr lang="en-US" sz="1200" b="0" i="0" u="none" strike="noStrike" dirty="0">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FFFFFF"/>
                          </a:solidFill>
                          <a:effectLst/>
                          <a:latin typeface="Arial"/>
                        </a:rPr>
                        <a:t>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200" b="1" i="0" u="none" strike="noStrike" dirty="0">
                          <a:solidFill>
                            <a:srgbClr val="FFFFFF"/>
                          </a:solidFill>
                          <a:effectLst/>
                          <a:latin typeface="Arial"/>
                          <a:cs typeface="Arial"/>
                        </a:rPr>
                        <a:t>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92633">
                <a:tc>
                  <a:txBody>
                    <a:bodyPr/>
                    <a:lstStyle/>
                    <a:p>
                      <a:pPr algn="l" fontAlgn="ctr"/>
                      <a:r>
                        <a:rPr lang="en-ZA" sz="1200" b="0" i="0" u="none" strike="noStrike">
                          <a:solidFill>
                            <a:srgbClr val="002060"/>
                          </a:solidFill>
                          <a:effectLst/>
                          <a:latin typeface="Arial"/>
                          <a:cs typeface="Arial"/>
                        </a:rPr>
                        <a:t>Pan South African Language Board</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FFFFFF"/>
                          </a:solidFill>
                          <a:effectLst/>
                          <a:latin typeface="Arial"/>
                        </a:rPr>
                        <a:t>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200" b="1" i="0" u="none" strike="noStrike" dirty="0">
                          <a:solidFill>
                            <a:srgbClr val="FFFFFF"/>
                          </a:solidFill>
                          <a:effectLst/>
                          <a:latin typeface="Arial"/>
                          <a:cs typeface="Arial"/>
                        </a:rPr>
                        <a:t>Disclaimer</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78701">
                <a:tc>
                  <a:txBody>
                    <a:bodyPr/>
                    <a:lstStyle/>
                    <a:p>
                      <a:pPr algn="l" fontAlgn="ctr"/>
                      <a:r>
                        <a:rPr lang="en-ZA" sz="1200" b="0" i="0" u="none" strike="noStrike" dirty="0">
                          <a:solidFill>
                            <a:srgbClr val="002060"/>
                          </a:solidFill>
                          <a:effectLst/>
                          <a:latin typeface="Arial"/>
                          <a:cs typeface="Arial"/>
                        </a:rPr>
                        <a:t>Robben Island Museum</a:t>
                      </a:r>
                      <a:endParaRPr lang="en-US" sz="1200" b="0" i="0" u="none" strike="noStrike" dirty="0">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78701">
                <a:tc>
                  <a:txBody>
                    <a:bodyPr/>
                    <a:lstStyle/>
                    <a:p>
                      <a:pPr algn="l" fontAlgn="ctr"/>
                      <a:r>
                        <a:rPr lang="en-ZA" sz="1200" b="0" i="0" u="none" strike="noStrike">
                          <a:solidFill>
                            <a:srgbClr val="002060"/>
                          </a:solidFill>
                          <a:effectLst/>
                          <a:latin typeface="Arial"/>
                          <a:cs typeface="Arial"/>
                        </a:rPr>
                        <a:t>South African Library for the Blind</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59855">
                <a:tc>
                  <a:txBody>
                    <a:bodyPr/>
                    <a:lstStyle/>
                    <a:p>
                      <a:pPr algn="l" fontAlgn="ctr"/>
                      <a:r>
                        <a:rPr lang="en-ZA" sz="1200" b="0" i="0" u="none" strike="noStrike">
                          <a:solidFill>
                            <a:srgbClr val="002060"/>
                          </a:solidFill>
                          <a:effectLst/>
                          <a:latin typeface="Arial"/>
                          <a:cs typeface="Arial"/>
                        </a:rPr>
                        <a:t>South African Heritage Resources Agency</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2060"/>
                          </a:solidFill>
                          <a:effectLst/>
                          <a:latin typeface="Arial"/>
                        </a:rPr>
                        <a:t>Unqualified with Matters</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2060"/>
                          </a:solidFill>
                          <a:effectLst/>
                          <a:latin typeface="Arial"/>
                        </a:rPr>
                        <a:t>Unqualified with Matters</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78701">
                <a:tc>
                  <a:txBody>
                    <a:bodyPr/>
                    <a:lstStyle/>
                    <a:p>
                      <a:pPr algn="l" fontAlgn="ctr"/>
                      <a:r>
                        <a:rPr lang="en-ZA" sz="1200" b="0" i="0" u="none" strike="noStrike">
                          <a:solidFill>
                            <a:srgbClr val="002060"/>
                          </a:solidFill>
                          <a:effectLst/>
                          <a:latin typeface="Arial"/>
                          <a:cs typeface="Arial"/>
                        </a:rPr>
                        <a:t>The South African State Theatre</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Disclaimer</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1200" b="1" i="0" u="none" strike="noStrike" dirty="0">
                          <a:solidFill>
                            <a:srgbClr val="FFFFFF"/>
                          </a:solidFill>
                          <a:effectLst/>
                          <a:latin typeface="Arial"/>
                          <a:cs typeface="Arial"/>
                        </a:rPr>
                        <a:t>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473790">
                <a:tc>
                  <a:txBody>
                    <a:bodyPr/>
                    <a:lstStyle/>
                    <a:p>
                      <a:pPr algn="l" fontAlgn="ctr"/>
                      <a:r>
                        <a:rPr lang="en-ZA" sz="1200" b="0" i="0" u="none" strike="noStrike">
                          <a:solidFill>
                            <a:srgbClr val="002060"/>
                          </a:solidFill>
                          <a:effectLst/>
                          <a:latin typeface="Arial"/>
                          <a:cs typeface="Arial"/>
                        </a:rPr>
                        <a:t>National English Literary Museum (Grahamstown)</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200" b="1" i="0" u="none" strike="noStrike" dirty="0">
                          <a:solidFill>
                            <a:srgbClr val="FFFFFF"/>
                          </a:solidFill>
                          <a:effectLst/>
                          <a:latin typeface="Arial"/>
                        </a:rPr>
                        <a:t>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78701">
                <a:tc>
                  <a:txBody>
                    <a:bodyPr/>
                    <a:lstStyle/>
                    <a:p>
                      <a:pPr algn="l" fontAlgn="ctr"/>
                      <a:r>
                        <a:rPr lang="en-ZA" sz="1200" b="0" i="0" u="none" strike="noStrike">
                          <a:solidFill>
                            <a:srgbClr val="002060"/>
                          </a:solidFill>
                          <a:effectLst/>
                          <a:latin typeface="Arial"/>
                          <a:cs typeface="Arial"/>
                        </a:rPr>
                        <a:t>The Playhouse Company</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473790">
                <a:tc>
                  <a:txBody>
                    <a:bodyPr/>
                    <a:lstStyle/>
                    <a:p>
                      <a:pPr algn="l" fontAlgn="ctr"/>
                      <a:r>
                        <a:rPr lang="en-ZA" sz="1200" b="0" i="0" u="none" strike="noStrike">
                          <a:solidFill>
                            <a:srgbClr val="002060"/>
                          </a:solidFill>
                          <a:effectLst/>
                          <a:latin typeface="Arial"/>
                          <a:cs typeface="Arial"/>
                        </a:rPr>
                        <a:t>War Museum of the Boer Republics</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FFFFFF"/>
                          </a:solidFill>
                          <a:effectLst/>
                          <a:latin typeface="Arial"/>
                          <a:cs typeface="Arial"/>
                        </a:rPr>
                        <a:t>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200" b="1" i="0" u="none" strike="noStrike" dirty="0">
                          <a:solidFill>
                            <a:srgbClr val="FFFFFF"/>
                          </a:solidFill>
                          <a:effectLst/>
                          <a:latin typeface="Arial"/>
                          <a:cs typeface="Arial"/>
                        </a:rPr>
                        <a:t>Unqualified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78701">
                <a:tc>
                  <a:txBody>
                    <a:bodyPr/>
                    <a:lstStyle/>
                    <a:p>
                      <a:pPr algn="l" fontAlgn="ctr"/>
                      <a:r>
                        <a:rPr lang="en-ZA" sz="1200" b="0" i="0" u="none" strike="noStrike">
                          <a:solidFill>
                            <a:srgbClr val="002060"/>
                          </a:solidFill>
                          <a:effectLst/>
                          <a:latin typeface="Arial"/>
                          <a:cs typeface="Arial"/>
                        </a:rPr>
                        <a:t>William Humphreys Art Gallery</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FFFFFF"/>
                          </a:solidFill>
                          <a:effectLst/>
                          <a:latin typeface="Arial"/>
                        </a:rPr>
                        <a:t>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ZA" sz="1200" b="1" i="0" u="none" strike="noStrike" dirty="0">
                          <a:solidFill>
                            <a:srgbClr val="FFFFFF"/>
                          </a:solidFill>
                          <a:effectLst/>
                          <a:latin typeface="Arial"/>
                          <a:cs typeface="Arial"/>
                        </a:rPr>
                        <a:t>Qualified</a:t>
                      </a:r>
                      <a:endParaRPr lang="en-US" sz="1200" b="1" i="0" u="none" strike="noStrike" dirty="0">
                        <a:solidFill>
                          <a:srgbClr val="FFFFFF"/>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78701">
                <a:tc>
                  <a:txBody>
                    <a:bodyPr/>
                    <a:lstStyle/>
                    <a:p>
                      <a:pPr algn="l" fontAlgn="ctr"/>
                      <a:r>
                        <a:rPr lang="en-ZA" sz="1200" b="0" i="0" u="none" strike="noStrike">
                          <a:solidFill>
                            <a:srgbClr val="002060"/>
                          </a:solidFill>
                          <a:effectLst/>
                          <a:latin typeface="Arial"/>
                          <a:cs typeface="Arial"/>
                        </a:rPr>
                        <a:t>Windybrow Theatre</a:t>
                      </a:r>
                      <a:endParaRPr lang="en-US" sz="1200" b="0" i="0" u="none" strike="noStrike">
                        <a:solidFill>
                          <a:srgbClr val="002060"/>
                        </a:solidFill>
                        <a:effectLst/>
                        <a:latin typeface="Arial"/>
                      </a:endParaRPr>
                    </a:p>
                  </a:txBody>
                  <a:tcPr marL="123623"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2060"/>
                          </a:solidFill>
                          <a:effectLst/>
                          <a:latin typeface="Arial"/>
                          <a:cs typeface="Arial"/>
                        </a:rPr>
                        <a:t>Unqualified with Matters</a:t>
                      </a:r>
                      <a:endParaRPr lang="en-US" sz="1200" b="1" i="0" u="none" strike="noStrike" dirty="0">
                        <a:solidFill>
                          <a:srgbClr val="002060"/>
                        </a:solidFill>
                        <a:effectLst/>
                        <a:latin typeface="Arial"/>
                      </a:endParaRP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FFFFFF"/>
                          </a:solidFill>
                          <a:effectLst/>
                          <a:latin typeface="Arial"/>
                        </a:rPr>
                        <a:t>Qualified</a:t>
                      </a:r>
                    </a:p>
                  </a:txBody>
                  <a:tcPr marL="6868" marR="6868" marT="6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bl>
          </a:graphicData>
        </a:graphic>
      </p:graphicFrame>
      <p:sp>
        <p:nvSpPr>
          <p:cNvPr id="14" name="Title 1"/>
          <p:cNvSpPr txBox="1">
            <a:spLocks/>
          </p:cNvSpPr>
          <p:nvPr/>
        </p:nvSpPr>
        <p:spPr>
          <a:xfrm>
            <a:off x="159762" y="151800"/>
            <a:ext cx="8305200" cy="381600"/>
          </a:xfrm>
          <a:prstGeom prst="rect">
            <a:avLst/>
          </a:prstGeom>
        </p:spPr>
        <p:style>
          <a:lnRef idx="1">
            <a:schemeClr val="accent1"/>
          </a:lnRef>
          <a:fillRef idx="2">
            <a:schemeClr val="accent1"/>
          </a:fillRef>
          <a:effectRef idx="1">
            <a:schemeClr val="accent1"/>
          </a:effectRef>
          <a:fontRef idx="minor">
            <a:schemeClr val="dk1"/>
          </a:fontRef>
        </p:style>
        <p:txBody>
          <a:bodyPr vert="horz" lIns="139849" tIns="104887" rIns="0" bIns="0" rtlCol="0" anchor="b" anchorCtr="0">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2. </a:t>
            </a:r>
            <a:r>
              <a:rPr lang="en-ZA" sz="2100" b="1" dirty="0" smtClean="0">
                <a:solidFill>
                  <a:srgbClr val="00A9A4"/>
                </a:solidFill>
                <a:latin typeface="Arial" panose="020B0604020202020204" pitchFamily="34" charset="0"/>
                <a:cs typeface="Arial" panose="020B0604020202020204" pitchFamily="34" charset="0"/>
              </a:rPr>
              <a:t>Audit </a:t>
            </a:r>
            <a:r>
              <a:rPr lang="en-ZA" sz="2100" b="1" dirty="0">
                <a:solidFill>
                  <a:srgbClr val="00A9A4"/>
                </a:solidFill>
                <a:latin typeface="Arial" panose="020B0604020202020204" pitchFamily="34" charset="0"/>
                <a:cs typeface="Arial" panose="020B0604020202020204" pitchFamily="34" charset="0"/>
              </a:rPr>
              <a:t>outcomes </a:t>
            </a:r>
            <a:r>
              <a:rPr lang="en-ZA" sz="2100" b="1" dirty="0" smtClean="0">
                <a:solidFill>
                  <a:srgbClr val="00A9A4"/>
                </a:solidFill>
                <a:latin typeface="Arial" panose="020B0604020202020204" pitchFamily="34" charset="0"/>
                <a:cs typeface="Arial" panose="020B0604020202020204" pitchFamily="34" charset="0"/>
              </a:rPr>
              <a:t>of the </a:t>
            </a:r>
            <a:r>
              <a:rPr lang="en-ZA" sz="2100" b="1" dirty="0" smtClean="0">
                <a:solidFill>
                  <a:srgbClr val="00A9A4"/>
                </a:solidFill>
                <a:latin typeface="Arial" panose="020B0604020202020204" pitchFamily="34" charset="0"/>
                <a:cs typeface="Arial" panose="020B0604020202020204" pitchFamily="34" charset="0"/>
              </a:rPr>
              <a:t>portfolio (cont.)</a:t>
            </a:r>
            <a:endParaRPr lang="en-US"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779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1031703"/>
            <a:ext cx="8388762" cy="5155657"/>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ZA" dirty="0">
              <a:solidFill>
                <a:prstClr val="white"/>
              </a:solidFill>
            </a:endParaRPr>
          </a:p>
        </p:txBody>
      </p:sp>
      <p:sp>
        <p:nvSpPr>
          <p:cNvPr id="21" name="TextBox 20"/>
          <p:cNvSpPr txBox="1"/>
          <p:nvPr/>
        </p:nvSpPr>
        <p:spPr>
          <a:xfrm rot="5400000">
            <a:off x="405445" y="3429065"/>
            <a:ext cx="5692060" cy="357930"/>
          </a:xfrm>
          <a:prstGeom prst="rect">
            <a:avLst/>
          </a:prstGeom>
          <a:noFill/>
        </p:spPr>
        <p:txBody>
          <a:bodyPr wrap="square" lIns="80147" tIns="40074" rIns="80147" bIns="40074" rtlCol="0">
            <a:spAutoFit/>
          </a:bodyPr>
          <a:lstStyle/>
          <a:p>
            <a:pPr algn="ctr"/>
            <a:r>
              <a:rPr lang="en-ZA" dirty="0" smtClean="0">
                <a:solidFill>
                  <a:prstClr val="white">
                    <a:lumMod val="75000"/>
                  </a:prstClr>
                </a:solidFill>
              </a:rPr>
              <a:t>-----------------------------------------------------------------------</a:t>
            </a:r>
            <a:endParaRPr lang="en-ZA" dirty="0">
              <a:solidFill>
                <a:prstClr val="white">
                  <a:lumMod val="75000"/>
                </a:prstClr>
              </a:solidFill>
            </a:endParaRPr>
          </a:p>
        </p:txBody>
      </p:sp>
      <p:sp>
        <p:nvSpPr>
          <p:cNvPr id="22" name="Title 1"/>
          <p:cNvSpPr txBox="1">
            <a:spLocks/>
          </p:cNvSpPr>
          <p:nvPr/>
        </p:nvSpPr>
        <p:spPr>
          <a:xfrm>
            <a:off x="253110" y="967660"/>
            <a:ext cx="2721863" cy="396894"/>
          </a:xfrm>
          <a:prstGeom prst="rect">
            <a:avLst/>
          </a:prstGeom>
        </p:spPr>
        <p:txBody>
          <a:bodyPr vert="horz" lIns="139974" tIns="104980" rIns="0" bIns="0" rtlCol="0" anchor="t" anchorCtr="0">
            <a:noAutofit/>
          </a:bodyPr>
          <a:lstStyle/>
          <a:p>
            <a:pPr algn="ctr">
              <a:spcBef>
                <a:spcPct val="0"/>
              </a:spcBef>
              <a:spcAft>
                <a:spcPts val="1052"/>
              </a:spcAft>
            </a:pPr>
            <a:r>
              <a:rPr lang="en-ZA" sz="1200" b="1" dirty="0">
                <a:solidFill>
                  <a:srgbClr val="9BBB59">
                    <a:lumMod val="75000"/>
                  </a:srgbClr>
                </a:solidFill>
                <a:latin typeface="Arial Narrow" pitchFamily="34" charset="0"/>
                <a:cs typeface="Arial"/>
              </a:rPr>
              <a:t>Usefulness of annual </a:t>
            </a:r>
            <a:br>
              <a:rPr lang="en-ZA" sz="1200" b="1" dirty="0">
                <a:solidFill>
                  <a:srgbClr val="9BBB59">
                    <a:lumMod val="75000"/>
                  </a:srgbClr>
                </a:solidFill>
                <a:latin typeface="Arial Narrow" pitchFamily="34" charset="0"/>
                <a:cs typeface="Arial"/>
              </a:rPr>
            </a:br>
            <a:r>
              <a:rPr lang="en-ZA" sz="1200" b="1" dirty="0">
                <a:solidFill>
                  <a:srgbClr val="9BBB59">
                    <a:lumMod val="75000"/>
                  </a:srgbClr>
                </a:solidFill>
                <a:latin typeface="Arial Narrow" pitchFamily="34" charset="0"/>
                <a:cs typeface="Arial"/>
              </a:rPr>
              <a:t>performance information</a:t>
            </a:r>
          </a:p>
        </p:txBody>
      </p:sp>
      <p:sp>
        <p:nvSpPr>
          <p:cNvPr id="23" name="Title 1"/>
          <p:cNvSpPr txBox="1">
            <a:spLocks/>
          </p:cNvSpPr>
          <p:nvPr/>
        </p:nvSpPr>
        <p:spPr>
          <a:xfrm>
            <a:off x="3276599" y="967660"/>
            <a:ext cx="2655757" cy="545557"/>
          </a:xfrm>
          <a:prstGeom prst="rect">
            <a:avLst/>
          </a:prstGeom>
        </p:spPr>
        <p:txBody>
          <a:bodyPr vert="horz" lIns="139974" tIns="104980" rIns="0" bIns="0" rtlCol="0" anchor="t" anchorCtr="0">
            <a:noAutofit/>
          </a:bodyPr>
          <a:lstStyle/>
          <a:p>
            <a:pPr algn="ctr">
              <a:spcBef>
                <a:spcPct val="0"/>
              </a:spcBef>
              <a:spcAft>
                <a:spcPts val="1052"/>
              </a:spcAft>
            </a:pPr>
            <a:r>
              <a:rPr lang="en-ZA" sz="1200" b="1" dirty="0">
                <a:solidFill>
                  <a:srgbClr val="9BBB59">
                    <a:lumMod val="75000"/>
                  </a:srgbClr>
                </a:solidFill>
                <a:latin typeface="Arial Narrow" pitchFamily="34" charset="0"/>
                <a:cs typeface="Arial"/>
              </a:rPr>
              <a:t>Reliability of</a:t>
            </a:r>
            <a:br>
              <a:rPr lang="en-ZA" sz="1200" b="1" dirty="0">
                <a:solidFill>
                  <a:srgbClr val="9BBB59">
                    <a:lumMod val="75000"/>
                  </a:srgbClr>
                </a:solidFill>
                <a:latin typeface="Arial Narrow" pitchFamily="34" charset="0"/>
                <a:cs typeface="Arial"/>
              </a:rPr>
            </a:br>
            <a:r>
              <a:rPr lang="en-ZA" sz="1200" b="1" dirty="0">
                <a:solidFill>
                  <a:srgbClr val="9BBB59">
                    <a:lumMod val="75000"/>
                  </a:srgbClr>
                </a:solidFill>
                <a:latin typeface="Arial Narrow" pitchFamily="34" charset="0"/>
                <a:cs typeface="Arial"/>
              </a:rPr>
              <a:t> performance information</a:t>
            </a:r>
          </a:p>
        </p:txBody>
      </p:sp>
      <p:sp>
        <p:nvSpPr>
          <p:cNvPr id="25" name="Rectangle 23"/>
          <p:cNvSpPr/>
          <p:nvPr/>
        </p:nvSpPr>
        <p:spPr>
          <a:xfrm>
            <a:off x="6990780" y="2254974"/>
            <a:ext cx="1162619" cy="1400393"/>
          </a:xfrm>
          <a:prstGeom prst="rect">
            <a:avLst/>
          </a:prstGeom>
        </p:spPr>
        <p:txBody>
          <a:bodyPr wrap="square" lIns="91449" tIns="45725" rIns="91449" bIns="45725" anchor="t">
            <a:spAutoFit/>
          </a:bodyPr>
          <a:lstStyle/>
          <a:p>
            <a:pPr>
              <a:lnSpc>
                <a:spcPct val="150000"/>
              </a:lnSpc>
              <a:spcAft>
                <a:spcPts val="1200"/>
              </a:spcAft>
            </a:pPr>
            <a:r>
              <a:rPr lang="en-US" sz="1000" b="1" dirty="0" smtClean="0">
                <a:solidFill>
                  <a:prstClr val="black"/>
                </a:solidFill>
                <a:latin typeface="Arial" panose="020B0604020202020204" pitchFamily="34" charset="0"/>
                <a:cs typeface="Arial" panose="020B0604020202020204" pitchFamily="34" charset="0"/>
              </a:rPr>
              <a:t>With no </a:t>
            </a:r>
            <a:br>
              <a:rPr lang="en-US" sz="1000" b="1" dirty="0" smtClean="0">
                <a:solidFill>
                  <a:prstClr val="black"/>
                </a:solidFill>
                <a:latin typeface="Arial" panose="020B0604020202020204" pitchFamily="34" charset="0"/>
                <a:cs typeface="Arial" panose="020B0604020202020204" pitchFamily="34" charset="0"/>
              </a:rPr>
            </a:br>
            <a:r>
              <a:rPr lang="en-US" sz="1000" b="1" dirty="0" smtClean="0">
                <a:solidFill>
                  <a:prstClr val="black"/>
                </a:solidFill>
                <a:latin typeface="Arial" panose="020B0604020202020204" pitchFamily="34" charset="0"/>
                <a:cs typeface="Arial" panose="020B0604020202020204" pitchFamily="34" charset="0"/>
              </a:rPr>
              <a:t>material findings</a:t>
            </a:r>
          </a:p>
          <a:p>
            <a:pPr>
              <a:lnSpc>
                <a:spcPct val="150000"/>
              </a:lnSpc>
              <a:spcAft>
                <a:spcPts val="1200"/>
              </a:spcAft>
            </a:pPr>
            <a:r>
              <a:rPr lang="en-US" sz="1000" b="1" dirty="0" smtClean="0">
                <a:solidFill>
                  <a:prstClr val="black"/>
                </a:solidFill>
                <a:latin typeface="Arial" panose="020B0604020202020204" pitchFamily="34" charset="0"/>
                <a:cs typeface="Arial" panose="020B0604020202020204" pitchFamily="34" charset="0"/>
              </a:rPr>
              <a:t>With material </a:t>
            </a:r>
            <a:br>
              <a:rPr lang="en-US" sz="1000" b="1" dirty="0" smtClean="0">
                <a:solidFill>
                  <a:prstClr val="black"/>
                </a:solidFill>
                <a:latin typeface="Arial" panose="020B0604020202020204" pitchFamily="34" charset="0"/>
                <a:cs typeface="Arial" panose="020B0604020202020204" pitchFamily="34" charset="0"/>
              </a:rPr>
            </a:br>
            <a:r>
              <a:rPr lang="en-US" sz="1000" b="1" dirty="0" smtClean="0">
                <a:solidFill>
                  <a:prstClr val="black"/>
                </a:solidFill>
                <a:latin typeface="Arial" panose="020B0604020202020204" pitchFamily="34" charset="0"/>
                <a:cs typeface="Arial" panose="020B0604020202020204" pitchFamily="34" charset="0"/>
              </a:rPr>
              <a:t>findings </a:t>
            </a:r>
            <a:endParaRPr lang="en-US" sz="1000" b="1" dirty="0">
              <a:solidFill>
                <a:prstClr val="black"/>
              </a:solidFill>
              <a:latin typeface="Arial" panose="020B0604020202020204" pitchFamily="34" charset="0"/>
              <a:cs typeface="Arial" panose="020B0604020202020204" pitchFamily="34" charset="0"/>
            </a:endParaRPr>
          </a:p>
        </p:txBody>
      </p:sp>
      <p:sp>
        <p:nvSpPr>
          <p:cNvPr id="26" name="Rectangle 24"/>
          <p:cNvSpPr/>
          <p:nvPr/>
        </p:nvSpPr>
        <p:spPr>
          <a:xfrm>
            <a:off x="6705600" y="2467689"/>
            <a:ext cx="266386" cy="209594"/>
          </a:xfrm>
          <a:prstGeom prst="rect">
            <a:avLst/>
          </a:prstGeom>
          <a:solidFill>
            <a:srgbClr val="97E59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49" tIns="45725" rIns="91449" bIns="45725" rtlCol="0" anchor="ctr"/>
          <a:lstStyle/>
          <a:p>
            <a:pPr algn="ctr"/>
            <a:endParaRPr lang="en-US" dirty="0">
              <a:solidFill>
                <a:prstClr val="black"/>
              </a:solidFill>
            </a:endParaRPr>
          </a:p>
        </p:txBody>
      </p:sp>
      <p:sp>
        <p:nvSpPr>
          <p:cNvPr id="27" name="Rectangle 21"/>
          <p:cNvSpPr/>
          <p:nvPr/>
        </p:nvSpPr>
        <p:spPr>
          <a:xfrm>
            <a:off x="6705600" y="3429000"/>
            <a:ext cx="266386" cy="209594"/>
          </a:xfrm>
          <a:prstGeom prst="rect">
            <a:avLst/>
          </a:prstGeom>
          <a:solidFill>
            <a:srgbClr val="F9A1A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49" tIns="45725" rIns="91449" bIns="45725" rtlCol="0" anchor="ctr"/>
          <a:lstStyle/>
          <a:p>
            <a:pPr algn="ctr"/>
            <a:endParaRPr lang="en-US" dirty="0">
              <a:solidFill>
                <a:prstClr val="black"/>
              </a:solidFill>
            </a:endParaRPr>
          </a:p>
        </p:txBody>
      </p:sp>
      <p:sp>
        <p:nvSpPr>
          <p:cNvPr id="28" name="Content Placeholder 2"/>
          <p:cNvSpPr>
            <a:spLocks noGrp="1"/>
          </p:cNvSpPr>
          <p:nvPr>
            <p:ph idx="1"/>
          </p:nvPr>
        </p:nvSpPr>
        <p:spPr>
          <a:xfrm>
            <a:off x="3602693" y="5029200"/>
            <a:ext cx="3508417" cy="2133600"/>
          </a:xfrm>
        </p:spPr>
        <p:txBody>
          <a:bodyPr>
            <a:noAutofit/>
          </a:bodyPr>
          <a:lstStyle/>
          <a:p>
            <a:pPr marL="0" indent="0">
              <a:buNone/>
            </a:pPr>
            <a:r>
              <a:rPr lang="en-ZA" sz="1000" b="1" i="1" dirty="0" smtClean="0">
                <a:solidFill>
                  <a:schemeClr val="bg1">
                    <a:lumMod val="50000"/>
                  </a:schemeClr>
                </a:solidFill>
                <a:latin typeface="Arial" pitchFamily="34" charset="0"/>
                <a:cs typeface="Arial" pitchFamily="34" charset="0"/>
              </a:rPr>
              <a:t>Reliability</a:t>
            </a:r>
            <a:endParaRPr lang="en-ZA" sz="1000" b="1" i="1" dirty="0">
              <a:solidFill>
                <a:schemeClr val="bg1">
                  <a:lumMod val="50000"/>
                </a:schemeClr>
              </a:solidFill>
              <a:latin typeface="Arial" pitchFamily="34" charset="0"/>
              <a:cs typeface="Arial" pitchFamily="34" charset="0"/>
            </a:endParaRPr>
          </a:p>
          <a:p>
            <a:pPr marL="0" indent="0">
              <a:buNone/>
            </a:pPr>
            <a:r>
              <a:rPr lang="en-ZA" sz="1000" dirty="0">
                <a:solidFill>
                  <a:schemeClr val="bg1">
                    <a:lumMod val="50000"/>
                  </a:schemeClr>
                </a:solidFill>
                <a:latin typeface="Arial" pitchFamily="34" charset="0"/>
                <a:cs typeface="Arial" pitchFamily="34" charset="0"/>
              </a:rPr>
              <a:t>The most common findings on reliability of </a:t>
            </a:r>
            <a:endParaRPr lang="en-ZA" sz="1000" dirty="0" smtClean="0">
              <a:solidFill>
                <a:schemeClr val="bg1">
                  <a:lumMod val="50000"/>
                </a:schemeClr>
              </a:solidFill>
              <a:latin typeface="Arial" pitchFamily="34" charset="0"/>
              <a:cs typeface="Arial" pitchFamily="34" charset="0"/>
            </a:endParaRPr>
          </a:p>
          <a:p>
            <a:pPr marL="0" indent="0">
              <a:buNone/>
            </a:pPr>
            <a:r>
              <a:rPr lang="en-ZA" sz="1000" dirty="0" smtClean="0">
                <a:solidFill>
                  <a:schemeClr val="bg1">
                    <a:lumMod val="50000"/>
                  </a:schemeClr>
                </a:solidFill>
                <a:latin typeface="Arial" pitchFamily="34" charset="0"/>
                <a:cs typeface="Arial" pitchFamily="34" charset="0"/>
              </a:rPr>
              <a:t>information </a:t>
            </a:r>
            <a:r>
              <a:rPr lang="en-ZA" sz="1000" dirty="0">
                <a:solidFill>
                  <a:schemeClr val="bg1">
                    <a:lumMod val="50000"/>
                  </a:schemeClr>
                </a:solidFill>
                <a:latin typeface="Arial" pitchFamily="34" charset="0"/>
                <a:cs typeface="Arial" pitchFamily="34" charset="0"/>
              </a:rPr>
              <a:t>were the following:</a:t>
            </a:r>
          </a:p>
          <a:p>
            <a:pPr>
              <a:buFontTx/>
              <a:buChar char="-"/>
            </a:pPr>
            <a:r>
              <a:rPr lang="en-ZA" sz="1000" dirty="0">
                <a:solidFill>
                  <a:schemeClr val="bg1">
                    <a:lumMod val="50000"/>
                  </a:schemeClr>
                </a:solidFill>
                <a:latin typeface="Arial" pitchFamily="34" charset="0"/>
                <a:cs typeface="Arial" pitchFamily="34" charset="0"/>
              </a:rPr>
              <a:t>Reported information not complete</a:t>
            </a:r>
          </a:p>
          <a:p>
            <a:pPr>
              <a:buFontTx/>
              <a:buChar char="-"/>
            </a:pPr>
            <a:r>
              <a:rPr lang="en-ZA" sz="1000" dirty="0">
                <a:solidFill>
                  <a:schemeClr val="bg1">
                    <a:lumMod val="50000"/>
                  </a:schemeClr>
                </a:solidFill>
                <a:latin typeface="Arial" pitchFamily="34" charset="0"/>
                <a:cs typeface="Arial" pitchFamily="34" charset="0"/>
              </a:rPr>
              <a:t>Reported information not valid</a:t>
            </a:r>
          </a:p>
          <a:p>
            <a:pPr>
              <a:buFontTx/>
              <a:buChar char="-"/>
            </a:pPr>
            <a:r>
              <a:rPr lang="en-ZA" sz="1000" dirty="0">
                <a:solidFill>
                  <a:schemeClr val="bg1">
                    <a:lumMod val="50000"/>
                  </a:schemeClr>
                </a:solidFill>
                <a:latin typeface="Arial" pitchFamily="34" charset="0"/>
                <a:cs typeface="Arial" pitchFamily="34" charset="0"/>
              </a:rPr>
              <a:t>Reported information not accurate</a:t>
            </a:r>
          </a:p>
          <a:p>
            <a:pPr>
              <a:buFontTx/>
              <a:buChar char="-"/>
            </a:pPr>
            <a:endParaRPr lang="en-ZA" sz="1000" dirty="0">
              <a:solidFill>
                <a:schemeClr val="bg1">
                  <a:lumMod val="50000"/>
                </a:schemeClr>
              </a:solidFill>
              <a:latin typeface="Arial" pitchFamily="34" charset="0"/>
              <a:cs typeface="Arial" pitchFamily="34" charset="0"/>
            </a:endParaRPr>
          </a:p>
          <a:p>
            <a:pPr marL="0" indent="0">
              <a:buNone/>
            </a:pPr>
            <a:endParaRPr lang="en-ZA" sz="1000" dirty="0">
              <a:solidFill>
                <a:srgbClr val="479B87"/>
              </a:solidFill>
              <a:latin typeface="Arial" pitchFamily="34" charset="0"/>
              <a:cs typeface="Arial" pitchFamily="34" charset="0"/>
            </a:endParaRPr>
          </a:p>
          <a:p>
            <a:pPr marL="0" indent="0">
              <a:buNone/>
            </a:pPr>
            <a:endParaRPr lang="en-ZA" sz="1000" b="1" i="1" dirty="0">
              <a:solidFill>
                <a:srgbClr val="479B87"/>
              </a:solidFill>
              <a:latin typeface="Arial" pitchFamily="34" charset="0"/>
              <a:cs typeface="Arial" pitchFamily="34" charset="0"/>
            </a:endParaRPr>
          </a:p>
          <a:p>
            <a:pPr marL="0" indent="0">
              <a:buNone/>
            </a:pPr>
            <a:endParaRPr lang="en-ZA" sz="1000" b="1" i="1" dirty="0">
              <a:solidFill>
                <a:srgbClr val="479B87"/>
              </a:solidFill>
              <a:latin typeface="Arial" pitchFamily="34" charset="0"/>
              <a:cs typeface="Arial" pitchFamily="34" charset="0"/>
            </a:endParaRPr>
          </a:p>
        </p:txBody>
      </p:sp>
      <p:sp>
        <p:nvSpPr>
          <p:cNvPr id="29" name="Content Placeholder 2"/>
          <p:cNvSpPr txBox="1">
            <a:spLocks/>
          </p:cNvSpPr>
          <p:nvPr/>
        </p:nvSpPr>
        <p:spPr>
          <a:xfrm>
            <a:off x="253110" y="5029200"/>
            <a:ext cx="3508417" cy="2209800"/>
          </a:xfrm>
          <a:prstGeom prst="rect">
            <a:avLst/>
          </a:prstGeom>
        </p:spPr>
        <p:txBody>
          <a:bodyPr>
            <a:no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000" b="1" i="1" dirty="0" smtClean="0">
                <a:solidFill>
                  <a:prstClr val="white">
                    <a:lumMod val="50000"/>
                  </a:prstClr>
                </a:solidFill>
                <a:latin typeface="Arial" pitchFamily="34" charset="0"/>
                <a:cs typeface="Arial" pitchFamily="34" charset="0"/>
              </a:rPr>
              <a:t>Usefulness</a:t>
            </a:r>
          </a:p>
          <a:p>
            <a:pPr marL="0" indent="0"/>
            <a:r>
              <a:rPr lang="en-ZA" sz="1000" dirty="0" smtClean="0">
                <a:solidFill>
                  <a:prstClr val="white">
                    <a:lumMod val="50000"/>
                  </a:prstClr>
                </a:solidFill>
                <a:latin typeface="Arial" pitchFamily="34" charset="0"/>
                <a:cs typeface="Arial" pitchFamily="34" charset="0"/>
              </a:rPr>
              <a:t>The most common findings on the usefulness of information were the following:</a:t>
            </a:r>
          </a:p>
          <a:p>
            <a:pPr>
              <a:buFontTx/>
              <a:buChar char="-"/>
            </a:pPr>
            <a:r>
              <a:rPr lang="en-ZA" sz="1000" dirty="0" smtClean="0">
                <a:solidFill>
                  <a:prstClr val="white">
                    <a:lumMod val="50000"/>
                  </a:prstClr>
                </a:solidFill>
                <a:latin typeface="Arial" pitchFamily="34" charset="0"/>
                <a:cs typeface="Arial" pitchFamily="34" charset="0"/>
              </a:rPr>
              <a:t>Indicators/measures not well defined</a:t>
            </a:r>
          </a:p>
          <a:p>
            <a:pPr>
              <a:buFontTx/>
              <a:buChar char="-"/>
            </a:pPr>
            <a:r>
              <a:rPr lang="en-ZA" sz="1000" dirty="0" smtClean="0">
                <a:solidFill>
                  <a:prstClr val="white">
                    <a:lumMod val="50000"/>
                  </a:prstClr>
                </a:solidFill>
                <a:latin typeface="Arial" pitchFamily="34" charset="0"/>
                <a:cs typeface="Arial" pitchFamily="34" charset="0"/>
              </a:rPr>
              <a:t>Performance targets not measurable</a:t>
            </a:r>
          </a:p>
          <a:p>
            <a:pPr>
              <a:buFontTx/>
              <a:buChar char="-"/>
            </a:pPr>
            <a:r>
              <a:rPr lang="en-ZA" sz="1000" dirty="0" smtClean="0">
                <a:solidFill>
                  <a:prstClr val="white">
                    <a:lumMod val="50000"/>
                  </a:prstClr>
                </a:solidFill>
                <a:latin typeface="Arial" pitchFamily="34" charset="0"/>
                <a:cs typeface="Arial" pitchFamily="34" charset="0"/>
              </a:rPr>
              <a:t>Reasons for variance not supported</a:t>
            </a:r>
          </a:p>
        </p:txBody>
      </p:sp>
      <p:sp>
        <p:nvSpPr>
          <p:cNvPr id="1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12</a:t>
            </a:fld>
            <a:endParaRPr lang="en-US" dirty="0">
              <a:solidFill>
                <a:prstClr val="white"/>
              </a:solidFill>
            </a:endParaRPr>
          </a:p>
        </p:txBody>
      </p:sp>
      <p:sp>
        <p:nvSpPr>
          <p:cNvPr id="16" name="Title 1"/>
          <p:cNvSpPr txBox="1">
            <a:spLocks/>
          </p:cNvSpPr>
          <p:nvPr/>
        </p:nvSpPr>
        <p:spPr>
          <a:xfrm>
            <a:off x="159762" y="151800"/>
            <a:ext cx="8305200" cy="381600"/>
          </a:xfrm>
          <a:prstGeom prst="rect">
            <a:avLst/>
          </a:prstGeom>
        </p:spPr>
        <p:style>
          <a:lnRef idx="1">
            <a:schemeClr val="accent1"/>
          </a:lnRef>
          <a:fillRef idx="2">
            <a:schemeClr val="accent1"/>
          </a:fillRef>
          <a:effectRef idx="1">
            <a:schemeClr val="accent1"/>
          </a:effectRef>
          <a:fontRef idx="minor">
            <a:schemeClr val="dk1"/>
          </a:fontRef>
        </p:style>
        <p:txBody>
          <a:bodyPr vert="horz" lIns="139849" tIns="104887" rIns="0" bIns="0" rtlCol="0" anchor="b" anchorCtr="0">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2. Audit outcomes of the portfolio</a:t>
            </a:r>
            <a:endParaRPr lang="en-US" sz="2100" b="1" dirty="0">
              <a:solidFill>
                <a:srgbClr val="00A9A4"/>
              </a:solidFill>
              <a:latin typeface="Arial" panose="020B0604020202020204" pitchFamily="34" charset="0"/>
              <a:cs typeface="Arial" panose="020B0604020202020204" pitchFamily="34" charset="0"/>
            </a:endParaRPr>
          </a:p>
        </p:txBody>
      </p:sp>
      <p:sp>
        <p:nvSpPr>
          <p:cNvPr id="2" name="Rectangle 1"/>
          <p:cNvSpPr/>
          <p:nvPr/>
        </p:nvSpPr>
        <p:spPr>
          <a:xfrm>
            <a:off x="762000" y="609600"/>
            <a:ext cx="4514377" cy="369332"/>
          </a:xfrm>
          <a:prstGeom prst="rect">
            <a:avLst/>
          </a:prstGeom>
        </p:spPr>
        <p:txBody>
          <a:bodyPr wrap="none">
            <a:spAutoFit/>
          </a:bodyPr>
          <a:lstStyle/>
          <a:p>
            <a:r>
              <a:rPr lang="en-ZA" b="1" dirty="0">
                <a:solidFill>
                  <a:srgbClr val="00A9A4"/>
                </a:solidFill>
                <a:latin typeface="Arial Narrow" panose="020B0606020202030204" pitchFamily="34" charset="0"/>
                <a:cs typeface="Arial"/>
              </a:rPr>
              <a:t>Quality of performance information over 2 years</a:t>
            </a:r>
            <a:endParaRPr lang="en-ZA" dirty="0">
              <a:solidFill>
                <a:prstClr val="black"/>
              </a:solidFill>
            </a:endParaRPr>
          </a:p>
        </p:txBody>
      </p:sp>
      <p:sp>
        <p:nvSpPr>
          <p:cNvPr id="20" name="TextBox 19"/>
          <p:cNvSpPr txBox="1"/>
          <p:nvPr/>
        </p:nvSpPr>
        <p:spPr>
          <a:xfrm rot="5400000">
            <a:off x="3604404" y="3429065"/>
            <a:ext cx="5692060" cy="357930"/>
          </a:xfrm>
          <a:prstGeom prst="rect">
            <a:avLst/>
          </a:prstGeom>
          <a:noFill/>
        </p:spPr>
        <p:txBody>
          <a:bodyPr wrap="square" lIns="80147" tIns="40074" rIns="80147" bIns="40074" rtlCol="0">
            <a:spAutoFit/>
          </a:bodyPr>
          <a:lstStyle/>
          <a:p>
            <a:pPr algn="ctr"/>
            <a:r>
              <a:rPr lang="en-ZA" dirty="0" smtClean="0">
                <a:solidFill>
                  <a:prstClr val="white">
                    <a:lumMod val="75000"/>
                  </a:prstClr>
                </a:solidFill>
              </a:rPr>
              <a:t>-----------------------------------------------------------------------</a:t>
            </a:r>
            <a:endParaRPr lang="en-ZA" dirty="0">
              <a:solidFill>
                <a:prstClr val="white">
                  <a:lumMod val="75000"/>
                </a:prstClr>
              </a:solidFill>
            </a:endParaRPr>
          </a:p>
        </p:txBody>
      </p:sp>
      <p:graphicFrame>
        <p:nvGraphicFramePr>
          <p:cNvPr id="24" name="Chart 23"/>
          <p:cNvGraphicFramePr/>
          <p:nvPr>
            <p:extLst>
              <p:ext uri="{D42A27DB-BD31-4B8C-83A1-F6EECF244321}">
                <p14:modId xmlns:p14="http://schemas.microsoft.com/office/powerpoint/2010/main" val="2509294917"/>
              </p:ext>
            </p:extLst>
          </p:nvPr>
        </p:nvGraphicFramePr>
        <p:xfrm>
          <a:off x="715248" y="1364554"/>
          <a:ext cx="2257189" cy="3569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p:nvPr>
            <p:extLst>
              <p:ext uri="{D42A27DB-BD31-4B8C-83A1-F6EECF244321}">
                <p14:modId xmlns:p14="http://schemas.microsoft.com/office/powerpoint/2010/main" val="3462054917"/>
              </p:ext>
            </p:extLst>
          </p:nvPr>
        </p:nvGraphicFramePr>
        <p:xfrm>
          <a:off x="3369284" y="1364554"/>
          <a:ext cx="2563072" cy="37654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3359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smtClean="0">
                <a:latin typeface="Arial Black"/>
                <a:cs typeface="Arial Black"/>
              </a:rPr>
              <a:t>3</a:t>
            </a:r>
            <a:endParaRPr lang="en-US" dirty="0">
              <a:latin typeface="Arial Black"/>
              <a:cs typeface="Arial Black"/>
            </a:endParaRP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Annual Performance Plans (APPs) 2017/18 review of the portfolio</a:t>
            </a:r>
            <a:endParaRPr lang="en-US" sz="2500" b="1"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787807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371600"/>
            <a:ext cx="8229600" cy="4800600"/>
          </a:xfrm>
        </p:spPr>
        <p:txBody>
          <a:bodyPr>
            <a:normAutofit/>
          </a:bodyPr>
          <a:lstStyle/>
          <a:p>
            <a:pPr marL="400050">
              <a:buFont typeface="Arial" panose="020B0604020202020204" pitchFamily="34" charset="0"/>
              <a:buChar char="•"/>
            </a:pPr>
            <a:r>
              <a:rPr lang="en-ZA" sz="2000" dirty="0" smtClean="0">
                <a:solidFill>
                  <a:schemeClr val="tx1">
                    <a:lumMod val="65000"/>
                    <a:lumOff val="35000"/>
                  </a:schemeClr>
                </a:solidFill>
                <a:latin typeface="Arial" panose="020B0604020202020204" pitchFamily="34" charset="0"/>
                <a:cs typeface="Arial" panose="020B0604020202020204" pitchFamily="34" charset="0"/>
              </a:rPr>
              <a:t>The interim review provides an early warning where concerns with regards to </a:t>
            </a:r>
            <a:r>
              <a:rPr lang="en-ZA" sz="2000" dirty="0">
                <a:solidFill>
                  <a:schemeClr val="tx1">
                    <a:lumMod val="65000"/>
                    <a:lumOff val="35000"/>
                  </a:schemeClr>
                </a:solidFill>
                <a:latin typeface="Arial" panose="020B0604020202020204" pitchFamily="34" charset="0"/>
                <a:cs typeface="Arial" panose="020B0604020202020204" pitchFamily="34" charset="0"/>
              </a:rPr>
              <a:t>the measurability and relevance of the indicators and </a:t>
            </a:r>
            <a:r>
              <a:rPr lang="en-ZA" sz="2000" dirty="0" smtClean="0">
                <a:solidFill>
                  <a:schemeClr val="tx1">
                    <a:lumMod val="65000"/>
                    <a:lumOff val="35000"/>
                  </a:schemeClr>
                </a:solidFill>
                <a:latin typeface="Arial" panose="020B0604020202020204" pitchFamily="34" charset="0"/>
                <a:cs typeface="Arial" panose="020B0604020202020204" pitchFamily="34" charset="0"/>
              </a:rPr>
              <a:t>targets have been identified</a:t>
            </a:r>
          </a:p>
          <a:p>
            <a:pPr marL="400050">
              <a:buFont typeface="Arial" panose="020B0604020202020204" pitchFamily="34" charset="0"/>
              <a:buChar char="•"/>
            </a:pPr>
            <a:endParaRPr lang="en-ZA" sz="2000" dirty="0" smtClean="0">
              <a:solidFill>
                <a:schemeClr val="tx1">
                  <a:lumMod val="65000"/>
                  <a:lumOff val="35000"/>
                </a:schemeClr>
              </a:solidFill>
              <a:latin typeface="Arial" panose="020B0604020202020204" pitchFamily="34" charset="0"/>
              <a:cs typeface="Arial" panose="020B0604020202020204" pitchFamily="34" charset="0"/>
            </a:endParaRPr>
          </a:p>
          <a:p>
            <a:pPr marL="400050">
              <a:buFont typeface="Arial" panose="020B0604020202020204" pitchFamily="34" charset="0"/>
              <a:buChar char="•"/>
            </a:pPr>
            <a:r>
              <a:rPr lang="en-ZA" sz="2000" dirty="0" smtClean="0">
                <a:solidFill>
                  <a:schemeClr val="tx1">
                    <a:lumMod val="65000"/>
                    <a:lumOff val="35000"/>
                  </a:schemeClr>
                </a:solidFill>
                <a:latin typeface="Arial" panose="020B0604020202020204" pitchFamily="34" charset="0"/>
                <a:cs typeface="Arial" panose="020B0604020202020204" pitchFamily="34" charset="0"/>
              </a:rPr>
              <a:t>The interim review does not entail the performance of detail procedures where underlying systems and supporting documentation are inspected to give assurance on the verifiability of indicators and targets</a:t>
            </a:r>
          </a:p>
          <a:p>
            <a:pPr marL="400050">
              <a:buFont typeface="Arial" panose="020B0604020202020204" pitchFamily="34" charset="0"/>
              <a:buChar char="•"/>
            </a:pPr>
            <a:endParaRPr lang="en-ZA" sz="2000" dirty="0" smtClean="0">
              <a:solidFill>
                <a:schemeClr val="tx1">
                  <a:lumMod val="65000"/>
                  <a:lumOff val="35000"/>
                </a:schemeClr>
              </a:solidFill>
              <a:latin typeface="Arial" panose="020B0604020202020204" pitchFamily="34" charset="0"/>
              <a:cs typeface="Arial" panose="020B0604020202020204" pitchFamily="34" charset="0"/>
            </a:endParaRPr>
          </a:p>
          <a:p>
            <a:pPr marL="400050">
              <a:buFont typeface="Arial" panose="020B0604020202020204" pitchFamily="34" charset="0"/>
              <a:buChar char="•"/>
            </a:pPr>
            <a:r>
              <a:rPr lang="en-ZA" sz="2000" dirty="0" smtClean="0">
                <a:solidFill>
                  <a:schemeClr val="tx1">
                    <a:lumMod val="65000"/>
                    <a:lumOff val="35000"/>
                  </a:schemeClr>
                </a:solidFill>
                <a:latin typeface="Arial" panose="020B0604020202020204" pitchFamily="34" charset="0"/>
                <a:cs typeface="Arial" panose="020B0604020202020204" pitchFamily="34" charset="0"/>
              </a:rPr>
              <a:t>The interim review is only performed on a selection of significant programmes</a:t>
            </a:r>
            <a:endParaRPr lang="en-ZA" sz="24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14</a:t>
            </a:fld>
            <a:endParaRPr lang="en-US" dirty="0">
              <a:solidFill>
                <a:schemeClr val="bg1"/>
              </a:solidFill>
            </a:endParaRPr>
          </a:p>
        </p:txBody>
      </p:sp>
      <p:sp>
        <p:nvSpPr>
          <p:cNvPr id="6" name="Rectangle 5"/>
          <p:cNvSpPr/>
          <p:nvPr/>
        </p:nvSpPr>
        <p:spPr>
          <a:xfrm>
            <a:off x="1752600" y="762000"/>
            <a:ext cx="6248400" cy="369332"/>
          </a:xfrm>
          <a:prstGeom prst="rect">
            <a:avLst/>
          </a:prstGeom>
        </p:spPr>
        <p:txBody>
          <a:bodyPr wrap="square">
            <a:spAutoFit/>
          </a:bodyPr>
          <a:lstStyle/>
          <a:p>
            <a:pPr>
              <a:spcBef>
                <a:spcPct val="0"/>
              </a:spcBef>
            </a:pPr>
            <a:r>
              <a:rPr lang="en-ZA" b="1" dirty="0" smtClean="0">
                <a:solidFill>
                  <a:srgbClr val="00A9A4"/>
                </a:solidFill>
                <a:latin typeface="Arial" panose="020B0604020202020204" pitchFamily="34" charset="0"/>
                <a:cs typeface="Arial" panose="020B0604020202020204" pitchFamily="34" charset="0"/>
              </a:rPr>
              <a:t>Scope of the 2017/18 APP review</a:t>
            </a:r>
            <a:endParaRPr lang="en-ZA" b="1" dirty="0">
              <a:solidFill>
                <a:srgbClr val="00A9A4"/>
              </a:solidFill>
              <a:latin typeface="Arial" panose="020B0604020202020204" pitchFamily="34" charset="0"/>
              <a:cs typeface="Arial" panose="020B0604020202020204" pitchFamily="34" charset="0"/>
            </a:endParaRPr>
          </a:p>
        </p:txBody>
      </p:sp>
      <p:sp>
        <p:nvSpPr>
          <p:cNvPr id="7" name="Rectangle 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22947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19812604"/>
              </p:ext>
            </p:extLst>
          </p:nvPr>
        </p:nvGraphicFramePr>
        <p:xfrm>
          <a:off x="533400" y="1368044"/>
          <a:ext cx="8001000" cy="4346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15</a:t>
            </a:fld>
            <a:endParaRPr lang="en-US" dirty="0">
              <a:solidFill>
                <a:schemeClr val="bg1"/>
              </a:solidFill>
            </a:endParaRPr>
          </a:p>
        </p:txBody>
      </p:sp>
      <p:sp>
        <p:nvSpPr>
          <p:cNvPr id="9" name="Rectangle 8"/>
          <p:cNvSpPr/>
          <p:nvPr/>
        </p:nvSpPr>
        <p:spPr>
          <a:xfrm>
            <a:off x="1752600" y="762000"/>
            <a:ext cx="6248400" cy="369332"/>
          </a:xfrm>
          <a:prstGeom prst="rect">
            <a:avLst/>
          </a:prstGeom>
        </p:spPr>
        <p:txBody>
          <a:bodyPr wrap="square">
            <a:spAutoFit/>
          </a:bodyPr>
          <a:lstStyle/>
          <a:p>
            <a:pPr>
              <a:spcBef>
                <a:spcPct val="0"/>
              </a:spcBef>
            </a:pPr>
            <a:r>
              <a:rPr lang="en-ZA" b="1" dirty="0" smtClean="0">
                <a:solidFill>
                  <a:srgbClr val="00A9A4"/>
                </a:solidFill>
                <a:latin typeface="Arial" panose="020B0604020202020204" pitchFamily="34" charset="0"/>
                <a:cs typeface="Arial" panose="020B0604020202020204" pitchFamily="34" charset="0"/>
              </a:rPr>
              <a:t>Scope of the 2017/18 APP review</a:t>
            </a:r>
            <a:endParaRPr lang="en-ZA" b="1" dirty="0">
              <a:solidFill>
                <a:srgbClr val="00A9A4"/>
              </a:solidFill>
              <a:latin typeface="Arial" panose="020B0604020202020204" pitchFamily="34" charset="0"/>
              <a:cs typeface="Arial" panose="020B0604020202020204" pitchFamily="34" charset="0"/>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70835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2509142"/>
              </p:ext>
            </p:extLst>
          </p:nvPr>
        </p:nvGraphicFramePr>
        <p:xfrm>
          <a:off x="228600" y="1295400"/>
          <a:ext cx="8458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16</a:t>
            </a:fld>
            <a:endParaRPr lang="en-US" dirty="0">
              <a:solidFill>
                <a:schemeClr val="bg1"/>
              </a:solidFill>
            </a:endParaRPr>
          </a:p>
        </p:txBody>
      </p:sp>
      <p:sp>
        <p:nvSpPr>
          <p:cNvPr id="6" name="Rectangle 5"/>
          <p:cNvSpPr/>
          <p:nvPr/>
        </p:nvSpPr>
        <p:spPr>
          <a:xfrm>
            <a:off x="1752600" y="685800"/>
            <a:ext cx="6248400" cy="369332"/>
          </a:xfrm>
          <a:prstGeom prst="rect">
            <a:avLst/>
          </a:prstGeom>
        </p:spPr>
        <p:txBody>
          <a:bodyPr wrap="square">
            <a:spAutoFit/>
          </a:bodyPr>
          <a:lstStyle/>
          <a:p>
            <a:pPr>
              <a:spcBef>
                <a:spcPct val="0"/>
              </a:spcBef>
            </a:pPr>
            <a:r>
              <a:rPr lang="en-ZA" b="1" dirty="0" smtClean="0">
                <a:solidFill>
                  <a:srgbClr val="00A9A4"/>
                </a:solidFill>
                <a:latin typeface="Arial" panose="020B0604020202020204" pitchFamily="34" charset="0"/>
                <a:cs typeface="Arial" panose="020B0604020202020204" pitchFamily="34" charset="0"/>
              </a:rPr>
              <a:t>Key considerations when reviewing the APP</a:t>
            </a:r>
            <a:endParaRPr lang="en-ZA" b="1" dirty="0">
              <a:solidFill>
                <a:srgbClr val="00A9A4"/>
              </a:solidFill>
              <a:latin typeface="Arial" panose="020B0604020202020204" pitchFamily="34" charset="0"/>
              <a:cs typeface="Arial" panose="020B0604020202020204" pitchFamily="34" charset="0"/>
            </a:endParaRPr>
          </a:p>
        </p:txBody>
      </p:sp>
      <p:sp>
        <p:nvSpPr>
          <p:cNvPr id="9" name="Rectangle 8"/>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4850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9616392"/>
              </p:ext>
            </p:extLst>
          </p:nvPr>
        </p:nvGraphicFramePr>
        <p:xfrm>
          <a:off x="228600" y="9144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839102832"/>
              </p:ext>
            </p:extLst>
          </p:nvPr>
        </p:nvGraphicFramePr>
        <p:xfrm>
          <a:off x="228600" y="1219200"/>
          <a:ext cx="83820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ounded Rectangle 2"/>
          <p:cNvSpPr/>
          <p:nvPr/>
        </p:nvSpPr>
        <p:spPr>
          <a:xfrm>
            <a:off x="303486" y="3581400"/>
            <a:ext cx="1600200" cy="26670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ZA" sz="1200" b="1" dirty="0">
                <a:solidFill>
                  <a:schemeClr val="bg1"/>
                </a:solidFill>
                <a:latin typeface="Arial" panose="020B0604020202020204" pitchFamily="34" charset="0"/>
                <a:cs typeface="Arial" panose="020B0604020202020204" pitchFamily="34" charset="0"/>
              </a:rPr>
              <a:t>Well-defined </a:t>
            </a:r>
            <a:r>
              <a:rPr lang="en-ZA" sz="1200" b="1" dirty="0" smtClean="0">
                <a:solidFill>
                  <a:schemeClr val="bg1"/>
                </a:solidFill>
                <a:latin typeface="Arial" panose="020B0604020202020204" pitchFamily="34" charset="0"/>
                <a:cs typeface="Arial" panose="020B0604020202020204" pitchFamily="34" charset="0"/>
              </a:rPr>
              <a:t>= </a:t>
            </a:r>
            <a:r>
              <a:rPr lang="en-ZA" sz="1200" dirty="0" smtClean="0">
                <a:solidFill>
                  <a:schemeClr val="bg1"/>
                </a:solidFill>
                <a:latin typeface="Arial" panose="020B0604020202020204" pitchFamily="34" charset="0"/>
                <a:cs typeface="Arial" panose="020B0604020202020204" pitchFamily="34" charset="0"/>
              </a:rPr>
              <a:t>clear</a:t>
            </a:r>
            <a:r>
              <a:rPr lang="en-ZA" sz="1200" dirty="0">
                <a:solidFill>
                  <a:schemeClr val="bg1"/>
                </a:solidFill>
                <a:latin typeface="Arial" panose="020B0604020202020204" pitchFamily="34" charset="0"/>
                <a:cs typeface="Arial" panose="020B0604020202020204" pitchFamily="34" charset="0"/>
              </a:rPr>
              <a:t>, unambiguous definition so that data will be collected consistently and will be easy to understand and use</a:t>
            </a:r>
            <a:r>
              <a:rPr lang="en-ZA" sz="1200" dirty="0">
                <a:solidFill>
                  <a:schemeClr val="tx1"/>
                </a:solidFill>
                <a:latin typeface="Arial" panose="020B0604020202020204" pitchFamily="34" charset="0"/>
                <a:cs typeface="Arial" panose="020B0604020202020204" pitchFamily="34" charset="0"/>
              </a:rPr>
              <a:t>.</a:t>
            </a:r>
          </a:p>
          <a:p>
            <a:endParaRPr lang="en-ZA" sz="1200" dirty="0">
              <a:latin typeface="Arial" panose="020B0604020202020204" pitchFamily="34" charset="0"/>
              <a:cs typeface="Arial" panose="020B0604020202020204" pitchFamily="34" charset="0"/>
            </a:endParaRPr>
          </a:p>
        </p:txBody>
      </p:sp>
      <p:sp>
        <p:nvSpPr>
          <p:cNvPr id="7" name="Rounded Rectangle 6"/>
          <p:cNvSpPr/>
          <p:nvPr/>
        </p:nvSpPr>
        <p:spPr>
          <a:xfrm>
            <a:off x="2133600" y="3567021"/>
            <a:ext cx="1600200" cy="2681378"/>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sz="1200" b="1" dirty="0" smtClean="0">
                <a:solidFill>
                  <a:schemeClr val="bg1"/>
                </a:solidFill>
                <a:latin typeface="Arial" panose="020B0604020202020204" pitchFamily="34" charset="0"/>
                <a:cs typeface="Arial" panose="020B0604020202020204" pitchFamily="34" charset="0"/>
              </a:rPr>
              <a:t>Verifiable = </a:t>
            </a:r>
            <a:r>
              <a:rPr lang="en-ZA" sz="1200" dirty="0" smtClean="0">
                <a:solidFill>
                  <a:schemeClr val="bg1"/>
                </a:solidFill>
                <a:latin typeface="Arial" panose="020B0604020202020204" pitchFamily="34" charset="0"/>
                <a:cs typeface="Arial" panose="020B0604020202020204" pitchFamily="34" charset="0"/>
              </a:rPr>
              <a:t>it </a:t>
            </a:r>
            <a:r>
              <a:rPr lang="en-ZA" sz="1200" dirty="0">
                <a:solidFill>
                  <a:schemeClr val="bg1"/>
                </a:solidFill>
                <a:latin typeface="Arial" panose="020B0604020202020204" pitchFamily="34" charset="0"/>
                <a:cs typeface="Arial" panose="020B0604020202020204" pitchFamily="34" charset="0"/>
              </a:rPr>
              <a:t>must be possible to validate the processes and systems.</a:t>
            </a:r>
          </a:p>
          <a:p>
            <a:pPr marL="0" lvl="1" algn="ctr">
              <a:defRPr/>
            </a:pPr>
            <a:endParaRPr lang="en-US" sz="12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3962400" y="3581400"/>
            <a:ext cx="1981200" cy="26670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200" b="1" dirty="0">
                <a:solidFill>
                  <a:schemeClr val="bg1"/>
                </a:solidFill>
                <a:latin typeface="Arial" panose="020B0604020202020204" pitchFamily="34" charset="0"/>
                <a:cs typeface="Arial" panose="020B0604020202020204" pitchFamily="34" charset="0"/>
              </a:rPr>
              <a:t>Specific</a:t>
            </a:r>
            <a:r>
              <a:rPr lang="en-US" sz="1200" dirty="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the nature and the required level of performance can be clearly identified  </a:t>
            </a:r>
            <a:endParaRPr lang="en-US" sz="1200" dirty="0" smtClean="0">
              <a:solidFill>
                <a:schemeClr val="bg1"/>
              </a:solidFill>
              <a:latin typeface="Arial" panose="020B0604020202020204" pitchFamily="34" charset="0"/>
              <a:cs typeface="Arial" panose="020B0604020202020204" pitchFamily="34" charset="0"/>
            </a:endParaRPr>
          </a:p>
          <a:p>
            <a:pPr marL="0" lvl="1" algn="ctr"/>
            <a:endParaRPr lang="en-US" sz="1200" dirty="0" smtClean="0">
              <a:solidFill>
                <a:schemeClr val="bg1"/>
              </a:solidFill>
              <a:latin typeface="Arial" panose="020B0604020202020204" pitchFamily="34" charset="0"/>
              <a:cs typeface="Arial" panose="020B0604020202020204" pitchFamily="34" charset="0"/>
            </a:endParaRPr>
          </a:p>
          <a:p>
            <a:pPr marL="0" lvl="1"/>
            <a:r>
              <a:rPr lang="en-ZA" sz="1200" b="1" dirty="0" smtClean="0">
                <a:solidFill>
                  <a:schemeClr val="bg1"/>
                </a:solidFill>
                <a:latin typeface="Arial" panose="020B0604020202020204" pitchFamily="34" charset="0"/>
                <a:cs typeface="Arial" panose="020B0604020202020204" pitchFamily="34" charset="0"/>
              </a:rPr>
              <a:t>Measurable</a:t>
            </a:r>
            <a:r>
              <a:rPr lang="en-ZA" sz="1200" dirty="0" smtClean="0">
                <a:solidFill>
                  <a:schemeClr val="bg1"/>
                </a:solidFill>
                <a:latin typeface="Arial" panose="020B0604020202020204" pitchFamily="34" charset="0"/>
                <a:cs typeface="Arial" panose="020B0604020202020204" pitchFamily="34" charset="0"/>
              </a:rPr>
              <a:t> = the </a:t>
            </a:r>
            <a:r>
              <a:rPr lang="en-ZA" sz="1200" dirty="0">
                <a:solidFill>
                  <a:schemeClr val="bg1"/>
                </a:solidFill>
                <a:latin typeface="Arial" panose="020B0604020202020204" pitchFamily="34" charset="0"/>
                <a:cs typeface="Arial" panose="020B0604020202020204" pitchFamily="34" charset="0"/>
              </a:rPr>
              <a:t>required performance can be </a:t>
            </a:r>
            <a:r>
              <a:rPr lang="en-ZA" sz="1200" dirty="0" smtClean="0">
                <a:solidFill>
                  <a:schemeClr val="bg1"/>
                </a:solidFill>
                <a:latin typeface="Arial" panose="020B0604020202020204" pitchFamily="34" charset="0"/>
                <a:cs typeface="Arial" panose="020B0604020202020204" pitchFamily="34" charset="0"/>
              </a:rPr>
              <a:t>measured</a:t>
            </a:r>
          </a:p>
          <a:p>
            <a:pPr marL="0" lvl="1" algn="ctr"/>
            <a:endParaRPr lang="en-ZA" sz="1200" dirty="0">
              <a:solidFill>
                <a:schemeClr val="bg1"/>
              </a:solidFill>
              <a:latin typeface="Arial" panose="020B0604020202020204" pitchFamily="34" charset="0"/>
              <a:cs typeface="Arial" panose="020B0604020202020204" pitchFamily="34" charset="0"/>
            </a:endParaRPr>
          </a:p>
          <a:p>
            <a:pPr marL="0" lvl="1"/>
            <a:r>
              <a:rPr lang="en-ZA" sz="1200" b="1" dirty="0">
                <a:solidFill>
                  <a:schemeClr val="bg1"/>
                </a:solidFill>
                <a:latin typeface="Arial" panose="020B0604020202020204" pitchFamily="34" charset="0"/>
                <a:cs typeface="Arial" panose="020B0604020202020204" pitchFamily="34" charset="0"/>
              </a:rPr>
              <a:t>Time </a:t>
            </a:r>
            <a:r>
              <a:rPr lang="en-ZA" sz="1200" b="1" dirty="0" smtClean="0">
                <a:solidFill>
                  <a:schemeClr val="bg1"/>
                </a:solidFill>
                <a:latin typeface="Arial" panose="020B0604020202020204" pitchFamily="34" charset="0"/>
                <a:cs typeface="Arial" panose="020B0604020202020204" pitchFamily="34" charset="0"/>
              </a:rPr>
              <a:t>bound</a:t>
            </a:r>
            <a:r>
              <a:rPr lang="en-ZA" sz="1200" b="1" dirty="0">
                <a:solidFill>
                  <a:schemeClr val="bg1"/>
                </a:solidFill>
                <a:latin typeface="Arial" panose="020B0604020202020204" pitchFamily="34" charset="0"/>
                <a:cs typeface="Arial" panose="020B0604020202020204" pitchFamily="34" charset="0"/>
              </a:rPr>
              <a:t> </a:t>
            </a:r>
            <a:r>
              <a:rPr lang="en-ZA" sz="1200" dirty="0" smtClean="0">
                <a:solidFill>
                  <a:schemeClr val="bg1"/>
                </a:solidFill>
                <a:latin typeface="Arial" panose="020B0604020202020204" pitchFamily="34" charset="0"/>
                <a:cs typeface="Arial" panose="020B0604020202020204" pitchFamily="34" charset="0"/>
              </a:rPr>
              <a:t>=  </a:t>
            </a:r>
            <a:r>
              <a:rPr lang="en-ZA" sz="1200" dirty="0">
                <a:solidFill>
                  <a:schemeClr val="bg1"/>
                </a:solidFill>
                <a:latin typeface="Arial" panose="020B0604020202020204" pitchFamily="34" charset="0"/>
                <a:cs typeface="Arial" panose="020B0604020202020204" pitchFamily="34" charset="0"/>
              </a:rPr>
              <a:t>the time period or deadline for delivery is </a:t>
            </a:r>
            <a:r>
              <a:rPr lang="en-ZA" sz="1200" dirty="0" smtClean="0">
                <a:solidFill>
                  <a:schemeClr val="bg1"/>
                </a:solidFill>
                <a:latin typeface="Arial" panose="020B0604020202020204" pitchFamily="34" charset="0"/>
                <a:cs typeface="Arial" panose="020B0604020202020204" pitchFamily="34" charset="0"/>
              </a:rPr>
              <a:t>specified</a:t>
            </a:r>
            <a:endParaRPr lang="en-ZA" sz="1200"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6400800" y="3581400"/>
            <a:ext cx="2253600" cy="26670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latin typeface="Arial" panose="020B0604020202020204" pitchFamily="34" charset="0"/>
                <a:cs typeface="Arial" panose="020B0604020202020204" pitchFamily="34" charset="0"/>
              </a:rPr>
              <a:t>The performance measure/ indicator and target relates logically and directly to an aspect of the entity’s mandate and the realisation of its </a:t>
            </a:r>
            <a:r>
              <a:rPr lang="en-ZA" sz="1200" dirty="0" smtClean="0">
                <a:latin typeface="Arial" panose="020B0604020202020204" pitchFamily="34" charset="0"/>
                <a:cs typeface="Arial" panose="020B0604020202020204" pitchFamily="34" charset="0"/>
              </a:rPr>
              <a:t>strategic goals </a:t>
            </a:r>
            <a:r>
              <a:rPr lang="en-ZA" sz="1200" dirty="0">
                <a:latin typeface="Arial" panose="020B0604020202020204" pitchFamily="34" charset="0"/>
                <a:cs typeface="Arial" panose="020B0604020202020204" pitchFamily="34" charset="0"/>
              </a:rPr>
              <a:t>and objectives</a:t>
            </a:r>
            <a:r>
              <a:rPr lang="en-ZA" dirty="0">
                <a:latin typeface="Arial" panose="020B0604020202020204" pitchFamily="34" charset="0"/>
                <a:cs typeface="Arial" panose="020B0604020202020204" pitchFamily="34" charset="0"/>
              </a:rPr>
              <a:t>.</a:t>
            </a:r>
          </a:p>
        </p:txBody>
      </p:sp>
      <p:sp>
        <p:nvSpPr>
          <p:cNvPr id="12"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17</a:t>
            </a:fld>
            <a:endParaRPr lang="en-US" dirty="0">
              <a:solidFill>
                <a:schemeClr val="bg1"/>
              </a:solidFill>
            </a:endParaRPr>
          </a:p>
        </p:txBody>
      </p:sp>
      <p:sp>
        <p:nvSpPr>
          <p:cNvPr id="11" name="Down Arrow 10"/>
          <p:cNvSpPr/>
          <p:nvPr/>
        </p:nvSpPr>
        <p:spPr>
          <a:xfrm>
            <a:off x="990600" y="3352800"/>
            <a:ext cx="22860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Down Arrow 16"/>
          <p:cNvSpPr/>
          <p:nvPr/>
        </p:nvSpPr>
        <p:spPr>
          <a:xfrm>
            <a:off x="2743200" y="3352800"/>
            <a:ext cx="22860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Down Arrow 17"/>
          <p:cNvSpPr/>
          <p:nvPr/>
        </p:nvSpPr>
        <p:spPr>
          <a:xfrm>
            <a:off x="4800600" y="3352800"/>
            <a:ext cx="22860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Down Arrow 18"/>
          <p:cNvSpPr/>
          <p:nvPr/>
        </p:nvSpPr>
        <p:spPr>
          <a:xfrm>
            <a:off x="7315200" y="3352800"/>
            <a:ext cx="22860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p:cNvSpPr/>
          <p:nvPr/>
        </p:nvSpPr>
        <p:spPr>
          <a:xfrm>
            <a:off x="1752600" y="685800"/>
            <a:ext cx="6248400" cy="369332"/>
          </a:xfrm>
          <a:prstGeom prst="rect">
            <a:avLst/>
          </a:prstGeom>
        </p:spPr>
        <p:txBody>
          <a:bodyPr wrap="square">
            <a:spAutoFit/>
          </a:bodyPr>
          <a:lstStyle/>
          <a:p>
            <a:pPr>
              <a:spcBef>
                <a:spcPct val="0"/>
              </a:spcBef>
            </a:pPr>
            <a:r>
              <a:rPr lang="en-ZA" b="1" dirty="0" smtClean="0">
                <a:solidFill>
                  <a:srgbClr val="00A9A4"/>
                </a:solidFill>
                <a:latin typeface="Arial" panose="020B0604020202020204" pitchFamily="34" charset="0"/>
                <a:cs typeface="Arial" panose="020B0604020202020204" pitchFamily="34" charset="0"/>
              </a:rPr>
              <a:t>Criteria used to assess the draft APP</a:t>
            </a:r>
            <a:endParaRPr lang="en-ZA" b="1" dirty="0">
              <a:solidFill>
                <a:srgbClr val="00A9A4"/>
              </a:solidFill>
              <a:latin typeface="Arial" panose="020B0604020202020204" pitchFamily="34" charset="0"/>
              <a:cs typeface="Arial" panose="020B0604020202020204" pitchFamily="34" charset="0"/>
            </a:endParaRPr>
          </a:p>
        </p:txBody>
      </p:sp>
      <p:sp>
        <p:nvSpPr>
          <p:cNvPr id="22" name="Rectangle 21"/>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7729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46305" y="685800"/>
            <a:ext cx="9144000" cy="6097773"/>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buNone/>
            </a:pPr>
            <a:endParaRPr lang="en-ZA" sz="2000" dirty="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a:p>
            <a:pPr marL="0" indent="0">
              <a:buNone/>
            </a:pPr>
            <a:endParaRPr lang="en-ZA" sz="2000" b="1" dirty="0" smtClean="0">
              <a:solidFill>
                <a:srgbClr val="00A9A4"/>
              </a:solidFill>
              <a:latin typeface="Arial" panose="020B0604020202020204" pitchFamily="34" charset="0"/>
              <a:cs typeface="Arial" panose="020B0604020202020204" pitchFamily="34" charset="0"/>
            </a:endParaRPr>
          </a:p>
          <a:p>
            <a:pPr marL="0" indent="0">
              <a:buNone/>
            </a:pPr>
            <a:r>
              <a:rPr lang="en-ZA" sz="2000" b="1" dirty="0" smtClean="0">
                <a:solidFill>
                  <a:srgbClr val="00A9A4"/>
                </a:solidFill>
                <a:latin typeface="Arial" panose="020B0604020202020204" pitchFamily="34" charset="0"/>
                <a:cs typeface="Arial" panose="020B0604020202020204" pitchFamily="34" charset="0"/>
              </a:rPr>
              <a:t> </a:t>
            </a:r>
            <a:endParaRPr lang="en-ZA" sz="2000" dirty="0">
              <a:solidFill>
                <a:srgbClr val="00A9A4"/>
              </a:solidFill>
              <a:latin typeface="Arial" panose="020B0604020202020204" pitchFamily="34" charset="0"/>
              <a:cs typeface="Arial" panose="020B0604020202020204" pitchFamily="34" charset="0"/>
            </a:endParaRPr>
          </a:p>
          <a:p>
            <a:pPr marL="0" indent="0">
              <a:buNone/>
            </a:pPr>
            <a:endParaRPr lang="en-ZA" b="1" dirty="0">
              <a:solidFill>
                <a:srgbClr val="00A9A4"/>
              </a:solidFill>
              <a:latin typeface="Arial" panose="020B0604020202020204" pitchFamily="34" charset="0"/>
              <a:cs typeface="Arial" panose="020B0604020202020204" pitchFamily="34" charset="0"/>
            </a:endParaRPr>
          </a:p>
        </p:txBody>
      </p:sp>
      <p:sp>
        <p:nvSpPr>
          <p:cNvPr id="9" name="Rectangle 8"/>
          <p:cNvSpPr/>
          <p:nvPr/>
        </p:nvSpPr>
        <p:spPr>
          <a:xfrm>
            <a:off x="380999" y="1219200"/>
            <a:ext cx="8411119" cy="762000"/>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bg1"/>
                </a:solidFill>
                <a:latin typeface="Arial" panose="020B0604020202020204" pitchFamily="34" charset="0"/>
                <a:cs typeface="Arial" panose="020B0604020202020204" pitchFamily="34" charset="0"/>
              </a:rPr>
              <a:t>National Development Plan (Chapter 15)</a:t>
            </a:r>
          </a:p>
          <a:p>
            <a:pPr algn="ctr"/>
            <a:r>
              <a:rPr lang="en-ZA" sz="1200" dirty="0" smtClean="0">
                <a:solidFill>
                  <a:schemeClr val="bg1"/>
                </a:solidFill>
                <a:latin typeface="Arial" panose="020B0604020202020204" pitchFamily="34" charset="0"/>
                <a:cs typeface="Arial" panose="020B0604020202020204" pitchFamily="34" charset="0"/>
              </a:rPr>
              <a:t>Social cohesion and Nation building.</a:t>
            </a:r>
            <a:endParaRPr lang="en-ZA" sz="1200" dirty="0">
              <a:solidFill>
                <a:schemeClr val="bg1"/>
              </a:solidFill>
              <a:latin typeface="Arial" panose="020B0604020202020204" pitchFamily="34" charset="0"/>
              <a:cs typeface="Arial" panose="020B0604020202020204" pitchFamily="34" charset="0"/>
            </a:endParaRPr>
          </a:p>
        </p:txBody>
      </p:sp>
      <p:sp>
        <p:nvSpPr>
          <p:cNvPr id="10" name="Down Arrow 9"/>
          <p:cNvSpPr/>
          <p:nvPr/>
        </p:nvSpPr>
        <p:spPr>
          <a:xfrm>
            <a:off x="4343400" y="2057400"/>
            <a:ext cx="36459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2743200" y="2379000"/>
            <a:ext cx="3657600" cy="288000"/>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schemeClr val="bg1"/>
                </a:solidFill>
                <a:latin typeface="Arial" panose="020B0604020202020204" pitchFamily="34" charset="0"/>
                <a:cs typeface="Arial" panose="020B0604020202020204" pitchFamily="34" charset="0"/>
              </a:rPr>
              <a:t>MTSF: (Outcome 14)</a:t>
            </a:r>
            <a:endParaRPr lang="en-ZA" sz="1400"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457199" y="4191000"/>
            <a:ext cx="1440000" cy="9144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anose="020B0604020202020204" pitchFamily="34" charset="0"/>
                <a:cs typeface="Arial" panose="020B0604020202020204" pitchFamily="34" charset="0"/>
              </a:rPr>
              <a:t>Fostering constitutional values</a:t>
            </a:r>
            <a:endParaRPr lang="en-ZA" sz="1100" b="1"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1981200" y="4194101"/>
            <a:ext cx="1620000" cy="9144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latin typeface="Arial" panose="020B0604020202020204" pitchFamily="34" charset="0"/>
                <a:cs typeface="Arial" panose="020B0604020202020204" pitchFamily="34" charset="0"/>
              </a:rPr>
              <a:t>Equal </a:t>
            </a:r>
            <a:r>
              <a:rPr lang="en-ZA" sz="1100" b="1" dirty="0">
                <a:latin typeface="Arial" panose="020B0604020202020204" pitchFamily="34" charset="0"/>
                <a:cs typeface="Arial" panose="020B0604020202020204" pitchFamily="34" charset="0"/>
              </a:rPr>
              <a:t>opportunities, inclusion and redress </a:t>
            </a:r>
            <a:endParaRPr lang="en-ZA" sz="1100" dirty="0">
              <a:latin typeface="Arial" panose="020B0604020202020204" pitchFamily="34" charset="0"/>
              <a:cs typeface="Arial" panose="020B0604020202020204" pitchFamily="34" charset="0"/>
            </a:endParaRPr>
          </a:p>
        </p:txBody>
      </p:sp>
      <p:sp>
        <p:nvSpPr>
          <p:cNvPr id="14" name="Rounded Rectangle 13"/>
          <p:cNvSpPr/>
          <p:nvPr/>
        </p:nvSpPr>
        <p:spPr>
          <a:xfrm>
            <a:off x="3740001" y="4194100"/>
            <a:ext cx="1620000" cy="1106561"/>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endParaRPr lang="en-ZA" sz="1100" dirty="0"/>
          </a:p>
          <a:p>
            <a:pPr algn="ctr"/>
            <a:r>
              <a:rPr lang="en-ZA" sz="1100" b="1" dirty="0">
                <a:latin typeface="Arial" panose="020B0604020202020204" pitchFamily="34" charset="0"/>
                <a:cs typeface="Arial" panose="020B0604020202020204" pitchFamily="34" charset="0"/>
              </a:rPr>
              <a:t>Promoting social cohesion across society through increased interaction across race and class </a:t>
            </a:r>
            <a:endParaRPr lang="en-ZA" sz="1100" dirty="0">
              <a:latin typeface="Arial" panose="020B0604020202020204" pitchFamily="34" charset="0"/>
              <a:cs typeface="Arial" panose="020B0604020202020204" pitchFamily="34" charset="0"/>
            </a:endParaRPr>
          </a:p>
          <a:p>
            <a:pPr algn="ctr"/>
            <a:endParaRPr lang="en-ZA" sz="11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5469000" y="4194101"/>
            <a:ext cx="1620000" cy="9144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endParaRPr lang="en-ZA" sz="1100" dirty="0">
              <a:latin typeface="Arial" panose="020B0604020202020204" pitchFamily="34" charset="0"/>
              <a:cs typeface="Arial" panose="020B0604020202020204" pitchFamily="34" charset="0"/>
            </a:endParaRPr>
          </a:p>
          <a:p>
            <a:r>
              <a:rPr lang="en-ZA" sz="1100" b="1" dirty="0">
                <a:latin typeface="Arial" panose="020B0604020202020204" pitchFamily="34" charset="0"/>
                <a:cs typeface="Arial" panose="020B0604020202020204" pitchFamily="34" charset="0"/>
              </a:rPr>
              <a:t>Active </a:t>
            </a:r>
            <a:r>
              <a:rPr lang="en-ZA" sz="1100" b="1" dirty="0" smtClean="0">
                <a:latin typeface="Arial" panose="020B0604020202020204" pitchFamily="34" charset="0"/>
                <a:cs typeface="Arial" panose="020B0604020202020204" pitchFamily="34" charset="0"/>
              </a:rPr>
              <a:t>citizenery </a:t>
            </a:r>
            <a:r>
              <a:rPr lang="en-ZA" sz="1100" b="1" dirty="0">
                <a:latin typeface="Arial" panose="020B0604020202020204" pitchFamily="34" charset="0"/>
                <a:cs typeface="Arial" panose="020B0604020202020204" pitchFamily="34" charset="0"/>
              </a:rPr>
              <a:t>and leadership </a:t>
            </a:r>
            <a:endParaRPr lang="en-ZA" sz="1100" dirty="0">
              <a:latin typeface="Arial" panose="020B0604020202020204" pitchFamily="34" charset="0"/>
              <a:cs typeface="Arial" panose="020B0604020202020204" pitchFamily="34" charset="0"/>
            </a:endParaRPr>
          </a:p>
          <a:p>
            <a:pPr algn="ctr"/>
            <a:endParaRPr lang="en-ZA" sz="1100"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7172119" y="4194101"/>
            <a:ext cx="1620000" cy="9144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100" b="1" dirty="0">
              <a:latin typeface="Arial" panose="020B0604020202020204" pitchFamily="34" charset="0"/>
              <a:cs typeface="Arial" panose="020B0604020202020204" pitchFamily="34" charset="0"/>
            </a:endParaRPr>
          </a:p>
          <a:p>
            <a:pPr algn="ctr"/>
            <a:r>
              <a:rPr lang="en-ZA" sz="1100" b="1" dirty="0" smtClean="0">
                <a:latin typeface="Arial" panose="020B0604020202020204" pitchFamily="34" charset="0"/>
                <a:cs typeface="Arial" panose="020B0604020202020204" pitchFamily="34" charset="0"/>
              </a:rPr>
              <a:t>Fostering a Social Compact </a:t>
            </a:r>
            <a:endParaRPr lang="en-ZA" sz="1100" b="1" dirty="0">
              <a:latin typeface="Arial" panose="020B0604020202020204" pitchFamily="34" charset="0"/>
              <a:cs typeface="Arial" panose="020B0604020202020204" pitchFamily="34" charset="0"/>
            </a:endParaRPr>
          </a:p>
          <a:p>
            <a:pPr algn="ctr"/>
            <a:endParaRPr lang="en-ZA" sz="1100" b="1" dirty="0">
              <a:solidFill>
                <a:schemeClr val="bg1"/>
              </a:solidFill>
              <a:latin typeface="Arial" panose="020B0604020202020204" pitchFamily="34" charset="0"/>
              <a:cs typeface="Arial" panose="020B0604020202020204" pitchFamily="34" charset="0"/>
            </a:endParaRPr>
          </a:p>
        </p:txBody>
      </p:sp>
      <p:sp>
        <p:nvSpPr>
          <p:cNvPr id="17" name="Down Arrow 16"/>
          <p:cNvSpPr/>
          <p:nvPr/>
        </p:nvSpPr>
        <p:spPr>
          <a:xfrm>
            <a:off x="914400" y="5248275"/>
            <a:ext cx="478534" cy="390525"/>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8" name="Rectangle 17"/>
          <p:cNvSpPr/>
          <p:nvPr/>
        </p:nvSpPr>
        <p:spPr>
          <a:xfrm>
            <a:off x="533398" y="5725510"/>
            <a:ext cx="1295402" cy="522890"/>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anose="020B0604020202020204" pitchFamily="34" charset="0"/>
                <a:cs typeface="Arial" panose="020B0604020202020204" pitchFamily="34" charset="0"/>
              </a:rPr>
              <a:t>Programme 4</a:t>
            </a:r>
            <a:endParaRPr lang="en-ZA" sz="11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2133600" y="5725510"/>
            <a:ext cx="1371600" cy="522890"/>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anose="020B0604020202020204" pitchFamily="34" charset="0"/>
                <a:cs typeface="Arial" panose="020B0604020202020204" pitchFamily="34" charset="0"/>
              </a:rPr>
              <a:t>Programme 3  and  4 </a:t>
            </a:r>
            <a:endParaRPr lang="en-ZA" sz="1100" dirty="0">
              <a:solidFill>
                <a:schemeClr val="bg1"/>
              </a:solidFill>
              <a:latin typeface="Arial" panose="020B0604020202020204" pitchFamily="34" charset="0"/>
              <a:cs typeface="Arial" panose="020B0604020202020204" pitchFamily="34" charset="0"/>
            </a:endParaRPr>
          </a:p>
        </p:txBody>
      </p:sp>
      <p:sp>
        <p:nvSpPr>
          <p:cNvPr id="22" name="Left Brace 21"/>
          <p:cNvSpPr/>
          <p:nvPr/>
        </p:nvSpPr>
        <p:spPr>
          <a:xfrm rot="5400000">
            <a:off x="4345803" y="-78605"/>
            <a:ext cx="557710" cy="8334920"/>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4" name="Down Arrow 23"/>
          <p:cNvSpPr/>
          <p:nvPr/>
        </p:nvSpPr>
        <p:spPr>
          <a:xfrm>
            <a:off x="4343400" y="5334000"/>
            <a:ext cx="478534" cy="3810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18</a:t>
            </a:fld>
            <a:endParaRPr lang="en-US" dirty="0">
              <a:solidFill>
                <a:schemeClr val="bg1"/>
              </a:solidFill>
            </a:endParaRPr>
          </a:p>
        </p:txBody>
      </p:sp>
      <p:graphicFrame>
        <p:nvGraphicFramePr>
          <p:cNvPr id="3" name="Diagram 2"/>
          <p:cNvGraphicFramePr/>
          <p:nvPr>
            <p:extLst>
              <p:ext uri="{D42A27DB-BD31-4B8C-83A1-F6EECF244321}">
                <p14:modId xmlns:p14="http://schemas.microsoft.com/office/powerpoint/2010/main" val="1892191122"/>
              </p:ext>
            </p:extLst>
          </p:nvPr>
        </p:nvGraphicFramePr>
        <p:xfrm>
          <a:off x="3505200" y="2659607"/>
          <a:ext cx="2464342" cy="137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47800" y="685800"/>
            <a:ext cx="6858000" cy="369332"/>
          </a:xfrm>
          <a:prstGeom prst="rect">
            <a:avLst/>
          </a:prstGeom>
        </p:spPr>
        <p:txBody>
          <a:bodyPr wrap="square">
            <a:spAutoFit/>
          </a:bodyPr>
          <a:lstStyle/>
          <a:p>
            <a:r>
              <a:rPr lang="en-ZA" b="1" dirty="0">
                <a:solidFill>
                  <a:srgbClr val="00A9A4"/>
                </a:solidFill>
                <a:latin typeface="Arial" panose="020B0604020202020204" pitchFamily="34" charset="0"/>
                <a:cs typeface="Arial" panose="020B0604020202020204" pitchFamily="34" charset="0"/>
              </a:rPr>
              <a:t>Strategic alignment of portfolio – </a:t>
            </a:r>
            <a:r>
              <a:rPr lang="en-ZA" b="1" dirty="0" smtClean="0">
                <a:solidFill>
                  <a:srgbClr val="00A9A4"/>
                </a:solidFill>
                <a:latin typeface="Arial" panose="020B0604020202020204" pitchFamily="34" charset="0"/>
                <a:cs typeface="Arial" panose="020B0604020202020204" pitchFamily="34" charset="0"/>
              </a:rPr>
              <a:t>DAC </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p>
        </p:txBody>
      </p:sp>
      <p:sp>
        <p:nvSpPr>
          <p:cNvPr id="27" name="Rectangle 2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
        <p:nvSpPr>
          <p:cNvPr id="21" name="Down Arrow 20"/>
          <p:cNvSpPr/>
          <p:nvPr/>
        </p:nvSpPr>
        <p:spPr>
          <a:xfrm>
            <a:off x="2514600" y="5257800"/>
            <a:ext cx="478534" cy="3810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6" name="Rectangle 25"/>
          <p:cNvSpPr/>
          <p:nvPr/>
        </p:nvSpPr>
        <p:spPr>
          <a:xfrm>
            <a:off x="3924629" y="5725510"/>
            <a:ext cx="1323857" cy="57281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anose="020B0604020202020204" pitchFamily="34" charset="0"/>
                <a:cs typeface="Arial" panose="020B0604020202020204" pitchFamily="34" charset="0"/>
              </a:rPr>
              <a:t>Programme 4 </a:t>
            </a:r>
            <a:endParaRPr lang="en-ZA" sz="1100" dirty="0">
              <a:solidFill>
                <a:schemeClr val="bg1"/>
              </a:solidFill>
              <a:latin typeface="Arial" panose="020B0604020202020204" pitchFamily="34" charset="0"/>
              <a:cs typeface="Arial" panose="020B0604020202020204" pitchFamily="34" charset="0"/>
            </a:endParaRPr>
          </a:p>
        </p:txBody>
      </p:sp>
      <p:sp>
        <p:nvSpPr>
          <p:cNvPr id="29" name="Rectangle 28"/>
          <p:cNvSpPr/>
          <p:nvPr/>
        </p:nvSpPr>
        <p:spPr>
          <a:xfrm>
            <a:off x="7278198" y="5672958"/>
            <a:ext cx="1484802" cy="57281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anose="020B0604020202020204" pitchFamily="34" charset="0"/>
                <a:cs typeface="Arial" panose="020B0604020202020204" pitchFamily="34" charset="0"/>
              </a:rPr>
              <a:t>Programme 2 </a:t>
            </a:r>
            <a:endParaRPr lang="en-ZA" sz="1100" dirty="0">
              <a:solidFill>
                <a:schemeClr val="bg1"/>
              </a:solidFill>
              <a:latin typeface="Arial" panose="020B0604020202020204" pitchFamily="34" charset="0"/>
              <a:cs typeface="Arial" panose="020B0604020202020204" pitchFamily="34" charset="0"/>
            </a:endParaRPr>
          </a:p>
        </p:txBody>
      </p:sp>
      <p:sp>
        <p:nvSpPr>
          <p:cNvPr id="31" name="Down Arrow 30"/>
          <p:cNvSpPr/>
          <p:nvPr/>
        </p:nvSpPr>
        <p:spPr>
          <a:xfrm>
            <a:off x="7751066" y="5219700"/>
            <a:ext cx="478534" cy="3810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8" name="Rectangle 27"/>
          <p:cNvSpPr/>
          <p:nvPr/>
        </p:nvSpPr>
        <p:spPr>
          <a:xfrm>
            <a:off x="5715000" y="5715000"/>
            <a:ext cx="1323857" cy="572814"/>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rgbClr val="002060"/>
                </a:solidFill>
                <a:latin typeface="Arial" panose="020B0604020202020204" pitchFamily="34" charset="0"/>
                <a:cs typeface="Arial" panose="020B0604020202020204" pitchFamily="34" charset="0"/>
              </a:rPr>
              <a:t>Not linked to a programme</a:t>
            </a:r>
            <a:endParaRPr lang="en-ZA" sz="11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3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89896346"/>
              </p:ext>
            </p:extLst>
          </p:nvPr>
        </p:nvGraphicFramePr>
        <p:xfrm>
          <a:off x="141890" y="1069740"/>
          <a:ext cx="8763000" cy="4721136"/>
        </p:xfrm>
        <a:graphic>
          <a:graphicData uri="http://schemas.openxmlformats.org/drawingml/2006/table">
            <a:tbl>
              <a:tblPr firstRow="1" bandRow="1">
                <a:tableStyleId>{5C22544A-7EE6-4342-B048-85BDC9FD1C3A}</a:tableStyleId>
              </a:tblPr>
              <a:tblGrid>
                <a:gridCol w="3439510"/>
                <a:gridCol w="3494690"/>
                <a:gridCol w="1828800"/>
              </a:tblGrid>
              <a:tr h="397329">
                <a:tc gridSpan="3">
                  <a:txBody>
                    <a:bodyPr/>
                    <a:lstStyle/>
                    <a:p>
                      <a:pPr algn="ctr"/>
                      <a:r>
                        <a:rPr lang="en-ZA" dirty="0" smtClean="0"/>
                        <a:t>Programme 3</a:t>
                      </a:r>
                      <a:r>
                        <a:rPr lang="en-ZA" baseline="0" dirty="0" smtClean="0"/>
                        <a:t> </a:t>
                      </a:r>
                      <a:r>
                        <a:rPr lang="en-ZA" dirty="0" smtClean="0"/>
                        <a:t>: Arts and Culture development and promotion</a:t>
                      </a:r>
                      <a:endParaRPr lang="en-ZA" dirty="0"/>
                    </a:p>
                  </a:txBody>
                  <a:tcPr>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212271">
                <a:tc>
                  <a:txBody>
                    <a:bodyPr/>
                    <a:lstStyle/>
                    <a:p>
                      <a:r>
                        <a:rPr lang="en-ZA" sz="1200" b="1" dirty="0" smtClean="0">
                          <a:solidFill>
                            <a:schemeClr val="bg1"/>
                          </a:solidFill>
                          <a:latin typeface="Arial" panose="020B0604020202020204" pitchFamily="34" charset="0"/>
                          <a:cs typeface="Arial" panose="020B0604020202020204" pitchFamily="34" charset="0"/>
                        </a:rPr>
                        <a:t>Key Objective per ENE</a:t>
                      </a:r>
                      <a:endParaRPr lang="en-ZA" sz="1200" b="1" dirty="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Target included in</a:t>
                      </a:r>
                      <a:r>
                        <a:rPr lang="en-ZA" sz="1200" b="1" baseline="0" dirty="0" smtClean="0">
                          <a:solidFill>
                            <a:schemeClr val="bg1"/>
                          </a:solidFill>
                          <a:latin typeface="Arial" panose="020B0604020202020204" pitchFamily="34" charset="0"/>
                          <a:cs typeface="Arial" panose="020B0604020202020204" pitchFamily="34" charset="0"/>
                        </a:rPr>
                        <a:t> APP 2017-18</a:t>
                      </a:r>
                      <a:endParaRPr lang="en-ZA" sz="12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Included</a:t>
                      </a:r>
                      <a:r>
                        <a:rPr lang="en-ZA" sz="1200" b="1" baseline="0" dirty="0" smtClean="0">
                          <a:solidFill>
                            <a:schemeClr val="bg1"/>
                          </a:solidFill>
                          <a:latin typeface="Arial" panose="020B0604020202020204" pitchFamily="34" charset="0"/>
                          <a:cs typeface="Arial" panose="020B0604020202020204" pitchFamily="34" charset="0"/>
                        </a:rPr>
                        <a:t> in the APP</a:t>
                      </a:r>
                      <a:endParaRPr lang="en-ZA" sz="12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r>
              <a:tr h="524691">
                <a:tc rowSpan="2">
                  <a:txBody>
                    <a:bodyPr/>
                    <a:lstStyle/>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Develop, protect and promote the cultural and creative sector through interventions and initiatives that stimulate local content creation and attract large audiences</a:t>
                      </a:r>
                      <a:endParaRPr lang="en-ZA" sz="1100" b="0"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0" indent="0">
                        <a:buFont typeface="Arial" panose="020B0604020202020204" pitchFamily="34" charset="0"/>
                        <a:buNone/>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flagship events supported financially</a:t>
                      </a:r>
                    </a:p>
                  </a:txBody>
                  <a:tcPr>
                    <a:solidFill>
                      <a:schemeClr val="tx2">
                        <a:lumMod val="40000"/>
                        <a:lumOff val="60000"/>
                      </a:schemeClr>
                    </a:solidFill>
                  </a:tcPr>
                </a:tc>
                <a:tc>
                  <a:txBody>
                    <a:bodyPr/>
                    <a:lstStyle/>
                    <a:p>
                      <a:r>
                        <a:rPr lang="en-ZA" sz="1100" dirty="0" smtClean="0">
                          <a:solidFill>
                            <a:schemeClr val="bg1"/>
                          </a:solidFill>
                          <a:latin typeface="Arial" panose="020B0604020202020204" pitchFamily="34" charset="0"/>
                          <a:cs typeface="Arial" panose="020B0604020202020204" pitchFamily="34" charset="0"/>
                        </a:rPr>
                        <a:t>Included </a:t>
                      </a:r>
                      <a:r>
                        <a:rPr lang="en-ZA" sz="1100" baseline="0" dirty="0" smtClean="0">
                          <a:solidFill>
                            <a:schemeClr val="bg1"/>
                          </a:solidFill>
                          <a:latin typeface="Arial" panose="020B0604020202020204" pitchFamily="34" charset="0"/>
                          <a:cs typeface="Arial" panose="020B0604020202020204" pitchFamily="34" charset="0"/>
                        </a:rPr>
                        <a:t> in the APP for 2017/18</a:t>
                      </a:r>
                      <a:endParaRPr lang="en-ZA" sz="1100" dirty="0">
                        <a:solidFill>
                          <a:schemeClr val="bg1"/>
                        </a:solidFill>
                        <a:latin typeface="Arial" panose="020B0604020202020204" pitchFamily="34" charset="0"/>
                        <a:cs typeface="Arial" panose="020B0604020202020204" pitchFamily="34" charset="0"/>
                      </a:endParaRPr>
                    </a:p>
                  </a:txBody>
                  <a:tcPr>
                    <a:solidFill>
                      <a:srgbClr val="00B050"/>
                    </a:solidFill>
                  </a:tcPr>
                </a:tc>
              </a:tr>
              <a:tr h="387531">
                <a:tc vMerge="1">
                  <a:txBody>
                    <a:bodyPr/>
                    <a:lstStyle/>
                    <a:p>
                      <a:endParaRPr lang="en-ZA" sz="1200" b="0"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marL="0" indent="0" algn="l" defTabSz="914400" rtl="0" eaLnBrk="1" latinLnBrk="0" hangingPunct="1">
                        <a:buFont typeface="Arial" panose="020B0604020202020204" pitchFamily="34" charset="0"/>
                        <a:buNone/>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public art projects supported</a:t>
                      </a:r>
                    </a:p>
                    <a:p>
                      <a:pPr marL="0" algn="l"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financially</a:t>
                      </a:r>
                    </a:p>
                    <a:p>
                      <a:pPr marL="171450" indent="-171450">
                        <a:buFont typeface="Arial" panose="020B0604020202020204" pitchFamily="34" charset="0"/>
                        <a:buChar char="•"/>
                      </a:pPr>
                      <a:endParaRPr lang="en-ZA" sz="1100" kern="1200" dirty="0" smtClean="0">
                        <a:solidFill>
                          <a:schemeClr val="bg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bg1"/>
                          </a:solidFill>
                          <a:latin typeface="Arial" panose="020B0604020202020204" pitchFamily="34" charset="0"/>
                          <a:cs typeface="Arial" panose="020B0604020202020204" pitchFamily="34" charset="0"/>
                        </a:rPr>
                        <a:t>Included </a:t>
                      </a:r>
                      <a:r>
                        <a:rPr lang="en-ZA" sz="1100" baseline="0" dirty="0" smtClean="0">
                          <a:solidFill>
                            <a:schemeClr val="bg1"/>
                          </a:solidFill>
                          <a:latin typeface="Arial" panose="020B0604020202020204" pitchFamily="34" charset="0"/>
                          <a:cs typeface="Arial" panose="020B0604020202020204" pitchFamily="34" charset="0"/>
                        </a:rPr>
                        <a:t> in the APP 2017/18</a:t>
                      </a:r>
                      <a:endParaRPr lang="en-ZA" sz="1100" dirty="0" smtClean="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tr>
              <a:tr h="350520">
                <a:tc rowSpan="4">
                  <a:txBody>
                    <a:bodyPr/>
                    <a:lstStyle/>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Lead, coordinate and implement social cohesion programmes aimed at creating an integrated and inclusive society that contributes to economic growth</a:t>
                      </a:r>
                      <a:endParaRPr lang="en-ZA" sz="1100" b="0"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0" indent="0">
                        <a:buFont typeface="Arial" panose="020B0604020202020204" pitchFamily="34" charset="0"/>
                        <a:buNone/>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community arts centres (CACs) Refurbishment projects supported financially</a:t>
                      </a:r>
                      <a:endParaRPr lang="en-ZA" sz="1100" kern="1200" dirty="0" smtClean="0">
                        <a:solidFill>
                          <a:schemeClr val="bg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bg1"/>
                          </a:solidFill>
                          <a:latin typeface="Arial" panose="020B0604020202020204" pitchFamily="34" charset="0"/>
                          <a:cs typeface="Arial" panose="020B0604020202020204" pitchFamily="34" charset="0"/>
                        </a:rPr>
                        <a:t>Included </a:t>
                      </a:r>
                      <a:r>
                        <a:rPr lang="en-ZA" sz="1100" baseline="0" dirty="0" smtClean="0">
                          <a:solidFill>
                            <a:schemeClr val="bg1"/>
                          </a:solidFill>
                          <a:latin typeface="Arial" panose="020B0604020202020204" pitchFamily="34" charset="0"/>
                          <a:cs typeface="Arial" panose="020B0604020202020204" pitchFamily="34" charset="0"/>
                        </a:rPr>
                        <a:t> in the APP 2017/18</a:t>
                      </a:r>
                      <a:endParaRPr lang="en-ZA" sz="1100" dirty="0" smtClean="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tr>
              <a:tr h="213360">
                <a:tc vMerge="1">
                  <a:txBody>
                    <a:bodyPr/>
                    <a:lstStyle/>
                    <a:p>
                      <a:endParaRPr lang="en-ZA" sz="1200" b="0"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marL="0" indent="0" algn="l" defTabSz="914400" rtl="0" eaLnBrk="1" latinLnBrk="0" hangingPunct="1">
                        <a:buFont typeface="Arial" panose="020B0604020202020204" pitchFamily="34" charset="0"/>
                        <a:buNone/>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artists placed in schools</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vMerge="1">
                  <a:txBody>
                    <a:bodyPr/>
                    <a:lstStyle/>
                    <a:p>
                      <a:endParaRPr lang="en-ZA" sz="1200" dirty="0">
                        <a:solidFill>
                          <a:srgbClr val="002060"/>
                        </a:solidFill>
                        <a:latin typeface="+mn-lt"/>
                        <a:cs typeface="Arial" panose="020B0604020202020204" pitchFamily="34" charset="0"/>
                      </a:endParaRPr>
                    </a:p>
                  </a:txBody>
                  <a:tcPr>
                    <a:solidFill>
                      <a:srgbClr val="00B050"/>
                    </a:solidFill>
                  </a:tcPr>
                </a:tc>
              </a:tr>
              <a:tr h="396240">
                <a:tc vMerge="1">
                  <a:txBody>
                    <a:bodyPr/>
                    <a:lstStyle/>
                    <a:p>
                      <a:endParaRPr lang="en-ZA" sz="1200" b="0"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community arts projects supported financially</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vMerge="1">
                  <a:txBody>
                    <a:bodyPr/>
                    <a:lstStyle/>
                    <a:p>
                      <a:endParaRPr lang="en-ZA" sz="1200" dirty="0">
                        <a:solidFill>
                          <a:srgbClr val="002060"/>
                        </a:solidFill>
                        <a:latin typeface="+mn-lt"/>
                        <a:cs typeface="Arial" panose="020B0604020202020204" pitchFamily="34" charset="0"/>
                      </a:endParaRPr>
                    </a:p>
                  </a:txBody>
                  <a:tcPr>
                    <a:solidFill>
                      <a:srgbClr val="00B050"/>
                    </a:solidFill>
                  </a:tcPr>
                </a:tc>
              </a:tr>
              <a:tr h="0">
                <a:tc vMerge="1">
                  <a:txBody>
                    <a:bodyPr/>
                    <a:lstStyle/>
                    <a:p>
                      <a:endParaRPr lang="en-ZA" sz="1200" b="0" dirty="0">
                        <a:solidFill>
                          <a:schemeClr val="bg1"/>
                        </a:solidFill>
                        <a:latin typeface="+mn-lt"/>
                        <a:cs typeface="Arial" panose="020B0604020202020204" pitchFamily="34"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community arts centres (CACs) refurbishment projects supported financially</a:t>
                      </a:r>
                    </a:p>
                    <a:p>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vMerge="1">
                  <a:txBody>
                    <a:bodyPr/>
                    <a:lstStyle/>
                    <a:p>
                      <a:endParaRPr lang="en-ZA" sz="1200" dirty="0">
                        <a:solidFill>
                          <a:srgbClr val="002060"/>
                        </a:solidFill>
                        <a:latin typeface="+mn-lt"/>
                        <a:cs typeface="Arial" panose="020B0604020202020204" pitchFamily="34" charset="0"/>
                      </a:endParaRPr>
                    </a:p>
                  </a:txBody>
                  <a:tcPr>
                    <a:solidFill>
                      <a:srgbClr val="00B050"/>
                    </a:solidFill>
                  </a:tcPr>
                </a:tc>
              </a:tr>
              <a:tr h="1223556">
                <a:tc>
                  <a:txBody>
                    <a:bodyPr/>
                    <a:lstStyle/>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Build human resource capacity and promote excellence in the sector</a:t>
                      </a:r>
                      <a:endParaRPr lang="en-ZA" sz="1100" b="0"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0" indent="0" algn="l" defTabSz="914400" rtl="0" eaLnBrk="1" latinLnBrk="0" hangingPunct="1">
                        <a:buFont typeface="Arial" panose="020B0604020202020204" pitchFamily="34" charset="0"/>
                        <a:buNone/>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bursaries awarded towards development of qualified language practitioners</a:t>
                      </a:r>
                    </a:p>
                    <a:p>
                      <a:pPr marL="0" indent="0" algn="l" defTabSz="914400" rtl="0" eaLnBrk="1" latinLnBrk="0" hangingPunct="1">
                        <a:buFont typeface="Arial" panose="020B0604020202020204" pitchFamily="34" charset="0"/>
                        <a:buNone/>
                      </a:pPr>
                      <a:endPar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Number of incubator projects financially supported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bg1"/>
                          </a:solidFill>
                          <a:latin typeface="Arial" panose="020B0604020202020204" pitchFamily="34" charset="0"/>
                          <a:cs typeface="Arial" panose="020B0604020202020204" pitchFamily="34" charset="0"/>
                        </a:rPr>
                        <a:t>Included </a:t>
                      </a:r>
                      <a:r>
                        <a:rPr lang="en-ZA" sz="1100" baseline="0" dirty="0" smtClean="0">
                          <a:solidFill>
                            <a:schemeClr val="bg1"/>
                          </a:solidFill>
                          <a:latin typeface="Arial" panose="020B0604020202020204" pitchFamily="34" charset="0"/>
                          <a:cs typeface="Arial" panose="020B0604020202020204" pitchFamily="34" charset="0"/>
                        </a:rPr>
                        <a:t> in the APP 2017/18</a:t>
                      </a:r>
                      <a:endParaRPr lang="en-ZA" sz="1100" dirty="0" smtClean="0">
                        <a:solidFill>
                          <a:schemeClr val="bg1"/>
                        </a:solidFill>
                        <a:latin typeface="Arial" panose="020B0604020202020204" pitchFamily="34" charset="0"/>
                        <a:cs typeface="Arial" panose="020B0604020202020204" pitchFamily="34" charset="0"/>
                      </a:endParaRPr>
                    </a:p>
                    <a:p>
                      <a:endParaRPr lang="en-ZA" sz="1100" dirty="0">
                        <a:solidFill>
                          <a:schemeClr val="bg1"/>
                        </a:solidFill>
                        <a:latin typeface="Arial" panose="020B0604020202020204" pitchFamily="34" charset="0"/>
                        <a:cs typeface="Arial" panose="020B0604020202020204" pitchFamily="34" charset="0"/>
                      </a:endParaRPr>
                    </a:p>
                  </a:txBody>
                  <a:tcPr>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19</a:t>
            </a:fld>
            <a:endParaRPr lang="en-US" dirty="0">
              <a:solidFill>
                <a:schemeClr val="bg1"/>
              </a:solidFill>
            </a:endParaRPr>
          </a:p>
        </p:txBody>
      </p:sp>
      <p:sp>
        <p:nvSpPr>
          <p:cNvPr id="7" name="Rectangle 6"/>
          <p:cNvSpPr/>
          <p:nvPr/>
        </p:nvSpPr>
        <p:spPr>
          <a:xfrm>
            <a:off x="381000" y="685800"/>
            <a:ext cx="75438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DAC </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3447124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a:t>
            </a:fld>
            <a:endParaRPr lang="en-US" dirty="0">
              <a:solidFill>
                <a:schemeClr val="bg1"/>
              </a:solidFill>
            </a:endParaRPr>
          </a:p>
        </p:txBody>
      </p:sp>
      <p:sp>
        <p:nvSpPr>
          <p:cNvPr id="9" name="Content Placeholder 8"/>
          <p:cNvSpPr>
            <a:spLocks noGrp="1"/>
          </p:cNvSpPr>
          <p:nvPr>
            <p:ph idx="1"/>
          </p:nvPr>
        </p:nvSpPr>
        <p:spPr>
          <a:xfrm>
            <a:off x="457200" y="914400"/>
            <a:ext cx="8229600" cy="5211763"/>
          </a:xfrm>
        </p:spPr>
        <p:txBody>
          <a:bodyPr/>
          <a:lstStyle/>
          <a:p>
            <a:pPr algn="ctr"/>
            <a:r>
              <a:rPr lang="en-US" sz="1600" dirty="0" smtClean="0">
                <a:latin typeface="Arial" panose="020B0604020202020204" pitchFamily="34" charset="0"/>
                <a:cs typeface="Arial" panose="020B0604020202020204" pitchFamily="34" charset="0"/>
              </a:rPr>
              <a:t>The Auditor-General of South Africa has a constitutional mandate and, </a:t>
            </a:r>
          </a:p>
          <a:p>
            <a:pPr algn="ctr"/>
            <a:r>
              <a:rPr lang="en-US" sz="1600" dirty="0" smtClean="0">
                <a:latin typeface="Arial" panose="020B0604020202020204" pitchFamily="34" charset="0"/>
                <a:cs typeface="Arial" panose="020B0604020202020204" pitchFamily="34" charset="0"/>
              </a:rPr>
              <a:t>as the Supreme Audit Institution (SAI) of South Africa, it exists to strengthen our</a:t>
            </a:r>
          </a:p>
          <a:p>
            <a:pPr algn="ctr"/>
            <a:r>
              <a:rPr lang="en-US" sz="1600" dirty="0" smtClean="0">
                <a:latin typeface="Arial" panose="020B0604020202020204" pitchFamily="34" charset="0"/>
                <a:cs typeface="Arial" panose="020B0604020202020204" pitchFamily="34" charset="0"/>
              </a:rPr>
              <a:t>country’s democracy by </a:t>
            </a:r>
            <a:r>
              <a:rPr lang="en-US" sz="1600" b="1" dirty="0" smtClean="0">
                <a:latin typeface="Arial" panose="020B0604020202020204" pitchFamily="34" charset="0"/>
                <a:cs typeface="Arial" panose="020B0604020202020204" pitchFamily="34" charset="0"/>
              </a:rPr>
              <a:t>enabling oversight, accountability and governance </a:t>
            </a:r>
            <a:r>
              <a:rPr lang="en-US" sz="1600" dirty="0" smtClean="0">
                <a:latin typeface="Arial" panose="020B0604020202020204" pitchFamily="34" charset="0"/>
                <a:cs typeface="Arial" panose="020B0604020202020204" pitchFamily="34" charset="0"/>
              </a:rPr>
              <a:t>in the </a:t>
            </a:r>
          </a:p>
          <a:p>
            <a:pPr algn="ctr"/>
            <a:r>
              <a:rPr lang="en-US" sz="1600" dirty="0" smtClean="0">
                <a:latin typeface="Arial" panose="020B0604020202020204" pitchFamily="34" charset="0"/>
                <a:cs typeface="Arial" panose="020B0604020202020204" pitchFamily="34" charset="0"/>
              </a:rPr>
              <a:t>public sector through auditing, thereby </a:t>
            </a:r>
            <a:r>
              <a:rPr lang="en-US" sz="1600" b="1" dirty="0" smtClean="0">
                <a:latin typeface="Arial" panose="020B0604020202020204" pitchFamily="34" charset="0"/>
                <a:cs typeface="Arial" panose="020B0604020202020204" pitchFamily="34" charset="0"/>
              </a:rPr>
              <a:t>building public confidence.</a:t>
            </a:r>
            <a:endParaRPr lang="en-US" sz="1600" dirty="0" smtClean="0">
              <a:latin typeface="Arial" panose="020B0604020202020204" pitchFamily="34" charset="0"/>
              <a:cs typeface="Arial" panose="020B0604020202020204" pitchFamily="34" charset="0"/>
            </a:endParaRPr>
          </a:p>
          <a:p>
            <a:pPr algn="ctr"/>
            <a:endParaRPr lang="en-US" dirty="0"/>
          </a:p>
        </p:txBody>
      </p:sp>
      <p:sp>
        <p:nvSpPr>
          <p:cNvPr id="10" name="Title 2"/>
          <p:cNvSpPr txBox="1">
            <a:spLocks/>
          </p:cNvSpPr>
          <p:nvPr/>
        </p:nvSpPr>
        <p:spPr>
          <a:xfrm>
            <a:off x="152400" y="152400"/>
            <a:ext cx="8305800" cy="3816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algn="l" defTabSz="914400" rtl="0" eaLnBrk="1" latinLnBrk="0" hangingPunct="1">
              <a:spcBef>
                <a:spcPct val="0"/>
              </a:spcBef>
              <a:buNone/>
              <a:defRPr sz="2400" b="1" kern="1200">
                <a:solidFill>
                  <a:srgbClr val="00A9A4"/>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100" dirty="0">
                <a:latin typeface="Arial" panose="020B0604020202020204" pitchFamily="34" charset="0"/>
                <a:cs typeface="Arial" panose="020B0604020202020204" pitchFamily="34" charset="0"/>
              </a:rPr>
              <a:t>Reputation promise/mission</a:t>
            </a:r>
            <a:endParaRPr lang="en-ZA"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486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2694621"/>
              </p:ext>
            </p:extLst>
          </p:nvPr>
        </p:nvGraphicFramePr>
        <p:xfrm>
          <a:off x="76200" y="1218111"/>
          <a:ext cx="8763000" cy="4954090"/>
        </p:xfrm>
        <a:graphic>
          <a:graphicData uri="http://schemas.openxmlformats.org/drawingml/2006/table">
            <a:tbl>
              <a:tblPr firstRow="1" bandRow="1">
                <a:tableStyleId>{5C22544A-7EE6-4342-B048-85BDC9FD1C3A}</a:tableStyleId>
              </a:tblPr>
              <a:tblGrid>
                <a:gridCol w="2921000"/>
                <a:gridCol w="2921000"/>
                <a:gridCol w="2921000"/>
              </a:tblGrid>
              <a:tr h="69789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dirty="0" smtClean="0"/>
                        <a:t>Programme  3: Arts and Culture development and promotion</a:t>
                      </a:r>
                    </a:p>
                  </a:txBody>
                  <a:tcPr>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481833">
                <a:tc>
                  <a:txBody>
                    <a:bodyPr/>
                    <a:lstStyle/>
                    <a:p>
                      <a:r>
                        <a:rPr lang="en-ZA" sz="1200" b="1" dirty="0" smtClean="0">
                          <a:solidFill>
                            <a:schemeClr val="bg1"/>
                          </a:solidFill>
                          <a:latin typeface="Arial" panose="020B0604020202020204" pitchFamily="34" charset="0"/>
                          <a:cs typeface="Arial" panose="020B0604020202020204" pitchFamily="34" charset="0"/>
                        </a:rPr>
                        <a:t>Key Objective per ENE</a:t>
                      </a:r>
                      <a:endParaRPr lang="en-ZA" sz="1200" b="1" dirty="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Target included in</a:t>
                      </a:r>
                      <a:r>
                        <a:rPr lang="en-ZA" sz="1200" b="1" baseline="0" dirty="0" smtClean="0">
                          <a:solidFill>
                            <a:schemeClr val="bg1"/>
                          </a:solidFill>
                          <a:latin typeface="Arial" panose="020B0604020202020204" pitchFamily="34" charset="0"/>
                          <a:cs typeface="Arial" panose="020B0604020202020204" pitchFamily="34" charset="0"/>
                        </a:rPr>
                        <a:t> APP 2017-18</a:t>
                      </a:r>
                      <a:endParaRPr lang="en-ZA" sz="12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Comment/Observation</a:t>
                      </a:r>
                    </a:p>
                  </a:txBody>
                  <a:tcPr>
                    <a:solidFill>
                      <a:schemeClr val="accent6">
                        <a:lumMod val="75000"/>
                      </a:schemeClr>
                    </a:solidFill>
                  </a:tcPr>
                </a:tc>
              </a:tr>
              <a:tr h="1043973">
                <a:tc>
                  <a:txBody>
                    <a:bodyPr/>
                    <a:lstStyle/>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Build relationships and partnerships locally and internationally to develop, preserve and promote arts and culture</a:t>
                      </a:r>
                      <a:endParaRPr lang="en-ZA" sz="1200" b="0" dirty="0" smtClean="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0" indent="0">
                        <a:buFont typeface="Arial" panose="020B0604020202020204" pitchFamily="34" charset="0"/>
                        <a:buNone/>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Number of market access platforms supported Financially</a:t>
                      </a:r>
                    </a:p>
                  </a:txBody>
                  <a:tcPr>
                    <a:solidFill>
                      <a:schemeClr val="tx2">
                        <a:lumMod val="40000"/>
                        <a:lumOff val="6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latin typeface="Arial" panose="020B0604020202020204" pitchFamily="34" charset="0"/>
                          <a:cs typeface="Arial" panose="020B0604020202020204" pitchFamily="34" charset="0"/>
                        </a:rPr>
                        <a:t>Included </a:t>
                      </a:r>
                      <a:r>
                        <a:rPr lang="en-ZA" sz="1200" baseline="0" dirty="0" smtClean="0">
                          <a:solidFill>
                            <a:schemeClr val="bg1"/>
                          </a:solidFill>
                          <a:latin typeface="Arial" panose="020B0604020202020204" pitchFamily="34" charset="0"/>
                          <a:cs typeface="Arial" panose="020B0604020202020204" pitchFamily="34" charset="0"/>
                        </a:rPr>
                        <a:t> in the APP 2017/18</a:t>
                      </a:r>
                      <a:endParaRPr lang="en-ZA" sz="1200" dirty="0" smtClean="0">
                        <a:solidFill>
                          <a:schemeClr val="bg1"/>
                        </a:solidFill>
                        <a:latin typeface="Arial" panose="020B0604020202020204" pitchFamily="34" charset="0"/>
                        <a:cs typeface="Arial" panose="020B0604020202020204" pitchFamily="34" charset="0"/>
                      </a:endParaRPr>
                    </a:p>
                    <a:p>
                      <a:endParaRPr lang="en-ZA" sz="1200" dirty="0">
                        <a:solidFill>
                          <a:schemeClr val="bg1"/>
                        </a:solidFill>
                        <a:latin typeface="Arial" panose="020B0604020202020204" pitchFamily="34" charset="0"/>
                        <a:cs typeface="Arial" panose="020B0604020202020204" pitchFamily="34" charset="0"/>
                      </a:endParaRPr>
                    </a:p>
                  </a:txBody>
                  <a:tcPr>
                    <a:solidFill>
                      <a:srgbClr val="00B050"/>
                    </a:solidFill>
                  </a:tcPr>
                </a:tc>
              </a:tr>
              <a:tr h="963667">
                <a:tc>
                  <a:txBody>
                    <a:bodyPr/>
                    <a:lstStyle/>
                    <a:p>
                      <a:endParaRPr lang="en-ZA" sz="1200" b="0" dirty="0" smtClean="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0" indent="0">
                        <a:buFont typeface="Arial" panose="020B0604020202020204" pitchFamily="34" charset="0"/>
                        <a:buNone/>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Number of Touring Venture projects supported financially</a:t>
                      </a:r>
                      <a:endParaRPr lang="en-ZA" sz="1200" kern="1200" dirty="0" smtClean="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vMerge="1">
                  <a:txBody>
                    <a:bodyPr/>
                    <a:lstStyle/>
                    <a:p>
                      <a:endParaRPr lang="en-ZA" sz="1000" dirty="0">
                        <a:solidFill>
                          <a:schemeClr val="bg1"/>
                        </a:solidFill>
                        <a:latin typeface="Arial" panose="020B0604020202020204" pitchFamily="34" charset="0"/>
                        <a:cs typeface="Arial" panose="020B0604020202020204" pitchFamily="34" charset="0"/>
                      </a:endParaRPr>
                    </a:p>
                  </a:txBody>
                  <a:tcPr>
                    <a:solidFill>
                      <a:srgbClr val="00B050"/>
                    </a:solidFill>
                  </a:tcPr>
                </a:tc>
              </a:tr>
              <a:tr h="1766723">
                <a:tc>
                  <a:txBody>
                    <a:bodyPr/>
                    <a:lstStyle/>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Promote South African languages through the provision of access to information by translating and/or</a:t>
                      </a:r>
                    </a:p>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editing 100 per cent of documents, such as letters, pamphlets and posters received and accepted per year.</a:t>
                      </a:r>
                      <a:endParaRPr lang="en-ZA" sz="1200" b="0" dirty="0" smtClean="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0" algn="l" defTabSz="914400" rtl="0" eaLnBrk="1" latinLnBrk="0" hangingPunct="1"/>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 of documents received and accepted translated and/or edited</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latin typeface="Arial" panose="020B0604020202020204" pitchFamily="34" charset="0"/>
                          <a:cs typeface="Arial" panose="020B0604020202020204" pitchFamily="34" charset="0"/>
                        </a:rPr>
                        <a:t>Included </a:t>
                      </a:r>
                      <a:r>
                        <a:rPr lang="en-ZA" sz="1200" baseline="0" dirty="0" smtClean="0">
                          <a:solidFill>
                            <a:schemeClr val="bg1"/>
                          </a:solidFill>
                          <a:latin typeface="Arial" panose="020B0604020202020204" pitchFamily="34" charset="0"/>
                          <a:cs typeface="Arial" panose="020B0604020202020204" pitchFamily="34" charset="0"/>
                        </a:rPr>
                        <a:t> in the APP 2017/18</a:t>
                      </a:r>
                      <a:endParaRPr lang="en-ZA" sz="12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20</a:t>
            </a:fld>
            <a:endParaRPr lang="en-US" dirty="0">
              <a:solidFill>
                <a:schemeClr val="bg1"/>
              </a:solidFill>
            </a:endParaRPr>
          </a:p>
        </p:txBody>
      </p:sp>
      <p:sp>
        <p:nvSpPr>
          <p:cNvPr id="6" name="Rectangle 5"/>
          <p:cNvSpPr/>
          <p:nvPr/>
        </p:nvSpPr>
        <p:spPr>
          <a:xfrm>
            <a:off x="152400" y="694706"/>
            <a:ext cx="68580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DAC (APP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p>
        </p:txBody>
      </p:sp>
      <p:sp>
        <p:nvSpPr>
          <p:cNvPr id="8" name="Rectangle 7"/>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6598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1733660"/>
              </p:ext>
            </p:extLst>
          </p:nvPr>
        </p:nvGraphicFramePr>
        <p:xfrm>
          <a:off x="114300" y="902505"/>
          <a:ext cx="8763000" cy="5269695"/>
        </p:xfrm>
        <a:graphic>
          <a:graphicData uri="http://schemas.openxmlformats.org/drawingml/2006/table">
            <a:tbl>
              <a:tblPr bandRow="1">
                <a:tableStyleId>{5C22544A-7EE6-4342-B048-85BDC9FD1C3A}</a:tableStyleId>
              </a:tblPr>
              <a:tblGrid>
                <a:gridCol w="2921000"/>
                <a:gridCol w="2921000"/>
                <a:gridCol w="2921000"/>
              </a:tblGrid>
              <a:tr h="4713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dirty="0" smtClean="0">
                          <a:solidFill>
                            <a:schemeClr val="bg1"/>
                          </a:solidFill>
                        </a:rPr>
                        <a:t> Programme  4:</a:t>
                      </a:r>
                    </a:p>
                  </a:txBody>
                  <a:tcPr>
                    <a:lnB w="12700" cap="flat" cmpd="sng" algn="ctr">
                      <a:solidFill>
                        <a:schemeClr val="tx1"/>
                      </a:solidFill>
                      <a:prstDash val="solid"/>
                      <a:round/>
                      <a:headEnd type="none" w="med" len="med"/>
                      <a:tailEnd type="none" w="med" len="med"/>
                    </a:lnB>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325448">
                <a:tc>
                  <a:txBody>
                    <a:bodyPr/>
                    <a:lstStyle/>
                    <a:p>
                      <a:r>
                        <a:rPr lang="en-ZA" sz="1200" b="1" dirty="0" smtClean="0">
                          <a:solidFill>
                            <a:schemeClr val="bg1"/>
                          </a:solidFill>
                          <a:latin typeface="Arial" panose="020B0604020202020204" pitchFamily="34" charset="0"/>
                          <a:cs typeface="Arial" panose="020B0604020202020204" pitchFamily="34" charset="0"/>
                        </a:rPr>
                        <a:t>Key Objective per ENE</a:t>
                      </a:r>
                      <a:endParaRPr lang="en-ZA" sz="1200" b="1" dirty="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Target included in</a:t>
                      </a:r>
                      <a:r>
                        <a:rPr lang="en-ZA" sz="1200" b="1" baseline="0" dirty="0" smtClean="0">
                          <a:solidFill>
                            <a:schemeClr val="bg1"/>
                          </a:solidFill>
                          <a:latin typeface="Arial" panose="020B0604020202020204" pitchFamily="34" charset="0"/>
                          <a:cs typeface="Arial" panose="020B0604020202020204" pitchFamily="34" charset="0"/>
                        </a:rPr>
                        <a:t> APP 2017-18</a:t>
                      </a:r>
                      <a:endParaRPr lang="en-ZA" sz="1200" b="1" dirty="0" smtClean="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mpd="sng">
                      <a:noFill/>
                    </a:lnB>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Comment/Observation</a:t>
                      </a:r>
                    </a:p>
                  </a:txBody>
                  <a:tcPr>
                    <a:lnT w="12700" cap="flat" cmpd="sng" algn="ctr">
                      <a:solidFill>
                        <a:schemeClr val="tx1"/>
                      </a:solidFill>
                      <a:prstDash val="solid"/>
                      <a:round/>
                      <a:headEnd type="none" w="med" len="med"/>
                      <a:tailEnd type="none" w="med" len="med"/>
                    </a:lnT>
                    <a:solidFill>
                      <a:schemeClr val="accent6">
                        <a:lumMod val="75000"/>
                      </a:schemeClr>
                    </a:solidFill>
                  </a:tcPr>
                </a:tc>
              </a:tr>
              <a:tr h="845743">
                <a:tc rowSpan="2">
                  <a:txBody>
                    <a:bodyPr/>
                    <a:lstStyle/>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Develop, preserve, protect and promote heritage through the construction and management of heritage infrastructure :</a:t>
                      </a:r>
                    </a:p>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-supporting </a:t>
                      </a: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four heritage infrastructure projects </a:t>
                      </a: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annually</a:t>
                      </a:r>
                    </a:p>
                    <a:p>
                      <a:endPar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 undertaking a feasibility study on the Liberation Movement Museum by 2017/18.</a:t>
                      </a:r>
                      <a:endParaRPr lang="en-ZA" sz="1100" b="0" dirty="0" smtClean="0">
                        <a:solidFill>
                          <a:schemeClr val="tx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No. of reports generated on the heritage infrastructure projects being implemented</a:t>
                      </a:r>
                    </a:p>
                  </a:txBody>
                  <a:tcPr>
                    <a:lnT w="12700" cmpd="sng">
                      <a:noFill/>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r>
                        <a:rPr lang="en-ZA" sz="1100" b="0" i="0" u="none" strike="noStrike" kern="1200" baseline="0" dirty="0" smtClean="0">
                          <a:solidFill>
                            <a:schemeClr val="bg1"/>
                          </a:solidFill>
                          <a:latin typeface="Arial" panose="020B0604020202020204" pitchFamily="34" charset="0"/>
                          <a:ea typeface="+mn-ea"/>
                          <a:cs typeface="Arial" panose="020B0604020202020204" pitchFamily="34" charset="0"/>
                        </a:rPr>
                        <a:t>Target included in the 2017/18</a:t>
                      </a:r>
                      <a:endParaRPr lang="en-ZA" sz="11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a:lnB w="12700" cmpd="sng">
                      <a:noFill/>
                    </a:lnB>
                    <a:solidFill>
                      <a:srgbClr val="00B050"/>
                    </a:solidFill>
                  </a:tcPr>
                </a:tc>
              </a:tr>
              <a:tr h="849781">
                <a:tc vMerge="1">
                  <a:txBody>
                    <a:bodyPr/>
                    <a:lstStyle/>
                    <a:p>
                      <a:endParaRPr lang="en-ZA" sz="1100" b="0" dirty="0" smtClean="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Not included</a:t>
                      </a:r>
                      <a:endParaRPr lang="en-ZA" sz="11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r>
                        <a:rPr lang="en-ZA" sz="1100" dirty="0" smtClean="0">
                          <a:solidFill>
                            <a:schemeClr val="tx1"/>
                          </a:solidFill>
                          <a:latin typeface="Arial" panose="020B0604020202020204" pitchFamily="34" charset="0"/>
                          <a:cs typeface="Arial" panose="020B0604020202020204" pitchFamily="34" charset="0"/>
                        </a:rPr>
                        <a:t>The</a:t>
                      </a:r>
                      <a:r>
                        <a:rPr lang="en-ZA" sz="1100" baseline="0" dirty="0" smtClean="0">
                          <a:solidFill>
                            <a:schemeClr val="tx1"/>
                          </a:solidFill>
                          <a:latin typeface="Arial" panose="020B0604020202020204" pitchFamily="34" charset="0"/>
                          <a:cs typeface="Arial" panose="020B0604020202020204" pitchFamily="34" charset="0"/>
                        </a:rPr>
                        <a:t> indicator or target has not been included  in the departments APP.</a:t>
                      </a:r>
                    </a:p>
                    <a:p>
                      <a:endParaRPr lang="en-ZA" sz="1100" baseline="0" dirty="0" smtClean="0">
                        <a:solidFill>
                          <a:schemeClr val="tx1"/>
                        </a:solidFill>
                        <a:latin typeface="Arial" panose="020B0604020202020204" pitchFamily="34" charset="0"/>
                        <a:cs typeface="Arial" panose="020B0604020202020204" pitchFamily="34" charset="0"/>
                      </a:endParaRPr>
                    </a:p>
                    <a:p>
                      <a:r>
                        <a:rPr lang="en-ZA" sz="1100" baseline="0" dirty="0" smtClean="0">
                          <a:solidFill>
                            <a:schemeClr val="tx1"/>
                          </a:solidFill>
                          <a:latin typeface="Arial" panose="020B0604020202020204" pitchFamily="34" charset="0"/>
                          <a:cs typeface="Arial" panose="020B0604020202020204" pitchFamily="34" charset="0"/>
                        </a:rPr>
                        <a:t>Chapter 14 of the MTSF has a  target of  </a:t>
                      </a:r>
                      <a:r>
                        <a:rPr lang="en-ZA" sz="1100" baseline="0" dirty="0" smtClean="0">
                          <a:solidFill>
                            <a:schemeClr val="tx1"/>
                          </a:solidFill>
                          <a:latin typeface="Arial" panose="020B0604020202020204" pitchFamily="34" charset="0"/>
                          <a:cs typeface="Arial" panose="020B0604020202020204" pitchFamily="34" charset="0"/>
                        </a:rPr>
                        <a:t>8 </a:t>
                      </a:r>
                      <a:r>
                        <a:rPr lang="en-ZA" sz="1100" baseline="0" dirty="0" smtClean="0">
                          <a:solidFill>
                            <a:schemeClr val="tx1"/>
                          </a:solidFill>
                          <a:latin typeface="Arial" panose="020B0604020202020204" pitchFamily="34" charset="0"/>
                          <a:cs typeface="Arial" panose="020B0604020202020204" pitchFamily="34" charset="0"/>
                        </a:rPr>
                        <a:t>project to be completed by 2018/19, and nothing has commenced on the projects.</a:t>
                      </a:r>
                      <a:endParaRPr lang="en-Z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mpd="sng">
                      <a:noFill/>
                    </a:lnT>
                    <a:lnB w="12700" cap="flat" cmpd="sng" algn="ctr">
                      <a:noFill/>
                      <a:prstDash val="solid"/>
                      <a:round/>
                      <a:headEnd type="none" w="med" len="med"/>
                      <a:tailEnd type="none" w="med" len="med"/>
                    </a:lnB>
                    <a:solidFill>
                      <a:srgbClr val="FF0000"/>
                    </a:solidFill>
                  </a:tcPr>
                </a:tc>
              </a:tr>
              <a:tr h="668977">
                <a:tc rowSpan="2">
                  <a:txBody>
                    <a:bodyPr/>
                    <a:lstStyle/>
                    <a:p>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Lead, coordinate and implement social cohesion programmes to unite people through the creation of visual, verbal or iconic representations of national values and goals :</a:t>
                      </a:r>
                    </a:p>
                    <a:p>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-providing 6 430 national symbol toolkits to schools by March 2018</a:t>
                      </a:r>
                    </a:p>
                    <a:p>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 distributing 500 South African flags by March 2018.</a:t>
                      </a:r>
                      <a:endParaRPr lang="en-ZA" sz="1100" b="0" dirty="0" smtClean="0">
                        <a:solidFill>
                          <a:schemeClr val="tx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12700" cmpd="sng">
                      <a:noFill/>
                    </a:lnB>
                    <a:solidFill>
                      <a:schemeClr val="tx2">
                        <a:lumMod val="60000"/>
                        <a:lumOff val="40000"/>
                      </a:schemeClr>
                    </a:solidFill>
                  </a:tcPr>
                </a:tc>
                <a:tc>
                  <a:txBody>
                    <a:bodyPr/>
                    <a:lstStyle/>
                    <a:p>
                      <a:pPr marL="0" algn="l" defTabSz="914400" rtl="0" eaLnBrk="1" latinLnBrk="0" hangingPunct="1"/>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No. of flags installed in schools</a:t>
                      </a:r>
                      <a:endParaRPr lang="en-ZA" sz="11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0" i="0" u="none" strike="noStrike" kern="1200" baseline="0" dirty="0" smtClean="0">
                          <a:solidFill>
                            <a:schemeClr val="bg1"/>
                          </a:solidFill>
                          <a:latin typeface="Arial" panose="020B0604020202020204" pitchFamily="34" charset="0"/>
                          <a:ea typeface="+mn-ea"/>
                          <a:cs typeface="Arial" panose="020B0604020202020204" pitchFamily="34" charset="0"/>
                        </a:rPr>
                        <a:t>Target included in the 2017/18</a:t>
                      </a:r>
                    </a:p>
                    <a:p>
                      <a:endParaRPr lang="en-ZA"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rgbClr val="00B050"/>
                    </a:solidFill>
                  </a:tcPr>
                </a:tc>
              </a:tr>
              <a:tr h="885942">
                <a:tc vMerge="1">
                  <a:txBody>
                    <a:bodyPr/>
                    <a:lstStyle/>
                    <a:p>
                      <a:endParaRPr lang="en-ZA" sz="1200" b="0" dirty="0" smtClean="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0" algn="l" defTabSz="914400" rtl="0" eaLnBrk="1" latinLnBrk="0" hangingPunct="1"/>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No. of national symbols toolkits</a:t>
                      </a:r>
                    </a:p>
                    <a:p>
                      <a:pPr marL="0" algn="l" defTabSz="914400" rtl="0" eaLnBrk="1" latinLnBrk="0" hangingPunct="1"/>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distributed to districts offices of</a:t>
                      </a:r>
                    </a:p>
                    <a:p>
                      <a:pPr marL="0" algn="l" defTabSz="914400" rtl="0" eaLnBrk="1" latinLnBrk="0" hangingPunct="1"/>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the department of education.</a:t>
                      </a:r>
                      <a:endParaRPr lang="en-ZA" sz="11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l" defTabSz="914400" rtl="0" eaLnBrk="1" latinLnBrk="0" hangingPunct="1"/>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Target included in the  2017/18 APP, however   DAC will be delivering the toolkits to the district office of Department of Education and not directly to the schools as  described in the ENE.</a:t>
                      </a:r>
                      <a:endParaRPr lang="en-ZA" sz="11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solidFill>
                      <a:srgbClr val="FFC000"/>
                    </a:solidFill>
                  </a:tcPr>
                </a:tc>
              </a:tr>
              <a:tr h="807720">
                <a:tc>
                  <a:txBody>
                    <a:bodyPr/>
                    <a:lstStyle/>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Build human resources capacity and promote excellence in the sector to promote indigenous heritage and</a:t>
                      </a:r>
                    </a:p>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languages by providing 65 heritage bursaries annually.</a:t>
                      </a:r>
                    </a:p>
                  </a:txBody>
                  <a:tcPr>
                    <a:lnR w="12700" cap="flat" cmpd="sng" algn="ctr">
                      <a:solidFill>
                        <a:schemeClr val="bg1"/>
                      </a:solidFill>
                      <a:prstDash val="solid"/>
                      <a:round/>
                      <a:headEnd type="none" w="med" len="med"/>
                      <a:tailEnd type="none" w="med" len="med"/>
                    </a:lnR>
                    <a:lnT w="12700" cmpd="sng">
                      <a:noFill/>
                    </a:lnT>
                    <a:solidFill>
                      <a:schemeClr val="tx2">
                        <a:lumMod val="60000"/>
                        <a:lumOff val="40000"/>
                      </a:schemeClr>
                    </a:solidFill>
                  </a:tcPr>
                </a:tc>
                <a:tc>
                  <a:txBody>
                    <a:bodyPr/>
                    <a:lstStyle/>
                    <a:p>
                      <a:pPr marL="0" algn="l" defTabSz="914400" rtl="0" eaLnBrk="1" latinLnBrk="0" hangingPunct="1"/>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No. of heritage bursaries awarded</a:t>
                      </a:r>
                      <a:endParaRPr lang="en-ZA"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bg1"/>
                          </a:solidFill>
                          <a:latin typeface="Arial" panose="020B0604020202020204" pitchFamily="34" charset="0"/>
                          <a:cs typeface="Arial" panose="020B0604020202020204" pitchFamily="34" charset="0"/>
                        </a:rPr>
                        <a:t>Target</a:t>
                      </a:r>
                      <a:r>
                        <a:rPr lang="en-ZA" sz="1100" baseline="0" dirty="0" smtClean="0">
                          <a:solidFill>
                            <a:schemeClr val="bg1"/>
                          </a:solidFill>
                          <a:latin typeface="Arial" panose="020B0604020202020204" pitchFamily="34" charset="0"/>
                          <a:cs typeface="Arial" panose="020B0604020202020204" pitchFamily="34" charset="0"/>
                        </a:rPr>
                        <a:t> included in the 2017/18 APP</a:t>
                      </a:r>
                      <a:endParaRPr lang="en-ZA" sz="1100" dirty="0" smtClean="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21</a:t>
            </a:fld>
            <a:endParaRPr lang="en-US" dirty="0">
              <a:solidFill>
                <a:schemeClr val="bg1"/>
              </a:solidFill>
            </a:endParaRPr>
          </a:p>
        </p:txBody>
      </p:sp>
      <p:sp>
        <p:nvSpPr>
          <p:cNvPr id="6" name="Rectangle 5"/>
          <p:cNvSpPr/>
          <p:nvPr/>
        </p:nvSpPr>
        <p:spPr>
          <a:xfrm>
            <a:off x="152400" y="586661"/>
            <a:ext cx="68580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DAC (APP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p>
        </p:txBody>
      </p:sp>
      <p:sp>
        <p:nvSpPr>
          <p:cNvPr id="8" name="Rectangle 7"/>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6691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1294542"/>
              </p:ext>
            </p:extLst>
          </p:nvPr>
        </p:nvGraphicFramePr>
        <p:xfrm>
          <a:off x="114300" y="1183820"/>
          <a:ext cx="8763000" cy="4607380"/>
        </p:xfrm>
        <a:graphic>
          <a:graphicData uri="http://schemas.openxmlformats.org/drawingml/2006/table">
            <a:tbl>
              <a:tblPr bandRow="1">
                <a:tableStyleId>{5C22544A-7EE6-4342-B048-85BDC9FD1C3A}</a:tableStyleId>
              </a:tblPr>
              <a:tblGrid>
                <a:gridCol w="2921000"/>
                <a:gridCol w="2921000"/>
                <a:gridCol w="2921000"/>
              </a:tblGrid>
              <a:tr h="49957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dirty="0" smtClean="0">
                          <a:solidFill>
                            <a:schemeClr val="bg1"/>
                          </a:solidFill>
                        </a:rPr>
                        <a:t> </a:t>
                      </a:r>
                      <a:r>
                        <a:rPr lang="en-ZA" b="1" dirty="0" smtClean="0">
                          <a:solidFill>
                            <a:schemeClr val="bg1"/>
                          </a:solidFill>
                        </a:rPr>
                        <a:t>Programme  4:</a:t>
                      </a:r>
                    </a:p>
                  </a:txBody>
                  <a:tcPr>
                    <a:lnB w="12700" cap="flat" cmpd="sng" algn="ctr">
                      <a:solidFill>
                        <a:schemeClr val="tx1"/>
                      </a:solidFill>
                      <a:prstDash val="solid"/>
                      <a:round/>
                      <a:headEnd type="none" w="med" len="med"/>
                      <a:tailEnd type="none" w="med" len="med"/>
                    </a:lnB>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453990">
                <a:tc>
                  <a:txBody>
                    <a:bodyPr/>
                    <a:lstStyle/>
                    <a:p>
                      <a:r>
                        <a:rPr lang="en-ZA" sz="1200" b="1" dirty="0" smtClean="0">
                          <a:solidFill>
                            <a:schemeClr val="bg1"/>
                          </a:solidFill>
                          <a:latin typeface="Arial" panose="020B0604020202020204" pitchFamily="34" charset="0"/>
                          <a:cs typeface="Arial" panose="020B0604020202020204" pitchFamily="34" charset="0"/>
                        </a:rPr>
                        <a:t>Key Objective per ENE</a:t>
                      </a:r>
                      <a:endParaRPr lang="en-ZA" sz="1200" b="1" dirty="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Target included in</a:t>
                      </a:r>
                      <a:r>
                        <a:rPr lang="en-ZA" sz="1200" b="1" baseline="0" dirty="0" smtClean="0">
                          <a:solidFill>
                            <a:schemeClr val="bg1"/>
                          </a:solidFill>
                          <a:latin typeface="Arial" panose="020B0604020202020204" pitchFamily="34" charset="0"/>
                          <a:cs typeface="Arial" panose="020B0604020202020204" pitchFamily="34" charset="0"/>
                        </a:rPr>
                        <a:t> APP 2017-18</a:t>
                      </a:r>
                      <a:endParaRPr lang="en-ZA" sz="1200" b="1" dirty="0" smtClean="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Comment/Observation</a:t>
                      </a:r>
                    </a:p>
                  </a:txBody>
                  <a:tcPr>
                    <a:lnT w="12700" cap="flat" cmpd="sng" algn="ctr">
                      <a:solidFill>
                        <a:schemeClr val="tx1"/>
                      </a:solidFill>
                      <a:prstDash val="solid"/>
                      <a:round/>
                      <a:headEnd type="none" w="med" len="med"/>
                      <a:tailEnd type="none" w="med" len="med"/>
                    </a:lnT>
                    <a:solidFill>
                      <a:schemeClr val="accent6">
                        <a:lumMod val="75000"/>
                      </a:schemeClr>
                    </a:solidFill>
                  </a:tcPr>
                </a:tc>
              </a:tr>
              <a:tr h="906909">
                <a:tc rowSpan="3">
                  <a:txBody>
                    <a:bodyPr/>
                    <a:lstStyle/>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Provide access to information and promote a culture of reading and writing across society by:</a:t>
                      </a:r>
                    </a:p>
                    <a:p>
                      <a:pPr marL="171450" indent="-171450">
                        <a:buFontTx/>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distributing 420 000 items of library material in 2017/18</a:t>
                      </a:r>
                    </a:p>
                    <a:p>
                      <a:pPr marL="0" indent="0">
                        <a:buFontTx/>
                        <a:buNone/>
                      </a:pP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171450" indent="-171450">
                        <a:buFontTx/>
                        <a:buChar cha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providing 26 new and/or modular community libraries by March 2018</a:t>
                      </a:r>
                    </a:p>
                    <a:p>
                      <a:pPr marL="0" indent="0">
                        <a:buFontTx/>
                        <a:buNone/>
                      </a:pPr>
                      <a:endPar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 maintaining and upgrading 40 existing community libraries by March 2018.</a:t>
                      </a:r>
                      <a:endParaRPr lang="en-ZA" sz="1200" b="0" dirty="0" smtClean="0">
                        <a:solidFill>
                          <a:schemeClr val="bg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solidFill>
                      <a:schemeClr val="tx2">
                        <a:lumMod val="60000"/>
                        <a:lumOff val="40000"/>
                      </a:schemeClr>
                    </a:solidFill>
                  </a:tcPr>
                </a:tc>
                <a:tc>
                  <a:txBody>
                    <a:bodyPr/>
                    <a:lstStyle/>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No. of newly built and or modular</a:t>
                      </a:r>
                    </a:p>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libraries financially supported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Target included in the APP</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B w="12700" cmpd="sng">
                      <a:noFill/>
                    </a:lnB>
                    <a:solidFill>
                      <a:srgbClr val="00B050"/>
                    </a:solidFill>
                  </a:tcPr>
                </a:tc>
              </a:tr>
              <a:tr h="1221473">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Target not included in the 2017/18 APP (Number of library materials Provided.)</a:t>
                      </a:r>
                    </a:p>
                    <a:p>
                      <a:pPr marL="0" algn="l" defTabSz="914400" rtl="0" eaLnBrk="1" latinLnBrk="0" hangingPunct="1"/>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r>
                        <a:rPr lang="en-ZA" sz="1200" dirty="0" smtClean="0">
                          <a:solidFill>
                            <a:schemeClr val="tx1"/>
                          </a:solidFill>
                          <a:latin typeface="Arial" panose="020B0604020202020204" pitchFamily="34" charset="0"/>
                          <a:cs typeface="Arial" panose="020B0604020202020204" pitchFamily="34" charset="0"/>
                        </a:rPr>
                        <a:t>Target not included in the 2017/18</a:t>
                      </a:r>
                      <a:r>
                        <a:rPr lang="en-ZA" sz="1200" baseline="0" dirty="0" smtClean="0">
                          <a:solidFill>
                            <a:schemeClr val="tx1"/>
                          </a:solidFill>
                          <a:latin typeface="Arial" panose="020B0604020202020204" pitchFamily="34" charset="0"/>
                          <a:cs typeface="Arial" panose="020B0604020202020204" pitchFamily="34" charset="0"/>
                        </a:rPr>
                        <a:t> APP</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T w="12700" cmpd="sng">
                      <a:noFill/>
                    </a:lnT>
                    <a:lnB w="12700" cap="flat" cmpd="sng" algn="ctr">
                      <a:noFill/>
                      <a:prstDash val="solid"/>
                      <a:round/>
                      <a:headEnd type="none" w="med" len="med"/>
                      <a:tailEnd type="none" w="med" len="med"/>
                    </a:lnB>
                    <a:solidFill>
                      <a:srgbClr val="FF0000"/>
                    </a:solidFill>
                  </a:tcPr>
                </a:tc>
              </a:tr>
              <a:tr h="1525433">
                <a:tc vMerge="1">
                  <a:txBody>
                    <a:bodyPr/>
                    <a:lstStyle/>
                    <a:p>
                      <a:endParaRPr lang="en-ZA" sz="1100" b="0" dirty="0" smtClean="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0" algn="l" defTabSz="914400" rtl="0" eaLnBrk="1" latinLnBrk="0" hangingPunct="1"/>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No. of library maintenance</a:t>
                      </a:r>
                    </a:p>
                    <a:p>
                      <a:pPr marL="0" algn="l" defTabSz="914400" rtl="0" eaLnBrk="1" latinLnBrk="0" hangingPunct="1"/>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and or upgrading projects financially supported</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Target included in the APP</a:t>
                      </a:r>
                      <a:endParaRPr lang="en-ZA"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T w="12700" cmpd="sng">
                      <a:noFill/>
                    </a:lnT>
                    <a:lnB w="12700" cap="flat" cmpd="sng" algn="ctr">
                      <a:noFill/>
                      <a:prstDash val="solid"/>
                      <a:round/>
                      <a:headEnd type="none" w="med" len="med"/>
                      <a:tailEnd type="none" w="med" len="med"/>
                    </a:lnB>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22</a:t>
            </a:fld>
            <a:endParaRPr lang="en-US" dirty="0">
              <a:solidFill>
                <a:schemeClr val="bg1"/>
              </a:solidFill>
            </a:endParaRPr>
          </a:p>
        </p:txBody>
      </p:sp>
      <p:sp>
        <p:nvSpPr>
          <p:cNvPr id="6" name="Rectangle 5"/>
          <p:cNvSpPr/>
          <p:nvPr/>
        </p:nvSpPr>
        <p:spPr>
          <a:xfrm>
            <a:off x="173377" y="685800"/>
            <a:ext cx="68580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DAC (</a:t>
            </a:r>
            <a:r>
              <a:rPr lang="en-ZA" b="1" smtClean="0">
                <a:solidFill>
                  <a:srgbClr val="00A9A4"/>
                </a:solidFill>
                <a:latin typeface="Arial" panose="020B0604020202020204" pitchFamily="34" charset="0"/>
                <a:cs typeface="Arial" panose="020B0604020202020204" pitchFamily="34" charset="0"/>
              </a:rPr>
              <a:t>APP </a:t>
            </a:r>
            <a:r>
              <a:rPr lang="en-ZA" b="1"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p>
        </p:txBody>
      </p:sp>
      <p:sp>
        <p:nvSpPr>
          <p:cNvPr id="8" name="Rectangle 7"/>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8692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a:off x="3932258" y="1670999"/>
            <a:ext cx="556863" cy="310201"/>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4" name="Content Placeholder 3"/>
          <p:cNvSpPr>
            <a:spLocks noGrp="1"/>
          </p:cNvSpPr>
          <p:nvPr>
            <p:ph idx="1"/>
          </p:nvPr>
        </p:nvSpPr>
        <p:spPr>
          <a:xfrm>
            <a:off x="266400" y="1219200"/>
            <a:ext cx="8077200" cy="375599"/>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ZA" sz="1200" dirty="0" smtClean="0">
                <a:solidFill>
                  <a:schemeClr val="bg1"/>
                </a:solidFill>
                <a:latin typeface="Arial" panose="020B0604020202020204" pitchFamily="34" charset="0"/>
                <a:cs typeface="Arial" panose="020B0604020202020204" pitchFamily="34" charset="0"/>
              </a:rPr>
              <a:t>  KEY SUBPROGRAMME AS PER THE ENE</a:t>
            </a:r>
            <a:endParaRPr lang="en-ZA" sz="1600"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347102" y="4091954"/>
            <a:ext cx="8374339" cy="541877"/>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dirty="0" smtClean="0">
                <a:latin typeface="Arial" panose="020B0604020202020204" pitchFamily="34" charset="0"/>
                <a:cs typeface="Arial" panose="020B0604020202020204" pitchFamily="34" charset="0"/>
              </a:rPr>
              <a:t>Creates an environment that is conducive to developing, using and promoting all official languages </a:t>
            </a:r>
            <a:r>
              <a:rPr lang="en-ZA" sz="1100" dirty="0" err="1" smtClean="0">
                <a:latin typeface="Arial" panose="020B0604020202020204" pitchFamily="34" charset="0"/>
                <a:cs typeface="Arial" panose="020B0604020202020204" pitchFamily="34" charset="0"/>
              </a:rPr>
              <a:t>Khoi</a:t>
            </a:r>
            <a:r>
              <a:rPr lang="en-ZA" sz="1100" dirty="0" smtClean="0">
                <a:latin typeface="Arial" panose="020B0604020202020204" pitchFamily="34" charset="0"/>
                <a:cs typeface="Arial" panose="020B0604020202020204" pitchFamily="34" charset="0"/>
              </a:rPr>
              <a:t>, Nama and San languages and South African sign language.</a:t>
            </a:r>
          </a:p>
          <a:p>
            <a:endParaRPr lang="en-ZA" sz="1200" dirty="0"/>
          </a:p>
        </p:txBody>
      </p:sp>
      <p:sp>
        <p:nvSpPr>
          <p:cNvPr id="9" name="Left Brace 8"/>
          <p:cNvSpPr/>
          <p:nvPr/>
        </p:nvSpPr>
        <p:spPr>
          <a:xfrm rot="5400000">
            <a:off x="4260521" y="-374320"/>
            <a:ext cx="457201" cy="8368643"/>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10" name="Down Arrow 9"/>
          <p:cNvSpPr/>
          <p:nvPr/>
        </p:nvSpPr>
        <p:spPr>
          <a:xfrm>
            <a:off x="4255841" y="4779582"/>
            <a:ext cx="556863" cy="310201"/>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3" name="Rounded Rectangle 2"/>
          <p:cNvSpPr/>
          <p:nvPr/>
        </p:nvSpPr>
        <p:spPr>
          <a:xfrm>
            <a:off x="299104" y="5132313"/>
            <a:ext cx="8374338" cy="582687"/>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bg1"/>
                </a:solidFill>
                <a:latin typeface="Arial" panose="020B0604020202020204" pitchFamily="34" charset="0"/>
                <a:cs typeface="Arial" panose="020B0604020202020204" pitchFamily="34" charset="0"/>
              </a:rPr>
              <a:t>Programme 2</a:t>
            </a:r>
            <a:endParaRPr lang="en-ZA" sz="1200" dirty="0">
              <a:solidFill>
                <a:schemeClr val="bg1"/>
              </a:solidFill>
              <a:latin typeface="Arial" panose="020B0604020202020204" pitchFamily="34" charset="0"/>
              <a:cs typeface="Arial" panose="020B0604020202020204" pitchFamily="34" charset="0"/>
            </a:endParaRPr>
          </a:p>
        </p:txBody>
      </p:sp>
      <p:sp>
        <p:nvSpPr>
          <p:cNvPr id="13"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23</a:t>
            </a:fld>
            <a:endParaRPr lang="en-US" dirty="0">
              <a:solidFill>
                <a:schemeClr val="bg1"/>
              </a:solidFill>
            </a:endParaRPr>
          </a:p>
        </p:txBody>
      </p:sp>
      <p:sp>
        <p:nvSpPr>
          <p:cNvPr id="15" name="Rectangle 14"/>
          <p:cNvSpPr/>
          <p:nvPr/>
        </p:nvSpPr>
        <p:spPr>
          <a:xfrm>
            <a:off x="195241" y="685800"/>
            <a:ext cx="7491063" cy="369332"/>
          </a:xfrm>
          <a:prstGeom prst="rect">
            <a:avLst/>
          </a:prstGeom>
        </p:spPr>
        <p:txBody>
          <a:bodyPr wrap="square">
            <a:spAutoFit/>
          </a:bodyPr>
          <a:lstStyle/>
          <a:p>
            <a:r>
              <a:rPr lang="en-ZA" b="1" dirty="0">
                <a:solidFill>
                  <a:srgbClr val="00A9A4"/>
                </a:solidFill>
                <a:latin typeface="Arial" panose="020B0604020202020204" pitchFamily="34" charset="0"/>
                <a:cs typeface="Arial" panose="020B0604020202020204" pitchFamily="34" charset="0"/>
              </a:rPr>
              <a:t>Strategic alignment of portfolio – </a:t>
            </a:r>
            <a:r>
              <a:rPr lang="en-ZA" b="1" dirty="0" smtClean="0">
                <a:solidFill>
                  <a:srgbClr val="00A9A4"/>
                </a:solidFill>
                <a:latin typeface="Arial" panose="020B0604020202020204" pitchFamily="34" charset="0"/>
                <a:cs typeface="Arial" panose="020B0604020202020204" pitchFamily="34" charset="0"/>
              </a:rPr>
              <a:t>Entities: PANSALB (</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p>
        </p:txBody>
      </p:sp>
      <p:graphicFrame>
        <p:nvGraphicFramePr>
          <p:cNvPr id="21" name="Diagram 20"/>
          <p:cNvGraphicFramePr/>
          <p:nvPr>
            <p:extLst>
              <p:ext uri="{D42A27DB-BD31-4B8C-83A1-F6EECF244321}">
                <p14:modId xmlns:p14="http://schemas.microsoft.com/office/powerpoint/2010/main" val="4156075274"/>
              </p:ext>
            </p:extLst>
          </p:nvPr>
        </p:nvGraphicFramePr>
        <p:xfrm>
          <a:off x="3072829" y="1891832"/>
          <a:ext cx="2464342" cy="20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74486399"/>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27482641"/>
              </p:ext>
            </p:extLst>
          </p:nvPr>
        </p:nvGraphicFramePr>
        <p:xfrm>
          <a:off x="237461" y="1142999"/>
          <a:ext cx="8534399" cy="5029201"/>
        </p:xfrm>
        <a:graphic>
          <a:graphicData uri="http://schemas.openxmlformats.org/drawingml/2006/table">
            <a:tbl>
              <a:tblPr firstRow="1" bandRow="1">
                <a:tableStyleId>{5C22544A-7EE6-4342-B048-85BDC9FD1C3A}</a:tableStyleId>
              </a:tblPr>
              <a:tblGrid>
                <a:gridCol w="2353339"/>
                <a:gridCol w="4495800"/>
                <a:gridCol w="1685260"/>
              </a:tblGrid>
              <a:tr h="457201">
                <a:tc gridSpan="3">
                  <a:txBody>
                    <a:bodyPr/>
                    <a:lstStyle/>
                    <a:p>
                      <a:pPr algn="ctr"/>
                      <a:r>
                        <a:rPr lang="en-ZA" dirty="0" smtClean="0"/>
                        <a:t>Programme</a:t>
                      </a:r>
                      <a:endParaRPr lang="en-ZA" dirty="0"/>
                    </a:p>
                  </a:txBody>
                  <a:tcPr>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447261">
                <a:tc>
                  <a:txBody>
                    <a:bodyPr/>
                    <a:lstStyle/>
                    <a:p>
                      <a:r>
                        <a:rPr lang="en-ZA" sz="1200" b="1" dirty="0" smtClean="0">
                          <a:solidFill>
                            <a:schemeClr val="bg1"/>
                          </a:solidFill>
                          <a:latin typeface="Arial" panose="020B0604020202020204" pitchFamily="34" charset="0"/>
                          <a:cs typeface="Arial" panose="020B0604020202020204" pitchFamily="34" charset="0"/>
                        </a:rPr>
                        <a:t>Key </a:t>
                      </a:r>
                      <a:r>
                        <a:rPr lang="en-ZA" sz="1200" b="1" dirty="0" err="1" smtClean="0">
                          <a:solidFill>
                            <a:schemeClr val="bg1"/>
                          </a:solidFill>
                          <a:latin typeface="Arial" panose="020B0604020202020204" pitchFamily="34" charset="0"/>
                          <a:cs typeface="Arial" panose="020B0604020202020204" pitchFamily="34" charset="0"/>
                        </a:rPr>
                        <a:t>Subprogrammes</a:t>
                      </a:r>
                      <a:r>
                        <a:rPr lang="en-ZA" sz="1200" b="1" dirty="0" smtClean="0">
                          <a:solidFill>
                            <a:schemeClr val="bg1"/>
                          </a:solidFill>
                          <a:latin typeface="Arial" panose="020B0604020202020204" pitchFamily="34" charset="0"/>
                          <a:cs typeface="Arial" panose="020B0604020202020204" pitchFamily="34" charset="0"/>
                        </a:rPr>
                        <a:t> per ENE</a:t>
                      </a:r>
                      <a:endParaRPr lang="en-ZA" sz="1200" b="1" dirty="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Target included in</a:t>
                      </a:r>
                      <a:r>
                        <a:rPr lang="en-ZA" sz="1200" b="1" baseline="0" dirty="0" smtClean="0">
                          <a:solidFill>
                            <a:schemeClr val="bg1"/>
                          </a:solidFill>
                          <a:latin typeface="Arial" panose="020B0604020202020204" pitchFamily="34" charset="0"/>
                          <a:cs typeface="Arial" panose="020B0604020202020204" pitchFamily="34" charset="0"/>
                        </a:rPr>
                        <a:t> APP 2017-18</a:t>
                      </a:r>
                      <a:endParaRPr lang="en-ZA" sz="12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Comment/</a:t>
                      </a:r>
                      <a:br>
                        <a:rPr lang="en-ZA" sz="1200" b="1" dirty="0" smtClean="0">
                          <a:solidFill>
                            <a:schemeClr val="bg1"/>
                          </a:solidFill>
                          <a:latin typeface="Arial" panose="020B0604020202020204" pitchFamily="34" charset="0"/>
                          <a:cs typeface="Arial" panose="020B0604020202020204" pitchFamily="34" charset="0"/>
                        </a:rPr>
                      </a:br>
                      <a:r>
                        <a:rPr lang="en-ZA" sz="1200" b="1" dirty="0" smtClean="0">
                          <a:solidFill>
                            <a:schemeClr val="bg1"/>
                          </a:solidFill>
                          <a:latin typeface="Arial" panose="020B0604020202020204" pitchFamily="34" charset="0"/>
                          <a:cs typeface="Arial" panose="020B0604020202020204" pitchFamily="34" charset="0"/>
                        </a:rPr>
                        <a:t>Observation</a:t>
                      </a:r>
                    </a:p>
                  </a:txBody>
                  <a:tcPr>
                    <a:solidFill>
                      <a:schemeClr val="accent6">
                        <a:lumMod val="75000"/>
                      </a:schemeClr>
                    </a:solidFill>
                  </a:tcPr>
                </a:tc>
              </a:tr>
              <a:tr h="3528392">
                <a:tc>
                  <a:txBody>
                    <a:bodyPr/>
                    <a:lstStyle/>
                    <a:p>
                      <a:r>
                        <a:rPr lang="en-US" sz="1200" b="0" i="1" u="none" strike="noStrike" kern="1200" baseline="0" dirty="0" smtClean="0">
                          <a:solidFill>
                            <a:schemeClr val="dk1"/>
                          </a:solidFill>
                          <a:latin typeface="Arial" panose="020B0604020202020204" pitchFamily="34" charset="0"/>
                          <a:ea typeface="+mn-ea"/>
                          <a:cs typeface="Arial" panose="020B0604020202020204" pitchFamily="34" charset="0"/>
                        </a:rPr>
                        <a:t>Pan South African Language Board </a:t>
                      </a: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transfers funds to the Pan South African Language Board, which creates</a:t>
                      </a:r>
                    </a:p>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an environment that is conducive to developing, using and promoting all official languages, as well as the</a:t>
                      </a:r>
                    </a:p>
                    <a:p>
                      <a:r>
                        <a:rPr lang="en-US" sz="1200" b="0" i="0" u="none" strike="noStrike" kern="1200" baseline="0" dirty="0" err="1" smtClean="0">
                          <a:solidFill>
                            <a:schemeClr val="dk1"/>
                          </a:solidFill>
                          <a:latin typeface="Arial" panose="020B0604020202020204" pitchFamily="34" charset="0"/>
                          <a:ea typeface="+mn-ea"/>
                          <a:cs typeface="Arial" panose="020B0604020202020204" pitchFamily="34" charset="0"/>
                        </a:rPr>
                        <a:t>Khoi</a:t>
                      </a: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 Nama and San languages and South African sign language</a:t>
                      </a:r>
                      <a:endParaRPr lang="en-ZA" sz="1200" b="0"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Number of institutions and entities engaged with the use of indigenous and previously marginalised languages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Number of language policy compliance reviews conducted for departments and institutions  </a:t>
                      </a: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Number of language</a:t>
                      </a:r>
                      <a:r>
                        <a:rPr lang="en-ZA" sz="1200" kern="1200" baseline="0" dirty="0" smtClean="0">
                          <a:solidFill>
                            <a:schemeClr val="dk1"/>
                          </a:solidFill>
                          <a:latin typeface="Arial" panose="020B0604020202020204" pitchFamily="34" charset="0"/>
                          <a:ea typeface="+mn-ea"/>
                          <a:cs typeface="Arial" panose="020B0604020202020204" pitchFamily="34" charset="0"/>
                        </a:rPr>
                        <a:t> </a:t>
                      </a:r>
                      <a:r>
                        <a:rPr lang="en-ZA" sz="1200" kern="1200" dirty="0" smtClean="0">
                          <a:solidFill>
                            <a:schemeClr val="dk1"/>
                          </a:solidFill>
                          <a:latin typeface="Arial" panose="020B0604020202020204" pitchFamily="34" charset="0"/>
                          <a:ea typeface="+mn-ea"/>
                          <a:cs typeface="Arial" panose="020B0604020202020204" pitchFamily="34" charset="0"/>
                        </a:rPr>
                        <a:t>promotion awareness</a:t>
                      </a:r>
                      <a:r>
                        <a:rPr lang="en-ZA" sz="1200" kern="1200" baseline="0" dirty="0" smtClean="0">
                          <a:solidFill>
                            <a:schemeClr val="dk1"/>
                          </a:solidFill>
                          <a:latin typeface="Arial" panose="020B0604020202020204" pitchFamily="34" charset="0"/>
                          <a:ea typeface="+mn-ea"/>
                          <a:cs typeface="Arial" panose="020B0604020202020204" pitchFamily="34" charset="0"/>
                        </a:rPr>
                        <a:t> </a:t>
                      </a:r>
                      <a:r>
                        <a:rPr lang="en-ZA" sz="1200" kern="1200" dirty="0" smtClean="0">
                          <a:solidFill>
                            <a:schemeClr val="dk1"/>
                          </a:solidFill>
                          <a:latin typeface="Arial" panose="020B0604020202020204" pitchFamily="34" charset="0"/>
                          <a:ea typeface="+mn-ea"/>
                          <a:cs typeface="Arial" panose="020B0604020202020204" pitchFamily="34" charset="0"/>
                        </a:rPr>
                        <a:t>campaigns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Number of communication charters compiled for Sign Language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Percentage of terminology and lexicography lists verified and authenticated once received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Percentage of linguistic human rights complaints received and attended to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Percentage of Language in Education complaints received and attended to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Percentage of complaints responded to during the year and concluded within three months of being received </a:t>
                      </a:r>
                      <a:endParaRPr lang="en-ZA" sz="1200" b="0" i="0" u="none" strike="noStrike" kern="1200" baseline="0" dirty="0" smtClean="0">
                        <a:solidFill>
                          <a:schemeClr val="dk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Percentage of complaints finalised during the year through court procedures, within six months of being received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Number of draft revised spelling and orthography rules for the previously marginalised official languages compiled including</a:t>
                      </a:r>
                      <a:r>
                        <a:rPr lang="en-ZA" sz="1200" kern="1200" baseline="0" dirty="0" smtClean="0">
                          <a:solidFill>
                            <a:schemeClr val="dk1"/>
                          </a:solidFill>
                          <a:latin typeface="Arial" panose="020B0604020202020204" pitchFamily="34" charset="0"/>
                          <a:ea typeface="+mn-ea"/>
                          <a:cs typeface="Arial" panose="020B0604020202020204" pitchFamily="34" charset="0"/>
                        </a:rPr>
                        <a:t> the </a:t>
                      </a:r>
                      <a:r>
                        <a:rPr lang="en-ZA" sz="1200" kern="1200" dirty="0" err="1" smtClean="0">
                          <a:solidFill>
                            <a:schemeClr val="dk1"/>
                          </a:solidFill>
                          <a:latin typeface="Arial" panose="020B0604020202020204" pitchFamily="34" charset="0"/>
                          <a:ea typeface="+mn-ea"/>
                          <a:cs typeface="Arial" panose="020B0604020202020204" pitchFamily="34" charset="0"/>
                        </a:rPr>
                        <a:t>Khoi</a:t>
                      </a:r>
                      <a:r>
                        <a:rPr lang="en-ZA" sz="1200" kern="1200" dirty="0" smtClean="0">
                          <a:solidFill>
                            <a:schemeClr val="dk1"/>
                          </a:solidFill>
                          <a:latin typeface="Arial" panose="020B0604020202020204" pitchFamily="34" charset="0"/>
                          <a:ea typeface="+mn-ea"/>
                          <a:cs typeface="Arial" panose="020B0604020202020204" pitchFamily="34" charset="0"/>
                        </a:rPr>
                        <a:t>, Nama and San languages)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kern="1200" dirty="0" smtClean="0">
                          <a:solidFill>
                            <a:schemeClr val="dk1"/>
                          </a:solidFill>
                          <a:latin typeface="Arial" panose="020B0604020202020204" pitchFamily="34" charset="0"/>
                          <a:ea typeface="+mn-ea"/>
                          <a:cs typeface="Arial" panose="020B0604020202020204" pitchFamily="34" charset="0"/>
                        </a:rPr>
                        <a:t>Number of communication charters compiled for Sign Language </a:t>
                      </a: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	</a:t>
                      </a:r>
                    </a:p>
                  </a:txBody>
                  <a:tcPr>
                    <a:solidFill>
                      <a:schemeClr val="tx2">
                        <a:lumMod val="40000"/>
                        <a:lumOff val="60000"/>
                      </a:schemeClr>
                    </a:solidFill>
                  </a:tcPr>
                </a:tc>
                <a:tc>
                  <a:txBody>
                    <a:bodyPr/>
                    <a:lstStyle/>
                    <a:p>
                      <a:r>
                        <a:rPr lang="en-ZA" sz="1200" dirty="0" smtClean="0">
                          <a:solidFill>
                            <a:schemeClr val="bg1"/>
                          </a:solidFill>
                          <a:latin typeface="Arial" panose="020B0604020202020204" pitchFamily="34" charset="0"/>
                          <a:cs typeface="Arial" panose="020B0604020202020204" pitchFamily="34" charset="0"/>
                        </a:rPr>
                        <a:t>Target</a:t>
                      </a:r>
                      <a:r>
                        <a:rPr lang="en-ZA" sz="1200" baseline="0" dirty="0" smtClean="0">
                          <a:solidFill>
                            <a:schemeClr val="bg1"/>
                          </a:solidFill>
                          <a:latin typeface="Arial" panose="020B0604020202020204" pitchFamily="34" charset="0"/>
                          <a:cs typeface="Arial" panose="020B0604020202020204" pitchFamily="34" charset="0"/>
                        </a:rPr>
                        <a:t> included in the </a:t>
                      </a:r>
                      <a:r>
                        <a:rPr lang="en-ZA" sz="1200" baseline="0" dirty="0" smtClean="0">
                          <a:solidFill>
                            <a:schemeClr val="bg1"/>
                          </a:solidFill>
                          <a:latin typeface="Arial" panose="020B0604020202020204" pitchFamily="34" charset="0"/>
                          <a:cs typeface="Arial" panose="020B0604020202020204" pitchFamily="34" charset="0"/>
                        </a:rPr>
                        <a:t>2017-18 </a:t>
                      </a:r>
                      <a:r>
                        <a:rPr lang="en-ZA" sz="1200" baseline="0" dirty="0" smtClean="0">
                          <a:solidFill>
                            <a:schemeClr val="bg1"/>
                          </a:solidFill>
                          <a:latin typeface="Arial" panose="020B0604020202020204" pitchFamily="34" charset="0"/>
                          <a:cs typeface="Arial" panose="020B0604020202020204" pitchFamily="34" charset="0"/>
                        </a:rPr>
                        <a:t>APP</a:t>
                      </a:r>
                      <a:endParaRPr lang="en-ZA" sz="1200" dirty="0">
                        <a:solidFill>
                          <a:schemeClr val="bg1"/>
                        </a:solidFill>
                        <a:latin typeface="Arial" panose="020B0604020202020204" pitchFamily="34" charset="0"/>
                        <a:cs typeface="Arial" panose="020B0604020202020204" pitchFamily="34" charset="0"/>
                      </a:endParaRPr>
                    </a:p>
                  </a:txBody>
                  <a:tcPr>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24</a:t>
            </a:fld>
            <a:endParaRPr lang="en-US" dirty="0">
              <a:solidFill>
                <a:schemeClr val="bg1"/>
              </a:solidFill>
            </a:endParaRPr>
          </a:p>
        </p:txBody>
      </p:sp>
      <p:sp>
        <p:nvSpPr>
          <p:cNvPr id="7" name="Rectangle 6"/>
          <p:cNvSpPr/>
          <p:nvPr/>
        </p:nvSpPr>
        <p:spPr>
          <a:xfrm>
            <a:off x="228600" y="697468"/>
            <a:ext cx="75438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a:t>
            </a:r>
            <a:r>
              <a:rPr lang="en-ZA" b="1" smtClean="0">
                <a:solidFill>
                  <a:srgbClr val="00A9A4"/>
                </a:solidFill>
                <a:latin typeface="Arial" panose="020B0604020202020204" pitchFamily="34" charset="0"/>
                <a:cs typeface="Arial" panose="020B0604020202020204" pitchFamily="34" charset="0"/>
              </a:rPr>
              <a:t>PANSALB </a:t>
            </a:r>
            <a:r>
              <a:rPr lang="en-ZA" b="1" smtClean="0">
                <a:solidFill>
                  <a:srgbClr val="00A9A4"/>
                </a:solidFill>
                <a:latin typeface="Arial" panose="020B0604020202020204" pitchFamily="34" charset="0"/>
                <a:cs typeface="Arial" panose="020B0604020202020204" pitchFamily="34" charset="0"/>
              </a:rPr>
              <a:t>(</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00402482"/>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a:off x="4343400" y="1828800"/>
            <a:ext cx="367867" cy="231727"/>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white"/>
              </a:solidFill>
            </a:endParaRPr>
          </a:p>
        </p:txBody>
      </p:sp>
      <p:sp>
        <p:nvSpPr>
          <p:cNvPr id="11" name="Rounded Rectangle 10"/>
          <p:cNvSpPr/>
          <p:nvPr/>
        </p:nvSpPr>
        <p:spPr>
          <a:xfrm>
            <a:off x="1371600" y="1371600"/>
            <a:ext cx="6324598" cy="4572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white"/>
                </a:solidFill>
                <a:latin typeface="Arial" panose="020B0604020202020204" pitchFamily="34" charset="0"/>
                <a:cs typeface="Arial" panose="020B0604020202020204" pitchFamily="34" charset="0"/>
              </a:rPr>
              <a:t>KEY </a:t>
            </a:r>
            <a:r>
              <a:rPr lang="en-ZA" sz="1200" dirty="0" smtClean="0">
                <a:solidFill>
                  <a:prstClr val="white"/>
                </a:solidFill>
                <a:latin typeface="Arial" panose="020B0604020202020204" pitchFamily="34" charset="0"/>
                <a:cs typeface="Arial" panose="020B0604020202020204" pitchFamily="34" charset="0"/>
              </a:rPr>
              <a:t>SUB PROGRAMME AS </a:t>
            </a:r>
            <a:r>
              <a:rPr lang="en-ZA" sz="1200" dirty="0">
                <a:solidFill>
                  <a:prstClr val="white"/>
                </a:solidFill>
                <a:latin typeface="Arial" panose="020B0604020202020204" pitchFamily="34" charset="0"/>
                <a:cs typeface="Arial" panose="020B0604020202020204" pitchFamily="34" charset="0"/>
              </a:rPr>
              <a:t>PER THE ENE</a:t>
            </a:r>
            <a:endParaRPr lang="en-ZA" sz="1600" dirty="0">
              <a:solidFill>
                <a:prstClr val="white"/>
              </a:solidFill>
              <a:latin typeface="Arial" panose="020B0604020202020204" pitchFamily="34" charset="0"/>
              <a:cs typeface="Arial" panose="020B0604020202020204" pitchFamily="34" charset="0"/>
            </a:endParaRPr>
          </a:p>
          <a:p>
            <a:pPr algn="ctr"/>
            <a:r>
              <a:rPr lang="en-ZA" sz="1200" dirty="0" smtClean="0">
                <a:solidFill>
                  <a:prstClr val="white"/>
                </a:solidFill>
                <a:latin typeface="Arial" panose="020B0604020202020204" pitchFamily="34" charset="0"/>
                <a:cs typeface="Arial" panose="020B0604020202020204" pitchFamily="34" charset="0"/>
              </a:rPr>
              <a:t>.</a:t>
            </a:r>
            <a:endParaRPr lang="en-ZA" sz="1200" dirty="0">
              <a:solidFill>
                <a:prstClr val="white"/>
              </a:solidFill>
              <a:latin typeface="Arial" panose="020B0604020202020204" pitchFamily="34" charset="0"/>
              <a:cs typeface="Arial" panose="020B0604020202020204" pitchFamily="34" charset="0"/>
            </a:endParaRPr>
          </a:p>
        </p:txBody>
      </p:sp>
      <p:sp>
        <p:nvSpPr>
          <p:cNvPr id="14" name="Down Arrow 13"/>
          <p:cNvSpPr/>
          <p:nvPr/>
        </p:nvSpPr>
        <p:spPr>
          <a:xfrm>
            <a:off x="4315968" y="3697091"/>
            <a:ext cx="484632" cy="189109"/>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ounded Rectangle 14"/>
          <p:cNvSpPr/>
          <p:nvPr/>
        </p:nvSpPr>
        <p:spPr>
          <a:xfrm>
            <a:off x="1371600" y="3962400"/>
            <a:ext cx="6477000" cy="6096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smtClean="0">
                <a:solidFill>
                  <a:prstClr val="white"/>
                </a:solidFill>
                <a:latin typeface="Arial" panose="020B0604020202020204" pitchFamily="34" charset="0"/>
                <a:cs typeface="Arial" panose="020B0604020202020204" pitchFamily="34" charset="0"/>
              </a:rPr>
              <a:t>Provide </a:t>
            </a:r>
            <a:r>
              <a:rPr lang="en-ZA" sz="1200" dirty="0">
                <a:solidFill>
                  <a:prstClr val="white"/>
                </a:solidFill>
                <a:latin typeface="Arial" panose="020B0604020202020204" pitchFamily="34" charset="0"/>
                <a:cs typeface="Arial" panose="020B0604020202020204" pitchFamily="34" charset="0"/>
              </a:rPr>
              <a:t>access to information and promote a culture of reading and writing across society</a:t>
            </a:r>
          </a:p>
        </p:txBody>
      </p:sp>
      <p:sp>
        <p:nvSpPr>
          <p:cNvPr id="19" name="Rounded Rectangle 18"/>
          <p:cNvSpPr/>
          <p:nvPr/>
        </p:nvSpPr>
        <p:spPr>
          <a:xfrm>
            <a:off x="1371600" y="5105400"/>
            <a:ext cx="6476999" cy="6858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prstClr val="white"/>
                </a:solidFill>
                <a:latin typeface="Arial" panose="020B0604020202020204" pitchFamily="34" charset="0"/>
                <a:cs typeface="Arial" panose="020B0604020202020204" pitchFamily="34" charset="0"/>
              </a:rPr>
              <a:t>Programme 3 : Community engagement </a:t>
            </a:r>
            <a:endParaRPr lang="en-ZA" sz="1200" dirty="0">
              <a:solidFill>
                <a:prstClr val="white"/>
              </a:solidFill>
              <a:latin typeface="Arial" panose="020B0604020202020204" pitchFamily="34" charset="0"/>
              <a:cs typeface="Arial" panose="020B0604020202020204" pitchFamily="34" charset="0"/>
            </a:endParaRPr>
          </a:p>
        </p:txBody>
      </p:sp>
      <p:sp>
        <p:nvSpPr>
          <p:cNvPr id="24" name="Down Arrow 23"/>
          <p:cNvSpPr/>
          <p:nvPr/>
        </p:nvSpPr>
        <p:spPr>
          <a:xfrm>
            <a:off x="4343400" y="4763891"/>
            <a:ext cx="484632" cy="189109"/>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25</a:t>
            </a:fld>
            <a:endParaRPr lang="en-US" dirty="0">
              <a:solidFill>
                <a:prstClr val="white"/>
              </a:solidFill>
            </a:endParaRPr>
          </a:p>
        </p:txBody>
      </p:sp>
      <p:graphicFrame>
        <p:nvGraphicFramePr>
          <p:cNvPr id="27" name="Diagram 26"/>
          <p:cNvGraphicFramePr/>
          <p:nvPr>
            <p:extLst>
              <p:ext uri="{D42A27DB-BD31-4B8C-83A1-F6EECF244321}">
                <p14:modId xmlns:p14="http://schemas.microsoft.com/office/powerpoint/2010/main" val="1913770202"/>
              </p:ext>
            </p:extLst>
          </p:nvPr>
        </p:nvGraphicFramePr>
        <p:xfrm>
          <a:off x="3200400" y="1981200"/>
          <a:ext cx="2464342"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Rectangle 27"/>
          <p:cNvSpPr/>
          <p:nvPr/>
        </p:nvSpPr>
        <p:spPr>
          <a:xfrm>
            <a:off x="304800" y="685800"/>
            <a:ext cx="8001000" cy="369332"/>
          </a:xfrm>
          <a:prstGeom prst="rect">
            <a:avLst/>
          </a:prstGeom>
        </p:spPr>
        <p:txBody>
          <a:bodyPr wrap="square">
            <a:spAutoFit/>
          </a:bodyPr>
          <a:lstStyle/>
          <a:p>
            <a:r>
              <a:rPr lang="en-ZA" b="1" dirty="0">
                <a:solidFill>
                  <a:srgbClr val="00A9A4"/>
                </a:solidFill>
                <a:latin typeface="Arial" panose="020B0604020202020204" pitchFamily="34" charset="0"/>
                <a:cs typeface="Arial" panose="020B0604020202020204" pitchFamily="34" charset="0"/>
              </a:rPr>
              <a:t>Strategic alignment of portfolio – </a:t>
            </a:r>
            <a:r>
              <a:rPr lang="en-ZA" b="1" dirty="0" smtClean="0">
                <a:solidFill>
                  <a:srgbClr val="00A9A4"/>
                </a:solidFill>
                <a:latin typeface="Arial" panose="020B0604020202020204" pitchFamily="34" charset="0"/>
                <a:cs typeface="Arial" panose="020B0604020202020204" pitchFamily="34" charset="0"/>
              </a:rPr>
              <a:t>NLSA (APP 2017-18</a:t>
            </a:r>
            <a:r>
              <a:rPr lang="en-ZA" b="1" dirty="0">
                <a:solidFill>
                  <a:srgbClr val="00A9A4"/>
                </a:solidFill>
                <a:latin typeface="Arial" panose="020B0604020202020204" pitchFamily="34" charset="0"/>
                <a:cs typeface="Arial" panose="020B0604020202020204" pitchFamily="34" charset="0"/>
              </a:rPr>
              <a:t>)</a:t>
            </a:r>
            <a:endParaRPr lang="en-ZA" dirty="0">
              <a:solidFill>
                <a:prstClr val="black"/>
              </a:solidFill>
            </a:endParaRPr>
          </a:p>
        </p:txBody>
      </p:sp>
      <p:sp>
        <p:nvSpPr>
          <p:cNvPr id="30" name="Rectangle 2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594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9740948"/>
              </p:ext>
            </p:extLst>
          </p:nvPr>
        </p:nvGraphicFramePr>
        <p:xfrm>
          <a:off x="152401" y="1219200"/>
          <a:ext cx="8381999" cy="4249783"/>
        </p:xfrm>
        <a:graphic>
          <a:graphicData uri="http://schemas.openxmlformats.org/drawingml/2006/table">
            <a:tbl>
              <a:tblPr firstRow="1" bandRow="1">
                <a:tableStyleId>{5C22544A-7EE6-4342-B048-85BDC9FD1C3A}</a:tableStyleId>
              </a:tblPr>
              <a:tblGrid>
                <a:gridCol w="2265405"/>
                <a:gridCol w="3851189"/>
                <a:gridCol w="2265405"/>
              </a:tblGrid>
              <a:tr h="522514">
                <a:tc gridSpan="3">
                  <a:txBody>
                    <a:bodyPr/>
                    <a:lstStyle/>
                    <a:p>
                      <a:pPr algn="ctr"/>
                      <a:r>
                        <a:rPr lang="en-ZA" dirty="0" smtClean="0"/>
                        <a:t>Programme 3: Community Engagement</a:t>
                      </a:r>
                      <a:endParaRPr lang="en-ZA" dirty="0"/>
                    </a:p>
                  </a:txBody>
                  <a:tcPr>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435429">
                <a:tc>
                  <a:txBody>
                    <a:bodyPr/>
                    <a:lstStyle/>
                    <a:p>
                      <a:r>
                        <a:rPr lang="en-ZA" sz="1400" b="1" dirty="0" smtClean="0">
                          <a:solidFill>
                            <a:schemeClr val="bg1"/>
                          </a:solidFill>
                          <a:latin typeface="Arial" panose="020B0604020202020204" pitchFamily="34" charset="0"/>
                          <a:cs typeface="Arial" panose="020B0604020202020204" pitchFamily="34" charset="0"/>
                        </a:rPr>
                        <a:t>Key Objective per ENE</a:t>
                      </a:r>
                      <a:endParaRPr lang="en-ZA" sz="1400" b="1" dirty="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400" b="1" dirty="0" smtClean="0">
                          <a:solidFill>
                            <a:schemeClr val="bg1"/>
                          </a:solidFill>
                          <a:latin typeface="Arial" panose="020B0604020202020204" pitchFamily="34" charset="0"/>
                          <a:cs typeface="Arial" panose="020B0604020202020204" pitchFamily="34" charset="0"/>
                        </a:rPr>
                        <a:t>Target in</a:t>
                      </a:r>
                      <a:r>
                        <a:rPr lang="en-ZA" sz="1400" b="1" baseline="0" dirty="0" smtClean="0">
                          <a:solidFill>
                            <a:schemeClr val="bg1"/>
                          </a:solidFill>
                          <a:latin typeface="Arial" panose="020B0604020202020204" pitchFamily="34" charset="0"/>
                          <a:cs typeface="Arial" panose="020B0604020202020204" pitchFamily="34" charset="0"/>
                        </a:rPr>
                        <a:t> included APP 2017-18</a:t>
                      </a:r>
                      <a:endParaRPr lang="en-ZA" sz="14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400" b="1" dirty="0" smtClean="0">
                          <a:solidFill>
                            <a:schemeClr val="bg1"/>
                          </a:solidFill>
                          <a:latin typeface="Arial" panose="020B0604020202020204" pitchFamily="34" charset="0"/>
                          <a:cs typeface="Arial" panose="020B0604020202020204" pitchFamily="34" charset="0"/>
                        </a:rPr>
                        <a:t>Comment/Observation</a:t>
                      </a:r>
                    </a:p>
                  </a:txBody>
                  <a:tcPr>
                    <a:solidFill>
                      <a:schemeClr val="accent6">
                        <a:lumMod val="75000"/>
                      </a:schemeClr>
                    </a:solidFill>
                  </a:tcPr>
                </a:tc>
              </a:tr>
              <a:tr h="30044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latin typeface="Arial" panose="020B0604020202020204" pitchFamily="34" charset="0"/>
                          <a:cs typeface="Arial" panose="020B0604020202020204" pitchFamily="34" charset="0"/>
                        </a:rPr>
                        <a:t>Provide access to information and promote a culture of reading and writing across society</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tx1"/>
                          </a:solidFill>
                          <a:latin typeface="Arial" panose="020B0604020202020204" pitchFamily="34" charset="0"/>
                          <a:ea typeface="+mn-ea"/>
                          <a:cs typeface="Arial" panose="020B0604020202020204" pitchFamily="34" charset="0"/>
                        </a:rPr>
                        <a:t>Number of monographs publications purchased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tx1"/>
                          </a:solidFill>
                          <a:latin typeface="Arial" panose="020B0604020202020204" pitchFamily="34" charset="0"/>
                          <a:ea typeface="+mn-ea"/>
                          <a:cs typeface="Arial" panose="020B0604020202020204" pitchFamily="34" charset="0"/>
                        </a:rPr>
                        <a:t>Number of reading promotional events organised nationally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tx1"/>
                          </a:solidFill>
                          <a:latin typeface="Arial" panose="020B0604020202020204" pitchFamily="34" charset="0"/>
                          <a:ea typeface="+mn-ea"/>
                          <a:cs typeface="Arial" panose="020B0604020202020204" pitchFamily="34" charset="0"/>
                        </a:rPr>
                        <a:t>Number of books donated to the public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tx1"/>
                          </a:solidFill>
                          <a:latin typeface="Arial" panose="020B0604020202020204" pitchFamily="34" charset="0"/>
                          <a:ea typeface="+mn-ea"/>
                          <a:cs typeface="Arial" panose="020B0604020202020204" pitchFamily="34" charset="0"/>
                        </a:rPr>
                        <a:t>Number of reading promotion posters printed and distributed nationally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tx1"/>
                          </a:solidFill>
                          <a:latin typeface="Arial" panose="020B0604020202020204" pitchFamily="34" charset="0"/>
                          <a:ea typeface="+mn-ea"/>
                          <a:cs typeface="Arial" panose="020B0604020202020204" pitchFamily="34" charset="0"/>
                        </a:rPr>
                        <a:t>Number of book clubs established nationally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tx1"/>
                          </a:solidFill>
                          <a:latin typeface="Arial" panose="020B0604020202020204" pitchFamily="34" charset="0"/>
                          <a:ea typeface="+mn-ea"/>
                          <a:cs typeface="Arial" panose="020B0604020202020204" pitchFamily="34" charset="0"/>
                        </a:rPr>
                        <a:t>Number of users accessing library and information service on site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tx1"/>
                          </a:solidFill>
                          <a:latin typeface="Arial" panose="020B0604020202020204" pitchFamily="34" charset="0"/>
                          <a:ea typeface="+mn-ea"/>
                          <a:cs typeface="Arial" panose="020B0604020202020204" pitchFamily="34" charset="0"/>
                        </a:rPr>
                        <a:t>Number of users accessing internet facilities on site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tx1"/>
                          </a:solidFill>
                          <a:latin typeface="Arial" panose="020B0604020202020204" pitchFamily="34" charset="0"/>
                          <a:ea typeface="+mn-ea"/>
                          <a:cs typeface="Arial" panose="020B0604020202020204" pitchFamily="34" charset="0"/>
                        </a:rPr>
                        <a:t>Number of writer’s grants allocated to support budding writers</a:t>
                      </a: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chemeClr val="bg1"/>
                          </a:solidFill>
                          <a:latin typeface="Arial" panose="020B0604020202020204" pitchFamily="34" charset="0"/>
                          <a:cs typeface="Arial" panose="020B0604020202020204" pitchFamily="34" charset="0"/>
                        </a:rPr>
                        <a:t>Target included in the </a:t>
                      </a:r>
                      <a:r>
                        <a:rPr lang="en-ZA" sz="1400" dirty="0" smtClean="0">
                          <a:solidFill>
                            <a:schemeClr val="bg1"/>
                          </a:solidFill>
                          <a:latin typeface="Arial" panose="020B0604020202020204" pitchFamily="34" charset="0"/>
                          <a:cs typeface="Arial" panose="020B0604020202020204" pitchFamily="34" charset="0"/>
                        </a:rPr>
                        <a:t>2017-18</a:t>
                      </a:r>
                      <a:r>
                        <a:rPr lang="en-ZA" sz="1400" baseline="0" dirty="0" smtClean="0">
                          <a:solidFill>
                            <a:schemeClr val="bg1"/>
                          </a:solidFill>
                          <a:latin typeface="Arial" panose="020B0604020202020204" pitchFamily="34" charset="0"/>
                          <a:cs typeface="Arial" panose="020B0604020202020204" pitchFamily="34" charset="0"/>
                        </a:rPr>
                        <a:t> </a:t>
                      </a:r>
                      <a:r>
                        <a:rPr lang="en-ZA" sz="1400" baseline="0" dirty="0" smtClean="0">
                          <a:solidFill>
                            <a:schemeClr val="bg1"/>
                          </a:solidFill>
                          <a:latin typeface="Arial" panose="020B0604020202020204" pitchFamily="34" charset="0"/>
                          <a:cs typeface="Arial" panose="020B0604020202020204" pitchFamily="34" charset="0"/>
                        </a:rPr>
                        <a:t>APP</a:t>
                      </a:r>
                      <a:endParaRPr lang="en-ZA" sz="1400" dirty="0" smtClean="0">
                        <a:solidFill>
                          <a:schemeClr val="bg1"/>
                        </a:solidFill>
                        <a:latin typeface="Arial" panose="020B0604020202020204" pitchFamily="34" charset="0"/>
                        <a:cs typeface="Arial" panose="020B0604020202020204" pitchFamily="34" charset="0"/>
                      </a:endParaRPr>
                    </a:p>
                  </a:txBody>
                  <a:tcPr>
                    <a:solidFill>
                      <a:srgbClr val="00B050"/>
                    </a:solidFill>
                  </a:tcPr>
                </a:tc>
              </a:tr>
            </a:tbl>
          </a:graphicData>
        </a:graphic>
      </p:graphicFrame>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26</a:t>
            </a:fld>
            <a:endParaRPr lang="en-US" dirty="0">
              <a:solidFill>
                <a:prstClr val="white"/>
              </a:solidFill>
            </a:endParaRPr>
          </a:p>
        </p:txBody>
      </p:sp>
      <p:sp>
        <p:nvSpPr>
          <p:cNvPr id="7" name="Rectangle 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
        <p:nvSpPr>
          <p:cNvPr id="8" name="Rectangle 7"/>
          <p:cNvSpPr/>
          <p:nvPr/>
        </p:nvSpPr>
        <p:spPr>
          <a:xfrm>
            <a:off x="152400" y="685800"/>
            <a:ext cx="68580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NLSA </a:t>
            </a:r>
            <a:r>
              <a:rPr lang="en-ZA" b="1" dirty="0" smtClean="0">
                <a:solidFill>
                  <a:srgbClr val="00A9A4"/>
                </a:solidFill>
                <a:latin typeface="Arial" panose="020B0604020202020204" pitchFamily="34" charset="0"/>
                <a:cs typeface="Arial" panose="020B0604020202020204" pitchFamily="34" charset="0"/>
              </a:rPr>
              <a:t>(APP 2017-18)</a:t>
            </a:r>
            <a:endParaRPr lang="en-ZA" dirty="0">
              <a:solidFill>
                <a:prstClr val="black"/>
              </a:solidFill>
            </a:endParaRPr>
          </a:p>
        </p:txBody>
      </p:sp>
    </p:spTree>
    <p:extLst>
      <p:ext uri="{BB962C8B-B14F-4D97-AF65-F5344CB8AC3E}">
        <p14:creationId xmlns:p14="http://schemas.microsoft.com/office/powerpoint/2010/main" val="409345879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351881" y="836427"/>
            <a:ext cx="9144000" cy="6097773"/>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buNone/>
            </a:pPr>
            <a:endParaRPr lang="en-ZA" sz="2000" dirty="0" smtClean="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a:p>
            <a:pPr marL="0" indent="0">
              <a:buNone/>
            </a:pPr>
            <a:endParaRPr lang="en-ZA" sz="2000" b="1" dirty="0" smtClean="0">
              <a:solidFill>
                <a:srgbClr val="00A9A4"/>
              </a:solidFill>
              <a:latin typeface="Arial" panose="020B0604020202020204" pitchFamily="34" charset="0"/>
              <a:cs typeface="Arial" panose="020B0604020202020204" pitchFamily="34" charset="0"/>
            </a:endParaRPr>
          </a:p>
          <a:p>
            <a:pPr marL="0" indent="0">
              <a:buNone/>
            </a:pPr>
            <a:r>
              <a:rPr lang="en-ZA" sz="2000" b="1" dirty="0" smtClean="0">
                <a:solidFill>
                  <a:srgbClr val="00A9A4"/>
                </a:solidFill>
                <a:latin typeface="Arial" panose="020B0604020202020204" pitchFamily="34" charset="0"/>
                <a:cs typeface="Arial" panose="020B0604020202020204" pitchFamily="34" charset="0"/>
              </a:rPr>
              <a:t> </a:t>
            </a:r>
            <a:endParaRPr lang="en-ZA" sz="2000" dirty="0" smtClean="0">
              <a:solidFill>
                <a:srgbClr val="00A9A4"/>
              </a:solidFill>
              <a:latin typeface="Arial" panose="020B0604020202020204" pitchFamily="34" charset="0"/>
              <a:cs typeface="Arial" panose="020B0604020202020204" pitchFamily="34" charset="0"/>
            </a:endParaRPr>
          </a:p>
          <a:p>
            <a:pPr marL="0" indent="0">
              <a:buNone/>
            </a:pPr>
            <a:endParaRPr lang="en-ZA" b="1" dirty="0">
              <a:solidFill>
                <a:srgbClr val="00A9A4"/>
              </a:solidFill>
              <a:latin typeface="Arial" panose="020B0604020202020204" pitchFamily="34" charset="0"/>
              <a:cs typeface="Arial" panose="020B0604020202020204" pitchFamily="34" charset="0"/>
            </a:endParaRPr>
          </a:p>
        </p:txBody>
      </p:sp>
      <p:sp>
        <p:nvSpPr>
          <p:cNvPr id="10" name="Down Arrow 9"/>
          <p:cNvSpPr/>
          <p:nvPr/>
        </p:nvSpPr>
        <p:spPr>
          <a:xfrm>
            <a:off x="4114800" y="1745426"/>
            <a:ext cx="36459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Arial" panose="020B0604020202020204" pitchFamily="34" charset="0"/>
              <a:cs typeface="Arial" panose="020B0604020202020204" pitchFamily="34" charset="0"/>
            </a:endParaRPr>
          </a:p>
        </p:txBody>
      </p:sp>
      <p:sp>
        <p:nvSpPr>
          <p:cNvPr id="12" name="Rounded Rectangle 11"/>
          <p:cNvSpPr/>
          <p:nvPr/>
        </p:nvSpPr>
        <p:spPr>
          <a:xfrm>
            <a:off x="304799" y="3698357"/>
            <a:ext cx="8305801" cy="9144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t>National Heritage Council </a:t>
            </a:r>
            <a:r>
              <a:rPr lang="en-US" sz="1200" dirty="0"/>
              <a:t>transfers funds to the National Heritage Council, whose mandate </a:t>
            </a:r>
            <a:r>
              <a:rPr lang="en-US" sz="1200" dirty="0" smtClean="0"/>
              <a:t>involves enhancing </a:t>
            </a:r>
            <a:r>
              <a:rPr lang="en-US" sz="1200" dirty="0"/>
              <a:t>knowledge production on heritage and ensuring the promotion and awareness of heritage</a:t>
            </a:r>
            <a:endParaRPr lang="en-ZA" sz="1200" dirty="0">
              <a:solidFill>
                <a:prstClr val="white"/>
              </a:solidFill>
              <a:latin typeface="Arial" panose="020B0604020202020204" pitchFamily="34" charset="0"/>
              <a:cs typeface="Arial" panose="020B0604020202020204" pitchFamily="34" charset="0"/>
            </a:endParaRPr>
          </a:p>
        </p:txBody>
      </p:sp>
      <p:sp>
        <p:nvSpPr>
          <p:cNvPr id="22" name="Left Brace 21"/>
          <p:cNvSpPr/>
          <p:nvPr/>
        </p:nvSpPr>
        <p:spPr>
          <a:xfrm rot="5400000">
            <a:off x="4164285" y="-612005"/>
            <a:ext cx="557710" cy="8334920"/>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prstClr val="black"/>
              </a:solidFill>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27</a:t>
            </a:fld>
            <a:endParaRPr lang="en-US" dirty="0">
              <a:solidFill>
                <a:prstClr val="white"/>
              </a:solidFill>
            </a:endParaRPr>
          </a:p>
        </p:txBody>
      </p:sp>
      <p:graphicFrame>
        <p:nvGraphicFramePr>
          <p:cNvPr id="3" name="Diagram 2"/>
          <p:cNvGraphicFramePr/>
          <p:nvPr>
            <p:extLst>
              <p:ext uri="{D42A27DB-BD31-4B8C-83A1-F6EECF244321}">
                <p14:modId xmlns:p14="http://schemas.microsoft.com/office/powerpoint/2010/main" val="745906698"/>
              </p:ext>
            </p:extLst>
          </p:nvPr>
        </p:nvGraphicFramePr>
        <p:xfrm>
          <a:off x="2819400" y="1897827"/>
          <a:ext cx="2831771" cy="1612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52400" y="685800"/>
            <a:ext cx="8305200" cy="369332"/>
          </a:xfrm>
          <a:prstGeom prst="rect">
            <a:avLst/>
          </a:prstGeom>
        </p:spPr>
        <p:txBody>
          <a:bodyPr wrap="square">
            <a:spAutoFit/>
          </a:bodyPr>
          <a:lstStyle/>
          <a:p>
            <a:pPr algn="ctr"/>
            <a:r>
              <a:rPr lang="en-ZA" b="1" dirty="0">
                <a:solidFill>
                  <a:srgbClr val="00A9A4"/>
                </a:solidFill>
                <a:latin typeface="Arial" panose="020B0604020202020204" pitchFamily="34" charset="0"/>
                <a:cs typeface="Arial" panose="020B0604020202020204" pitchFamily="34" charset="0"/>
              </a:rPr>
              <a:t>Strategic alignment of portfolio – </a:t>
            </a:r>
            <a:r>
              <a:rPr lang="en-ZA" b="1" dirty="0" smtClean="0">
                <a:solidFill>
                  <a:srgbClr val="00A9A4"/>
                </a:solidFill>
                <a:latin typeface="Arial" panose="020B0604020202020204" pitchFamily="34" charset="0"/>
                <a:cs typeface="Arial" panose="020B0604020202020204" pitchFamily="34" charset="0"/>
              </a:rPr>
              <a:t>NHC (APP 2017-18</a:t>
            </a:r>
            <a:r>
              <a:rPr lang="en-ZA" b="1" dirty="0">
                <a:solidFill>
                  <a:srgbClr val="00A9A4"/>
                </a:solidFill>
                <a:latin typeface="Arial" panose="020B0604020202020204" pitchFamily="34" charset="0"/>
                <a:cs typeface="Arial" panose="020B0604020202020204" pitchFamily="34" charset="0"/>
              </a:rPr>
              <a:t>)</a:t>
            </a:r>
            <a:endParaRPr lang="en-ZA" dirty="0">
              <a:solidFill>
                <a:prstClr val="black"/>
              </a:solidFill>
            </a:endParaRPr>
          </a:p>
        </p:txBody>
      </p:sp>
      <p:sp>
        <p:nvSpPr>
          <p:cNvPr id="27" name="Rectangle 2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
        <p:nvSpPr>
          <p:cNvPr id="21" name="Down Arrow 20"/>
          <p:cNvSpPr/>
          <p:nvPr/>
        </p:nvSpPr>
        <p:spPr>
          <a:xfrm>
            <a:off x="4125255" y="4791075"/>
            <a:ext cx="522945" cy="390525"/>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304800" y="5231601"/>
            <a:ext cx="8334920" cy="773076"/>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prstClr val="white"/>
                </a:solidFill>
                <a:latin typeface="Arial" panose="020B0604020202020204" pitchFamily="34" charset="0"/>
                <a:cs typeface="Arial" panose="020B0604020202020204" pitchFamily="34" charset="0"/>
              </a:rPr>
              <a:t>Programme 2: Heritage Promotion</a:t>
            </a:r>
            <a:endParaRPr lang="en-ZA" sz="1100" dirty="0">
              <a:solidFill>
                <a:prstClr val="white"/>
              </a:solidFill>
              <a:latin typeface="Arial" panose="020B0604020202020204" pitchFamily="34" charset="0"/>
              <a:cs typeface="Arial" panose="020B0604020202020204" pitchFamily="34" charset="0"/>
            </a:endParaRPr>
          </a:p>
        </p:txBody>
      </p:sp>
      <p:sp>
        <p:nvSpPr>
          <p:cNvPr id="18" name="Content Placeholder 3"/>
          <p:cNvSpPr txBox="1">
            <a:spLocks/>
          </p:cNvSpPr>
          <p:nvPr/>
        </p:nvSpPr>
        <p:spPr>
          <a:xfrm>
            <a:off x="380400" y="1369827"/>
            <a:ext cx="8077200" cy="375599"/>
          </a:xfrm>
          <a:prstGeom prst="roundRect">
            <a:avLst/>
          </a:prstGeom>
          <a:ln w="9525" cap="flat" cmpd="sng" algn="ctr">
            <a:noFill/>
            <a:prstDash val="soli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ZA" sz="1200" dirty="0" smtClean="0">
                <a:solidFill>
                  <a:schemeClr val="bg1"/>
                </a:solidFill>
                <a:latin typeface="Arial" panose="020B0604020202020204" pitchFamily="34" charset="0"/>
                <a:cs typeface="Arial" panose="020B0604020202020204" pitchFamily="34" charset="0"/>
              </a:rPr>
              <a:t>  KEY SUBPROGRAMME AS PER THE ENE</a:t>
            </a:r>
            <a:endParaRPr lang="en-ZA"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81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8378131"/>
              </p:ext>
            </p:extLst>
          </p:nvPr>
        </p:nvGraphicFramePr>
        <p:xfrm>
          <a:off x="76200" y="1165860"/>
          <a:ext cx="8686800" cy="4632564"/>
        </p:xfrm>
        <a:graphic>
          <a:graphicData uri="http://schemas.openxmlformats.org/drawingml/2006/table">
            <a:tbl>
              <a:tblPr firstRow="1" bandRow="1">
                <a:tableStyleId>{5C22544A-7EE6-4342-B048-85BDC9FD1C3A}</a:tableStyleId>
              </a:tblPr>
              <a:tblGrid>
                <a:gridCol w="2870421"/>
                <a:gridCol w="3606579"/>
                <a:gridCol w="2209800"/>
              </a:tblGrid>
              <a:tr h="586740">
                <a:tc gridSpan="3">
                  <a:txBody>
                    <a:bodyPr/>
                    <a:lstStyle/>
                    <a:p>
                      <a:pPr algn="ctr"/>
                      <a:r>
                        <a:rPr lang="en-ZA" dirty="0" smtClean="0"/>
                        <a:t>Programme 2</a:t>
                      </a:r>
                      <a:r>
                        <a:rPr lang="en-ZA" baseline="0" dirty="0" smtClean="0"/>
                        <a:t> </a:t>
                      </a:r>
                      <a:r>
                        <a:rPr lang="en-ZA" dirty="0" smtClean="0"/>
                        <a:t>: Heritage Promotion</a:t>
                      </a:r>
                      <a:endParaRPr lang="en-ZA" dirty="0"/>
                    </a:p>
                  </a:txBody>
                  <a:tcPr>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540624">
                <a:tc>
                  <a:txBody>
                    <a:bodyPr/>
                    <a:lstStyle/>
                    <a:p>
                      <a:r>
                        <a:rPr lang="en-ZA" sz="1400" b="1" dirty="0" smtClean="0">
                          <a:solidFill>
                            <a:schemeClr val="bg1"/>
                          </a:solidFill>
                          <a:latin typeface="Arial" panose="020B0604020202020204" pitchFamily="34" charset="0"/>
                          <a:cs typeface="Arial" panose="020B0604020202020204" pitchFamily="34" charset="0"/>
                        </a:rPr>
                        <a:t>Key </a:t>
                      </a:r>
                      <a:r>
                        <a:rPr lang="en-ZA" sz="1400" b="1" dirty="0" err="1" smtClean="0">
                          <a:solidFill>
                            <a:schemeClr val="bg1"/>
                          </a:solidFill>
                          <a:latin typeface="Arial" panose="020B0604020202020204" pitchFamily="34" charset="0"/>
                          <a:cs typeface="Arial" panose="020B0604020202020204" pitchFamily="34" charset="0"/>
                        </a:rPr>
                        <a:t>Subprogrammes</a:t>
                      </a:r>
                      <a:r>
                        <a:rPr lang="en-ZA" sz="1400" b="1" dirty="0" smtClean="0">
                          <a:solidFill>
                            <a:schemeClr val="bg1"/>
                          </a:solidFill>
                          <a:latin typeface="Arial" panose="020B0604020202020204" pitchFamily="34" charset="0"/>
                          <a:cs typeface="Arial" panose="020B0604020202020204" pitchFamily="34" charset="0"/>
                        </a:rPr>
                        <a:t> per ENE</a:t>
                      </a:r>
                      <a:endParaRPr lang="en-ZA" sz="1400" b="1" dirty="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400" b="1" dirty="0" smtClean="0">
                          <a:solidFill>
                            <a:schemeClr val="bg1"/>
                          </a:solidFill>
                          <a:latin typeface="Arial" panose="020B0604020202020204" pitchFamily="34" charset="0"/>
                          <a:cs typeface="Arial" panose="020B0604020202020204" pitchFamily="34" charset="0"/>
                        </a:rPr>
                        <a:t>Target included in</a:t>
                      </a:r>
                      <a:r>
                        <a:rPr lang="en-ZA" sz="1400" b="1" baseline="0" dirty="0" smtClean="0">
                          <a:solidFill>
                            <a:schemeClr val="bg1"/>
                          </a:solidFill>
                          <a:latin typeface="Arial" panose="020B0604020202020204" pitchFamily="34" charset="0"/>
                          <a:cs typeface="Arial" panose="020B0604020202020204" pitchFamily="34" charset="0"/>
                        </a:rPr>
                        <a:t> APP 2017-18</a:t>
                      </a:r>
                      <a:endParaRPr lang="en-ZA" sz="14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Comment/Observation</a:t>
                      </a:r>
                    </a:p>
                  </a:txBody>
                  <a:tcPr>
                    <a:solidFill>
                      <a:schemeClr val="accent6">
                        <a:lumMod val="75000"/>
                      </a:schemeClr>
                    </a:solidFill>
                  </a:tcPr>
                </a:tc>
              </a:tr>
              <a:tr h="3363884">
                <a:tc>
                  <a:txBody>
                    <a:bodyPr/>
                    <a:lstStyle/>
                    <a:p>
                      <a:r>
                        <a:rPr lang="en-US" sz="1400" i="1" dirty="0" smtClean="0">
                          <a:latin typeface="Arial" panose="020B0604020202020204" pitchFamily="34" charset="0"/>
                          <a:cs typeface="Arial" panose="020B0604020202020204" pitchFamily="34" charset="0"/>
                        </a:rPr>
                        <a:t>National Heritage Council </a:t>
                      </a:r>
                      <a:r>
                        <a:rPr lang="en-US" sz="1400" dirty="0" smtClean="0">
                          <a:latin typeface="Arial" panose="020B0604020202020204" pitchFamily="34" charset="0"/>
                          <a:cs typeface="Arial" panose="020B0604020202020204" pitchFamily="34" charset="0"/>
                        </a:rPr>
                        <a:t>transfers funds to the National Heritage Council, whose mandate involves enhancing knowledge production on heritage and ensuring the promotion and awareness of heritage</a:t>
                      </a:r>
                      <a:endParaRPr lang="en-ZA" sz="1400" dirty="0" smtClean="0">
                        <a:solidFill>
                          <a:prstClr val="white"/>
                        </a:solidFill>
                        <a:latin typeface="Arial" panose="020B0604020202020204" pitchFamily="34" charset="0"/>
                        <a:cs typeface="Arial" panose="020B0604020202020204" pitchFamily="34" charset="0"/>
                      </a:endParaRPr>
                    </a:p>
                    <a:p>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228600" indent="-228600">
                        <a:buFont typeface="+mj-lt"/>
                        <a:buAutoNum type="arabicPeriod"/>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Number of exchange </a:t>
                      </a:r>
                      <a:r>
                        <a:rPr lang="en-US" sz="1400" b="0" i="0" u="none" strike="noStrike" kern="1200" baseline="0" dirty="0" err="1" smtClean="0">
                          <a:solidFill>
                            <a:schemeClr val="dk1"/>
                          </a:solidFill>
                          <a:latin typeface="Arial" panose="020B0604020202020204" pitchFamily="34" charset="0"/>
                          <a:ea typeface="+mn-ea"/>
                          <a:cs typeface="Arial" panose="020B0604020202020204" pitchFamily="34" charset="0"/>
                        </a:rPr>
                        <a:t>programmes</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participated in per annum</a:t>
                      </a:r>
                    </a:p>
                    <a:p>
                      <a:pPr marL="228600" indent="-228600">
                        <a:buFont typeface="+mj-lt"/>
                        <a:buAutoNum type="arabicPeriod"/>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Number of international multilateral engagements per Annum</a:t>
                      </a:r>
                    </a:p>
                    <a:p>
                      <a:pPr marL="228600" indent="-228600" algn="l" defTabSz="914400" rtl="0" eaLnBrk="1" latinLnBrk="0" hangingPunct="1">
                        <a:buFont typeface="+mj-lt"/>
                        <a:buAutoNum type="arabicPeriod"/>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Number of community based cultural expressions implemented or supported.</a:t>
                      </a:r>
                    </a:p>
                    <a:p>
                      <a:pPr marL="228600" indent="-228600" algn="l" defTabSz="914400" rtl="0" eaLnBrk="1" latinLnBrk="0" hangingPunct="1">
                        <a:buFont typeface="+mj-lt"/>
                        <a:buAutoNum type="arabicPeriod"/>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Number of nation building initiatives implemented and funded.</a:t>
                      </a:r>
                    </a:p>
                    <a:p>
                      <a:pPr marL="228600" indent="-228600" algn="l" defTabSz="914400" rtl="0" eaLnBrk="1" latinLnBrk="0" hangingPunct="1">
                        <a:buFont typeface="+mj-lt"/>
                        <a:buAutoNum type="arabicPeriod"/>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Number of knowledge production partnerships implemented per annum</a:t>
                      </a:r>
                    </a:p>
                    <a:p>
                      <a:pPr marL="228600" indent="-228600" algn="l" defTabSz="914400" rtl="0" eaLnBrk="1" latinLnBrk="0" hangingPunct="1">
                        <a:buFont typeface="+mj-lt"/>
                        <a:buAutoNum type="arabicPeriod"/>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Number of research products produced per annum</a:t>
                      </a:r>
                    </a:p>
                    <a:p>
                      <a:pPr marL="228600" indent="-228600" algn="l" defTabSz="914400" rtl="0" eaLnBrk="1" latinLnBrk="0" hangingPunct="1">
                        <a:buFont typeface="+mj-lt"/>
                        <a:buAutoNum type="arabicPeriod"/>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Number of policy position papers produced per year</a:t>
                      </a:r>
                    </a:p>
                    <a:p>
                      <a:pPr marL="228600" indent="-228600" algn="l" defTabSz="914400" rtl="0" eaLnBrk="1" latinLnBrk="0" hangingPunct="1">
                        <a:buFont typeface="+mj-lt"/>
                        <a:buAutoNum type="arabicPeriod"/>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Number of heritage journal articles contributed per annum</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a:txBody>
                    <a:bodyPr/>
                    <a:lstStyle/>
                    <a:p>
                      <a:r>
                        <a:rPr lang="en-ZA" sz="1100" dirty="0" smtClean="0">
                          <a:solidFill>
                            <a:schemeClr val="bg1"/>
                          </a:solidFill>
                          <a:latin typeface="Arial" panose="020B0604020202020204" pitchFamily="34" charset="0"/>
                          <a:cs typeface="Arial" panose="020B0604020202020204" pitchFamily="34" charset="0"/>
                        </a:rPr>
                        <a:t>Included in the 2017/18</a:t>
                      </a:r>
                      <a:r>
                        <a:rPr lang="en-ZA" sz="1100" baseline="0" dirty="0" smtClean="0">
                          <a:solidFill>
                            <a:schemeClr val="bg1"/>
                          </a:solidFill>
                          <a:latin typeface="Arial" panose="020B0604020202020204" pitchFamily="34" charset="0"/>
                          <a:cs typeface="Arial" panose="020B0604020202020204" pitchFamily="34" charset="0"/>
                        </a:rPr>
                        <a:t> APP</a:t>
                      </a:r>
                      <a:endParaRPr lang="en-ZA" sz="1100" dirty="0">
                        <a:solidFill>
                          <a:schemeClr val="bg1"/>
                        </a:solidFill>
                        <a:latin typeface="Arial" panose="020B0604020202020204" pitchFamily="34" charset="0"/>
                        <a:cs typeface="Arial" panose="020B0604020202020204" pitchFamily="34" charset="0"/>
                      </a:endParaRPr>
                    </a:p>
                  </a:txBody>
                  <a:tcPr>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28</a:t>
            </a:fld>
            <a:endParaRPr lang="en-US" dirty="0">
              <a:solidFill>
                <a:prstClr val="white"/>
              </a:solidFill>
            </a:endParaRPr>
          </a:p>
        </p:txBody>
      </p:sp>
      <p:sp>
        <p:nvSpPr>
          <p:cNvPr id="7" name="Rectangle 6"/>
          <p:cNvSpPr/>
          <p:nvPr/>
        </p:nvSpPr>
        <p:spPr>
          <a:xfrm>
            <a:off x="381000" y="685800"/>
            <a:ext cx="75438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NHC </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solidFill>
                <a:prstClr val="black"/>
              </a:solidFill>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144789"/>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351881" y="685800"/>
            <a:ext cx="9144000" cy="6097773"/>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buNone/>
            </a:pPr>
            <a:endParaRPr lang="en-ZA" sz="2000" dirty="0" smtClean="0">
              <a:latin typeface="Arial" panose="020B0604020202020204" pitchFamily="34" charset="0"/>
              <a:cs typeface="Arial" panose="020B0604020202020204" pitchFamily="34" charset="0"/>
            </a:endParaRPr>
          </a:p>
          <a:p>
            <a:pPr marL="0" indent="0">
              <a:buNone/>
            </a:pPr>
            <a:endParaRPr lang="en-ZA" sz="2000" dirty="0" smtClean="0">
              <a:latin typeface="Arial" panose="020B0604020202020204" pitchFamily="34" charset="0"/>
              <a:cs typeface="Arial" panose="020B0604020202020204" pitchFamily="34" charset="0"/>
            </a:endParaRPr>
          </a:p>
          <a:p>
            <a:pPr marL="0" indent="0">
              <a:buNone/>
            </a:pPr>
            <a:endParaRPr lang="en-ZA" sz="2000" b="1" dirty="0" smtClean="0">
              <a:solidFill>
                <a:srgbClr val="00A9A4"/>
              </a:solidFill>
              <a:latin typeface="Arial" panose="020B0604020202020204" pitchFamily="34" charset="0"/>
              <a:cs typeface="Arial" panose="020B0604020202020204" pitchFamily="34" charset="0"/>
            </a:endParaRPr>
          </a:p>
          <a:p>
            <a:pPr marL="0" indent="0">
              <a:buNone/>
            </a:pPr>
            <a:r>
              <a:rPr lang="en-ZA" sz="2000" b="1" dirty="0" smtClean="0">
                <a:solidFill>
                  <a:srgbClr val="00A9A4"/>
                </a:solidFill>
                <a:latin typeface="Arial" panose="020B0604020202020204" pitchFamily="34" charset="0"/>
                <a:cs typeface="Arial" panose="020B0604020202020204" pitchFamily="34" charset="0"/>
              </a:rPr>
              <a:t> </a:t>
            </a:r>
            <a:endParaRPr lang="en-ZA" sz="2000" dirty="0" smtClean="0">
              <a:solidFill>
                <a:srgbClr val="00A9A4"/>
              </a:solidFill>
              <a:latin typeface="Arial" panose="020B0604020202020204" pitchFamily="34" charset="0"/>
              <a:cs typeface="Arial" panose="020B0604020202020204" pitchFamily="34" charset="0"/>
            </a:endParaRPr>
          </a:p>
          <a:p>
            <a:pPr marL="0" indent="0">
              <a:buNone/>
            </a:pPr>
            <a:endParaRPr lang="en-ZA" b="1" dirty="0">
              <a:solidFill>
                <a:srgbClr val="00A9A4"/>
              </a:solidFill>
              <a:latin typeface="Arial" panose="020B0604020202020204" pitchFamily="34" charset="0"/>
              <a:cs typeface="Arial" panose="020B0604020202020204" pitchFamily="34" charset="0"/>
            </a:endParaRPr>
          </a:p>
        </p:txBody>
      </p:sp>
      <p:sp>
        <p:nvSpPr>
          <p:cNvPr id="10" name="Down Arrow 9"/>
          <p:cNvSpPr/>
          <p:nvPr/>
        </p:nvSpPr>
        <p:spPr>
          <a:xfrm>
            <a:off x="4114800" y="1594799"/>
            <a:ext cx="36459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Arial" panose="020B0604020202020204" pitchFamily="34" charset="0"/>
              <a:cs typeface="Arial" panose="020B0604020202020204" pitchFamily="34" charset="0"/>
            </a:endParaRPr>
          </a:p>
        </p:txBody>
      </p:sp>
      <p:sp>
        <p:nvSpPr>
          <p:cNvPr id="12" name="Rounded Rectangle 11"/>
          <p:cNvSpPr/>
          <p:nvPr/>
        </p:nvSpPr>
        <p:spPr>
          <a:xfrm>
            <a:off x="486318" y="3826586"/>
            <a:ext cx="8305801" cy="635544"/>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US" sz="1100" i="1" dirty="0">
                <a:latin typeface="Arial" panose="020B0604020202020204" pitchFamily="34" charset="0"/>
                <a:cs typeface="Arial" panose="020B0604020202020204" pitchFamily="34" charset="0"/>
              </a:rPr>
              <a:t>South African Heritage Resources Agency </a:t>
            </a:r>
            <a:r>
              <a:rPr lang="en-US" sz="1100" dirty="0">
                <a:latin typeface="Arial" panose="020B0604020202020204" pitchFamily="34" charset="0"/>
                <a:cs typeface="Arial" panose="020B0604020202020204" pitchFamily="34" charset="0"/>
              </a:rPr>
              <a:t>transfers funds to the South African Heritage Resources </a:t>
            </a:r>
            <a:r>
              <a:rPr lang="en-US" sz="1100" dirty="0" smtClean="0">
                <a:latin typeface="Arial" panose="020B0604020202020204" pitchFamily="34" charset="0"/>
                <a:cs typeface="Arial" panose="020B0604020202020204" pitchFamily="34" charset="0"/>
              </a:rPr>
              <a:t>Agency, whose </a:t>
            </a:r>
            <a:r>
              <a:rPr lang="en-US" sz="1100" dirty="0">
                <a:latin typeface="Arial" panose="020B0604020202020204" pitchFamily="34" charset="0"/>
                <a:cs typeface="Arial" panose="020B0604020202020204" pitchFamily="34" charset="0"/>
              </a:rPr>
              <a:t>key strategic objectives are to develop and implement norms and standards for managing </a:t>
            </a:r>
            <a:r>
              <a:rPr lang="en-US" sz="1100" dirty="0" smtClean="0">
                <a:latin typeface="Arial" panose="020B0604020202020204" pitchFamily="34" charset="0"/>
                <a:cs typeface="Arial" panose="020B0604020202020204" pitchFamily="34" charset="0"/>
              </a:rPr>
              <a:t>heritage resources</a:t>
            </a:r>
            <a:r>
              <a:rPr lang="en-US" sz="1100" dirty="0">
                <a:latin typeface="Arial" panose="020B0604020202020204" pitchFamily="34" charset="0"/>
                <a:cs typeface="Arial" panose="020B0604020202020204" pitchFamily="34" charset="0"/>
              </a:rPr>
              <a:t>.</a:t>
            </a:r>
            <a:endParaRPr lang="en-ZA" sz="1100" dirty="0">
              <a:solidFill>
                <a:prstClr val="white"/>
              </a:solidFill>
              <a:latin typeface="Arial" panose="020B0604020202020204" pitchFamily="34" charset="0"/>
              <a:cs typeface="Arial" panose="020B0604020202020204" pitchFamily="34" charset="0"/>
            </a:endParaRPr>
          </a:p>
        </p:txBody>
      </p:sp>
      <p:sp>
        <p:nvSpPr>
          <p:cNvPr id="22" name="Left Brace 21"/>
          <p:cNvSpPr/>
          <p:nvPr/>
        </p:nvSpPr>
        <p:spPr>
          <a:xfrm rot="5400000">
            <a:off x="4345804" y="-407716"/>
            <a:ext cx="557710" cy="8334920"/>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prstClr val="black"/>
              </a:solidFill>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29</a:t>
            </a:fld>
            <a:endParaRPr lang="en-US" dirty="0">
              <a:solidFill>
                <a:prstClr val="white"/>
              </a:solidFill>
            </a:endParaRPr>
          </a:p>
        </p:txBody>
      </p:sp>
      <p:graphicFrame>
        <p:nvGraphicFramePr>
          <p:cNvPr id="3" name="Diagram 2"/>
          <p:cNvGraphicFramePr/>
          <p:nvPr>
            <p:extLst>
              <p:ext uri="{D42A27DB-BD31-4B8C-83A1-F6EECF244321}">
                <p14:modId xmlns:p14="http://schemas.microsoft.com/office/powerpoint/2010/main" val="2274842998"/>
              </p:ext>
            </p:extLst>
          </p:nvPr>
        </p:nvGraphicFramePr>
        <p:xfrm>
          <a:off x="2971800" y="1892206"/>
          <a:ext cx="2603171" cy="1765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47800" y="685800"/>
            <a:ext cx="6858000" cy="369332"/>
          </a:xfrm>
          <a:prstGeom prst="rect">
            <a:avLst/>
          </a:prstGeom>
        </p:spPr>
        <p:txBody>
          <a:bodyPr wrap="square">
            <a:spAutoFit/>
          </a:bodyPr>
          <a:lstStyle/>
          <a:p>
            <a:r>
              <a:rPr lang="en-ZA" b="1" dirty="0">
                <a:solidFill>
                  <a:srgbClr val="00A9A4"/>
                </a:solidFill>
                <a:latin typeface="Arial" panose="020B0604020202020204" pitchFamily="34" charset="0"/>
                <a:cs typeface="Arial" panose="020B0604020202020204" pitchFamily="34" charset="0"/>
              </a:rPr>
              <a:t>Strategic alignment of portfolio – </a:t>
            </a:r>
            <a:r>
              <a:rPr lang="en-ZA" b="1" dirty="0" smtClean="0">
                <a:solidFill>
                  <a:srgbClr val="00A9A4"/>
                </a:solidFill>
                <a:latin typeface="Arial" panose="020B0604020202020204" pitchFamily="34" charset="0"/>
                <a:cs typeface="Arial" panose="020B0604020202020204" pitchFamily="34" charset="0"/>
              </a:rPr>
              <a:t>SAHRA </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solidFill>
                <a:prstClr val="black"/>
              </a:solidFill>
            </a:endParaRPr>
          </a:p>
        </p:txBody>
      </p:sp>
      <p:sp>
        <p:nvSpPr>
          <p:cNvPr id="27" name="Rectangle 2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
        <p:nvSpPr>
          <p:cNvPr id="21" name="Down Arrow 20"/>
          <p:cNvSpPr/>
          <p:nvPr/>
        </p:nvSpPr>
        <p:spPr>
          <a:xfrm>
            <a:off x="4114800" y="4572000"/>
            <a:ext cx="478534" cy="390525"/>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457199" y="5080974"/>
            <a:ext cx="8334920" cy="773076"/>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prstClr val="white"/>
                </a:solidFill>
                <a:latin typeface="Arial" panose="020B0604020202020204" pitchFamily="34" charset="0"/>
                <a:cs typeface="Arial" panose="020B0604020202020204" pitchFamily="34" charset="0"/>
              </a:rPr>
              <a:t>Programme 2: Business Development</a:t>
            </a:r>
            <a:endParaRPr lang="en-ZA" sz="1100" dirty="0">
              <a:solidFill>
                <a:prstClr val="white"/>
              </a:solidFill>
              <a:latin typeface="Arial" panose="020B0604020202020204" pitchFamily="34" charset="0"/>
              <a:cs typeface="Arial" panose="020B0604020202020204" pitchFamily="34" charset="0"/>
            </a:endParaRPr>
          </a:p>
        </p:txBody>
      </p:sp>
      <p:sp>
        <p:nvSpPr>
          <p:cNvPr id="18" name="Content Placeholder 3"/>
          <p:cNvSpPr txBox="1">
            <a:spLocks/>
          </p:cNvSpPr>
          <p:nvPr/>
        </p:nvSpPr>
        <p:spPr>
          <a:xfrm>
            <a:off x="380400" y="1219200"/>
            <a:ext cx="8077200" cy="375599"/>
          </a:xfrm>
          <a:prstGeom prst="roundRect">
            <a:avLst/>
          </a:prstGeom>
          <a:ln w="9525" cap="flat" cmpd="sng" algn="ctr">
            <a:noFill/>
            <a:prstDash val="soli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ZA" sz="1200" dirty="0" smtClean="0">
                <a:solidFill>
                  <a:prstClr val="white"/>
                </a:solidFill>
                <a:latin typeface="Arial" panose="020B0604020202020204" pitchFamily="34" charset="0"/>
                <a:cs typeface="Arial" panose="020B0604020202020204" pitchFamily="34" charset="0"/>
              </a:rPr>
              <a:t>  KEY SUBPROGRAMME AS PER THE ENE</a:t>
            </a:r>
            <a:endParaRPr lang="en-ZA" sz="1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633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3058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smtClean="0">
                <a:latin typeface="Arial" panose="020B0604020202020204" pitchFamily="34" charset="0"/>
                <a:cs typeface="Arial" panose="020B0604020202020204" pitchFamily="34" charset="0"/>
              </a:rPr>
              <a:t>Purpose of the briefing and Index</a:t>
            </a:r>
            <a:endParaRPr lang="en-ZA" sz="21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0" y="685800"/>
            <a:ext cx="8763000" cy="1066800"/>
          </a:xfrm>
        </p:spPr>
        <p:txBody>
          <a:bodyPr>
            <a:normAutofit/>
          </a:bodyPr>
          <a:lstStyle/>
          <a:p>
            <a:pPr marL="57150" indent="0" algn="ctr"/>
            <a:r>
              <a:rPr lang="en-ZA" sz="2000" dirty="0">
                <a:solidFill>
                  <a:schemeClr val="tx1">
                    <a:lumMod val="65000"/>
                    <a:lumOff val="35000"/>
                  </a:schemeClr>
                </a:solidFill>
                <a:latin typeface="Arial" panose="020B0604020202020204" pitchFamily="34" charset="0"/>
                <a:cs typeface="Arial" panose="020B0604020202020204" pitchFamily="34" charset="0"/>
              </a:rPr>
              <a:t>To provide the </a:t>
            </a:r>
            <a:r>
              <a:rPr lang="en-ZA" sz="2000" dirty="0" smtClean="0">
                <a:solidFill>
                  <a:schemeClr val="tx1">
                    <a:lumMod val="65000"/>
                    <a:lumOff val="35000"/>
                  </a:schemeClr>
                </a:solidFill>
                <a:latin typeface="Arial" panose="020B0604020202020204" pitchFamily="34" charset="0"/>
                <a:cs typeface="Arial" panose="020B0604020202020204" pitchFamily="34" charset="0"/>
              </a:rPr>
              <a:t>Portfolio Committee </a:t>
            </a:r>
            <a:r>
              <a:rPr lang="en-ZA" sz="2000" dirty="0">
                <a:solidFill>
                  <a:schemeClr val="tx1">
                    <a:lumMod val="65000"/>
                    <a:lumOff val="35000"/>
                  </a:schemeClr>
                </a:solidFill>
                <a:latin typeface="Arial" panose="020B0604020202020204" pitchFamily="34" charset="0"/>
                <a:cs typeface="Arial" panose="020B0604020202020204" pitchFamily="34" charset="0"/>
              </a:rPr>
              <a:t>(PC) with audit insights on the interim review of the </a:t>
            </a:r>
            <a:r>
              <a:rPr lang="en-ZA" sz="2000" dirty="0" smtClean="0">
                <a:solidFill>
                  <a:schemeClr val="tx1">
                    <a:lumMod val="65000"/>
                    <a:lumOff val="35000"/>
                  </a:schemeClr>
                </a:solidFill>
                <a:latin typeface="Arial" panose="020B0604020202020204" pitchFamily="34" charset="0"/>
                <a:cs typeface="Arial" panose="020B0604020202020204" pitchFamily="34" charset="0"/>
              </a:rPr>
              <a:t>departments’ </a:t>
            </a:r>
            <a:r>
              <a:rPr lang="en-ZA" sz="2000" dirty="0">
                <a:solidFill>
                  <a:schemeClr val="tx1">
                    <a:lumMod val="65000"/>
                    <a:lumOff val="35000"/>
                  </a:schemeClr>
                </a:solidFill>
                <a:latin typeface="Arial" panose="020B0604020202020204" pitchFamily="34" charset="0"/>
                <a:cs typeface="Arial" panose="020B0604020202020204" pitchFamily="34" charset="0"/>
              </a:rPr>
              <a:t>draft annual performance plan (APP) in order to add value to </a:t>
            </a:r>
            <a:r>
              <a:rPr lang="en-ZA" sz="2000" dirty="0" smtClean="0">
                <a:solidFill>
                  <a:schemeClr val="tx1">
                    <a:lumMod val="65000"/>
                    <a:lumOff val="35000"/>
                  </a:schemeClr>
                </a:solidFill>
                <a:latin typeface="Arial" panose="020B0604020202020204" pitchFamily="34" charset="0"/>
                <a:cs typeface="Arial" panose="020B0604020202020204" pitchFamily="34" charset="0"/>
              </a:rPr>
              <a:t>oversight.</a:t>
            </a:r>
            <a:endParaRPr lang="en-ZA" sz="2000" dirty="0">
              <a:solidFill>
                <a:schemeClr val="tx1">
                  <a:lumMod val="65000"/>
                  <a:lumOff val="35000"/>
                </a:schemeClr>
              </a:solidFill>
              <a:latin typeface="Arial" panose="020B0604020202020204" pitchFamily="34" charset="0"/>
              <a:cs typeface="Arial" panose="020B0604020202020204" pitchFamily="34" charset="0"/>
            </a:endParaRPr>
          </a:p>
          <a:p>
            <a:pPr marL="57150" indent="0"/>
            <a:endParaRPr lang="en-ZA" sz="24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a:t>
            </a:fld>
            <a:endParaRPr lang="en-US" dirty="0">
              <a:solidFill>
                <a:schemeClr val="bg1"/>
              </a:solidFill>
            </a:endParaRPr>
          </a:p>
        </p:txBody>
      </p:sp>
      <p:sp>
        <p:nvSpPr>
          <p:cNvPr id="6" name="TextBox 5"/>
          <p:cNvSpPr txBox="1"/>
          <p:nvPr/>
        </p:nvSpPr>
        <p:spPr>
          <a:xfrm>
            <a:off x="304800" y="1735469"/>
            <a:ext cx="8077200" cy="3881965"/>
          </a:xfrm>
          <a:prstGeom prst="rect">
            <a:avLst/>
          </a:prstGeom>
          <a:noFill/>
        </p:spPr>
        <p:txBody>
          <a:bodyPr wrap="square" lIns="80143" tIns="40071" rIns="80143" bIns="40071" rtlCol="0" anchor="ctr">
            <a:spAutoFit/>
          </a:bodyPr>
          <a:lstStyle/>
          <a:p>
            <a:r>
              <a:rPr lang="en-US" sz="2000" dirty="0" smtClean="0">
                <a:solidFill>
                  <a:schemeClr val="tx1">
                    <a:lumMod val="65000"/>
                    <a:lumOff val="35000"/>
                  </a:schemeClr>
                </a:solidFill>
                <a:latin typeface="Arial" panose="020B0604020202020204" pitchFamily="34" charset="0"/>
                <a:cs typeface="Arial" panose="020B0604020202020204" pitchFamily="34" charset="0"/>
              </a:rPr>
              <a:t>Index</a:t>
            </a:r>
          </a:p>
          <a:p>
            <a:pPr algn="ctr"/>
            <a:endParaRPr lang="en-US" sz="2000"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spcBef>
                <a:spcPts val="600"/>
              </a:spcBef>
              <a:buFont typeface="+mj-lt"/>
              <a:buAutoNum type="arabicPeriod"/>
            </a:pPr>
            <a:r>
              <a:rPr lang="en-US" dirty="0" smtClean="0">
                <a:solidFill>
                  <a:schemeClr val="tx1">
                    <a:lumMod val="65000"/>
                    <a:lumOff val="35000"/>
                  </a:schemeClr>
                </a:solidFill>
                <a:latin typeface="Arial" panose="020B0604020202020204" pitchFamily="34" charset="0"/>
                <a:cs typeface="Arial" panose="020B0604020202020204" pitchFamily="34" charset="0"/>
              </a:rPr>
              <a:t>Overview of the performance reporting process</a:t>
            </a:r>
          </a:p>
          <a:p>
            <a:pPr marL="342900" indent="-342900">
              <a:spcBef>
                <a:spcPts val="600"/>
              </a:spcBef>
              <a:buFont typeface="+mj-lt"/>
              <a:buAutoNum type="arabicPeriod"/>
            </a:pPr>
            <a:r>
              <a:rPr lang="en-US" dirty="0" smtClean="0">
                <a:solidFill>
                  <a:schemeClr val="tx1">
                    <a:lumMod val="65000"/>
                    <a:lumOff val="35000"/>
                  </a:schemeClr>
                </a:solidFill>
                <a:latin typeface="Arial" panose="020B0604020202020204" pitchFamily="34" charset="0"/>
                <a:cs typeface="Arial" panose="020B0604020202020204" pitchFamily="34" charset="0"/>
              </a:rPr>
              <a:t>Audit outcomes of the portfolio</a:t>
            </a:r>
          </a:p>
          <a:p>
            <a:pPr marL="342900" indent="-342900">
              <a:spcBef>
                <a:spcPts val="600"/>
              </a:spcBef>
              <a:buFont typeface="+mj-lt"/>
              <a:buAutoNum type="arabicPeriod"/>
            </a:pPr>
            <a:r>
              <a:rPr lang="en-US" dirty="0" smtClean="0">
                <a:solidFill>
                  <a:schemeClr val="tx1">
                    <a:lumMod val="65000"/>
                    <a:lumOff val="35000"/>
                  </a:schemeClr>
                </a:solidFill>
                <a:latin typeface="Arial" panose="020B0604020202020204" pitchFamily="34" charset="0"/>
                <a:cs typeface="Arial" panose="020B0604020202020204" pitchFamily="34" charset="0"/>
              </a:rPr>
              <a:t>Performance Plans  (APPs)  2017/18 review of the portfolio</a:t>
            </a:r>
          </a:p>
          <a:p>
            <a:pPr marL="342900" indent="-342900">
              <a:spcBef>
                <a:spcPts val="600"/>
              </a:spcBef>
              <a:buFont typeface="+mj-lt"/>
              <a:buAutoNum type="arabicPeriod"/>
            </a:pPr>
            <a:r>
              <a:rPr lang="en-US" dirty="0" smtClean="0">
                <a:solidFill>
                  <a:schemeClr val="tx1">
                    <a:lumMod val="65000"/>
                    <a:lumOff val="35000"/>
                  </a:schemeClr>
                </a:solidFill>
                <a:latin typeface="Arial" panose="020B0604020202020204" pitchFamily="34" charset="0"/>
                <a:cs typeface="Arial" panose="020B0604020202020204" pitchFamily="34" charset="0"/>
              </a:rPr>
              <a:t>Overview of key findings of the 2017/18 </a:t>
            </a:r>
            <a:r>
              <a:rPr lang="en-US" dirty="0">
                <a:solidFill>
                  <a:schemeClr val="tx1">
                    <a:lumMod val="65000"/>
                    <a:lumOff val="35000"/>
                  </a:schemeClr>
                </a:solidFill>
                <a:latin typeface="Arial" panose="020B0604020202020204" pitchFamily="34" charset="0"/>
                <a:cs typeface="Arial" panose="020B0604020202020204" pitchFamily="34" charset="0"/>
              </a:rPr>
              <a:t>APP </a:t>
            </a:r>
            <a:r>
              <a:rPr lang="en-US" dirty="0" smtClean="0">
                <a:solidFill>
                  <a:schemeClr val="tx1">
                    <a:lumMod val="65000"/>
                    <a:lumOff val="35000"/>
                  </a:schemeClr>
                </a:solidFill>
                <a:latin typeface="Arial" panose="020B0604020202020204" pitchFamily="34" charset="0"/>
                <a:cs typeface="Arial" panose="020B0604020202020204" pitchFamily="34" charset="0"/>
              </a:rPr>
              <a:t>review of DAC</a:t>
            </a: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Bef>
                <a:spcPts val="600"/>
              </a:spcBef>
              <a:buFont typeface="+mj-lt"/>
              <a:buAutoNum type="arabicPeriod"/>
            </a:pPr>
            <a:r>
              <a:rPr lang="en-US" dirty="0" smtClean="0">
                <a:solidFill>
                  <a:schemeClr val="tx1">
                    <a:lumMod val="65000"/>
                    <a:lumOff val="35000"/>
                  </a:schemeClr>
                </a:solidFill>
                <a:latin typeface="Arial" panose="020B0604020202020204" pitchFamily="34" charset="0"/>
                <a:cs typeface="Arial" panose="020B0604020202020204" pitchFamily="34" charset="0"/>
              </a:rPr>
              <a:t>DAC </a:t>
            </a:r>
            <a:r>
              <a:rPr lang="en-US" dirty="0">
                <a:solidFill>
                  <a:schemeClr val="tx1">
                    <a:lumMod val="65000"/>
                    <a:lumOff val="35000"/>
                  </a:schemeClr>
                </a:solidFill>
                <a:latin typeface="Arial" panose="020B0604020202020204" pitchFamily="34" charset="0"/>
                <a:cs typeface="Arial" panose="020B0604020202020204" pitchFamily="34" charset="0"/>
              </a:rPr>
              <a:t>Budget </a:t>
            </a:r>
            <a:r>
              <a:rPr lang="en-US" dirty="0" smtClean="0">
                <a:solidFill>
                  <a:schemeClr val="tx1">
                    <a:lumMod val="65000"/>
                    <a:lumOff val="35000"/>
                  </a:schemeClr>
                </a:solidFill>
                <a:latin typeface="Arial" panose="020B0604020202020204" pitchFamily="34" charset="0"/>
                <a:cs typeface="Arial" panose="020B0604020202020204" pitchFamily="34" charset="0"/>
              </a:rPr>
              <a:t>analysis</a:t>
            </a:r>
          </a:p>
          <a:p>
            <a:pPr marL="342900" indent="-342900">
              <a:spcBef>
                <a:spcPts val="600"/>
              </a:spcBef>
              <a:buFont typeface="+mj-lt"/>
              <a:buAutoNum type="arabicPeriod"/>
            </a:pPr>
            <a:r>
              <a:rPr lang="en-US" dirty="0" smtClean="0">
                <a:solidFill>
                  <a:schemeClr val="tx1">
                    <a:lumMod val="65000"/>
                    <a:lumOff val="35000"/>
                  </a:schemeClr>
                </a:solidFill>
                <a:latin typeface="Arial" panose="020B0604020202020204" pitchFamily="34" charset="0"/>
                <a:cs typeface="Arial" panose="020B0604020202020204" pitchFamily="34" charset="0"/>
              </a:rPr>
              <a:t>Key </a:t>
            </a:r>
            <a:r>
              <a:rPr lang="en-US" dirty="0">
                <a:solidFill>
                  <a:schemeClr val="tx1">
                    <a:lumMod val="65000"/>
                    <a:lumOff val="35000"/>
                  </a:schemeClr>
                </a:solidFill>
                <a:latin typeface="Arial" panose="020B0604020202020204" pitchFamily="34" charset="0"/>
                <a:cs typeface="Arial" panose="020B0604020202020204" pitchFamily="34" charset="0"/>
              </a:rPr>
              <a:t>matters for noting </a:t>
            </a:r>
            <a:endParaRPr lang="en-US"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spcBef>
                <a:spcPts val="600"/>
              </a:spcBef>
              <a:buFont typeface="+mj-lt"/>
              <a:buAutoNum type="arabicPeriod"/>
            </a:pPr>
            <a:r>
              <a:rPr lang="en-ZA" dirty="0" smtClean="0">
                <a:solidFill>
                  <a:schemeClr val="tx1">
                    <a:lumMod val="65000"/>
                    <a:lumOff val="35000"/>
                  </a:schemeClr>
                </a:solidFill>
                <a:latin typeface="Arial" panose="020B0604020202020204" pitchFamily="34" charset="0"/>
                <a:cs typeface="Arial" panose="020B0604020202020204" pitchFamily="34" charset="0"/>
              </a:rPr>
              <a:t>Progress </a:t>
            </a:r>
            <a:r>
              <a:rPr lang="en-ZA" dirty="0">
                <a:solidFill>
                  <a:schemeClr val="tx1">
                    <a:lumMod val="65000"/>
                    <a:lumOff val="35000"/>
                  </a:schemeClr>
                </a:solidFill>
                <a:latin typeface="Arial" panose="020B0604020202020204" pitchFamily="34" charset="0"/>
                <a:cs typeface="Arial" panose="020B0604020202020204" pitchFamily="34" charset="0"/>
              </a:rPr>
              <a:t>on Matters discussed on the 14th of February </a:t>
            </a:r>
            <a:r>
              <a:rPr lang="en-ZA" dirty="0" smtClean="0">
                <a:solidFill>
                  <a:schemeClr val="tx1">
                    <a:lumMod val="65000"/>
                    <a:lumOff val="35000"/>
                  </a:schemeClr>
                </a:solidFill>
                <a:latin typeface="Arial" panose="020B0604020202020204" pitchFamily="34" charset="0"/>
                <a:cs typeface="Arial" panose="020B0604020202020204" pitchFamily="34" charset="0"/>
              </a:rPr>
              <a:t>201</a:t>
            </a:r>
          </a:p>
          <a:p>
            <a:pPr marL="342900" indent="-342900">
              <a:spcBef>
                <a:spcPts val="600"/>
              </a:spcBef>
              <a:buFont typeface="+mj-lt"/>
              <a:buAutoNum type="arabicPeriod"/>
            </a:pPr>
            <a:r>
              <a:rPr lang="en-US" dirty="0" smtClean="0">
                <a:solidFill>
                  <a:schemeClr val="tx1">
                    <a:lumMod val="65000"/>
                    <a:lumOff val="35000"/>
                  </a:schemeClr>
                </a:solidFill>
                <a:latin typeface="Arial" panose="020B0604020202020204" pitchFamily="34" charset="0"/>
                <a:cs typeface="Arial" panose="020B0604020202020204" pitchFamily="34" charset="0"/>
              </a:rPr>
              <a:t>AGSA improved audit methodology</a:t>
            </a:r>
          </a:p>
          <a:p>
            <a:pPr marL="342900" indent="-342900">
              <a:spcBef>
                <a:spcPts val="600"/>
              </a:spcBef>
              <a:buFont typeface="+mj-lt"/>
              <a:buAutoNum type="arabicPeriod"/>
            </a:pPr>
            <a:r>
              <a:rPr lang="en-US" dirty="0" smtClean="0">
                <a:solidFill>
                  <a:schemeClr val="tx1">
                    <a:lumMod val="65000"/>
                    <a:lumOff val="35000"/>
                  </a:schemeClr>
                </a:solidFill>
                <a:latin typeface="Arial" panose="020B0604020202020204" pitchFamily="34" charset="0"/>
                <a:cs typeface="Arial" panose="020B0604020202020204" pitchFamily="34" charset="0"/>
              </a:rPr>
              <a:t>Key recommendations for improvements</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139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7529410"/>
              </p:ext>
            </p:extLst>
          </p:nvPr>
        </p:nvGraphicFramePr>
        <p:xfrm>
          <a:off x="76200" y="1218111"/>
          <a:ext cx="8763000" cy="4436363"/>
        </p:xfrm>
        <a:graphic>
          <a:graphicData uri="http://schemas.openxmlformats.org/drawingml/2006/table">
            <a:tbl>
              <a:tblPr firstRow="1" bandRow="1">
                <a:tableStyleId>{5C22544A-7EE6-4342-B048-85BDC9FD1C3A}</a:tableStyleId>
              </a:tblPr>
              <a:tblGrid>
                <a:gridCol w="2921000"/>
                <a:gridCol w="3708400"/>
                <a:gridCol w="2133600"/>
              </a:tblGrid>
              <a:tr h="610689">
                <a:tc gridSpan="3">
                  <a:txBody>
                    <a:bodyPr/>
                    <a:lstStyle/>
                    <a:p>
                      <a:pPr algn="ctr"/>
                      <a:r>
                        <a:rPr lang="en-ZA" dirty="0" smtClean="0"/>
                        <a:t>Programme 2: Business Development</a:t>
                      </a:r>
                      <a:endParaRPr lang="en-ZA" dirty="0"/>
                    </a:p>
                  </a:txBody>
                  <a:tcPr>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663550">
                <a:tc>
                  <a:txBody>
                    <a:bodyPr/>
                    <a:lstStyle/>
                    <a:p>
                      <a:r>
                        <a:rPr lang="en-ZA" sz="1200" b="1" dirty="0" smtClean="0">
                          <a:solidFill>
                            <a:schemeClr val="bg1"/>
                          </a:solidFill>
                          <a:latin typeface="Arial" panose="020B0604020202020204" pitchFamily="34" charset="0"/>
                          <a:cs typeface="Arial" panose="020B0604020202020204" pitchFamily="34" charset="0"/>
                        </a:rPr>
                        <a:t>Key </a:t>
                      </a:r>
                      <a:r>
                        <a:rPr lang="en-ZA" sz="1200" b="1" dirty="0" err="1" smtClean="0">
                          <a:solidFill>
                            <a:schemeClr val="bg1"/>
                          </a:solidFill>
                          <a:latin typeface="Arial" panose="020B0604020202020204" pitchFamily="34" charset="0"/>
                          <a:cs typeface="Arial" panose="020B0604020202020204" pitchFamily="34" charset="0"/>
                        </a:rPr>
                        <a:t>Subprogrammes</a:t>
                      </a:r>
                      <a:r>
                        <a:rPr lang="en-ZA" sz="1200" b="1" dirty="0" smtClean="0">
                          <a:solidFill>
                            <a:schemeClr val="bg1"/>
                          </a:solidFill>
                          <a:latin typeface="Arial" panose="020B0604020202020204" pitchFamily="34" charset="0"/>
                          <a:cs typeface="Arial" panose="020B0604020202020204" pitchFamily="34" charset="0"/>
                        </a:rPr>
                        <a:t> per ENE</a:t>
                      </a:r>
                      <a:endParaRPr lang="en-ZA" sz="1200" b="1" dirty="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Strategic Objective in</a:t>
                      </a:r>
                      <a:r>
                        <a:rPr lang="en-ZA" sz="1200" b="1" baseline="0" dirty="0" smtClean="0">
                          <a:solidFill>
                            <a:schemeClr val="bg1"/>
                          </a:solidFill>
                          <a:latin typeface="Arial" panose="020B0604020202020204" pitchFamily="34" charset="0"/>
                          <a:cs typeface="Arial" panose="020B0604020202020204" pitchFamily="34" charset="0"/>
                        </a:rPr>
                        <a:t> included APP 2017-18</a:t>
                      </a:r>
                      <a:endParaRPr lang="en-ZA" sz="12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200" b="1" dirty="0" smtClean="0">
                          <a:solidFill>
                            <a:schemeClr val="bg1"/>
                          </a:solidFill>
                          <a:latin typeface="Arial" panose="020B0604020202020204" pitchFamily="34" charset="0"/>
                          <a:cs typeface="Arial" panose="020B0604020202020204" pitchFamily="34" charset="0"/>
                        </a:rPr>
                        <a:t>Comment/Observation</a:t>
                      </a:r>
                    </a:p>
                  </a:txBody>
                  <a:tcPr>
                    <a:solidFill>
                      <a:schemeClr val="accent6">
                        <a:lumMod val="75000"/>
                      </a:schemeClr>
                    </a:solidFill>
                  </a:tcPr>
                </a:tc>
              </a:tr>
              <a:tr h="3162124">
                <a:tc>
                  <a:txBody>
                    <a:bodyPr/>
                    <a:lstStyle/>
                    <a:p>
                      <a:r>
                        <a:rPr lang="en-US" sz="1200" b="0" i="1" u="none" strike="noStrike" kern="1200" baseline="0" dirty="0" smtClean="0">
                          <a:solidFill>
                            <a:schemeClr val="dk1"/>
                          </a:solidFill>
                          <a:latin typeface="Arial" panose="020B0604020202020204" pitchFamily="34" charset="0"/>
                          <a:ea typeface="+mn-ea"/>
                          <a:cs typeface="Arial" panose="020B0604020202020204" pitchFamily="34" charset="0"/>
                        </a:rPr>
                        <a:t>South African Heritage Resources Agency </a:t>
                      </a: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transfers funds to the South African Heritage Resources Agency,</a:t>
                      </a:r>
                    </a:p>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whose key strategic objectives are to develop and implement norms and standards for managing heritage</a:t>
                      </a:r>
                    </a:p>
                    <a:p>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resources.</a:t>
                      </a:r>
                      <a:endParaRPr lang="en-ZA" sz="1200" b="0" dirty="0" smtClean="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Number of heritage resources inspected</a:t>
                      </a:r>
                    </a:p>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Percentage of compliant Section 38 applications processed within 60 days</a:t>
                      </a:r>
                    </a:p>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Percentage of compliant permit applications processed within 60 days</a:t>
                      </a:r>
                    </a:p>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Number of nominated heritage resources Graded</a:t>
                      </a:r>
                    </a:p>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Number of heritage resources declared</a:t>
                      </a:r>
                    </a:p>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Number of monuments and memorial sites rehabilitated and erected</a:t>
                      </a:r>
                    </a:p>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Publication of a report on the current content of the inventory of the national estate.</a:t>
                      </a:r>
                    </a:p>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Number of Heritage collections in state, custody </a:t>
                      </a:r>
                      <a:r>
                        <a:rPr lang="en-US" sz="1200" b="0" i="0" u="none" strike="noStrike" kern="1200" baseline="0" dirty="0" err="1" smtClean="0">
                          <a:solidFill>
                            <a:schemeClr val="dk1"/>
                          </a:solidFill>
                          <a:latin typeface="Arial" panose="020B0604020202020204" pitchFamily="34" charset="0"/>
                          <a:ea typeface="+mn-ea"/>
                          <a:cs typeface="Arial" panose="020B0604020202020204" pitchFamily="34" charset="0"/>
                        </a:rPr>
                        <a:t>inventorised</a:t>
                      </a:r>
                      <a:endPar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US" sz="1200" b="0" i="0" u="none" strike="noStrike" kern="1200" baseline="0" dirty="0" smtClean="0">
                          <a:solidFill>
                            <a:schemeClr val="dk1"/>
                          </a:solidFill>
                          <a:latin typeface="Arial" panose="020B0604020202020204" pitchFamily="34" charset="0"/>
                          <a:ea typeface="+mn-ea"/>
                          <a:cs typeface="Arial" panose="020B0604020202020204" pitchFamily="34" charset="0"/>
                        </a:rPr>
                        <a:t>The number of SAHRA owned properties repurposed for income generation.</a:t>
                      </a:r>
                      <a:endParaRPr lang="en-ZA" sz="1200" kern="1200" dirty="0">
                        <a:solidFill>
                          <a:schemeClr val="bg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a:txBody>
                    <a:bodyPr/>
                    <a:lstStyle/>
                    <a:p>
                      <a:r>
                        <a:rPr lang="en-ZA" sz="1200" dirty="0" smtClean="0">
                          <a:solidFill>
                            <a:schemeClr val="bg1"/>
                          </a:solidFill>
                          <a:latin typeface="Arial" panose="020B0604020202020204" pitchFamily="34" charset="0"/>
                          <a:cs typeface="Arial" panose="020B0604020202020204" pitchFamily="34" charset="0"/>
                        </a:rPr>
                        <a:t>Included in the 2017/18</a:t>
                      </a:r>
                      <a:r>
                        <a:rPr lang="en-ZA" sz="1200" baseline="0" dirty="0" smtClean="0">
                          <a:solidFill>
                            <a:schemeClr val="bg1"/>
                          </a:solidFill>
                          <a:latin typeface="Arial" panose="020B0604020202020204" pitchFamily="34" charset="0"/>
                          <a:cs typeface="Arial" panose="020B0604020202020204" pitchFamily="34" charset="0"/>
                        </a:rPr>
                        <a:t> APP</a:t>
                      </a:r>
                      <a:endParaRPr lang="en-ZA" sz="1200" dirty="0" smtClean="0">
                        <a:solidFill>
                          <a:schemeClr val="bg1"/>
                        </a:solidFill>
                        <a:latin typeface="Arial" panose="020B0604020202020204" pitchFamily="34" charset="0"/>
                        <a:cs typeface="Arial" panose="020B0604020202020204" pitchFamily="34" charset="0"/>
                      </a:endParaRPr>
                    </a:p>
                    <a:p>
                      <a:endParaRPr lang="en-ZA" sz="1200" dirty="0">
                        <a:solidFill>
                          <a:schemeClr val="bg1"/>
                        </a:solidFill>
                        <a:latin typeface="Arial" panose="020B0604020202020204" pitchFamily="34" charset="0"/>
                        <a:cs typeface="Arial" panose="020B0604020202020204" pitchFamily="34" charset="0"/>
                      </a:endParaRPr>
                    </a:p>
                  </a:txBody>
                  <a:tcPr>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30</a:t>
            </a:fld>
            <a:endParaRPr lang="en-US" dirty="0">
              <a:solidFill>
                <a:prstClr val="white"/>
              </a:solidFill>
            </a:endParaRPr>
          </a:p>
        </p:txBody>
      </p:sp>
      <p:sp>
        <p:nvSpPr>
          <p:cNvPr id="6" name="Rectangle 5"/>
          <p:cNvSpPr/>
          <p:nvPr/>
        </p:nvSpPr>
        <p:spPr>
          <a:xfrm>
            <a:off x="174171" y="685800"/>
            <a:ext cx="68580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SAHRC (</a:t>
            </a:r>
            <a:r>
              <a:rPr lang="en-ZA" b="1" smtClean="0">
                <a:solidFill>
                  <a:srgbClr val="00A9A4"/>
                </a:solidFill>
                <a:latin typeface="Arial" panose="020B0604020202020204" pitchFamily="34" charset="0"/>
                <a:cs typeface="Arial" panose="020B0604020202020204" pitchFamily="34" charset="0"/>
              </a:rPr>
              <a:t>APP </a:t>
            </a:r>
            <a:r>
              <a:rPr lang="en-ZA" b="1"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solidFill>
                <a:prstClr val="black"/>
              </a:solidFill>
            </a:endParaRPr>
          </a:p>
        </p:txBody>
      </p:sp>
      <p:sp>
        <p:nvSpPr>
          <p:cNvPr id="8" name="Rectangle 7"/>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88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351881" y="990600"/>
            <a:ext cx="9144000" cy="6097773"/>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buNone/>
            </a:pPr>
            <a:endParaRPr lang="en-ZA" sz="1200" dirty="0" smtClean="0">
              <a:latin typeface="Arial" panose="020B0604020202020204" pitchFamily="34" charset="0"/>
              <a:cs typeface="Arial" panose="020B0604020202020204" pitchFamily="34" charset="0"/>
            </a:endParaRPr>
          </a:p>
          <a:p>
            <a:pPr marL="0" indent="0">
              <a:buNone/>
            </a:pPr>
            <a:endParaRPr lang="en-ZA" sz="1200" dirty="0" smtClean="0">
              <a:latin typeface="Arial" panose="020B0604020202020204" pitchFamily="34" charset="0"/>
              <a:cs typeface="Arial" panose="020B0604020202020204" pitchFamily="34" charset="0"/>
            </a:endParaRPr>
          </a:p>
          <a:p>
            <a:pPr marL="0" indent="0">
              <a:buNone/>
            </a:pPr>
            <a:endParaRPr lang="en-ZA" sz="1200" b="1" dirty="0" smtClean="0">
              <a:solidFill>
                <a:srgbClr val="00A9A4"/>
              </a:solidFill>
              <a:latin typeface="Arial" panose="020B0604020202020204" pitchFamily="34" charset="0"/>
              <a:cs typeface="Arial" panose="020B0604020202020204" pitchFamily="34" charset="0"/>
            </a:endParaRPr>
          </a:p>
          <a:p>
            <a:pPr marL="0" indent="0">
              <a:buNone/>
            </a:pPr>
            <a:r>
              <a:rPr lang="en-ZA" sz="1200" b="1" dirty="0" smtClean="0">
                <a:solidFill>
                  <a:srgbClr val="00A9A4"/>
                </a:solidFill>
                <a:latin typeface="Arial" panose="020B0604020202020204" pitchFamily="34" charset="0"/>
                <a:cs typeface="Arial" panose="020B0604020202020204" pitchFamily="34" charset="0"/>
              </a:rPr>
              <a:t> </a:t>
            </a:r>
            <a:endParaRPr lang="en-ZA" sz="1200" dirty="0" smtClean="0">
              <a:solidFill>
                <a:srgbClr val="00A9A4"/>
              </a:solidFill>
              <a:latin typeface="Arial" panose="020B0604020202020204" pitchFamily="34" charset="0"/>
              <a:cs typeface="Arial" panose="020B0604020202020204" pitchFamily="34" charset="0"/>
            </a:endParaRPr>
          </a:p>
          <a:p>
            <a:pPr marL="0" indent="0">
              <a:buNone/>
            </a:pPr>
            <a:endParaRPr lang="en-ZA" sz="1200" b="1" dirty="0">
              <a:solidFill>
                <a:srgbClr val="00A9A4"/>
              </a:solidFill>
              <a:latin typeface="Arial" panose="020B0604020202020204" pitchFamily="34" charset="0"/>
              <a:cs typeface="Arial" panose="020B0604020202020204" pitchFamily="34" charset="0"/>
            </a:endParaRPr>
          </a:p>
        </p:txBody>
      </p:sp>
      <p:sp>
        <p:nvSpPr>
          <p:cNvPr id="10" name="Down Arrow 9"/>
          <p:cNvSpPr/>
          <p:nvPr/>
        </p:nvSpPr>
        <p:spPr>
          <a:xfrm>
            <a:off x="4236705" y="1899599"/>
            <a:ext cx="36459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Arial" panose="020B0604020202020204" pitchFamily="34" charset="0"/>
              <a:cs typeface="Arial" panose="020B0604020202020204" pitchFamily="34" charset="0"/>
            </a:endParaRPr>
          </a:p>
        </p:txBody>
      </p:sp>
      <p:sp>
        <p:nvSpPr>
          <p:cNvPr id="12" name="Rounded Rectangle 11"/>
          <p:cNvSpPr/>
          <p:nvPr/>
        </p:nvSpPr>
        <p:spPr>
          <a:xfrm>
            <a:off x="486318" y="3852530"/>
            <a:ext cx="8305801" cy="9144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ZA" sz="1200" dirty="0" smtClean="0">
                <a:solidFill>
                  <a:prstClr val="white"/>
                </a:solidFill>
                <a:latin typeface="Arial" panose="020B0604020202020204" pitchFamily="34" charset="0"/>
                <a:cs typeface="Arial" panose="020B0604020202020204" pitchFamily="34" charset="0"/>
              </a:rPr>
              <a:t>Provides </a:t>
            </a:r>
            <a:r>
              <a:rPr lang="en-ZA" sz="1200" dirty="0">
                <a:solidFill>
                  <a:prstClr val="white"/>
                </a:solidFill>
                <a:latin typeface="Arial" panose="020B0604020202020204" pitchFamily="34" charset="0"/>
                <a:cs typeface="Arial" panose="020B0604020202020204" pitchFamily="34" charset="0"/>
              </a:rPr>
              <a:t>a platform for </a:t>
            </a:r>
            <a:r>
              <a:rPr lang="en-ZA" sz="1200" dirty="0" smtClean="0">
                <a:solidFill>
                  <a:prstClr val="white"/>
                </a:solidFill>
                <a:latin typeface="Arial" panose="020B0604020202020204" pitchFamily="34" charset="0"/>
                <a:cs typeface="Arial" panose="020B0604020202020204" pitchFamily="34" charset="0"/>
              </a:rPr>
              <a:t>the artistic </a:t>
            </a:r>
            <a:r>
              <a:rPr lang="en-ZA" sz="1200" dirty="0">
                <a:solidFill>
                  <a:prstClr val="white"/>
                </a:solidFill>
                <a:latin typeface="Arial" panose="020B0604020202020204" pitchFamily="34" charset="0"/>
                <a:cs typeface="Arial" panose="020B0604020202020204" pitchFamily="34" charset="0"/>
              </a:rPr>
              <a:t>and cultural expression of artists and those interested in performing </a:t>
            </a:r>
            <a:r>
              <a:rPr lang="en-ZA" sz="1200" dirty="0" smtClean="0">
                <a:solidFill>
                  <a:prstClr val="white"/>
                </a:solidFill>
                <a:latin typeface="Arial" panose="020B0604020202020204" pitchFamily="34" charset="0"/>
                <a:cs typeface="Arial" panose="020B0604020202020204" pitchFamily="34" charset="0"/>
              </a:rPr>
              <a:t>arts.</a:t>
            </a:r>
            <a:endParaRPr lang="en-ZA" sz="1200" dirty="0">
              <a:solidFill>
                <a:prstClr val="white"/>
              </a:solidFill>
              <a:latin typeface="Arial" panose="020B0604020202020204" pitchFamily="34" charset="0"/>
              <a:cs typeface="Arial" panose="020B0604020202020204" pitchFamily="34" charset="0"/>
            </a:endParaRPr>
          </a:p>
        </p:txBody>
      </p:sp>
      <p:sp>
        <p:nvSpPr>
          <p:cNvPr id="22" name="Left Brace 21"/>
          <p:cNvSpPr/>
          <p:nvPr/>
        </p:nvSpPr>
        <p:spPr>
          <a:xfrm rot="5400000">
            <a:off x="4345804" y="-314930"/>
            <a:ext cx="557710" cy="8334920"/>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prstClr val="black"/>
              </a:solidFill>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31</a:t>
            </a:fld>
            <a:endParaRPr lang="en-US" dirty="0">
              <a:solidFill>
                <a:prstClr val="white"/>
              </a:solidFill>
            </a:endParaRPr>
          </a:p>
        </p:txBody>
      </p:sp>
      <p:graphicFrame>
        <p:nvGraphicFramePr>
          <p:cNvPr id="3" name="Diagram 2"/>
          <p:cNvGraphicFramePr/>
          <p:nvPr>
            <p:extLst>
              <p:ext uri="{D42A27DB-BD31-4B8C-83A1-F6EECF244321}">
                <p14:modId xmlns:p14="http://schemas.microsoft.com/office/powerpoint/2010/main" val="1790322919"/>
              </p:ext>
            </p:extLst>
          </p:nvPr>
        </p:nvGraphicFramePr>
        <p:xfrm>
          <a:off x="3186829" y="2286000"/>
          <a:ext cx="2464342" cy="1378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85800" y="849868"/>
            <a:ext cx="7620000" cy="369332"/>
          </a:xfrm>
          <a:prstGeom prst="rect">
            <a:avLst/>
          </a:prstGeom>
        </p:spPr>
        <p:txBody>
          <a:bodyPr wrap="square">
            <a:spAutoFit/>
          </a:bodyPr>
          <a:lstStyle/>
          <a:p>
            <a:pPr algn="ctr"/>
            <a:r>
              <a:rPr lang="en-ZA" b="1" dirty="0">
                <a:solidFill>
                  <a:srgbClr val="00A9A4"/>
                </a:solidFill>
                <a:latin typeface="Arial" panose="020B0604020202020204" pitchFamily="34" charset="0"/>
                <a:cs typeface="Arial" panose="020B0604020202020204" pitchFamily="34" charset="0"/>
              </a:rPr>
              <a:t>Strategic alignment of portfolio – </a:t>
            </a:r>
            <a:r>
              <a:rPr lang="en-ZA" b="1" dirty="0" smtClean="0">
                <a:solidFill>
                  <a:srgbClr val="00A9A4"/>
                </a:solidFill>
                <a:latin typeface="Arial" panose="020B0604020202020204" pitchFamily="34" charset="0"/>
                <a:cs typeface="Arial" panose="020B0604020202020204" pitchFamily="34" charset="0"/>
              </a:rPr>
              <a:t>SAST </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solidFill>
                <a:prstClr val="black"/>
              </a:solidFill>
            </a:endParaRPr>
          </a:p>
        </p:txBody>
      </p:sp>
      <p:sp>
        <p:nvSpPr>
          <p:cNvPr id="27" name="Rectangle 2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
        <p:nvSpPr>
          <p:cNvPr id="21" name="Down Arrow 20"/>
          <p:cNvSpPr/>
          <p:nvPr/>
        </p:nvSpPr>
        <p:spPr>
          <a:xfrm>
            <a:off x="4146125" y="4876800"/>
            <a:ext cx="478534" cy="390525"/>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457199" y="5385774"/>
            <a:ext cx="8334920" cy="773076"/>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prstClr val="white"/>
                </a:solidFill>
                <a:latin typeface="Arial" panose="020B0604020202020204" pitchFamily="34" charset="0"/>
                <a:cs typeface="Arial" panose="020B0604020202020204" pitchFamily="34" charset="0"/>
              </a:rPr>
              <a:t>Programme 2 :Business Development</a:t>
            </a:r>
          </a:p>
          <a:p>
            <a:pPr algn="ctr"/>
            <a:r>
              <a:rPr lang="en-ZA" sz="1200" dirty="0" smtClean="0">
                <a:solidFill>
                  <a:prstClr val="white"/>
                </a:solidFill>
                <a:latin typeface="Arial" panose="020B0604020202020204" pitchFamily="34" charset="0"/>
                <a:cs typeface="Arial" panose="020B0604020202020204" pitchFamily="34" charset="0"/>
              </a:rPr>
              <a:t>Programme 3 : Public engagements</a:t>
            </a:r>
            <a:endParaRPr lang="en-ZA" sz="1200" dirty="0">
              <a:solidFill>
                <a:prstClr val="white"/>
              </a:solidFill>
              <a:latin typeface="Arial" panose="020B0604020202020204" pitchFamily="34" charset="0"/>
              <a:cs typeface="Arial" panose="020B0604020202020204" pitchFamily="34" charset="0"/>
            </a:endParaRPr>
          </a:p>
        </p:txBody>
      </p:sp>
      <p:sp>
        <p:nvSpPr>
          <p:cNvPr id="18" name="Content Placeholder 3"/>
          <p:cNvSpPr txBox="1">
            <a:spLocks/>
          </p:cNvSpPr>
          <p:nvPr/>
        </p:nvSpPr>
        <p:spPr>
          <a:xfrm>
            <a:off x="380400" y="1524000"/>
            <a:ext cx="8077200" cy="375599"/>
          </a:xfrm>
          <a:prstGeom prst="roundRect">
            <a:avLst/>
          </a:prstGeom>
          <a:ln w="9525" cap="flat" cmpd="sng" algn="ctr">
            <a:noFill/>
            <a:prstDash val="soli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ZA" sz="1200" dirty="0" smtClean="0">
                <a:solidFill>
                  <a:prstClr val="white"/>
                </a:solidFill>
                <a:latin typeface="Arial" panose="020B0604020202020204" pitchFamily="34" charset="0"/>
                <a:cs typeface="Arial" panose="020B0604020202020204" pitchFamily="34" charset="0"/>
              </a:rPr>
              <a:t>  KEY SUBPROGRAMME AS PER THE ENE</a:t>
            </a:r>
            <a:endParaRPr lang="en-ZA" sz="1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797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95360532"/>
              </p:ext>
            </p:extLst>
          </p:nvPr>
        </p:nvGraphicFramePr>
        <p:xfrm>
          <a:off x="76200" y="1165860"/>
          <a:ext cx="8686800" cy="4625340"/>
        </p:xfrm>
        <a:graphic>
          <a:graphicData uri="http://schemas.openxmlformats.org/drawingml/2006/table">
            <a:tbl>
              <a:tblPr firstRow="1" bandRow="1">
                <a:tableStyleId>{5C22544A-7EE6-4342-B048-85BDC9FD1C3A}</a:tableStyleId>
              </a:tblPr>
              <a:tblGrid>
                <a:gridCol w="2870421"/>
                <a:gridCol w="3377979"/>
                <a:gridCol w="2438400"/>
              </a:tblGrid>
              <a:tr h="720832">
                <a:tc gridSpan="3">
                  <a:txBody>
                    <a:bodyPr/>
                    <a:lstStyle/>
                    <a:p>
                      <a:pPr algn="ctr"/>
                      <a:r>
                        <a:rPr lang="en-ZA" sz="1800" dirty="0" smtClean="0"/>
                        <a:t>Programme</a:t>
                      </a:r>
                      <a:r>
                        <a:rPr lang="en-ZA" sz="1800" baseline="0" dirty="0" smtClean="0"/>
                        <a:t> 2: Business Development</a:t>
                      </a:r>
                    </a:p>
                    <a:p>
                      <a:pPr algn="ctr"/>
                      <a:r>
                        <a:rPr lang="en-ZA" sz="1800" baseline="0" dirty="0" smtClean="0"/>
                        <a:t>Programme 3:  Public Engagements</a:t>
                      </a:r>
                      <a:endParaRPr lang="en-ZA" sz="1800" dirty="0"/>
                    </a:p>
                  </a:txBody>
                  <a:tcPr>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540624">
                <a:tc>
                  <a:txBody>
                    <a:bodyPr/>
                    <a:lstStyle/>
                    <a:p>
                      <a:r>
                        <a:rPr lang="en-ZA" sz="1400" b="1" dirty="0" smtClean="0">
                          <a:solidFill>
                            <a:schemeClr val="bg1"/>
                          </a:solidFill>
                          <a:latin typeface="Arial" panose="020B0604020202020204" pitchFamily="34" charset="0"/>
                          <a:cs typeface="Arial" panose="020B0604020202020204" pitchFamily="34" charset="0"/>
                        </a:rPr>
                        <a:t>Key </a:t>
                      </a:r>
                      <a:r>
                        <a:rPr lang="en-ZA" sz="1400" b="1" dirty="0" err="1" smtClean="0">
                          <a:solidFill>
                            <a:schemeClr val="bg1"/>
                          </a:solidFill>
                          <a:latin typeface="Arial" panose="020B0604020202020204" pitchFamily="34" charset="0"/>
                          <a:cs typeface="Arial" panose="020B0604020202020204" pitchFamily="34" charset="0"/>
                        </a:rPr>
                        <a:t>Subprogrammes</a:t>
                      </a:r>
                      <a:r>
                        <a:rPr lang="en-ZA" sz="1400" b="1" dirty="0" smtClean="0">
                          <a:solidFill>
                            <a:schemeClr val="bg1"/>
                          </a:solidFill>
                          <a:latin typeface="Arial" panose="020B0604020202020204" pitchFamily="34" charset="0"/>
                          <a:cs typeface="Arial" panose="020B0604020202020204" pitchFamily="34" charset="0"/>
                        </a:rPr>
                        <a:t> per ENE</a:t>
                      </a:r>
                      <a:endParaRPr lang="en-ZA" sz="1400" b="1" dirty="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400" b="1" dirty="0" smtClean="0">
                          <a:solidFill>
                            <a:schemeClr val="bg1"/>
                          </a:solidFill>
                          <a:latin typeface="Arial" panose="020B0604020202020204" pitchFamily="34" charset="0"/>
                          <a:cs typeface="Arial" panose="020B0604020202020204" pitchFamily="34" charset="0"/>
                        </a:rPr>
                        <a:t>Target included in</a:t>
                      </a:r>
                      <a:r>
                        <a:rPr lang="en-ZA" sz="1400" b="1" baseline="0" dirty="0" smtClean="0">
                          <a:solidFill>
                            <a:schemeClr val="bg1"/>
                          </a:solidFill>
                          <a:latin typeface="Arial" panose="020B0604020202020204" pitchFamily="34" charset="0"/>
                          <a:cs typeface="Arial" panose="020B0604020202020204" pitchFamily="34" charset="0"/>
                        </a:rPr>
                        <a:t> APP 2017-18</a:t>
                      </a:r>
                      <a:endParaRPr lang="en-ZA" sz="14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400" b="1" dirty="0" smtClean="0">
                          <a:solidFill>
                            <a:schemeClr val="bg1"/>
                          </a:solidFill>
                          <a:latin typeface="Arial" panose="020B0604020202020204" pitchFamily="34" charset="0"/>
                          <a:cs typeface="Arial" panose="020B0604020202020204" pitchFamily="34" charset="0"/>
                        </a:rPr>
                        <a:t>Comment/Observation</a:t>
                      </a:r>
                    </a:p>
                  </a:txBody>
                  <a:tcPr>
                    <a:solidFill>
                      <a:schemeClr val="accent6">
                        <a:lumMod val="75000"/>
                      </a:schemeClr>
                    </a:solidFill>
                  </a:tcPr>
                </a:tc>
              </a:tr>
              <a:tr h="3363884">
                <a:tc>
                  <a:txBody>
                    <a:bodyPr/>
                    <a:lstStyle/>
                    <a:p>
                      <a:r>
                        <a:rPr lang="en-ZA" sz="1400" dirty="0" smtClean="0">
                          <a:latin typeface="Arial" panose="020B0604020202020204" pitchFamily="34" charset="0"/>
                          <a:cs typeface="Arial" panose="020B0604020202020204" pitchFamily="34" charset="0"/>
                        </a:rPr>
                        <a:t>Provides a platform for the artistic and cultural expression of artists and those interested in performing arts</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228600" indent="-228600">
                        <a:buFont typeface="+mj-lt"/>
                        <a:buAutoNum type="arabicPeriod"/>
                      </a:pPr>
                      <a:r>
                        <a:rPr lang="en-ZA" sz="1400" kern="1200" dirty="0" smtClean="0">
                          <a:solidFill>
                            <a:schemeClr val="dk1"/>
                          </a:solidFill>
                          <a:latin typeface="Arial" panose="020B0604020202020204" pitchFamily="34" charset="0"/>
                          <a:ea typeface="+mn-ea"/>
                          <a:cs typeface="Arial" panose="020B0604020202020204" pitchFamily="34" charset="0"/>
                        </a:rPr>
                        <a:t>Number of stage In-house artistic</a:t>
                      </a:r>
                      <a:r>
                        <a:rPr lang="en-ZA" sz="1400" kern="1200" baseline="0" dirty="0" smtClean="0">
                          <a:solidFill>
                            <a:schemeClr val="dk1"/>
                          </a:solidFill>
                          <a:latin typeface="Arial" panose="020B0604020202020204" pitchFamily="34" charset="0"/>
                          <a:ea typeface="+mn-ea"/>
                          <a:cs typeface="Arial" panose="020B0604020202020204" pitchFamily="34" charset="0"/>
                        </a:rPr>
                        <a:t> productions which includes (</a:t>
                      </a:r>
                      <a:r>
                        <a:rPr lang="en-ZA" sz="1400" kern="1200" dirty="0" smtClean="0">
                          <a:solidFill>
                            <a:schemeClr val="dk1"/>
                          </a:solidFill>
                          <a:latin typeface="Arial" panose="020B0604020202020204" pitchFamily="34" charset="0"/>
                          <a:ea typeface="+mn-ea"/>
                          <a:cs typeface="Arial" panose="020B0604020202020204" pitchFamily="34" charset="0"/>
                        </a:rPr>
                        <a:t>In-house produced</a:t>
                      </a:r>
                      <a:r>
                        <a:rPr lang="en-ZA" sz="1400" kern="1200" baseline="0" dirty="0" smtClean="0">
                          <a:solidFill>
                            <a:schemeClr val="dk1"/>
                          </a:solidFill>
                          <a:latin typeface="Arial" panose="020B0604020202020204" pitchFamily="34" charset="0"/>
                          <a:ea typeface="+mn-ea"/>
                          <a:cs typeface="Arial" panose="020B0604020202020204" pitchFamily="34" charset="0"/>
                        </a:rPr>
                        <a:t> </a:t>
                      </a:r>
                      <a:r>
                        <a:rPr lang="en-ZA" sz="1400" kern="1200" dirty="0" smtClean="0">
                          <a:solidFill>
                            <a:schemeClr val="dk1"/>
                          </a:solidFill>
                          <a:latin typeface="Arial" panose="020B0604020202020204" pitchFamily="34" charset="0"/>
                          <a:ea typeface="+mn-ea"/>
                          <a:cs typeface="Arial" panose="020B0604020202020204" pitchFamily="34" charset="0"/>
                        </a:rPr>
                        <a:t>Festivals and</a:t>
                      </a:r>
                      <a:r>
                        <a:rPr lang="en-ZA" sz="1400" kern="1200" baseline="0" dirty="0" smtClean="0">
                          <a:solidFill>
                            <a:schemeClr val="dk1"/>
                          </a:solidFill>
                          <a:latin typeface="Arial" panose="020B0604020202020204" pitchFamily="34" charset="0"/>
                          <a:ea typeface="+mn-ea"/>
                          <a:cs typeface="Arial" panose="020B0604020202020204" pitchFamily="34" charset="0"/>
                        </a:rPr>
                        <a:t> </a:t>
                      </a:r>
                      <a:r>
                        <a:rPr lang="en-ZA" sz="1400" kern="1200" dirty="0" smtClean="0">
                          <a:solidFill>
                            <a:schemeClr val="dk1"/>
                          </a:solidFill>
                          <a:latin typeface="Arial" panose="020B0604020202020204" pitchFamily="34" charset="0"/>
                          <a:ea typeface="+mn-ea"/>
                          <a:cs typeface="Arial" panose="020B0604020202020204" pitchFamily="34" charset="0"/>
                        </a:rPr>
                        <a:t>productions  and Indie-Spotlight</a:t>
                      </a:r>
                      <a:r>
                        <a:rPr lang="en-ZA" sz="1400" kern="1200" baseline="0" dirty="0" smtClean="0">
                          <a:solidFill>
                            <a:schemeClr val="dk1"/>
                          </a:solidFill>
                          <a:latin typeface="Arial" panose="020B0604020202020204" pitchFamily="34" charset="0"/>
                          <a:ea typeface="+mn-ea"/>
                          <a:cs typeface="Arial" panose="020B0604020202020204" pitchFamily="34" charset="0"/>
                        </a:rPr>
                        <a:t> </a:t>
                      </a:r>
                      <a:r>
                        <a:rPr lang="en-ZA" sz="1400" kern="1200" dirty="0" smtClean="0">
                          <a:solidFill>
                            <a:schemeClr val="dk1"/>
                          </a:solidFill>
                          <a:latin typeface="Arial" panose="020B0604020202020204" pitchFamily="34" charset="0"/>
                          <a:ea typeface="+mn-ea"/>
                          <a:cs typeface="Arial" panose="020B0604020202020204" pitchFamily="34" charset="0"/>
                        </a:rPr>
                        <a:t>Productions staged.</a:t>
                      </a:r>
                    </a:p>
                    <a:p>
                      <a:pPr marL="228600" indent="-228600" algn="l" defTabSz="914400" rtl="0" eaLnBrk="1" latinLnBrk="0" hangingPunct="1">
                        <a:buFont typeface="+mj-lt"/>
                        <a:buAutoNum type="arabicPeriod"/>
                      </a:pPr>
                      <a:r>
                        <a:rPr lang="en-ZA" sz="1400" kern="1200" dirty="0" smtClean="0">
                          <a:solidFill>
                            <a:schemeClr val="dk1"/>
                          </a:solidFill>
                          <a:latin typeface="Arial" panose="020B0604020202020204" pitchFamily="34" charset="0"/>
                          <a:ea typeface="+mn-ea"/>
                          <a:cs typeface="Arial" panose="020B0604020202020204" pitchFamily="34" charset="0"/>
                        </a:rPr>
                        <a:t>Increase audience</a:t>
                      </a:r>
                      <a:r>
                        <a:rPr lang="en-ZA" sz="1400" kern="1200" baseline="0" dirty="0" smtClean="0">
                          <a:solidFill>
                            <a:schemeClr val="dk1"/>
                          </a:solidFill>
                          <a:latin typeface="Arial" panose="020B0604020202020204" pitchFamily="34" charset="0"/>
                          <a:ea typeface="+mn-ea"/>
                          <a:cs typeface="Arial" panose="020B0604020202020204" pitchFamily="34" charset="0"/>
                        </a:rPr>
                        <a:t> </a:t>
                      </a:r>
                      <a:r>
                        <a:rPr lang="en-ZA" sz="1400" kern="1200" dirty="0" smtClean="0">
                          <a:solidFill>
                            <a:schemeClr val="dk1"/>
                          </a:solidFill>
                          <a:latin typeface="Arial" panose="020B0604020202020204" pitchFamily="34" charset="0"/>
                          <a:ea typeface="+mn-ea"/>
                          <a:cs typeface="Arial" panose="020B0604020202020204" pitchFamily="34" charset="0"/>
                        </a:rPr>
                        <a:t>attendance.</a:t>
                      </a:r>
                    </a:p>
                    <a:p>
                      <a:pPr marL="228600" indent="-228600">
                        <a:buFont typeface="+mj-lt"/>
                        <a:buAutoNum type="arabicPeriod"/>
                      </a:pPr>
                      <a:r>
                        <a:rPr lang="en-ZA" sz="1400" kern="1200" dirty="0" smtClean="0">
                          <a:solidFill>
                            <a:schemeClr val="dk1"/>
                          </a:solidFill>
                          <a:latin typeface="Arial" panose="020B0604020202020204" pitchFamily="34" charset="0"/>
                          <a:ea typeface="+mn-ea"/>
                          <a:cs typeface="Arial" panose="020B0604020202020204" pitchFamily="34" charset="0"/>
                        </a:rPr>
                        <a:t>Number of School set-works staged.</a:t>
                      </a:r>
                    </a:p>
                    <a:p>
                      <a:pPr marL="228600" indent="-228600">
                        <a:buFont typeface="+mj-lt"/>
                        <a:buAutoNum type="arabicPeriod"/>
                      </a:pPr>
                      <a:r>
                        <a:rPr lang="en-ZA" sz="1400" kern="1200" dirty="0" smtClean="0">
                          <a:solidFill>
                            <a:schemeClr val="dk1"/>
                          </a:solidFill>
                          <a:latin typeface="Arial" panose="020B0604020202020204" pitchFamily="34" charset="0"/>
                          <a:ea typeface="+mn-ea"/>
                          <a:cs typeface="Arial" panose="020B0604020202020204" pitchFamily="34" charset="0"/>
                        </a:rPr>
                        <a:t>Number of interns </a:t>
                      </a:r>
                    </a:p>
                    <a:p>
                      <a:pPr marL="228600" indent="-228600">
                        <a:buFont typeface="+mj-lt"/>
                        <a:buAutoNum type="arabicPeriod"/>
                      </a:pPr>
                      <a:r>
                        <a:rPr lang="en-ZA" sz="1400" kern="1200" dirty="0" smtClean="0">
                          <a:solidFill>
                            <a:schemeClr val="dk1"/>
                          </a:solidFill>
                          <a:latin typeface="Arial" panose="020B0604020202020204" pitchFamily="34" charset="0"/>
                          <a:ea typeface="+mn-ea"/>
                          <a:cs typeface="Arial" panose="020B0604020202020204" pitchFamily="34" charset="0"/>
                        </a:rPr>
                        <a:t>Number of Directors provided with dramaturgy.</a:t>
                      </a:r>
                      <a:endParaRPr lang="en-ZA" sz="1400" kern="120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a:txBody>
                    <a:bodyPr/>
                    <a:lstStyle/>
                    <a:p>
                      <a:r>
                        <a:rPr lang="en-ZA" sz="1400" kern="1200" dirty="0" smtClean="0">
                          <a:solidFill>
                            <a:schemeClr val="bg1"/>
                          </a:solidFill>
                          <a:latin typeface="Arial" panose="020B0604020202020204" pitchFamily="34" charset="0"/>
                          <a:ea typeface="+mn-ea"/>
                          <a:cs typeface="Arial" panose="020B0604020202020204" pitchFamily="34" charset="0"/>
                        </a:rPr>
                        <a:t>Targets included in the 2017/18 APP</a:t>
                      </a:r>
                      <a:endParaRPr lang="en-ZA" sz="1400" kern="1200" dirty="0">
                        <a:solidFill>
                          <a:schemeClr val="bg1"/>
                        </a:solidFill>
                        <a:latin typeface="Arial" panose="020B0604020202020204" pitchFamily="34" charset="0"/>
                        <a:ea typeface="+mn-ea"/>
                        <a:cs typeface="Arial" panose="020B0604020202020204" pitchFamily="34" charset="0"/>
                      </a:endParaRPr>
                    </a:p>
                  </a:txBody>
                  <a:tcPr>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32</a:t>
            </a:fld>
            <a:endParaRPr lang="en-US" dirty="0">
              <a:solidFill>
                <a:prstClr val="white"/>
              </a:solidFill>
            </a:endParaRPr>
          </a:p>
        </p:txBody>
      </p:sp>
      <p:sp>
        <p:nvSpPr>
          <p:cNvPr id="7" name="Rectangle 6"/>
          <p:cNvSpPr/>
          <p:nvPr/>
        </p:nvSpPr>
        <p:spPr>
          <a:xfrm>
            <a:off x="177140" y="685800"/>
            <a:ext cx="75438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SAST </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solidFill>
                <a:prstClr val="black"/>
              </a:solidFill>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925975"/>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351881" y="838200"/>
            <a:ext cx="9144000" cy="6097773"/>
          </a:xfrm>
          <a:ln>
            <a:noFill/>
          </a:ln>
          <a:effectLst/>
          <a:scene3d>
            <a:camera prst="orthographicFront">
              <a:rot lat="0" lon="0" rev="0"/>
            </a:camera>
            <a:lightRig rig="contrasting" dir="t">
              <a:rot lat="0" lon="0" rev="7800000"/>
            </a:lightRig>
          </a:scene3d>
          <a:sp3d>
            <a:bevelT w="139700" h="139700"/>
          </a:sp3d>
        </p:spPr>
        <p:txBody>
          <a:bodyPr>
            <a:normAutofit/>
          </a:bodyPr>
          <a:lstStyle/>
          <a:p>
            <a:pPr marL="0" indent="0">
              <a:buNone/>
            </a:pPr>
            <a:endParaRPr lang="en-ZA" sz="1200" dirty="0" smtClean="0">
              <a:latin typeface="Arial" panose="020B0604020202020204" pitchFamily="34" charset="0"/>
              <a:cs typeface="Arial" panose="020B0604020202020204" pitchFamily="34" charset="0"/>
            </a:endParaRPr>
          </a:p>
          <a:p>
            <a:pPr marL="0" indent="0">
              <a:buNone/>
            </a:pPr>
            <a:endParaRPr lang="en-ZA" sz="1200" dirty="0" smtClean="0">
              <a:latin typeface="Arial" panose="020B0604020202020204" pitchFamily="34" charset="0"/>
              <a:cs typeface="Arial" panose="020B0604020202020204" pitchFamily="34" charset="0"/>
            </a:endParaRPr>
          </a:p>
          <a:p>
            <a:pPr marL="0" indent="0">
              <a:buNone/>
            </a:pPr>
            <a:endParaRPr lang="en-ZA" sz="1200" b="1" dirty="0" smtClean="0">
              <a:solidFill>
                <a:srgbClr val="00A9A4"/>
              </a:solidFill>
              <a:latin typeface="Arial" panose="020B0604020202020204" pitchFamily="34" charset="0"/>
              <a:cs typeface="Arial" panose="020B0604020202020204" pitchFamily="34" charset="0"/>
            </a:endParaRPr>
          </a:p>
          <a:p>
            <a:pPr marL="0" indent="0">
              <a:buNone/>
            </a:pPr>
            <a:r>
              <a:rPr lang="en-ZA" sz="1200" b="1" dirty="0" smtClean="0">
                <a:solidFill>
                  <a:srgbClr val="00A9A4"/>
                </a:solidFill>
                <a:latin typeface="Arial" panose="020B0604020202020204" pitchFamily="34" charset="0"/>
                <a:cs typeface="Arial" panose="020B0604020202020204" pitchFamily="34" charset="0"/>
              </a:rPr>
              <a:t> </a:t>
            </a:r>
            <a:endParaRPr lang="en-ZA" sz="1200" dirty="0" smtClean="0">
              <a:solidFill>
                <a:srgbClr val="00A9A4"/>
              </a:solidFill>
              <a:latin typeface="Arial" panose="020B0604020202020204" pitchFamily="34" charset="0"/>
              <a:cs typeface="Arial" panose="020B0604020202020204" pitchFamily="34" charset="0"/>
            </a:endParaRPr>
          </a:p>
          <a:p>
            <a:pPr marL="0" indent="0">
              <a:buNone/>
            </a:pPr>
            <a:endParaRPr lang="en-ZA" sz="1200" b="1" dirty="0">
              <a:solidFill>
                <a:srgbClr val="00A9A4"/>
              </a:solidFill>
              <a:latin typeface="Arial" panose="020B0604020202020204" pitchFamily="34" charset="0"/>
              <a:cs typeface="Arial" panose="020B0604020202020204" pitchFamily="34" charset="0"/>
            </a:endParaRPr>
          </a:p>
        </p:txBody>
      </p:sp>
      <p:sp>
        <p:nvSpPr>
          <p:cNvPr id="10" name="Down Arrow 9"/>
          <p:cNvSpPr/>
          <p:nvPr/>
        </p:nvSpPr>
        <p:spPr>
          <a:xfrm>
            <a:off x="4236705" y="1747199"/>
            <a:ext cx="36459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Arial" panose="020B0604020202020204" pitchFamily="34" charset="0"/>
              <a:cs typeface="Arial" panose="020B0604020202020204" pitchFamily="34" charset="0"/>
            </a:endParaRPr>
          </a:p>
        </p:txBody>
      </p:sp>
      <p:sp>
        <p:nvSpPr>
          <p:cNvPr id="12" name="Rounded Rectangle 11"/>
          <p:cNvSpPr/>
          <p:nvPr/>
        </p:nvSpPr>
        <p:spPr>
          <a:xfrm>
            <a:off x="486318" y="3978986"/>
            <a:ext cx="8305801" cy="669214"/>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r>
              <a:rPr lang="en-ZA" sz="1200" dirty="0" smtClean="0">
                <a:solidFill>
                  <a:prstClr val="white"/>
                </a:solidFill>
                <a:latin typeface="Arial" panose="020B0604020202020204" pitchFamily="34" charset="0"/>
                <a:cs typeface="Arial" panose="020B0604020202020204" pitchFamily="34" charset="0"/>
              </a:rPr>
              <a:t>To  </a:t>
            </a:r>
            <a:r>
              <a:rPr lang="en-ZA" sz="1200" dirty="0">
                <a:solidFill>
                  <a:prstClr val="white"/>
                </a:solidFill>
                <a:latin typeface="Arial" panose="020B0604020202020204" pitchFamily="34" charset="0"/>
                <a:cs typeface="Arial" panose="020B0604020202020204" pitchFamily="34" charset="0"/>
              </a:rPr>
              <a:t>preserve, research, protect, and </a:t>
            </a:r>
            <a:r>
              <a:rPr lang="en-ZA" sz="1200" dirty="0" smtClean="0">
                <a:solidFill>
                  <a:prstClr val="white"/>
                </a:solidFill>
                <a:latin typeface="Arial" panose="020B0604020202020204" pitchFamily="34" charset="0"/>
                <a:cs typeface="Arial" panose="020B0604020202020204" pitchFamily="34" charset="0"/>
              </a:rPr>
              <a:t>promote South African heritage.</a:t>
            </a:r>
            <a:endParaRPr lang="en-ZA" sz="1200" dirty="0">
              <a:solidFill>
                <a:prstClr val="white"/>
              </a:solidFill>
              <a:latin typeface="Arial" panose="020B0604020202020204" pitchFamily="34" charset="0"/>
              <a:cs typeface="Arial" panose="020B0604020202020204" pitchFamily="34" charset="0"/>
            </a:endParaRPr>
          </a:p>
        </p:txBody>
      </p:sp>
      <p:sp>
        <p:nvSpPr>
          <p:cNvPr id="22" name="Left Brace 21"/>
          <p:cNvSpPr/>
          <p:nvPr/>
        </p:nvSpPr>
        <p:spPr>
          <a:xfrm rot="5400000">
            <a:off x="4345804" y="-331516"/>
            <a:ext cx="557710" cy="8334920"/>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prstClr val="black"/>
              </a:solidFill>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33</a:t>
            </a:fld>
            <a:endParaRPr lang="en-US" dirty="0">
              <a:solidFill>
                <a:prstClr val="white"/>
              </a:solidFill>
            </a:endParaRPr>
          </a:p>
        </p:txBody>
      </p:sp>
      <p:graphicFrame>
        <p:nvGraphicFramePr>
          <p:cNvPr id="3" name="Diagram 2"/>
          <p:cNvGraphicFramePr/>
          <p:nvPr>
            <p:extLst>
              <p:ext uri="{D42A27DB-BD31-4B8C-83A1-F6EECF244321}">
                <p14:modId xmlns:p14="http://schemas.microsoft.com/office/powerpoint/2010/main" val="3343498238"/>
              </p:ext>
            </p:extLst>
          </p:nvPr>
        </p:nvGraphicFramePr>
        <p:xfrm>
          <a:off x="3124200" y="1828800"/>
          <a:ext cx="2464342" cy="193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85800" y="773668"/>
            <a:ext cx="7620000" cy="369332"/>
          </a:xfrm>
          <a:prstGeom prst="rect">
            <a:avLst/>
          </a:prstGeom>
        </p:spPr>
        <p:txBody>
          <a:bodyPr wrap="square">
            <a:spAutoFit/>
          </a:bodyPr>
          <a:lstStyle/>
          <a:p>
            <a:r>
              <a:rPr lang="en-ZA" b="1" dirty="0">
                <a:solidFill>
                  <a:srgbClr val="00A9A4"/>
                </a:solidFill>
                <a:latin typeface="Arial" panose="020B0604020202020204" pitchFamily="34" charset="0"/>
                <a:cs typeface="Arial" panose="020B0604020202020204" pitchFamily="34" charset="0"/>
              </a:rPr>
              <a:t>Strategic alignment of portfolio </a:t>
            </a:r>
            <a:r>
              <a:rPr lang="en-ZA" b="1" dirty="0" smtClean="0">
                <a:solidFill>
                  <a:srgbClr val="00A9A4"/>
                </a:solidFill>
                <a:latin typeface="Arial" panose="020B0604020202020204" pitchFamily="34" charset="0"/>
                <a:cs typeface="Arial" panose="020B0604020202020204" pitchFamily="34" charset="0"/>
              </a:rPr>
              <a:t>– IZIKO </a:t>
            </a:r>
            <a:r>
              <a:rPr lang="en-ZA" b="1" dirty="0" smtClean="0">
                <a:solidFill>
                  <a:srgbClr val="00A9A4"/>
                </a:solidFill>
                <a:latin typeface="Arial" panose="020B0604020202020204" pitchFamily="34" charset="0"/>
                <a:cs typeface="Arial" panose="020B0604020202020204" pitchFamily="34" charset="0"/>
              </a:rPr>
              <a:t>Museum (APP </a:t>
            </a:r>
            <a:r>
              <a:rPr lang="en-ZA" b="1" dirty="0">
                <a:solidFill>
                  <a:srgbClr val="00A9A4"/>
                </a:solidFill>
                <a:latin typeface="Arial" panose="020B0604020202020204" pitchFamily="34" charset="0"/>
                <a:cs typeface="Arial" panose="020B0604020202020204" pitchFamily="34" charset="0"/>
              </a:rPr>
              <a:t>2017/18)</a:t>
            </a:r>
            <a:endParaRPr lang="en-ZA" dirty="0">
              <a:solidFill>
                <a:prstClr val="black"/>
              </a:solidFill>
            </a:endParaRPr>
          </a:p>
        </p:txBody>
      </p:sp>
      <p:sp>
        <p:nvSpPr>
          <p:cNvPr id="27" name="Rectangle 2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
        <p:nvSpPr>
          <p:cNvPr id="21" name="Down Arrow 20"/>
          <p:cNvSpPr/>
          <p:nvPr/>
        </p:nvSpPr>
        <p:spPr>
          <a:xfrm>
            <a:off x="4146125" y="4724400"/>
            <a:ext cx="478534" cy="390525"/>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457199" y="5233374"/>
            <a:ext cx="8334920" cy="773076"/>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white"/>
                </a:solidFill>
                <a:latin typeface="Arial" panose="020B0604020202020204" pitchFamily="34" charset="0"/>
                <a:cs typeface="Arial" panose="020B0604020202020204" pitchFamily="34" charset="0"/>
              </a:rPr>
              <a:t>Programme 2 :Business Development</a:t>
            </a:r>
          </a:p>
          <a:p>
            <a:pPr algn="ctr"/>
            <a:r>
              <a:rPr lang="en-ZA" sz="1100" dirty="0" smtClean="0">
                <a:solidFill>
                  <a:prstClr val="white"/>
                </a:solidFill>
                <a:latin typeface="Arial" panose="020B0604020202020204" pitchFamily="34" charset="0"/>
                <a:cs typeface="Arial" panose="020B0604020202020204" pitchFamily="34" charset="0"/>
              </a:rPr>
              <a:t>Programme 3 : Public engagements</a:t>
            </a:r>
            <a:endParaRPr lang="en-ZA" sz="1100" dirty="0">
              <a:solidFill>
                <a:prstClr val="white"/>
              </a:solidFill>
              <a:latin typeface="Arial" panose="020B0604020202020204" pitchFamily="34" charset="0"/>
              <a:cs typeface="Arial" panose="020B0604020202020204" pitchFamily="34" charset="0"/>
            </a:endParaRPr>
          </a:p>
        </p:txBody>
      </p:sp>
      <p:sp>
        <p:nvSpPr>
          <p:cNvPr id="18" name="Content Placeholder 3"/>
          <p:cNvSpPr txBox="1">
            <a:spLocks/>
          </p:cNvSpPr>
          <p:nvPr/>
        </p:nvSpPr>
        <p:spPr>
          <a:xfrm>
            <a:off x="380400" y="1371600"/>
            <a:ext cx="8077200" cy="375599"/>
          </a:xfrm>
          <a:prstGeom prst="roundRect">
            <a:avLst/>
          </a:prstGeom>
          <a:ln w="9525" cap="flat" cmpd="sng" algn="ctr">
            <a:noFill/>
            <a:prstDash val="soli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ZA" sz="1200" dirty="0" smtClean="0">
                <a:solidFill>
                  <a:prstClr val="white"/>
                </a:solidFill>
                <a:latin typeface="Arial" panose="020B0604020202020204" pitchFamily="34" charset="0"/>
                <a:cs typeface="Arial" panose="020B0604020202020204" pitchFamily="34" charset="0"/>
              </a:rPr>
              <a:t>  KEY SUBPROGRAMME AS PER THE ENE</a:t>
            </a:r>
            <a:endParaRPr lang="en-ZA" sz="1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742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7319269"/>
              </p:ext>
            </p:extLst>
          </p:nvPr>
        </p:nvGraphicFramePr>
        <p:xfrm>
          <a:off x="76200" y="1165860"/>
          <a:ext cx="8686800" cy="4029990"/>
        </p:xfrm>
        <a:graphic>
          <a:graphicData uri="http://schemas.openxmlformats.org/drawingml/2006/table">
            <a:tbl>
              <a:tblPr firstRow="1" bandRow="1">
                <a:tableStyleId>{5C22544A-7EE6-4342-B048-85BDC9FD1C3A}</a:tableStyleId>
              </a:tblPr>
              <a:tblGrid>
                <a:gridCol w="2870421"/>
                <a:gridCol w="3377979"/>
                <a:gridCol w="2438400"/>
              </a:tblGrid>
              <a:tr h="625829">
                <a:tc gridSpan="3">
                  <a:txBody>
                    <a:bodyPr/>
                    <a:lstStyle/>
                    <a:p>
                      <a:pPr algn="ctr"/>
                      <a:r>
                        <a:rPr lang="en-ZA" sz="1800" dirty="0" smtClean="0"/>
                        <a:t>Programme</a:t>
                      </a:r>
                      <a:r>
                        <a:rPr lang="en-ZA" sz="1800" baseline="0" dirty="0" smtClean="0"/>
                        <a:t> 2: Business Development</a:t>
                      </a:r>
                    </a:p>
                    <a:p>
                      <a:pPr algn="ctr"/>
                      <a:r>
                        <a:rPr lang="en-ZA" sz="1800" baseline="0" dirty="0" smtClean="0"/>
                        <a:t>Programme 3:  Public Engagements</a:t>
                      </a:r>
                      <a:endParaRPr lang="en-ZA" sz="1800" dirty="0"/>
                    </a:p>
                  </a:txBody>
                  <a:tcPr>
                    <a:solidFill>
                      <a:srgbClr val="002060"/>
                    </a:solidFill>
                  </a:tcPr>
                </a:tc>
                <a:tc hMerge="1">
                  <a:txBody>
                    <a:bodyPr/>
                    <a:lstStyle/>
                    <a:p>
                      <a:endParaRPr lang="en-ZA" dirty="0"/>
                    </a:p>
                  </a:txBody>
                  <a:tcPr>
                    <a:solidFill>
                      <a:schemeClr val="tx2">
                        <a:lumMod val="60000"/>
                        <a:lumOff val="40000"/>
                      </a:schemeClr>
                    </a:solidFill>
                  </a:tcPr>
                </a:tc>
                <a:tc hMerge="1">
                  <a:txBody>
                    <a:bodyPr/>
                    <a:lstStyle/>
                    <a:p>
                      <a:endParaRPr lang="en-ZA" dirty="0"/>
                    </a:p>
                  </a:txBody>
                  <a:tcPr>
                    <a:solidFill>
                      <a:schemeClr val="tx2">
                        <a:lumMod val="60000"/>
                        <a:lumOff val="40000"/>
                      </a:schemeClr>
                    </a:solidFill>
                  </a:tcPr>
                </a:tc>
              </a:tr>
              <a:tr h="469372">
                <a:tc>
                  <a:txBody>
                    <a:bodyPr/>
                    <a:lstStyle/>
                    <a:p>
                      <a:r>
                        <a:rPr lang="en-ZA" sz="1400" b="1" dirty="0" smtClean="0">
                          <a:solidFill>
                            <a:schemeClr val="bg1"/>
                          </a:solidFill>
                          <a:latin typeface="Arial" panose="020B0604020202020204" pitchFamily="34" charset="0"/>
                          <a:cs typeface="Arial" panose="020B0604020202020204" pitchFamily="34" charset="0"/>
                        </a:rPr>
                        <a:t>Key </a:t>
                      </a:r>
                      <a:r>
                        <a:rPr lang="en-ZA" sz="1400" b="1" dirty="0" err="1" smtClean="0">
                          <a:solidFill>
                            <a:schemeClr val="bg1"/>
                          </a:solidFill>
                          <a:latin typeface="Arial" panose="020B0604020202020204" pitchFamily="34" charset="0"/>
                          <a:cs typeface="Arial" panose="020B0604020202020204" pitchFamily="34" charset="0"/>
                        </a:rPr>
                        <a:t>Subprogrammes</a:t>
                      </a:r>
                      <a:r>
                        <a:rPr lang="en-ZA" sz="1400" b="1" dirty="0" smtClean="0">
                          <a:solidFill>
                            <a:schemeClr val="bg1"/>
                          </a:solidFill>
                          <a:latin typeface="Arial" panose="020B0604020202020204" pitchFamily="34" charset="0"/>
                          <a:cs typeface="Arial" panose="020B0604020202020204" pitchFamily="34" charset="0"/>
                        </a:rPr>
                        <a:t> per ENE</a:t>
                      </a:r>
                      <a:endParaRPr lang="en-ZA" sz="1400" b="1" dirty="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400" b="1" dirty="0" smtClean="0">
                          <a:solidFill>
                            <a:schemeClr val="bg1"/>
                          </a:solidFill>
                          <a:latin typeface="Arial" panose="020B0604020202020204" pitchFamily="34" charset="0"/>
                          <a:cs typeface="Arial" panose="020B0604020202020204" pitchFamily="34" charset="0"/>
                        </a:rPr>
                        <a:t>Target included in</a:t>
                      </a:r>
                      <a:r>
                        <a:rPr lang="en-ZA" sz="1400" b="1" baseline="0" dirty="0" smtClean="0">
                          <a:solidFill>
                            <a:schemeClr val="bg1"/>
                          </a:solidFill>
                          <a:latin typeface="Arial" panose="020B0604020202020204" pitchFamily="34" charset="0"/>
                          <a:cs typeface="Arial" panose="020B0604020202020204" pitchFamily="34" charset="0"/>
                        </a:rPr>
                        <a:t> APP 2017-18</a:t>
                      </a:r>
                      <a:endParaRPr lang="en-ZA" sz="1400" b="1" dirty="0" smtClean="0">
                        <a:solidFill>
                          <a:schemeClr val="bg1"/>
                        </a:solidFill>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n-ZA" sz="1400" b="1" dirty="0" smtClean="0">
                          <a:solidFill>
                            <a:schemeClr val="bg1"/>
                          </a:solidFill>
                          <a:latin typeface="Arial" panose="020B0604020202020204" pitchFamily="34" charset="0"/>
                          <a:cs typeface="Arial" panose="020B0604020202020204" pitchFamily="34" charset="0"/>
                        </a:rPr>
                        <a:t>Comment/Observation</a:t>
                      </a:r>
                    </a:p>
                  </a:txBody>
                  <a:tcPr>
                    <a:solidFill>
                      <a:schemeClr val="accent6">
                        <a:lumMod val="75000"/>
                      </a:schemeClr>
                    </a:solidFill>
                  </a:tcPr>
                </a:tc>
              </a:tr>
              <a:tr h="2920538">
                <a:tc>
                  <a:txBody>
                    <a:bodyPr/>
                    <a:lstStyle/>
                    <a:p>
                      <a:r>
                        <a:rPr lang="en-ZA" sz="1400" dirty="0" smtClean="0">
                          <a:latin typeface="Arial" panose="020B0604020202020204" pitchFamily="34" charset="0"/>
                          <a:cs typeface="Arial" panose="020B0604020202020204" pitchFamily="34" charset="0"/>
                        </a:rPr>
                        <a:t>To  preserve, research, protect, and promote South African heritage.</a:t>
                      </a:r>
                      <a:endParaRPr lang="en-ZA" sz="1400" b="1" dirty="0">
                        <a:solidFill>
                          <a:schemeClr val="bg1"/>
                        </a:solidFill>
                        <a:latin typeface="Arial" panose="020B0604020202020204" pitchFamily="34" charset="0"/>
                        <a:cs typeface="Arial" panose="020B0604020202020204" pitchFamily="34" charset="0"/>
                      </a:endParaRPr>
                    </a:p>
                  </a:txBody>
                  <a:tcPr>
                    <a:solidFill>
                      <a:schemeClr val="tx2">
                        <a:lumMod val="60000"/>
                        <a:lumOff val="40000"/>
                      </a:schemeClr>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dk1"/>
                          </a:solidFill>
                          <a:latin typeface="Arial" panose="020B0604020202020204" pitchFamily="34" charset="0"/>
                          <a:ea typeface="+mn-ea"/>
                          <a:cs typeface="Arial" panose="020B0604020202020204" pitchFamily="34" charset="0"/>
                        </a:rPr>
                        <a:t>Number of other research publications, including</a:t>
                      </a:r>
                      <a:r>
                        <a:rPr lang="en-ZA" sz="1400" kern="1200" baseline="0" dirty="0" smtClean="0">
                          <a:solidFill>
                            <a:schemeClr val="dk1"/>
                          </a:solidFill>
                          <a:latin typeface="Arial" panose="020B0604020202020204" pitchFamily="34" charset="0"/>
                          <a:ea typeface="+mn-ea"/>
                          <a:cs typeface="Arial" panose="020B0604020202020204" pitchFamily="34" charset="0"/>
                        </a:rPr>
                        <a:t> </a:t>
                      </a:r>
                      <a:r>
                        <a:rPr lang="en-ZA" sz="1400" kern="1200" dirty="0" smtClean="0">
                          <a:solidFill>
                            <a:schemeClr val="dk1"/>
                          </a:solidFill>
                          <a:latin typeface="Arial" panose="020B0604020202020204" pitchFamily="34" charset="0"/>
                          <a:ea typeface="+mn-ea"/>
                          <a:cs typeface="Arial" panose="020B0604020202020204" pitchFamily="34" charset="0"/>
                        </a:rPr>
                        <a:t>guides.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dk1"/>
                          </a:solidFill>
                          <a:latin typeface="Arial" panose="020B0604020202020204" pitchFamily="34" charset="0"/>
                          <a:ea typeface="+mn-ea"/>
                          <a:cs typeface="Arial" panose="020B0604020202020204" pitchFamily="34" charset="0"/>
                        </a:rPr>
                        <a:t>Number of peer-reviewed research publications.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dk1"/>
                          </a:solidFill>
                          <a:latin typeface="Arial" panose="020B0604020202020204" pitchFamily="34" charset="0"/>
                          <a:ea typeface="+mn-ea"/>
                          <a:cs typeface="Arial" panose="020B0604020202020204" pitchFamily="34" charset="0"/>
                        </a:rPr>
                        <a:t>Number of new exhibitions. </a:t>
                      </a:r>
                      <a:r>
                        <a:rPr lang="en-ZA" sz="1400" b="0" i="0" u="none" strike="noStrike" kern="1200" baseline="0" dirty="0" smtClean="0">
                          <a:solidFill>
                            <a:schemeClr val="dk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dk1"/>
                          </a:solidFill>
                          <a:latin typeface="Arial" panose="020B0604020202020204" pitchFamily="34" charset="0"/>
                          <a:ea typeface="+mn-ea"/>
                          <a:cs typeface="Arial" panose="020B0604020202020204" pitchFamily="34" charset="0"/>
                        </a:rPr>
                        <a:t>Number of museum education programmes conducted.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dk1"/>
                          </a:solidFill>
                          <a:latin typeface="Arial" panose="020B0604020202020204" pitchFamily="34" charset="0"/>
                          <a:ea typeface="+mn-ea"/>
                          <a:cs typeface="Arial" panose="020B0604020202020204" pitchFamily="34" charset="0"/>
                        </a:rPr>
                        <a:t>Number of public programmes presented</a:t>
                      </a:r>
                      <a:r>
                        <a:rPr lang="en-ZA" sz="1400" b="0" i="0" u="none" strike="noStrike" kern="1200" baseline="0" dirty="0" smtClean="0">
                          <a:solidFill>
                            <a:schemeClr val="dk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400" kern="1200" dirty="0" smtClean="0">
                          <a:solidFill>
                            <a:schemeClr val="dk1"/>
                          </a:solidFill>
                          <a:latin typeface="Arial" panose="020B0604020202020204" pitchFamily="34" charset="0"/>
                          <a:ea typeface="+mn-ea"/>
                          <a:cs typeface="Arial" panose="020B0604020202020204" pitchFamily="34" charset="0"/>
                        </a:rPr>
                        <a:t>Number of outreach programmes implemented. </a:t>
                      </a:r>
                      <a:r>
                        <a:rPr lang="en-ZA" sz="1400" b="0" i="0" u="none" strike="noStrike"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ZA" sz="1400" b="0" i="0" u="none" strike="noStrike" kern="1200" baseline="0" dirty="0" smtClean="0">
                          <a:solidFill>
                            <a:schemeClr val="dk1"/>
                          </a:solidFill>
                          <a:latin typeface="+mn-lt"/>
                          <a:ea typeface="+mn-ea"/>
                          <a:cs typeface="+mn-cs"/>
                        </a:rPr>
                        <a:t>	</a:t>
                      </a:r>
                    </a:p>
                    <a:p>
                      <a:pPr marL="228600" indent="-228600">
                        <a:buFont typeface="+mj-lt"/>
                        <a:buAutoNum type="arabicPeriod"/>
                      </a:pPr>
                      <a:endParaRPr lang="en-ZA" sz="1400" kern="1200" dirty="0">
                        <a:solidFill>
                          <a:schemeClr val="dk1"/>
                        </a:solidFill>
                        <a:latin typeface="Arial" panose="020B0604020202020204" pitchFamily="34" charset="0"/>
                        <a:ea typeface="+mn-ea"/>
                        <a:cs typeface="Arial" panose="020B0604020202020204" pitchFamily="34" charset="0"/>
                      </a:endParaRPr>
                    </a:p>
                  </a:txBody>
                  <a:tcPr>
                    <a:solidFill>
                      <a:schemeClr val="tx2">
                        <a:lumMod val="40000"/>
                        <a:lumOff val="60000"/>
                      </a:schemeClr>
                    </a:solidFill>
                  </a:tcPr>
                </a:tc>
                <a:tc>
                  <a:txBody>
                    <a:bodyPr/>
                    <a:lstStyle/>
                    <a:p>
                      <a:r>
                        <a:rPr lang="en-ZA" sz="1400" kern="1200" dirty="0" smtClean="0">
                          <a:solidFill>
                            <a:schemeClr val="bg1"/>
                          </a:solidFill>
                          <a:latin typeface="Arial" panose="020B0604020202020204" pitchFamily="34" charset="0"/>
                          <a:ea typeface="+mn-ea"/>
                          <a:cs typeface="Arial" panose="020B0604020202020204" pitchFamily="34" charset="0"/>
                        </a:rPr>
                        <a:t>Target</a:t>
                      </a:r>
                      <a:r>
                        <a:rPr lang="en-ZA" sz="1400" kern="1200" baseline="0" dirty="0" smtClean="0">
                          <a:solidFill>
                            <a:schemeClr val="bg1"/>
                          </a:solidFill>
                          <a:latin typeface="Arial" panose="020B0604020202020204" pitchFamily="34" charset="0"/>
                          <a:ea typeface="+mn-ea"/>
                          <a:cs typeface="Arial" panose="020B0604020202020204" pitchFamily="34" charset="0"/>
                        </a:rPr>
                        <a:t> included in the APP for 2017/18.</a:t>
                      </a:r>
                      <a:endParaRPr lang="en-ZA" sz="1400" kern="1200" dirty="0">
                        <a:solidFill>
                          <a:schemeClr val="bg1"/>
                        </a:solidFill>
                        <a:latin typeface="Arial" panose="020B0604020202020204" pitchFamily="34" charset="0"/>
                        <a:ea typeface="+mn-ea"/>
                        <a:cs typeface="Arial" panose="020B0604020202020204" pitchFamily="34" charset="0"/>
                      </a:endParaRPr>
                    </a:p>
                  </a:txBody>
                  <a:tcPr>
                    <a:solidFill>
                      <a:srgbClr val="00B050"/>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34</a:t>
            </a:fld>
            <a:endParaRPr lang="en-US" dirty="0">
              <a:solidFill>
                <a:prstClr val="white"/>
              </a:solidFill>
            </a:endParaRPr>
          </a:p>
        </p:txBody>
      </p:sp>
      <p:sp>
        <p:nvSpPr>
          <p:cNvPr id="7" name="Rectangle 6"/>
          <p:cNvSpPr/>
          <p:nvPr/>
        </p:nvSpPr>
        <p:spPr>
          <a:xfrm>
            <a:off x="165265" y="685800"/>
            <a:ext cx="75438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SAST </a:t>
            </a:r>
            <a:r>
              <a:rPr lang="en-ZA" b="1" dirty="0">
                <a:solidFill>
                  <a:srgbClr val="00A9A4"/>
                </a:solidFill>
                <a:latin typeface="Arial" panose="020B0604020202020204" pitchFamily="34" charset="0"/>
                <a:cs typeface="Arial" panose="020B0604020202020204" pitchFamily="34" charset="0"/>
              </a:rPr>
              <a:t>(APP </a:t>
            </a:r>
            <a:r>
              <a:rPr lang="en-ZA" b="1" dirty="0" smtClean="0">
                <a:solidFill>
                  <a:srgbClr val="00A9A4"/>
                </a:solidFill>
                <a:latin typeface="Arial" panose="020B0604020202020204" pitchFamily="34" charset="0"/>
                <a:cs typeface="Arial" panose="020B0604020202020204" pitchFamily="34" charset="0"/>
              </a:rPr>
              <a:t>2017-18</a:t>
            </a:r>
            <a:r>
              <a:rPr lang="en-ZA" b="1" dirty="0">
                <a:solidFill>
                  <a:srgbClr val="00A9A4"/>
                </a:solidFill>
                <a:latin typeface="Arial" panose="020B0604020202020204" pitchFamily="34" charset="0"/>
                <a:cs typeface="Arial" panose="020B0604020202020204" pitchFamily="34" charset="0"/>
              </a:rPr>
              <a:t>)</a:t>
            </a:r>
            <a:endParaRPr lang="en-ZA" dirty="0">
              <a:solidFill>
                <a:prstClr val="black"/>
              </a:solidFill>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3. APPs 2017/18 review of the portfolio (cont.)</a:t>
            </a:r>
            <a:endParaRPr lang="en-ZA"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542601"/>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smtClean="0">
                <a:latin typeface="Arial Black"/>
                <a:cs typeface="Arial Black"/>
              </a:rPr>
              <a:t>4</a:t>
            </a:r>
            <a:endParaRPr lang="en-US" dirty="0">
              <a:latin typeface="Arial Black"/>
              <a:cs typeface="Arial Black"/>
            </a:endParaRP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Overview of key findings on the review of </a:t>
            </a:r>
            <a:r>
              <a:rPr lang="en-US" sz="2500" b="1" dirty="0">
                <a:solidFill>
                  <a:schemeClr val="bg1"/>
                </a:solidFill>
                <a:latin typeface="Arial" panose="020B0604020202020204" pitchFamily="34" charset="0"/>
                <a:cs typeface="Arial" panose="020B0604020202020204" pitchFamily="34" charset="0"/>
              </a:rPr>
              <a:t>the </a:t>
            </a:r>
            <a:r>
              <a:rPr lang="en-US" sz="2500" b="1" dirty="0" smtClean="0">
                <a:solidFill>
                  <a:schemeClr val="bg1"/>
                </a:solidFill>
                <a:latin typeface="Arial" panose="020B0604020202020204" pitchFamily="34" charset="0"/>
                <a:cs typeface="Arial" panose="020B0604020202020204" pitchFamily="34" charset="0"/>
              </a:rPr>
              <a:t>DAC 2017/18 APP</a:t>
            </a:r>
            <a:endParaRPr lang="en-US" sz="2500" b="1"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2063490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47712"/>
            <a:ext cx="1600200" cy="153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3595" y="432137"/>
            <a:ext cx="8277005" cy="1015663"/>
          </a:xfrm>
          <a:prstGeom prst="rect">
            <a:avLst/>
          </a:prstGeom>
        </p:spPr>
        <p:txBody>
          <a:bodyPr wrap="square">
            <a:spAutoFit/>
          </a:bodyPr>
          <a:lstStyle/>
          <a:p>
            <a:pPr lvl="0" fontAlgn="base">
              <a:spcBef>
                <a:spcPct val="0"/>
              </a:spcBef>
              <a:spcAft>
                <a:spcPct val="0"/>
              </a:spcAft>
              <a:tabLst>
                <a:tab pos="457200" algn="l"/>
              </a:tabLst>
            </a:pPr>
            <a:endParaRPr lang="en-ZA" altLang="en-US" sz="2000" b="1" dirty="0" smtClean="0">
              <a:solidFill>
                <a:srgbClr val="00A9A4"/>
              </a:solidFill>
              <a:latin typeface="Arial" pitchFamily="34" charset="0"/>
              <a:ea typeface="+mj-ea"/>
              <a:cs typeface="Arial" pitchFamily="34" charset="0"/>
            </a:endParaRPr>
          </a:p>
          <a:p>
            <a:pPr lvl="0" fontAlgn="base">
              <a:spcBef>
                <a:spcPct val="0"/>
              </a:spcBef>
              <a:spcAft>
                <a:spcPct val="0"/>
              </a:spcAft>
              <a:tabLst>
                <a:tab pos="457200" algn="l"/>
              </a:tabLst>
            </a:pPr>
            <a:r>
              <a:rPr lang="en-ZA" altLang="en-US" sz="2000" b="1" dirty="0" smtClean="0">
                <a:solidFill>
                  <a:srgbClr val="00A9A4"/>
                </a:solidFill>
                <a:latin typeface="Arial" pitchFamily="34" charset="0"/>
                <a:ea typeface="+mj-ea"/>
                <a:cs typeface="Arial" pitchFamily="34" charset="0"/>
              </a:rPr>
              <a:t>Key findings on the review of the 2017-18 (DAC APP)</a:t>
            </a:r>
          </a:p>
          <a:p>
            <a:pPr lvl="0" fontAlgn="base">
              <a:spcBef>
                <a:spcPct val="0"/>
              </a:spcBef>
              <a:spcAft>
                <a:spcPct val="0"/>
              </a:spcAft>
              <a:tabLst>
                <a:tab pos="457200" algn="l"/>
              </a:tabLst>
            </a:pPr>
            <a:endParaRPr lang="en-GB" altLang="en-US" sz="2000" b="1" dirty="0">
              <a:solidFill>
                <a:srgbClr val="00A9A4"/>
              </a:solidFill>
              <a:latin typeface="Arial" pitchFamily="34" charset="0"/>
              <a:ea typeface="+mj-ea"/>
              <a:cs typeface="Arial" pitchFamily="34" charset="0"/>
            </a:endParaRPr>
          </a:p>
        </p:txBody>
      </p:sp>
      <p:sp>
        <p:nvSpPr>
          <p:cNvPr id="11" name="Content Placeholder 10"/>
          <p:cNvSpPr>
            <a:spLocks noGrp="1"/>
          </p:cNvSpPr>
          <p:nvPr>
            <p:ph idx="1"/>
          </p:nvPr>
        </p:nvSpPr>
        <p:spPr/>
        <p:txBody>
          <a:bodyPr>
            <a:normAutofit fontScale="92500" lnSpcReduction="20000"/>
          </a:bodyPr>
          <a:lstStyle/>
          <a:p>
            <a:pPr>
              <a:buFont typeface="Arial" panose="020B0604020202020204" pitchFamily="34" charset="0"/>
              <a:buChar char="•"/>
            </a:pPr>
            <a:endParaRPr lang="en-ZA" sz="2000" dirty="0" smtClean="0"/>
          </a:p>
          <a:p>
            <a:pPr marL="0" indent="0"/>
            <a:r>
              <a:rPr lang="en-ZA" b="1" i="1" dirty="0" smtClean="0"/>
              <a:t>Note:  Review was done on the 2</a:t>
            </a:r>
            <a:r>
              <a:rPr lang="en-ZA" b="1" i="1" baseline="30000" dirty="0" smtClean="0"/>
              <a:t>th</a:t>
            </a:r>
            <a:r>
              <a:rPr lang="en-ZA" b="1" i="1" dirty="0" smtClean="0"/>
              <a:t> draft APP – 17 Jan 2017</a:t>
            </a:r>
            <a:r>
              <a:rPr lang="en-ZA" dirty="0"/>
              <a:t> </a:t>
            </a:r>
            <a:r>
              <a:rPr lang="en-ZA" b="1" i="1" dirty="0"/>
              <a:t>final </a:t>
            </a:r>
            <a:r>
              <a:rPr lang="en-ZA" b="1" i="1" dirty="0" smtClean="0"/>
              <a:t>version</a:t>
            </a:r>
          </a:p>
          <a:p>
            <a:pPr marL="0" indent="0"/>
            <a:r>
              <a:rPr lang="en-ZA" b="1" i="1" dirty="0" smtClean="0"/>
              <a:t> </a:t>
            </a:r>
            <a:r>
              <a:rPr lang="en-ZA" b="1" i="1" dirty="0"/>
              <a:t>of the APP which was submitted on 13 March  2017</a:t>
            </a:r>
          </a:p>
          <a:p>
            <a:pPr marL="0" indent="0"/>
            <a:endParaRPr lang="en-ZA" sz="2000" dirty="0"/>
          </a:p>
          <a:p>
            <a:pPr>
              <a:buFont typeface="Arial" panose="020B0604020202020204" pitchFamily="34" charset="0"/>
              <a:buChar char="•"/>
            </a:pPr>
            <a:r>
              <a:rPr lang="en-ZA" sz="2000" dirty="0"/>
              <a:t>Indicators not well defined and targets not specific and  measurable</a:t>
            </a:r>
          </a:p>
          <a:p>
            <a:pPr>
              <a:buFont typeface="Arial" panose="020B0604020202020204" pitchFamily="34" charset="0"/>
              <a:buChar char="•"/>
            </a:pPr>
            <a:r>
              <a:rPr lang="en-ZA" sz="2000" dirty="0"/>
              <a:t>Indicators not verifiable when inspecting the Technical Indicator Description (TID)</a:t>
            </a:r>
          </a:p>
          <a:p>
            <a:pPr>
              <a:buFont typeface="Arial" panose="020B0604020202020204" pitchFamily="34" charset="0"/>
              <a:buChar char="•"/>
            </a:pPr>
            <a:r>
              <a:rPr lang="en-ZA" sz="2000" dirty="0"/>
              <a:t>Discrepancies between the annual, quarterly targets and listings provided by management</a:t>
            </a:r>
          </a:p>
          <a:p>
            <a:pPr>
              <a:buFont typeface="Arial" panose="020B0604020202020204" pitchFamily="34" charset="0"/>
              <a:buChar char="•"/>
            </a:pPr>
            <a:r>
              <a:rPr lang="en-ZA" sz="2000" dirty="0"/>
              <a:t>Technical indicator description blank or incomplete</a:t>
            </a:r>
          </a:p>
          <a:p>
            <a:pPr>
              <a:buFont typeface="Arial" panose="020B0604020202020204" pitchFamily="34" charset="0"/>
              <a:buChar char="•"/>
            </a:pPr>
            <a:r>
              <a:rPr lang="en-ZA" sz="2000" dirty="0"/>
              <a:t>Indicator and target in the MTSF (Medium Term Strategic Framework) which is the responsibility of the Minister of Arts and Culture not included in the Strategic plan and Annual Performance Plan of the department</a:t>
            </a:r>
          </a:p>
          <a:p>
            <a:pPr marL="0" indent="0"/>
            <a:endParaRPr lang="en-ZA" sz="1600" b="1" i="1" dirty="0">
              <a:solidFill>
                <a:srgbClr val="AC3E43"/>
              </a:solidFill>
            </a:endParaRPr>
          </a:p>
          <a:p>
            <a:r>
              <a:rPr lang="en-ZA" sz="1600" b="1" i="1" dirty="0" smtClean="0">
                <a:solidFill>
                  <a:srgbClr val="AC3E43"/>
                </a:solidFill>
              </a:rPr>
              <a:t>TIDS =  provide  further information eg. the short definition, calculation type, source, </a:t>
            </a:r>
            <a:r>
              <a:rPr lang="en-US" sz="1600" b="1" i="1" dirty="0">
                <a:solidFill>
                  <a:srgbClr val="AC3E43"/>
                </a:solidFill>
              </a:rPr>
              <a:t>p</a:t>
            </a:r>
            <a:r>
              <a:rPr lang="en-US" sz="1600" b="1" i="1" dirty="0" smtClean="0">
                <a:solidFill>
                  <a:srgbClr val="AC3E43"/>
                </a:solidFill>
              </a:rPr>
              <a:t>urpose</a:t>
            </a:r>
            <a:r>
              <a:rPr lang="en-US" sz="1600" b="1" i="1" dirty="0">
                <a:solidFill>
                  <a:srgbClr val="AC3E43"/>
                </a:solidFill>
              </a:rPr>
              <a:t>/ i</a:t>
            </a:r>
            <a:r>
              <a:rPr lang="en-US" sz="1600" b="1" i="1" dirty="0" smtClean="0">
                <a:solidFill>
                  <a:srgbClr val="AC3E43"/>
                </a:solidFill>
              </a:rPr>
              <a:t>mportance , </a:t>
            </a:r>
            <a:r>
              <a:rPr lang="en-US" sz="1600" b="1" i="1" dirty="0">
                <a:solidFill>
                  <a:srgbClr val="AC3E43"/>
                </a:solidFill>
              </a:rPr>
              <a:t>i</a:t>
            </a:r>
            <a:r>
              <a:rPr lang="en-US" sz="1600" b="1" i="1" dirty="0" smtClean="0">
                <a:solidFill>
                  <a:srgbClr val="AC3E43"/>
                </a:solidFill>
              </a:rPr>
              <a:t>ndicator responsibility</a:t>
            </a:r>
            <a:r>
              <a:rPr lang="en-ZA" sz="1600" b="1" i="1" dirty="0">
                <a:solidFill>
                  <a:srgbClr val="AC3E43"/>
                </a:solidFill>
              </a:rPr>
              <a:t> </a:t>
            </a:r>
            <a:r>
              <a:rPr lang="en-ZA" sz="1600" b="1" i="1" dirty="0" smtClean="0">
                <a:solidFill>
                  <a:srgbClr val="AC3E43"/>
                </a:solidFill>
              </a:rPr>
              <a:t>,</a:t>
            </a:r>
            <a:r>
              <a:rPr lang="en-US" sz="1600" b="1" i="1" dirty="0" smtClean="0">
                <a:solidFill>
                  <a:srgbClr val="AC3E43"/>
                </a:solidFill>
              </a:rPr>
              <a:t>data limitations</a:t>
            </a:r>
            <a:r>
              <a:rPr lang="en-ZA" sz="1600" b="1" i="1" dirty="0">
                <a:solidFill>
                  <a:srgbClr val="AC3E43"/>
                </a:solidFill>
              </a:rPr>
              <a:t> </a:t>
            </a:r>
            <a:r>
              <a:rPr lang="en-ZA" sz="1600" b="1" i="1" dirty="0" smtClean="0">
                <a:solidFill>
                  <a:srgbClr val="AC3E43"/>
                </a:solidFill>
              </a:rPr>
              <a:t>,</a:t>
            </a:r>
            <a:r>
              <a:rPr lang="en-US" sz="1600" b="1" i="1" dirty="0">
                <a:solidFill>
                  <a:srgbClr val="AC3E43"/>
                </a:solidFill>
              </a:rPr>
              <a:t>d</a:t>
            </a:r>
            <a:r>
              <a:rPr lang="en-US" sz="1600" b="1" i="1" dirty="0" smtClean="0">
                <a:solidFill>
                  <a:srgbClr val="AC3E43"/>
                </a:solidFill>
              </a:rPr>
              <a:t>esired performance </a:t>
            </a:r>
            <a:r>
              <a:rPr lang="en-US" sz="1600" b="1" i="1" dirty="0" err="1" smtClean="0">
                <a:solidFill>
                  <a:srgbClr val="AC3E43"/>
                </a:solidFill>
              </a:rPr>
              <a:t>ect</a:t>
            </a:r>
            <a:r>
              <a:rPr lang="en-US" sz="1600" b="1" i="1" dirty="0" smtClean="0">
                <a:solidFill>
                  <a:srgbClr val="AC3E43"/>
                </a:solidFill>
              </a:rPr>
              <a:t>.</a:t>
            </a:r>
          </a:p>
          <a:p>
            <a:endParaRPr lang="en-US" sz="1600" b="1" i="1" dirty="0">
              <a:solidFill>
                <a:srgbClr val="AC3E43"/>
              </a:solidFill>
            </a:endParaRPr>
          </a:p>
          <a:p>
            <a:pPr algn="ctr"/>
            <a:r>
              <a:rPr lang="en-ZA" sz="1600" b="1" i="1" dirty="0" smtClean="0">
                <a:solidFill>
                  <a:srgbClr val="FF0000"/>
                </a:solidFill>
              </a:rPr>
              <a:t>Note: </a:t>
            </a:r>
            <a:br>
              <a:rPr lang="en-ZA" sz="1600" b="1" i="1" dirty="0" smtClean="0">
                <a:solidFill>
                  <a:srgbClr val="FF0000"/>
                </a:solidFill>
              </a:rPr>
            </a:br>
            <a:r>
              <a:rPr lang="en-ZA" sz="1600" b="1" i="1" dirty="0" smtClean="0">
                <a:solidFill>
                  <a:srgbClr val="FF0000"/>
                </a:solidFill>
              </a:rPr>
              <a:t>We only conducted the review of the measurability criteria on the National Department and as such the remaining entities’ APP will be assessed as part of the 2017-18 audit processes.</a:t>
            </a:r>
            <a:endParaRPr lang="en-ZA" sz="1600" b="1" i="1" dirty="0">
              <a:solidFill>
                <a:srgbClr val="FF0000"/>
              </a:solidFill>
            </a:endParaRPr>
          </a:p>
        </p:txBody>
      </p:sp>
      <p:sp>
        <p:nvSpPr>
          <p:cNvPr id="5" name="Rectangle 4"/>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ZA" altLang="en-US" sz="2100" b="1" dirty="0" smtClean="0">
                <a:solidFill>
                  <a:srgbClr val="00A9A4"/>
                </a:solidFill>
                <a:latin typeface="Arial" pitchFamily="34" charset="0"/>
                <a:ea typeface="+mj-ea"/>
                <a:cs typeface="Arial" pitchFamily="34" charset="0"/>
              </a:rPr>
              <a:t>4. Overview of Key findings on the review of the 2017-18 </a:t>
            </a:r>
            <a:r>
              <a:rPr lang="en-ZA" altLang="en-US" sz="2100" b="1" dirty="0" smtClean="0">
                <a:solidFill>
                  <a:srgbClr val="00A9A4"/>
                </a:solidFill>
                <a:latin typeface="Arial" pitchFamily="34" charset="0"/>
                <a:ea typeface="+mj-ea"/>
                <a:cs typeface="Arial" pitchFamily="34" charset="0"/>
              </a:rPr>
              <a:t>APP</a:t>
            </a:r>
            <a:endParaRPr lang="en-ZA" altLang="en-US" sz="2100" b="1" dirty="0" smtClean="0">
              <a:solidFill>
                <a:srgbClr val="00A9A4"/>
              </a:solidFill>
              <a:latin typeface="Arial" pitchFamily="34" charset="0"/>
              <a:ea typeface="+mj-ea"/>
              <a:cs typeface="Arial" pitchFamily="34" charset="0"/>
            </a:endParaRPr>
          </a:p>
        </p:txBody>
      </p:sp>
    </p:spTree>
    <p:extLst>
      <p:ext uri="{BB962C8B-B14F-4D97-AF65-F5344CB8AC3E}">
        <p14:creationId xmlns:p14="http://schemas.microsoft.com/office/powerpoint/2010/main" val="231492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37</a:t>
            </a:fld>
            <a:endParaRPr lang="en-US" dirty="0">
              <a:solidFill>
                <a:schemeClr val="bg1"/>
              </a:solidFill>
            </a:endParaRPr>
          </a:p>
        </p:txBody>
      </p:sp>
      <p:sp>
        <p:nvSpPr>
          <p:cNvPr id="3" name="TextBox 2"/>
          <p:cNvSpPr txBox="1"/>
          <p:nvPr/>
        </p:nvSpPr>
        <p:spPr>
          <a:xfrm>
            <a:off x="153000" y="6019800"/>
            <a:ext cx="7771800" cy="276999"/>
          </a:xfrm>
          <a:prstGeom prst="rect">
            <a:avLst/>
          </a:prstGeom>
          <a:noFill/>
        </p:spPr>
        <p:txBody>
          <a:bodyPr wrap="square" rtlCol="0">
            <a:spAutoFit/>
          </a:bodyPr>
          <a:lstStyle/>
          <a:p>
            <a:r>
              <a:rPr lang="en-ZA" sz="1200" i="1" dirty="0" smtClean="0">
                <a:latin typeface="Arial" panose="020B0604020202020204" pitchFamily="34" charset="0"/>
                <a:cs typeface="Arial" panose="020B0604020202020204" pitchFamily="34" charset="0"/>
              </a:rPr>
              <a:t>(*) Findings reported were corrected by management by end of Feb 2017</a:t>
            </a:r>
            <a:r>
              <a:rPr lang="en-ZA" sz="1200" dirty="0" smtClean="0"/>
              <a:t>.</a:t>
            </a:r>
            <a:endParaRPr lang="en-ZA" sz="1200" dirty="0"/>
          </a:p>
        </p:txBody>
      </p:sp>
      <p:sp>
        <p:nvSpPr>
          <p:cNvPr id="6" name="Rectangle 5"/>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ZA" altLang="en-US" sz="2100" b="1" dirty="0" smtClean="0">
                <a:solidFill>
                  <a:srgbClr val="00A9A4"/>
                </a:solidFill>
                <a:latin typeface="Arial" pitchFamily="34" charset="0"/>
                <a:ea typeface="+mj-ea"/>
                <a:cs typeface="Arial" pitchFamily="34" charset="0"/>
              </a:rPr>
              <a:t>4. Overview of Key findings on the review of the 2017-18 </a:t>
            </a:r>
            <a:r>
              <a:rPr lang="en-ZA" altLang="en-US" sz="2100" b="1" dirty="0" smtClean="0">
                <a:solidFill>
                  <a:srgbClr val="00A9A4"/>
                </a:solidFill>
                <a:latin typeface="Arial" pitchFamily="34" charset="0"/>
                <a:ea typeface="+mj-ea"/>
                <a:cs typeface="Arial" pitchFamily="34" charset="0"/>
              </a:rPr>
              <a:t>APP</a:t>
            </a:r>
            <a:endParaRPr lang="en-ZA" altLang="en-US" sz="2100" b="1" dirty="0" smtClean="0">
              <a:solidFill>
                <a:srgbClr val="00A9A4"/>
              </a:solidFill>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54182148"/>
              </p:ext>
            </p:extLst>
          </p:nvPr>
        </p:nvGraphicFramePr>
        <p:xfrm>
          <a:off x="241299" y="1371600"/>
          <a:ext cx="8534401" cy="2937511"/>
        </p:xfrm>
        <a:graphic>
          <a:graphicData uri="http://schemas.openxmlformats.org/drawingml/2006/table">
            <a:tbl>
              <a:tblPr>
                <a:tableStyleId>{5C22544A-7EE6-4342-B048-85BDC9FD1C3A}</a:tableStyleId>
              </a:tblPr>
              <a:tblGrid>
                <a:gridCol w="1718432"/>
                <a:gridCol w="1270774"/>
                <a:gridCol w="1703992"/>
                <a:gridCol w="1963923"/>
                <a:gridCol w="1877280"/>
              </a:tblGrid>
              <a:tr h="1066800">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Programme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total indicators in the APP</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indicators  not well defined and targets not specific</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indicators corrected as per Final  APP 2017/18</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indicators not corrected as per Final  APP 2017/18</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r>
              <a:tr h="953696">
                <a:tc>
                  <a:txBody>
                    <a:bodyPr/>
                    <a:lstStyle/>
                    <a:p>
                      <a:pPr algn="l" rtl="0" fontAlgn="ctr"/>
                      <a:r>
                        <a:rPr lang="en-ZA" sz="1400" u="none" strike="noStrike" dirty="0">
                          <a:effectLst/>
                          <a:latin typeface="Arial" panose="020B0604020202020204" pitchFamily="34" charset="0"/>
                          <a:cs typeface="Arial" panose="020B0604020202020204" pitchFamily="34" charset="0"/>
                        </a:rPr>
                        <a:t>Programme  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effectLst/>
                          <a:latin typeface="Arial" panose="020B0604020202020204" pitchFamily="34" charset="0"/>
                          <a:cs typeface="Arial" panose="020B0604020202020204" pitchFamily="34" charset="0"/>
                        </a:rPr>
                        <a:t>18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a:effectLst/>
                          <a:latin typeface="Arial" panose="020B0604020202020204" pitchFamily="34" charset="0"/>
                          <a:cs typeface="Arial" panose="020B0604020202020204" pitchFamily="34" charset="0"/>
                        </a:rPr>
                        <a:t>11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b="0" i="0" u="none" strike="noStrike" dirty="0">
                          <a:solidFill>
                            <a:schemeClr val="dk1"/>
                          </a:solidFill>
                          <a:effectLst/>
                          <a:latin typeface="Arial" panose="020B0604020202020204" pitchFamily="34" charset="0"/>
                          <a:cs typeface="Arial" panose="020B0604020202020204" pitchFamily="34" charset="0"/>
                        </a:rPr>
                        <a:t>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effectLst/>
                          <a:latin typeface="Arial" panose="020B0604020202020204" pitchFamily="34" charset="0"/>
                          <a:cs typeface="Arial" panose="020B0604020202020204" pitchFamily="34" charset="0"/>
                        </a:rPr>
                        <a:t>4</a:t>
                      </a:r>
                      <a:r>
                        <a:rPr lang="en-ZA" sz="1400" u="none" strike="noStrike" dirty="0" smtClean="0">
                          <a:effectLst/>
                          <a:latin typeface="Arial" panose="020B0604020202020204" pitchFamily="34" charset="0"/>
                          <a:cs typeface="Arial" panose="020B0604020202020204" pitchFamily="34" charset="0"/>
                        </a:rPr>
                        <a:t> </a:t>
                      </a:r>
                      <a:r>
                        <a:rPr lang="en-ZA" sz="1400" u="none" strike="noStrike" dirty="0">
                          <a:effectLst/>
                          <a:latin typeface="Arial" panose="020B0604020202020204" pitchFamily="34" charset="0"/>
                          <a:cs typeface="Arial" panose="020B0604020202020204" pitchFamily="34" charset="0"/>
                        </a:rPr>
                        <a:t>(</a:t>
                      </a:r>
                      <a:r>
                        <a:rPr lang="en-ZA" sz="1400" u="none" strike="noStrike" dirty="0" smtClean="0">
                          <a:effectLst/>
                          <a:latin typeface="Arial" panose="020B0604020202020204" pitchFamily="34" charset="0"/>
                          <a:cs typeface="Arial" panose="020B0604020202020204" pitchFamily="34" charset="0"/>
                        </a:rPr>
                        <a:t>22 </a:t>
                      </a:r>
                      <a:r>
                        <a:rPr lang="en-ZA" sz="1400" u="none" strike="noStrike" dirty="0">
                          <a:effectLst/>
                          <a:latin typeface="Arial" panose="020B0604020202020204" pitchFamily="34" charset="0"/>
                          <a:cs typeface="Arial" panose="020B0604020202020204" pitchFamily="34" charset="0"/>
                        </a:rPr>
                        <a: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r>
              <a:tr h="917015">
                <a:tc>
                  <a:txBody>
                    <a:bodyPr/>
                    <a:lstStyle/>
                    <a:p>
                      <a:pPr algn="l" rtl="0" fontAlgn="ctr"/>
                      <a:r>
                        <a:rPr lang="en-ZA" sz="1400" u="none" strike="noStrike">
                          <a:effectLst/>
                          <a:latin typeface="Arial" panose="020B0604020202020204" pitchFamily="34" charset="0"/>
                          <a:cs typeface="Arial" panose="020B0604020202020204" pitchFamily="34" charset="0"/>
                        </a:rPr>
                        <a:t>Programme 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effectLst/>
                          <a:latin typeface="Arial" panose="020B0604020202020204" pitchFamily="34" charset="0"/>
                          <a:cs typeface="Arial" panose="020B0604020202020204" pitchFamily="34" charset="0"/>
                        </a:rPr>
                        <a:t>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ctr" latinLnBrk="0" hangingPunct="1"/>
                      <a:r>
                        <a:rPr lang="en-ZA" sz="1400" u="none" strike="noStrike" kern="1200" dirty="0">
                          <a:solidFill>
                            <a:schemeClr val="dk1"/>
                          </a:solidFill>
                          <a:effectLst/>
                          <a:latin typeface="Arial" panose="020B0604020202020204" pitchFamily="34" charset="0"/>
                          <a:ea typeface="+mn-ea"/>
                          <a:cs typeface="Arial" panose="020B0604020202020204" pitchFamily="34" charset="0"/>
                        </a:rPr>
                        <a:t>10</a:t>
                      </a:r>
                    </a:p>
                  </a:txBody>
                  <a:tcPr marL="7620" marR="7620" marT="7620" marB="0" anchor="ctr"/>
                </a:tc>
                <a:tc>
                  <a:txBody>
                    <a:bodyPr/>
                    <a:lstStyle/>
                    <a:p>
                      <a:pPr algn="ctr" rtl="0" fontAlgn="ctr"/>
                      <a:r>
                        <a:rPr lang="en-ZA" sz="1400" b="0" i="0" u="none" strike="noStrike" dirty="0" smtClean="0">
                          <a:solidFill>
                            <a:schemeClr val="dk1"/>
                          </a:solidFill>
                          <a:effectLst/>
                          <a:latin typeface="Arial" panose="020B0604020202020204" pitchFamily="34" charset="0"/>
                          <a:cs typeface="Arial" panose="020B0604020202020204" pitchFamily="34" charset="0"/>
                        </a:rPr>
                        <a:t>10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effectLst/>
                          <a:latin typeface="Arial" panose="020B0604020202020204" pitchFamily="34" charset="0"/>
                          <a:cs typeface="Arial" panose="020B0604020202020204" pitchFamily="34" charset="0"/>
                        </a:rPr>
                        <a:t>0</a:t>
                      </a:r>
                      <a:r>
                        <a:rPr lang="en-ZA" sz="1400" u="none" strike="noStrike" dirty="0" smtClean="0">
                          <a:effectLst/>
                          <a:latin typeface="Arial" panose="020B0604020202020204" pitchFamily="34" charset="0"/>
                          <a:cs typeface="Arial" panose="020B0604020202020204" pitchFamily="34" charset="0"/>
                        </a:rPr>
                        <a:t> (0%)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r>
            </a:tbl>
          </a:graphicData>
        </a:graphic>
      </p:graphicFrame>
      <p:sp>
        <p:nvSpPr>
          <p:cNvPr id="2" name="TextBox 1"/>
          <p:cNvSpPr txBox="1"/>
          <p:nvPr/>
        </p:nvSpPr>
        <p:spPr>
          <a:xfrm>
            <a:off x="457200" y="773668"/>
            <a:ext cx="7543800" cy="369332"/>
          </a:xfrm>
          <a:prstGeom prst="rect">
            <a:avLst/>
          </a:prstGeom>
          <a:noFill/>
        </p:spPr>
        <p:txBody>
          <a:bodyPr wrap="square" rtlCol="0">
            <a:spAutoFit/>
          </a:bodyPr>
          <a:lstStyle/>
          <a:p>
            <a:r>
              <a:rPr lang="en-US" b="1" dirty="0" smtClean="0">
                <a:solidFill>
                  <a:srgbClr val="00A9A4"/>
                </a:solidFill>
                <a:latin typeface="Arial" panose="020B0604020202020204" pitchFamily="34" charset="0"/>
                <a:cs typeface="Arial" panose="020B0604020202020204" pitchFamily="34" charset="0"/>
              </a:rPr>
              <a:t>Review performed for DAC – Indicators and targets</a:t>
            </a:r>
            <a:endParaRPr lang="en-US"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33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38</a:t>
            </a:fld>
            <a:endParaRPr lang="en-US" dirty="0">
              <a:solidFill>
                <a:schemeClr val="bg1"/>
              </a:solidFill>
            </a:endParaRPr>
          </a:p>
        </p:txBody>
      </p:sp>
      <p:sp>
        <p:nvSpPr>
          <p:cNvPr id="6" name="TextBox 5"/>
          <p:cNvSpPr txBox="1"/>
          <p:nvPr/>
        </p:nvSpPr>
        <p:spPr>
          <a:xfrm>
            <a:off x="153000" y="5867400"/>
            <a:ext cx="7771800" cy="276999"/>
          </a:xfrm>
          <a:prstGeom prst="rect">
            <a:avLst/>
          </a:prstGeom>
          <a:noFill/>
        </p:spPr>
        <p:txBody>
          <a:bodyPr wrap="square" rtlCol="0">
            <a:spAutoFit/>
          </a:bodyPr>
          <a:lstStyle/>
          <a:p>
            <a:r>
              <a:rPr lang="en-ZA" sz="1200" i="1" dirty="0" smtClean="0">
                <a:latin typeface="Arial" panose="020B0604020202020204" pitchFamily="34" charset="0"/>
                <a:cs typeface="Arial" panose="020B0604020202020204" pitchFamily="34" charset="0"/>
              </a:rPr>
              <a:t>(*) Findings reported were corrected by management by end of Feb 2017</a:t>
            </a:r>
            <a:r>
              <a:rPr lang="en-ZA" sz="1200" dirty="0" smtClean="0"/>
              <a:t>.</a:t>
            </a:r>
            <a:endParaRPr lang="en-ZA" sz="1200" dirty="0"/>
          </a:p>
        </p:txBody>
      </p:sp>
      <p:sp>
        <p:nvSpPr>
          <p:cNvPr id="7" name="Rectangle 6"/>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spcBef>
                <a:spcPct val="0"/>
              </a:spcBef>
              <a:spcAft>
                <a:spcPct val="0"/>
              </a:spcAft>
              <a:tabLst>
                <a:tab pos="457200" algn="l"/>
              </a:tabLst>
            </a:pPr>
            <a:r>
              <a:rPr lang="en-ZA" altLang="en-US" sz="2100" b="1" dirty="0">
                <a:solidFill>
                  <a:srgbClr val="00A9A4"/>
                </a:solidFill>
                <a:latin typeface="Arial" pitchFamily="34" charset="0"/>
                <a:cs typeface="Arial" pitchFamily="34" charset="0"/>
              </a:rPr>
              <a:t>4. Overview of Key findings on the review of the </a:t>
            </a:r>
            <a:r>
              <a:rPr lang="en-ZA" altLang="en-US" sz="2100" b="1" dirty="0" smtClean="0">
                <a:solidFill>
                  <a:srgbClr val="00A9A4"/>
                </a:solidFill>
                <a:latin typeface="Arial" pitchFamily="34" charset="0"/>
                <a:cs typeface="Arial" pitchFamily="34" charset="0"/>
              </a:rPr>
              <a:t>2017-18 APP</a:t>
            </a:r>
            <a:endParaRPr lang="en-ZA" altLang="en-US" sz="2100" b="1" dirty="0" smtClean="0">
              <a:solidFill>
                <a:srgbClr val="00A9A4"/>
              </a:solidFill>
              <a:latin typeface="Arial" pitchFamily="34" charset="0"/>
              <a:ea typeface="+mj-ea"/>
              <a:cs typeface="Arial" pitchFamily="34" charset="0"/>
            </a:endParaRPr>
          </a:p>
        </p:txBody>
      </p:sp>
      <p:graphicFrame>
        <p:nvGraphicFramePr>
          <p:cNvPr id="9" name="Content Placeholder 6"/>
          <p:cNvGraphicFramePr>
            <a:graphicFrameLocks/>
          </p:cNvGraphicFramePr>
          <p:nvPr>
            <p:extLst>
              <p:ext uri="{D42A27DB-BD31-4B8C-83A1-F6EECF244321}">
                <p14:modId xmlns:p14="http://schemas.microsoft.com/office/powerpoint/2010/main" val="1279851727"/>
              </p:ext>
            </p:extLst>
          </p:nvPr>
        </p:nvGraphicFramePr>
        <p:xfrm>
          <a:off x="304800" y="1371600"/>
          <a:ext cx="8267400" cy="3295186"/>
        </p:xfrm>
        <a:graphic>
          <a:graphicData uri="http://schemas.openxmlformats.org/drawingml/2006/table">
            <a:tbl>
              <a:tblPr>
                <a:tableStyleId>{5C22544A-7EE6-4342-B048-85BDC9FD1C3A}</a:tableStyleId>
              </a:tblPr>
              <a:tblGrid>
                <a:gridCol w="1447800"/>
                <a:gridCol w="1646034"/>
                <a:gridCol w="1720111"/>
                <a:gridCol w="1958281"/>
                <a:gridCol w="1495174"/>
              </a:tblGrid>
              <a:tr h="1228493">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Programme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total indicators in the APP</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targets not measurable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targets corrected as per the Final  APP 2017/18</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targets not corrected as per Final  APP 2017/18</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r>
              <a:tr h="914400">
                <a:tc>
                  <a:txBody>
                    <a:bodyPr/>
                    <a:lstStyle/>
                    <a:p>
                      <a:pPr algn="l" rtl="0" fontAlgn="ctr"/>
                      <a:r>
                        <a:rPr lang="en-ZA" sz="1400" u="none" strike="noStrike" dirty="0">
                          <a:effectLst/>
                          <a:latin typeface="Arial" panose="020B0604020202020204" pitchFamily="34" charset="0"/>
                          <a:cs typeface="Arial" panose="020B0604020202020204" pitchFamily="34" charset="0"/>
                        </a:rPr>
                        <a:t>Programme  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effectLst/>
                          <a:latin typeface="Arial" panose="020B0604020202020204" pitchFamily="34" charset="0"/>
                          <a:cs typeface="Arial" panose="020B0604020202020204" pitchFamily="34" charset="0"/>
                        </a:rPr>
                        <a:t>18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b="0" i="0" u="none" strike="noStrike" dirty="0">
                          <a:solidFill>
                            <a:schemeClr val="dk1"/>
                          </a:solidFill>
                          <a:effectLst/>
                          <a:latin typeface="Arial" panose="020B0604020202020204" pitchFamily="34" charset="0"/>
                          <a:cs typeface="Arial" panose="020B0604020202020204" pitchFamily="34" charset="0"/>
                        </a:rPr>
                        <a:t>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b="0" i="0" u="none" strike="noStrike" dirty="0">
                          <a:solidFill>
                            <a:schemeClr val="dk1"/>
                          </a:solidFill>
                          <a:effectLst/>
                          <a:latin typeface="Arial" panose="020B0604020202020204" pitchFamily="34" charset="0"/>
                          <a:cs typeface="Arial" panose="020B0604020202020204" pitchFamily="34" charset="0"/>
                        </a:rPr>
                        <a:t>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b="0" i="0" u="none" strike="noStrike" dirty="0" smtClean="0">
                          <a:solidFill>
                            <a:schemeClr val="dk1"/>
                          </a:solidFill>
                          <a:effectLst/>
                          <a:latin typeface="Arial" panose="020B0604020202020204" pitchFamily="34" charset="0"/>
                          <a:cs typeface="Arial" panose="020B0604020202020204" pitchFamily="34" charset="0"/>
                        </a:rPr>
                        <a:t>4 (22 %)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r>
              <a:tr h="1152293">
                <a:tc>
                  <a:txBody>
                    <a:bodyPr/>
                    <a:lstStyle/>
                    <a:p>
                      <a:pPr algn="l" rtl="0" fontAlgn="ctr"/>
                      <a:r>
                        <a:rPr lang="en-ZA" sz="1400" u="none" strike="noStrike">
                          <a:effectLst/>
                          <a:latin typeface="Arial" panose="020B0604020202020204" pitchFamily="34" charset="0"/>
                          <a:cs typeface="Arial" panose="020B0604020202020204" pitchFamily="34" charset="0"/>
                        </a:rPr>
                        <a:t>Programme 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effectLst/>
                          <a:latin typeface="Arial" panose="020B0604020202020204" pitchFamily="34" charset="0"/>
                          <a:cs typeface="Arial" panose="020B0604020202020204" pitchFamily="34" charset="0"/>
                        </a:rPr>
                        <a:t>17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solidFill>
                            <a:schemeClr val="tx1"/>
                          </a:solidFill>
                          <a:effectLst/>
                          <a:latin typeface="Arial" panose="020B0604020202020204" pitchFamily="34" charset="0"/>
                          <a:cs typeface="Arial" panose="020B0604020202020204" pitchFamily="34" charset="0"/>
                        </a:rPr>
                        <a:t>3</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b="0" i="0" u="none" strike="noStrike" dirty="0">
                          <a:solidFill>
                            <a:schemeClr val="dk1"/>
                          </a:solidFill>
                          <a:effectLst/>
                          <a:latin typeface="Arial" panose="020B0604020202020204" pitchFamily="34" charset="0"/>
                          <a:cs typeface="Arial" panose="020B0604020202020204" pitchFamily="34" charset="0"/>
                        </a:rPr>
                        <a:t>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smtClean="0">
                          <a:effectLst/>
                          <a:latin typeface="Arial" panose="020B0604020202020204" pitchFamily="34" charset="0"/>
                          <a:cs typeface="Arial" panose="020B0604020202020204" pitchFamily="34" charset="0"/>
                        </a:rPr>
                        <a:t>0 (0%)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r>
            </a:tbl>
          </a:graphicData>
        </a:graphic>
      </p:graphicFrame>
      <p:sp>
        <p:nvSpPr>
          <p:cNvPr id="8" name="TextBox 7"/>
          <p:cNvSpPr txBox="1"/>
          <p:nvPr/>
        </p:nvSpPr>
        <p:spPr>
          <a:xfrm>
            <a:off x="457200" y="773668"/>
            <a:ext cx="7543800" cy="369332"/>
          </a:xfrm>
          <a:prstGeom prst="rect">
            <a:avLst/>
          </a:prstGeom>
          <a:noFill/>
        </p:spPr>
        <p:txBody>
          <a:bodyPr wrap="square" rtlCol="0">
            <a:spAutoFit/>
          </a:bodyPr>
          <a:lstStyle/>
          <a:p>
            <a:r>
              <a:rPr lang="en-US" b="1" dirty="0" smtClean="0">
                <a:solidFill>
                  <a:srgbClr val="00A9A4"/>
                </a:solidFill>
                <a:latin typeface="Arial" panose="020B0604020202020204" pitchFamily="34" charset="0"/>
                <a:cs typeface="Arial" panose="020B0604020202020204" pitchFamily="34" charset="0"/>
              </a:rPr>
              <a:t>Review performed for DAC – Targets </a:t>
            </a:r>
            <a:endParaRPr lang="en-US"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58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317300988"/>
              </p:ext>
            </p:extLst>
          </p:nvPr>
        </p:nvGraphicFramePr>
        <p:xfrm>
          <a:off x="228600" y="1314310"/>
          <a:ext cx="8534400" cy="4019690"/>
        </p:xfrm>
        <a:graphic>
          <a:graphicData uri="http://schemas.openxmlformats.org/drawingml/2006/table">
            <a:tbl>
              <a:tblPr>
                <a:tableStyleId>{5C22544A-7EE6-4342-B048-85BDC9FD1C3A}</a:tableStyleId>
              </a:tblPr>
              <a:tblGrid>
                <a:gridCol w="1561332"/>
                <a:gridCol w="1799502"/>
                <a:gridCol w="1720111"/>
                <a:gridCol w="1958281"/>
                <a:gridCol w="1495174"/>
              </a:tblGrid>
              <a:tr h="1143000">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Programme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total indicators in the APP</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Discrepancies between the annual ,quarterly targets and listings provided by </a:t>
                      </a:r>
                      <a:r>
                        <a:rPr lang="en-ZA" sz="1400" b="1" u="none" strike="noStrike" dirty="0" smtClean="0">
                          <a:solidFill>
                            <a:schemeClr val="bg1"/>
                          </a:solidFill>
                          <a:effectLst/>
                          <a:latin typeface="Arial" panose="020B0604020202020204" pitchFamily="34" charset="0"/>
                          <a:cs typeface="Arial" panose="020B0604020202020204" pitchFamily="34" charset="0"/>
                        </a:rPr>
                        <a:t>management</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discrepancies corrected as per the Final  APP 2017/18</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c>
                  <a:txBody>
                    <a:bodyPr/>
                    <a:lstStyle/>
                    <a:p>
                      <a:pPr algn="ctr" rtl="0" fontAlgn="ctr"/>
                      <a:r>
                        <a:rPr lang="en-ZA" sz="1400" b="1" u="none" strike="noStrike" dirty="0">
                          <a:solidFill>
                            <a:schemeClr val="bg1"/>
                          </a:solidFill>
                          <a:effectLst/>
                          <a:latin typeface="Arial" panose="020B0604020202020204" pitchFamily="34" charset="0"/>
                          <a:cs typeface="Arial" panose="020B0604020202020204" pitchFamily="34" charset="0"/>
                        </a:rPr>
                        <a:t>No of discrepancies  not corrected as per Final  APP 2017/18</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tx2">
                        <a:lumMod val="60000"/>
                        <a:lumOff val="40000"/>
                      </a:schemeClr>
                    </a:solidFill>
                  </a:tcPr>
                </a:tc>
              </a:tr>
              <a:tr h="1392738">
                <a:tc>
                  <a:txBody>
                    <a:bodyPr/>
                    <a:lstStyle/>
                    <a:p>
                      <a:pPr algn="l" rtl="0" fontAlgn="ctr"/>
                      <a:r>
                        <a:rPr lang="en-ZA" sz="1400" u="none" strike="noStrike" dirty="0">
                          <a:effectLst/>
                          <a:latin typeface="Arial" panose="020B0604020202020204" pitchFamily="34" charset="0"/>
                          <a:cs typeface="Arial" panose="020B0604020202020204" pitchFamily="34" charset="0"/>
                        </a:rPr>
                        <a:t>Programme  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effectLst/>
                          <a:latin typeface="Arial" panose="020B0604020202020204" pitchFamily="34" charset="0"/>
                          <a:cs typeface="Arial" panose="020B0604020202020204" pitchFamily="34" charset="0"/>
                        </a:rPr>
                        <a:t>18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b="0" i="0" u="none" strike="noStrike" dirty="0">
                          <a:solidFill>
                            <a:schemeClr val="dk1"/>
                          </a:solidFill>
                          <a:effectLst/>
                          <a:latin typeface="Arial" panose="020B0604020202020204" pitchFamily="34" charset="0"/>
                          <a:cs typeface="Arial" panose="020B0604020202020204" pitchFamily="34" charset="0"/>
                        </a:rPr>
                        <a:t>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b="0" i="0" u="none" strike="noStrike" dirty="0" smtClean="0">
                          <a:solidFill>
                            <a:srgbClr val="000000"/>
                          </a:solidFill>
                          <a:effectLst/>
                          <a:latin typeface="Arial" panose="020B0604020202020204" pitchFamily="34" charset="0"/>
                          <a:cs typeface="Arial" panose="020B0604020202020204" pitchFamily="34" charset="0"/>
                        </a:rPr>
                        <a:t>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effectLst/>
                          <a:latin typeface="Arial" panose="020B0604020202020204" pitchFamily="34" charset="0"/>
                          <a:cs typeface="Arial" panose="020B0604020202020204" pitchFamily="34" charset="0"/>
                        </a:rPr>
                        <a:t>0</a:t>
                      </a:r>
                      <a:r>
                        <a:rPr lang="en-ZA" sz="1400" u="none" strike="noStrike" dirty="0" smtClean="0">
                          <a:effectLst/>
                          <a:latin typeface="Arial" panose="020B0604020202020204" pitchFamily="34" charset="0"/>
                          <a:cs typeface="Arial" panose="020B0604020202020204" pitchFamily="34" charset="0"/>
                        </a:rPr>
                        <a:t> (0%)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r>
              <a:tr h="1339172">
                <a:tc>
                  <a:txBody>
                    <a:bodyPr/>
                    <a:lstStyle/>
                    <a:p>
                      <a:pPr algn="l" rtl="0" fontAlgn="ctr"/>
                      <a:r>
                        <a:rPr lang="en-ZA" sz="1400" u="none" strike="noStrike">
                          <a:effectLst/>
                          <a:latin typeface="Arial" panose="020B0604020202020204" pitchFamily="34" charset="0"/>
                          <a:cs typeface="Arial" panose="020B0604020202020204" pitchFamily="34" charset="0"/>
                        </a:rPr>
                        <a:t>Programme 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a:effectLst/>
                          <a:latin typeface="Arial" panose="020B0604020202020204" pitchFamily="34" charset="0"/>
                          <a:cs typeface="Arial" panose="020B0604020202020204" pitchFamily="34" charset="0"/>
                        </a:rPr>
                        <a:t>17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a:solidFill>
                            <a:schemeClr val="tx1"/>
                          </a:solidFill>
                          <a:effectLst/>
                          <a:latin typeface="Arial" panose="020B0604020202020204" pitchFamily="34" charset="0"/>
                          <a:cs typeface="Arial" panose="020B0604020202020204" pitchFamily="34" charset="0"/>
                        </a:rPr>
                        <a:t>2</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b="0" i="0" u="none" strike="noStrike" dirty="0">
                          <a:solidFill>
                            <a:schemeClr val="dk1"/>
                          </a:solidFill>
                          <a:effectLst/>
                          <a:latin typeface="Arial" panose="020B0604020202020204" pitchFamily="34" charset="0"/>
                          <a:cs typeface="Arial" panose="020B0604020202020204" pitchFamily="34" charset="0"/>
                        </a:rPr>
                        <a:t>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rtl="0" fontAlgn="ctr"/>
                      <a:r>
                        <a:rPr lang="en-ZA" sz="1400" u="none" strike="noStrike" dirty="0" smtClean="0">
                          <a:effectLst/>
                          <a:latin typeface="Arial" panose="020B0604020202020204" pitchFamily="34" charset="0"/>
                          <a:cs typeface="Arial" panose="020B0604020202020204" pitchFamily="34" charset="0"/>
                        </a:rPr>
                        <a:t>0 (0%)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r>
            </a:tbl>
          </a:graphicData>
        </a:graphic>
      </p:graphicFrame>
      <p:sp>
        <p:nvSpPr>
          <p:cNvPr id="5" name="Rectangle 4"/>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spcBef>
                <a:spcPct val="0"/>
              </a:spcBef>
              <a:spcAft>
                <a:spcPct val="0"/>
              </a:spcAft>
              <a:tabLst>
                <a:tab pos="457200" algn="l"/>
              </a:tabLst>
            </a:pPr>
            <a:r>
              <a:rPr lang="en-ZA" altLang="en-US" sz="2100" b="1" dirty="0">
                <a:solidFill>
                  <a:srgbClr val="00A9A4"/>
                </a:solidFill>
                <a:latin typeface="Arial" pitchFamily="34" charset="0"/>
                <a:cs typeface="Arial" pitchFamily="34" charset="0"/>
              </a:rPr>
              <a:t>4. Overview of Key findings on the review of the </a:t>
            </a:r>
            <a:r>
              <a:rPr lang="en-ZA" altLang="en-US" sz="2100" b="1" dirty="0" smtClean="0">
                <a:solidFill>
                  <a:srgbClr val="00A9A4"/>
                </a:solidFill>
                <a:latin typeface="Arial" pitchFamily="34" charset="0"/>
                <a:cs typeface="Arial" pitchFamily="34" charset="0"/>
              </a:rPr>
              <a:t>2017-18 APP</a:t>
            </a:r>
            <a:endParaRPr lang="en-ZA" altLang="en-US" sz="2100" b="1" dirty="0" smtClean="0">
              <a:solidFill>
                <a:srgbClr val="00A9A4"/>
              </a:solidFill>
              <a:latin typeface="Arial" pitchFamily="34" charset="0"/>
              <a:ea typeface="+mj-ea"/>
              <a:cs typeface="Arial" pitchFamily="34" charset="0"/>
            </a:endParaRPr>
          </a:p>
        </p:txBody>
      </p:sp>
      <p:sp>
        <p:nvSpPr>
          <p:cNvPr id="6" name="TextBox 5"/>
          <p:cNvSpPr txBox="1"/>
          <p:nvPr/>
        </p:nvSpPr>
        <p:spPr>
          <a:xfrm>
            <a:off x="457200" y="773668"/>
            <a:ext cx="7543800" cy="369332"/>
          </a:xfrm>
          <a:prstGeom prst="rect">
            <a:avLst/>
          </a:prstGeom>
          <a:noFill/>
        </p:spPr>
        <p:txBody>
          <a:bodyPr wrap="square" rtlCol="0">
            <a:spAutoFit/>
          </a:bodyPr>
          <a:lstStyle/>
          <a:p>
            <a:r>
              <a:rPr lang="en-US" b="1" dirty="0" smtClean="0">
                <a:solidFill>
                  <a:srgbClr val="00A9A4"/>
                </a:solidFill>
                <a:latin typeface="Arial" panose="020B0604020202020204" pitchFamily="34" charset="0"/>
                <a:cs typeface="Arial" panose="020B0604020202020204" pitchFamily="34" charset="0"/>
              </a:rPr>
              <a:t>Review performed for DAC – Alignment (Annual vs Quarterly)</a:t>
            </a:r>
            <a:endParaRPr lang="en-US"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89361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34ABD1-81A3-44C0-ADD6-DB07EAD19A43}" type="slidenum">
              <a:rPr lang="en-US" smtClean="0"/>
              <a:pPr/>
              <a:t>4</a:t>
            </a:fld>
            <a:endParaRPr lang="en-US" dirty="0"/>
          </a:p>
        </p:txBody>
      </p:sp>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1</a:t>
            </a: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Overview of the performance reporting process</a:t>
            </a:r>
            <a:endParaRPr lang="en-US" sz="2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448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28600" y="838200"/>
            <a:ext cx="80772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rgbClr val="FF0000"/>
                </a:solidFill>
                <a:latin typeface="Arial" panose="020B0604020202020204" pitchFamily="34" charset="0"/>
                <a:cs typeface="Arial" panose="020B0604020202020204" pitchFamily="34" charset="0"/>
              </a:rPr>
              <a:t>Indicator and target in the MTSF not included in the Strategic plan and Annual performance plan.</a:t>
            </a:r>
            <a:endParaRPr lang="en-ZA" sz="2000" b="1" dirty="0">
              <a:solidFill>
                <a:srgbClr val="FF0000"/>
              </a:solidFill>
              <a:latin typeface="Arial" panose="020B0604020202020204" pitchFamily="34" charset="0"/>
              <a:cs typeface="Arial" panose="020B0604020202020204" pitchFamily="34" charset="0"/>
            </a:endParaRPr>
          </a:p>
        </p:txBody>
      </p:sp>
      <p:sp>
        <p:nvSpPr>
          <p:cNvPr id="3" name="Content Placeholder 3"/>
          <p:cNvSpPr txBox="1">
            <a:spLocks/>
          </p:cNvSpPr>
          <p:nvPr/>
        </p:nvSpPr>
        <p:spPr>
          <a:xfrm>
            <a:off x="457200" y="1752600"/>
            <a:ext cx="82296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b="1" dirty="0" smtClean="0">
                <a:solidFill>
                  <a:srgbClr val="002060"/>
                </a:solidFill>
                <a:latin typeface="Arial" panose="020B0604020202020204" pitchFamily="34" charset="0"/>
                <a:cs typeface="Arial" panose="020B0604020202020204" pitchFamily="34" charset="0"/>
              </a:rPr>
              <a:t>Sub-outcome 2: Equal opportunities, inclusion and redress</a:t>
            </a:r>
            <a:endParaRPr lang="en-ZA" sz="2100" dirty="0" smtClean="0">
              <a:solidFill>
                <a:srgbClr val="002060"/>
              </a:solidFill>
              <a:latin typeface="Arial" panose="020B0604020202020204" pitchFamily="34" charset="0"/>
              <a:cs typeface="Arial" panose="020B0604020202020204" pitchFamily="34" charset="0"/>
            </a:endParaRPr>
          </a:p>
          <a:p>
            <a:endParaRPr lang="en-ZA" sz="2100" dirty="0" smtClean="0">
              <a:solidFill>
                <a:srgbClr val="002060"/>
              </a:solidFill>
              <a:latin typeface="Arial" panose="020B0604020202020204" pitchFamily="34" charset="0"/>
              <a:cs typeface="Arial" panose="020B0604020202020204" pitchFamily="34" charset="0"/>
            </a:endParaRPr>
          </a:p>
          <a:p>
            <a:endParaRPr lang="en-ZA" sz="2100" dirty="0">
              <a:solidFill>
                <a:srgbClr val="00206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64221033"/>
              </p:ext>
            </p:extLst>
          </p:nvPr>
        </p:nvGraphicFramePr>
        <p:xfrm>
          <a:off x="609600" y="2362200"/>
          <a:ext cx="7543800" cy="2301240"/>
        </p:xfrm>
        <a:graphic>
          <a:graphicData uri="http://schemas.openxmlformats.org/drawingml/2006/table">
            <a:tbl>
              <a:tblPr firstRow="1" firstCol="1" bandRow="1">
                <a:tableStyleId>{5C22544A-7EE6-4342-B048-85BDC9FD1C3A}</a:tableStyleId>
              </a:tblPr>
              <a:tblGrid>
                <a:gridCol w="1905000"/>
                <a:gridCol w="2419350"/>
                <a:gridCol w="3219450"/>
              </a:tblGrid>
              <a:tr h="457200">
                <a:tc>
                  <a:txBody>
                    <a:bodyPr/>
                    <a:lstStyle/>
                    <a:p>
                      <a:pPr algn="ctr">
                        <a:spcAft>
                          <a:spcPts val="600"/>
                        </a:spcAft>
                      </a:pPr>
                      <a:r>
                        <a:rPr lang="en-US" sz="1400" dirty="0">
                          <a:effectLst/>
                          <a:latin typeface="Arial" panose="020B0604020202020204" pitchFamily="34" charset="0"/>
                          <a:cs typeface="Arial" panose="020B0604020202020204" pitchFamily="34" charset="0"/>
                        </a:rPr>
                        <a:t>Action</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600"/>
                        </a:spcAft>
                      </a:pPr>
                      <a:r>
                        <a:rPr lang="en-US" sz="1400" dirty="0">
                          <a:effectLst/>
                          <a:latin typeface="Arial" panose="020B0604020202020204" pitchFamily="34" charset="0"/>
                          <a:cs typeface="Arial" panose="020B0604020202020204" pitchFamily="34" charset="0"/>
                        </a:rPr>
                        <a:t>Indicators</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600"/>
                        </a:spcAft>
                      </a:pPr>
                      <a:r>
                        <a:rPr lang="en-US" sz="1400" dirty="0">
                          <a:effectLst/>
                          <a:latin typeface="Arial" panose="020B0604020202020204" pitchFamily="34" charset="0"/>
                          <a:cs typeface="Arial" panose="020B0604020202020204" pitchFamily="34" charset="0"/>
                        </a:rPr>
                        <a:t>Target</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r>
              <a:tr h="1844040">
                <a:tc>
                  <a:txBody>
                    <a:bodyPr/>
                    <a:lstStyle/>
                    <a:p>
                      <a:pPr>
                        <a:spcAft>
                          <a:spcPts val="600"/>
                        </a:spcAft>
                      </a:pPr>
                      <a:r>
                        <a:rPr lang="en-US" sz="1400" dirty="0">
                          <a:effectLst/>
                          <a:latin typeface="Arial" panose="020B0604020202020204" pitchFamily="34" charset="0"/>
                          <a:cs typeface="Arial" panose="020B0604020202020204" pitchFamily="34" charset="0"/>
                        </a:rPr>
                        <a:t>Promote heritage and culture </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600"/>
                        </a:spcAft>
                      </a:pPr>
                      <a:r>
                        <a:rPr lang="en-US" sz="1400" dirty="0">
                          <a:effectLst/>
                          <a:latin typeface="Arial" panose="020B0604020202020204" pitchFamily="34" charset="0"/>
                          <a:cs typeface="Arial" panose="020B0604020202020204" pitchFamily="34" charset="0"/>
                        </a:rPr>
                        <a:t>Number of movies produced on African civilizations</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600"/>
                        </a:spcAft>
                      </a:pPr>
                      <a:r>
                        <a:rPr lang="en-US" sz="1400" dirty="0">
                          <a:effectLst/>
                          <a:latin typeface="Arial" panose="020B0604020202020204" pitchFamily="34" charset="0"/>
                          <a:cs typeface="Arial" panose="020B0604020202020204" pitchFamily="34" charset="0"/>
                        </a:rPr>
                        <a:t>2 movies produced on African civilizations such as </a:t>
                      </a:r>
                      <a:r>
                        <a:rPr lang="en-US" sz="1400" dirty="0" err="1">
                          <a:effectLst/>
                          <a:latin typeface="Arial" panose="020B0604020202020204" pitchFamily="34" charset="0"/>
                          <a:cs typeface="Arial" panose="020B0604020202020204" pitchFamily="34" charset="0"/>
                        </a:rPr>
                        <a:t>Mapungubwe</a:t>
                      </a:r>
                      <a:r>
                        <a:rPr lang="en-US" sz="1400" dirty="0">
                          <a:effectLst/>
                          <a:latin typeface="Arial" panose="020B0604020202020204" pitchFamily="34" charset="0"/>
                          <a:cs typeface="Arial" panose="020B0604020202020204" pitchFamily="34" charset="0"/>
                        </a:rPr>
                        <a:t> by 2018/19</a:t>
                      </a:r>
                      <a:endParaRPr lang="en-ZA" sz="14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
        <p:nvSpPr>
          <p:cNvPr id="5" name="Rectangle 4"/>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spcBef>
                <a:spcPct val="0"/>
              </a:spcBef>
              <a:spcAft>
                <a:spcPct val="0"/>
              </a:spcAft>
              <a:tabLst>
                <a:tab pos="457200" algn="l"/>
              </a:tabLst>
            </a:pPr>
            <a:r>
              <a:rPr lang="en-ZA" altLang="en-US" sz="2100" b="1" dirty="0">
                <a:solidFill>
                  <a:srgbClr val="00A9A4"/>
                </a:solidFill>
                <a:latin typeface="Arial" pitchFamily="34" charset="0"/>
                <a:cs typeface="Arial" pitchFamily="34" charset="0"/>
              </a:rPr>
              <a:t>4. Overview of Key findings on the review of the </a:t>
            </a:r>
            <a:r>
              <a:rPr lang="en-ZA" altLang="en-US" sz="2100" b="1" dirty="0" smtClean="0">
                <a:solidFill>
                  <a:srgbClr val="00A9A4"/>
                </a:solidFill>
                <a:latin typeface="Arial" pitchFamily="34" charset="0"/>
                <a:cs typeface="Arial" pitchFamily="34" charset="0"/>
              </a:rPr>
              <a:t>2017-18 APP</a:t>
            </a:r>
            <a:endParaRPr lang="en-ZA" altLang="en-US" sz="2100" b="1" dirty="0" smtClean="0">
              <a:solidFill>
                <a:srgbClr val="00A9A4"/>
              </a:solidFill>
              <a:latin typeface="Arial" pitchFamily="34" charset="0"/>
              <a:ea typeface="+mj-ea"/>
              <a:cs typeface="Arial" pitchFamily="34" charset="0"/>
            </a:endParaRPr>
          </a:p>
        </p:txBody>
      </p:sp>
    </p:spTree>
    <p:extLst>
      <p:ext uri="{BB962C8B-B14F-4D97-AF65-F5344CB8AC3E}">
        <p14:creationId xmlns:p14="http://schemas.microsoft.com/office/powerpoint/2010/main" val="1402557728"/>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endParaRPr lang="en-ZA" sz="2000" dirty="0" smtClean="0"/>
          </a:p>
          <a:p>
            <a:pPr marL="457200" lvl="1" indent="0">
              <a:buNone/>
            </a:pPr>
            <a:r>
              <a:rPr lang="en-ZA" sz="2000" dirty="0" smtClean="0">
                <a:solidFill>
                  <a:schemeClr val="tx1">
                    <a:lumMod val="50000"/>
                    <a:lumOff val="50000"/>
                  </a:schemeClr>
                </a:solidFill>
              </a:rPr>
              <a:t> </a:t>
            </a:r>
          </a:p>
          <a:p>
            <a:pPr marL="457200" lvl="1" indent="0">
              <a:buNone/>
            </a:pPr>
            <a:endParaRPr lang="en-ZA" sz="2000" dirty="0" smtClean="0">
              <a:solidFill>
                <a:schemeClr val="tx1">
                  <a:lumMod val="50000"/>
                  <a:lumOff val="50000"/>
                </a:schemeClr>
              </a:solidFill>
            </a:endParaRPr>
          </a:p>
          <a:p>
            <a:pPr marL="0" indent="0"/>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945135828"/>
              </p:ext>
            </p:extLst>
          </p:nvPr>
        </p:nvGraphicFramePr>
        <p:xfrm>
          <a:off x="152400" y="1524000"/>
          <a:ext cx="8610600" cy="4495801"/>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981200"/>
                <a:gridCol w="6629400"/>
              </a:tblGrid>
              <a:tr h="582617">
                <a:tc gridSpan="2">
                  <a:txBody>
                    <a:bodyPr/>
                    <a:lstStyle/>
                    <a:p>
                      <a:pPr>
                        <a:lnSpc>
                          <a:spcPct val="115000"/>
                        </a:lnSpc>
                        <a:spcAft>
                          <a:spcPts val="1000"/>
                        </a:spcAft>
                      </a:pPr>
                      <a:r>
                        <a:rPr lang="en-ZA" sz="1400" b="1" dirty="0" smtClean="0">
                          <a:solidFill>
                            <a:schemeClr val="bg1"/>
                          </a:solidFill>
                          <a:effectLst/>
                          <a:latin typeface="Arial" panose="020B0604020202020204" pitchFamily="34" charset="0"/>
                          <a:ea typeface="Calibri"/>
                          <a:cs typeface="Arial" panose="020B0604020202020204" pitchFamily="34" charset="0"/>
                        </a:rPr>
                        <a:t>Programme</a:t>
                      </a:r>
                      <a:r>
                        <a:rPr lang="en-ZA" sz="1400" b="1" baseline="0" dirty="0" smtClean="0">
                          <a:solidFill>
                            <a:schemeClr val="bg1"/>
                          </a:solidFill>
                          <a:effectLst/>
                          <a:latin typeface="Arial" panose="020B0604020202020204" pitchFamily="34" charset="0"/>
                          <a:ea typeface="Calibri"/>
                          <a:cs typeface="Arial" panose="020B0604020202020204" pitchFamily="34" charset="0"/>
                        </a:rPr>
                        <a:t> 4 : Heritage Promotion and Preservation (New indicators)</a:t>
                      </a:r>
                      <a:endParaRPr lang="en-ZA" sz="1400" b="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solidFill>
                      <a:srgbClr val="002060"/>
                    </a:solidFill>
                  </a:tcPr>
                </a:tc>
                <a:tc hMerge="1">
                  <a:txBody>
                    <a:bodyPr/>
                    <a:lstStyle/>
                    <a:p>
                      <a:pPr>
                        <a:lnSpc>
                          <a:spcPct val="115000"/>
                        </a:lnSpc>
                        <a:spcAft>
                          <a:spcPts val="1000"/>
                        </a:spcAft>
                      </a:pPr>
                      <a:endParaRPr lang="en-ZA" sz="1100" b="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solidFill>
                      <a:srgbClr val="002060"/>
                    </a:solidFill>
                  </a:tcPr>
                </a:tc>
              </a:tr>
              <a:tr h="864921">
                <a:tc rowSpan="4">
                  <a:txBody>
                    <a:bodyPr/>
                    <a:lstStyle/>
                    <a:p>
                      <a:pPr>
                        <a:lnSpc>
                          <a:spcPct val="115000"/>
                        </a:lnSpc>
                        <a:spcAft>
                          <a:spcPts val="1000"/>
                        </a:spcAft>
                      </a:pPr>
                      <a:endParaRPr lang="en-ZA" sz="1400" dirty="0" smtClean="0">
                        <a:solidFill>
                          <a:schemeClr val="tx1"/>
                        </a:solidFill>
                        <a:effectLst/>
                        <a:latin typeface="Arial" panose="020B0604020202020204" pitchFamily="34" charset="0"/>
                        <a:ea typeface="Calibri"/>
                        <a:cs typeface="Arial" panose="020B0604020202020204" pitchFamily="34" charset="0"/>
                      </a:endParaRPr>
                    </a:p>
                    <a:p>
                      <a:pPr>
                        <a:lnSpc>
                          <a:spcPct val="115000"/>
                        </a:lnSpc>
                        <a:spcAft>
                          <a:spcPts val="1000"/>
                        </a:spcAft>
                      </a:pPr>
                      <a:r>
                        <a:rPr lang="en-ZA" sz="1400" dirty="0" smtClean="0">
                          <a:solidFill>
                            <a:schemeClr val="tx1"/>
                          </a:solidFill>
                          <a:effectLst/>
                          <a:latin typeface="Arial" panose="020B0604020202020204" pitchFamily="34" charset="0"/>
                          <a:ea typeface="Calibri"/>
                          <a:cs typeface="Arial" panose="020B0604020202020204" pitchFamily="34" charset="0"/>
                        </a:rPr>
                        <a:t>Targets for programme performance indicators</a:t>
                      </a:r>
                      <a:endParaRPr lang="en-ZA"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New indicator : One consolidated report on heritage infrastructure project being implemented</a:t>
                      </a:r>
                      <a:endParaRPr lang="en-ZA" sz="1400" b="0" dirty="0" smtClean="0">
                        <a:effectLst/>
                        <a:latin typeface="Arial" panose="020B0604020202020204" pitchFamily="34" charset="0"/>
                        <a:ea typeface="Calibri"/>
                        <a:cs typeface="Arial" panose="020B0604020202020204" pitchFamily="34" charset="0"/>
                      </a:endParaRPr>
                    </a:p>
                  </a:txBody>
                  <a:tcPr marL="68580" marR="68580" marT="0" marB="0">
                    <a:solidFill>
                      <a:schemeClr val="tx2">
                        <a:lumMod val="20000"/>
                        <a:lumOff val="80000"/>
                      </a:schemeClr>
                    </a:solidFill>
                  </a:tcPr>
                </a:tc>
              </a:tr>
              <a:tr h="945383">
                <a:tc vMerge="1">
                  <a:txBody>
                    <a:bodyPr/>
                    <a:lstStyle/>
                    <a:p>
                      <a:endParaRPr lang="en-ZA"/>
                    </a:p>
                  </a:txBody>
                  <a:tcPr/>
                </a:tc>
                <a:tc>
                  <a:txBody>
                    <a:bodyPr/>
                    <a:lstStyle/>
                    <a:p>
                      <a:pPr marL="0" algn="l" defTabSz="914400" rtl="0" eaLnBrk="1" latinLnBrk="0" hangingPunct="1"/>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Objective :To monitor new infrastructure as part of the transformation of the heritage landscape.</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chemeClr val="tx2">
                        <a:lumMod val="20000"/>
                        <a:lumOff val="80000"/>
                      </a:schemeClr>
                    </a:solidFill>
                  </a:tcPr>
                </a:tc>
              </a:tr>
              <a:tr h="823343">
                <a:tc vMerge="1">
                  <a:txBody>
                    <a:bodyPr/>
                    <a:lstStyle/>
                    <a:p>
                      <a:endParaRPr lang="en-ZA"/>
                    </a:p>
                  </a:txBody>
                  <a:tcPr/>
                </a:tc>
                <a:tc>
                  <a:txBody>
                    <a:bodyPr/>
                    <a:lstStyle/>
                    <a:p>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New Indicator : Legislative framework (South African Public Library and Information Services Bill) developed</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chemeClr val="tx2">
                        <a:lumMod val="20000"/>
                        <a:lumOff val="80000"/>
                      </a:schemeClr>
                    </a:solidFill>
                  </a:tcPr>
                </a:tc>
              </a:tr>
              <a:tr h="1279537">
                <a:tc vMerge="1">
                  <a:txBody>
                    <a:bodyPr/>
                    <a:lstStyle/>
                    <a:p>
                      <a:endParaRPr lang="en-ZA"/>
                    </a:p>
                  </a:txBody>
                  <a:tcPr/>
                </a:tc>
                <a:tc>
                  <a:txBody>
                    <a:bodyPr/>
                    <a:lstStyle/>
                    <a:p>
                      <a:pPr marL="0" algn="l" defTabSz="914400" rtl="0" eaLnBrk="1" latinLnBrk="0" hangingPunct="1"/>
                      <a:r>
                        <a:rPr lang="en-ZA" sz="1400" dirty="0" smtClean="0">
                          <a:effectLst/>
                          <a:latin typeface="Arial" panose="020B0604020202020204" pitchFamily="34" charset="0"/>
                          <a:ea typeface="Calibri"/>
                          <a:cs typeface="Arial" panose="020B0604020202020204" pitchFamily="34" charset="0"/>
                        </a:rPr>
                        <a:t>Objective :</a:t>
                      </a:r>
                      <a:r>
                        <a:rPr lang="en-ZA" sz="1400" b="0" i="0" u="none" strike="noStrike" kern="1200" baseline="0" dirty="0" smtClean="0">
                          <a:solidFill>
                            <a:schemeClr val="dk1"/>
                          </a:solidFill>
                          <a:latin typeface="Arial" panose="020B0604020202020204" pitchFamily="34" charset="0"/>
                          <a:ea typeface="+mn-ea"/>
                          <a:cs typeface="Arial" panose="020B0604020202020204" pitchFamily="34" charset="0"/>
                        </a:rPr>
                        <a:t>To facilitate transformation and redress in the heritage sector to ensure the promotion and preservation of South Africa’s heritage</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L="68580" marR="68580" marT="0" marB="0">
                    <a:solidFill>
                      <a:schemeClr val="tx2">
                        <a:lumMod val="20000"/>
                        <a:lumOff val="80000"/>
                      </a:schemeClr>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41</a:t>
            </a:fld>
            <a:endParaRPr lang="en-US" dirty="0">
              <a:solidFill>
                <a:schemeClr val="bg1"/>
              </a:solidFill>
            </a:endParaRPr>
          </a:p>
        </p:txBody>
      </p:sp>
      <p:sp>
        <p:nvSpPr>
          <p:cNvPr id="2" name="Rectangle 1"/>
          <p:cNvSpPr/>
          <p:nvPr/>
        </p:nvSpPr>
        <p:spPr>
          <a:xfrm>
            <a:off x="304800" y="762000"/>
            <a:ext cx="7315200" cy="646331"/>
          </a:xfrm>
          <a:prstGeom prst="rect">
            <a:avLst/>
          </a:prstGeom>
        </p:spPr>
        <p:txBody>
          <a:bodyPr wrap="square">
            <a:spAutoFit/>
          </a:bodyPr>
          <a:lstStyle/>
          <a:p>
            <a:r>
              <a:rPr lang="en-ZA" altLang="en-US" b="1" dirty="0" smtClean="0">
                <a:solidFill>
                  <a:srgbClr val="00A9A4"/>
                </a:solidFill>
                <a:latin typeface="Arial" pitchFamily="34" charset="0"/>
                <a:cs typeface="Arial" pitchFamily="34" charset="0"/>
              </a:rPr>
              <a:t>Key </a:t>
            </a:r>
            <a:r>
              <a:rPr lang="en-ZA" altLang="en-US" b="1" dirty="0">
                <a:solidFill>
                  <a:srgbClr val="00A9A4"/>
                </a:solidFill>
                <a:latin typeface="Arial" pitchFamily="34" charset="0"/>
                <a:cs typeface="Arial" pitchFamily="34" charset="0"/>
              </a:rPr>
              <a:t>changes in the planning process  for  2017-18 (</a:t>
            </a:r>
            <a:r>
              <a:rPr lang="en-ZA" altLang="en-US" b="1" dirty="0" smtClean="0">
                <a:solidFill>
                  <a:srgbClr val="00A9A4"/>
                </a:solidFill>
                <a:latin typeface="Arial" pitchFamily="34" charset="0"/>
                <a:cs typeface="Arial" pitchFamily="34" charset="0"/>
              </a:rPr>
              <a:t>DAC)</a:t>
            </a:r>
            <a:endParaRPr lang="en-ZA" b="1" dirty="0">
              <a:solidFill>
                <a:srgbClr val="00A9A4"/>
              </a:solidFill>
              <a:latin typeface="Arial" pitchFamily="34" charset="0"/>
              <a:cs typeface="Arial" pitchFamily="34" charset="0"/>
            </a:endParaRPr>
          </a:p>
          <a:p>
            <a:pPr algn="ctr"/>
            <a:r>
              <a:rPr lang="en-ZA" b="1" dirty="0" smtClean="0">
                <a:solidFill>
                  <a:srgbClr val="00A9A4"/>
                </a:solidFill>
                <a:latin typeface="Arial" pitchFamily="34" charset="0"/>
                <a:cs typeface="Arial" pitchFamily="34" charset="0"/>
              </a:rPr>
              <a:t>1. </a:t>
            </a:r>
            <a:r>
              <a:rPr lang="en-ZA" b="1" dirty="0" smtClean="0">
                <a:solidFill>
                  <a:srgbClr val="00A9A4"/>
                </a:solidFill>
                <a:latin typeface="Arial" pitchFamily="34" charset="0"/>
                <a:cs typeface="Arial" pitchFamily="34" charset="0"/>
              </a:rPr>
              <a:t>New </a:t>
            </a:r>
            <a:r>
              <a:rPr lang="en-ZA" b="1" dirty="0" smtClean="0">
                <a:solidFill>
                  <a:srgbClr val="00A9A4"/>
                </a:solidFill>
                <a:latin typeface="Arial" pitchFamily="34" charset="0"/>
                <a:cs typeface="Arial" pitchFamily="34" charset="0"/>
              </a:rPr>
              <a:t>indicators</a:t>
            </a:r>
          </a:p>
        </p:txBody>
      </p:sp>
      <p:sp>
        <p:nvSpPr>
          <p:cNvPr id="7" name="Rectangle 6"/>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spcBef>
                <a:spcPct val="0"/>
              </a:spcBef>
              <a:spcAft>
                <a:spcPct val="0"/>
              </a:spcAft>
              <a:tabLst>
                <a:tab pos="457200" algn="l"/>
              </a:tabLst>
            </a:pPr>
            <a:r>
              <a:rPr lang="en-ZA" altLang="en-US" sz="2100" b="1" dirty="0">
                <a:solidFill>
                  <a:srgbClr val="00A9A4"/>
                </a:solidFill>
                <a:latin typeface="Arial" pitchFamily="34" charset="0"/>
                <a:cs typeface="Arial" pitchFamily="34" charset="0"/>
              </a:rPr>
              <a:t>4. Overview of Key findings on the review of the </a:t>
            </a:r>
            <a:r>
              <a:rPr lang="en-ZA" altLang="en-US" sz="2100" b="1" dirty="0" smtClean="0">
                <a:solidFill>
                  <a:srgbClr val="00A9A4"/>
                </a:solidFill>
                <a:latin typeface="Arial" pitchFamily="34" charset="0"/>
                <a:cs typeface="Arial" pitchFamily="34" charset="0"/>
              </a:rPr>
              <a:t>2017-18 APP</a:t>
            </a:r>
            <a:endParaRPr lang="en-ZA" altLang="en-US" sz="2100" b="1" dirty="0" smtClean="0">
              <a:solidFill>
                <a:srgbClr val="00A9A4"/>
              </a:solidFill>
              <a:latin typeface="Arial" pitchFamily="34" charset="0"/>
              <a:ea typeface="+mj-ea"/>
              <a:cs typeface="Arial" pitchFamily="34" charset="0"/>
            </a:endParaRPr>
          </a:p>
        </p:txBody>
      </p:sp>
    </p:spTree>
    <p:extLst>
      <p:ext uri="{BB962C8B-B14F-4D97-AF65-F5344CB8AC3E}">
        <p14:creationId xmlns:p14="http://schemas.microsoft.com/office/powerpoint/2010/main" val="334678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endParaRPr lang="en-ZA" sz="2000" dirty="0" smtClean="0"/>
          </a:p>
          <a:p>
            <a:pPr marL="457200" lvl="1" indent="0">
              <a:buNone/>
            </a:pPr>
            <a:r>
              <a:rPr lang="en-ZA" sz="2000" dirty="0" smtClean="0">
                <a:solidFill>
                  <a:schemeClr val="tx1">
                    <a:lumMod val="50000"/>
                    <a:lumOff val="50000"/>
                  </a:schemeClr>
                </a:solidFill>
              </a:rPr>
              <a:t> </a:t>
            </a:r>
          </a:p>
          <a:p>
            <a:pPr marL="457200" lvl="1" indent="0">
              <a:buNone/>
            </a:pPr>
            <a:endParaRPr lang="en-ZA" sz="2000" dirty="0" smtClean="0">
              <a:solidFill>
                <a:schemeClr val="tx1">
                  <a:lumMod val="50000"/>
                  <a:lumOff val="50000"/>
                </a:schemeClr>
              </a:solidFill>
            </a:endParaRPr>
          </a:p>
          <a:p>
            <a:pPr marL="0" indent="0"/>
            <a:endParaRPr lang="en-ZA" dirty="0"/>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42</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16517335"/>
              </p:ext>
            </p:extLst>
          </p:nvPr>
        </p:nvGraphicFramePr>
        <p:xfrm>
          <a:off x="304801" y="1444876"/>
          <a:ext cx="8305799" cy="4727324"/>
        </p:xfrm>
        <a:graphic>
          <a:graphicData uri="http://schemas.openxmlformats.org/drawingml/2006/table">
            <a:tbl>
              <a:tblPr firstRow="1" bandRow="1">
                <a:tableStyleId>{5C22544A-7EE6-4342-B048-85BDC9FD1C3A}</a:tableStyleId>
              </a:tblPr>
              <a:tblGrid>
                <a:gridCol w="2338526"/>
                <a:gridCol w="2499804"/>
                <a:gridCol w="3467469"/>
              </a:tblGrid>
              <a:tr h="277244">
                <a:tc>
                  <a:txBody>
                    <a:bodyPr/>
                    <a:lstStyle/>
                    <a:p>
                      <a:r>
                        <a:rPr lang="en-ZA" sz="1100" dirty="0" smtClean="0">
                          <a:latin typeface="Arial" panose="020B0604020202020204" pitchFamily="34" charset="0"/>
                          <a:cs typeface="Arial" panose="020B0604020202020204" pitchFamily="34" charset="0"/>
                        </a:rPr>
                        <a:t>Strategic goal</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Revised strategic</a:t>
                      </a:r>
                      <a:r>
                        <a:rPr lang="en-ZA" sz="1100" baseline="0" dirty="0" smtClean="0">
                          <a:latin typeface="Arial" panose="020B0604020202020204" pitchFamily="34" charset="0"/>
                          <a:cs typeface="Arial" panose="020B0604020202020204" pitchFamily="34" charset="0"/>
                        </a:rPr>
                        <a:t> </a:t>
                      </a:r>
                      <a:r>
                        <a:rPr lang="en-ZA" sz="1100" dirty="0" smtClean="0">
                          <a:latin typeface="Arial" panose="020B0604020202020204" pitchFamily="34" charset="0"/>
                          <a:cs typeface="Arial" panose="020B0604020202020204" pitchFamily="34" charset="0"/>
                        </a:rPr>
                        <a:t>objective</a:t>
                      </a:r>
                      <a:endParaRPr lang="en-ZA" sz="1100" dirty="0">
                        <a:latin typeface="Arial" panose="020B0604020202020204" pitchFamily="34" charset="0"/>
                        <a:cs typeface="Arial" panose="020B0604020202020204" pitchFamily="34" charset="0"/>
                      </a:endParaRPr>
                    </a:p>
                  </a:txBody>
                  <a:tcPr/>
                </a:tc>
                <a:tc>
                  <a:txBody>
                    <a:bodyPr/>
                    <a:lstStyle/>
                    <a:p>
                      <a:r>
                        <a:rPr lang="en-ZA" sz="1100" dirty="0" smtClean="0">
                          <a:latin typeface="Arial" panose="020B0604020202020204" pitchFamily="34" charset="0"/>
                          <a:cs typeface="Arial" panose="020B0604020202020204" pitchFamily="34" charset="0"/>
                        </a:rPr>
                        <a:t>Old</a:t>
                      </a:r>
                      <a:r>
                        <a:rPr lang="en-ZA" sz="1100" baseline="0" dirty="0" smtClean="0">
                          <a:latin typeface="Arial" panose="020B0604020202020204" pitchFamily="34" charset="0"/>
                          <a:cs typeface="Arial" panose="020B0604020202020204" pitchFamily="34" charset="0"/>
                        </a:rPr>
                        <a:t> strategic objective</a:t>
                      </a:r>
                      <a:endParaRPr lang="en-ZA" sz="1100" dirty="0">
                        <a:latin typeface="Arial" panose="020B0604020202020204" pitchFamily="34" charset="0"/>
                        <a:cs typeface="Arial" panose="020B0604020202020204" pitchFamily="34" charset="0"/>
                      </a:endParaRPr>
                    </a:p>
                  </a:txBody>
                  <a:tcPr/>
                </a:tc>
              </a:tr>
              <a:tr h="4011885">
                <a:tc>
                  <a:txBody>
                    <a:bodyPr/>
                    <a:lstStyle/>
                    <a:p>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Goal 1: A transformed and productive ACH</a:t>
                      </a:r>
                      <a:endParaRPr lang="en-ZA" sz="1100" dirty="0">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develop, protect and promote the cultural and creative sector</a:t>
                      </a:r>
                    </a:p>
                    <a:p>
                      <a:pPr marL="171450" indent="-171450" algn="l">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develop, preserve, protect and promote heritage</a:t>
                      </a:r>
                    </a:p>
                    <a:p>
                      <a:pPr marL="171450" indent="-171450" algn="l">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develop and promote official languages</a:t>
                      </a:r>
                    </a:p>
                    <a:p>
                      <a:pPr marL="171450" indent="-171450" algn="l">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build relationships and partnerships locally and internationally</a:t>
                      </a:r>
                    </a:p>
                    <a:p>
                      <a:pPr marL="171450" indent="-171450" algn="l">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provide access to information</a:t>
                      </a:r>
                      <a:endParaRPr lang="en-ZA"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drive integrated and joint outcomes-based planning, monitoring and evaluation across the Sector</a:t>
                      </a:r>
                    </a:p>
                    <a:p>
                      <a:pPr marL="171450" indent="-171450">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facilitate an enabling, responsive, and coherent policy, legislative and regulatory environment for the ACH Sector locally and internationally</a:t>
                      </a:r>
                    </a:p>
                    <a:p>
                      <a:pPr marL="171450" indent="-171450">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document South Africa’s oral traditions, promote respect for oral knowledge and histories, and promote a culture of reading and writing across society</a:t>
                      </a:r>
                    </a:p>
                    <a:p>
                      <a:pPr marL="171450" indent="-171450">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Opening market access and maintaining a positive image and good relations for ACH and language locally, continentally, regionally and internationally</a:t>
                      </a:r>
                    </a:p>
                    <a:p>
                      <a:pPr marL="171450" indent="-171450">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develop, promote and maintain multilingual infrastructure and technology that promote access to and increase participation in ACH at local, continental, regional and international level</a:t>
                      </a:r>
                    </a:p>
                    <a:p>
                      <a:pPr marL="171450" indent="-171450">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promote the use of official languages, a culture of reading and writing across society, and respect for oral knowledge and histories </a:t>
                      </a:r>
                    </a:p>
                    <a:p>
                      <a:pPr marL="171450" indent="-171450">
                        <a:buFont typeface="Arial" panose="020B0604020202020204" pitchFamily="34" charset="0"/>
                        <a:buChar char="•"/>
                      </a:pPr>
                      <a:r>
                        <a:rPr lang="en-ZA" sz="1100" b="0" i="0" u="none" strike="noStrike" kern="1200" baseline="0" dirty="0" smtClean="0">
                          <a:solidFill>
                            <a:schemeClr val="dk1"/>
                          </a:solidFill>
                          <a:latin typeface="Arial" panose="020B0604020202020204" pitchFamily="34" charset="0"/>
                          <a:ea typeface="+mn-ea"/>
                          <a:cs typeface="Arial" panose="020B0604020202020204" pitchFamily="34" charset="0"/>
                        </a:rPr>
                        <a:t>To ensure development and maintenance of ACH infrastructure that can support local, regional, national and international ACH offerings as well as increase participation in, and access to ACH</a:t>
                      </a:r>
                      <a:endParaRPr lang="en-ZA" sz="1100" dirty="0">
                        <a:latin typeface="Arial" panose="020B0604020202020204" pitchFamily="34" charset="0"/>
                        <a:cs typeface="Arial" panose="020B0604020202020204" pitchFamily="34" charset="0"/>
                      </a:endParaRPr>
                    </a:p>
                  </a:txBody>
                  <a:tcPr/>
                </a:tc>
              </a:tr>
            </a:tbl>
          </a:graphicData>
        </a:graphic>
      </p:graphicFrame>
      <p:sp>
        <p:nvSpPr>
          <p:cNvPr id="7" name="Rectangle 6"/>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spcBef>
                <a:spcPct val="0"/>
              </a:spcBef>
              <a:spcAft>
                <a:spcPct val="0"/>
              </a:spcAft>
              <a:tabLst>
                <a:tab pos="457200" algn="l"/>
              </a:tabLst>
            </a:pPr>
            <a:r>
              <a:rPr lang="en-ZA" altLang="en-US" sz="2100" b="1" dirty="0">
                <a:solidFill>
                  <a:srgbClr val="00A9A4"/>
                </a:solidFill>
                <a:latin typeface="Arial" pitchFamily="34" charset="0"/>
                <a:cs typeface="Arial" pitchFamily="34" charset="0"/>
              </a:rPr>
              <a:t>4. Overview of Key findings on the review of the </a:t>
            </a:r>
            <a:r>
              <a:rPr lang="en-ZA" altLang="en-US" sz="2100" b="1" dirty="0" smtClean="0">
                <a:solidFill>
                  <a:srgbClr val="00A9A4"/>
                </a:solidFill>
                <a:latin typeface="Arial" pitchFamily="34" charset="0"/>
                <a:cs typeface="Arial" pitchFamily="34" charset="0"/>
              </a:rPr>
              <a:t>2017-18 APP</a:t>
            </a:r>
            <a:endParaRPr lang="en-ZA" altLang="en-US" sz="2100" b="1" dirty="0" smtClean="0">
              <a:solidFill>
                <a:srgbClr val="00A9A4"/>
              </a:solidFill>
              <a:latin typeface="Arial" pitchFamily="34" charset="0"/>
              <a:ea typeface="+mj-ea"/>
              <a:cs typeface="Arial" pitchFamily="34" charset="0"/>
            </a:endParaRPr>
          </a:p>
        </p:txBody>
      </p:sp>
      <p:sp>
        <p:nvSpPr>
          <p:cNvPr id="9" name="Rectangle 8"/>
          <p:cNvSpPr/>
          <p:nvPr/>
        </p:nvSpPr>
        <p:spPr>
          <a:xfrm>
            <a:off x="304800" y="725269"/>
            <a:ext cx="8305800" cy="646331"/>
          </a:xfrm>
          <a:prstGeom prst="rect">
            <a:avLst/>
          </a:prstGeom>
        </p:spPr>
        <p:txBody>
          <a:bodyPr wrap="square">
            <a:spAutoFit/>
          </a:bodyPr>
          <a:lstStyle/>
          <a:p>
            <a:r>
              <a:rPr lang="en-ZA" altLang="en-US" b="1" dirty="0" smtClean="0">
                <a:solidFill>
                  <a:srgbClr val="00A9A4"/>
                </a:solidFill>
                <a:latin typeface="Arial" pitchFamily="34" charset="0"/>
                <a:cs typeface="Arial" pitchFamily="34" charset="0"/>
              </a:rPr>
              <a:t>Key </a:t>
            </a:r>
            <a:r>
              <a:rPr lang="en-ZA" altLang="en-US" b="1" dirty="0">
                <a:solidFill>
                  <a:srgbClr val="00A9A4"/>
                </a:solidFill>
                <a:latin typeface="Arial" pitchFamily="34" charset="0"/>
                <a:cs typeface="Arial" pitchFamily="34" charset="0"/>
              </a:rPr>
              <a:t>changes in the planning process  for  2017-18 (</a:t>
            </a:r>
            <a:r>
              <a:rPr lang="en-ZA" altLang="en-US" b="1" dirty="0" smtClean="0">
                <a:solidFill>
                  <a:srgbClr val="00A9A4"/>
                </a:solidFill>
                <a:latin typeface="Arial" pitchFamily="34" charset="0"/>
                <a:cs typeface="Arial" pitchFamily="34" charset="0"/>
              </a:rPr>
              <a:t>DAC)</a:t>
            </a:r>
          </a:p>
          <a:p>
            <a:pPr algn="ctr"/>
            <a:r>
              <a:rPr lang="en-ZA" altLang="en-US" b="1" dirty="0" smtClean="0">
                <a:solidFill>
                  <a:srgbClr val="00A9A4"/>
                </a:solidFill>
                <a:latin typeface="Arial" pitchFamily="34" charset="0"/>
                <a:cs typeface="Arial" pitchFamily="34" charset="0"/>
              </a:rPr>
              <a:t>2.  </a:t>
            </a:r>
            <a:r>
              <a:rPr lang="en-ZA" b="1" dirty="0">
                <a:solidFill>
                  <a:srgbClr val="00A9A4"/>
                </a:solidFill>
                <a:latin typeface="Arial" pitchFamily="34" charset="0"/>
                <a:cs typeface="Arial" pitchFamily="34" charset="0"/>
              </a:rPr>
              <a:t>Revision of the strategic objective, </a:t>
            </a:r>
            <a:r>
              <a:rPr lang="en-ZA" b="1" dirty="0" err="1" smtClean="0">
                <a:solidFill>
                  <a:srgbClr val="00A9A4"/>
                </a:solidFill>
                <a:latin typeface="Arial" pitchFamily="34" charset="0"/>
                <a:cs typeface="Arial" pitchFamily="34" charset="0"/>
              </a:rPr>
              <a:t>e.g</a:t>
            </a:r>
            <a:r>
              <a:rPr lang="en-ZA" b="1" dirty="0" smtClean="0">
                <a:solidFill>
                  <a:srgbClr val="00A9A4"/>
                </a:solidFill>
                <a:latin typeface="Arial" pitchFamily="34" charset="0"/>
                <a:cs typeface="Arial" pitchFamily="34" charset="0"/>
              </a:rPr>
              <a:t>:</a:t>
            </a:r>
            <a:endParaRPr lang="en-ZA" b="1" dirty="0">
              <a:solidFill>
                <a:srgbClr val="00A9A4"/>
              </a:solidFill>
              <a:latin typeface="Arial" pitchFamily="34" charset="0"/>
              <a:cs typeface="Arial" pitchFamily="34" charset="0"/>
            </a:endParaRPr>
          </a:p>
        </p:txBody>
      </p:sp>
    </p:spTree>
    <p:extLst>
      <p:ext uri="{BB962C8B-B14F-4D97-AF65-F5344CB8AC3E}">
        <p14:creationId xmlns:p14="http://schemas.microsoft.com/office/powerpoint/2010/main" val="92186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5</a:t>
            </a:r>
          </a:p>
        </p:txBody>
      </p:sp>
      <p:sp>
        <p:nvSpPr>
          <p:cNvPr id="6" name="TextBox 5"/>
          <p:cNvSpPr txBox="1"/>
          <p:nvPr/>
        </p:nvSpPr>
        <p:spPr>
          <a:xfrm>
            <a:off x="1757217" y="2658829"/>
            <a:ext cx="5405583" cy="465645"/>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DAC Budget analysis</a:t>
            </a:r>
            <a:endParaRPr lang="en-US" sz="2500" b="1"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2803128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0634825"/>
              </p:ext>
            </p:extLst>
          </p:nvPr>
        </p:nvGraphicFramePr>
        <p:xfrm>
          <a:off x="1301750" y="5713408"/>
          <a:ext cx="5937250" cy="509587"/>
        </p:xfrm>
        <a:graphic>
          <a:graphicData uri="http://schemas.openxmlformats.org/drawingml/2006/table">
            <a:tbl>
              <a:tblPr>
                <a:tableStyleId>{5C22544A-7EE6-4342-B048-85BDC9FD1C3A}</a:tableStyleId>
              </a:tblPr>
              <a:tblGrid>
                <a:gridCol w="2965087"/>
                <a:gridCol w="2972163"/>
              </a:tblGrid>
              <a:tr h="509587">
                <a:tc>
                  <a:txBody>
                    <a:bodyPr/>
                    <a:lstStyle/>
                    <a:p>
                      <a:pPr algn="l" fontAlgn="b"/>
                      <a:r>
                        <a:rPr lang="en-ZA" sz="1100" u="none" strike="noStrike" dirty="0">
                          <a:effectLst/>
                          <a:latin typeface="Arial" panose="020B0604020202020204" pitchFamily="34" charset="0"/>
                          <a:cs typeface="Arial" panose="020B0604020202020204" pitchFamily="34" charset="0"/>
                        </a:rPr>
                        <a:t>                      % Budget increase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ZA" sz="1100" u="none" strike="noStrike" dirty="0">
                          <a:effectLst/>
                          <a:latin typeface="Arial" panose="020B0604020202020204" pitchFamily="34" charset="0"/>
                          <a:cs typeface="Arial" panose="020B0604020202020204" pitchFamily="34" charset="0"/>
                        </a:rPr>
                        <a:t>                 % Budget </a:t>
                      </a:r>
                      <a:r>
                        <a:rPr lang="en-ZA" sz="1100" u="none" strike="noStrike" dirty="0" smtClean="0">
                          <a:effectLst/>
                          <a:latin typeface="Arial" panose="020B0604020202020204" pitchFamily="34" charset="0"/>
                          <a:cs typeface="Arial" panose="020B0604020202020204" pitchFamily="34" charset="0"/>
                        </a:rPr>
                        <a:t>decrease</a:t>
                      </a:r>
                      <a:endParaRPr lang="en-ZA"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bl>
          </a:graphicData>
        </a:graphic>
      </p:graphicFrame>
      <p:sp>
        <p:nvSpPr>
          <p:cNvPr id="20" name="Up Arrow 19"/>
          <p:cNvSpPr/>
          <p:nvPr/>
        </p:nvSpPr>
        <p:spPr>
          <a:xfrm>
            <a:off x="1524000" y="5791200"/>
            <a:ext cx="323850" cy="3048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ZA" sz="800" b="1" dirty="0">
              <a:solidFill>
                <a:prstClr val="white"/>
              </a:solidFill>
              <a:latin typeface="Arial" panose="020B0604020202020204" pitchFamily="34" charset="0"/>
              <a:cs typeface="Arial" panose="020B0604020202020204" pitchFamily="34" charset="0"/>
            </a:endParaRPr>
          </a:p>
        </p:txBody>
      </p:sp>
      <p:sp>
        <p:nvSpPr>
          <p:cNvPr id="21" name="Down Arrow 20"/>
          <p:cNvSpPr/>
          <p:nvPr/>
        </p:nvSpPr>
        <p:spPr>
          <a:xfrm>
            <a:off x="4572000" y="5867400"/>
            <a:ext cx="304800" cy="2762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ZA" sz="1000"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228600" y="588484"/>
            <a:ext cx="8534400" cy="369332"/>
          </a:xfrm>
          <a:prstGeom prst="rect">
            <a:avLst/>
          </a:prstGeom>
        </p:spPr>
        <p:txBody>
          <a:bodyPr wrap="square">
            <a:spAutoFit/>
          </a:bodyPr>
          <a:lstStyle/>
          <a:p>
            <a:r>
              <a:rPr lang="en-US" b="1" dirty="0">
                <a:solidFill>
                  <a:srgbClr val="00A9A4"/>
                </a:solidFill>
                <a:latin typeface="Arial" panose="020B0604020202020204" pitchFamily="34" charset="0"/>
                <a:cs typeface="Arial" panose="020B0604020202020204" pitchFamily="34" charset="0"/>
              </a:rPr>
              <a:t>Comparison between current year and prior year budget</a:t>
            </a:r>
          </a:p>
        </p:txBody>
      </p:sp>
      <p:graphicFrame>
        <p:nvGraphicFramePr>
          <p:cNvPr id="10" name="Chart 9"/>
          <p:cNvGraphicFramePr>
            <a:graphicFrameLocks/>
          </p:cNvGraphicFramePr>
          <p:nvPr>
            <p:extLst>
              <p:ext uri="{D42A27DB-BD31-4B8C-83A1-F6EECF244321}">
                <p14:modId xmlns:p14="http://schemas.microsoft.com/office/powerpoint/2010/main" val="2172436275"/>
              </p:ext>
            </p:extLst>
          </p:nvPr>
        </p:nvGraphicFramePr>
        <p:xfrm>
          <a:off x="571800" y="1050149"/>
          <a:ext cx="7390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52400" y="126124"/>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smtClean="0">
                <a:solidFill>
                  <a:srgbClr val="00A9A4"/>
                </a:solidFill>
                <a:latin typeface="Arial" panose="020B0604020202020204" pitchFamily="34" charset="0"/>
                <a:cs typeface="Arial" panose="020B0604020202020204" pitchFamily="34" charset="0"/>
              </a:rPr>
              <a:t>5. DAC Budget analysis</a:t>
            </a:r>
            <a:endParaRPr lang="en-US" sz="2100" b="1" dirty="0">
              <a:solidFill>
                <a:srgbClr val="00A9A4"/>
              </a:solidFill>
              <a:latin typeface="Arial" panose="020B0604020202020204" pitchFamily="34" charset="0"/>
              <a:cs typeface="Arial" panose="020B0604020202020204" pitchFamily="34" charset="0"/>
            </a:endParaRPr>
          </a:p>
        </p:txBody>
      </p:sp>
      <p:sp>
        <p:nvSpPr>
          <p:cNvPr id="11"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719501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48" y="628650"/>
            <a:ext cx="8077200" cy="487362"/>
          </a:xfrm>
        </p:spPr>
        <p:txBody>
          <a:bodyPr>
            <a:normAutofit/>
          </a:bodyPr>
          <a:lstStyle/>
          <a:p>
            <a:r>
              <a:rPr lang="en-ZA" sz="1800" dirty="0" smtClean="0">
                <a:latin typeface="Arial" panose="020B0604020202020204" pitchFamily="34" charset="0"/>
                <a:cs typeface="Arial" panose="020B0604020202020204" pitchFamily="34" charset="0"/>
              </a:rPr>
              <a:t>Budget analysis – Per Economic classification 2017-18</a:t>
            </a:r>
            <a:endParaRPr lang="en-ZA" sz="1800" dirty="0">
              <a:latin typeface="Arial" panose="020B0604020202020204" pitchFamily="34" charset="0"/>
              <a:cs typeface="Arial" panose="020B0604020202020204" pitchFamily="34" charset="0"/>
            </a:endParaRPr>
          </a:p>
        </p:txBody>
      </p:sp>
      <p:sp>
        <p:nvSpPr>
          <p:cNvPr id="8" name="Rectangle 7"/>
          <p:cNvSpPr/>
          <p:nvPr/>
        </p:nvSpPr>
        <p:spPr>
          <a:xfrm>
            <a:off x="328448" y="1155700"/>
            <a:ext cx="3962400" cy="5969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ZA" b="1" dirty="0" smtClean="0">
                <a:solidFill>
                  <a:schemeClr val="tx1"/>
                </a:solidFill>
              </a:rPr>
              <a:t>Department of Arts and Culture - R’000</a:t>
            </a:r>
            <a:endParaRPr lang="en-ZA" b="1" dirty="0">
              <a:solidFill>
                <a:schemeClr val="tx1"/>
              </a:solidFill>
            </a:endParaRPr>
          </a:p>
        </p:txBody>
      </p:sp>
      <p:sp>
        <p:nvSpPr>
          <p:cNvPr id="7" name="Rectangle 6"/>
          <p:cNvSpPr/>
          <p:nvPr/>
        </p:nvSpPr>
        <p:spPr>
          <a:xfrm>
            <a:off x="4648200" y="1155700"/>
            <a:ext cx="4267200" cy="5969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ZA" b="1" dirty="0" smtClean="0">
                <a:solidFill>
                  <a:schemeClr val="tx1"/>
                </a:solidFill>
              </a:rPr>
              <a:t>Remaining Budget – R’000</a:t>
            </a:r>
            <a:endParaRPr lang="en-ZA" b="1" dirty="0">
              <a:solidFill>
                <a:schemeClr val="tx1"/>
              </a:solidFill>
            </a:endParaRPr>
          </a:p>
        </p:txBody>
      </p:sp>
      <p:graphicFrame>
        <p:nvGraphicFramePr>
          <p:cNvPr id="11" name="Chart 10"/>
          <p:cNvGraphicFramePr>
            <a:graphicFrameLocks/>
          </p:cNvGraphicFramePr>
          <p:nvPr>
            <p:extLst>
              <p:ext uri="{D42A27DB-BD31-4B8C-83A1-F6EECF244321}">
                <p14:modId xmlns:p14="http://schemas.microsoft.com/office/powerpoint/2010/main" val="3101278285"/>
              </p:ext>
            </p:extLst>
          </p:nvPr>
        </p:nvGraphicFramePr>
        <p:xfrm>
          <a:off x="304800" y="1905000"/>
          <a:ext cx="4038600"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477924466"/>
              </p:ext>
            </p:extLst>
          </p:nvPr>
        </p:nvGraphicFramePr>
        <p:xfrm>
          <a:off x="4753304" y="1905000"/>
          <a:ext cx="4138448"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152400" y="126124"/>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smtClean="0">
                <a:solidFill>
                  <a:srgbClr val="00A9A4"/>
                </a:solidFill>
                <a:latin typeface="Arial" panose="020B0604020202020204" pitchFamily="34" charset="0"/>
                <a:cs typeface="Arial" panose="020B0604020202020204" pitchFamily="34" charset="0"/>
              </a:rPr>
              <a:t>5. DAC Budget analysis</a:t>
            </a:r>
            <a:endParaRPr lang="en-US" sz="2100" b="1" dirty="0">
              <a:solidFill>
                <a:srgbClr val="00A9A4"/>
              </a:solidFill>
              <a:latin typeface="Arial" panose="020B0604020202020204" pitchFamily="34" charset="0"/>
              <a:cs typeface="Arial" panose="020B0604020202020204" pitchFamily="34" charset="0"/>
            </a:endParaRPr>
          </a:p>
        </p:txBody>
      </p:sp>
      <p:sp>
        <p:nvSpPr>
          <p:cNvPr id="10"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49498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005054588"/>
              </p:ext>
            </p:extLst>
          </p:nvPr>
        </p:nvGraphicFramePr>
        <p:xfrm>
          <a:off x="0" y="1363717"/>
          <a:ext cx="8686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46</a:t>
            </a:fld>
            <a:endParaRPr lang="en-US" dirty="0">
              <a:solidFill>
                <a:prstClr val="white"/>
              </a:solidFill>
            </a:endParaRPr>
          </a:p>
        </p:txBody>
      </p:sp>
      <p:sp>
        <p:nvSpPr>
          <p:cNvPr id="6" name="Rectangle 5"/>
          <p:cNvSpPr/>
          <p:nvPr/>
        </p:nvSpPr>
        <p:spPr>
          <a:xfrm>
            <a:off x="457200" y="609600"/>
            <a:ext cx="7620000" cy="369332"/>
          </a:xfrm>
          <a:prstGeom prst="rect">
            <a:avLst/>
          </a:prstGeom>
        </p:spPr>
        <p:txBody>
          <a:bodyPr wrap="square">
            <a:spAutoFit/>
          </a:bodyPr>
          <a:lstStyle/>
          <a:p>
            <a:r>
              <a:rPr lang="en-US" b="1" dirty="0" smtClean="0">
                <a:solidFill>
                  <a:srgbClr val="00A9A4"/>
                </a:solidFill>
                <a:latin typeface="Arial" panose="020B0604020202020204" pitchFamily="34" charset="0"/>
                <a:cs typeface="Arial" panose="020B0604020202020204" pitchFamily="34" charset="0"/>
              </a:rPr>
              <a:t>DAC budget – Transfers and subsidies  for </a:t>
            </a:r>
            <a:r>
              <a:rPr lang="en-US" b="1" dirty="0" smtClean="0">
                <a:solidFill>
                  <a:srgbClr val="00A9A4"/>
                </a:solidFill>
                <a:latin typeface="Arial" panose="020B0604020202020204" pitchFamily="34" charset="0"/>
                <a:cs typeface="Arial" panose="020B0604020202020204" pitchFamily="34" charset="0"/>
              </a:rPr>
              <a:t>2017-18 (R’000)</a:t>
            </a:r>
            <a:endParaRPr lang="en-ZA" dirty="0">
              <a:solidFill>
                <a:prstClr val="black"/>
              </a:solidFill>
            </a:endParaRPr>
          </a:p>
        </p:txBody>
      </p:sp>
      <p:sp>
        <p:nvSpPr>
          <p:cNvPr id="7" name="Rectangle 6"/>
          <p:cNvSpPr/>
          <p:nvPr/>
        </p:nvSpPr>
        <p:spPr>
          <a:xfrm>
            <a:off x="152400" y="126124"/>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smtClean="0">
                <a:solidFill>
                  <a:srgbClr val="00A9A4"/>
                </a:solidFill>
                <a:latin typeface="Arial" panose="020B0604020202020204" pitchFamily="34" charset="0"/>
                <a:cs typeface="Arial" panose="020B0604020202020204" pitchFamily="34" charset="0"/>
              </a:rPr>
              <a:t>5. </a:t>
            </a:r>
            <a:r>
              <a:rPr lang="en-US" sz="2100" b="1" dirty="0" smtClean="0">
                <a:solidFill>
                  <a:srgbClr val="00A9A4"/>
                </a:solidFill>
                <a:latin typeface="Arial" panose="020B0604020202020204" pitchFamily="34" charset="0"/>
                <a:cs typeface="Arial" panose="020B0604020202020204" pitchFamily="34" charset="0"/>
              </a:rPr>
              <a:t>DAC </a:t>
            </a:r>
            <a:r>
              <a:rPr lang="en-US" sz="2100" b="1" dirty="0" smtClean="0">
                <a:solidFill>
                  <a:srgbClr val="00A9A4"/>
                </a:solidFill>
                <a:latin typeface="Arial" panose="020B0604020202020204" pitchFamily="34" charset="0"/>
                <a:cs typeface="Arial" panose="020B0604020202020204" pitchFamily="34" charset="0"/>
              </a:rPr>
              <a:t>Budget analysis</a:t>
            </a:r>
            <a:endParaRPr lang="en-US"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77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276219303"/>
              </p:ext>
            </p:extLst>
          </p:nvPr>
        </p:nvGraphicFramePr>
        <p:xfrm>
          <a:off x="-38400" y="928646"/>
          <a:ext cx="8686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47</a:t>
            </a:fld>
            <a:endParaRPr lang="en-US" dirty="0">
              <a:solidFill>
                <a:prstClr val="white"/>
              </a:solidFill>
            </a:endParaRPr>
          </a:p>
        </p:txBody>
      </p:sp>
      <p:sp>
        <p:nvSpPr>
          <p:cNvPr id="6" name="Rectangle 5"/>
          <p:cNvSpPr/>
          <p:nvPr/>
        </p:nvSpPr>
        <p:spPr>
          <a:xfrm>
            <a:off x="533400" y="773668"/>
            <a:ext cx="7620000" cy="369332"/>
          </a:xfrm>
          <a:prstGeom prst="rect">
            <a:avLst/>
          </a:prstGeom>
        </p:spPr>
        <p:txBody>
          <a:bodyPr wrap="square">
            <a:spAutoFit/>
          </a:bodyPr>
          <a:lstStyle/>
          <a:p>
            <a:r>
              <a:rPr lang="en-US" b="1" dirty="0" smtClean="0">
                <a:solidFill>
                  <a:srgbClr val="00A9A4"/>
                </a:solidFill>
                <a:latin typeface="Arial" panose="020B0604020202020204" pitchFamily="34" charset="0"/>
                <a:cs typeface="Arial" panose="020B0604020202020204" pitchFamily="34" charset="0"/>
              </a:rPr>
              <a:t>DAC budget – Transfers and subsidies to entities </a:t>
            </a:r>
            <a:r>
              <a:rPr lang="en-US" b="1" smtClean="0">
                <a:solidFill>
                  <a:srgbClr val="00A9A4"/>
                </a:solidFill>
                <a:latin typeface="Arial" panose="020B0604020202020204" pitchFamily="34" charset="0"/>
                <a:cs typeface="Arial" panose="020B0604020202020204" pitchFamily="34" charset="0"/>
              </a:rPr>
              <a:t>for </a:t>
            </a:r>
            <a:r>
              <a:rPr lang="en-US" b="1" smtClean="0">
                <a:solidFill>
                  <a:srgbClr val="00A9A4"/>
                </a:solidFill>
                <a:latin typeface="Arial" panose="020B0604020202020204" pitchFamily="34" charset="0"/>
                <a:cs typeface="Arial" panose="020B0604020202020204" pitchFamily="34" charset="0"/>
              </a:rPr>
              <a:t>2017-18</a:t>
            </a:r>
            <a:endParaRPr lang="en-ZA" dirty="0">
              <a:solidFill>
                <a:prstClr val="black"/>
              </a:solidFill>
            </a:endParaRPr>
          </a:p>
        </p:txBody>
      </p:sp>
      <p:sp>
        <p:nvSpPr>
          <p:cNvPr id="7" name="Rectangle 6"/>
          <p:cNvSpPr/>
          <p:nvPr/>
        </p:nvSpPr>
        <p:spPr>
          <a:xfrm>
            <a:off x="152400" y="126124"/>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smtClean="0">
                <a:solidFill>
                  <a:srgbClr val="00A9A4"/>
                </a:solidFill>
                <a:latin typeface="Arial" panose="020B0604020202020204" pitchFamily="34" charset="0"/>
                <a:cs typeface="Arial" panose="020B0604020202020204" pitchFamily="34" charset="0"/>
              </a:rPr>
              <a:t>5. </a:t>
            </a:r>
            <a:r>
              <a:rPr lang="en-US" sz="2100" b="1" dirty="0" smtClean="0">
                <a:solidFill>
                  <a:srgbClr val="00A9A4"/>
                </a:solidFill>
                <a:latin typeface="Arial" panose="020B0604020202020204" pitchFamily="34" charset="0"/>
                <a:cs typeface="Arial" panose="020B0604020202020204" pitchFamily="34" charset="0"/>
              </a:rPr>
              <a:t>DAC </a:t>
            </a:r>
            <a:r>
              <a:rPr lang="en-US" sz="2100" b="1" dirty="0" smtClean="0">
                <a:solidFill>
                  <a:srgbClr val="00A9A4"/>
                </a:solidFill>
                <a:latin typeface="Arial" panose="020B0604020202020204" pitchFamily="34" charset="0"/>
                <a:cs typeface="Arial" panose="020B0604020202020204" pitchFamily="34" charset="0"/>
              </a:rPr>
              <a:t>Budget analysis</a:t>
            </a:r>
            <a:endParaRPr lang="en-US"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170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smtClean="0">
                <a:latin typeface="Arial Black"/>
                <a:cs typeface="Arial Black"/>
              </a:rPr>
              <a:t>6</a:t>
            </a:r>
            <a:endParaRPr lang="en-US" dirty="0">
              <a:latin typeface="Arial Black"/>
              <a:cs typeface="Arial Black"/>
            </a:endParaRPr>
          </a:p>
        </p:txBody>
      </p:sp>
      <p:sp>
        <p:nvSpPr>
          <p:cNvPr id="6" name="TextBox 5"/>
          <p:cNvSpPr txBox="1"/>
          <p:nvPr/>
        </p:nvSpPr>
        <p:spPr>
          <a:xfrm>
            <a:off x="1757217" y="2658829"/>
            <a:ext cx="5405583" cy="465645"/>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Key matters for noting</a:t>
            </a:r>
            <a:endParaRPr lang="en-US" sz="2500" b="1"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3283876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2286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3000" y="152400"/>
            <a:ext cx="830520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GB" altLang="en-US" sz="2100" b="1" dirty="0" smtClean="0">
                <a:solidFill>
                  <a:srgbClr val="00A9A4"/>
                </a:solidFill>
                <a:latin typeface="Arial" pitchFamily="34" charset="0"/>
                <a:ea typeface="+mj-ea"/>
                <a:cs typeface="Arial" pitchFamily="34" charset="0"/>
              </a:rPr>
              <a:t>6. Key matters for noting – Portfolio leadership instability and accounting issues  </a:t>
            </a:r>
            <a:endParaRPr lang="en-GB" altLang="en-US" sz="2100" b="1" dirty="0">
              <a:solidFill>
                <a:srgbClr val="00A9A4"/>
              </a:solidFill>
              <a:latin typeface="Arial" pitchFamily="34" charset="0"/>
              <a:ea typeface="+mj-ea"/>
              <a:cs typeface="Arial" pitchFamily="34" charset="0"/>
            </a:endParaRPr>
          </a:p>
        </p:txBody>
      </p:sp>
      <p:sp>
        <p:nvSpPr>
          <p:cNvPr id="11" name="Content Placeholder 10"/>
          <p:cNvSpPr>
            <a:spLocks noGrp="1"/>
          </p:cNvSpPr>
          <p:nvPr>
            <p:ph idx="1"/>
          </p:nvPr>
        </p:nvSpPr>
        <p:spPr>
          <a:xfrm>
            <a:off x="457200" y="1219200"/>
            <a:ext cx="8229600" cy="4906963"/>
          </a:xfrm>
        </p:spPr>
        <p:txBody>
          <a:bodyPr/>
          <a:lstStyle/>
          <a:p>
            <a:pPr marL="0" indent="0"/>
            <a:endParaRPr lang="en-ZA" sz="2000" dirty="0" smtClean="0"/>
          </a:p>
          <a:p>
            <a:pPr lvl="1">
              <a:buFont typeface="Wingdings" panose="05000000000000000000" pitchFamily="2" charset="2"/>
              <a:buChar char="ü"/>
            </a:pPr>
            <a:endParaRPr lang="en-ZA" sz="2000" dirty="0" smtClean="0">
              <a:solidFill>
                <a:schemeClr val="tx1">
                  <a:lumMod val="50000"/>
                  <a:lumOff val="50000"/>
                </a:schemeClr>
              </a:solidFill>
            </a:endParaRPr>
          </a:p>
          <a:p>
            <a:pPr marL="0" indent="0"/>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750599656"/>
              </p:ext>
            </p:extLst>
          </p:nvPr>
        </p:nvGraphicFramePr>
        <p:xfrm>
          <a:off x="228600" y="1828802"/>
          <a:ext cx="3733800" cy="3140058"/>
        </p:xfrm>
        <a:graphic>
          <a:graphicData uri="http://schemas.openxmlformats.org/drawingml/2006/table">
            <a:tbl>
              <a:tblPr firstRow="1" bandRow="1">
                <a:tableStyleId>{5C22544A-7EE6-4342-B048-85BDC9FD1C3A}</a:tableStyleId>
              </a:tblPr>
              <a:tblGrid>
                <a:gridCol w="1828800"/>
                <a:gridCol w="1905000"/>
              </a:tblGrid>
              <a:tr h="487370">
                <a:tc>
                  <a:txBody>
                    <a:bodyPr/>
                    <a:lstStyle/>
                    <a:p>
                      <a:pPr algn="ctr"/>
                      <a:r>
                        <a:rPr lang="en-ZA" sz="1200" baseline="0" dirty="0" smtClean="0">
                          <a:solidFill>
                            <a:schemeClr val="bg1"/>
                          </a:solidFill>
                          <a:latin typeface="Arial" panose="020B0604020202020204" pitchFamily="34" charset="0"/>
                          <a:cs typeface="Arial" panose="020B0604020202020204" pitchFamily="34" charset="0"/>
                        </a:rPr>
                        <a:t>Entity</a:t>
                      </a:r>
                      <a:endParaRPr lang="en-ZA" sz="1200" dirty="0">
                        <a:solidFill>
                          <a:schemeClr val="bg1"/>
                        </a:solidFill>
                        <a:latin typeface="Arial" panose="020B0604020202020204" pitchFamily="34" charset="0"/>
                        <a:cs typeface="Arial" panose="020B0604020202020204" pitchFamily="34" charset="0"/>
                      </a:endParaRPr>
                    </a:p>
                  </a:txBody>
                  <a:tcPr anchor="b"/>
                </a:tc>
                <a:tc>
                  <a:txBody>
                    <a:bodyPr/>
                    <a:lstStyle/>
                    <a:p>
                      <a:pPr algn="ctr"/>
                      <a:r>
                        <a:rPr lang="en-ZA" sz="1200" dirty="0" smtClean="0">
                          <a:solidFill>
                            <a:schemeClr val="bg1"/>
                          </a:solidFill>
                          <a:latin typeface="Arial" panose="020B0604020202020204" pitchFamily="34" charset="0"/>
                          <a:cs typeface="Arial" panose="020B0604020202020204" pitchFamily="34" charset="0"/>
                        </a:rPr>
                        <a:t>Executive Vacant Positions</a:t>
                      </a:r>
                      <a:endParaRPr lang="en-ZA" sz="1200" dirty="0">
                        <a:solidFill>
                          <a:schemeClr val="bg1"/>
                        </a:solidFill>
                        <a:latin typeface="Arial" panose="020B0604020202020204" pitchFamily="34" charset="0"/>
                        <a:cs typeface="Arial" panose="020B0604020202020204" pitchFamily="34" charset="0"/>
                      </a:endParaRPr>
                    </a:p>
                  </a:txBody>
                  <a:tcPr anchor="b"/>
                </a:tc>
              </a:tr>
              <a:tr h="427028">
                <a:tc>
                  <a:txBody>
                    <a:bodyPr/>
                    <a:lstStyle/>
                    <a:p>
                      <a:r>
                        <a:rPr lang="en-ZA" sz="1200" dirty="0" smtClean="0">
                          <a:solidFill>
                            <a:schemeClr val="tx1"/>
                          </a:solidFill>
                          <a:latin typeface="Arial" panose="020B0604020202020204" pitchFamily="34" charset="0"/>
                          <a:cs typeface="Arial" panose="020B0604020202020204" pitchFamily="34" charset="0"/>
                        </a:rPr>
                        <a:t>DAC</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smtClean="0">
                          <a:solidFill>
                            <a:schemeClr val="tx1"/>
                          </a:solidFill>
                          <a:latin typeface="Arial" panose="020B0604020202020204" pitchFamily="34" charset="0"/>
                          <a:cs typeface="Arial" panose="020B0604020202020204" pitchFamily="34" charset="0"/>
                        </a:rPr>
                        <a:t>Director</a:t>
                      </a:r>
                      <a:r>
                        <a:rPr lang="en-ZA" sz="1200" baseline="0" dirty="0" smtClean="0">
                          <a:solidFill>
                            <a:schemeClr val="tx1"/>
                          </a:solidFill>
                          <a:latin typeface="Arial" panose="020B0604020202020204" pitchFamily="34" charset="0"/>
                          <a:cs typeface="Arial" panose="020B0604020202020204" pitchFamily="34" charset="0"/>
                        </a:rPr>
                        <a:t> General (DG) since September  2014</a:t>
                      </a:r>
                      <a:endParaRPr lang="en-ZA" sz="1200" dirty="0" smtClean="0">
                        <a:solidFill>
                          <a:schemeClr val="tx1"/>
                        </a:solidFill>
                        <a:latin typeface="Arial" panose="020B0604020202020204" pitchFamily="34" charset="0"/>
                        <a:cs typeface="Arial" panose="020B0604020202020204" pitchFamily="34" charset="0"/>
                      </a:endParaRPr>
                    </a:p>
                  </a:txBody>
                  <a:tcPr/>
                </a:tc>
              </a:tr>
              <a:tr h="320658">
                <a:tc>
                  <a:txBody>
                    <a:bodyPr/>
                    <a:lstStyle/>
                    <a:p>
                      <a:pPr marL="0" algn="l" defTabSz="914400" rtl="0" eaLnBrk="1" latinLnBrk="0" hangingPunct="1"/>
                      <a:r>
                        <a:rPr lang="en-ZA" sz="1200" kern="1200" dirty="0" smtClean="0">
                          <a:solidFill>
                            <a:schemeClr val="tx1"/>
                          </a:solidFill>
                          <a:latin typeface="Arial" panose="020B0604020202020204" pitchFamily="34" charset="0"/>
                          <a:ea typeface="+mn-ea"/>
                          <a:cs typeface="Arial" panose="020B0604020202020204" pitchFamily="34" charset="0"/>
                        </a:rPr>
                        <a:t>Nelson</a:t>
                      </a:r>
                      <a:r>
                        <a:rPr lang="en-ZA" sz="1200" kern="1200" baseline="0" dirty="0" smtClean="0">
                          <a:solidFill>
                            <a:schemeClr val="tx1"/>
                          </a:solidFill>
                          <a:latin typeface="Arial" panose="020B0604020202020204" pitchFamily="34" charset="0"/>
                          <a:ea typeface="+mn-ea"/>
                          <a:cs typeface="Arial" panose="020B0604020202020204" pitchFamily="34" charset="0"/>
                        </a:rPr>
                        <a:t> </a:t>
                      </a:r>
                      <a:r>
                        <a:rPr lang="en-ZA" sz="1200" kern="1200" dirty="0" smtClean="0">
                          <a:solidFill>
                            <a:schemeClr val="tx1"/>
                          </a:solidFill>
                          <a:latin typeface="Arial" panose="020B0604020202020204" pitchFamily="34" charset="0"/>
                          <a:ea typeface="+mn-ea"/>
                          <a:cs typeface="Arial" panose="020B0604020202020204" pitchFamily="34" charset="0"/>
                        </a:rPr>
                        <a:t>Mandela</a:t>
                      </a:r>
                      <a:r>
                        <a:rPr lang="en-ZA" sz="1200" kern="1200" baseline="0" dirty="0" smtClean="0">
                          <a:solidFill>
                            <a:schemeClr val="tx1"/>
                          </a:solidFill>
                          <a:latin typeface="Arial" panose="020B0604020202020204" pitchFamily="34" charset="0"/>
                          <a:ea typeface="+mn-ea"/>
                          <a:cs typeface="Arial" panose="020B0604020202020204" pitchFamily="34" charset="0"/>
                        </a:rPr>
                        <a:t> </a:t>
                      </a:r>
                      <a:r>
                        <a:rPr lang="en-ZA" sz="1200" kern="1200" dirty="0" smtClean="0">
                          <a:solidFill>
                            <a:schemeClr val="tx1"/>
                          </a:solidFill>
                          <a:latin typeface="Arial" panose="020B0604020202020204" pitchFamily="34" charset="0"/>
                          <a:ea typeface="+mn-ea"/>
                          <a:cs typeface="Arial" panose="020B0604020202020204" pitchFamily="34" charset="0"/>
                        </a:rPr>
                        <a:t>Museum</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ZA" sz="1200" dirty="0" smtClean="0">
                          <a:solidFill>
                            <a:schemeClr val="tx1"/>
                          </a:solidFill>
                          <a:latin typeface="Arial" panose="020B0604020202020204" pitchFamily="34" charset="0"/>
                          <a:cs typeface="Arial" panose="020B0604020202020204" pitchFamily="34" charset="0"/>
                        </a:rPr>
                        <a:t>CEO</a:t>
                      </a:r>
                    </a:p>
                  </a:txBody>
                  <a:tcPr/>
                </a:tc>
              </a:tr>
              <a:tr h="487370">
                <a:tc>
                  <a:txBody>
                    <a:bodyPr/>
                    <a:lstStyle/>
                    <a:p>
                      <a:pPr marL="0" algn="l" defTabSz="914400" rtl="0" eaLnBrk="1" latinLnBrk="0" hangingPunct="1"/>
                      <a:r>
                        <a:rPr lang="en-ZA" sz="1200" kern="1200" dirty="0" smtClean="0">
                          <a:solidFill>
                            <a:schemeClr val="tx1"/>
                          </a:solidFill>
                          <a:latin typeface="Arial" panose="020B0604020202020204" pitchFamily="34" charset="0"/>
                          <a:ea typeface="+mn-ea"/>
                          <a:cs typeface="Arial" panose="020B0604020202020204" pitchFamily="34" charset="0"/>
                        </a:rPr>
                        <a:t>Performing Arts</a:t>
                      </a:r>
                      <a:r>
                        <a:rPr lang="en-ZA" sz="1200" kern="1200" baseline="0" dirty="0" smtClean="0">
                          <a:solidFill>
                            <a:schemeClr val="tx1"/>
                          </a:solidFill>
                          <a:latin typeface="Arial" panose="020B0604020202020204" pitchFamily="34" charset="0"/>
                          <a:ea typeface="+mn-ea"/>
                          <a:cs typeface="Arial" panose="020B0604020202020204" pitchFamily="34" charset="0"/>
                        </a:rPr>
                        <a:t> of Free State</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ZA" sz="1200" dirty="0" smtClean="0">
                          <a:solidFill>
                            <a:schemeClr val="tx1"/>
                          </a:solidFill>
                          <a:latin typeface="Arial" panose="020B0604020202020204" pitchFamily="34" charset="0"/>
                          <a:cs typeface="Arial" panose="020B0604020202020204" pitchFamily="34" charset="0"/>
                        </a:rPr>
                        <a:t>CEO</a:t>
                      </a:r>
                    </a:p>
                  </a:txBody>
                  <a:tcPr/>
                </a:tc>
              </a:tr>
              <a:tr h="625459">
                <a:tc>
                  <a:txBody>
                    <a:bodyPr/>
                    <a:lstStyle/>
                    <a:p>
                      <a:pPr marL="0" algn="l" defTabSz="914400" rtl="0" eaLnBrk="1" latinLnBrk="0" hangingPunct="1"/>
                      <a:r>
                        <a:rPr lang="en-ZA" sz="1200" kern="1200" dirty="0" err="1" smtClean="0">
                          <a:solidFill>
                            <a:schemeClr val="tx1"/>
                          </a:solidFill>
                          <a:latin typeface="Arial" panose="020B0604020202020204" pitchFamily="34" charset="0"/>
                          <a:ea typeface="+mn-ea"/>
                          <a:cs typeface="Arial" panose="020B0604020202020204" pitchFamily="34" charset="0"/>
                        </a:rPr>
                        <a:t>Msunduzi</a:t>
                      </a:r>
                      <a:r>
                        <a:rPr lang="en-ZA" sz="1200" kern="1200" dirty="0" smtClean="0">
                          <a:solidFill>
                            <a:schemeClr val="tx1"/>
                          </a:solidFill>
                          <a:latin typeface="Arial" panose="020B0604020202020204" pitchFamily="34" charset="0"/>
                          <a:ea typeface="+mn-ea"/>
                          <a:cs typeface="Arial" panose="020B0604020202020204" pitchFamily="34" charset="0"/>
                        </a:rPr>
                        <a:t>/ </a:t>
                      </a:r>
                      <a:r>
                        <a:rPr lang="en-ZA" sz="1200" kern="1200" dirty="0" err="1" smtClean="0">
                          <a:solidFill>
                            <a:schemeClr val="tx1"/>
                          </a:solidFill>
                          <a:latin typeface="Arial" panose="020B0604020202020204" pitchFamily="34" charset="0"/>
                          <a:ea typeface="+mn-ea"/>
                          <a:cs typeface="Arial" panose="020B0604020202020204" pitchFamily="34" charset="0"/>
                        </a:rPr>
                        <a:t>Voortrekker</a:t>
                      </a:r>
                      <a:r>
                        <a:rPr lang="en-ZA" sz="1200" kern="1200" dirty="0" smtClean="0">
                          <a:solidFill>
                            <a:schemeClr val="tx1"/>
                          </a:solidFill>
                          <a:latin typeface="Arial" panose="020B0604020202020204" pitchFamily="34" charset="0"/>
                          <a:ea typeface="+mn-ea"/>
                          <a:cs typeface="Arial" panose="020B0604020202020204" pitchFamily="34" charset="0"/>
                        </a:rPr>
                        <a:t> Museum</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ZA" sz="1200" dirty="0" smtClean="0">
                          <a:solidFill>
                            <a:schemeClr val="tx1"/>
                          </a:solidFill>
                          <a:latin typeface="Arial" panose="020B0604020202020204" pitchFamily="34" charset="0"/>
                          <a:cs typeface="Arial" panose="020B0604020202020204" pitchFamily="34" charset="0"/>
                        </a:rPr>
                        <a:t>CFO and Manager</a:t>
                      </a:r>
                      <a:r>
                        <a:rPr lang="en-ZA" sz="1200" baseline="0" dirty="0" smtClean="0">
                          <a:solidFill>
                            <a:schemeClr val="tx1"/>
                          </a:solidFill>
                          <a:latin typeface="Arial" panose="020B0604020202020204" pitchFamily="34" charset="0"/>
                          <a:cs typeface="Arial" panose="020B0604020202020204" pitchFamily="34" charset="0"/>
                        </a:rPr>
                        <a:t> : Income</a:t>
                      </a:r>
                      <a:endParaRPr lang="en-ZA" sz="1200" dirty="0" smtClean="0">
                        <a:solidFill>
                          <a:schemeClr val="tx1"/>
                        </a:solidFill>
                        <a:latin typeface="Arial" panose="020B0604020202020204" pitchFamily="34" charset="0"/>
                        <a:cs typeface="Arial" panose="020B0604020202020204" pitchFamily="34" charset="0"/>
                      </a:endParaRPr>
                    </a:p>
                  </a:txBody>
                  <a:tcPr/>
                </a:tc>
              </a:tr>
              <a:tr h="625459">
                <a:tc>
                  <a:txBody>
                    <a:bodyPr/>
                    <a:lstStyle/>
                    <a:p>
                      <a:pPr marL="0" algn="l" defTabSz="914400" rtl="0" eaLnBrk="1" latinLnBrk="0" hangingPunct="1"/>
                      <a:r>
                        <a:rPr lang="en-ZA" sz="1200" kern="1200" dirty="0" err="1" smtClean="0">
                          <a:solidFill>
                            <a:schemeClr val="tx1"/>
                          </a:solidFill>
                          <a:latin typeface="Arial" panose="020B0604020202020204" pitchFamily="34" charset="0"/>
                          <a:ea typeface="+mn-ea"/>
                          <a:cs typeface="Arial" panose="020B0604020202020204" pitchFamily="34" charset="0"/>
                        </a:rPr>
                        <a:t>Ditsong</a:t>
                      </a:r>
                      <a:r>
                        <a:rPr lang="en-ZA" sz="1200" kern="1200" dirty="0" smtClean="0">
                          <a:solidFill>
                            <a:schemeClr val="tx1"/>
                          </a:solidFill>
                          <a:latin typeface="Arial" panose="020B0604020202020204" pitchFamily="34" charset="0"/>
                          <a:ea typeface="+mn-ea"/>
                          <a:cs typeface="Arial" panose="020B0604020202020204" pitchFamily="34" charset="0"/>
                        </a:rPr>
                        <a:t> Museum of SA</a:t>
                      </a:r>
                      <a:endParaRPr lang="en-ZA" sz="12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ZA" sz="1200" kern="1200" dirty="0" smtClean="0">
                          <a:solidFill>
                            <a:schemeClr val="tx1"/>
                          </a:solidFill>
                          <a:latin typeface="Arial" panose="020B0604020202020204" pitchFamily="34" charset="0"/>
                          <a:ea typeface="+mn-ea"/>
                          <a:cs typeface="Arial" panose="020B0604020202020204" pitchFamily="34" charset="0"/>
                        </a:rPr>
                        <a:t>CFO and the HR manager </a:t>
                      </a:r>
                    </a:p>
                  </a:txBody>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49</a:t>
            </a:fld>
            <a:endParaRPr lang="en-US" dirty="0">
              <a:solidFill>
                <a:schemeClr val="bg1"/>
              </a:solidFill>
            </a:endParaRPr>
          </a:p>
        </p:txBody>
      </p:sp>
      <p:sp>
        <p:nvSpPr>
          <p:cNvPr id="2" name="AutoShape 4" descr="Image result for clipart pictures of vacancie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 name="AutoShape 7" descr="Image result for free clipart for board meeting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1" name="Rectangle 20"/>
          <p:cNvSpPr/>
          <p:nvPr/>
        </p:nvSpPr>
        <p:spPr>
          <a:xfrm>
            <a:off x="4178135" y="1843088"/>
            <a:ext cx="4800600" cy="1169551"/>
          </a:xfrm>
          <a:prstGeom prst="rect">
            <a:avLst/>
          </a:prstGeom>
        </p:spPr>
        <p:txBody>
          <a:bodyPr wrap="square">
            <a:spAutoFit/>
          </a:bodyPr>
          <a:lstStyle/>
          <a:p>
            <a:pPr algn="ctr"/>
            <a:r>
              <a:rPr lang="en-ZA" sz="1400" b="1" dirty="0" smtClean="0">
                <a:solidFill>
                  <a:srgbClr val="FF0000"/>
                </a:solidFill>
                <a:latin typeface="Arial" panose="020B0604020202020204" pitchFamily="34" charset="0"/>
                <a:cs typeface="Arial" panose="020B0604020202020204" pitchFamily="34" charset="0"/>
              </a:rPr>
              <a:t>We note with concern the current vacancies/suspensions in the leadership positions in the portfolio as these could have a negative impact in future audit outcomes due to leadership instability, which may pose challenges for accountability!</a:t>
            </a:r>
            <a:endParaRPr lang="en-ZA" sz="1400" b="1" dirty="0">
              <a:solidFill>
                <a:srgbClr val="FF0000"/>
              </a:solidFill>
              <a:latin typeface="Arial" panose="020B0604020202020204" pitchFamily="34" charset="0"/>
              <a:cs typeface="Arial" panose="020B0604020202020204" pitchFamily="34" charset="0"/>
            </a:endParaRPr>
          </a:p>
        </p:txBody>
      </p:sp>
      <p:pic>
        <p:nvPicPr>
          <p:cNvPr id="10" name="Picture 6" descr="MCj043475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675" y="1371600"/>
            <a:ext cx="466725" cy="4714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1608"/>
          <a:stretch/>
        </p:blipFill>
        <p:spPr>
          <a:xfrm>
            <a:off x="4648200" y="2667000"/>
            <a:ext cx="3733800" cy="3352800"/>
          </a:xfrm>
          <a:prstGeom prst="rect">
            <a:avLst/>
          </a:prstGeom>
        </p:spPr>
      </p:pic>
    </p:spTree>
    <p:extLst>
      <p:ext uri="{BB962C8B-B14F-4D97-AF65-F5344CB8AC3E}">
        <p14:creationId xmlns:p14="http://schemas.microsoft.com/office/powerpoint/2010/main" val="123408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3058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smtClean="0">
                <a:latin typeface="Arial" panose="020B0604020202020204" pitchFamily="34" charset="0"/>
                <a:cs typeface="Arial" panose="020B0604020202020204" pitchFamily="34" charset="0"/>
              </a:rPr>
              <a:t>1. Overview of the performance reporting process</a:t>
            </a:r>
            <a:endParaRPr lang="en-ZA" sz="2100" dirty="0">
              <a:latin typeface="Arial" panose="020B0604020202020204" pitchFamily="34" charset="0"/>
              <a:cs typeface="Arial" panose="020B0604020202020204" pitchFamily="34" charset="0"/>
            </a:endParaRPr>
          </a:p>
        </p:txBody>
      </p:sp>
      <p:pic>
        <p:nvPicPr>
          <p:cNvPr id="5" name="Content Placeholder 4"/>
          <p:cNvPicPr>
            <a:picLocks noGrp="1" noChangeAspect="1" noChangeArrowheads="1"/>
          </p:cNvPicPr>
          <p:nvPr>
            <p:ph idx="1"/>
          </p:nvPr>
        </p:nvPicPr>
        <p:blipFill>
          <a:blip r:embed="rId2" cstate="print"/>
          <a:stretch>
            <a:fillRect/>
          </a:stretch>
        </p:blipFill>
        <p:spPr>
          <a:xfrm>
            <a:off x="609600" y="762000"/>
            <a:ext cx="7467600" cy="5257800"/>
          </a:xfrm>
          <a:prstGeom prst="rect">
            <a:avLst/>
          </a:prstGeom>
        </p:spPr>
      </p:pic>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1447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4"/>
          </a:xfrm>
        </p:spPr>
        <p:txBody>
          <a:bodyPr/>
          <a:lstStyle/>
          <a:p>
            <a:pPr marL="0" indent="0">
              <a:buNone/>
            </a:pPr>
            <a:r>
              <a:rPr lang="en-ZA" sz="1400" b="1" dirty="0" smtClean="0">
                <a:latin typeface="Arial" panose="020B0604020202020204" pitchFamily="34" charset="0"/>
                <a:cs typeface="Arial" panose="020B0604020202020204" pitchFamily="34" charset="0"/>
              </a:rPr>
              <a:t>The following recommendations were discussed with the committee on 14 February 2017 :</a:t>
            </a:r>
          </a:p>
          <a:p>
            <a:pPr marL="0" indent="0">
              <a:buNone/>
            </a:pPr>
            <a:endParaRPr lang="en-ZA" sz="1400" dirty="0">
              <a:latin typeface="Arial" panose="020B0604020202020204" pitchFamily="34" charset="0"/>
              <a:cs typeface="Arial" panose="020B0604020202020204" pitchFamily="34" charset="0"/>
            </a:endParaRPr>
          </a:p>
          <a:p>
            <a:pPr marL="285750" indent="-285750"/>
            <a:r>
              <a:rPr lang="en-ZA" sz="1400" dirty="0" smtClean="0">
                <a:latin typeface="Arial" panose="020B0604020202020204" pitchFamily="34" charset="0"/>
                <a:cs typeface="Arial" panose="020B0604020202020204" pitchFamily="34" charset="0"/>
              </a:rPr>
              <a:t>National Treasury, AGSA, ASB, DAC and all the entities impacted by the standard need to work together and communicate to find a solution to the problem</a:t>
            </a:r>
            <a:endParaRPr lang="en-ZA" sz="1400" dirty="0"/>
          </a:p>
          <a:p>
            <a:pPr marL="0" indent="0">
              <a:buNone/>
            </a:pPr>
            <a:endParaRPr lang="en-ZA" sz="1400" dirty="0">
              <a:latin typeface="Arial" panose="020B0604020202020204" pitchFamily="34" charset="0"/>
              <a:cs typeface="Arial" panose="020B0604020202020204" pitchFamily="34" charset="0"/>
            </a:endParaRPr>
          </a:p>
          <a:p>
            <a:pPr marL="0" indent="0">
              <a:buNone/>
            </a:pPr>
            <a:r>
              <a:rPr lang="en-ZA" sz="1400" b="1" dirty="0" smtClean="0">
                <a:latin typeface="Arial" panose="020B0604020202020204" pitchFamily="34" charset="0"/>
                <a:cs typeface="Arial" panose="020B0604020202020204" pitchFamily="34" charset="0"/>
              </a:rPr>
              <a:t>Progress to date since the meeting</a:t>
            </a:r>
          </a:p>
          <a:p>
            <a:pPr marL="0" indent="0">
              <a:buNone/>
            </a:pPr>
            <a:endParaRPr lang="en-ZA" sz="1400" dirty="0" smtClean="0">
              <a:latin typeface="Arial" panose="020B0604020202020204" pitchFamily="34" charset="0"/>
              <a:cs typeface="Arial" panose="020B0604020202020204" pitchFamily="34" charset="0"/>
            </a:endParaRPr>
          </a:p>
          <a:p>
            <a:r>
              <a:rPr lang="en-ZA" sz="1400" dirty="0" smtClean="0">
                <a:latin typeface="Arial" panose="020B0604020202020204" pitchFamily="34" charset="0"/>
                <a:cs typeface="Arial" panose="020B0604020202020204" pitchFamily="34" charset="0"/>
              </a:rPr>
              <a:t>On the 1</a:t>
            </a:r>
            <a:r>
              <a:rPr lang="en-ZA" sz="1400" baseline="30000" dirty="0" smtClean="0">
                <a:latin typeface="Arial" panose="020B0604020202020204" pitchFamily="34" charset="0"/>
                <a:cs typeface="Arial" panose="020B0604020202020204" pitchFamily="34" charset="0"/>
              </a:rPr>
              <a:t>st</a:t>
            </a:r>
            <a:r>
              <a:rPr lang="en-ZA" sz="1400" dirty="0" smtClean="0">
                <a:latin typeface="Arial" panose="020B0604020202020204" pitchFamily="34" charset="0"/>
                <a:cs typeface="Arial" panose="020B0604020202020204" pitchFamily="34" charset="0"/>
              </a:rPr>
              <a:t> of April 2017, the budget was made available to the impacted entities to perform an assessment on their Heritage assets</a:t>
            </a:r>
          </a:p>
          <a:p>
            <a:endParaRPr lang="en-ZA" sz="1400" dirty="0" smtClean="0">
              <a:latin typeface="Arial" panose="020B0604020202020204" pitchFamily="34" charset="0"/>
              <a:cs typeface="Arial" panose="020B0604020202020204" pitchFamily="34" charset="0"/>
            </a:endParaRPr>
          </a:p>
          <a:p>
            <a:r>
              <a:rPr lang="en-ZA" sz="1400" dirty="0" smtClean="0">
                <a:latin typeface="Arial" panose="020B0604020202020204" pitchFamily="34" charset="0"/>
                <a:cs typeface="Arial" panose="020B0604020202020204" pitchFamily="34" charset="0"/>
              </a:rPr>
              <a:t>National Treasury has formed a steering committee of the entities impacted by GRAP103 and officials from Treasury</a:t>
            </a:r>
          </a:p>
          <a:p>
            <a:endParaRPr lang="en-ZA" sz="1400" dirty="0">
              <a:latin typeface="Arial" panose="020B0604020202020204" pitchFamily="34" charset="0"/>
              <a:cs typeface="Arial" panose="020B0604020202020204" pitchFamily="34" charset="0"/>
            </a:endParaRPr>
          </a:p>
          <a:p>
            <a:r>
              <a:rPr lang="en-ZA" sz="1400" dirty="0" smtClean="0">
                <a:latin typeface="Arial" panose="020B0604020202020204" pitchFamily="34" charset="0"/>
                <a:cs typeface="Arial" panose="020B0604020202020204" pitchFamily="34" charset="0"/>
              </a:rPr>
              <a:t>DAC has formed a CFO forum where key matters like GRAP 103 are matters which are discussed</a:t>
            </a:r>
          </a:p>
          <a:p>
            <a:endParaRPr lang="en-ZA" sz="1400" dirty="0">
              <a:latin typeface="Arial" panose="020B0604020202020204" pitchFamily="34" charset="0"/>
              <a:cs typeface="Arial" panose="020B0604020202020204" pitchFamily="34" charset="0"/>
            </a:endParaRPr>
          </a:p>
          <a:p>
            <a:r>
              <a:rPr lang="en-ZA" sz="1400" dirty="0" smtClean="0">
                <a:latin typeface="Arial" panose="020B0604020202020204" pitchFamily="34" charset="0"/>
                <a:cs typeface="Arial" panose="020B0604020202020204" pitchFamily="34" charset="0"/>
              </a:rPr>
              <a:t>An assessment done by AGSA and based on the limited information available to date, majority of the entities may not be able to resolve the GRAP 103 matters and therefore could possible be qualified in the current year</a:t>
            </a:r>
          </a:p>
        </p:txBody>
      </p:sp>
      <p:sp>
        <p:nvSpPr>
          <p:cNvPr id="4" name="Slide Number Placeholder 3"/>
          <p:cNvSpPr>
            <a:spLocks noGrp="1"/>
          </p:cNvSpPr>
          <p:nvPr>
            <p:ph type="sldNum" sz="quarter" idx="12"/>
          </p:nvPr>
        </p:nvSpPr>
        <p:spPr/>
        <p:txBody>
          <a:bodyPr/>
          <a:lstStyle/>
          <a:p>
            <a:fld id="{6434ABD1-81A3-44C0-ADD6-DB07EAD19A43}" type="slidenum">
              <a:rPr lang="en-US" smtClean="0">
                <a:solidFill>
                  <a:prstClr val="black"/>
                </a:solidFill>
              </a:rPr>
              <a:pPr/>
              <a:t>50</a:t>
            </a:fld>
            <a:endParaRPr lang="en-US" dirty="0">
              <a:solidFill>
                <a:prstClr val="black"/>
              </a:solidFill>
            </a:endParaRPr>
          </a:p>
        </p:txBody>
      </p:sp>
      <p:sp>
        <p:nvSpPr>
          <p:cNvPr id="6" name="Rectangle 5"/>
          <p:cNvSpPr/>
          <p:nvPr/>
        </p:nvSpPr>
        <p:spPr>
          <a:xfrm>
            <a:off x="153000" y="152400"/>
            <a:ext cx="830520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GB" altLang="en-US" sz="2100" b="1" dirty="0" smtClean="0">
                <a:solidFill>
                  <a:srgbClr val="00A9A4"/>
                </a:solidFill>
                <a:latin typeface="Arial" pitchFamily="34" charset="0"/>
                <a:ea typeface="+mj-ea"/>
                <a:cs typeface="Arial" pitchFamily="34" charset="0"/>
              </a:rPr>
              <a:t>6. Key matters for noting – Portfolio leadership instability and accounting issues  </a:t>
            </a:r>
            <a:endParaRPr lang="en-GB" altLang="en-US" sz="2100" b="1" dirty="0">
              <a:solidFill>
                <a:srgbClr val="00A9A4"/>
              </a:solidFill>
              <a:latin typeface="Arial" pitchFamily="34" charset="0"/>
              <a:ea typeface="+mj-ea"/>
              <a:cs typeface="Arial" pitchFamily="34" charset="0"/>
            </a:endParaRPr>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2682096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7</a:t>
            </a: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AGSA Improved audit methodology</a:t>
            </a:r>
            <a:endParaRPr lang="en-US" sz="2500" b="1"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32356033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8305800" cy="4038600"/>
          </a:xfrm>
          <a:prstGeom prst="rect">
            <a:avLst/>
          </a:prstGeom>
        </p:spPr>
      </p:pic>
      <p:sp>
        <p:nvSpPr>
          <p:cNvPr id="7" name="Rectangle 6"/>
          <p:cNvSpPr/>
          <p:nvPr/>
        </p:nvSpPr>
        <p:spPr>
          <a:xfrm>
            <a:off x="457200" y="596205"/>
            <a:ext cx="8305800" cy="1384995"/>
          </a:xfrm>
          <a:prstGeom prst="rect">
            <a:avLst/>
          </a:prstGeom>
        </p:spPr>
        <p:txBody>
          <a:bodyPr wrap="square">
            <a:spAutoFit/>
          </a:bodyPr>
          <a:lstStyle/>
          <a:p>
            <a:pPr algn="ctr"/>
            <a:r>
              <a:rPr lang="en-ZA" sz="1200" dirty="0" smtClean="0">
                <a:solidFill>
                  <a:srgbClr val="002060"/>
                </a:solidFill>
                <a:latin typeface="Arial" panose="020B0604020202020204" pitchFamily="34" charset="0"/>
                <a:cs typeface="Arial" panose="020B0604020202020204" pitchFamily="34" charset="0"/>
              </a:rPr>
              <a:t>1. Risk-based </a:t>
            </a:r>
            <a:r>
              <a:rPr lang="en-ZA" sz="1200" dirty="0">
                <a:solidFill>
                  <a:srgbClr val="002060"/>
                </a:solidFill>
                <a:latin typeface="Arial" panose="020B0604020202020204" pitchFamily="34" charset="0"/>
                <a:cs typeface="Arial" panose="020B0604020202020204" pitchFamily="34" charset="0"/>
              </a:rPr>
              <a:t>audit approach (minimising audit areas where auditees are now mature or are changing socio-politically, and addressing auditee-specific risk</a:t>
            </a:r>
            <a:r>
              <a:rPr lang="en-ZA" sz="1200" dirty="0" smtClean="0">
                <a:solidFill>
                  <a:srgbClr val="002060"/>
                </a:solidFill>
                <a:latin typeface="Arial" panose="020B0604020202020204" pitchFamily="34" charset="0"/>
                <a:cs typeface="Arial" panose="020B0604020202020204" pitchFamily="34" charset="0"/>
              </a:rPr>
              <a:t>).</a:t>
            </a:r>
            <a:endParaRPr lang="en-ZA" sz="1200" dirty="0">
              <a:solidFill>
                <a:srgbClr val="002060"/>
              </a:solidFill>
              <a:latin typeface="Arial" panose="020B0604020202020204" pitchFamily="34" charset="0"/>
              <a:cs typeface="Arial" panose="020B0604020202020204" pitchFamily="34" charset="0"/>
            </a:endParaRPr>
          </a:p>
          <a:p>
            <a:pPr algn="ctr"/>
            <a:r>
              <a:rPr lang="en-ZA" sz="1200" dirty="0" smtClean="0">
                <a:solidFill>
                  <a:srgbClr val="002060"/>
                </a:solidFill>
                <a:latin typeface="Arial" panose="020B0604020202020204" pitchFamily="34" charset="0"/>
                <a:cs typeface="Arial" panose="020B0604020202020204" pitchFamily="34" charset="0"/>
              </a:rPr>
              <a:t>2. Allows </a:t>
            </a:r>
            <a:r>
              <a:rPr lang="en-ZA" sz="1200" dirty="0">
                <a:solidFill>
                  <a:srgbClr val="002060"/>
                </a:solidFill>
                <a:latin typeface="Arial" panose="020B0604020202020204" pitchFamily="34" charset="0"/>
                <a:cs typeface="Arial" panose="020B0604020202020204" pitchFamily="34" charset="0"/>
              </a:rPr>
              <a:t>for an approach that supports full integration </a:t>
            </a:r>
            <a:r>
              <a:rPr lang="en-ZA" sz="1200" dirty="0" smtClean="0">
                <a:solidFill>
                  <a:srgbClr val="002060"/>
                </a:solidFill>
                <a:latin typeface="Arial" panose="020B0604020202020204" pitchFamily="34" charset="0"/>
                <a:cs typeface="Arial" panose="020B0604020202020204" pitchFamily="34" charset="0"/>
              </a:rPr>
              <a:t>between:</a:t>
            </a:r>
          </a:p>
          <a:p>
            <a:pPr algn="ctr"/>
            <a:r>
              <a:rPr lang="en-ZA" sz="1200" dirty="0" smtClean="0">
                <a:solidFill>
                  <a:srgbClr val="002060"/>
                </a:solidFill>
                <a:latin typeface="Arial" panose="020B0604020202020204" pitchFamily="34" charset="0"/>
                <a:cs typeface="Arial" panose="020B0604020202020204" pitchFamily="34" charset="0"/>
              </a:rPr>
              <a:t>(</a:t>
            </a:r>
            <a:r>
              <a:rPr lang="en-ZA" sz="1200" dirty="0">
                <a:solidFill>
                  <a:srgbClr val="002060"/>
                </a:solidFill>
                <a:latin typeface="Arial" panose="020B0604020202020204" pitchFamily="34" charset="0"/>
                <a:cs typeface="Arial" panose="020B0604020202020204" pitchFamily="34" charset="0"/>
              </a:rPr>
              <a:t>a)financial reporting, performance reporting and reporting on compliance, and </a:t>
            </a:r>
            <a:endParaRPr lang="en-ZA" sz="1200" dirty="0" smtClean="0">
              <a:solidFill>
                <a:srgbClr val="002060"/>
              </a:solidFill>
              <a:latin typeface="Arial" panose="020B0604020202020204" pitchFamily="34" charset="0"/>
              <a:cs typeface="Arial" panose="020B0604020202020204" pitchFamily="34" charset="0"/>
            </a:endParaRPr>
          </a:p>
          <a:p>
            <a:pPr algn="ctr"/>
            <a:r>
              <a:rPr lang="en-ZA" sz="1200" dirty="0" smtClean="0">
                <a:solidFill>
                  <a:srgbClr val="002060"/>
                </a:solidFill>
                <a:latin typeface="Arial" panose="020B0604020202020204" pitchFamily="34" charset="0"/>
                <a:cs typeface="Arial" panose="020B0604020202020204" pitchFamily="34" charset="0"/>
              </a:rPr>
              <a:t>(</a:t>
            </a:r>
            <a:r>
              <a:rPr lang="en-ZA" sz="1200" dirty="0">
                <a:solidFill>
                  <a:srgbClr val="002060"/>
                </a:solidFill>
                <a:latin typeface="Arial" panose="020B0604020202020204" pitchFamily="34" charset="0"/>
                <a:cs typeface="Arial" panose="020B0604020202020204" pitchFamily="34" charset="0"/>
              </a:rPr>
              <a:t>b) regularity audit and the work of specialists (users of reports should not perceive these as separate, unrelated products</a:t>
            </a:r>
            <a:r>
              <a:rPr lang="en-ZA" sz="1200" dirty="0" smtClean="0">
                <a:solidFill>
                  <a:srgbClr val="002060"/>
                </a:solidFill>
                <a:latin typeface="Arial" panose="020B0604020202020204" pitchFamily="34" charset="0"/>
                <a:cs typeface="Arial" panose="020B0604020202020204" pitchFamily="34" charset="0"/>
              </a:rPr>
              <a:t>).</a:t>
            </a:r>
          </a:p>
          <a:p>
            <a:pPr algn="ctr"/>
            <a:r>
              <a:rPr lang="en-ZA" sz="1200" dirty="0" smtClean="0">
                <a:solidFill>
                  <a:srgbClr val="002060"/>
                </a:solidFill>
                <a:latin typeface="Arial" panose="020B0604020202020204" pitchFamily="34" charset="0"/>
                <a:cs typeface="Arial" panose="020B0604020202020204" pitchFamily="34" charset="0"/>
              </a:rPr>
              <a:t>3. Formal approach for repeat disclaimers.</a:t>
            </a:r>
            <a:endParaRPr lang="en-ZA" sz="12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530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GB" altLang="en-US" sz="2100" b="1" dirty="0">
                <a:solidFill>
                  <a:srgbClr val="00A9A4"/>
                </a:solidFill>
                <a:latin typeface="Arial" pitchFamily="34" charset="0"/>
                <a:ea typeface="+mj-ea"/>
                <a:cs typeface="Arial" pitchFamily="34" charset="0"/>
              </a:rPr>
              <a:t>7</a:t>
            </a:r>
            <a:r>
              <a:rPr lang="en-GB" altLang="en-US" sz="2100" b="1" dirty="0" smtClean="0">
                <a:solidFill>
                  <a:srgbClr val="00A9A4"/>
                </a:solidFill>
                <a:latin typeface="Arial" pitchFamily="34" charset="0"/>
                <a:ea typeface="+mj-ea"/>
                <a:cs typeface="Arial" pitchFamily="34" charset="0"/>
              </a:rPr>
              <a:t>. AGSA improved audit methodology </a:t>
            </a:r>
            <a:endParaRPr lang="en-GB" altLang="en-US" sz="2100" b="1" dirty="0">
              <a:solidFill>
                <a:srgbClr val="00A9A4"/>
              </a:solidFill>
              <a:latin typeface="Arial" pitchFamily="34" charset="0"/>
              <a:ea typeface="+mj-ea"/>
              <a:cs typeface="Arial" pitchFamily="34" charset="0"/>
            </a:endParaRPr>
          </a:p>
        </p:txBody>
      </p:sp>
      <p:sp>
        <p:nvSpPr>
          <p:cNvPr id="8"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3709181063"/>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95468"/>
            <a:ext cx="7924800" cy="5367332"/>
          </a:xfrm>
          <a:prstGeom prst="rect">
            <a:avLst/>
          </a:prstGeom>
        </p:spPr>
      </p:pic>
      <p:sp>
        <p:nvSpPr>
          <p:cNvPr id="4" name="Rectangle 3"/>
          <p:cNvSpPr/>
          <p:nvPr/>
        </p:nvSpPr>
        <p:spPr>
          <a:xfrm>
            <a:off x="1530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GB" altLang="en-US" sz="2100" b="1" dirty="0">
                <a:solidFill>
                  <a:srgbClr val="00A9A4"/>
                </a:solidFill>
                <a:latin typeface="Arial" pitchFamily="34" charset="0"/>
                <a:ea typeface="+mj-ea"/>
                <a:cs typeface="Arial" pitchFamily="34" charset="0"/>
              </a:rPr>
              <a:t>7</a:t>
            </a:r>
            <a:r>
              <a:rPr lang="en-GB" altLang="en-US" sz="2100" b="1" dirty="0" smtClean="0">
                <a:solidFill>
                  <a:srgbClr val="00A9A4"/>
                </a:solidFill>
                <a:latin typeface="Arial" pitchFamily="34" charset="0"/>
                <a:ea typeface="+mj-ea"/>
                <a:cs typeface="Arial" pitchFamily="34" charset="0"/>
              </a:rPr>
              <a:t>. AGSA improved audit methodology </a:t>
            </a:r>
            <a:endParaRPr lang="en-GB" altLang="en-US" sz="2100" b="1" dirty="0">
              <a:solidFill>
                <a:srgbClr val="00A9A4"/>
              </a:solidFill>
              <a:latin typeface="Arial" pitchFamily="34" charset="0"/>
              <a:ea typeface="+mj-ea"/>
              <a:cs typeface="Arial" pitchFamily="34" charset="0"/>
            </a:endParaRPr>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53</a:t>
            </a:fld>
            <a:endParaRPr lang="en-US" dirty="0">
              <a:solidFill>
                <a:schemeClr val="bg1"/>
              </a:solidFill>
            </a:endParaRPr>
          </a:p>
        </p:txBody>
      </p:sp>
      <p:sp>
        <p:nvSpPr>
          <p:cNvPr id="2" name="AutoShape 4" descr="Image result for clipart pictures of vacancie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 name="AutoShape 7" descr="Image result for free clipart for board meeting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Rectangle 7"/>
          <p:cNvSpPr/>
          <p:nvPr/>
        </p:nvSpPr>
        <p:spPr>
          <a:xfrm>
            <a:off x="762000" y="1096838"/>
            <a:ext cx="7315199" cy="655762"/>
          </a:xfrm>
          <a:prstGeom prst="rect">
            <a:avLst/>
          </a:prstGeom>
        </p:spPr>
        <p:txBody>
          <a:bodyPr wrap="square" lIns="100780" tIns="50390" rIns="100780" bIns="50390">
            <a:spAutoFit/>
          </a:bodyPr>
          <a:lstStyle/>
          <a:p>
            <a:pPr marL="440913" lvl="1" algn="ctr"/>
            <a:r>
              <a:rPr lang="en-US" dirty="0">
                <a:solidFill>
                  <a:schemeClr val="tx1">
                    <a:lumMod val="50000"/>
                    <a:lumOff val="50000"/>
                  </a:schemeClr>
                </a:solidFill>
                <a:latin typeface="Century Gothic" charset="0"/>
                <a:ea typeface="Century Gothic" charset="0"/>
                <a:cs typeface="Century Gothic" charset="0"/>
              </a:rPr>
              <a:t>Delivering a </a:t>
            </a:r>
            <a:r>
              <a:rPr lang="en-US" dirty="0">
                <a:solidFill>
                  <a:srgbClr val="00A9A4"/>
                </a:solidFill>
                <a:latin typeface="Century Gothic" charset="0"/>
                <a:ea typeface="Century Gothic" charset="0"/>
                <a:cs typeface="Century Gothic" charset="0"/>
              </a:rPr>
              <a:t>valuable and relevant product </a:t>
            </a:r>
            <a:r>
              <a:rPr lang="en-US" dirty="0" smtClean="0">
                <a:solidFill>
                  <a:schemeClr val="tx1">
                    <a:lumMod val="50000"/>
                    <a:lumOff val="50000"/>
                  </a:schemeClr>
                </a:solidFill>
                <a:latin typeface="Century Gothic" charset="0"/>
                <a:ea typeface="Century Gothic" charset="0"/>
                <a:cs typeface="Century Gothic" charset="0"/>
              </a:rPr>
              <a:t>focusing </a:t>
            </a:r>
            <a:r>
              <a:rPr lang="en-US" dirty="0">
                <a:solidFill>
                  <a:schemeClr val="tx1">
                    <a:lumMod val="50000"/>
                    <a:lumOff val="50000"/>
                  </a:schemeClr>
                </a:solidFill>
                <a:latin typeface="Century Gothic" charset="0"/>
                <a:ea typeface="Century Gothic" charset="0"/>
                <a:cs typeface="Century Gothic" charset="0"/>
              </a:rPr>
              <a:t>on the things that matter</a:t>
            </a:r>
          </a:p>
        </p:txBody>
      </p:sp>
      <p:pic>
        <p:nvPicPr>
          <p:cNvPr id="9" name="Picture 8"/>
          <p:cNvPicPr>
            <a:picLocks noChangeAspect="1"/>
          </p:cNvPicPr>
          <p:nvPr/>
        </p:nvPicPr>
        <p:blipFill>
          <a:blip r:embed="rId4"/>
          <a:stretch>
            <a:fillRect/>
          </a:stretch>
        </p:blipFill>
        <p:spPr>
          <a:xfrm>
            <a:off x="152400" y="762000"/>
            <a:ext cx="864000" cy="804868"/>
          </a:xfrm>
          <a:prstGeom prst="rect">
            <a:avLst/>
          </a:prstGeom>
        </p:spPr>
      </p:pic>
      <p:sp>
        <p:nvSpPr>
          <p:cNvPr id="12" name="Rectangle 11"/>
          <p:cNvSpPr/>
          <p:nvPr/>
        </p:nvSpPr>
        <p:spPr>
          <a:xfrm>
            <a:off x="1066800" y="685800"/>
            <a:ext cx="7472958" cy="378763"/>
          </a:xfrm>
          <a:prstGeom prst="rect">
            <a:avLst/>
          </a:prstGeom>
        </p:spPr>
        <p:txBody>
          <a:bodyPr wrap="square" lIns="100780" tIns="50390" rIns="100780" bIns="50390">
            <a:spAutoFit/>
          </a:bodyPr>
          <a:lstStyle/>
          <a:p>
            <a:r>
              <a:rPr lang="en-US" b="1" dirty="0">
                <a:solidFill>
                  <a:schemeClr val="accent1"/>
                </a:solidFill>
                <a:latin typeface="Century Gothic" charset="0"/>
                <a:ea typeface="Century Gothic" charset="0"/>
                <a:cs typeface="Century Gothic" charset="0"/>
              </a:rPr>
              <a:t>We have improved our audit methodology and audit report</a:t>
            </a:r>
            <a:endParaRPr lang="en-US" dirty="0">
              <a:solidFill>
                <a:schemeClr val="accent1"/>
              </a:solidFill>
              <a:latin typeface="Century Gothic" charset="0"/>
              <a:ea typeface="Century Gothic" charset="0"/>
              <a:cs typeface="Century Gothic" charset="0"/>
            </a:endParaRPr>
          </a:p>
        </p:txBody>
      </p:sp>
      <p:sp>
        <p:nvSpPr>
          <p:cNvPr id="6" name="TextBox 5"/>
          <p:cNvSpPr txBox="1"/>
          <p:nvPr/>
        </p:nvSpPr>
        <p:spPr>
          <a:xfrm>
            <a:off x="0" y="6248400"/>
            <a:ext cx="8382000" cy="923330"/>
          </a:xfrm>
          <a:prstGeom prst="rect">
            <a:avLst/>
          </a:prstGeom>
          <a:solidFill>
            <a:schemeClr val="tx1">
              <a:lumMod val="75000"/>
              <a:lumOff val="25000"/>
            </a:schemeClr>
          </a:solidFill>
        </p:spPr>
        <p:txBody>
          <a:bodyPr wrap="square" rtlCol="0">
            <a:spAutoFit/>
          </a:bodyPr>
          <a:lstStyle/>
          <a:p>
            <a:endParaRPr lang="en-ZA" dirty="0" smtClean="0"/>
          </a:p>
          <a:p>
            <a:endParaRPr lang="en-ZA" dirty="0"/>
          </a:p>
          <a:p>
            <a:endParaRPr lang="en-ZA" dirty="0"/>
          </a:p>
        </p:txBody>
      </p:sp>
      <p:sp>
        <p:nvSpPr>
          <p:cNvPr id="7" name="TextBox 6"/>
          <p:cNvSpPr txBox="1"/>
          <p:nvPr/>
        </p:nvSpPr>
        <p:spPr>
          <a:xfrm>
            <a:off x="152400" y="6477000"/>
            <a:ext cx="4737100" cy="276999"/>
          </a:xfrm>
          <a:prstGeom prst="rect">
            <a:avLst/>
          </a:prstGeom>
          <a:noFill/>
        </p:spPr>
        <p:txBody>
          <a:bodyPr wrap="square" rtlCol="0">
            <a:spAutoFit/>
          </a:bodyPr>
          <a:lstStyle/>
          <a:p>
            <a:r>
              <a:rPr lang="en-ZA" sz="1200" i="1" dirty="0" smtClean="0">
                <a:solidFill>
                  <a:schemeClr val="bg1">
                    <a:lumMod val="85000"/>
                  </a:schemeClr>
                </a:solidFill>
                <a:latin typeface="Arial" panose="020B0604020202020204" pitchFamily="34" charset="0"/>
                <a:cs typeface="Arial" panose="020B0604020202020204" pitchFamily="34" charset="0"/>
              </a:rPr>
              <a:t>Auditing to build public confidence</a:t>
            </a:r>
            <a:endParaRPr lang="en-ZA" sz="1200" i="1"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6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8</a:t>
            </a: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Key recommendations for improvements</a:t>
            </a:r>
            <a:endParaRPr lang="en-US" sz="2500" b="1"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32356033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9" y="2438400"/>
            <a:ext cx="1350000" cy="6096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8" y="3439814"/>
            <a:ext cx="1350000" cy="6858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6" y="1066800"/>
            <a:ext cx="1350000" cy="685800"/>
          </a:xfrm>
          <a:prstGeom prst="rect">
            <a:avLst/>
          </a:prstGeom>
        </p:spPr>
      </p:pic>
      <p:sp>
        <p:nvSpPr>
          <p:cNvPr id="2" name="Title 1"/>
          <p:cNvSpPr>
            <a:spLocks noGrp="1"/>
          </p:cNvSpPr>
          <p:nvPr>
            <p:ph type="title"/>
          </p:nvPr>
        </p:nvSpPr>
        <p:spPr>
          <a:xfrm>
            <a:off x="152400" y="152400"/>
            <a:ext cx="83052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a:latin typeface="Arial" panose="020B0604020202020204" pitchFamily="34" charset="0"/>
                <a:cs typeface="Arial" panose="020B0604020202020204" pitchFamily="34" charset="0"/>
              </a:rPr>
              <a:t>8</a:t>
            </a:r>
            <a:r>
              <a:rPr lang="en-ZA" sz="2100" dirty="0" smtClean="0">
                <a:latin typeface="Arial" panose="020B0604020202020204" pitchFamily="34" charset="0"/>
                <a:cs typeface="Arial" panose="020B0604020202020204" pitchFamily="34" charset="0"/>
              </a:rPr>
              <a:t>. Key </a:t>
            </a:r>
            <a:r>
              <a:rPr lang="en-ZA" sz="2100" dirty="0">
                <a:latin typeface="Arial" panose="020B0604020202020204" pitchFamily="34" charset="0"/>
                <a:cs typeface="Arial" panose="020B0604020202020204" pitchFamily="34" charset="0"/>
              </a:rPr>
              <a:t>r</a:t>
            </a:r>
            <a:r>
              <a:rPr lang="en-ZA" sz="2100" dirty="0" smtClean="0">
                <a:latin typeface="Arial" panose="020B0604020202020204" pitchFamily="34" charset="0"/>
                <a:cs typeface="Arial" panose="020B0604020202020204" pitchFamily="34" charset="0"/>
              </a:rPr>
              <a:t>ecommendations for improvements in the portfolio</a:t>
            </a:r>
            <a:endParaRPr lang="en-ZA" sz="2100" dirty="0">
              <a:latin typeface="Arial" panose="020B0604020202020204" pitchFamily="34" charset="0"/>
              <a:cs typeface="Arial" panose="020B0604020202020204" pitchFamily="34" charset="0"/>
            </a:endParaRPr>
          </a:p>
        </p:txBody>
      </p:sp>
      <p:cxnSp>
        <p:nvCxnSpPr>
          <p:cNvPr id="10" name="Straight Arrow Connector 9"/>
          <p:cNvCxnSpPr/>
          <p:nvPr/>
        </p:nvCxnSpPr>
        <p:spPr>
          <a:xfrm>
            <a:off x="1371600" y="3352800"/>
            <a:ext cx="0" cy="252000"/>
          </a:xfrm>
          <a:prstGeom prst="straightConnector1">
            <a:avLst/>
          </a:prstGeom>
          <a:ln w="15875" cmpd="sng">
            <a:solidFill>
              <a:schemeClr val="bg1"/>
            </a:solidFill>
            <a:tailEnd type="arrow"/>
          </a:ln>
          <a:scene3d>
            <a:camera prst="orthographicFront"/>
            <a:lightRig rig="threePt" dir="t"/>
          </a:scene3d>
          <a:sp3d>
            <a:bevelT w="0" h="0"/>
            <a:bevelB w="0" h="0"/>
          </a:sp3d>
        </p:spPr>
        <p:style>
          <a:lnRef idx="1">
            <a:schemeClr val="accent1"/>
          </a:lnRef>
          <a:fillRef idx="0">
            <a:schemeClr val="accent1"/>
          </a:fillRef>
          <a:effectRef idx="0">
            <a:schemeClr val="accent1"/>
          </a:effectRef>
          <a:fontRef idx="minor">
            <a:schemeClr val="tx1"/>
          </a:fontRef>
        </p:style>
      </p:cxnSp>
      <p:sp>
        <p:nvSpPr>
          <p:cNvPr id="8"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55</a:t>
            </a:fld>
            <a:endParaRPr lang="en-US" dirty="0">
              <a:solidFill>
                <a:schemeClr val="bg1"/>
              </a:solidFill>
            </a:endParaRPr>
          </a:p>
        </p:txBody>
      </p:sp>
      <p:sp>
        <p:nvSpPr>
          <p:cNvPr id="25" name="Content Placeholder 24"/>
          <p:cNvSpPr>
            <a:spLocks noGrp="1"/>
          </p:cNvSpPr>
          <p:nvPr>
            <p:ph idx="1"/>
          </p:nvPr>
        </p:nvSpPr>
        <p:spPr>
          <a:xfrm>
            <a:off x="1219200" y="1219200"/>
            <a:ext cx="7924800" cy="5867400"/>
          </a:xfrm>
        </p:spPr>
        <p:txBody>
          <a:bodyPr>
            <a:normAutofit/>
          </a:bodyPr>
          <a:lstStyle/>
          <a:p>
            <a:pPr marL="316897" indent="-316897" defTabSz="914488">
              <a:buFont typeface="Arial" pitchFamily="34" charset="0"/>
              <a:buChar char="•"/>
            </a:pPr>
            <a:r>
              <a:rPr lang="en-ZA" sz="1600" b="1" dirty="0" smtClean="0">
                <a:solidFill>
                  <a:srgbClr val="00A9A4"/>
                </a:solidFill>
                <a:latin typeface="Arial" pitchFamily="34" charset="0"/>
                <a:cs typeface="Arial" pitchFamily="34" charset="0"/>
              </a:rPr>
              <a:t>Ongoing monitoring of entities and how they implement GRAP 103 and ensure that funds made available by Treasury have been used for the intended purpose.</a:t>
            </a:r>
            <a:endParaRPr lang="en-ZA" sz="1600" b="1" dirty="0">
              <a:solidFill>
                <a:srgbClr val="00A9A4"/>
              </a:solidFill>
              <a:latin typeface="Arial" pitchFamily="34" charset="0"/>
              <a:cs typeface="Arial" pitchFamily="34" charset="0"/>
            </a:endParaRPr>
          </a:p>
          <a:p>
            <a:pPr marL="316897" indent="-316897" defTabSz="914488">
              <a:buFont typeface="Arial" pitchFamily="34" charset="0"/>
              <a:buChar char="•"/>
            </a:pPr>
            <a:endParaRPr lang="en-ZA" sz="1600" b="1" dirty="0" smtClean="0">
              <a:solidFill>
                <a:srgbClr val="00A9A4"/>
              </a:solidFill>
              <a:latin typeface="Arial" pitchFamily="34" charset="0"/>
              <a:cs typeface="Arial" pitchFamily="34" charset="0"/>
            </a:endParaRPr>
          </a:p>
          <a:p>
            <a:pPr marL="316897" indent="-316897" defTabSz="914488">
              <a:buFont typeface="Arial" pitchFamily="34" charset="0"/>
              <a:buChar char="•"/>
            </a:pPr>
            <a:endParaRPr lang="en-ZA" sz="1600" b="1" dirty="0">
              <a:solidFill>
                <a:srgbClr val="00A9A4"/>
              </a:solidFill>
              <a:latin typeface="Arial" pitchFamily="34" charset="0"/>
              <a:cs typeface="Arial" pitchFamily="34" charset="0"/>
            </a:endParaRPr>
          </a:p>
          <a:p>
            <a:pPr marL="316897" indent="-316897" defTabSz="914488">
              <a:buFont typeface="Arial" pitchFamily="34" charset="0"/>
              <a:buChar char="•"/>
            </a:pPr>
            <a:r>
              <a:rPr lang="en-ZA" sz="1600" b="1" dirty="0" smtClean="0">
                <a:solidFill>
                  <a:srgbClr val="00A9A4"/>
                </a:solidFill>
                <a:latin typeface="Arial" pitchFamily="34" charset="0"/>
                <a:cs typeface="Arial" pitchFamily="34" charset="0"/>
              </a:rPr>
              <a:t>Performance </a:t>
            </a:r>
            <a:r>
              <a:rPr lang="en-ZA" sz="1600" b="1" dirty="0">
                <a:solidFill>
                  <a:srgbClr val="00A9A4"/>
                </a:solidFill>
                <a:latin typeface="Arial" pitchFamily="34" charset="0"/>
                <a:cs typeface="Arial" pitchFamily="34" charset="0"/>
              </a:rPr>
              <a:t>management system to ensure reliable reporting on performance information.  </a:t>
            </a:r>
            <a:endParaRPr lang="en-ZA" sz="1600" b="1" dirty="0" smtClean="0">
              <a:solidFill>
                <a:srgbClr val="00A9A4"/>
              </a:solidFill>
              <a:latin typeface="Arial" pitchFamily="34" charset="0"/>
              <a:cs typeface="Arial" pitchFamily="34" charset="0"/>
            </a:endParaRPr>
          </a:p>
          <a:p>
            <a:pPr marL="316897" indent="-316897" defTabSz="914488">
              <a:buFont typeface="Arial" pitchFamily="34" charset="0"/>
              <a:buChar char="•"/>
            </a:pPr>
            <a:endParaRPr lang="en-ZA" sz="1600" b="1" dirty="0" smtClean="0">
              <a:solidFill>
                <a:srgbClr val="00A9A4"/>
              </a:solidFill>
              <a:latin typeface="Arial" pitchFamily="34" charset="0"/>
              <a:cs typeface="Arial" pitchFamily="34" charset="0"/>
            </a:endParaRPr>
          </a:p>
          <a:p>
            <a:pPr marL="316897" indent="-316897" defTabSz="914488">
              <a:buFont typeface="Arial" pitchFamily="34" charset="0"/>
              <a:buChar char="•"/>
            </a:pPr>
            <a:endParaRPr lang="en-ZA" sz="1600" b="1" dirty="0">
              <a:solidFill>
                <a:srgbClr val="00A9A4"/>
              </a:solidFill>
              <a:latin typeface="Arial" pitchFamily="34" charset="0"/>
              <a:cs typeface="Arial" pitchFamily="34" charset="0"/>
            </a:endParaRPr>
          </a:p>
          <a:p>
            <a:pPr marL="316897" indent="-316897" defTabSz="914488">
              <a:buFont typeface="Arial" pitchFamily="34" charset="0"/>
              <a:buChar char="•"/>
            </a:pPr>
            <a:r>
              <a:rPr lang="en-ZA" sz="1600" b="1" dirty="0" smtClean="0">
                <a:solidFill>
                  <a:srgbClr val="00A9A4"/>
                </a:solidFill>
                <a:latin typeface="Arial" pitchFamily="34" charset="0"/>
                <a:cs typeface="Arial" pitchFamily="34" charset="0"/>
              </a:rPr>
              <a:t>Filling </a:t>
            </a:r>
            <a:r>
              <a:rPr lang="en-ZA" sz="1600" b="1" dirty="0">
                <a:solidFill>
                  <a:srgbClr val="00A9A4"/>
                </a:solidFill>
                <a:latin typeface="Arial" pitchFamily="34" charset="0"/>
                <a:cs typeface="Arial" pitchFamily="34" charset="0"/>
              </a:rPr>
              <a:t>of key vacancies with competent personnel.</a:t>
            </a:r>
          </a:p>
          <a:p>
            <a:pPr marL="316897" indent="-316897" defTabSz="914488">
              <a:buFont typeface="Arial" pitchFamily="34" charset="0"/>
              <a:buChar char="•"/>
            </a:pPr>
            <a:endParaRPr lang="en-ZA" sz="1600" b="1" dirty="0" smtClean="0">
              <a:solidFill>
                <a:srgbClr val="00A9A4"/>
              </a:solidFill>
              <a:latin typeface="Arial" pitchFamily="34" charset="0"/>
              <a:cs typeface="Arial" pitchFamily="34" charset="0"/>
            </a:endParaRPr>
          </a:p>
          <a:p>
            <a:pPr marL="316897" indent="-316897" defTabSz="914488">
              <a:buFont typeface="Arial" pitchFamily="34" charset="0"/>
              <a:buChar char="•"/>
            </a:pPr>
            <a:endParaRPr lang="en-ZA" sz="1600" b="1" dirty="0">
              <a:solidFill>
                <a:srgbClr val="00A9A4"/>
              </a:solidFill>
              <a:latin typeface="Arial" pitchFamily="34" charset="0"/>
              <a:cs typeface="Arial" pitchFamily="34" charset="0"/>
            </a:endParaRPr>
          </a:p>
        </p:txBody>
      </p:sp>
    </p:spTree>
    <p:extLst>
      <p:ext uri="{BB962C8B-B14F-4D97-AF65-F5344CB8AC3E}">
        <p14:creationId xmlns:p14="http://schemas.microsoft.com/office/powerpoint/2010/main" val="1171726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4549042"/>
            <a:ext cx="9143999" cy="1699375"/>
            <a:chOff x="0" y="3962400"/>
            <a:chExt cx="9143999" cy="1699375"/>
          </a:xfrm>
        </p:grpSpPr>
        <p:pic>
          <p:nvPicPr>
            <p:cNvPr id="12" name="Picture 11" descr="http://blogs.reuters.com/environment/files/2008/12/water.jpg"/>
            <p:cNvPicPr>
              <a:picLocks noChangeAspect="1" noChangeArrowheads="1"/>
            </p:cNvPicPr>
            <p:nvPr/>
          </p:nvPicPr>
          <p:blipFill>
            <a:blip r:embed="rId2" cstate="print"/>
            <a:srcRect/>
            <a:stretch>
              <a:fillRect/>
            </a:stretch>
          </p:blipFill>
          <p:spPr bwMode="auto">
            <a:xfrm>
              <a:off x="2057400" y="3962400"/>
              <a:ext cx="2478637" cy="1676400"/>
            </a:xfrm>
            <a:prstGeom prst="rect">
              <a:avLst/>
            </a:prstGeom>
            <a:noFill/>
          </p:spPr>
        </p:pic>
        <p:pic>
          <p:nvPicPr>
            <p:cNvPr id="13" name="Picture 12" descr="http://s3.amazonaws.com/production.mediajoint.prx.org/public/piece_images/1297/RDPHouse_medium.JPG"/>
            <p:cNvPicPr>
              <a:picLocks noChangeAspect="1" noChangeArrowheads="1"/>
            </p:cNvPicPr>
            <p:nvPr/>
          </p:nvPicPr>
          <p:blipFill>
            <a:blip r:embed="rId3" cstate="print"/>
            <a:srcRect/>
            <a:stretch>
              <a:fillRect/>
            </a:stretch>
          </p:blipFill>
          <p:spPr bwMode="auto">
            <a:xfrm>
              <a:off x="0" y="3970608"/>
              <a:ext cx="2209800" cy="1682260"/>
            </a:xfrm>
            <a:prstGeom prst="rect">
              <a:avLst/>
            </a:prstGeom>
            <a:noFill/>
          </p:spPr>
        </p:pic>
        <p:pic>
          <p:nvPicPr>
            <p:cNvPr id="14" name="Picture 13" descr="http://orthodoxalumni.com/wp-content/uploads/2012/02/south-africa-education-system1.png"/>
            <p:cNvPicPr>
              <a:picLocks noChangeAspect="1" noChangeArrowheads="1"/>
            </p:cNvPicPr>
            <p:nvPr/>
          </p:nvPicPr>
          <p:blipFill>
            <a:blip r:embed="rId4" cstate="print"/>
            <a:srcRect/>
            <a:stretch>
              <a:fillRect/>
            </a:stretch>
          </p:blipFill>
          <p:spPr bwMode="auto">
            <a:xfrm>
              <a:off x="4191000" y="3970608"/>
              <a:ext cx="2543478" cy="1691167"/>
            </a:xfrm>
            <a:prstGeom prst="rect">
              <a:avLst/>
            </a:prstGeom>
            <a:noFill/>
          </p:spPr>
        </p:pic>
        <p:pic>
          <p:nvPicPr>
            <p:cNvPr id="15" name="Picture 14" descr="http://whsc.emory.edu/home/publications/public-health/public-health/fall2009/img/oladele_header.jpg"/>
            <p:cNvPicPr>
              <a:picLocks noChangeAspect="1" noChangeArrowheads="1"/>
            </p:cNvPicPr>
            <p:nvPr/>
          </p:nvPicPr>
          <p:blipFill>
            <a:blip r:embed="rId5" cstate="print"/>
            <a:srcRect/>
            <a:stretch>
              <a:fillRect/>
            </a:stretch>
          </p:blipFill>
          <p:spPr bwMode="auto">
            <a:xfrm>
              <a:off x="6713218" y="3962400"/>
              <a:ext cx="2430781" cy="1676401"/>
            </a:xfrm>
            <a:prstGeom prst="rect">
              <a:avLst/>
            </a:prstGeom>
            <a:noFill/>
          </p:spPr>
        </p:pic>
      </p:grpSp>
      <p:sp>
        <p:nvSpPr>
          <p:cNvPr id="16" name="Content Placeholder 5"/>
          <p:cNvSpPr>
            <a:spLocks noGrp="1"/>
          </p:cNvSpPr>
          <p:nvPr>
            <p:ph idx="1"/>
          </p:nvPr>
        </p:nvSpPr>
        <p:spPr>
          <a:xfrm>
            <a:off x="457200" y="457200"/>
            <a:ext cx="7772400" cy="762000"/>
          </a:xfrm>
        </p:spPr>
        <p:txBody>
          <a:bodyPr>
            <a:noAutofit/>
          </a:bodyPr>
          <a:lstStyle/>
          <a:p>
            <a:pPr algn="ctr"/>
            <a:r>
              <a:rPr lang="en-ZA" sz="3600" b="1" dirty="0">
                <a:solidFill>
                  <a:schemeClr val="accent1"/>
                </a:solidFill>
              </a:rPr>
              <a:t>How to get in touch with the AGSA</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1701" y="1580763"/>
            <a:ext cx="4953000" cy="2547709"/>
          </a:xfrm>
          <a:prstGeom prst="rect">
            <a:avLst/>
          </a:prstGeom>
        </p:spPr>
      </p:pic>
      <p:sp>
        <p:nvSpPr>
          <p:cNvPr id="9"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1309045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81000"/>
            <a:ext cx="8077200" cy="5257800"/>
          </a:xfrm>
        </p:spPr>
        <p:txBody>
          <a:bodyPr>
            <a:noAutofit/>
          </a:bodyPr>
          <a:lstStyle/>
          <a:p>
            <a:pPr algn="ctr"/>
            <a:r>
              <a:rPr lang="en-ZA" sz="5400" dirty="0" smtClean="0">
                <a:solidFill>
                  <a:schemeClr val="accent2"/>
                </a:solidFill>
              </a:rPr>
              <a:t>QUESTIONS</a:t>
            </a:r>
            <a:br>
              <a:rPr lang="en-ZA" sz="5400" dirty="0" smtClean="0">
                <a:solidFill>
                  <a:schemeClr val="accent2"/>
                </a:solidFill>
              </a:rPr>
            </a:br>
            <a:r>
              <a:rPr lang="en-ZA" sz="5400" dirty="0"/>
              <a:t/>
            </a:r>
            <a:br>
              <a:rPr lang="en-ZA" sz="5400" dirty="0"/>
            </a:br>
            <a:r>
              <a:rPr lang="en-ZA" sz="5400" dirty="0" smtClean="0"/>
              <a:t/>
            </a:r>
            <a:br>
              <a:rPr lang="en-ZA" sz="5400" dirty="0" smtClean="0"/>
            </a:br>
            <a:endParaRPr lang="en-ZA" sz="5400" dirty="0"/>
          </a:p>
        </p:txBody>
      </p:sp>
      <p:sp>
        <p:nvSpPr>
          <p:cNvPr id="6" name="Content Placeholder 2"/>
          <p:cNvSpPr txBox="1">
            <a:spLocks/>
          </p:cNvSpPr>
          <p:nvPr/>
        </p:nvSpPr>
        <p:spPr>
          <a:xfrm>
            <a:off x="393700" y="1752600"/>
            <a:ext cx="8229600" cy="2895600"/>
          </a:xfrm>
          <a:prstGeom prst="rect">
            <a:avLst/>
          </a:prstGeom>
        </p:spPr>
        <p:txBody>
          <a:bodyPr>
            <a:norm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lang="en-ZA" sz="2000" dirty="0"/>
          </a:p>
        </p:txBody>
      </p:sp>
      <p:pic>
        <p:nvPicPr>
          <p:cNvPr id="1029" name="Picture 5" descr="D:\My Documents\Pictures\question-mark-6906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95400"/>
            <a:ext cx="5562600" cy="3505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869344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3058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smtClean="0">
                <a:latin typeface="Arial" panose="020B0604020202020204" pitchFamily="34" charset="0"/>
                <a:cs typeface="Arial" panose="020B0604020202020204" pitchFamily="34" charset="0"/>
              </a:rPr>
              <a:t>1. Overview of the performance reporting process (cont.)</a:t>
            </a:r>
            <a:endParaRPr lang="en-ZA" sz="2100" dirty="0">
              <a:latin typeface="Arial" panose="020B0604020202020204" pitchFamily="34" charset="0"/>
              <a:cs typeface="Arial" panose="020B0604020202020204" pitchFamily="34" charset="0"/>
            </a:endParaRPr>
          </a:p>
        </p:txBody>
      </p:sp>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6</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09600"/>
            <a:ext cx="8723577" cy="5638800"/>
          </a:xfrm>
          <a:prstGeom prst="rect">
            <a:avLst/>
          </a:prstGeom>
        </p:spPr>
      </p:pic>
      <p:sp>
        <p:nvSpPr>
          <p:cNvPr id="4" name="TextBox 3"/>
          <p:cNvSpPr txBox="1"/>
          <p:nvPr/>
        </p:nvSpPr>
        <p:spPr>
          <a:xfrm>
            <a:off x="2362200" y="2286000"/>
            <a:ext cx="4419600" cy="381000"/>
          </a:xfrm>
          <a:prstGeom prst="rect">
            <a:avLst/>
          </a:prstGeom>
          <a:solidFill>
            <a:schemeClr val="accent2"/>
          </a:solidFill>
        </p:spPr>
        <p:txBody>
          <a:bodyPr wrap="square" rtlCol="0">
            <a:spAutoFit/>
          </a:bodyPr>
          <a:lstStyle/>
          <a:p>
            <a:pPr algn="ctr"/>
            <a:r>
              <a:rPr lang="en-ZA" b="1" dirty="0" smtClean="0">
                <a:solidFill>
                  <a:schemeClr val="bg1"/>
                </a:solidFill>
              </a:rPr>
              <a:t>ANNUAL PERFORMANCE PLAN (APP)</a:t>
            </a:r>
            <a:endParaRPr lang="en-ZA" b="1" dirty="0">
              <a:solidFill>
                <a:schemeClr val="bg1"/>
              </a:solidFill>
            </a:endParaRPr>
          </a:p>
        </p:txBody>
      </p:sp>
    </p:spTree>
    <p:extLst>
      <p:ext uri="{BB962C8B-B14F-4D97-AF65-F5344CB8AC3E}">
        <p14:creationId xmlns:p14="http://schemas.microsoft.com/office/powerpoint/2010/main" val="2512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3058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smtClean="0">
                <a:latin typeface="Arial" panose="020B0604020202020204" pitchFamily="34" charset="0"/>
                <a:cs typeface="Arial" panose="020B0604020202020204" pitchFamily="34" charset="0"/>
              </a:rPr>
              <a:t>1. Overview of the performance reporting process (cont.)</a:t>
            </a:r>
            <a:endParaRPr lang="en-ZA" sz="2100" dirty="0">
              <a:latin typeface="Arial" panose="020B0604020202020204" pitchFamily="34" charset="0"/>
              <a:cs typeface="Arial" panose="020B0604020202020204" pitchFamily="34" charset="0"/>
            </a:endParaRPr>
          </a:p>
        </p:txBody>
      </p:sp>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7</a:t>
            </a:fld>
            <a:endParaRPr lang="en-US" dirty="0">
              <a:solidFill>
                <a:schemeClr val="bg1"/>
              </a:solidFill>
            </a:endParaRPr>
          </a:p>
        </p:txBody>
      </p:sp>
      <p:pic>
        <p:nvPicPr>
          <p:cNvPr id="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181600"/>
            <a:ext cx="129063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5562600"/>
            <a:ext cx="990600" cy="78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3" descr="Image result for clipart of poor infra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638425"/>
            <a:ext cx="1066800" cy="11874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712" y="2670176"/>
            <a:ext cx="852488" cy="73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2638425"/>
            <a:ext cx="914400" cy="78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00" y="2562225"/>
            <a:ext cx="795337"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 y="5534025"/>
            <a:ext cx="1152525"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7" descr="Image result for clipart of poor infrastructu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2750" y="5686425"/>
            <a:ext cx="1162050" cy="492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 15"/>
          <p:cNvGraphicFramePr/>
          <p:nvPr>
            <p:extLst>
              <p:ext uri="{D42A27DB-BD31-4B8C-83A1-F6EECF244321}">
                <p14:modId xmlns:p14="http://schemas.microsoft.com/office/powerpoint/2010/main" val="4174205317"/>
              </p:ext>
            </p:extLst>
          </p:nvPr>
        </p:nvGraphicFramePr>
        <p:xfrm>
          <a:off x="76200" y="2409825"/>
          <a:ext cx="90678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7"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2971800"/>
            <a:ext cx="9810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81000" y="496669"/>
            <a:ext cx="8382000" cy="646331"/>
          </a:xfrm>
          <a:prstGeom prst="rect">
            <a:avLst/>
          </a:prstGeom>
        </p:spPr>
        <p:txBody>
          <a:bodyPr wrap="square">
            <a:spAutoFit/>
          </a:bodyPr>
          <a:lstStyle/>
          <a:p>
            <a:pPr algn="ctr"/>
            <a:r>
              <a:rPr lang="en-ZA" sz="1200" b="1" dirty="0" smtClean="0">
                <a:solidFill>
                  <a:srgbClr val="002060"/>
                </a:solidFill>
                <a:latin typeface="Arial" panose="020B0604020202020204" pitchFamily="34" charset="0"/>
                <a:cs typeface="Arial" panose="020B0604020202020204" pitchFamily="34" charset="0"/>
              </a:rPr>
              <a:t>National </a:t>
            </a:r>
            <a:r>
              <a:rPr lang="en-ZA" sz="1200" b="1" dirty="0">
                <a:solidFill>
                  <a:srgbClr val="002060"/>
                </a:solidFill>
                <a:latin typeface="Arial" panose="020B0604020202020204" pitchFamily="34" charset="0"/>
                <a:cs typeface="Arial" panose="020B0604020202020204" pitchFamily="34" charset="0"/>
              </a:rPr>
              <a:t>Development </a:t>
            </a:r>
            <a:r>
              <a:rPr lang="en-ZA" sz="1200" b="1" dirty="0" smtClean="0">
                <a:solidFill>
                  <a:srgbClr val="002060"/>
                </a:solidFill>
                <a:latin typeface="Arial" panose="020B0604020202020204" pitchFamily="34" charset="0"/>
                <a:cs typeface="Arial" panose="020B0604020202020204" pitchFamily="34" charset="0"/>
              </a:rPr>
              <a:t>Plan</a:t>
            </a:r>
            <a:r>
              <a:rPr lang="en-ZA" sz="1200" dirty="0" smtClean="0">
                <a:solidFill>
                  <a:srgbClr val="002060"/>
                </a:solidFill>
                <a:latin typeface="Arial" panose="020B0604020202020204" pitchFamily="34" charset="0"/>
                <a:cs typeface="Arial" panose="020B0604020202020204" pitchFamily="34" charset="0"/>
              </a:rPr>
              <a:t>:</a:t>
            </a:r>
          </a:p>
          <a:p>
            <a:pPr algn="ctr"/>
            <a:r>
              <a:rPr lang="en-ZA" sz="1200" dirty="0" smtClean="0">
                <a:solidFill>
                  <a:srgbClr val="002060"/>
                </a:solidFill>
                <a:latin typeface="Arial" panose="020B0604020202020204" pitchFamily="34" charset="0"/>
                <a:cs typeface="Arial" panose="020B0604020202020204" pitchFamily="34" charset="0"/>
              </a:rPr>
              <a:t> </a:t>
            </a:r>
            <a:r>
              <a:rPr lang="en-ZA" sz="1200" dirty="0">
                <a:solidFill>
                  <a:srgbClr val="002060"/>
                </a:solidFill>
                <a:latin typeface="Arial" panose="020B0604020202020204" pitchFamily="34" charset="0"/>
                <a:cs typeface="Arial" panose="020B0604020202020204" pitchFamily="34" charset="0"/>
              </a:rPr>
              <a:t>T</a:t>
            </a:r>
            <a:r>
              <a:rPr lang="en-ZA" sz="1200" dirty="0" smtClean="0">
                <a:solidFill>
                  <a:srgbClr val="002060"/>
                </a:solidFill>
                <a:latin typeface="Arial" panose="020B0604020202020204" pitchFamily="34" charset="0"/>
                <a:cs typeface="Arial" panose="020B0604020202020204" pitchFamily="34" charset="0"/>
              </a:rPr>
              <a:t>he </a:t>
            </a:r>
            <a:r>
              <a:rPr lang="en-ZA" sz="1200" dirty="0">
                <a:solidFill>
                  <a:srgbClr val="002060"/>
                </a:solidFill>
                <a:latin typeface="Arial" panose="020B0604020202020204" pitchFamily="34" charset="0"/>
                <a:cs typeface="Arial" panose="020B0604020202020204" pitchFamily="34" charset="0"/>
              </a:rPr>
              <a:t>point of departure in </a:t>
            </a:r>
            <a:r>
              <a:rPr lang="en-ZA" sz="1200" dirty="0" smtClean="0">
                <a:solidFill>
                  <a:srgbClr val="002060"/>
                </a:solidFill>
                <a:latin typeface="Arial" panose="020B0604020202020204" pitchFamily="34" charset="0"/>
                <a:cs typeface="Arial" panose="020B0604020202020204" pitchFamily="34" charset="0"/>
              </a:rPr>
              <a:t>planning. </a:t>
            </a:r>
          </a:p>
          <a:p>
            <a:pPr algn="ctr"/>
            <a:r>
              <a:rPr lang="en-ZA" sz="1200" dirty="0" smtClean="0">
                <a:solidFill>
                  <a:srgbClr val="002060"/>
                </a:solidFill>
                <a:latin typeface="Arial" panose="020B0604020202020204" pitchFamily="34" charset="0"/>
                <a:cs typeface="Arial" panose="020B0604020202020204" pitchFamily="34" charset="0"/>
              </a:rPr>
              <a:t>Provide </a:t>
            </a:r>
            <a:r>
              <a:rPr lang="en-ZA" sz="1200" dirty="0">
                <a:solidFill>
                  <a:srgbClr val="002060"/>
                </a:solidFill>
                <a:latin typeface="Arial" panose="020B0604020202020204" pitchFamily="34" charset="0"/>
                <a:cs typeface="Arial" panose="020B0604020202020204" pitchFamily="34" charset="0"/>
              </a:rPr>
              <a:t>a fuller picture by implementing the value chain approach in </a:t>
            </a:r>
            <a:r>
              <a:rPr lang="en-ZA" sz="1200" dirty="0" smtClean="0">
                <a:solidFill>
                  <a:srgbClr val="002060"/>
                </a:solidFill>
                <a:latin typeface="Arial" panose="020B0604020202020204" pitchFamily="34" charset="0"/>
                <a:cs typeface="Arial" panose="020B0604020202020204" pitchFamily="34" charset="0"/>
              </a:rPr>
              <a:t>planning </a:t>
            </a:r>
            <a:r>
              <a:rPr lang="en-ZA" sz="1200" dirty="0">
                <a:solidFill>
                  <a:srgbClr val="002060"/>
                </a:solidFill>
                <a:latin typeface="Arial" panose="020B0604020202020204" pitchFamily="34" charset="0"/>
                <a:cs typeface="Arial" panose="020B0604020202020204" pitchFamily="34" charset="0"/>
              </a:rPr>
              <a:t>and </a:t>
            </a:r>
            <a:r>
              <a:rPr lang="en-ZA" sz="1200" dirty="0" smtClean="0">
                <a:solidFill>
                  <a:srgbClr val="002060"/>
                </a:solidFill>
                <a:latin typeface="Arial" panose="020B0604020202020204" pitchFamily="34" charset="0"/>
                <a:cs typeface="Arial" panose="020B0604020202020204" pitchFamily="34" charset="0"/>
              </a:rPr>
              <a:t>auditing.</a:t>
            </a:r>
          </a:p>
        </p:txBody>
      </p:sp>
      <p:pic>
        <p:nvPicPr>
          <p:cNvPr id="19"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0" y="1143000"/>
            <a:ext cx="2895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4800" y="4264025"/>
            <a:ext cx="3810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1</a:t>
            </a:r>
            <a:endParaRPr lang="en-ZA"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143000" y="4264025"/>
            <a:ext cx="4572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2</a:t>
            </a:r>
            <a:endParaRPr lang="en-ZA"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2133600" y="4264025"/>
            <a:ext cx="4572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3</a:t>
            </a:r>
            <a:endParaRPr lang="en-ZA"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3200400" y="4264025"/>
            <a:ext cx="4572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4</a:t>
            </a:r>
            <a:endParaRPr lang="en-ZA"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4114800" y="4264025"/>
            <a:ext cx="5334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5</a:t>
            </a:r>
            <a:endParaRPr lang="en-ZA"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5029200" y="4264025"/>
            <a:ext cx="3810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6</a:t>
            </a:r>
            <a:endParaRPr lang="en-ZA"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5867400" y="4264025"/>
            <a:ext cx="4572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7</a:t>
            </a:r>
            <a:endParaRPr lang="en-ZA"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6705600" y="4264025"/>
            <a:ext cx="5334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8</a:t>
            </a:r>
            <a:endParaRPr lang="en-ZA"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7543800" y="4264025"/>
            <a:ext cx="5334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9</a:t>
            </a:r>
            <a:endParaRPr lang="en-Z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212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34ABD1-81A3-44C0-ADD6-DB07EAD19A43}" type="slidenum">
              <a:rPr lang="en-US" smtClean="0"/>
              <a:pPr/>
              <a:t>8</a:t>
            </a:fld>
            <a:endParaRPr lang="en-US" dirty="0"/>
          </a:p>
        </p:txBody>
      </p:sp>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2</a:t>
            </a:r>
          </a:p>
        </p:txBody>
      </p:sp>
      <p:sp>
        <p:nvSpPr>
          <p:cNvPr id="6" name="TextBox 5"/>
          <p:cNvSpPr txBox="1"/>
          <p:nvPr/>
        </p:nvSpPr>
        <p:spPr>
          <a:xfrm>
            <a:off x="1757217" y="2658829"/>
            <a:ext cx="5405583" cy="465645"/>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Audit outcomes of the portfolio</a:t>
            </a:r>
            <a:endParaRPr lang="en-US" sz="2500" b="1"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073182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9762" y="151800"/>
            <a:ext cx="8305200" cy="381600"/>
          </a:xfrm>
          <a:prstGeom prst="rect">
            <a:avLst/>
          </a:prstGeom>
        </p:spPr>
        <p:style>
          <a:lnRef idx="1">
            <a:schemeClr val="accent1"/>
          </a:lnRef>
          <a:fillRef idx="2">
            <a:schemeClr val="accent1"/>
          </a:fillRef>
          <a:effectRef idx="1">
            <a:schemeClr val="accent1"/>
          </a:effectRef>
          <a:fontRef idx="minor">
            <a:schemeClr val="dk1"/>
          </a:fontRef>
        </p:style>
        <p:txBody>
          <a:bodyPr vert="horz" lIns="139849" tIns="104887" rIns="0" bIns="0" rtlCol="0" anchor="b" anchorCtr="0">
            <a:noAutofit/>
          </a:bodyPr>
          <a:lstStyle/>
          <a:p>
            <a:pPr>
              <a:spcBef>
                <a:spcPct val="0"/>
              </a:spcBef>
            </a:pPr>
            <a:r>
              <a:rPr lang="en-ZA" sz="2100" b="1" dirty="0" smtClean="0">
                <a:solidFill>
                  <a:srgbClr val="00A9A4"/>
                </a:solidFill>
                <a:latin typeface="Arial" panose="020B0604020202020204" pitchFamily="34" charset="0"/>
                <a:cs typeface="Arial" panose="020B0604020202020204" pitchFamily="34" charset="0"/>
              </a:rPr>
              <a:t>2. Audit </a:t>
            </a:r>
            <a:r>
              <a:rPr lang="en-ZA" sz="2100" b="1" dirty="0">
                <a:solidFill>
                  <a:srgbClr val="00A9A4"/>
                </a:solidFill>
                <a:latin typeface="Arial" panose="020B0604020202020204" pitchFamily="34" charset="0"/>
                <a:cs typeface="Arial" panose="020B0604020202020204" pitchFamily="34" charset="0"/>
              </a:rPr>
              <a:t>outcomes </a:t>
            </a:r>
            <a:r>
              <a:rPr lang="en-ZA" sz="2100" b="1" dirty="0" smtClean="0">
                <a:solidFill>
                  <a:srgbClr val="00A9A4"/>
                </a:solidFill>
                <a:latin typeface="Arial" panose="020B0604020202020204" pitchFamily="34" charset="0"/>
                <a:cs typeface="Arial" panose="020B0604020202020204" pitchFamily="34" charset="0"/>
              </a:rPr>
              <a:t>of the portfolio</a:t>
            </a:r>
            <a:endParaRPr lang="en-US" sz="2100" b="1" dirty="0">
              <a:solidFill>
                <a:srgbClr val="00A9A4"/>
              </a:solidFill>
              <a:latin typeface="Arial" panose="020B0604020202020204" pitchFamily="34" charset="0"/>
              <a:cs typeface="Arial" panose="020B0604020202020204" pitchFamily="34" charset="0"/>
            </a:endParaRPr>
          </a:p>
        </p:txBody>
      </p:sp>
      <p:sp>
        <p:nvSpPr>
          <p:cNvPr id="46" name="TextBox 45"/>
          <p:cNvSpPr txBox="1"/>
          <p:nvPr/>
        </p:nvSpPr>
        <p:spPr>
          <a:xfrm>
            <a:off x="1001474" y="5715000"/>
            <a:ext cx="1328063" cy="265597"/>
          </a:xfrm>
          <a:prstGeom prst="rect">
            <a:avLst/>
          </a:prstGeom>
          <a:noFill/>
        </p:spPr>
        <p:txBody>
          <a:bodyPr wrap="square" lIns="80147" tIns="40074" rIns="80147" bIns="40074" rtlCol="0">
            <a:spAutoFit/>
          </a:bodyPr>
          <a:lstStyle/>
          <a:p>
            <a:pPr algn="ctr"/>
            <a:r>
              <a:rPr lang="en-ZA" sz="1200" b="1" dirty="0" smtClean="0">
                <a:latin typeface="Arial Narrow" panose="020B0606020202030204" pitchFamily="34" charset="0"/>
              </a:rPr>
              <a:t>27 auditees</a:t>
            </a:r>
            <a:endParaRPr lang="en-ZA" sz="1200" b="1" dirty="0">
              <a:latin typeface="Arial Narrow" panose="020B0606020202030204" pitchFamily="34" charset="0"/>
            </a:endParaRPr>
          </a:p>
        </p:txBody>
      </p:sp>
      <p:sp>
        <p:nvSpPr>
          <p:cNvPr id="47" name="TextBox 46"/>
          <p:cNvSpPr txBox="1"/>
          <p:nvPr/>
        </p:nvSpPr>
        <p:spPr>
          <a:xfrm>
            <a:off x="3058874" y="5678003"/>
            <a:ext cx="1328063" cy="265597"/>
          </a:xfrm>
          <a:prstGeom prst="rect">
            <a:avLst/>
          </a:prstGeom>
          <a:noFill/>
        </p:spPr>
        <p:txBody>
          <a:bodyPr wrap="square" lIns="80147" tIns="40074" rIns="80147" bIns="40074" rtlCol="0">
            <a:spAutoFit/>
          </a:bodyPr>
          <a:lstStyle/>
          <a:p>
            <a:pPr algn="ctr"/>
            <a:r>
              <a:rPr lang="en-ZA" sz="1200" b="1" dirty="0" smtClean="0">
                <a:latin typeface="Arial Narrow" panose="020B0606020202030204" pitchFamily="34" charset="0"/>
              </a:rPr>
              <a:t>27 </a:t>
            </a:r>
            <a:r>
              <a:rPr lang="en-ZA" sz="1200" b="1" dirty="0">
                <a:latin typeface="Arial Narrow" panose="020B0606020202030204" pitchFamily="34" charset="0"/>
              </a:rPr>
              <a:t>auditees</a:t>
            </a:r>
          </a:p>
        </p:txBody>
      </p:sp>
      <p:sp>
        <p:nvSpPr>
          <p:cNvPr id="48" name="TextBox 47"/>
          <p:cNvSpPr txBox="1"/>
          <p:nvPr/>
        </p:nvSpPr>
        <p:spPr>
          <a:xfrm>
            <a:off x="4996537" y="5678003"/>
            <a:ext cx="1328063" cy="265597"/>
          </a:xfrm>
          <a:prstGeom prst="rect">
            <a:avLst/>
          </a:prstGeom>
          <a:noFill/>
        </p:spPr>
        <p:txBody>
          <a:bodyPr wrap="square" lIns="80147" tIns="40074" rIns="80147" bIns="40074" rtlCol="0">
            <a:spAutoFit/>
          </a:bodyPr>
          <a:lstStyle/>
          <a:p>
            <a:pPr algn="ctr"/>
            <a:r>
              <a:rPr lang="en-ZA" sz="1200" b="1" dirty="0" smtClean="0">
                <a:latin typeface="Arial Narrow" panose="020B0606020202030204" pitchFamily="34" charset="0"/>
              </a:rPr>
              <a:t>27 </a:t>
            </a:r>
            <a:r>
              <a:rPr lang="en-ZA" sz="1200" b="1" dirty="0">
                <a:latin typeface="Arial Narrow" panose="020B0606020202030204" pitchFamily="34" charset="0"/>
              </a:rPr>
              <a:t>auditees</a:t>
            </a:r>
          </a:p>
        </p:txBody>
      </p:sp>
      <p:sp>
        <p:nvSpPr>
          <p:cNvPr id="21" name="Rectangle 20"/>
          <p:cNvSpPr/>
          <p:nvPr/>
        </p:nvSpPr>
        <p:spPr>
          <a:xfrm>
            <a:off x="7579684" y="1064365"/>
            <a:ext cx="1351105" cy="2876568"/>
          </a:xfrm>
          <a:prstGeom prst="rect">
            <a:avLst/>
          </a:prstGeom>
        </p:spPr>
        <p:txBody>
          <a:bodyPr wrap="square" lIns="80147" tIns="40074" rIns="80147" bIns="40074" anchor="t">
            <a:spAutoFit/>
          </a:bodyPr>
          <a:lstStyle/>
          <a:p>
            <a:pPr>
              <a:lnSpc>
                <a:spcPct val="150000"/>
              </a:lnSpc>
              <a:spcAft>
                <a:spcPts val="526"/>
              </a:spcAft>
            </a:pPr>
            <a:r>
              <a:rPr lang="en-US" sz="1100" b="1" dirty="0"/>
              <a:t>Unqualified with </a:t>
            </a:r>
            <a:br>
              <a:rPr lang="en-US" sz="1100" b="1" dirty="0"/>
            </a:br>
            <a:r>
              <a:rPr lang="en-US" sz="1100" b="1" dirty="0"/>
              <a:t>no findings</a:t>
            </a:r>
          </a:p>
          <a:p>
            <a:pPr>
              <a:lnSpc>
                <a:spcPct val="150000"/>
              </a:lnSpc>
              <a:spcAft>
                <a:spcPts val="526"/>
              </a:spcAft>
            </a:pPr>
            <a:r>
              <a:rPr lang="en-US" sz="1100" b="1" dirty="0"/>
              <a:t>Unqualified with findings</a:t>
            </a:r>
          </a:p>
          <a:p>
            <a:pPr>
              <a:lnSpc>
                <a:spcPct val="150000"/>
              </a:lnSpc>
              <a:spcAft>
                <a:spcPts val="526"/>
              </a:spcAft>
            </a:pPr>
            <a:r>
              <a:rPr lang="en-US" sz="1100" b="1" dirty="0"/>
              <a:t>Qualified with findings</a:t>
            </a:r>
          </a:p>
          <a:p>
            <a:pPr>
              <a:lnSpc>
                <a:spcPct val="150000"/>
              </a:lnSpc>
              <a:spcAft>
                <a:spcPts val="526"/>
              </a:spcAft>
            </a:pPr>
            <a:r>
              <a:rPr lang="en-US" sz="1100" b="1" dirty="0"/>
              <a:t>Adverse with   findings</a:t>
            </a:r>
          </a:p>
          <a:p>
            <a:pPr>
              <a:lnSpc>
                <a:spcPct val="150000"/>
              </a:lnSpc>
              <a:spcAft>
                <a:spcPts val="526"/>
              </a:spcAft>
            </a:pPr>
            <a:r>
              <a:rPr lang="en-US" sz="1100" b="1" dirty="0"/>
              <a:t>Disclaimed with </a:t>
            </a:r>
            <a:r>
              <a:rPr lang="en-US" sz="1100" b="1" dirty="0" smtClean="0"/>
              <a:t>findings</a:t>
            </a:r>
            <a:endParaRPr lang="en-US" sz="1100" b="1" dirty="0"/>
          </a:p>
        </p:txBody>
      </p:sp>
      <p:sp>
        <p:nvSpPr>
          <p:cNvPr id="22" name="Rectangle 21"/>
          <p:cNvSpPr/>
          <p:nvPr/>
        </p:nvSpPr>
        <p:spPr>
          <a:xfrm>
            <a:off x="7394775" y="1737082"/>
            <a:ext cx="179241" cy="189980"/>
          </a:xfrm>
          <a:prstGeom prst="rect">
            <a:avLst/>
          </a:prstGeom>
          <a:solidFill>
            <a:srgbClr val="FE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3" name="Rectangle 22"/>
          <p:cNvSpPr/>
          <p:nvPr/>
        </p:nvSpPr>
        <p:spPr>
          <a:xfrm>
            <a:off x="7410047" y="2385302"/>
            <a:ext cx="179241" cy="189980"/>
          </a:xfrm>
          <a:prstGeom prst="rect">
            <a:avLst/>
          </a:prstGeom>
          <a:solidFill>
            <a:srgbClr val="59278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4" name="Rectangle 23"/>
          <p:cNvSpPr/>
          <p:nvPr/>
        </p:nvSpPr>
        <p:spPr>
          <a:xfrm>
            <a:off x="7386297" y="3416438"/>
            <a:ext cx="179241" cy="189980"/>
          </a:xfrm>
          <a:prstGeom prst="rect">
            <a:avLst/>
          </a:prstGeom>
          <a:solidFill>
            <a:srgbClr val="E0001B"/>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5" name="Rectangle 24"/>
          <p:cNvSpPr/>
          <p:nvPr/>
        </p:nvSpPr>
        <p:spPr>
          <a:xfrm>
            <a:off x="7371481" y="1257820"/>
            <a:ext cx="179241" cy="189980"/>
          </a:xfrm>
          <a:prstGeom prst="rect">
            <a:avLst/>
          </a:prstGeom>
          <a:solidFill>
            <a:srgbClr val="29A5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7" name="Rectangle 26"/>
          <p:cNvSpPr/>
          <p:nvPr/>
        </p:nvSpPr>
        <p:spPr>
          <a:xfrm>
            <a:off x="7410046" y="2880082"/>
            <a:ext cx="179241" cy="189980"/>
          </a:xfrm>
          <a:prstGeom prst="rect">
            <a:avLst/>
          </a:prstGeom>
          <a:solidFill>
            <a:srgbClr val="CE3F9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8"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9</a:t>
            </a:fld>
            <a:endParaRPr lang="en-US" dirty="0">
              <a:solidFill>
                <a:schemeClr val="bg1"/>
              </a:solidFill>
            </a:endParaRPr>
          </a:p>
        </p:txBody>
      </p:sp>
      <p:sp>
        <p:nvSpPr>
          <p:cNvPr id="17" name="Rectangle 16"/>
          <p:cNvSpPr/>
          <p:nvPr/>
        </p:nvSpPr>
        <p:spPr>
          <a:xfrm>
            <a:off x="609600" y="609600"/>
            <a:ext cx="3621504" cy="369332"/>
          </a:xfrm>
          <a:prstGeom prst="rect">
            <a:avLst/>
          </a:prstGeom>
        </p:spPr>
        <p:txBody>
          <a:bodyPr wrap="none">
            <a:spAutoFit/>
          </a:bodyPr>
          <a:lstStyle/>
          <a:p>
            <a:r>
              <a:rPr lang="en-ZA" b="1" dirty="0" smtClean="0">
                <a:solidFill>
                  <a:srgbClr val="00A9A4"/>
                </a:solidFill>
                <a:latin typeface="Arial Narrow" panose="020B0606020202030204" pitchFamily="34" charset="0"/>
                <a:cs typeface="Arial"/>
              </a:rPr>
              <a:t>Financial audit outcomes over 3 years</a:t>
            </a:r>
            <a:endParaRPr lang="en-ZA" dirty="0"/>
          </a:p>
        </p:txBody>
      </p:sp>
      <p:graphicFrame>
        <p:nvGraphicFramePr>
          <p:cNvPr id="26" name="Chart 25"/>
          <p:cNvGraphicFramePr/>
          <p:nvPr>
            <p:extLst>
              <p:ext uri="{D42A27DB-BD31-4B8C-83A1-F6EECF244321}">
                <p14:modId xmlns:p14="http://schemas.microsoft.com/office/powerpoint/2010/main" val="1242400913"/>
              </p:ext>
            </p:extLst>
          </p:nvPr>
        </p:nvGraphicFramePr>
        <p:xfrm>
          <a:off x="593440" y="1088309"/>
          <a:ext cx="7275327" cy="458969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971800" y="5105400"/>
            <a:ext cx="725904" cy="276999"/>
          </a:xfrm>
          <a:prstGeom prst="rect">
            <a:avLst/>
          </a:prstGeom>
          <a:noFill/>
        </p:spPr>
        <p:txBody>
          <a:bodyPr wrap="square" rtlCol="0">
            <a:spAutoFit/>
          </a:bodyPr>
          <a:lstStyle/>
          <a:p>
            <a:r>
              <a:rPr lang="en-ZA" sz="1200" b="1" dirty="0" smtClean="0">
                <a:solidFill>
                  <a:schemeClr val="bg1"/>
                </a:solidFill>
                <a:latin typeface="Arial" panose="020B0604020202020204" pitchFamily="34" charset="0"/>
                <a:cs typeface="Arial" panose="020B0604020202020204" pitchFamily="34" charset="0"/>
              </a:rPr>
              <a:t>4%(1)</a:t>
            </a:r>
            <a:endParaRPr lang="en-ZA" sz="1200"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4989096" y="5105400"/>
            <a:ext cx="725904" cy="276999"/>
          </a:xfrm>
          <a:prstGeom prst="rect">
            <a:avLst/>
          </a:prstGeom>
          <a:noFill/>
        </p:spPr>
        <p:txBody>
          <a:bodyPr wrap="square" rtlCol="0">
            <a:spAutoFit/>
          </a:bodyPr>
          <a:lstStyle/>
          <a:p>
            <a:r>
              <a:rPr lang="en-ZA" sz="1200" b="1" dirty="0" smtClean="0">
                <a:solidFill>
                  <a:schemeClr val="bg1"/>
                </a:solidFill>
                <a:latin typeface="Arial" panose="020B0604020202020204" pitchFamily="34" charset="0"/>
                <a:cs typeface="Arial" panose="020B0604020202020204" pitchFamily="34" charset="0"/>
              </a:rPr>
              <a:t>4%(1)</a:t>
            </a:r>
            <a:endParaRPr lang="en-ZA"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09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7191</TotalTime>
  <Words>4818</Words>
  <Application>Microsoft Office PowerPoint</Application>
  <PresentationFormat>On-screen Show (4:3)</PresentationFormat>
  <Paragraphs>822</Paragraphs>
  <Slides>57</Slides>
  <Notes>29</Notes>
  <HiddenSlides>0</HiddenSlides>
  <MMClips>0</MMClips>
  <ScaleCrop>false</ScaleCrop>
  <HeadingPairs>
    <vt:vector size="4" baseType="variant">
      <vt:variant>
        <vt:lpstr>Theme</vt:lpstr>
      </vt:variant>
      <vt:variant>
        <vt:i4>14</vt:i4>
      </vt:variant>
      <vt:variant>
        <vt:lpstr>Slide Titles</vt:lpstr>
      </vt:variant>
      <vt:variant>
        <vt:i4>57</vt:i4>
      </vt:variant>
    </vt:vector>
  </HeadingPairs>
  <TitlesOfParts>
    <vt:vector size="71" baseType="lpstr">
      <vt:lpstr>Office Theme</vt:lpstr>
      <vt:lpstr>Custom Design</vt:lpstr>
      <vt:lpstr>3_Custom Design</vt:lpstr>
      <vt:lpstr>1_Custom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Briefing to the Portfolio Committee on Arts and Culture Review of the 2017-18 APP </vt:lpstr>
      <vt:lpstr>PowerPoint Presentation</vt:lpstr>
      <vt:lpstr>Purpose of the briefing and Index</vt:lpstr>
      <vt:lpstr>PowerPoint Presentation</vt:lpstr>
      <vt:lpstr>1. Overview of the performance reporting process</vt:lpstr>
      <vt:lpstr>1. Overview of the performance reporting process (cont.)</vt:lpstr>
      <vt:lpstr>1. Overview of the performance reporting process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analysis – Per Economic classification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Key recommendations for improvements in the portfolio</vt:lpstr>
      <vt:lpstr>PowerPoint Presentation</vt:lpstr>
      <vt:lpstr>QUESTIONS   </vt:lpstr>
    </vt:vector>
  </TitlesOfParts>
  <Company>Auditor General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Gerharddt</dc:creator>
  <cp:lastModifiedBy>NelisiweM</cp:lastModifiedBy>
  <cp:revision>1135</cp:revision>
  <dcterms:created xsi:type="dcterms:W3CDTF">2013-05-24T12:21:16Z</dcterms:created>
  <dcterms:modified xsi:type="dcterms:W3CDTF">2017-04-28T14:19:28Z</dcterms:modified>
</cp:coreProperties>
</file>