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57" r:id="rId3"/>
    <p:sldId id="259" r:id="rId4"/>
    <p:sldId id="261" r:id="rId5"/>
    <p:sldId id="262" r:id="rId6"/>
    <p:sldId id="263" r:id="rId7"/>
    <p:sldId id="272" r:id="rId8"/>
    <p:sldId id="264" r:id="rId9"/>
    <p:sldId id="266" r:id="rId10"/>
    <p:sldId id="260" r:id="rId11"/>
    <p:sldId id="267" r:id="rId12"/>
    <p:sldId id="269" r:id="rId13"/>
    <p:sldId id="270" r:id="rId14"/>
    <p:sldId id="271" r:id="rId15"/>
    <p:sldId id="273" r:id="rId16"/>
    <p:sldId id="278" r:id="rId17"/>
    <p:sldId id="274" r:id="rId18"/>
    <p:sldId id="275" r:id="rId19"/>
    <p:sldId id="276" r:id="rId20"/>
    <p:sldId id="279" r:id="rId21"/>
    <p:sldId id="280" r:id="rId22"/>
    <p:sldId id="277" r:id="rId23"/>
    <p:sldId id="281" r:id="rId24"/>
    <p:sldId id="282" r:id="rId25"/>
    <p:sldId id="284"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5529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p:scale>
          <a:sx n="124" d="100"/>
          <a:sy n="124" d="100"/>
        </p:scale>
        <p:origin x="-1254" y="49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5A6F2-195A-499A-8854-DBCE16CD89A3}" type="datetimeFigureOut">
              <a:rPr lang="en-ZA" smtClean="0"/>
              <a:pPr/>
              <a:t>2017/05/03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3E1D78-3B3C-4475-B4B8-DF06DD388F63}" type="slidenum">
              <a:rPr lang="en-ZA" smtClean="0"/>
              <a:pPr/>
              <a:t>‹#›</a:t>
            </a:fld>
            <a:endParaRPr lang="en-ZA"/>
          </a:p>
        </p:txBody>
      </p:sp>
    </p:spTree>
    <p:extLst>
      <p:ext uri="{BB962C8B-B14F-4D97-AF65-F5344CB8AC3E}">
        <p14:creationId xmlns:p14="http://schemas.microsoft.com/office/powerpoint/2010/main" xmlns="" val="141634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93E1D78-3B3C-4475-B4B8-DF06DD388F63}" type="slidenum">
              <a:rPr lang="en-ZA" smtClean="0"/>
              <a:pPr/>
              <a:t>11</a:t>
            </a:fld>
            <a:endParaRPr lang="en-ZA"/>
          </a:p>
        </p:txBody>
      </p:sp>
    </p:spTree>
    <p:extLst>
      <p:ext uri="{BB962C8B-B14F-4D97-AF65-F5344CB8AC3E}">
        <p14:creationId xmlns:p14="http://schemas.microsoft.com/office/powerpoint/2010/main" xmlns="" val="3459944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00AA07-37A8-4A47-9F60-B3A6DAB80377}"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185054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00AA07-37A8-4A47-9F60-B3A6DAB80377}"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162818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00AA07-37A8-4A47-9F60-B3A6DAB80377}"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174409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00AA07-37A8-4A47-9F60-B3A6DAB80377}"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4349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00AA07-37A8-4A47-9F60-B3A6DAB80377}"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94385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00AA07-37A8-4A47-9F60-B3A6DAB80377}"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210839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00AA07-37A8-4A47-9F60-B3A6DAB80377}" type="datetimeFigureOut">
              <a:rPr lang="en-US" smtClean="0"/>
              <a:pPr/>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24041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00AA07-37A8-4A47-9F60-B3A6DAB80377}" type="datetimeFigureOut">
              <a:rPr lang="en-US" smtClean="0"/>
              <a:pPr/>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128836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0AA07-37A8-4A47-9F60-B3A6DAB80377}" type="datetimeFigureOut">
              <a:rPr lang="en-US" smtClean="0"/>
              <a:pPr/>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51499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00AA07-37A8-4A47-9F60-B3A6DAB80377}"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113519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00AA07-37A8-4A47-9F60-B3A6DAB80377}"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97564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0AA07-37A8-4A47-9F60-B3A6DAB80377}" type="datetimeFigureOut">
              <a:rPr lang="en-US" smtClean="0"/>
              <a:pPr/>
              <a:t>5/3/2017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27070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0274"/>
            <a:ext cx="9144000" cy="6858000"/>
          </a:xfrm>
          <a:prstGeom prst="rect">
            <a:avLst/>
          </a:prstGeom>
        </p:spPr>
      </p:pic>
      <p:sp>
        <p:nvSpPr>
          <p:cNvPr id="5" name="TextBox 4"/>
          <p:cNvSpPr txBox="1"/>
          <p:nvPr/>
        </p:nvSpPr>
        <p:spPr>
          <a:xfrm>
            <a:off x="349321" y="4253498"/>
            <a:ext cx="4787758" cy="1785104"/>
          </a:xfrm>
          <a:prstGeom prst="rect">
            <a:avLst/>
          </a:prstGeom>
          <a:noFill/>
        </p:spPr>
        <p:txBody>
          <a:bodyPr wrap="square" rtlCol="0">
            <a:spAutoFit/>
          </a:bodyPr>
          <a:lstStyle/>
          <a:p>
            <a:pPr>
              <a:lnSpc>
                <a:spcPct val="90000"/>
              </a:lnSpc>
              <a:buFontTx/>
              <a:buNone/>
            </a:pPr>
            <a:r>
              <a:rPr lang="en-US" sz="2000" dirty="0">
                <a:solidFill>
                  <a:schemeClr val="bg1"/>
                </a:solidFill>
                <a:latin typeface="Apple Chancery"/>
                <a:cs typeface="Apple Chancery"/>
              </a:rPr>
              <a:t>Briefing on the Annual </a:t>
            </a:r>
            <a:r>
              <a:rPr lang="en-US" sz="2000" dirty="0" smtClean="0">
                <a:solidFill>
                  <a:schemeClr val="bg1"/>
                </a:solidFill>
                <a:latin typeface="Apple Chancery"/>
                <a:cs typeface="Apple Chancery"/>
              </a:rPr>
              <a:t>Performance Plan for the 2017/18 </a:t>
            </a:r>
            <a:r>
              <a:rPr lang="en-US" sz="2000" dirty="0">
                <a:solidFill>
                  <a:schemeClr val="bg1"/>
                </a:solidFill>
                <a:latin typeface="Apple Chancery"/>
                <a:cs typeface="Apple Chancery"/>
              </a:rPr>
              <a:t>Financial Year</a:t>
            </a:r>
          </a:p>
          <a:p>
            <a:pPr>
              <a:lnSpc>
                <a:spcPct val="90000"/>
              </a:lnSpc>
              <a:buFontTx/>
              <a:buNone/>
            </a:pPr>
            <a:endParaRPr lang="en-US" sz="2000" dirty="0">
              <a:solidFill>
                <a:schemeClr val="bg1"/>
              </a:solidFill>
              <a:latin typeface="Arial"/>
              <a:cs typeface="Arial"/>
            </a:endParaRPr>
          </a:p>
          <a:p>
            <a:pPr>
              <a:lnSpc>
                <a:spcPct val="90000"/>
              </a:lnSpc>
              <a:buFontTx/>
              <a:buNone/>
            </a:pPr>
            <a:r>
              <a:rPr lang="en-US" sz="2000" dirty="0" smtClean="0">
                <a:solidFill>
                  <a:schemeClr val="bg1"/>
                </a:solidFill>
                <a:cs typeface="Arial"/>
              </a:rPr>
              <a:t>Portfolio </a:t>
            </a:r>
            <a:r>
              <a:rPr lang="en-US" sz="2000" dirty="0">
                <a:solidFill>
                  <a:schemeClr val="bg1"/>
                </a:solidFill>
                <a:cs typeface="Arial"/>
              </a:rPr>
              <a:t>Committee on Home Affairs</a:t>
            </a:r>
          </a:p>
          <a:p>
            <a:pPr>
              <a:lnSpc>
                <a:spcPct val="90000"/>
              </a:lnSpc>
              <a:buFontTx/>
              <a:buNone/>
            </a:pPr>
            <a:r>
              <a:rPr lang="en-US" sz="2000" dirty="0" smtClean="0">
                <a:solidFill>
                  <a:schemeClr val="bg1"/>
                </a:solidFill>
                <a:cs typeface="Arial"/>
              </a:rPr>
              <a:t>2 May 2017</a:t>
            </a:r>
            <a:endParaRPr lang="en-US" sz="2000" dirty="0">
              <a:solidFill>
                <a:schemeClr val="bg1"/>
              </a:solidFill>
              <a:cs typeface="Arial"/>
            </a:endParaRPr>
          </a:p>
          <a:p>
            <a:endParaRPr lang="en-US" sz="20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xmlns="" val="263414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smtClean="0">
                <a:solidFill>
                  <a:srgbClr val="155294"/>
                </a:solidFill>
                <a:latin typeface="Arial" charset="0"/>
                <a:ea typeface="Arial" charset="0"/>
                <a:cs typeface="Arial" charset="0"/>
              </a:rPr>
              <a:t>Strategic Outcome-oriented Goals</a:t>
            </a:r>
          </a:p>
        </p:txBody>
      </p:sp>
      <p:sp>
        <p:nvSpPr>
          <p:cNvPr id="9" name="TextBox 8"/>
          <p:cNvSpPr txBox="1"/>
          <p:nvPr/>
        </p:nvSpPr>
        <p:spPr>
          <a:xfrm>
            <a:off x="518845" y="1119749"/>
            <a:ext cx="8106310" cy="2492990"/>
          </a:xfrm>
          <a:prstGeom prst="rect">
            <a:avLst/>
          </a:prstGeom>
          <a:noFill/>
        </p:spPr>
        <p:txBody>
          <a:bodyPr wrap="square" rtlCol="0">
            <a:spAutoFit/>
          </a:bodyPr>
          <a:lstStyle/>
          <a:p>
            <a:pPr>
              <a:spcBef>
                <a:spcPts val="600"/>
              </a:spcBef>
              <a:spcAft>
                <a:spcPts val="600"/>
              </a:spcAft>
            </a:pPr>
            <a:r>
              <a:rPr lang="en-ZA" dirty="0">
                <a:solidFill>
                  <a:srgbClr val="155294"/>
                </a:solidFill>
                <a:latin typeface="Arial" charset="0"/>
                <a:ea typeface="Arial" charset="0"/>
                <a:cs typeface="Arial" charset="0"/>
              </a:rPr>
              <a:t>The strategic outcome-oriented goals of the Electoral Commission are to do the following:</a:t>
            </a:r>
          </a:p>
          <a:p>
            <a:pPr marL="285750" lvl="0" indent="-285750">
              <a:spcBef>
                <a:spcPts val="600"/>
              </a:spcBef>
              <a:spcAft>
                <a:spcPts val="600"/>
              </a:spcAft>
              <a:buFont typeface="Wingdings" panose="05000000000000000000" pitchFamily="2" charset="2"/>
              <a:buChar char="Ø"/>
            </a:pPr>
            <a:r>
              <a:rPr lang="en-ZA" dirty="0">
                <a:solidFill>
                  <a:srgbClr val="155294"/>
                </a:solidFill>
                <a:latin typeface="Arial" charset="0"/>
                <a:ea typeface="Arial" charset="0"/>
                <a:cs typeface="Arial" charset="0"/>
              </a:rPr>
              <a:t>Strengthening governance, institutional excellence, professionalism and enabling business processes at all levels of the </a:t>
            </a:r>
            <a:r>
              <a:rPr lang="en-ZA" dirty="0" smtClean="0">
                <a:solidFill>
                  <a:srgbClr val="155294"/>
                </a:solidFill>
                <a:latin typeface="Arial" charset="0"/>
                <a:ea typeface="Arial" charset="0"/>
                <a:cs typeface="Arial" charset="0"/>
              </a:rPr>
              <a:t>organisation</a:t>
            </a:r>
          </a:p>
          <a:p>
            <a:pPr marL="285750" indent="-285750">
              <a:spcBef>
                <a:spcPts val="600"/>
              </a:spcBef>
              <a:spcAft>
                <a:spcPts val="600"/>
              </a:spcAft>
              <a:buFont typeface="Wingdings" panose="05000000000000000000" pitchFamily="2" charset="2"/>
              <a:buChar char="Ø"/>
            </a:pPr>
            <a:r>
              <a:rPr lang="en-ZA" dirty="0" smtClean="0">
                <a:solidFill>
                  <a:srgbClr val="155294"/>
                </a:solidFill>
                <a:latin typeface="Arial" charset="0"/>
                <a:ea typeface="Arial" charset="0"/>
                <a:cs typeface="Arial" charset="0"/>
              </a:rPr>
              <a:t>Achieving </a:t>
            </a:r>
            <a:r>
              <a:rPr lang="en-ZA" dirty="0">
                <a:solidFill>
                  <a:srgbClr val="155294"/>
                </a:solidFill>
                <a:latin typeface="Arial" charset="0"/>
                <a:ea typeface="Arial" charset="0"/>
                <a:cs typeface="Arial" charset="0"/>
              </a:rPr>
              <a:t>pre-eminence in the area of managing elections and referenda, including strengthening of a cooperative relationship with political </a:t>
            </a:r>
            <a:r>
              <a:rPr lang="en-ZA" dirty="0" smtClean="0">
                <a:solidFill>
                  <a:srgbClr val="155294"/>
                </a:solidFill>
                <a:latin typeface="Arial" charset="0"/>
                <a:ea typeface="Arial" charset="0"/>
                <a:cs typeface="Arial" charset="0"/>
              </a:rPr>
              <a:t>parties</a:t>
            </a:r>
            <a:endParaRPr lang="en-ZA" dirty="0">
              <a:solidFill>
                <a:srgbClr val="155294"/>
              </a:solidFill>
              <a:latin typeface="Arial" charset="0"/>
              <a:ea typeface="Arial" charset="0"/>
              <a:cs typeface="Arial" charset="0"/>
            </a:endParaRPr>
          </a:p>
          <a:p>
            <a:pPr marL="285750" indent="-285750">
              <a:spcBef>
                <a:spcPts val="600"/>
              </a:spcBef>
              <a:spcAft>
                <a:spcPts val="600"/>
              </a:spcAft>
              <a:buFont typeface="Wingdings" panose="05000000000000000000" pitchFamily="2" charset="2"/>
              <a:buChar char="Ø"/>
            </a:pPr>
            <a:r>
              <a:rPr lang="en-ZA" dirty="0">
                <a:solidFill>
                  <a:srgbClr val="155294"/>
                </a:solidFill>
                <a:latin typeface="Arial" charset="0"/>
                <a:ea typeface="Arial" charset="0"/>
                <a:cs typeface="Arial" charset="0"/>
              </a:rPr>
              <a:t>Strengthening electoral </a:t>
            </a:r>
            <a:r>
              <a:rPr lang="en-ZA" dirty="0" smtClean="0">
                <a:solidFill>
                  <a:srgbClr val="155294"/>
                </a:solidFill>
                <a:latin typeface="Arial" charset="0"/>
                <a:ea typeface="Arial" charset="0"/>
                <a:cs typeface="Arial" charset="0"/>
              </a:rPr>
              <a:t>democracy</a:t>
            </a:r>
            <a:endParaRPr lang="en-ZA" dirty="0">
              <a:solidFill>
                <a:srgbClr val="155294"/>
              </a:solidFill>
              <a:latin typeface="Arial" charset="0"/>
              <a:ea typeface="Arial" charset="0"/>
              <a:cs typeface="Arial" charset="0"/>
            </a:endParaRPr>
          </a:p>
        </p:txBody>
      </p:sp>
    </p:spTree>
    <p:extLst>
      <p:ext uri="{BB962C8B-B14F-4D97-AF65-F5344CB8AC3E}">
        <p14:creationId xmlns:p14="http://schemas.microsoft.com/office/powerpoint/2010/main" xmlns="" val="318421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830997"/>
          </a:xfrm>
          <a:prstGeom prst="rect">
            <a:avLst/>
          </a:prstGeom>
          <a:noFill/>
        </p:spPr>
        <p:txBody>
          <a:bodyPr wrap="square" rtlCol="0">
            <a:spAutoFit/>
          </a:bodyPr>
          <a:lstStyle/>
          <a:p>
            <a:r>
              <a:rPr lang="en-US" sz="2400" b="1" dirty="0" smtClean="0">
                <a:solidFill>
                  <a:srgbClr val="155294"/>
                </a:solidFill>
                <a:latin typeface="Arial" charset="0"/>
                <a:ea typeface="Arial" charset="0"/>
                <a:cs typeface="Arial" charset="0"/>
              </a:rPr>
              <a:t>Summary Indicators in Respect of Performance Information</a:t>
            </a:r>
          </a:p>
        </p:txBody>
      </p:sp>
      <p:sp>
        <p:nvSpPr>
          <p:cNvPr id="9" name="TextBox 8"/>
          <p:cNvSpPr txBox="1"/>
          <p:nvPr/>
        </p:nvSpPr>
        <p:spPr>
          <a:xfrm>
            <a:off x="518845" y="1119749"/>
            <a:ext cx="8106310" cy="5262979"/>
          </a:xfrm>
          <a:prstGeom prst="rect">
            <a:avLst/>
          </a:prstGeom>
          <a:noFill/>
        </p:spPr>
        <p:txBody>
          <a:bodyPr wrap="square" rtlCol="0">
            <a:spAutoFit/>
          </a:bodyPr>
          <a:lstStyle/>
          <a:p>
            <a:endParaRPr lang="en-ZA" sz="1600" dirty="0" smtClean="0">
              <a:solidFill>
                <a:srgbClr val="155294"/>
              </a:solidFill>
              <a:latin typeface="Arial" charset="0"/>
              <a:ea typeface="Arial" charset="0"/>
              <a:cs typeface="Arial" charset="0"/>
            </a:endParaRPr>
          </a:p>
          <a:p>
            <a:r>
              <a:rPr lang="en-ZA" sz="1600" dirty="0" smtClean="0">
                <a:solidFill>
                  <a:srgbClr val="155294"/>
                </a:solidFill>
                <a:latin typeface="Arial" charset="0"/>
                <a:ea typeface="Arial" charset="0"/>
                <a:cs typeface="Arial" charset="0"/>
              </a:rPr>
              <a:t>A </a:t>
            </a:r>
            <a:r>
              <a:rPr lang="en-ZA" sz="1600" dirty="0">
                <a:solidFill>
                  <a:srgbClr val="155294"/>
                </a:solidFill>
                <a:latin typeface="Arial" charset="0"/>
                <a:ea typeface="Arial" charset="0"/>
                <a:cs typeface="Arial" charset="0"/>
              </a:rPr>
              <a:t>total of </a:t>
            </a:r>
            <a:r>
              <a:rPr lang="en-ZA" sz="1600" dirty="0" smtClean="0">
                <a:solidFill>
                  <a:srgbClr val="155294"/>
                </a:solidFill>
                <a:latin typeface="Arial" charset="0"/>
                <a:ea typeface="Arial" charset="0"/>
                <a:cs typeface="Arial" charset="0"/>
              </a:rPr>
              <a:t>23 targets for </a:t>
            </a:r>
            <a:r>
              <a:rPr lang="en-ZA" sz="1600" dirty="0">
                <a:solidFill>
                  <a:srgbClr val="155294"/>
                </a:solidFill>
                <a:latin typeface="Arial" charset="0"/>
                <a:ea typeface="Arial" charset="0"/>
                <a:cs typeface="Arial" charset="0"/>
              </a:rPr>
              <a:t>performance indicators </a:t>
            </a:r>
            <a:r>
              <a:rPr lang="en-ZA" sz="1600" dirty="0" smtClean="0">
                <a:solidFill>
                  <a:srgbClr val="155294"/>
                </a:solidFill>
                <a:latin typeface="Arial" charset="0"/>
                <a:ea typeface="Arial" charset="0"/>
                <a:cs typeface="Arial" charset="0"/>
              </a:rPr>
              <a:t>were set for 2017/18</a:t>
            </a:r>
          </a:p>
          <a:p>
            <a:r>
              <a:rPr lang="en-ZA" sz="1600" dirty="0" smtClean="0">
                <a:solidFill>
                  <a:srgbClr val="155294"/>
                </a:solidFill>
                <a:latin typeface="Arial" charset="0"/>
                <a:ea typeface="Arial" charset="0"/>
                <a:cs typeface="Arial" charset="0"/>
              </a:rPr>
              <a:t> </a:t>
            </a:r>
            <a:endParaRPr lang="en-US" sz="1600" dirty="0">
              <a:solidFill>
                <a:srgbClr val="155294"/>
              </a:solidFill>
              <a:latin typeface="Arial" charset="0"/>
              <a:ea typeface="Arial" charset="0"/>
              <a:cs typeface="Arial" charset="0"/>
            </a:endParaRPr>
          </a:p>
          <a:p>
            <a:endParaRPr lang="en-US" sz="1600" dirty="0" smtClean="0">
              <a:solidFill>
                <a:srgbClr val="155294"/>
              </a:solidFill>
              <a:latin typeface="Arial" charset="0"/>
              <a:ea typeface="Arial" charset="0"/>
              <a:cs typeface="Arial" charset="0"/>
            </a:endParaRPr>
          </a:p>
          <a:p>
            <a:endParaRPr lang="en-ZA" sz="1600" dirty="0" smtClean="0">
              <a:solidFill>
                <a:srgbClr val="155294"/>
              </a:solidFill>
              <a:latin typeface="Arial" charset="0"/>
              <a:ea typeface="Arial" charset="0"/>
              <a:cs typeface="Arial" charset="0"/>
            </a:endParaRPr>
          </a:p>
          <a:p>
            <a:endParaRPr lang="en-US" sz="1600" dirty="0">
              <a:solidFill>
                <a:srgbClr val="155294"/>
              </a:solidFill>
              <a:latin typeface="Arial" charset="0"/>
              <a:ea typeface="Arial" charset="0"/>
              <a:cs typeface="Arial" charset="0"/>
            </a:endParaRPr>
          </a:p>
          <a:p>
            <a:endParaRPr lang="en-US" sz="1600" dirty="0" smtClean="0">
              <a:solidFill>
                <a:srgbClr val="155294"/>
              </a:solidFill>
              <a:latin typeface="Arial" charset="0"/>
              <a:ea typeface="Arial" charset="0"/>
              <a:cs typeface="Arial" charset="0"/>
            </a:endParaRPr>
          </a:p>
          <a:p>
            <a:endParaRPr lang="en-US" sz="1600" dirty="0">
              <a:solidFill>
                <a:srgbClr val="155294"/>
              </a:solidFill>
              <a:latin typeface="Arial" charset="0"/>
              <a:ea typeface="Arial" charset="0"/>
              <a:cs typeface="Arial" charset="0"/>
            </a:endParaRPr>
          </a:p>
          <a:p>
            <a:endParaRPr lang="en-US" sz="1600" dirty="0" smtClean="0">
              <a:solidFill>
                <a:srgbClr val="155294"/>
              </a:solidFill>
              <a:latin typeface="Arial" charset="0"/>
              <a:ea typeface="Arial" charset="0"/>
              <a:cs typeface="Arial" charset="0"/>
            </a:endParaRPr>
          </a:p>
          <a:p>
            <a:endParaRPr lang="en-US" sz="1600" dirty="0">
              <a:solidFill>
                <a:srgbClr val="155294"/>
              </a:solidFill>
              <a:latin typeface="Arial" charset="0"/>
              <a:ea typeface="Arial" charset="0"/>
              <a:cs typeface="Arial" charset="0"/>
            </a:endParaRPr>
          </a:p>
          <a:p>
            <a:endParaRPr lang="en-US" sz="1600" dirty="0" smtClean="0">
              <a:solidFill>
                <a:srgbClr val="155294"/>
              </a:solidFill>
              <a:latin typeface="Arial" charset="0"/>
              <a:ea typeface="Arial" charset="0"/>
              <a:cs typeface="Arial" charset="0"/>
            </a:endParaRPr>
          </a:p>
          <a:p>
            <a:endParaRPr lang="en-US" sz="1600" dirty="0">
              <a:solidFill>
                <a:srgbClr val="155294"/>
              </a:solidFill>
              <a:latin typeface="Arial" charset="0"/>
              <a:ea typeface="Arial" charset="0"/>
              <a:cs typeface="Arial" charset="0"/>
            </a:endParaRPr>
          </a:p>
          <a:p>
            <a:endParaRPr lang="en-US" sz="1600" dirty="0" smtClean="0">
              <a:solidFill>
                <a:srgbClr val="155294"/>
              </a:solidFill>
              <a:latin typeface="Arial" charset="0"/>
              <a:ea typeface="Arial" charset="0"/>
              <a:cs typeface="Arial" charset="0"/>
            </a:endParaRPr>
          </a:p>
          <a:p>
            <a:endParaRPr lang="en-US" sz="1600" dirty="0">
              <a:solidFill>
                <a:srgbClr val="155294"/>
              </a:solidFill>
              <a:latin typeface="Arial" charset="0"/>
              <a:ea typeface="Arial" charset="0"/>
              <a:cs typeface="Arial" charset="0"/>
            </a:endParaRPr>
          </a:p>
          <a:p>
            <a:endParaRPr lang="en-US" sz="1600" dirty="0" smtClean="0">
              <a:solidFill>
                <a:srgbClr val="155294"/>
              </a:solidFill>
              <a:latin typeface="Arial" charset="0"/>
              <a:ea typeface="Arial" charset="0"/>
              <a:cs typeface="Arial" charset="0"/>
            </a:endParaRPr>
          </a:p>
          <a:p>
            <a:endParaRPr lang="en-US" sz="1600" dirty="0">
              <a:solidFill>
                <a:srgbClr val="155294"/>
              </a:solidFill>
              <a:latin typeface="Arial" charset="0"/>
              <a:ea typeface="Arial" charset="0"/>
              <a:cs typeface="Arial" charset="0"/>
            </a:endParaRPr>
          </a:p>
          <a:p>
            <a:endParaRPr lang="en-US" sz="1600" dirty="0" smtClean="0">
              <a:solidFill>
                <a:srgbClr val="155294"/>
              </a:solidFill>
              <a:latin typeface="Arial" charset="0"/>
              <a:ea typeface="Arial" charset="0"/>
              <a:cs typeface="Arial" charset="0"/>
            </a:endParaRPr>
          </a:p>
          <a:p>
            <a:endParaRPr lang="en-US" sz="1600" dirty="0">
              <a:solidFill>
                <a:srgbClr val="155294"/>
              </a:solidFill>
              <a:latin typeface="Arial" charset="0"/>
              <a:ea typeface="Arial" charset="0"/>
              <a:cs typeface="Arial" charset="0"/>
            </a:endParaRPr>
          </a:p>
          <a:p>
            <a:endParaRPr lang="en-US" sz="1600" dirty="0" smtClean="0">
              <a:solidFill>
                <a:srgbClr val="155294"/>
              </a:solidFill>
              <a:latin typeface="Arial" charset="0"/>
              <a:ea typeface="Arial" charset="0"/>
              <a:cs typeface="Arial" charset="0"/>
            </a:endParaRPr>
          </a:p>
          <a:p>
            <a:endParaRPr lang="en-US" sz="1600" dirty="0">
              <a:solidFill>
                <a:srgbClr val="155294"/>
              </a:solidFill>
              <a:latin typeface="Arial" charset="0"/>
              <a:ea typeface="Arial" charset="0"/>
              <a:cs typeface="Arial" charset="0"/>
            </a:endParaRPr>
          </a:p>
          <a:p>
            <a:endParaRPr lang="en-ZA" sz="1600" dirty="0">
              <a:solidFill>
                <a:srgbClr val="155294"/>
              </a:solidFill>
              <a:latin typeface="Arial" charset="0"/>
              <a:ea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810966029"/>
              </p:ext>
            </p:extLst>
          </p:nvPr>
        </p:nvGraphicFramePr>
        <p:xfrm>
          <a:off x="653142" y="1759643"/>
          <a:ext cx="7936053" cy="3419395"/>
        </p:xfrm>
        <a:graphic>
          <a:graphicData uri="http://schemas.openxmlformats.org/drawingml/2006/table">
            <a:tbl>
              <a:tblPr firstRow="1" firstCol="1" bandRow="1">
                <a:tableStyleId>{5C22544A-7EE6-4342-B048-85BDC9FD1C3A}</a:tableStyleId>
              </a:tblPr>
              <a:tblGrid>
                <a:gridCol w="2280782"/>
                <a:gridCol w="3961358"/>
                <a:gridCol w="1693913"/>
              </a:tblGrid>
              <a:tr h="317249">
                <a:tc>
                  <a:txBody>
                    <a:bodyPr/>
                    <a:lstStyle/>
                    <a:p>
                      <a:pPr>
                        <a:spcBef>
                          <a:spcPts val="600"/>
                        </a:spcBef>
                        <a:spcAft>
                          <a:spcPts val="600"/>
                        </a:spcAft>
                      </a:pPr>
                      <a:r>
                        <a:rPr lang="en-ZA" sz="1200" dirty="0">
                          <a:effectLst/>
                          <a:latin typeface="Arial" panose="020B0604020202020204" pitchFamily="34" charset="0"/>
                          <a:cs typeface="Arial" panose="020B0604020202020204" pitchFamily="34" charset="0"/>
                        </a:rPr>
                        <a:t>Programme</a:t>
                      </a:r>
                    </a:p>
                  </a:txBody>
                  <a:tcPr marL="68580" marR="68580" marT="0" marB="0" anchor="ctr"/>
                </a:tc>
                <a:tc>
                  <a:txBody>
                    <a:bodyPr/>
                    <a:lstStyle/>
                    <a:p>
                      <a:pPr algn="ctr">
                        <a:spcBef>
                          <a:spcPts val="600"/>
                        </a:spcBef>
                        <a:spcAft>
                          <a:spcPts val="600"/>
                        </a:spcAft>
                      </a:pPr>
                      <a:r>
                        <a:rPr lang="en-ZA" sz="1200" dirty="0">
                          <a:effectLst/>
                          <a:latin typeface="Arial" panose="020B0604020202020204" pitchFamily="34" charset="0"/>
                          <a:cs typeface="Arial" panose="020B0604020202020204" pitchFamily="34" charset="0"/>
                        </a:rPr>
                        <a:t>Strategic Outcome-oriented Goal</a:t>
                      </a:r>
                    </a:p>
                  </a:txBody>
                  <a:tcPr marL="68580" marR="68580" marT="0" marB="0" anchor="ctr"/>
                </a:tc>
                <a:tc>
                  <a:txBody>
                    <a:bodyPr/>
                    <a:lstStyle/>
                    <a:p>
                      <a:pPr algn="ctr">
                        <a:spcBef>
                          <a:spcPts val="600"/>
                        </a:spcBef>
                        <a:spcAft>
                          <a:spcPts val="600"/>
                        </a:spcAft>
                      </a:pPr>
                      <a:r>
                        <a:rPr lang="en-ZA" sz="1200" dirty="0">
                          <a:effectLst/>
                          <a:latin typeface="Arial" panose="020B0604020202020204" pitchFamily="34" charset="0"/>
                          <a:cs typeface="Arial" panose="020B0604020202020204" pitchFamily="34" charset="0"/>
                        </a:rPr>
                        <a:t># of targets</a:t>
                      </a:r>
                    </a:p>
                  </a:txBody>
                  <a:tcPr marL="68580" marR="68580" marT="0" marB="0" anchor="ctr"/>
                </a:tc>
              </a:tr>
              <a:tr h="883149">
                <a:tc>
                  <a:txBody>
                    <a:bodyPr/>
                    <a:lstStyle/>
                    <a:p>
                      <a:pPr>
                        <a:spcBef>
                          <a:spcPts val="600"/>
                        </a:spcBef>
                        <a:spcAft>
                          <a:spcPts val="600"/>
                        </a:spcAft>
                      </a:pPr>
                      <a:r>
                        <a:rPr lang="en-ZA" sz="1200" dirty="0">
                          <a:effectLst/>
                          <a:latin typeface="Arial" panose="020B0604020202020204" pitchFamily="34" charset="0"/>
                          <a:cs typeface="Arial" panose="020B0604020202020204" pitchFamily="34" charset="0"/>
                        </a:rPr>
                        <a:t>Programme 1:</a:t>
                      </a:r>
                    </a:p>
                    <a:p>
                      <a:pPr>
                        <a:spcBef>
                          <a:spcPts val="600"/>
                        </a:spcBef>
                        <a:spcAft>
                          <a:spcPts val="600"/>
                        </a:spcAft>
                      </a:pPr>
                      <a:r>
                        <a:rPr lang="en-ZA" sz="1200" dirty="0">
                          <a:effectLst/>
                          <a:latin typeface="Arial" panose="020B0604020202020204" pitchFamily="34" charset="0"/>
                          <a:cs typeface="Arial" panose="020B0604020202020204" pitchFamily="34" charset="0"/>
                        </a:rPr>
                        <a:t>Administration</a:t>
                      </a:r>
                    </a:p>
                  </a:txBody>
                  <a:tcPr marL="68580" marR="68580" marT="0" marB="0" anchor="ctr"/>
                </a:tc>
                <a:tc>
                  <a:txBody>
                    <a:bodyPr/>
                    <a:lstStyle/>
                    <a:p>
                      <a:pPr>
                        <a:spcBef>
                          <a:spcPts val="600"/>
                        </a:spcBef>
                        <a:spcAft>
                          <a:spcPts val="600"/>
                        </a:spcAft>
                      </a:pPr>
                      <a:r>
                        <a:rPr lang="en-ZA" sz="1200" dirty="0">
                          <a:effectLst/>
                          <a:latin typeface="Arial" panose="020B0604020202020204" pitchFamily="34" charset="0"/>
                          <a:cs typeface="Arial" panose="020B0604020202020204" pitchFamily="34" charset="0"/>
                        </a:rPr>
                        <a:t>Goal 1: Strengthening governance, institutional excellence, professionalism and enabling business processes at all levels of the organisation</a:t>
                      </a:r>
                    </a:p>
                  </a:txBody>
                  <a:tcPr marL="68580" marR="68580" marT="0" marB="0" anchor="ctr"/>
                </a:tc>
                <a:tc>
                  <a:txBody>
                    <a:bodyPr/>
                    <a:lstStyle/>
                    <a:p>
                      <a:pPr algn="ctr">
                        <a:spcBef>
                          <a:spcPts val="600"/>
                        </a:spcBef>
                        <a:spcAft>
                          <a:spcPts val="600"/>
                        </a:spcAft>
                      </a:pPr>
                      <a:r>
                        <a:rPr lang="en-US" sz="1200" dirty="0" smtClean="0">
                          <a:effectLst/>
                          <a:latin typeface="Arial" panose="020B0604020202020204" pitchFamily="34" charset="0"/>
                          <a:cs typeface="Arial" panose="020B0604020202020204" pitchFamily="34" charset="0"/>
                        </a:rPr>
                        <a:t>11</a:t>
                      </a:r>
                      <a:endParaRPr lang="en-ZA" sz="1200" dirty="0">
                        <a:effectLst/>
                        <a:latin typeface="Arial" panose="020B0604020202020204" pitchFamily="34" charset="0"/>
                        <a:cs typeface="Arial" panose="020B0604020202020204" pitchFamily="34" charset="0"/>
                      </a:endParaRPr>
                    </a:p>
                  </a:txBody>
                  <a:tcPr marL="68580" marR="68580" marT="0" marB="0" anchor="ctr"/>
                </a:tc>
              </a:tr>
              <a:tr h="1143698">
                <a:tc>
                  <a:txBody>
                    <a:bodyPr/>
                    <a:lstStyle/>
                    <a:p>
                      <a:pPr>
                        <a:spcBef>
                          <a:spcPts val="600"/>
                        </a:spcBef>
                        <a:spcAft>
                          <a:spcPts val="600"/>
                        </a:spcAft>
                      </a:pPr>
                      <a:r>
                        <a:rPr lang="en-ZA" sz="1200" dirty="0">
                          <a:effectLst/>
                          <a:latin typeface="Arial" panose="020B0604020202020204" pitchFamily="34" charset="0"/>
                          <a:cs typeface="Arial" panose="020B0604020202020204" pitchFamily="34" charset="0"/>
                        </a:rPr>
                        <a:t>Programme 2:</a:t>
                      </a:r>
                    </a:p>
                    <a:p>
                      <a:pPr>
                        <a:spcBef>
                          <a:spcPts val="600"/>
                        </a:spcBef>
                        <a:spcAft>
                          <a:spcPts val="600"/>
                        </a:spcAft>
                      </a:pPr>
                      <a:r>
                        <a:rPr lang="en-ZA" sz="1200" dirty="0">
                          <a:effectLst/>
                          <a:latin typeface="Arial" panose="020B0604020202020204" pitchFamily="34" charset="0"/>
                          <a:cs typeface="Arial" panose="020B0604020202020204" pitchFamily="34" charset="0"/>
                        </a:rPr>
                        <a:t>Electoral Operations</a:t>
                      </a:r>
                    </a:p>
                  </a:txBody>
                  <a:tcPr marL="68580" marR="68580" marT="0" marB="0" anchor="ctr"/>
                </a:tc>
                <a:tc>
                  <a:txBody>
                    <a:bodyPr/>
                    <a:lstStyle/>
                    <a:p>
                      <a:pPr marL="0" algn="l" defTabSz="914400" rtl="0" eaLnBrk="1" latinLnBrk="0" hangingPunct="1">
                        <a:lnSpc>
                          <a:spcPct val="115000"/>
                        </a:lnSpc>
                        <a:spcBef>
                          <a:spcPts val="600"/>
                        </a:spcBef>
                        <a:spcAft>
                          <a:spcPts val="600"/>
                        </a:spcAft>
                      </a:pPr>
                      <a:r>
                        <a:rPr lang="en-ZA" sz="1200" kern="1200" dirty="0">
                          <a:solidFill>
                            <a:schemeClr val="dk1"/>
                          </a:solidFill>
                          <a:effectLst/>
                          <a:latin typeface="Arial" panose="020B0604020202020204" pitchFamily="34" charset="0"/>
                          <a:ea typeface="+mn-ea"/>
                          <a:cs typeface="Arial" panose="020B0604020202020204" pitchFamily="34" charset="0"/>
                        </a:rPr>
                        <a:t>Goal 2: Achieving pre-eminence in the area of managing elections and referenda, including the strengthening of a co-operative relationship with political parties. </a:t>
                      </a:r>
                    </a:p>
                  </a:txBody>
                  <a:tcPr marL="68580" marR="68580" marT="0" marB="0" anchor="ctr"/>
                </a:tc>
                <a:tc>
                  <a:txBody>
                    <a:bodyPr/>
                    <a:lstStyle/>
                    <a:p>
                      <a:pPr algn="ctr">
                        <a:spcBef>
                          <a:spcPts val="600"/>
                        </a:spcBef>
                        <a:spcAft>
                          <a:spcPts val="600"/>
                        </a:spcAft>
                      </a:pPr>
                      <a:r>
                        <a:rPr lang="en-US" sz="1200" dirty="0" smtClean="0">
                          <a:effectLst/>
                          <a:latin typeface="Arial" panose="020B0604020202020204" pitchFamily="34" charset="0"/>
                          <a:cs typeface="Arial" panose="020B0604020202020204" pitchFamily="34" charset="0"/>
                        </a:rPr>
                        <a:t>7</a:t>
                      </a:r>
                      <a:endParaRPr lang="en-ZA" sz="1200" dirty="0">
                        <a:effectLst/>
                        <a:latin typeface="Arial" panose="020B0604020202020204" pitchFamily="34" charset="0"/>
                        <a:cs typeface="Arial" panose="020B0604020202020204" pitchFamily="34" charset="0"/>
                      </a:endParaRPr>
                    </a:p>
                  </a:txBody>
                  <a:tcPr marL="68580" marR="68580" marT="0" marB="0" anchor="ctr"/>
                </a:tc>
              </a:tr>
              <a:tr h="788941">
                <a:tc>
                  <a:txBody>
                    <a:bodyPr/>
                    <a:lstStyle/>
                    <a:p>
                      <a:pPr>
                        <a:spcBef>
                          <a:spcPts val="600"/>
                        </a:spcBef>
                        <a:spcAft>
                          <a:spcPts val="600"/>
                        </a:spcAft>
                      </a:pPr>
                      <a:r>
                        <a:rPr lang="en-ZA" sz="1200" dirty="0">
                          <a:effectLst/>
                          <a:latin typeface="Arial" panose="020B0604020202020204" pitchFamily="34" charset="0"/>
                          <a:cs typeface="Arial" panose="020B0604020202020204" pitchFamily="34" charset="0"/>
                        </a:rPr>
                        <a:t>Programme 3:</a:t>
                      </a:r>
                    </a:p>
                    <a:p>
                      <a:pPr>
                        <a:spcBef>
                          <a:spcPts val="600"/>
                        </a:spcBef>
                        <a:spcAft>
                          <a:spcPts val="600"/>
                        </a:spcAft>
                      </a:pPr>
                      <a:r>
                        <a:rPr lang="en-ZA" sz="1200" dirty="0">
                          <a:effectLst/>
                          <a:latin typeface="Arial" panose="020B0604020202020204" pitchFamily="34" charset="0"/>
                          <a:cs typeface="Arial" panose="020B0604020202020204" pitchFamily="34" charset="0"/>
                        </a:rPr>
                        <a:t>Outreach</a:t>
                      </a:r>
                    </a:p>
                  </a:txBody>
                  <a:tcPr marL="68580" marR="68580" marT="0" marB="0" anchor="ctr"/>
                </a:tc>
                <a:tc>
                  <a:txBody>
                    <a:bodyPr/>
                    <a:lstStyle/>
                    <a:p>
                      <a:pPr marL="0" algn="l" defTabSz="914400" rtl="0" eaLnBrk="1" latinLnBrk="0" hangingPunct="1">
                        <a:spcBef>
                          <a:spcPts val="600"/>
                        </a:spcBef>
                        <a:spcAft>
                          <a:spcPts val="600"/>
                        </a:spcAft>
                      </a:pPr>
                      <a:r>
                        <a:rPr lang="en-ZA" sz="1200" kern="1200" dirty="0">
                          <a:solidFill>
                            <a:schemeClr val="dk1"/>
                          </a:solidFill>
                          <a:effectLst/>
                          <a:latin typeface="Arial" panose="020B0604020202020204" pitchFamily="34" charset="0"/>
                          <a:ea typeface="+mn-ea"/>
                          <a:cs typeface="Arial" panose="020B0604020202020204" pitchFamily="34" charset="0"/>
                        </a:rPr>
                        <a:t>Goal 3: Strengthening electoral democracy</a:t>
                      </a:r>
                    </a:p>
                  </a:txBody>
                  <a:tcPr marL="68580" marR="68580" marT="0" marB="0" anchor="ctr"/>
                </a:tc>
                <a:tc>
                  <a:txBody>
                    <a:bodyPr/>
                    <a:lstStyle/>
                    <a:p>
                      <a:pPr algn="ctr">
                        <a:spcBef>
                          <a:spcPts val="600"/>
                        </a:spcBef>
                        <a:spcAft>
                          <a:spcPts val="600"/>
                        </a:spcAft>
                      </a:pPr>
                      <a:r>
                        <a:rPr lang="en-US" sz="1200" dirty="0" smtClean="0">
                          <a:effectLst/>
                          <a:latin typeface="Arial" panose="020B0604020202020204" pitchFamily="34" charset="0"/>
                          <a:cs typeface="Arial" panose="020B0604020202020204" pitchFamily="34" charset="0"/>
                        </a:rPr>
                        <a:t>5</a:t>
                      </a:r>
                      <a:endParaRPr lang="en-ZA" sz="1200" dirty="0">
                        <a:effectLst/>
                        <a:latin typeface="Arial" panose="020B0604020202020204" pitchFamily="34" charset="0"/>
                        <a:cs typeface="Arial" panose="020B0604020202020204" pitchFamily="34" charset="0"/>
                      </a:endParaRPr>
                    </a:p>
                  </a:txBody>
                  <a:tcPr marL="68580" marR="68580" marT="0" marB="0" anchor="ctr"/>
                </a:tc>
              </a:tr>
              <a:tr h="286358">
                <a:tc gridSpan="2">
                  <a:txBody>
                    <a:bodyPr/>
                    <a:lstStyle/>
                    <a:p>
                      <a:pPr>
                        <a:spcBef>
                          <a:spcPts val="600"/>
                        </a:spcBef>
                        <a:spcAft>
                          <a:spcPts val="600"/>
                        </a:spcAft>
                      </a:pPr>
                      <a:r>
                        <a:rPr lang="en-ZA" sz="1200" dirty="0">
                          <a:effectLst/>
                          <a:latin typeface="Arial" panose="020B0604020202020204" pitchFamily="34" charset="0"/>
                          <a:cs typeface="Arial" panose="020B0604020202020204" pitchFamily="34" charset="0"/>
                        </a:rPr>
                        <a:t>Total</a:t>
                      </a:r>
                    </a:p>
                  </a:txBody>
                  <a:tcPr marL="68580" marR="68580" marT="0" marB="0" anchor="ctr"/>
                </a:tc>
                <a:tc hMerge="1">
                  <a:txBody>
                    <a:bodyPr/>
                    <a:lstStyle/>
                    <a:p>
                      <a:endParaRPr lang="en-ZA"/>
                    </a:p>
                  </a:txBody>
                  <a:tcPr/>
                </a:tc>
                <a:tc>
                  <a:txBody>
                    <a:bodyPr/>
                    <a:lstStyle/>
                    <a:p>
                      <a:pPr algn="ctr">
                        <a:spcBef>
                          <a:spcPts val="600"/>
                        </a:spcBef>
                        <a:spcAft>
                          <a:spcPts val="600"/>
                        </a:spcAft>
                      </a:pPr>
                      <a:r>
                        <a:rPr lang="en-ZA" sz="1200" dirty="0" smtClean="0">
                          <a:effectLst/>
                          <a:latin typeface="Arial" panose="020B0604020202020204" pitchFamily="34" charset="0"/>
                          <a:cs typeface="Arial" panose="020B0604020202020204" pitchFamily="34" charset="0"/>
                        </a:rPr>
                        <a:t>23</a:t>
                      </a:r>
                      <a:endParaRPr lang="en-ZA" sz="1200" dirty="0">
                        <a:effectLst/>
                        <a:latin typeface="Arial" panose="020B060402020202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xmlns="" val="1151335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830997"/>
          </a:xfrm>
          <a:prstGeom prst="rect">
            <a:avLst/>
          </a:prstGeom>
          <a:noFill/>
        </p:spPr>
        <p:txBody>
          <a:bodyPr wrap="square" rtlCol="0">
            <a:spAutoFit/>
          </a:bodyPr>
          <a:lstStyle/>
          <a:p>
            <a:r>
              <a:rPr lang="en-US" sz="2400" b="1" dirty="0" smtClean="0">
                <a:solidFill>
                  <a:srgbClr val="155294"/>
                </a:solidFill>
                <a:latin typeface="Arial" charset="0"/>
                <a:ea typeface="Arial" charset="0"/>
                <a:cs typeface="Arial" charset="0"/>
              </a:rPr>
              <a:t>Programme 1: Administration</a:t>
            </a:r>
          </a:p>
          <a:p>
            <a:endParaRPr lang="en-US" sz="2400" b="1" dirty="0" smtClean="0">
              <a:solidFill>
                <a:srgbClr val="155294"/>
              </a:solidFill>
              <a:latin typeface="Arial" charset="0"/>
              <a:ea typeface="Arial" charset="0"/>
              <a:cs typeface="Arial" charset="0"/>
            </a:endParaRPr>
          </a:p>
        </p:txBody>
      </p:sp>
      <p:sp>
        <p:nvSpPr>
          <p:cNvPr id="9" name="TextBox 8"/>
          <p:cNvSpPr txBox="1"/>
          <p:nvPr/>
        </p:nvSpPr>
        <p:spPr>
          <a:xfrm>
            <a:off x="518845" y="1119749"/>
            <a:ext cx="8106310" cy="369332"/>
          </a:xfrm>
          <a:prstGeom prst="rect">
            <a:avLst/>
          </a:prstGeom>
          <a:noFill/>
        </p:spPr>
        <p:txBody>
          <a:bodyPr wrap="square" rtlCol="0">
            <a:spAutoFit/>
          </a:bodyPr>
          <a:lstStyle/>
          <a:p>
            <a:endParaRPr lang="en-US" dirty="0">
              <a:solidFill>
                <a:srgbClr val="155294"/>
              </a:solidFill>
              <a:latin typeface="Arial" charset="0"/>
              <a:ea typeface="Arial" charset="0"/>
              <a:cs typeface="Arial"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6905" y="1180321"/>
            <a:ext cx="7392029" cy="2618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7151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Programme 1: Administration</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3434" y="1028687"/>
            <a:ext cx="7747732" cy="3389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8899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Programme 1: Administration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3433" y="1043949"/>
            <a:ext cx="7812961" cy="4127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708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Programme 1: Administration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6292" y="1119894"/>
            <a:ext cx="8065204" cy="1646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8523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Programme 1: Administration</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9585" y="951058"/>
            <a:ext cx="8199611" cy="51247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3520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Programme </a:t>
            </a:r>
            <a:r>
              <a:rPr lang="en-US" sz="2400" b="1" dirty="0" smtClean="0">
                <a:solidFill>
                  <a:srgbClr val="155294"/>
                </a:solidFill>
                <a:latin typeface="Arial" charset="0"/>
                <a:ea typeface="Arial" charset="0"/>
                <a:cs typeface="Arial" charset="0"/>
              </a:rPr>
              <a:t>2: Electoral Operations</a:t>
            </a:r>
            <a:endParaRPr lang="en-US" sz="2400" b="1" dirty="0">
              <a:solidFill>
                <a:srgbClr val="155294"/>
              </a:solidFill>
              <a:latin typeface="Arial" charset="0"/>
              <a:ea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7872" y="903594"/>
            <a:ext cx="7954917" cy="3921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2756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Programme </a:t>
            </a:r>
            <a:r>
              <a:rPr lang="en-US" sz="2400" b="1" dirty="0" smtClean="0">
                <a:solidFill>
                  <a:srgbClr val="155294"/>
                </a:solidFill>
                <a:latin typeface="Arial" charset="0"/>
                <a:ea typeface="Arial" charset="0"/>
                <a:cs typeface="Arial" charset="0"/>
              </a:rPr>
              <a:t>2: Electoral Operations</a:t>
            </a:r>
            <a:endParaRPr lang="en-US" sz="2400" b="1" dirty="0">
              <a:solidFill>
                <a:srgbClr val="155294"/>
              </a:solidFill>
              <a:latin typeface="Arial" charset="0"/>
              <a:ea typeface="Arial" charset="0"/>
              <a:cs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6292" y="971950"/>
            <a:ext cx="8038246" cy="24602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06292" y="3304686"/>
            <a:ext cx="8038246" cy="1200329"/>
          </a:xfrm>
          <a:prstGeom prst="rect">
            <a:avLst/>
          </a:prstGeom>
        </p:spPr>
        <p:txBody>
          <a:bodyPr wrap="square">
            <a:spAutoFit/>
          </a:bodyPr>
          <a:lstStyle/>
          <a:p>
            <a:r>
              <a:rPr lang="en-US" dirty="0"/>
              <a:t>* On the National common voters’ roll as at 31 March 2016 there were 16,458,351 voters for whom the Electoral Commission did not have addresses or sufficient particularities. This indicator measures the reduction, through address harvesting and capturing campaigns in this number.</a:t>
            </a:r>
            <a:endParaRPr lang="en-ZA" dirty="0"/>
          </a:p>
        </p:txBody>
      </p:sp>
    </p:spTree>
    <p:extLst>
      <p:ext uri="{BB962C8B-B14F-4D97-AF65-F5344CB8AC3E}">
        <p14:creationId xmlns:p14="http://schemas.microsoft.com/office/powerpoint/2010/main" xmlns="" val="3169279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Programme </a:t>
            </a:r>
            <a:r>
              <a:rPr lang="en-US" sz="2400" b="1" dirty="0" smtClean="0">
                <a:solidFill>
                  <a:srgbClr val="155294"/>
                </a:solidFill>
                <a:latin typeface="Arial" charset="0"/>
                <a:ea typeface="Arial" charset="0"/>
                <a:cs typeface="Arial" charset="0"/>
              </a:rPr>
              <a:t>2: Electoral Operations</a:t>
            </a:r>
            <a:endParaRPr lang="en-US" sz="2400" b="1" dirty="0">
              <a:solidFill>
                <a:srgbClr val="155294"/>
              </a:solidFill>
              <a:latin typeface="Arial" charset="0"/>
              <a:ea typeface="Arial" charset="0"/>
              <a:cs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9343" y="1012477"/>
            <a:ext cx="7897899" cy="2883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3152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smtClean="0">
                <a:solidFill>
                  <a:srgbClr val="155294"/>
                </a:solidFill>
                <a:latin typeface="Arial" charset="0"/>
                <a:ea typeface="Arial" charset="0"/>
                <a:cs typeface="Arial" charset="0"/>
              </a:rPr>
              <a:t>Vision and Mission</a:t>
            </a:r>
          </a:p>
        </p:txBody>
      </p:sp>
      <p:sp>
        <p:nvSpPr>
          <p:cNvPr id="9" name="TextBox 8"/>
          <p:cNvSpPr txBox="1"/>
          <p:nvPr/>
        </p:nvSpPr>
        <p:spPr>
          <a:xfrm>
            <a:off x="518845" y="1119749"/>
            <a:ext cx="8106310" cy="2308324"/>
          </a:xfrm>
          <a:prstGeom prst="rect">
            <a:avLst/>
          </a:prstGeom>
          <a:noFill/>
        </p:spPr>
        <p:txBody>
          <a:bodyPr wrap="square" rtlCol="0">
            <a:spAutoFit/>
          </a:bodyPr>
          <a:lstStyle/>
          <a:p>
            <a:pPr indent="0">
              <a:buNone/>
            </a:pPr>
            <a:r>
              <a:rPr lang="en-GB" b="1" dirty="0">
                <a:solidFill>
                  <a:srgbClr val="155294"/>
                </a:solidFill>
                <a:latin typeface="Arial" charset="0"/>
                <a:ea typeface="Arial" charset="0"/>
                <a:cs typeface="Arial" charset="0"/>
              </a:rPr>
              <a:t>Vision</a:t>
            </a:r>
            <a:endParaRPr lang="en-ZA" b="1" dirty="0">
              <a:solidFill>
                <a:srgbClr val="155294"/>
              </a:solidFill>
              <a:latin typeface="Arial" charset="0"/>
              <a:ea typeface="Arial" charset="0"/>
              <a:cs typeface="Arial" charset="0"/>
            </a:endParaRPr>
          </a:p>
          <a:p>
            <a:r>
              <a:rPr lang="en-ZA" dirty="0">
                <a:solidFill>
                  <a:srgbClr val="155294"/>
                </a:solidFill>
                <a:latin typeface="Arial" charset="0"/>
                <a:ea typeface="Arial" charset="0"/>
                <a:cs typeface="Arial" charset="0"/>
              </a:rPr>
              <a:t>To be a pre-eminent leader in electoral democracy.</a:t>
            </a:r>
          </a:p>
          <a:p>
            <a:endParaRPr lang="en-ZA" dirty="0">
              <a:solidFill>
                <a:srgbClr val="155294"/>
              </a:solidFill>
              <a:latin typeface="Arial" charset="0"/>
              <a:ea typeface="Arial" charset="0"/>
              <a:cs typeface="Arial" charset="0"/>
            </a:endParaRPr>
          </a:p>
          <a:p>
            <a:r>
              <a:rPr lang="en-GB" b="1" dirty="0">
                <a:solidFill>
                  <a:srgbClr val="155294"/>
                </a:solidFill>
                <a:latin typeface="Arial" charset="0"/>
                <a:ea typeface="Arial" charset="0"/>
                <a:cs typeface="Arial" charset="0"/>
              </a:rPr>
              <a:t>Mission</a:t>
            </a:r>
            <a:endParaRPr lang="en-ZA" b="1" dirty="0">
              <a:solidFill>
                <a:srgbClr val="155294"/>
              </a:solidFill>
              <a:latin typeface="Arial" charset="0"/>
              <a:ea typeface="Arial" charset="0"/>
              <a:cs typeface="Arial" charset="0"/>
            </a:endParaRPr>
          </a:p>
          <a:p>
            <a:r>
              <a:rPr lang="en-ZA" dirty="0">
                <a:solidFill>
                  <a:srgbClr val="155294"/>
                </a:solidFill>
                <a:latin typeface="Arial" charset="0"/>
                <a:ea typeface="Arial" charset="0"/>
                <a:cs typeface="Arial" charset="0"/>
              </a:rPr>
              <a:t>The Electoral Commission is an independent constitutional body which manages free and fair elections of legislative bodies and institutions through the participation of citizens, political parties and civil society in deepening electoral democracy</a:t>
            </a:r>
            <a:r>
              <a:rPr lang="en-ZA" dirty="0" smtClean="0">
                <a:solidFill>
                  <a:srgbClr val="155294"/>
                </a:solidFill>
                <a:latin typeface="Arial" charset="0"/>
                <a:ea typeface="Arial" charset="0"/>
                <a:cs typeface="Arial" charset="0"/>
              </a:rPr>
              <a:t>.</a:t>
            </a:r>
            <a:endParaRPr lang="en-ZA" dirty="0">
              <a:solidFill>
                <a:srgbClr val="155294"/>
              </a:solidFill>
              <a:latin typeface="Arial" charset="0"/>
              <a:ea typeface="Arial" charset="0"/>
              <a:cs typeface="Arial" charset="0"/>
            </a:endParaRPr>
          </a:p>
        </p:txBody>
      </p:sp>
    </p:spTree>
    <p:extLst>
      <p:ext uri="{BB962C8B-B14F-4D97-AF65-F5344CB8AC3E}">
        <p14:creationId xmlns:p14="http://schemas.microsoft.com/office/powerpoint/2010/main" xmlns="" val="471058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Programme </a:t>
            </a:r>
            <a:r>
              <a:rPr lang="en-US" sz="2400" b="1" dirty="0" smtClean="0">
                <a:solidFill>
                  <a:srgbClr val="155294"/>
                </a:solidFill>
                <a:latin typeface="Arial" charset="0"/>
                <a:ea typeface="Arial" charset="0"/>
                <a:cs typeface="Arial" charset="0"/>
              </a:rPr>
              <a:t>2: Electoral Operations</a:t>
            </a:r>
            <a:endParaRPr lang="en-US" sz="2400" b="1" dirty="0">
              <a:solidFill>
                <a:srgbClr val="155294"/>
              </a:solidFill>
              <a:latin typeface="Arial" charset="0"/>
              <a:ea typeface="Arial" charset="0"/>
              <a:cs typeface="Arial"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7871" y="999378"/>
            <a:ext cx="7876722" cy="2174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5122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Programme </a:t>
            </a:r>
            <a:r>
              <a:rPr lang="en-US" sz="2400" b="1" dirty="0" smtClean="0">
                <a:solidFill>
                  <a:srgbClr val="155294"/>
                </a:solidFill>
                <a:latin typeface="Arial" charset="0"/>
                <a:ea typeface="Arial" charset="0"/>
                <a:cs typeface="Arial" charset="0"/>
              </a:rPr>
              <a:t>2: Electoral Operations</a:t>
            </a:r>
            <a:endParaRPr lang="en-US" sz="2400" b="1" dirty="0">
              <a:solidFill>
                <a:srgbClr val="155294"/>
              </a:solidFill>
              <a:latin typeface="Arial" charset="0"/>
              <a:ea typeface="Arial" charset="0"/>
              <a:cs typeface="Arial"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5555" y="948377"/>
            <a:ext cx="8013641" cy="1975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4878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Programme </a:t>
            </a:r>
            <a:r>
              <a:rPr lang="en-US" sz="2400" b="1" dirty="0" smtClean="0">
                <a:solidFill>
                  <a:srgbClr val="155294"/>
                </a:solidFill>
                <a:latin typeface="Arial" charset="0"/>
                <a:ea typeface="Arial" charset="0"/>
                <a:cs typeface="Arial" charset="0"/>
              </a:rPr>
              <a:t>3: Outreach</a:t>
            </a:r>
            <a:endParaRPr lang="en-US" sz="2400" b="1" dirty="0">
              <a:solidFill>
                <a:srgbClr val="155294"/>
              </a:solidFill>
              <a:latin typeface="Arial" charset="0"/>
              <a:ea typeface="Arial" charset="0"/>
              <a:cs typeface="Arial"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3434" y="970976"/>
            <a:ext cx="7940944" cy="4062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4711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Programme </a:t>
            </a:r>
            <a:r>
              <a:rPr lang="en-US" sz="2400" b="1" dirty="0" smtClean="0">
                <a:solidFill>
                  <a:srgbClr val="155294"/>
                </a:solidFill>
                <a:latin typeface="Arial" charset="0"/>
                <a:ea typeface="Arial" charset="0"/>
                <a:cs typeface="Arial" charset="0"/>
              </a:rPr>
              <a:t>3: Outreach</a:t>
            </a:r>
            <a:endParaRPr lang="en-US" sz="2400" b="1" dirty="0">
              <a:solidFill>
                <a:srgbClr val="155294"/>
              </a:solidFill>
              <a:latin typeface="Arial" charset="0"/>
              <a:ea typeface="Arial" charset="0"/>
              <a:cs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3434" y="1094508"/>
            <a:ext cx="7687746" cy="2152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2103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Programme </a:t>
            </a:r>
            <a:r>
              <a:rPr lang="en-US" sz="2400" b="1" dirty="0" smtClean="0">
                <a:solidFill>
                  <a:srgbClr val="155294"/>
                </a:solidFill>
                <a:latin typeface="Arial" charset="0"/>
                <a:ea typeface="Arial" charset="0"/>
                <a:cs typeface="Arial" charset="0"/>
              </a:rPr>
              <a:t>3: Outreach</a:t>
            </a:r>
            <a:endParaRPr lang="en-US" sz="2400" b="1" dirty="0">
              <a:solidFill>
                <a:srgbClr val="155294"/>
              </a:solidFill>
              <a:latin typeface="Arial" charset="0"/>
              <a:ea typeface="Arial" charset="0"/>
              <a:cs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3434" y="1060331"/>
            <a:ext cx="7995108" cy="1747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3434" y="2781300"/>
            <a:ext cx="7995108" cy="1765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2103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smtClean="0">
                <a:solidFill>
                  <a:srgbClr val="155294"/>
                </a:solidFill>
                <a:latin typeface="Arial" charset="0"/>
                <a:ea typeface="Arial" charset="0"/>
                <a:cs typeface="Arial" charset="0"/>
              </a:rPr>
              <a:t>Budget 2017/18</a:t>
            </a:r>
            <a:endParaRPr lang="en-US" sz="2400" b="1" dirty="0">
              <a:solidFill>
                <a:srgbClr val="155294"/>
              </a:solidFill>
              <a:latin typeface="Arial" charset="0"/>
              <a:ea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082022790"/>
              </p:ext>
            </p:extLst>
          </p:nvPr>
        </p:nvGraphicFramePr>
        <p:xfrm>
          <a:off x="639415" y="824846"/>
          <a:ext cx="7949781" cy="4285041"/>
        </p:xfrm>
        <a:graphic>
          <a:graphicData uri="http://schemas.openxmlformats.org/drawingml/2006/table">
            <a:tbl>
              <a:tblPr firstRow="1" firstCol="1" bandRow="1"/>
              <a:tblGrid>
                <a:gridCol w="203380"/>
                <a:gridCol w="2038829"/>
                <a:gridCol w="814238"/>
                <a:gridCol w="916288"/>
                <a:gridCol w="814238"/>
                <a:gridCol w="817832"/>
                <a:gridCol w="818550"/>
                <a:gridCol w="712907"/>
                <a:gridCol w="813519"/>
              </a:tblGrid>
              <a:tr h="154881">
                <a:tc>
                  <a:txBody>
                    <a:bodyPr/>
                    <a:lstStyle/>
                    <a:p>
                      <a:pPr marL="89535" algn="just">
                        <a:spcAft>
                          <a:spcPts val="0"/>
                        </a:spcAft>
                      </a:pPr>
                      <a:r>
                        <a:rPr lang="en-US" sz="900" b="1">
                          <a:solidFill>
                            <a:srgbClr val="000000"/>
                          </a:solidFill>
                          <a:effectLst/>
                          <a:latin typeface="Arial"/>
                          <a:ea typeface="Times New Roman"/>
                        </a:rPr>
                        <a:t> </a:t>
                      </a:r>
                      <a:endParaRPr lang="en-ZA"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marL="89535" algn="just">
                        <a:spcAft>
                          <a:spcPts val="0"/>
                        </a:spcAft>
                      </a:pPr>
                      <a:r>
                        <a:rPr lang="en-US" sz="900" b="1">
                          <a:solidFill>
                            <a:srgbClr val="000000"/>
                          </a:solidFill>
                          <a:effectLst/>
                          <a:latin typeface="Arial"/>
                          <a:ea typeface="Times New Roman"/>
                        </a:rPr>
                        <a:t>Sub-programmes (R'000)</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3">
                  <a:txBody>
                    <a:bodyPr/>
                    <a:lstStyle/>
                    <a:p>
                      <a:pPr algn="ctr">
                        <a:spcAft>
                          <a:spcPts val="0"/>
                        </a:spcAft>
                      </a:pPr>
                      <a:r>
                        <a:rPr lang="en-US" sz="900" b="1">
                          <a:solidFill>
                            <a:srgbClr val="000000"/>
                          </a:solidFill>
                          <a:effectLst/>
                          <a:latin typeface="Arial"/>
                          <a:ea typeface="Times New Roman"/>
                        </a:rPr>
                        <a:t>Audited Outcome</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gn="ctr">
                        <a:spcAft>
                          <a:spcPts val="0"/>
                        </a:spcAft>
                      </a:pPr>
                      <a:r>
                        <a:rPr lang="en-US" sz="900" b="1">
                          <a:solidFill>
                            <a:srgbClr val="000000"/>
                          </a:solidFill>
                          <a:effectLst/>
                          <a:latin typeface="Arial"/>
                          <a:ea typeface="Times New Roman"/>
                        </a:rPr>
                        <a:t>Unaudited</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3">
                  <a:txBody>
                    <a:bodyPr/>
                    <a:lstStyle/>
                    <a:p>
                      <a:pPr algn="ctr">
                        <a:spcAft>
                          <a:spcPts val="0"/>
                        </a:spcAft>
                      </a:pPr>
                      <a:r>
                        <a:rPr lang="en-US" sz="900" b="1">
                          <a:solidFill>
                            <a:srgbClr val="000000"/>
                          </a:solidFill>
                          <a:effectLst/>
                          <a:latin typeface="Arial"/>
                          <a:ea typeface="Times New Roman"/>
                        </a:rPr>
                        <a:t>2017 MTEF</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r>
              <a:tr h="137672">
                <a:tc>
                  <a:txBody>
                    <a:bodyPr/>
                    <a:lstStyle/>
                    <a:p>
                      <a:pPr marL="89535" algn="just">
                        <a:spcAft>
                          <a:spcPts val="0"/>
                        </a:spcAft>
                      </a:pPr>
                      <a:r>
                        <a:rPr lang="en-US" sz="800" b="1">
                          <a:solidFill>
                            <a:srgbClr val="000000"/>
                          </a:solidFill>
                          <a:effectLst/>
                          <a:latin typeface="Arial"/>
                          <a:ea typeface="Times New Roman"/>
                        </a:rPr>
                        <a:t> </a:t>
                      </a:r>
                      <a:endParaRPr lang="en-ZA"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tc>
                  <a:txBody>
                    <a:bodyPr/>
                    <a:lstStyle/>
                    <a:p>
                      <a:pPr algn="ctr">
                        <a:spcAft>
                          <a:spcPts val="0"/>
                        </a:spcAft>
                      </a:pPr>
                      <a:r>
                        <a:rPr lang="en-US" sz="800" b="1" i="1">
                          <a:solidFill>
                            <a:srgbClr val="000000"/>
                          </a:solidFill>
                          <a:effectLst/>
                          <a:latin typeface="Arial"/>
                          <a:ea typeface="Times New Roman"/>
                        </a:rPr>
                        <a:t>2013/14</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n-US" sz="800" b="1" i="1">
                          <a:solidFill>
                            <a:srgbClr val="000000"/>
                          </a:solidFill>
                          <a:effectLst/>
                          <a:latin typeface="Arial"/>
                          <a:ea typeface="Times New Roman"/>
                        </a:rPr>
                        <a:t>2014/15</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n-US" sz="800" b="1" i="1">
                          <a:solidFill>
                            <a:srgbClr val="000000"/>
                          </a:solidFill>
                          <a:effectLst/>
                          <a:latin typeface="Arial"/>
                          <a:ea typeface="Times New Roman"/>
                        </a:rPr>
                        <a:t>2015/16</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n-US" sz="800" b="1" i="1">
                          <a:solidFill>
                            <a:srgbClr val="000000"/>
                          </a:solidFill>
                          <a:effectLst/>
                          <a:latin typeface="Arial"/>
                          <a:ea typeface="Times New Roman"/>
                        </a:rPr>
                        <a:t>2016/17</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n-US" sz="800" b="1" i="1">
                          <a:solidFill>
                            <a:srgbClr val="000000"/>
                          </a:solidFill>
                          <a:effectLst/>
                          <a:latin typeface="Arial"/>
                          <a:ea typeface="Times New Roman"/>
                        </a:rPr>
                        <a:t>2017/18</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n-US" sz="800" b="1" i="1">
                          <a:solidFill>
                            <a:srgbClr val="000000"/>
                          </a:solidFill>
                          <a:effectLst/>
                          <a:latin typeface="Arial"/>
                          <a:ea typeface="Times New Roman"/>
                        </a:rPr>
                        <a:t>2018/19</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n-US" sz="800" b="1" i="1">
                          <a:solidFill>
                            <a:srgbClr val="000000"/>
                          </a:solidFill>
                          <a:effectLst/>
                          <a:latin typeface="Arial"/>
                          <a:ea typeface="Times New Roman"/>
                        </a:rPr>
                        <a:t>2019/20</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137672">
                <a:tc>
                  <a:txBody>
                    <a:bodyPr/>
                    <a:lstStyle/>
                    <a:p>
                      <a:pPr marL="111125">
                        <a:spcAft>
                          <a:spcPts val="0"/>
                        </a:spcAft>
                      </a:pPr>
                      <a:r>
                        <a:rPr lang="en-US" sz="800">
                          <a:effectLst/>
                          <a:latin typeface="Arial"/>
                          <a:ea typeface="Times New Roman"/>
                        </a:rPr>
                        <a:t> </a:t>
                      </a:r>
                      <a:endParaRPr lang="en-ZA"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11125">
                        <a:spcAft>
                          <a:spcPts val="0"/>
                        </a:spcAft>
                      </a:pPr>
                      <a:r>
                        <a:rPr lang="en-US" sz="800">
                          <a:effectLst/>
                          <a:latin typeface="Arial"/>
                          <a:ea typeface="Times New Roman"/>
                        </a:rPr>
                        <a:t>Management</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16,330</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17,171</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17,053</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25,399</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19,838</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22,146</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27,921</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11125">
                        <a:spcAft>
                          <a:spcPts val="0"/>
                        </a:spcAft>
                      </a:pPr>
                      <a:r>
                        <a:rPr lang="en-US" sz="800">
                          <a:effectLst/>
                          <a:latin typeface="Arial"/>
                          <a:ea typeface="Times New Roman"/>
                        </a:rPr>
                        <a:t> </a:t>
                      </a:r>
                      <a:endParaRPr lang="en-ZA"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11125">
                        <a:spcAft>
                          <a:spcPts val="0"/>
                        </a:spcAft>
                      </a:pPr>
                      <a:r>
                        <a:rPr lang="en-US" sz="800">
                          <a:effectLst/>
                          <a:latin typeface="Arial"/>
                          <a:ea typeface="Times New Roman"/>
                        </a:rPr>
                        <a:t>Corporate Services Management</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2,276</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2,406</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2,697</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2,959</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3,187</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3,290</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3,525</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11125">
                        <a:spcAft>
                          <a:spcPts val="0"/>
                        </a:spcAft>
                      </a:pPr>
                      <a:r>
                        <a:rPr lang="en-US" sz="800">
                          <a:effectLst/>
                          <a:latin typeface="Arial"/>
                          <a:ea typeface="Times New Roman"/>
                        </a:rPr>
                        <a:t> </a:t>
                      </a:r>
                      <a:endParaRPr lang="en-ZA"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11125">
                        <a:spcAft>
                          <a:spcPts val="0"/>
                        </a:spcAft>
                      </a:pPr>
                      <a:r>
                        <a:rPr lang="en-US" sz="800">
                          <a:effectLst/>
                          <a:latin typeface="Arial"/>
                          <a:ea typeface="Times New Roman"/>
                        </a:rPr>
                        <a:t>Financial Management</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53,962</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57,317</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65,651</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65,278</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69,176</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76,752</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80,710</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11125">
                        <a:spcAft>
                          <a:spcPts val="0"/>
                        </a:spcAft>
                      </a:pPr>
                      <a:r>
                        <a:rPr lang="en-US" sz="800">
                          <a:effectLst/>
                          <a:latin typeface="Arial"/>
                          <a:ea typeface="Times New Roman"/>
                        </a:rPr>
                        <a:t> </a:t>
                      </a:r>
                      <a:endParaRPr lang="en-ZA"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11125">
                        <a:spcAft>
                          <a:spcPts val="0"/>
                        </a:spcAft>
                      </a:pPr>
                      <a:r>
                        <a:rPr lang="en-US" sz="800">
                          <a:effectLst/>
                          <a:latin typeface="Arial"/>
                          <a:ea typeface="Times New Roman"/>
                        </a:rPr>
                        <a:t>Human Resources Management</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42,437</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52,024</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54,324</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55,771</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57,482</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63,873</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61,474</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11125">
                        <a:spcAft>
                          <a:spcPts val="0"/>
                        </a:spcAft>
                      </a:pPr>
                      <a:r>
                        <a:rPr lang="en-US" sz="800">
                          <a:effectLst/>
                          <a:latin typeface="Arial"/>
                          <a:ea typeface="Times New Roman"/>
                        </a:rPr>
                        <a:t> </a:t>
                      </a:r>
                      <a:endParaRPr lang="en-ZA"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11125">
                        <a:spcAft>
                          <a:spcPts val="0"/>
                        </a:spcAft>
                      </a:pPr>
                      <a:r>
                        <a:rPr lang="en-US" sz="800">
                          <a:effectLst/>
                          <a:latin typeface="Arial"/>
                          <a:ea typeface="Times New Roman"/>
                        </a:rPr>
                        <a:t>Legal Services</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13,356</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15,582</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13,220</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20,360</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11,558</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18,027</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20,355</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11125">
                        <a:spcAft>
                          <a:spcPts val="0"/>
                        </a:spcAft>
                      </a:pPr>
                      <a:r>
                        <a:rPr lang="en-US" sz="800">
                          <a:effectLst/>
                          <a:latin typeface="Arial"/>
                          <a:ea typeface="Times New Roman"/>
                        </a:rPr>
                        <a:t> </a:t>
                      </a:r>
                      <a:endParaRPr lang="en-ZA"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11125">
                        <a:spcAft>
                          <a:spcPts val="0"/>
                        </a:spcAft>
                      </a:pPr>
                      <a:r>
                        <a:rPr lang="en-US" sz="800">
                          <a:effectLst/>
                          <a:latin typeface="Arial"/>
                          <a:ea typeface="Times New Roman"/>
                        </a:rPr>
                        <a:t>Internal Audit</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12,096</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13,774</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7,500</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13,008</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14,010</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14,831</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15,572</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11125">
                        <a:spcAft>
                          <a:spcPts val="0"/>
                        </a:spcAft>
                      </a:pPr>
                      <a:r>
                        <a:rPr lang="en-US" sz="800">
                          <a:effectLst/>
                          <a:latin typeface="Arial"/>
                          <a:ea typeface="Times New Roman"/>
                        </a:rPr>
                        <a:t> </a:t>
                      </a:r>
                      <a:endParaRPr lang="en-ZA"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11125">
                        <a:spcAft>
                          <a:spcPts val="0"/>
                        </a:spcAft>
                      </a:pPr>
                      <a:r>
                        <a:rPr lang="en-US" sz="800">
                          <a:effectLst/>
                          <a:latin typeface="Arial"/>
                          <a:ea typeface="Times New Roman"/>
                        </a:rPr>
                        <a:t>ICT</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192,215</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229,318</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203,169</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256,819</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217,385</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240,164</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263,782</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11125">
                        <a:spcAft>
                          <a:spcPts val="0"/>
                        </a:spcAft>
                      </a:pPr>
                      <a:r>
                        <a:rPr lang="en-US" sz="800">
                          <a:effectLst/>
                          <a:latin typeface="Arial"/>
                          <a:ea typeface="Times New Roman"/>
                        </a:rPr>
                        <a:t> </a:t>
                      </a:r>
                      <a:endParaRPr lang="en-ZA"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11125">
                        <a:spcAft>
                          <a:spcPts val="0"/>
                        </a:spcAft>
                      </a:pPr>
                      <a:r>
                        <a:rPr lang="en-US" sz="800">
                          <a:effectLst/>
                          <a:latin typeface="Arial"/>
                          <a:ea typeface="Times New Roman"/>
                        </a:rPr>
                        <a:t>Facilities Management</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31,922</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47,455</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36,096</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52,673</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43,951</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44,165</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49,929</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11125">
                        <a:spcAft>
                          <a:spcPts val="0"/>
                        </a:spcAft>
                      </a:pPr>
                      <a:r>
                        <a:rPr lang="en-US" sz="800">
                          <a:effectLst/>
                          <a:latin typeface="Arial"/>
                          <a:ea typeface="Times New Roman"/>
                        </a:rPr>
                        <a:t> </a:t>
                      </a:r>
                      <a:endParaRPr lang="en-ZA"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11125">
                        <a:spcAft>
                          <a:spcPts val="0"/>
                        </a:spcAft>
                      </a:pPr>
                      <a:r>
                        <a:rPr lang="en-US" sz="800">
                          <a:effectLst/>
                          <a:latin typeface="Arial"/>
                          <a:ea typeface="Times New Roman"/>
                        </a:rPr>
                        <a:t>Risk Management</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1,779</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1,648</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1,903</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1,989</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2,336</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2,543</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2,414</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11125">
                        <a:spcAft>
                          <a:spcPts val="0"/>
                        </a:spcAft>
                      </a:pPr>
                      <a:r>
                        <a:rPr lang="en-US" sz="800">
                          <a:effectLst/>
                          <a:latin typeface="Arial"/>
                          <a:ea typeface="Times New Roman"/>
                        </a:rPr>
                        <a:t> </a:t>
                      </a:r>
                      <a:endParaRPr lang="en-ZA"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11125">
                        <a:spcAft>
                          <a:spcPts val="0"/>
                        </a:spcAft>
                      </a:pPr>
                      <a:r>
                        <a:rPr lang="en-US" sz="800">
                          <a:effectLst/>
                          <a:latin typeface="Arial"/>
                          <a:ea typeface="Times New Roman"/>
                        </a:rPr>
                        <a:t>Accommodation</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80,039</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85,593</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94,444</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103,564</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116,090</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137,525</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140,071</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016">
                <a:tc>
                  <a:txBody>
                    <a:bodyPr/>
                    <a:lstStyle/>
                    <a:p>
                      <a:pPr marL="89535">
                        <a:spcAft>
                          <a:spcPts val="0"/>
                        </a:spcAft>
                      </a:pPr>
                      <a:r>
                        <a:rPr lang="en-US" sz="800" b="1">
                          <a:solidFill>
                            <a:srgbClr val="000000"/>
                          </a:solidFill>
                          <a:effectLst/>
                          <a:latin typeface="Arial"/>
                          <a:ea typeface="Times New Roman"/>
                        </a:rPr>
                        <a:t> </a:t>
                      </a:r>
                      <a:endParaRPr lang="en-ZA"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89535">
                        <a:spcAft>
                          <a:spcPts val="0"/>
                        </a:spcAft>
                      </a:pPr>
                      <a:r>
                        <a:rPr lang="en-US" sz="800" b="1">
                          <a:solidFill>
                            <a:srgbClr val="000000"/>
                          </a:solidFill>
                          <a:effectLst/>
                          <a:latin typeface="Arial"/>
                          <a:ea typeface="Times New Roman"/>
                        </a:rPr>
                        <a:t>TOTAL FOR SUB-PROGRAMME: ADMINISTRATION</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446,412</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522,288</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496,057</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597,820</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555,013</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623,316</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665,753</a:t>
                      </a:r>
                      <a:endParaRPr lang="en-ZA"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37672">
                <a:tc>
                  <a:txBody>
                    <a:bodyPr/>
                    <a:lstStyle/>
                    <a:p>
                      <a:pPr marL="179705">
                        <a:spcAft>
                          <a:spcPts val="0"/>
                        </a:spcAft>
                      </a:pPr>
                      <a:r>
                        <a:rPr lang="en-US" sz="800">
                          <a:effectLst/>
                          <a:latin typeface="Arial"/>
                          <a:ea typeface="Times New Roman"/>
                        </a:rPr>
                        <a:t> </a:t>
                      </a:r>
                      <a:endParaRPr lang="en-ZA" sz="1200">
                        <a:effectLst/>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79705">
                        <a:spcAft>
                          <a:spcPts val="0"/>
                        </a:spcAft>
                      </a:pPr>
                      <a:r>
                        <a:rPr lang="en-US" sz="800">
                          <a:effectLst/>
                          <a:latin typeface="Arial"/>
                          <a:ea typeface="Times New Roman"/>
                        </a:rPr>
                        <a:t>Electoral Operations Management</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2,129</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2,118</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3,058</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4,577</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2,842</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5,050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6,171</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79705">
                        <a:spcAft>
                          <a:spcPts val="0"/>
                        </a:spcAft>
                      </a:pPr>
                      <a:r>
                        <a:rPr lang="en-US" sz="800">
                          <a:effectLst/>
                          <a:latin typeface="Arial"/>
                          <a:ea typeface="Times New Roman"/>
                        </a:rPr>
                        <a:t> </a:t>
                      </a:r>
                      <a:endParaRPr lang="en-ZA" sz="1200">
                        <a:effectLst/>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79705">
                        <a:spcAft>
                          <a:spcPts val="0"/>
                        </a:spcAft>
                      </a:pPr>
                      <a:r>
                        <a:rPr lang="en-US" sz="800">
                          <a:effectLst/>
                          <a:latin typeface="Arial"/>
                          <a:ea typeface="Times New Roman"/>
                        </a:rPr>
                        <a:t>Electoral Matters</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36,789</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97,703</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40,275</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99,569</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42,520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73,259</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80,968</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79705">
                        <a:spcAft>
                          <a:spcPts val="0"/>
                        </a:spcAft>
                      </a:pPr>
                      <a:r>
                        <a:rPr lang="en-US" sz="800">
                          <a:effectLst/>
                          <a:latin typeface="Arial"/>
                          <a:ea typeface="Times New Roman"/>
                        </a:rPr>
                        <a:t> </a:t>
                      </a:r>
                      <a:endParaRPr lang="en-ZA" sz="1200">
                        <a:effectLst/>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79705">
                        <a:spcAft>
                          <a:spcPts val="0"/>
                        </a:spcAft>
                      </a:pPr>
                      <a:r>
                        <a:rPr lang="en-US" sz="800">
                          <a:effectLst/>
                          <a:latin typeface="Arial"/>
                          <a:ea typeface="Times New Roman"/>
                        </a:rPr>
                        <a:t>Logistics and Infrastructure</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136,226</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181,406</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107,255</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261,552</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47,430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146,841</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200,954</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79705">
                        <a:spcAft>
                          <a:spcPts val="0"/>
                        </a:spcAft>
                      </a:pPr>
                      <a:r>
                        <a:rPr lang="en-US" sz="800">
                          <a:effectLst/>
                          <a:latin typeface="Arial"/>
                          <a:ea typeface="Times New Roman"/>
                        </a:rPr>
                        <a:t> </a:t>
                      </a:r>
                      <a:endParaRPr lang="en-ZA" sz="1200">
                        <a:effectLst/>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79705">
                        <a:spcAft>
                          <a:spcPts val="0"/>
                        </a:spcAft>
                      </a:pPr>
                      <a:r>
                        <a:rPr lang="en-US" sz="800">
                          <a:effectLst/>
                          <a:latin typeface="Arial"/>
                          <a:ea typeface="Times New Roman"/>
                        </a:rPr>
                        <a:t>Political Parties</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1,752</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4,538</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2,807</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4,675</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2,746</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2,803</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4,740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79705">
                        <a:spcAft>
                          <a:spcPts val="0"/>
                        </a:spcAft>
                      </a:pPr>
                      <a:r>
                        <a:rPr lang="en-US" sz="800">
                          <a:solidFill>
                            <a:srgbClr val="000000"/>
                          </a:solidFill>
                          <a:effectLst/>
                          <a:latin typeface="Arial"/>
                          <a:ea typeface="Times New Roman"/>
                        </a:rPr>
                        <a:t> </a:t>
                      </a:r>
                      <a:endParaRPr lang="en-ZA" sz="1200">
                        <a:effectLst/>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79705">
                        <a:spcAft>
                          <a:spcPts val="0"/>
                        </a:spcAft>
                      </a:pPr>
                      <a:r>
                        <a:rPr lang="en-US" sz="800">
                          <a:solidFill>
                            <a:srgbClr val="000000"/>
                          </a:solidFill>
                          <a:effectLst/>
                          <a:latin typeface="Arial"/>
                          <a:ea typeface="Times New Roman"/>
                        </a:rPr>
                        <a:t>Provincial and local offices</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304,402</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320,448</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358,467</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385,340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401,100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433,911</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458,397</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79705">
                        <a:spcAft>
                          <a:spcPts val="0"/>
                        </a:spcAft>
                      </a:pPr>
                      <a:r>
                        <a:rPr lang="en-US" sz="800">
                          <a:solidFill>
                            <a:srgbClr val="000000"/>
                          </a:solidFill>
                          <a:effectLst/>
                          <a:latin typeface="Arial"/>
                          <a:ea typeface="Times New Roman"/>
                        </a:rPr>
                        <a:t> </a:t>
                      </a:r>
                      <a:endParaRPr lang="en-ZA" sz="1200">
                        <a:effectLst/>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79705">
                        <a:spcAft>
                          <a:spcPts val="0"/>
                        </a:spcAft>
                      </a:pPr>
                      <a:r>
                        <a:rPr lang="en-US" sz="800">
                          <a:solidFill>
                            <a:srgbClr val="000000"/>
                          </a:solidFill>
                          <a:effectLst/>
                          <a:latin typeface="Arial"/>
                          <a:ea typeface="Times New Roman"/>
                        </a:rPr>
                        <a:t>Electoral capacity building</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199,696</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320,331</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152,326</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449,395</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4,664</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250,658</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396,550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4">
                <a:tc>
                  <a:txBody>
                    <a:bodyPr/>
                    <a:lstStyle/>
                    <a:p>
                      <a:pPr marL="179705">
                        <a:spcAft>
                          <a:spcPts val="0"/>
                        </a:spcAft>
                      </a:pPr>
                      <a:r>
                        <a:rPr lang="en-US" sz="800" b="1">
                          <a:solidFill>
                            <a:srgbClr val="000000"/>
                          </a:solidFill>
                          <a:effectLst/>
                          <a:latin typeface="Arial"/>
                          <a:ea typeface="Times New Roman"/>
                        </a:rPr>
                        <a:t> </a:t>
                      </a:r>
                      <a:endParaRPr lang="en-ZA" sz="1200">
                        <a:effectLst/>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79705">
                        <a:spcAft>
                          <a:spcPts val="0"/>
                        </a:spcAft>
                      </a:pPr>
                      <a:r>
                        <a:rPr lang="en-US" sz="800" b="1">
                          <a:solidFill>
                            <a:srgbClr val="000000"/>
                          </a:solidFill>
                          <a:effectLst/>
                          <a:latin typeface="Arial"/>
                          <a:ea typeface="Times New Roman"/>
                        </a:rPr>
                        <a:t>TOTAL FOR SUB-PROGRAMME: ELECTORAL OPERATIONS</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680,994</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926,544</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664,188</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1,205,108</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501,302</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912,522</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1,147,780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37672">
                <a:tc>
                  <a:txBody>
                    <a:bodyPr/>
                    <a:lstStyle/>
                    <a:p>
                      <a:pPr marL="179705">
                        <a:spcAft>
                          <a:spcPts val="0"/>
                        </a:spcAft>
                      </a:pPr>
                      <a:r>
                        <a:rPr lang="en-US" sz="800">
                          <a:effectLst/>
                          <a:latin typeface="Arial"/>
                          <a:ea typeface="Times New Roman"/>
                        </a:rPr>
                        <a:t> </a:t>
                      </a:r>
                      <a:endParaRPr lang="en-ZA" sz="1200">
                        <a:effectLst/>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79705">
                        <a:spcAft>
                          <a:spcPts val="0"/>
                        </a:spcAft>
                      </a:pPr>
                      <a:r>
                        <a:rPr lang="en-US" sz="800">
                          <a:effectLst/>
                          <a:latin typeface="Arial"/>
                          <a:ea typeface="Times New Roman"/>
                        </a:rPr>
                        <a:t>Outreach Management</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2,300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2,332</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2,677</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2,990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3,115</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3,313</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3,540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4">
                <a:tc>
                  <a:txBody>
                    <a:bodyPr/>
                    <a:lstStyle/>
                    <a:p>
                      <a:pPr marL="179705">
                        <a:spcAft>
                          <a:spcPts val="0"/>
                        </a:spcAft>
                      </a:pPr>
                      <a:r>
                        <a:rPr lang="en-US" sz="800">
                          <a:effectLst/>
                          <a:latin typeface="Arial"/>
                          <a:ea typeface="Times New Roman"/>
                        </a:rPr>
                        <a:t> </a:t>
                      </a:r>
                      <a:endParaRPr lang="en-ZA" sz="1200">
                        <a:effectLst/>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79705">
                        <a:spcAft>
                          <a:spcPts val="0"/>
                        </a:spcAft>
                      </a:pPr>
                      <a:r>
                        <a:rPr lang="en-US" sz="800">
                          <a:effectLst/>
                          <a:latin typeface="Arial"/>
                          <a:ea typeface="Times New Roman"/>
                        </a:rPr>
                        <a:t>Civic and Democracy Education and Research</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118,584</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95,356</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121,583</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137,635</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90,882</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150,929</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127,754</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79705">
                        <a:spcAft>
                          <a:spcPts val="0"/>
                        </a:spcAft>
                      </a:pPr>
                      <a:r>
                        <a:rPr lang="en-US" sz="800">
                          <a:solidFill>
                            <a:srgbClr val="000000"/>
                          </a:solidFill>
                          <a:effectLst/>
                          <a:latin typeface="Arial"/>
                          <a:ea typeface="Times New Roman"/>
                        </a:rPr>
                        <a:t> </a:t>
                      </a:r>
                      <a:endParaRPr lang="en-ZA" sz="1200">
                        <a:effectLst/>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79705">
                        <a:spcAft>
                          <a:spcPts val="0"/>
                        </a:spcAft>
                      </a:pPr>
                      <a:r>
                        <a:rPr lang="en-US" sz="800">
                          <a:solidFill>
                            <a:srgbClr val="000000"/>
                          </a:solidFill>
                          <a:effectLst/>
                          <a:latin typeface="Arial"/>
                          <a:ea typeface="Times New Roman"/>
                        </a:rPr>
                        <a:t>Communications</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157,293</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63,851</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127,140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72,708</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18,114</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150,091</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75,115</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72">
                <a:tc>
                  <a:txBody>
                    <a:bodyPr/>
                    <a:lstStyle/>
                    <a:p>
                      <a:pPr marL="179705">
                        <a:spcAft>
                          <a:spcPts val="0"/>
                        </a:spcAft>
                      </a:pPr>
                      <a:r>
                        <a:rPr lang="en-US" sz="800">
                          <a:solidFill>
                            <a:srgbClr val="000000"/>
                          </a:solidFill>
                          <a:effectLst/>
                          <a:latin typeface="Arial"/>
                          <a:ea typeface="Times New Roman"/>
                        </a:rPr>
                        <a:t> </a:t>
                      </a:r>
                      <a:endParaRPr lang="en-ZA" sz="1200">
                        <a:effectLst/>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79705">
                        <a:spcAft>
                          <a:spcPts val="0"/>
                        </a:spcAft>
                      </a:pPr>
                      <a:r>
                        <a:rPr lang="en-US" sz="800">
                          <a:solidFill>
                            <a:srgbClr val="000000"/>
                          </a:solidFill>
                          <a:effectLst/>
                          <a:latin typeface="Arial"/>
                          <a:ea typeface="Times New Roman"/>
                        </a:rPr>
                        <a:t>International Liaison</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3,875</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5,509</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3,629</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1,598</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4,387</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4,870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effectLst/>
                          <a:latin typeface="Arial"/>
                          <a:ea typeface="Times New Roman"/>
                        </a:rPr>
                        <a:t>3,730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4">
                <a:tc>
                  <a:txBody>
                    <a:bodyPr/>
                    <a:lstStyle/>
                    <a:p>
                      <a:pPr marL="179705">
                        <a:spcAft>
                          <a:spcPts val="0"/>
                        </a:spcAft>
                      </a:pPr>
                      <a:r>
                        <a:rPr lang="en-US" sz="800" b="1">
                          <a:solidFill>
                            <a:srgbClr val="000000"/>
                          </a:solidFill>
                          <a:effectLst/>
                          <a:latin typeface="Arial"/>
                          <a:ea typeface="Times New Roman"/>
                        </a:rPr>
                        <a:t> </a:t>
                      </a:r>
                      <a:endParaRPr lang="en-ZA" sz="1200">
                        <a:effectLst/>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79705">
                        <a:spcAft>
                          <a:spcPts val="0"/>
                        </a:spcAft>
                      </a:pPr>
                      <a:r>
                        <a:rPr lang="en-US" sz="800" b="1">
                          <a:solidFill>
                            <a:srgbClr val="000000"/>
                          </a:solidFill>
                          <a:effectLst/>
                          <a:latin typeface="Arial"/>
                          <a:ea typeface="Times New Roman"/>
                        </a:rPr>
                        <a:t>TOTAL FOR SUB-PROGRAMME: OUTREACH</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282,052</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167,048</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255,029</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214,931</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116,498</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309,203</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US" sz="800" b="1">
                          <a:solidFill>
                            <a:srgbClr val="000000"/>
                          </a:solidFill>
                          <a:effectLst/>
                          <a:latin typeface="Arial"/>
                          <a:ea typeface="Times New Roman"/>
                        </a:rPr>
                        <a:t>210,141</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37672">
                <a:tc>
                  <a:txBody>
                    <a:bodyPr/>
                    <a:lstStyle/>
                    <a:p>
                      <a:pPr marL="179705">
                        <a:spcAft>
                          <a:spcPts val="0"/>
                        </a:spcAft>
                      </a:pPr>
                      <a:r>
                        <a:rPr lang="en-US" sz="800" b="1">
                          <a:solidFill>
                            <a:srgbClr val="000000"/>
                          </a:solidFill>
                          <a:effectLst/>
                          <a:latin typeface="Arial"/>
                          <a:ea typeface="Times New Roman"/>
                        </a:rPr>
                        <a:t> </a:t>
                      </a:r>
                      <a:endParaRPr lang="en-ZA" sz="1200">
                        <a:effectLst/>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79705">
                        <a:spcAft>
                          <a:spcPts val="0"/>
                        </a:spcAft>
                      </a:pPr>
                      <a:r>
                        <a:rPr lang="en-US" sz="800" b="1">
                          <a:solidFill>
                            <a:srgbClr val="000000"/>
                          </a:solidFill>
                          <a:effectLst/>
                          <a:latin typeface="Arial"/>
                          <a:ea typeface="Times New Roman"/>
                        </a:rPr>
                        <a:t>TOTAL</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r">
                        <a:spcAft>
                          <a:spcPts val="0"/>
                        </a:spcAft>
                      </a:pPr>
                      <a:r>
                        <a:rPr lang="en-US" sz="800" b="1">
                          <a:solidFill>
                            <a:srgbClr val="000000"/>
                          </a:solidFill>
                          <a:effectLst/>
                          <a:latin typeface="Arial"/>
                          <a:ea typeface="Times New Roman"/>
                        </a:rPr>
                        <a:t>1,409,458</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r">
                        <a:spcAft>
                          <a:spcPts val="0"/>
                        </a:spcAft>
                      </a:pPr>
                      <a:r>
                        <a:rPr lang="en-US" sz="800" b="1">
                          <a:solidFill>
                            <a:srgbClr val="000000"/>
                          </a:solidFill>
                          <a:effectLst/>
                          <a:latin typeface="Arial"/>
                          <a:ea typeface="Times New Roman"/>
                        </a:rPr>
                        <a:t>1,615,880</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r">
                        <a:spcAft>
                          <a:spcPts val="0"/>
                        </a:spcAft>
                      </a:pPr>
                      <a:r>
                        <a:rPr lang="en-US" sz="800" b="1">
                          <a:solidFill>
                            <a:srgbClr val="000000"/>
                          </a:solidFill>
                          <a:effectLst/>
                          <a:latin typeface="Arial"/>
                          <a:ea typeface="Times New Roman"/>
                        </a:rPr>
                        <a:t>1,415,274</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r">
                        <a:spcAft>
                          <a:spcPts val="0"/>
                        </a:spcAft>
                      </a:pPr>
                      <a:r>
                        <a:rPr lang="en-US" sz="800" b="1">
                          <a:solidFill>
                            <a:srgbClr val="000000"/>
                          </a:solidFill>
                          <a:effectLst/>
                          <a:latin typeface="Arial"/>
                          <a:ea typeface="Times New Roman"/>
                        </a:rPr>
                        <a:t>2,017,859</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r">
                        <a:spcAft>
                          <a:spcPts val="0"/>
                        </a:spcAft>
                      </a:pPr>
                      <a:r>
                        <a:rPr lang="en-US" sz="800" b="1">
                          <a:solidFill>
                            <a:srgbClr val="000000"/>
                          </a:solidFill>
                          <a:effectLst/>
                          <a:latin typeface="Arial"/>
                          <a:ea typeface="Times New Roman"/>
                        </a:rPr>
                        <a:t>1,172,813</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r">
                        <a:spcAft>
                          <a:spcPts val="0"/>
                        </a:spcAft>
                      </a:pPr>
                      <a:r>
                        <a:rPr lang="en-US" sz="800" b="1">
                          <a:solidFill>
                            <a:srgbClr val="000000"/>
                          </a:solidFill>
                          <a:effectLst/>
                          <a:latin typeface="Arial"/>
                          <a:ea typeface="Times New Roman"/>
                        </a:rPr>
                        <a:t>1,845,041</a:t>
                      </a:r>
                      <a:endParaRPr lang="en-ZA"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r">
                        <a:spcAft>
                          <a:spcPts val="0"/>
                        </a:spcAft>
                      </a:pPr>
                      <a:r>
                        <a:rPr lang="en-US" sz="800" b="1" dirty="0">
                          <a:solidFill>
                            <a:srgbClr val="000000"/>
                          </a:solidFill>
                          <a:effectLst/>
                          <a:latin typeface="Arial"/>
                          <a:ea typeface="Times New Roman"/>
                        </a:rPr>
                        <a:t>2,023,674</a:t>
                      </a:r>
                      <a:endParaRPr lang="en-ZA"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bl>
          </a:graphicData>
        </a:graphic>
      </p:graphicFrame>
    </p:spTree>
    <p:extLst>
      <p:ext uri="{BB962C8B-B14F-4D97-AF65-F5344CB8AC3E}">
        <p14:creationId xmlns:p14="http://schemas.microsoft.com/office/powerpoint/2010/main" xmlns="" val="2379591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smtClean="0">
                <a:solidFill>
                  <a:srgbClr val="155294"/>
                </a:solidFill>
                <a:latin typeface="Arial" charset="0"/>
                <a:ea typeface="Arial" charset="0"/>
                <a:cs typeface="Arial" charset="0"/>
              </a:rPr>
              <a:t>Budget 2017/18 – unfunded projects</a:t>
            </a:r>
            <a:endParaRPr lang="en-US" sz="2400" b="1" dirty="0">
              <a:solidFill>
                <a:srgbClr val="155294"/>
              </a:solidFill>
              <a:latin typeface="Arial" charset="0"/>
              <a:ea typeface="Arial" charset="0"/>
              <a:cs typeface="Arial" charset="0"/>
            </a:endParaRPr>
          </a:p>
        </p:txBody>
      </p:sp>
      <p:sp>
        <p:nvSpPr>
          <p:cNvPr id="5" name="TextBox 4"/>
          <p:cNvSpPr txBox="1"/>
          <p:nvPr/>
        </p:nvSpPr>
        <p:spPr>
          <a:xfrm>
            <a:off x="655834" y="1262443"/>
            <a:ext cx="8085762" cy="3785652"/>
          </a:xfrm>
          <a:prstGeom prst="rect">
            <a:avLst/>
          </a:prstGeom>
          <a:noFill/>
        </p:spPr>
        <p:txBody>
          <a:bodyPr wrap="square" rtlCol="0">
            <a:spAutoFit/>
          </a:bodyPr>
          <a:lstStyle/>
          <a:p>
            <a:r>
              <a:rPr lang="en-US" sz="2400" b="1" u="sng" dirty="0" smtClean="0">
                <a:solidFill>
                  <a:srgbClr val="155294"/>
                </a:solidFill>
                <a:latin typeface="Arial" charset="0"/>
                <a:ea typeface="Arial" charset="0"/>
                <a:cs typeface="Arial" charset="0"/>
              </a:rPr>
              <a:t>ICT Platform upgrade</a:t>
            </a:r>
          </a:p>
          <a:p>
            <a:r>
              <a:rPr lang="en-US" sz="2000" b="1" dirty="0" smtClean="0">
                <a:solidFill>
                  <a:srgbClr val="155294"/>
                </a:solidFill>
                <a:latin typeface="Arial" charset="0"/>
                <a:ea typeface="Arial" charset="0"/>
                <a:cs typeface="Arial" charset="0"/>
              </a:rPr>
              <a:t>2017/18 - R61 million</a:t>
            </a:r>
          </a:p>
          <a:p>
            <a:r>
              <a:rPr lang="en-US" sz="2000" b="1" dirty="0" smtClean="0">
                <a:solidFill>
                  <a:srgbClr val="155294"/>
                </a:solidFill>
                <a:latin typeface="Arial" charset="0"/>
                <a:ea typeface="Arial" charset="0"/>
                <a:cs typeface="Arial" charset="0"/>
              </a:rPr>
              <a:t>2018/19 - R89 million</a:t>
            </a:r>
          </a:p>
          <a:p>
            <a:r>
              <a:rPr lang="en-US" sz="2000" b="1" dirty="0" smtClean="0">
                <a:solidFill>
                  <a:srgbClr val="155294"/>
                </a:solidFill>
                <a:latin typeface="Arial" charset="0"/>
                <a:ea typeface="Arial" charset="0"/>
                <a:cs typeface="Arial" charset="0"/>
              </a:rPr>
              <a:t>Total - R150 million</a:t>
            </a:r>
          </a:p>
          <a:p>
            <a:endParaRPr lang="en-US" sz="2400" b="1" dirty="0">
              <a:solidFill>
                <a:srgbClr val="155294"/>
              </a:solidFill>
              <a:latin typeface="Arial" charset="0"/>
              <a:ea typeface="Arial" charset="0"/>
              <a:cs typeface="Arial" charset="0"/>
            </a:endParaRPr>
          </a:p>
          <a:p>
            <a:r>
              <a:rPr lang="en-US" sz="2400" b="1" u="sng" dirty="0" smtClean="0">
                <a:solidFill>
                  <a:srgbClr val="155294"/>
                </a:solidFill>
                <a:latin typeface="Arial" charset="0"/>
                <a:ea typeface="Arial" charset="0"/>
                <a:cs typeface="Arial" charset="0"/>
              </a:rPr>
              <a:t>Address harvesting</a:t>
            </a:r>
          </a:p>
          <a:p>
            <a:r>
              <a:rPr lang="en-US" sz="2000" b="1" dirty="0" smtClean="0">
                <a:solidFill>
                  <a:srgbClr val="155294"/>
                </a:solidFill>
                <a:latin typeface="Arial" charset="0"/>
                <a:ea typeface="Arial" charset="0"/>
                <a:cs typeface="Arial" charset="0"/>
              </a:rPr>
              <a:t>2016/17 - R180 million</a:t>
            </a:r>
          </a:p>
          <a:p>
            <a:r>
              <a:rPr lang="en-US" sz="2000" b="1" dirty="0" smtClean="0">
                <a:solidFill>
                  <a:srgbClr val="155294"/>
                </a:solidFill>
                <a:latin typeface="Arial" charset="0"/>
                <a:ea typeface="Arial" charset="0"/>
                <a:cs typeface="Arial" charset="0"/>
              </a:rPr>
              <a:t>2017/18 - R119 million</a:t>
            </a:r>
          </a:p>
          <a:p>
            <a:r>
              <a:rPr lang="en-US" sz="2000" b="1" dirty="0" smtClean="0">
                <a:solidFill>
                  <a:srgbClr val="155294"/>
                </a:solidFill>
                <a:latin typeface="Arial" charset="0"/>
                <a:ea typeface="Arial" charset="0"/>
                <a:cs typeface="Arial" charset="0"/>
              </a:rPr>
              <a:t>Total - R299 million</a:t>
            </a:r>
          </a:p>
          <a:p>
            <a:endParaRPr lang="en-US" sz="2400" b="1" dirty="0" smtClean="0">
              <a:solidFill>
                <a:srgbClr val="155294"/>
              </a:solidFill>
              <a:latin typeface="Arial" charset="0"/>
              <a:ea typeface="Arial" charset="0"/>
              <a:cs typeface="Arial" charset="0"/>
            </a:endParaRPr>
          </a:p>
          <a:p>
            <a:endParaRPr lang="en-US" sz="2400" b="1" dirty="0">
              <a:solidFill>
                <a:srgbClr val="155294"/>
              </a:solidFill>
              <a:latin typeface="Arial" charset="0"/>
              <a:ea typeface="Arial" charset="0"/>
              <a:cs typeface="Arial" charset="0"/>
            </a:endParaRPr>
          </a:p>
        </p:txBody>
      </p:sp>
    </p:spTree>
    <p:extLst>
      <p:ext uri="{BB962C8B-B14F-4D97-AF65-F5344CB8AC3E}">
        <p14:creationId xmlns:p14="http://schemas.microsoft.com/office/powerpoint/2010/main" xmlns="" val="1276239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smtClean="0">
                <a:solidFill>
                  <a:srgbClr val="155294"/>
                </a:solidFill>
                <a:latin typeface="Arial" charset="0"/>
                <a:ea typeface="Arial" charset="0"/>
                <a:cs typeface="Arial" charset="0"/>
              </a:rPr>
              <a:t>Values</a:t>
            </a:r>
          </a:p>
        </p:txBody>
      </p:sp>
      <p:sp>
        <p:nvSpPr>
          <p:cNvPr id="9" name="TextBox 8"/>
          <p:cNvSpPr txBox="1"/>
          <p:nvPr/>
        </p:nvSpPr>
        <p:spPr>
          <a:xfrm>
            <a:off x="518845" y="1087988"/>
            <a:ext cx="8106310" cy="4216539"/>
          </a:xfrm>
          <a:prstGeom prst="rect">
            <a:avLst/>
          </a:prstGeom>
          <a:noFill/>
        </p:spPr>
        <p:txBody>
          <a:bodyPr wrap="square" rtlCol="0">
            <a:spAutoFit/>
          </a:bodyPr>
          <a:lstStyle/>
          <a:p>
            <a:pPr>
              <a:spcBef>
                <a:spcPts val="600"/>
              </a:spcBef>
              <a:spcAft>
                <a:spcPts val="600"/>
              </a:spcAft>
            </a:pPr>
            <a:r>
              <a:rPr lang="en-ZA" dirty="0">
                <a:solidFill>
                  <a:srgbClr val="155294"/>
                </a:solidFill>
                <a:latin typeface="Arial" charset="0"/>
                <a:ea typeface="Arial" charset="0"/>
                <a:cs typeface="Arial" charset="0"/>
              </a:rPr>
              <a:t>To enable the Electoral Commission to serve the needs of stakeholders, including the electorate, political parties, the media and permanent and temporary staff, the organisation subscribes to the following organisational values: </a:t>
            </a:r>
          </a:p>
          <a:p>
            <a:pPr marL="285750" lvl="0" indent="-285750">
              <a:spcBef>
                <a:spcPts val="600"/>
              </a:spcBef>
              <a:spcAft>
                <a:spcPts val="600"/>
              </a:spcAft>
              <a:buFont typeface="Wingdings" panose="05000000000000000000" pitchFamily="2" charset="2"/>
              <a:buChar char="Ø"/>
            </a:pPr>
            <a:r>
              <a:rPr lang="en-ZA" dirty="0">
                <a:solidFill>
                  <a:srgbClr val="155294"/>
                </a:solidFill>
                <a:latin typeface="Arial" charset="0"/>
                <a:ea typeface="Arial" charset="0"/>
                <a:cs typeface="Arial" charset="0"/>
              </a:rPr>
              <a:t>Impartiality</a:t>
            </a:r>
          </a:p>
          <a:p>
            <a:pPr marL="285750" lvl="0" indent="-285750">
              <a:spcBef>
                <a:spcPts val="600"/>
              </a:spcBef>
              <a:spcAft>
                <a:spcPts val="600"/>
              </a:spcAft>
              <a:buFont typeface="Wingdings" panose="05000000000000000000" pitchFamily="2" charset="2"/>
              <a:buChar char="Ø"/>
            </a:pPr>
            <a:r>
              <a:rPr lang="en-ZA" dirty="0">
                <a:solidFill>
                  <a:srgbClr val="155294"/>
                </a:solidFill>
                <a:latin typeface="Arial" charset="0"/>
                <a:ea typeface="Arial" charset="0"/>
                <a:cs typeface="Arial" charset="0"/>
              </a:rPr>
              <a:t>Integrity</a:t>
            </a:r>
          </a:p>
          <a:p>
            <a:pPr marL="285750" lvl="0" indent="-285750">
              <a:spcBef>
                <a:spcPts val="600"/>
              </a:spcBef>
              <a:spcAft>
                <a:spcPts val="600"/>
              </a:spcAft>
              <a:buFont typeface="Wingdings" panose="05000000000000000000" pitchFamily="2" charset="2"/>
              <a:buChar char="Ø"/>
            </a:pPr>
            <a:r>
              <a:rPr lang="en-ZA" dirty="0">
                <a:solidFill>
                  <a:srgbClr val="155294"/>
                </a:solidFill>
                <a:latin typeface="Arial" charset="0"/>
                <a:ea typeface="Arial" charset="0"/>
                <a:cs typeface="Arial" charset="0"/>
              </a:rPr>
              <a:t>Accountability </a:t>
            </a:r>
          </a:p>
          <a:p>
            <a:pPr marL="285750" lvl="0" indent="-285750">
              <a:spcBef>
                <a:spcPts val="600"/>
              </a:spcBef>
              <a:spcAft>
                <a:spcPts val="600"/>
              </a:spcAft>
              <a:buFont typeface="Wingdings" panose="05000000000000000000" pitchFamily="2" charset="2"/>
              <a:buChar char="Ø"/>
            </a:pPr>
            <a:r>
              <a:rPr lang="en-ZA" dirty="0">
                <a:solidFill>
                  <a:srgbClr val="155294"/>
                </a:solidFill>
                <a:latin typeface="Arial" charset="0"/>
                <a:ea typeface="Arial" charset="0"/>
                <a:cs typeface="Arial" charset="0"/>
              </a:rPr>
              <a:t>Transparency</a:t>
            </a:r>
          </a:p>
          <a:p>
            <a:pPr marL="285750" lvl="0" indent="-285750">
              <a:spcBef>
                <a:spcPts val="600"/>
              </a:spcBef>
              <a:spcAft>
                <a:spcPts val="600"/>
              </a:spcAft>
              <a:buFont typeface="Wingdings" panose="05000000000000000000" pitchFamily="2" charset="2"/>
              <a:buChar char="Ø"/>
            </a:pPr>
            <a:r>
              <a:rPr lang="en-ZA" dirty="0">
                <a:solidFill>
                  <a:srgbClr val="155294"/>
                </a:solidFill>
                <a:latin typeface="Arial" charset="0"/>
                <a:ea typeface="Arial" charset="0"/>
                <a:cs typeface="Arial" charset="0"/>
              </a:rPr>
              <a:t>Participation</a:t>
            </a:r>
          </a:p>
          <a:p>
            <a:pPr marL="285750" lvl="0" indent="-285750">
              <a:spcBef>
                <a:spcPts val="600"/>
              </a:spcBef>
              <a:spcAft>
                <a:spcPts val="600"/>
              </a:spcAft>
              <a:buFont typeface="Wingdings" panose="05000000000000000000" pitchFamily="2" charset="2"/>
              <a:buChar char="Ø"/>
            </a:pPr>
            <a:r>
              <a:rPr lang="en-ZA" dirty="0">
                <a:solidFill>
                  <a:srgbClr val="155294"/>
                </a:solidFill>
                <a:latin typeface="Arial" charset="0"/>
                <a:ea typeface="Arial" charset="0"/>
                <a:cs typeface="Arial" charset="0"/>
              </a:rPr>
              <a:t>Responsiveness</a:t>
            </a:r>
          </a:p>
          <a:p>
            <a:pPr marL="285750" indent="-285750">
              <a:spcBef>
                <a:spcPts val="600"/>
              </a:spcBef>
              <a:spcAft>
                <a:spcPts val="600"/>
              </a:spcAft>
              <a:buFont typeface="Wingdings" panose="05000000000000000000" pitchFamily="2" charset="2"/>
              <a:buChar char="Ø"/>
            </a:pPr>
            <a:r>
              <a:rPr lang="en-ZA" dirty="0" smtClean="0">
                <a:solidFill>
                  <a:srgbClr val="155294"/>
                </a:solidFill>
                <a:latin typeface="Arial" charset="0"/>
                <a:ea typeface="Arial" charset="0"/>
                <a:cs typeface="Arial" charset="0"/>
              </a:rPr>
              <a:t>Respect</a:t>
            </a:r>
            <a:endParaRPr lang="en-ZA" dirty="0">
              <a:solidFill>
                <a:srgbClr val="155294"/>
              </a:solidFill>
              <a:latin typeface="Arial" charset="0"/>
              <a:ea typeface="Arial" charset="0"/>
              <a:cs typeface="Arial" charset="0"/>
            </a:endParaRPr>
          </a:p>
        </p:txBody>
      </p:sp>
    </p:spTree>
    <p:extLst>
      <p:ext uri="{BB962C8B-B14F-4D97-AF65-F5344CB8AC3E}">
        <p14:creationId xmlns:p14="http://schemas.microsoft.com/office/powerpoint/2010/main" xmlns="" val="3054725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smtClean="0">
                <a:solidFill>
                  <a:srgbClr val="155294"/>
                </a:solidFill>
                <a:latin typeface="Arial" charset="0"/>
                <a:ea typeface="Arial" charset="0"/>
                <a:cs typeface="Arial" charset="0"/>
              </a:rPr>
              <a:t>Legislative and </a:t>
            </a:r>
            <a:r>
              <a:rPr lang="en-US" sz="2400" b="1" dirty="0">
                <a:solidFill>
                  <a:srgbClr val="155294"/>
                </a:solidFill>
                <a:latin typeface="Arial" charset="0"/>
                <a:ea typeface="Arial" charset="0"/>
                <a:cs typeface="Arial" charset="0"/>
              </a:rPr>
              <a:t>O</a:t>
            </a:r>
            <a:r>
              <a:rPr lang="en-US" sz="2400" b="1" dirty="0" smtClean="0">
                <a:solidFill>
                  <a:srgbClr val="155294"/>
                </a:solidFill>
                <a:latin typeface="Arial" charset="0"/>
                <a:ea typeface="Arial" charset="0"/>
                <a:cs typeface="Arial" charset="0"/>
              </a:rPr>
              <a:t>ther Mandates</a:t>
            </a:r>
          </a:p>
        </p:txBody>
      </p:sp>
      <p:sp>
        <p:nvSpPr>
          <p:cNvPr id="9" name="TextBox 8"/>
          <p:cNvSpPr txBox="1"/>
          <p:nvPr/>
        </p:nvSpPr>
        <p:spPr>
          <a:xfrm>
            <a:off x="518845" y="1119749"/>
            <a:ext cx="8106310" cy="3139321"/>
          </a:xfrm>
          <a:prstGeom prst="rect">
            <a:avLst/>
          </a:prstGeom>
          <a:noFill/>
        </p:spPr>
        <p:txBody>
          <a:bodyPr wrap="square" rtlCol="0">
            <a:spAutoFit/>
          </a:bodyPr>
          <a:lstStyle/>
          <a:p>
            <a:r>
              <a:rPr lang="en-ZA" dirty="0">
                <a:solidFill>
                  <a:srgbClr val="155294"/>
                </a:solidFill>
                <a:latin typeface="Arial" charset="0"/>
                <a:ea typeface="Arial" charset="0"/>
                <a:cs typeface="Arial" charset="0"/>
              </a:rPr>
              <a:t>The Electoral Commission is a constitutional institution that falls under Schedule 1 of the Public Finance Management Act (Act 1 of 1999)</a:t>
            </a:r>
          </a:p>
          <a:p>
            <a:endParaRPr lang="en-ZA" dirty="0">
              <a:solidFill>
                <a:srgbClr val="155294"/>
              </a:solidFill>
              <a:latin typeface="Arial" charset="0"/>
              <a:ea typeface="Arial" charset="0"/>
              <a:cs typeface="Arial" charset="0"/>
            </a:endParaRPr>
          </a:p>
          <a:p>
            <a:r>
              <a:rPr lang="en-GB" b="1" dirty="0">
                <a:solidFill>
                  <a:srgbClr val="155294"/>
                </a:solidFill>
                <a:latin typeface="Arial" charset="0"/>
                <a:ea typeface="Arial" charset="0"/>
                <a:cs typeface="Arial" charset="0"/>
              </a:rPr>
              <a:t>Constitutional mandate</a:t>
            </a:r>
            <a:endParaRPr lang="en-ZA" b="1" dirty="0">
              <a:solidFill>
                <a:srgbClr val="155294"/>
              </a:solidFill>
              <a:latin typeface="Arial" charset="0"/>
              <a:ea typeface="Arial" charset="0"/>
              <a:cs typeface="Arial" charset="0"/>
            </a:endParaRPr>
          </a:p>
          <a:p>
            <a:r>
              <a:rPr lang="en-ZA" dirty="0">
                <a:solidFill>
                  <a:srgbClr val="155294"/>
                </a:solidFill>
                <a:latin typeface="Arial" charset="0"/>
                <a:ea typeface="Arial" charset="0"/>
                <a:cs typeface="Arial" charset="0"/>
              </a:rPr>
              <a:t>In terms of Section 190(1) of the Constitution of the Republic of South Africa (Act 108 of 1996), the Electoral Commission must ­ </a:t>
            </a:r>
          </a:p>
          <a:p>
            <a:pPr lvl="0"/>
            <a:r>
              <a:rPr lang="en-GB" dirty="0">
                <a:solidFill>
                  <a:srgbClr val="155294"/>
                </a:solidFill>
                <a:latin typeface="Arial" charset="0"/>
                <a:ea typeface="Arial" charset="0"/>
                <a:cs typeface="Arial" charset="0"/>
              </a:rPr>
              <a:t>manage elections of national, provincial and municipal legislative bodies in accordance with national legislation; </a:t>
            </a:r>
            <a:endParaRPr lang="en-ZA" dirty="0">
              <a:solidFill>
                <a:srgbClr val="155294"/>
              </a:solidFill>
              <a:latin typeface="Arial" charset="0"/>
              <a:ea typeface="Arial" charset="0"/>
              <a:cs typeface="Arial" charset="0"/>
            </a:endParaRPr>
          </a:p>
          <a:p>
            <a:pPr lvl="0"/>
            <a:r>
              <a:rPr lang="en-GB" dirty="0">
                <a:solidFill>
                  <a:srgbClr val="155294"/>
                </a:solidFill>
                <a:latin typeface="Arial" charset="0"/>
                <a:ea typeface="Arial" charset="0"/>
                <a:cs typeface="Arial" charset="0"/>
              </a:rPr>
              <a:t>ensure that those elections are free and fair; and</a:t>
            </a:r>
            <a:endParaRPr lang="en-ZA" dirty="0">
              <a:solidFill>
                <a:srgbClr val="155294"/>
              </a:solidFill>
              <a:latin typeface="Arial" charset="0"/>
              <a:ea typeface="Arial" charset="0"/>
              <a:cs typeface="Arial" charset="0"/>
            </a:endParaRPr>
          </a:p>
          <a:p>
            <a:pPr lvl="0"/>
            <a:r>
              <a:rPr lang="en-GB" dirty="0">
                <a:solidFill>
                  <a:srgbClr val="155294"/>
                </a:solidFill>
                <a:latin typeface="Arial" charset="0"/>
                <a:ea typeface="Arial" charset="0"/>
                <a:cs typeface="Arial" charset="0"/>
              </a:rPr>
              <a:t>declare the results of those elections within a period that must be prescribed by national legislation and that is as short as reasonably possible</a:t>
            </a:r>
            <a:r>
              <a:rPr lang="en-GB" dirty="0" smtClean="0">
                <a:solidFill>
                  <a:srgbClr val="155294"/>
                </a:solidFill>
                <a:latin typeface="Arial" charset="0"/>
                <a:ea typeface="Arial" charset="0"/>
                <a:cs typeface="Arial" charset="0"/>
              </a:rPr>
              <a:t>.</a:t>
            </a:r>
            <a:endParaRPr lang="en-ZA" dirty="0">
              <a:solidFill>
                <a:srgbClr val="155294"/>
              </a:solidFill>
              <a:latin typeface="Arial" charset="0"/>
              <a:ea typeface="Arial" charset="0"/>
              <a:cs typeface="Arial" charset="0"/>
            </a:endParaRPr>
          </a:p>
        </p:txBody>
      </p:sp>
    </p:spTree>
    <p:extLst>
      <p:ext uri="{BB962C8B-B14F-4D97-AF65-F5344CB8AC3E}">
        <p14:creationId xmlns:p14="http://schemas.microsoft.com/office/powerpoint/2010/main" xmlns="" val="2669916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smtClean="0">
                <a:solidFill>
                  <a:srgbClr val="155294"/>
                </a:solidFill>
                <a:latin typeface="Arial" charset="0"/>
                <a:ea typeface="Arial" charset="0"/>
                <a:cs typeface="Arial" charset="0"/>
              </a:rPr>
              <a:t>Legislative and Other Mandates </a:t>
            </a:r>
            <a:r>
              <a:rPr lang="en-US" sz="1600" b="1" dirty="0" smtClean="0">
                <a:solidFill>
                  <a:srgbClr val="155294"/>
                </a:solidFill>
                <a:latin typeface="Arial" charset="0"/>
                <a:ea typeface="Arial" charset="0"/>
                <a:cs typeface="Arial" charset="0"/>
              </a:rPr>
              <a:t>(continued)</a:t>
            </a:r>
          </a:p>
        </p:txBody>
      </p:sp>
      <p:sp>
        <p:nvSpPr>
          <p:cNvPr id="9" name="TextBox 8"/>
          <p:cNvSpPr txBox="1"/>
          <p:nvPr/>
        </p:nvSpPr>
        <p:spPr>
          <a:xfrm>
            <a:off x="503434" y="889843"/>
            <a:ext cx="8106310" cy="5001369"/>
          </a:xfrm>
          <a:prstGeom prst="rect">
            <a:avLst/>
          </a:prstGeom>
          <a:noFill/>
        </p:spPr>
        <p:txBody>
          <a:bodyPr wrap="square" rtlCol="0">
            <a:spAutoFit/>
          </a:bodyPr>
          <a:lstStyle/>
          <a:p>
            <a:pPr indent="0">
              <a:buNone/>
            </a:pPr>
            <a:r>
              <a:rPr lang="en-US" b="1" dirty="0" smtClean="0">
                <a:solidFill>
                  <a:srgbClr val="155294"/>
                </a:solidFill>
                <a:latin typeface="Arial" charset="0"/>
                <a:ea typeface="Arial" charset="0"/>
                <a:cs typeface="Arial" charset="0"/>
              </a:rPr>
              <a:t>Electoral Commission Act, 51 of 1996</a:t>
            </a:r>
            <a:endParaRPr lang="en-ZA" b="1" dirty="0">
              <a:solidFill>
                <a:srgbClr val="155294"/>
              </a:solidFill>
              <a:latin typeface="Arial" charset="0"/>
              <a:ea typeface="Arial" charset="0"/>
              <a:cs typeface="Arial" charset="0"/>
            </a:endParaRPr>
          </a:p>
          <a:p>
            <a:pPr>
              <a:spcBef>
                <a:spcPts val="600"/>
              </a:spcBef>
              <a:spcAft>
                <a:spcPts val="600"/>
              </a:spcAft>
            </a:pPr>
            <a:r>
              <a:rPr lang="en-ZA" dirty="0">
                <a:solidFill>
                  <a:srgbClr val="155294"/>
                </a:solidFill>
                <a:latin typeface="Arial" charset="0"/>
                <a:ea typeface="Arial" charset="0"/>
                <a:cs typeface="Arial" charset="0"/>
              </a:rPr>
              <a:t>The duties and functions of the Electoral Commission are defined in section 5 of the Electoral Commission Act, 1996. These include to –</a:t>
            </a:r>
          </a:p>
          <a:p>
            <a:pPr marL="285750" lvl="0" indent="-285750">
              <a:spcBef>
                <a:spcPts val="600"/>
              </a:spcBef>
              <a:spcAft>
                <a:spcPts val="600"/>
              </a:spcAft>
              <a:buFont typeface="Wingdings" panose="05000000000000000000" pitchFamily="2" charset="2"/>
              <a:buChar char="Ø"/>
            </a:pPr>
            <a:r>
              <a:rPr lang="en-GB" dirty="0">
                <a:solidFill>
                  <a:srgbClr val="155294"/>
                </a:solidFill>
                <a:latin typeface="Arial" charset="0"/>
                <a:ea typeface="Arial" charset="0"/>
                <a:cs typeface="Arial" charset="0"/>
              </a:rPr>
              <a:t>manage any election;</a:t>
            </a:r>
            <a:endParaRPr lang="en-ZA" dirty="0">
              <a:solidFill>
                <a:srgbClr val="155294"/>
              </a:solidFill>
              <a:latin typeface="Arial" charset="0"/>
              <a:ea typeface="Arial" charset="0"/>
              <a:cs typeface="Arial" charset="0"/>
            </a:endParaRPr>
          </a:p>
          <a:p>
            <a:pPr marL="285750" lvl="0" indent="-285750">
              <a:spcBef>
                <a:spcPts val="600"/>
              </a:spcBef>
              <a:spcAft>
                <a:spcPts val="600"/>
              </a:spcAft>
              <a:buFont typeface="Wingdings" panose="05000000000000000000" pitchFamily="2" charset="2"/>
              <a:buChar char="Ø"/>
            </a:pPr>
            <a:r>
              <a:rPr lang="en-GB" dirty="0">
                <a:solidFill>
                  <a:srgbClr val="155294"/>
                </a:solidFill>
                <a:latin typeface="Arial" charset="0"/>
                <a:ea typeface="Arial" charset="0"/>
                <a:cs typeface="Arial" charset="0"/>
              </a:rPr>
              <a:t>ensure that any election is free and fair;</a:t>
            </a:r>
            <a:endParaRPr lang="en-ZA" dirty="0">
              <a:solidFill>
                <a:srgbClr val="155294"/>
              </a:solidFill>
              <a:latin typeface="Arial" charset="0"/>
              <a:ea typeface="Arial" charset="0"/>
              <a:cs typeface="Arial" charset="0"/>
            </a:endParaRPr>
          </a:p>
          <a:p>
            <a:pPr marL="285750" lvl="0" indent="-285750">
              <a:spcBef>
                <a:spcPts val="600"/>
              </a:spcBef>
              <a:spcAft>
                <a:spcPts val="600"/>
              </a:spcAft>
              <a:buFont typeface="Wingdings" panose="05000000000000000000" pitchFamily="2" charset="2"/>
              <a:buChar char="Ø"/>
            </a:pPr>
            <a:r>
              <a:rPr lang="en-GB" dirty="0">
                <a:solidFill>
                  <a:srgbClr val="155294"/>
                </a:solidFill>
                <a:latin typeface="Arial" charset="0"/>
                <a:ea typeface="Arial" charset="0"/>
                <a:cs typeface="Arial" charset="0"/>
              </a:rPr>
              <a:t>promote conditions conducive to free and fair elections;</a:t>
            </a:r>
            <a:endParaRPr lang="en-ZA" dirty="0">
              <a:solidFill>
                <a:srgbClr val="155294"/>
              </a:solidFill>
              <a:latin typeface="Arial" charset="0"/>
              <a:ea typeface="Arial" charset="0"/>
              <a:cs typeface="Arial" charset="0"/>
            </a:endParaRPr>
          </a:p>
          <a:p>
            <a:pPr marL="285750" lvl="0" indent="-285750">
              <a:spcBef>
                <a:spcPts val="600"/>
              </a:spcBef>
              <a:spcAft>
                <a:spcPts val="600"/>
              </a:spcAft>
              <a:buFont typeface="Wingdings" panose="05000000000000000000" pitchFamily="2" charset="2"/>
              <a:buChar char="Ø"/>
            </a:pPr>
            <a:r>
              <a:rPr lang="en-GB" dirty="0">
                <a:solidFill>
                  <a:srgbClr val="155294"/>
                </a:solidFill>
                <a:latin typeface="Arial" charset="0"/>
                <a:ea typeface="Arial" charset="0"/>
                <a:cs typeface="Arial" charset="0"/>
              </a:rPr>
              <a:t>promote knowledge of sound and democratic electoral processes; </a:t>
            </a:r>
            <a:endParaRPr lang="en-ZA" dirty="0">
              <a:solidFill>
                <a:srgbClr val="155294"/>
              </a:solidFill>
              <a:latin typeface="Arial" charset="0"/>
              <a:ea typeface="Arial" charset="0"/>
              <a:cs typeface="Arial" charset="0"/>
            </a:endParaRPr>
          </a:p>
          <a:p>
            <a:pPr marL="285750" lvl="0" indent="-285750">
              <a:spcBef>
                <a:spcPts val="600"/>
              </a:spcBef>
              <a:spcAft>
                <a:spcPts val="600"/>
              </a:spcAft>
              <a:buFont typeface="Wingdings" panose="05000000000000000000" pitchFamily="2" charset="2"/>
              <a:buChar char="Ø"/>
            </a:pPr>
            <a:r>
              <a:rPr lang="en-GB" dirty="0">
                <a:solidFill>
                  <a:srgbClr val="155294"/>
                </a:solidFill>
                <a:latin typeface="Arial" charset="0"/>
                <a:ea typeface="Arial" charset="0"/>
                <a:cs typeface="Arial" charset="0"/>
              </a:rPr>
              <a:t>compile and maintain a voters' roll by means of a system of registering eligible voters by utilising data available from government sources and information furnished by voters;</a:t>
            </a:r>
          </a:p>
          <a:p>
            <a:pPr marL="285750" lvl="0" indent="-285750">
              <a:spcBef>
                <a:spcPts val="600"/>
              </a:spcBef>
              <a:spcAft>
                <a:spcPts val="600"/>
              </a:spcAft>
              <a:buFont typeface="Wingdings" panose="05000000000000000000" pitchFamily="2" charset="2"/>
              <a:buChar char="Ø"/>
            </a:pPr>
            <a:r>
              <a:rPr lang="en-GB" dirty="0">
                <a:solidFill>
                  <a:srgbClr val="155294"/>
                </a:solidFill>
                <a:latin typeface="Arial" charset="0"/>
                <a:ea typeface="Arial" charset="0"/>
                <a:cs typeface="Arial" charset="0"/>
              </a:rPr>
              <a:t>compile and maintain a register of parties;</a:t>
            </a:r>
            <a:endParaRPr lang="en-ZA" dirty="0">
              <a:solidFill>
                <a:srgbClr val="155294"/>
              </a:solidFill>
              <a:latin typeface="Arial" charset="0"/>
              <a:ea typeface="Arial" charset="0"/>
              <a:cs typeface="Arial" charset="0"/>
            </a:endParaRPr>
          </a:p>
          <a:p>
            <a:pPr marL="285750" lvl="0" indent="-285750">
              <a:spcBef>
                <a:spcPts val="600"/>
              </a:spcBef>
              <a:spcAft>
                <a:spcPts val="600"/>
              </a:spcAft>
              <a:buFont typeface="Wingdings" panose="05000000000000000000" pitchFamily="2" charset="2"/>
              <a:buChar char="Ø"/>
            </a:pPr>
            <a:r>
              <a:rPr lang="en-GB" dirty="0">
                <a:solidFill>
                  <a:srgbClr val="155294"/>
                </a:solidFill>
                <a:latin typeface="Arial" charset="0"/>
                <a:ea typeface="Arial" charset="0"/>
                <a:cs typeface="Arial" charset="0"/>
              </a:rPr>
              <a:t>establish and maintain liaison and co-operation with parties;</a:t>
            </a:r>
            <a:endParaRPr lang="en-ZA" dirty="0">
              <a:solidFill>
                <a:srgbClr val="155294"/>
              </a:solidFill>
              <a:latin typeface="Arial" charset="0"/>
              <a:ea typeface="Arial" charset="0"/>
              <a:cs typeface="Arial" charset="0"/>
            </a:endParaRPr>
          </a:p>
          <a:p>
            <a:pPr marL="285750" lvl="0" indent="-285750">
              <a:spcBef>
                <a:spcPts val="600"/>
              </a:spcBef>
              <a:spcAft>
                <a:spcPts val="600"/>
              </a:spcAft>
              <a:buFont typeface="Wingdings" panose="05000000000000000000" pitchFamily="2" charset="2"/>
              <a:buChar char="Ø"/>
            </a:pPr>
            <a:r>
              <a:rPr lang="en-GB" dirty="0">
                <a:solidFill>
                  <a:srgbClr val="155294"/>
                </a:solidFill>
                <a:latin typeface="Arial" charset="0"/>
                <a:ea typeface="Arial" charset="0"/>
                <a:cs typeface="Arial" charset="0"/>
              </a:rPr>
              <a:t>undertake and promote research into electoral matters</a:t>
            </a:r>
            <a:r>
              <a:rPr lang="en-GB" dirty="0" smtClean="0">
                <a:solidFill>
                  <a:srgbClr val="155294"/>
                </a:solidFill>
                <a:latin typeface="Arial" charset="0"/>
                <a:ea typeface="Arial" charset="0"/>
                <a:cs typeface="Arial" charset="0"/>
              </a:rPr>
              <a:t>;</a:t>
            </a:r>
            <a:endParaRPr lang="en-ZA" dirty="0">
              <a:solidFill>
                <a:srgbClr val="155294"/>
              </a:solidFill>
              <a:latin typeface="Arial" charset="0"/>
              <a:ea typeface="Arial" charset="0"/>
              <a:cs typeface="Arial" charset="0"/>
            </a:endParaRPr>
          </a:p>
        </p:txBody>
      </p:sp>
    </p:spTree>
    <p:extLst>
      <p:ext uri="{BB962C8B-B14F-4D97-AF65-F5344CB8AC3E}">
        <p14:creationId xmlns:p14="http://schemas.microsoft.com/office/powerpoint/2010/main" xmlns="" val="2557110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Legislative and Other Mandates </a:t>
            </a:r>
            <a:r>
              <a:rPr lang="en-US" sz="1600" b="1" dirty="0">
                <a:solidFill>
                  <a:srgbClr val="155294"/>
                </a:solidFill>
                <a:latin typeface="Arial" charset="0"/>
                <a:ea typeface="Arial" charset="0"/>
                <a:cs typeface="Arial" charset="0"/>
              </a:rPr>
              <a:t>(continued)</a:t>
            </a:r>
          </a:p>
        </p:txBody>
      </p:sp>
      <p:sp>
        <p:nvSpPr>
          <p:cNvPr id="9" name="TextBox 8"/>
          <p:cNvSpPr txBox="1"/>
          <p:nvPr/>
        </p:nvSpPr>
        <p:spPr>
          <a:xfrm>
            <a:off x="518845" y="1119749"/>
            <a:ext cx="8106310" cy="4616648"/>
          </a:xfrm>
          <a:prstGeom prst="rect">
            <a:avLst/>
          </a:prstGeom>
          <a:noFill/>
        </p:spPr>
        <p:txBody>
          <a:bodyPr wrap="square" rtlCol="0">
            <a:spAutoFit/>
          </a:bodyPr>
          <a:lstStyle/>
          <a:p>
            <a:pPr marL="285750" lvl="0" indent="-285750">
              <a:spcBef>
                <a:spcPts val="600"/>
              </a:spcBef>
              <a:spcAft>
                <a:spcPts val="600"/>
              </a:spcAft>
              <a:buFont typeface="Wingdings" panose="05000000000000000000" pitchFamily="2" charset="2"/>
              <a:buChar char="Ø"/>
            </a:pPr>
            <a:r>
              <a:rPr lang="en-GB" dirty="0">
                <a:solidFill>
                  <a:srgbClr val="155294"/>
                </a:solidFill>
                <a:latin typeface="Arial" charset="0"/>
                <a:ea typeface="Arial" charset="0"/>
                <a:cs typeface="Arial" charset="0"/>
              </a:rPr>
              <a:t>develop and promote the development of electoral expertise and technology in all spheres of government;</a:t>
            </a:r>
            <a:endParaRPr lang="en-ZA" dirty="0">
              <a:solidFill>
                <a:srgbClr val="155294"/>
              </a:solidFill>
              <a:latin typeface="Arial" charset="0"/>
              <a:ea typeface="Arial" charset="0"/>
              <a:cs typeface="Arial" charset="0"/>
            </a:endParaRPr>
          </a:p>
          <a:p>
            <a:pPr marL="285750" lvl="0" indent="-285750">
              <a:spcBef>
                <a:spcPts val="600"/>
              </a:spcBef>
              <a:spcAft>
                <a:spcPts val="600"/>
              </a:spcAft>
              <a:buFont typeface="Wingdings" panose="05000000000000000000" pitchFamily="2" charset="2"/>
              <a:buChar char="Ø"/>
            </a:pPr>
            <a:r>
              <a:rPr lang="en-GB" dirty="0">
                <a:solidFill>
                  <a:srgbClr val="155294"/>
                </a:solidFill>
                <a:latin typeface="Arial" charset="0"/>
                <a:ea typeface="Arial" charset="0"/>
                <a:cs typeface="Arial" charset="0"/>
              </a:rPr>
              <a:t>continuously review electoral legislation and proposed electoral legislation, and to make recommendations in connection therewith;</a:t>
            </a:r>
            <a:endParaRPr lang="en-ZA" dirty="0">
              <a:solidFill>
                <a:srgbClr val="155294"/>
              </a:solidFill>
              <a:latin typeface="Arial" charset="0"/>
              <a:ea typeface="Arial" charset="0"/>
              <a:cs typeface="Arial" charset="0"/>
            </a:endParaRPr>
          </a:p>
          <a:p>
            <a:pPr marL="285750" lvl="0" indent="-285750">
              <a:spcBef>
                <a:spcPts val="600"/>
              </a:spcBef>
              <a:spcAft>
                <a:spcPts val="600"/>
              </a:spcAft>
              <a:buFont typeface="Wingdings" panose="05000000000000000000" pitchFamily="2" charset="2"/>
              <a:buChar char="Ø"/>
            </a:pPr>
            <a:r>
              <a:rPr lang="en-GB" dirty="0">
                <a:solidFill>
                  <a:srgbClr val="155294"/>
                </a:solidFill>
                <a:latin typeface="Arial" charset="0"/>
                <a:ea typeface="Arial" charset="0"/>
                <a:cs typeface="Arial" charset="0"/>
              </a:rPr>
              <a:t>promote voter </a:t>
            </a:r>
            <a:r>
              <a:rPr lang="en-GB" dirty="0" smtClean="0">
                <a:solidFill>
                  <a:srgbClr val="155294"/>
                </a:solidFill>
                <a:latin typeface="Arial" charset="0"/>
                <a:ea typeface="Arial" charset="0"/>
                <a:cs typeface="Arial" charset="0"/>
              </a:rPr>
              <a:t>education;</a:t>
            </a:r>
            <a:endParaRPr lang="en-ZA" dirty="0">
              <a:solidFill>
                <a:srgbClr val="155294"/>
              </a:solidFill>
              <a:latin typeface="Arial" charset="0"/>
              <a:ea typeface="Arial" charset="0"/>
              <a:cs typeface="Arial" charset="0"/>
            </a:endParaRPr>
          </a:p>
          <a:p>
            <a:pPr marL="285750" indent="-285750">
              <a:spcBef>
                <a:spcPts val="600"/>
              </a:spcBef>
              <a:spcAft>
                <a:spcPts val="600"/>
              </a:spcAft>
              <a:buFont typeface="Wingdings" panose="05000000000000000000" pitchFamily="2" charset="2"/>
              <a:buChar char="Ø"/>
            </a:pPr>
            <a:r>
              <a:rPr lang="en-GB" dirty="0" smtClean="0">
                <a:solidFill>
                  <a:srgbClr val="155294"/>
                </a:solidFill>
                <a:latin typeface="Arial" charset="0"/>
                <a:ea typeface="Arial" charset="0"/>
                <a:cs typeface="Arial" charset="0"/>
              </a:rPr>
              <a:t>promote </a:t>
            </a:r>
            <a:r>
              <a:rPr lang="en-GB" dirty="0">
                <a:solidFill>
                  <a:srgbClr val="155294"/>
                </a:solidFill>
                <a:latin typeface="Arial" charset="0"/>
                <a:ea typeface="Arial" charset="0"/>
                <a:cs typeface="Arial" charset="0"/>
              </a:rPr>
              <a:t>co-operation with and between persons, institutions, governments and administrations for the achievement of its objects;</a:t>
            </a:r>
            <a:endParaRPr lang="en-ZA" dirty="0">
              <a:solidFill>
                <a:srgbClr val="155294"/>
              </a:solidFill>
              <a:latin typeface="Arial" charset="0"/>
              <a:ea typeface="Arial" charset="0"/>
              <a:cs typeface="Arial" charset="0"/>
            </a:endParaRPr>
          </a:p>
          <a:p>
            <a:pPr marL="285750" indent="-285750">
              <a:spcBef>
                <a:spcPts val="600"/>
              </a:spcBef>
              <a:spcAft>
                <a:spcPts val="600"/>
              </a:spcAft>
              <a:buFont typeface="Wingdings" panose="05000000000000000000" pitchFamily="2" charset="2"/>
              <a:buChar char="Ø"/>
            </a:pPr>
            <a:r>
              <a:rPr lang="en-GB" dirty="0">
                <a:solidFill>
                  <a:srgbClr val="155294"/>
                </a:solidFill>
                <a:latin typeface="Arial" charset="0"/>
                <a:ea typeface="Arial" charset="0"/>
                <a:cs typeface="Arial" charset="0"/>
              </a:rPr>
              <a:t>declare the results of elections for national, provincial and municipal legislative bodies within seven days after such elections;</a:t>
            </a:r>
            <a:endParaRPr lang="en-ZA" dirty="0">
              <a:solidFill>
                <a:srgbClr val="155294"/>
              </a:solidFill>
              <a:latin typeface="Arial" charset="0"/>
              <a:ea typeface="Arial" charset="0"/>
              <a:cs typeface="Arial" charset="0"/>
            </a:endParaRPr>
          </a:p>
          <a:p>
            <a:pPr marL="285750" indent="-285750">
              <a:spcBef>
                <a:spcPts val="600"/>
              </a:spcBef>
              <a:spcAft>
                <a:spcPts val="600"/>
              </a:spcAft>
              <a:buFont typeface="Wingdings" panose="05000000000000000000" pitchFamily="2" charset="2"/>
              <a:buChar char="Ø"/>
            </a:pPr>
            <a:r>
              <a:rPr lang="en-GB" dirty="0">
                <a:solidFill>
                  <a:srgbClr val="155294"/>
                </a:solidFill>
                <a:latin typeface="Arial" charset="0"/>
                <a:ea typeface="Arial" charset="0"/>
                <a:cs typeface="Arial" charset="0"/>
              </a:rPr>
              <a:t>adjudicate disputes which may arise from the organisation, administration or conducting of elections and which are of an administrative nature; and</a:t>
            </a:r>
            <a:endParaRPr lang="en-ZA" dirty="0">
              <a:solidFill>
                <a:srgbClr val="155294"/>
              </a:solidFill>
              <a:latin typeface="Arial" charset="0"/>
              <a:ea typeface="Arial" charset="0"/>
              <a:cs typeface="Arial" charset="0"/>
            </a:endParaRPr>
          </a:p>
          <a:p>
            <a:pPr marL="285750" indent="-285750">
              <a:spcBef>
                <a:spcPts val="600"/>
              </a:spcBef>
              <a:spcAft>
                <a:spcPts val="600"/>
              </a:spcAft>
              <a:buFont typeface="Wingdings" panose="05000000000000000000" pitchFamily="2" charset="2"/>
              <a:buChar char="Ø"/>
            </a:pPr>
            <a:r>
              <a:rPr lang="en-GB" dirty="0">
                <a:solidFill>
                  <a:srgbClr val="155294"/>
                </a:solidFill>
                <a:latin typeface="Arial" charset="0"/>
                <a:ea typeface="Arial" charset="0"/>
                <a:cs typeface="Arial" charset="0"/>
              </a:rPr>
              <a:t>appoint appropriate public administrations in any sphere of government to conduct elections when necessary</a:t>
            </a:r>
            <a:r>
              <a:rPr lang="en-GB" dirty="0" smtClean="0">
                <a:solidFill>
                  <a:srgbClr val="155294"/>
                </a:solidFill>
                <a:latin typeface="Arial" charset="0"/>
                <a:ea typeface="Arial" charset="0"/>
                <a:cs typeface="Arial" charset="0"/>
              </a:rPr>
              <a:t>.</a:t>
            </a:r>
            <a:endParaRPr lang="en-ZA" dirty="0">
              <a:solidFill>
                <a:srgbClr val="155294"/>
              </a:solidFill>
              <a:latin typeface="Arial" charset="0"/>
              <a:ea typeface="Arial" charset="0"/>
              <a:cs typeface="Arial" charset="0"/>
            </a:endParaRPr>
          </a:p>
        </p:txBody>
      </p:sp>
    </p:spTree>
    <p:extLst>
      <p:ext uri="{BB962C8B-B14F-4D97-AF65-F5344CB8AC3E}">
        <p14:creationId xmlns:p14="http://schemas.microsoft.com/office/powerpoint/2010/main" xmlns="" val="3890227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Legislative and Other Mandates </a:t>
            </a:r>
            <a:r>
              <a:rPr lang="en-US" sz="1600" b="1" dirty="0">
                <a:solidFill>
                  <a:srgbClr val="155294"/>
                </a:solidFill>
                <a:latin typeface="Arial" charset="0"/>
                <a:ea typeface="Arial" charset="0"/>
                <a:cs typeface="Arial" charset="0"/>
              </a:rPr>
              <a:t>(continued)</a:t>
            </a:r>
          </a:p>
        </p:txBody>
      </p:sp>
      <p:sp>
        <p:nvSpPr>
          <p:cNvPr id="9" name="TextBox 8"/>
          <p:cNvSpPr txBox="1"/>
          <p:nvPr/>
        </p:nvSpPr>
        <p:spPr>
          <a:xfrm>
            <a:off x="518845" y="1119749"/>
            <a:ext cx="8106310" cy="2693045"/>
          </a:xfrm>
          <a:prstGeom prst="rect">
            <a:avLst/>
          </a:prstGeom>
          <a:noFill/>
        </p:spPr>
        <p:txBody>
          <a:bodyPr wrap="square" rtlCol="0">
            <a:spAutoFit/>
          </a:bodyPr>
          <a:lstStyle/>
          <a:p>
            <a:r>
              <a:rPr lang="en-ZA" b="1" dirty="0">
                <a:solidFill>
                  <a:srgbClr val="155294"/>
                </a:solidFill>
                <a:latin typeface="Arial" charset="0"/>
                <a:ea typeface="Arial" charset="0"/>
                <a:cs typeface="Arial" charset="0"/>
              </a:rPr>
              <a:t>Electoral </a:t>
            </a:r>
            <a:r>
              <a:rPr lang="en-ZA" b="1" dirty="0" smtClean="0">
                <a:solidFill>
                  <a:srgbClr val="155294"/>
                </a:solidFill>
                <a:latin typeface="Arial" charset="0"/>
                <a:ea typeface="Arial" charset="0"/>
                <a:cs typeface="Arial" charset="0"/>
              </a:rPr>
              <a:t>Act, 73 </a:t>
            </a:r>
            <a:r>
              <a:rPr lang="en-ZA" b="1" dirty="0">
                <a:solidFill>
                  <a:srgbClr val="155294"/>
                </a:solidFill>
                <a:latin typeface="Arial" charset="0"/>
                <a:ea typeface="Arial" charset="0"/>
                <a:cs typeface="Arial" charset="0"/>
              </a:rPr>
              <a:t>of </a:t>
            </a:r>
            <a:r>
              <a:rPr lang="en-ZA" b="1" dirty="0" smtClean="0">
                <a:solidFill>
                  <a:srgbClr val="155294"/>
                </a:solidFill>
                <a:latin typeface="Arial" charset="0"/>
                <a:ea typeface="Arial" charset="0"/>
                <a:cs typeface="Arial" charset="0"/>
              </a:rPr>
              <a:t>1998</a:t>
            </a:r>
            <a:endParaRPr lang="en-ZA" b="1" dirty="0">
              <a:solidFill>
                <a:srgbClr val="155294"/>
              </a:solidFill>
              <a:latin typeface="Arial" charset="0"/>
              <a:ea typeface="Arial" charset="0"/>
              <a:cs typeface="Arial" charset="0"/>
            </a:endParaRPr>
          </a:p>
          <a:p>
            <a:pPr>
              <a:spcBef>
                <a:spcPts val="600"/>
              </a:spcBef>
              <a:spcAft>
                <a:spcPts val="600"/>
              </a:spcAft>
            </a:pPr>
            <a:r>
              <a:rPr lang="en-ZA" dirty="0" smtClean="0">
                <a:solidFill>
                  <a:srgbClr val="155294"/>
                </a:solidFill>
                <a:latin typeface="Arial" charset="0"/>
                <a:ea typeface="Arial" charset="0"/>
                <a:cs typeface="Arial" charset="0"/>
              </a:rPr>
              <a:t>The </a:t>
            </a:r>
            <a:r>
              <a:rPr lang="en-ZA" dirty="0">
                <a:solidFill>
                  <a:srgbClr val="155294"/>
                </a:solidFill>
                <a:latin typeface="Arial" charset="0"/>
                <a:ea typeface="Arial" charset="0"/>
                <a:cs typeface="Arial" charset="0"/>
              </a:rPr>
              <a:t>duties and functions of the Electoral Commission in respect of elections are also defined in the Electoral </a:t>
            </a:r>
            <a:r>
              <a:rPr lang="en-ZA" dirty="0" smtClean="0">
                <a:solidFill>
                  <a:srgbClr val="155294"/>
                </a:solidFill>
                <a:latin typeface="Arial" charset="0"/>
                <a:ea typeface="Arial" charset="0"/>
                <a:cs typeface="Arial" charset="0"/>
              </a:rPr>
              <a:t>Act. </a:t>
            </a:r>
          </a:p>
          <a:p>
            <a:pPr>
              <a:spcBef>
                <a:spcPts val="600"/>
              </a:spcBef>
              <a:spcAft>
                <a:spcPts val="600"/>
              </a:spcAft>
            </a:pPr>
            <a:r>
              <a:rPr lang="en-ZA" dirty="0" smtClean="0">
                <a:solidFill>
                  <a:srgbClr val="155294"/>
                </a:solidFill>
                <a:latin typeface="Arial" charset="0"/>
                <a:ea typeface="Arial" charset="0"/>
                <a:cs typeface="Arial" charset="0"/>
              </a:rPr>
              <a:t>This </a:t>
            </a:r>
            <a:r>
              <a:rPr lang="en-ZA" dirty="0">
                <a:solidFill>
                  <a:srgbClr val="155294"/>
                </a:solidFill>
                <a:latin typeface="Arial" charset="0"/>
                <a:ea typeface="Arial" charset="0"/>
                <a:cs typeface="Arial" charset="0"/>
              </a:rPr>
              <a:t>Act includes among other things the requirements for registration as a voter and the sealing of ballot boxes. It provides for the administration of elections, election timetables, procedures for voting, counting and determining results, the accreditation of observers, and voter education. </a:t>
            </a:r>
            <a:endParaRPr lang="en-ZA" dirty="0" smtClean="0">
              <a:solidFill>
                <a:srgbClr val="155294"/>
              </a:solidFill>
              <a:latin typeface="Arial" charset="0"/>
              <a:ea typeface="Arial" charset="0"/>
              <a:cs typeface="Arial" charset="0"/>
            </a:endParaRPr>
          </a:p>
          <a:p>
            <a:pPr>
              <a:spcBef>
                <a:spcPts val="600"/>
              </a:spcBef>
              <a:spcAft>
                <a:spcPts val="600"/>
              </a:spcAft>
            </a:pPr>
            <a:r>
              <a:rPr lang="en-ZA" dirty="0" smtClean="0">
                <a:solidFill>
                  <a:srgbClr val="155294"/>
                </a:solidFill>
                <a:latin typeface="Arial" charset="0"/>
                <a:ea typeface="Arial" charset="0"/>
                <a:cs typeface="Arial" charset="0"/>
              </a:rPr>
              <a:t>Regulations </a:t>
            </a:r>
            <a:r>
              <a:rPr lang="en-ZA" dirty="0">
                <a:solidFill>
                  <a:srgbClr val="155294"/>
                </a:solidFill>
                <a:latin typeface="Arial" charset="0"/>
                <a:ea typeface="Arial" charset="0"/>
                <a:cs typeface="Arial" charset="0"/>
              </a:rPr>
              <a:t>have been published in terms of the Electoral Act.</a:t>
            </a:r>
          </a:p>
        </p:txBody>
      </p:sp>
    </p:spTree>
    <p:extLst>
      <p:ext uri="{BB962C8B-B14F-4D97-AF65-F5344CB8AC3E}">
        <p14:creationId xmlns:p14="http://schemas.microsoft.com/office/powerpoint/2010/main" xmlns="" val="429019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a:solidFill>
                  <a:srgbClr val="155294"/>
                </a:solidFill>
                <a:latin typeface="Arial" charset="0"/>
                <a:ea typeface="Arial" charset="0"/>
                <a:cs typeface="Arial" charset="0"/>
              </a:rPr>
              <a:t>Legislative and Other Mandates </a:t>
            </a:r>
            <a:r>
              <a:rPr lang="en-US" sz="1600" b="1" dirty="0">
                <a:solidFill>
                  <a:srgbClr val="155294"/>
                </a:solidFill>
                <a:latin typeface="Arial" charset="0"/>
                <a:ea typeface="Arial" charset="0"/>
                <a:cs typeface="Arial" charset="0"/>
              </a:rPr>
              <a:t>(continued)</a:t>
            </a:r>
          </a:p>
        </p:txBody>
      </p:sp>
      <p:sp>
        <p:nvSpPr>
          <p:cNvPr id="9" name="TextBox 8"/>
          <p:cNvSpPr txBox="1"/>
          <p:nvPr/>
        </p:nvSpPr>
        <p:spPr>
          <a:xfrm>
            <a:off x="518845" y="958384"/>
            <a:ext cx="8106310" cy="5016758"/>
          </a:xfrm>
          <a:prstGeom prst="rect">
            <a:avLst/>
          </a:prstGeom>
          <a:noFill/>
        </p:spPr>
        <p:txBody>
          <a:bodyPr wrap="square" rtlCol="0">
            <a:spAutoFit/>
          </a:bodyPr>
          <a:lstStyle/>
          <a:p>
            <a:pPr>
              <a:spcBef>
                <a:spcPts val="600"/>
              </a:spcBef>
              <a:spcAft>
                <a:spcPts val="600"/>
              </a:spcAft>
            </a:pPr>
            <a:r>
              <a:rPr lang="en-ZA" b="1" dirty="0">
                <a:solidFill>
                  <a:srgbClr val="155294"/>
                </a:solidFill>
                <a:latin typeface="Arial" charset="0"/>
                <a:ea typeface="Arial" charset="0"/>
                <a:cs typeface="Arial" charset="0"/>
              </a:rPr>
              <a:t>Municipal Electoral </a:t>
            </a:r>
            <a:r>
              <a:rPr lang="en-ZA" b="1" dirty="0" smtClean="0">
                <a:solidFill>
                  <a:srgbClr val="155294"/>
                </a:solidFill>
                <a:latin typeface="Arial" charset="0"/>
                <a:ea typeface="Arial" charset="0"/>
                <a:cs typeface="Arial" charset="0"/>
              </a:rPr>
              <a:t>Act, 24 </a:t>
            </a:r>
            <a:r>
              <a:rPr lang="en-ZA" b="1" dirty="0">
                <a:solidFill>
                  <a:srgbClr val="155294"/>
                </a:solidFill>
                <a:latin typeface="Arial" charset="0"/>
                <a:ea typeface="Arial" charset="0"/>
                <a:cs typeface="Arial" charset="0"/>
              </a:rPr>
              <a:t>of </a:t>
            </a:r>
            <a:r>
              <a:rPr lang="en-ZA" b="1" dirty="0" smtClean="0">
                <a:solidFill>
                  <a:srgbClr val="155294"/>
                </a:solidFill>
                <a:latin typeface="Arial" charset="0"/>
                <a:ea typeface="Arial" charset="0"/>
                <a:cs typeface="Arial" charset="0"/>
              </a:rPr>
              <a:t>2000</a:t>
            </a:r>
          </a:p>
          <a:p>
            <a:pPr>
              <a:spcBef>
                <a:spcPts val="600"/>
              </a:spcBef>
              <a:spcAft>
                <a:spcPts val="600"/>
              </a:spcAft>
            </a:pPr>
            <a:r>
              <a:rPr lang="en-ZA" dirty="0" smtClean="0">
                <a:solidFill>
                  <a:srgbClr val="155294"/>
                </a:solidFill>
                <a:latin typeface="Arial" charset="0"/>
                <a:ea typeface="Arial" charset="0"/>
                <a:cs typeface="Arial" charset="0"/>
              </a:rPr>
              <a:t>In </a:t>
            </a:r>
            <a:r>
              <a:rPr lang="en-ZA" dirty="0">
                <a:solidFill>
                  <a:srgbClr val="155294"/>
                </a:solidFill>
                <a:latin typeface="Arial" charset="0"/>
                <a:ea typeface="Arial" charset="0"/>
                <a:cs typeface="Arial" charset="0"/>
              </a:rPr>
              <a:t>addition to the provisions in the Electoral Act; the Municipal Electoral Act </a:t>
            </a:r>
            <a:r>
              <a:rPr lang="en-ZA" dirty="0" smtClean="0">
                <a:solidFill>
                  <a:srgbClr val="155294"/>
                </a:solidFill>
                <a:latin typeface="Arial" charset="0"/>
                <a:ea typeface="Arial" charset="0"/>
                <a:cs typeface="Arial" charset="0"/>
              </a:rPr>
              <a:t>deals </a:t>
            </a:r>
            <a:r>
              <a:rPr lang="en-ZA" dirty="0">
                <a:solidFill>
                  <a:srgbClr val="155294"/>
                </a:solidFill>
                <a:latin typeface="Arial" charset="0"/>
                <a:ea typeface="Arial" charset="0"/>
                <a:cs typeface="Arial" charset="0"/>
              </a:rPr>
              <a:t>with the specific nature of municipal elections. It provides for the administration of parties and candidates and all other related voting and counting issues. </a:t>
            </a:r>
            <a:endParaRPr lang="en-ZA" dirty="0" smtClean="0">
              <a:solidFill>
                <a:srgbClr val="155294"/>
              </a:solidFill>
              <a:latin typeface="Arial" charset="0"/>
              <a:ea typeface="Arial" charset="0"/>
              <a:cs typeface="Arial" charset="0"/>
            </a:endParaRPr>
          </a:p>
          <a:p>
            <a:pPr>
              <a:spcBef>
                <a:spcPts val="600"/>
              </a:spcBef>
              <a:spcAft>
                <a:spcPts val="600"/>
              </a:spcAft>
            </a:pPr>
            <a:r>
              <a:rPr lang="en-ZA" dirty="0" smtClean="0">
                <a:solidFill>
                  <a:srgbClr val="155294"/>
                </a:solidFill>
                <a:latin typeface="Arial" charset="0"/>
                <a:ea typeface="Arial" charset="0"/>
                <a:cs typeface="Arial" charset="0"/>
              </a:rPr>
              <a:t>As </a:t>
            </a:r>
            <a:r>
              <a:rPr lang="en-ZA" dirty="0">
                <a:solidFill>
                  <a:srgbClr val="155294"/>
                </a:solidFill>
                <a:latin typeface="Arial" charset="0"/>
                <a:ea typeface="Arial" charset="0"/>
                <a:cs typeface="Arial" charset="0"/>
              </a:rPr>
              <a:t>in the case of the Electoral Act, appropriate regulations have been published in support of the provisions of this Act. The most notable amendment of the Act has been the recent addition of special votes for persons who require home visits owing to infirmity or disability or who are not able to visit their voting stations on Election Day.</a:t>
            </a:r>
          </a:p>
          <a:p>
            <a:pPr>
              <a:spcBef>
                <a:spcPts val="600"/>
              </a:spcBef>
              <a:spcAft>
                <a:spcPts val="600"/>
              </a:spcAft>
            </a:pPr>
            <a:r>
              <a:rPr lang="en-ZA" b="1" dirty="0">
                <a:solidFill>
                  <a:srgbClr val="155294"/>
                </a:solidFill>
                <a:latin typeface="Arial" charset="0"/>
                <a:ea typeface="Arial" charset="0"/>
                <a:cs typeface="Arial" charset="0"/>
              </a:rPr>
              <a:t>The Municipal Structures </a:t>
            </a:r>
            <a:r>
              <a:rPr lang="en-ZA" b="1" dirty="0" smtClean="0">
                <a:solidFill>
                  <a:srgbClr val="155294"/>
                </a:solidFill>
                <a:latin typeface="Arial" charset="0"/>
                <a:ea typeface="Arial" charset="0"/>
                <a:cs typeface="Arial" charset="0"/>
              </a:rPr>
              <a:t>Act, 117 </a:t>
            </a:r>
            <a:r>
              <a:rPr lang="en-ZA" b="1" dirty="0">
                <a:solidFill>
                  <a:srgbClr val="155294"/>
                </a:solidFill>
                <a:latin typeface="Arial" charset="0"/>
                <a:ea typeface="Arial" charset="0"/>
                <a:cs typeface="Arial" charset="0"/>
              </a:rPr>
              <a:t>of </a:t>
            </a:r>
            <a:r>
              <a:rPr lang="en-ZA" b="1" dirty="0" smtClean="0">
                <a:solidFill>
                  <a:srgbClr val="155294"/>
                </a:solidFill>
                <a:latin typeface="Arial" charset="0"/>
                <a:ea typeface="Arial" charset="0"/>
                <a:cs typeface="Arial" charset="0"/>
              </a:rPr>
              <a:t>1998</a:t>
            </a:r>
          </a:p>
          <a:p>
            <a:pPr>
              <a:spcBef>
                <a:spcPts val="600"/>
              </a:spcBef>
              <a:spcAft>
                <a:spcPts val="600"/>
              </a:spcAft>
            </a:pPr>
            <a:r>
              <a:rPr lang="en-ZA" dirty="0" smtClean="0">
                <a:solidFill>
                  <a:srgbClr val="155294"/>
                </a:solidFill>
                <a:latin typeface="Arial" charset="0"/>
                <a:ea typeface="Arial" charset="0"/>
                <a:cs typeface="Arial" charset="0"/>
              </a:rPr>
              <a:t>The </a:t>
            </a:r>
            <a:r>
              <a:rPr lang="en-ZA" dirty="0">
                <a:solidFill>
                  <a:srgbClr val="155294"/>
                </a:solidFill>
                <a:latin typeface="Arial" charset="0"/>
                <a:ea typeface="Arial" charset="0"/>
                <a:cs typeface="Arial" charset="0"/>
              </a:rPr>
              <a:t>Municipal Structures Act </a:t>
            </a:r>
            <a:r>
              <a:rPr lang="en-ZA" dirty="0" smtClean="0">
                <a:solidFill>
                  <a:srgbClr val="155294"/>
                </a:solidFill>
                <a:latin typeface="Arial" charset="0"/>
                <a:ea typeface="Arial" charset="0"/>
                <a:cs typeface="Arial" charset="0"/>
              </a:rPr>
              <a:t>deals </a:t>
            </a:r>
            <a:r>
              <a:rPr lang="en-ZA" dirty="0">
                <a:solidFill>
                  <a:srgbClr val="155294"/>
                </a:solidFill>
                <a:latin typeface="Arial" charset="0"/>
                <a:ea typeface="Arial" charset="0"/>
                <a:cs typeface="Arial" charset="0"/>
              </a:rPr>
              <a:t>with the establishment, management and functions of the various municipalities for a municipal election, as well as seat calculation formulas (i.e. the conversion of votes into seats). </a:t>
            </a:r>
            <a:endParaRPr lang="en-ZA" dirty="0" smtClean="0">
              <a:solidFill>
                <a:srgbClr val="155294"/>
              </a:solidFill>
              <a:latin typeface="Arial" charset="0"/>
              <a:ea typeface="Arial" charset="0"/>
              <a:cs typeface="Arial" charset="0"/>
            </a:endParaRPr>
          </a:p>
          <a:p>
            <a:pPr>
              <a:spcBef>
                <a:spcPts val="600"/>
              </a:spcBef>
              <a:spcAft>
                <a:spcPts val="600"/>
              </a:spcAft>
            </a:pPr>
            <a:r>
              <a:rPr lang="en-ZA" dirty="0" smtClean="0">
                <a:solidFill>
                  <a:srgbClr val="155294"/>
                </a:solidFill>
                <a:latin typeface="Arial" charset="0"/>
                <a:ea typeface="Arial" charset="0"/>
                <a:cs typeface="Arial" charset="0"/>
              </a:rPr>
              <a:t>This </a:t>
            </a:r>
            <a:r>
              <a:rPr lang="en-ZA" dirty="0">
                <a:solidFill>
                  <a:srgbClr val="155294"/>
                </a:solidFill>
                <a:latin typeface="Arial" charset="0"/>
                <a:ea typeface="Arial" charset="0"/>
                <a:cs typeface="Arial" charset="0"/>
              </a:rPr>
              <a:t>legislation is required to conclude the results process</a:t>
            </a:r>
            <a:r>
              <a:rPr lang="en-ZA" dirty="0" smtClean="0">
                <a:solidFill>
                  <a:srgbClr val="155294"/>
                </a:solidFill>
                <a:latin typeface="Arial" charset="0"/>
                <a:ea typeface="Arial" charset="0"/>
                <a:cs typeface="Arial" charset="0"/>
              </a:rPr>
              <a:t>.</a:t>
            </a:r>
            <a:endParaRPr lang="en-ZA" dirty="0">
              <a:solidFill>
                <a:srgbClr val="155294"/>
              </a:solidFill>
              <a:latin typeface="Arial" charset="0"/>
              <a:ea typeface="Arial" charset="0"/>
              <a:cs typeface="Arial" charset="0"/>
            </a:endParaRPr>
          </a:p>
        </p:txBody>
      </p:sp>
    </p:spTree>
    <p:extLst>
      <p:ext uri="{BB962C8B-B14F-4D97-AF65-F5344CB8AC3E}">
        <p14:creationId xmlns:p14="http://schemas.microsoft.com/office/powerpoint/2010/main" xmlns="" val="80934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503434" y="349324"/>
            <a:ext cx="8085762" cy="461665"/>
          </a:xfrm>
          <a:prstGeom prst="rect">
            <a:avLst/>
          </a:prstGeom>
          <a:noFill/>
        </p:spPr>
        <p:txBody>
          <a:bodyPr wrap="square" rtlCol="0">
            <a:spAutoFit/>
          </a:bodyPr>
          <a:lstStyle/>
          <a:p>
            <a:r>
              <a:rPr lang="en-US" sz="2400" b="1" dirty="0" smtClean="0">
                <a:solidFill>
                  <a:srgbClr val="155294"/>
                </a:solidFill>
                <a:latin typeface="Arial" charset="0"/>
                <a:ea typeface="Arial" charset="0"/>
                <a:cs typeface="Arial" charset="0"/>
              </a:rPr>
              <a:t>Organisation Structure</a:t>
            </a:r>
          </a:p>
        </p:txBody>
      </p:sp>
      <p:pic>
        <p:nvPicPr>
          <p:cNvPr id="5" name="Picture 2" descr="C:\Users\MashakeniP\AppData\Local\Microsoft\Windows\Temporary Internet Files\Content.Outlook\S3HOT6X9\IEC AnnualReport2014_19Aug 20 (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4186" y="1291168"/>
            <a:ext cx="6134772" cy="44101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973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2698</TotalTime>
  <Words>1273</Words>
  <Application>Microsoft Office PowerPoint</Application>
  <PresentationFormat>On-screen Show (4:3)</PresentationFormat>
  <Paragraphs>356</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PUMZA</cp:lastModifiedBy>
  <cp:revision>46</cp:revision>
  <dcterms:created xsi:type="dcterms:W3CDTF">2016-01-19T13:58:20Z</dcterms:created>
  <dcterms:modified xsi:type="dcterms:W3CDTF">2017-05-03T11:12:53Z</dcterms:modified>
</cp:coreProperties>
</file>