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7" r:id="rId2"/>
    <p:sldId id="397" r:id="rId3"/>
    <p:sldId id="435" r:id="rId4"/>
    <p:sldId id="432" r:id="rId5"/>
    <p:sldId id="434" r:id="rId6"/>
    <p:sldId id="423" r:id="rId7"/>
    <p:sldId id="386" r:id="rId8"/>
    <p:sldId id="422" r:id="rId9"/>
    <p:sldId id="421" r:id="rId10"/>
    <p:sldId id="427" r:id="rId11"/>
    <p:sldId id="424" r:id="rId12"/>
    <p:sldId id="360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7727"/>
    <a:srgbClr val="CAA53B"/>
    <a:srgbClr val="A99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84725" autoAdjust="0"/>
  </p:normalViewPr>
  <p:slideViewPr>
    <p:cSldViewPr>
      <p:cViewPr>
        <p:scale>
          <a:sx n="80" d="100"/>
          <a:sy n="80" d="100"/>
        </p:scale>
        <p:origin x="-1450" y="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Achieved
</a:t>
                    </a:r>
                    <a:r>
                      <a:rPr lang="en-US" smtClean="0"/>
                      <a:t>83%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Partially Achieved
</a:t>
                    </a:r>
                    <a:r>
                      <a:rPr lang="en-US" smtClean="0"/>
                      <a:t>17%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'2015 GRAPHS '!$B$4:$B$5</c:f>
              <c:strCache>
                <c:ptCount val="2"/>
                <c:pt idx="0">
                  <c:v>Achieved</c:v>
                </c:pt>
                <c:pt idx="1">
                  <c:v>Partially Achieved</c:v>
                </c:pt>
              </c:strCache>
            </c:strRef>
          </c:cat>
          <c:val>
            <c:numRef>
              <c:f>'2015 GRAPHS '!$C$4:$C$5</c:f>
              <c:numCache>
                <c:formatCode>General</c:formatCode>
                <c:ptCount val="2"/>
                <c:pt idx="0">
                  <c:v>15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 smtClean="0">
                <a:latin typeface="Gill Sans"/>
                <a:cs typeface="Gill Sans"/>
              </a:rPr>
              <a:t>DEPARTMENT OF ARTS AND CULTURE</a:t>
            </a:r>
            <a:endParaRPr lang="en-US" sz="1000" dirty="0">
              <a:latin typeface="Gill Sans"/>
              <a:cs typeface="Gill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67551-1F5D-0341-B9EA-7928B0DA13A7}" type="datetime1">
              <a:rPr lang="en-US" sz="900" smtClean="0">
                <a:latin typeface="Gill Sans"/>
                <a:cs typeface="Gill Sans"/>
              </a:rPr>
              <a:pPr/>
              <a:t>4/25/2017</a:t>
            </a:fld>
            <a:endParaRPr lang="en-US" sz="900" dirty="0">
              <a:latin typeface="Gill Sans"/>
              <a:cs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en-US" sz="900" dirty="0" smtClean="0">
                <a:latin typeface="Calibri (Body)"/>
                <a:cs typeface="Calibri (Body)"/>
              </a:rPr>
              <a:t>INSERT YOUR THEME HERE</a:t>
            </a:r>
            <a:endParaRPr lang="en-US" sz="900" dirty="0">
              <a:latin typeface="Calibri (Body)"/>
              <a:cs typeface="Calibri (Body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D67EF3C-C429-054A-8787-30F50F0F2813}" type="slidenum">
              <a:rPr lang="en-US" sz="900" smtClean="0">
                <a:latin typeface="Gill Sans"/>
                <a:cs typeface="Gill Sans"/>
              </a:rPr>
              <a:pPr/>
              <a:t>‹#›</a:t>
            </a:fld>
            <a:endParaRPr lang="en-US" sz="9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24942327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DEPARTMENT OF ARTS AND CULTURE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60FE2-17F6-6946-AE1B-DAB315879F09}" type="datetime1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4B56-0DDA-AA4D-BBA2-B941666BD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5935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88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DEPARTMENT OF ARTS AND CULTURE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25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DEPARTMENT OF ARTS AND CULTURE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25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DEPARTMENT OF ARTS AND CULTURE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25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4/25/2017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8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43200"/>
            <a:ext cx="9144000" cy="1828800"/>
          </a:xfrm>
          <a:prstGeom prst="rect">
            <a:avLst/>
          </a:prstGeom>
          <a:solidFill>
            <a:srgbClr val="B7772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246" y="2986408"/>
            <a:ext cx="5591793" cy="721140"/>
          </a:xfrm>
        </p:spPr>
        <p:txBody>
          <a:bodyPr anchor="t" anchorCtr="0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ZA" dirty="0" smtClean="0"/>
              <a:t>Click here to add your main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246" y="3813960"/>
            <a:ext cx="5599754" cy="45324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 descr="Letterhead 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533400"/>
            <a:ext cx="2286000" cy="82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209800"/>
            <a:ext cx="6954587" cy="56673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 smtClean="0"/>
              <a:t>Thank you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6934200" cy="43434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2924944"/>
            <a:ext cx="6894513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1268760"/>
            <a:ext cx="68945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/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1865313" cy="1162050"/>
          </a:xfrm>
        </p:spPr>
        <p:txBody>
          <a:bodyPr anchor="t" anchorCtr="0">
            <a:normAutofit/>
          </a:bodyPr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035550" cy="5670550"/>
          </a:xfrm>
        </p:spPr>
        <p:txBody>
          <a:bodyPr/>
          <a:lstStyle>
            <a:lvl1pPr>
              <a:defRPr sz="18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1"/>
            <a:ext cx="1865313" cy="45085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800600"/>
            <a:ext cx="69545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612775"/>
            <a:ext cx="6954587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199" y="5367338"/>
            <a:ext cx="6954587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  <p:pic>
        <p:nvPicPr>
          <p:cNvPr id="11" name="Picture 10" descr="Letterhead footer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200" y="5742432"/>
            <a:ext cx="7559040" cy="11155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800000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b="1" kern="1200">
          <a:solidFill>
            <a:srgbClr val="800000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43608" y="4639300"/>
            <a:ext cx="7654818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>
              <a:spcAft>
                <a:spcPts val="600"/>
              </a:spcAft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/>
              </a:rPr>
              <a:t>ACTING DIRECTOR-GENERAL: ARTS AND CULTURE </a:t>
            </a:r>
          </a:p>
          <a:p>
            <a:pPr algn="r">
              <a:spcAft>
                <a:spcPts val="600"/>
              </a:spcAft>
            </a:pPr>
            <a:r>
              <a:rPr lang="en-ZA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/>
              </a:rPr>
              <a:t>DATE: 02/05/2017</a:t>
            </a:r>
            <a:endParaRPr lang="en-ZA" sz="2800" b="1" dirty="0">
              <a:solidFill>
                <a:schemeClr val="accent2">
                  <a:lumMod val="50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259632" y="3068960"/>
            <a:ext cx="6887937" cy="129614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+mj-lt"/>
              </a:rPr>
              <a:t>SOUTH AFRICAN LIBRARY FOR THE BLIND</a:t>
            </a:r>
            <a:endParaRPr lang="en-ZA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68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79296" cy="432048"/>
          </a:xfrm>
        </p:spPr>
        <p:txBody>
          <a:bodyPr>
            <a:noAutofit/>
          </a:bodyPr>
          <a:lstStyle/>
          <a:p>
            <a:r>
              <a:rPr lang="en-ZA" dirty="0" smtClean="0"/>
              <a:t>CHALLENGES AND INTERVENTIONS 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577886"/>
              </p:ext>
            </p:extLst>
          </p:nvPr>
        </p:nvGraphicFramePr>
        <p:xfrm>
          <a:off x="179512" y="980728"/>
          <a:ext cx="8856984" cy="592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980"/>
                <a:gridCol w="4683004"/>
              </a:tblGrid>
              <a:tr h="666206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CHALLENGES 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INTERVENTIONS BY DAC </a:t>
                      </a:r>
                      <a:endParaRPr lang="en-ZA" sz="2800" dirty="0"/>
                    </a:p>
                  </a:txBody>
                  <a:tcPr/>
                </a:tc>
              </a:tr>
              <a:tr h="2070098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Funding for the procurement and maintenance of the playback devices</a:t>
                      </a:r>
                    </a:p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National</a:t>
                      </a:r>
                      <a:r>
                        <a:rPr lang="en-US" sz="1800" baseline="0" dirty="0" smtClean="0"/>
                        <a:t> Treasury has approved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funding amounting to R1 036 000 as recommended by the Department.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The Department further recommended that the entity compile a Business Plan relating to the playback devices to be forwarded to National Treasury to solicit annual allocation for the playback devices.</a:t>
                      </a:r>
                      <a:endParaRPr lang="en-ZA" sz="1800" dirty="0"/>
                    </a:p>
                  </a:txBody>
                  <a:tcPr/>
                </a:tc>
              </a:tr>
              <a:tr h="1240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Upgrade</a:t>
                      </a:r>
                      <a:r>
                        <a:rPr lang="en-US" sz="1800" baseline="0" dirty="0" smtClean="0"/>
                        <a:t> and refurbishment of the SALB building.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The</a:t>
                      </a:r>
                      <a:r>
                        <a:rPr lang="en-US" sz="1800" baseline="0" dirty="0" smtClean="0"/>
                        <a:t> Department notes with regret the delay in upgrading and refurbishing the building. The DAC Infrastructure Committee delegated the Infrastructure Unit to engage the Library to address the concerns.</a:t>
                      </a:r>
                      <a:endParaRPr lang="en-ZA" sz="1800" dirty="0" smtClean="0"/>
                    </a:p>
                  </a:txBody>
                  <a:tcPr/>
                </a:tc>
              </a:tr>
              <a:tr h="1240299">
                <a:tc>
                  <a:txBody>
                    <a:bodyPr/>
                    <a:lstStyle/>
                    <a:p>
                      <a:r>
                        <a:rPr lang="en-ZA" sz="1800" b="0" dirty="0" smtClean="0"/>
                        <a:t>Audit</a:t>
                      </a:r>
                      <a:r>
                        <a:rPr lang="en-ZA" sz="1800" b="0" baseline="0" dirty="0" smtClean="0"/>
                        <a:t> fees</a:t>
                      </a:r>
                      <a:r>
                        <a:rPr lang="en-US" sz="1800" b="0" baseline="0" dirty="0" smtClean="0"/>
                        <a:t> posing a challenge to the institution due to shortage of funds</a:t>
                      </a:r>
                      <a:endParaRPr lang="en-ZA" sz="1800" b="0" dirty="0" smtClean="0"/>
                    </a:p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DAC</a:t>
                      </a:r>
                      <a:r>
                        <a:rPr lang="en-US" sz="1800" baseline="0" dirty="0" smtClean="0"/>
                        <a:t> through the CFO Forum is in continuous engagement with the National Treasury concerning this matter. </a:t>
                      </a:r>
                      <a:endParaRPr lang="en-ZA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7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432048"/>
          </a:xfrm>
        </p:spPr>
        <p:txBody>
          <a:bodyPr>
            <a:noAutofit/>
          </a:bodyPr>
          <a:lstStyle/>
          <a:p>
            <a:pPr algn="ctr"/>
            <a:r>
              <a:rPr lang="en-ZA" dirty="0" smtClean="0"/>
              <a:t>CHALLENGES AND INTERVENTIONS 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448541"/>
              </p:ext>
            </p:extLst>
          </p:nvPr>
        </p:nvGraphicFramePr>
        <p:xfrm>
          <a:off x="251520" y="1124744"/>
          <a:ext cx="871296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0172"/>
                <a:gridCol w="4852793"/>
              </a:tblGrid>
              <a:tr h="335072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CHALLENGES 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INTERVENTIONS  BY SALB</a:t>
                      </a:r>
                      <a:endParaRPr lang="en-ZA" sz="2800" dirty="0"/>
                    </a:p>
                  </a:txBody>
                  <a:tcPr/>
                </a:tc>
              </a:tr>
              <a:tr h="1037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Scare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skill relating to the braille and audio production.</a:t>
                      </a:r>
                      <a:endParaRPr lang="en-ZA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ZA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Library developed an in-house training program for full-time employed braille and audio production staff. Knowledge is verified after a year through a formal test. The Library also developed training material for all braille and audio volunteers. </a:t>
                      </a:r>
                      <a:endParaRPr lang="en-ZA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37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Disciplinary Cases of</a:t>
                      </a:r>
                      <a:r>
                        <a:rPr lang="en-US" sz="1800" baseline="0" dirty="0" smtClean="0"/>
                        <a:t> an employee.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smtClean="0"/>
                        <a:t>Employee </a:t>
                      </a:r>
                      <a:r>
                        <a:rPr lang="en-US" sz="1800" baseline="0" smtClean="0"/>
                        <a:t>was formally </a:t>
                      </a:r>
                      <a:r>
                        <a:rPr lang="en-US" sz="1800" baseline="0" dirty="0" smtClean="0"/>
                        <a:t>charged for gross negligence and absenteeism.</a:t>
                      </a:r>
                      <a:endParaRPr lang="en-ZA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 smtClean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2758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1547664" y="2492896"/>
            <a:ext cx="5997352" cy="122413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THANK YOU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109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10952"/>
          </a:xfrm>
        </p:spPr>
        <p:txBody>
          <a:bodyPr>
            <a:normAutofit fontScale="90000"/>
          </a:bodyPr>
          <a:lstStyle/>
          <a:p>
            <a:pPr algn="ctr"/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PERFORMANCE OVERVIEW</a:t>
            </a:r>
            <a:b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</a:br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(as at third quarter of 2016/17)</a:t>
            </a:r>
            <a:endParaRPr lang="en-ZA" sz="4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 smtClean="0"/>
              <a:t>2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522872"/>
              </p:ext>
            </p:extLst>
          </p:nvPr>
        </p:nvGraphicFramePr>
        <p:xfrm>
          <a:off x="827584" y="1196752"/>
          <a:ext cx="69127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178824"/>
              </p:ext>
            </p:extLst>
          </p:nvPr>
        </p:nvGraphicFramePr>
        <p:xfrm>
          <a:off x="395536" y="1412776"/>
          <a:ext cx="8280920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27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ctr"/>
            <a:r>
              <a:rPr lang="en-US" dirty="0" smtClean="0"/>
              <a:t>SALB CONTINUES…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444037"/>
              </p:ext>
            </p:extLst>
          </p:nvPr>
        </p:nvGraphicFramePr>
        <p:xfrm>
          <a:off x="467546" y="836713"/>
          <a:ext cx="7920878" cy="532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377"/>
                <a:gridCol w="1889385"/>
                <a:gridCol w="2180058"/>
                <a:gridCol w="2180058"/>
              </a:tblGrid>
              <a:tr h="167663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DAC outcome oriented goal</a:t>
                      </a:r>
                      <a:endParaRPr lang="en-ZA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DAC Strategic Objective</a:t>
                      </a:r>
                      <a:endParaRPr lang="en-ZA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Entity strategic  objectives and how it links to DAC objectives</a:t>
                      </a:r>
                      <a:endParaRPr lang="en-ZA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outputs/deliverables per objective for 2017/18</a:t>
                      </a:r>
                    </a:p>
                    <a:p>
                      <a:endParaRPr lang="en-ZA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6519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Goal 1: </a:t>
                      </a:r>
                    </a:p>
                    <a:p>
                      <a:pPr algn="l"/>
                      <a:r>
                        <a:rPr lang="en-ZA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A transformed</a:t>
                      </a:r>
                      <a:r>
                        <a:rPr lang="en-ZA" altLang="en-US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and productive</a:t>
                      </a:r>
                    </a:p>
                    <a:p>
                      <a:pPr algn="l"/>
                      <a:r>
                        <a:rPr lang="en-ZA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ACH Sector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buFont typeface="Arial" pitchFamily="34" charset="0"/>
                        <a:buChar char="•"/>
                      </a:pPr>
                      <a:r>
                        <a:rPr lang="en-ZA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Raleway-Regular" charset="-120"/>
                          <a:cs typeface="Arial" pitchFamily="34" charset="0"/>
                        </a:rPr>
                        <a:t>To develop, </a:t>
                      </a:r>
                      <a:r>
                        <a:rPr lang="en-ZA" altLang="en-US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Raleway-Regular" charset="-120"/>
                          <a:cs typeface="Arial" pitchFamily="34" charset="0"/>
                        </a:rPr>
                        <a:t> protect and promote the cultural and creative sector.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To develop, preserve, protect and promote heritage.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To develop and promote official languages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To build relationships and partnerships locally and internationally.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To provide access to information.</a:t>
                      </a:r>
                      <a:endParaRPr lang="en-ZA" altLang="en-US" sz="120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altLang="en-US" sz="1200" dirty="0" smtClean="0">
                        <a:solidFill>
                          <a:schemeClr val="tx1"/>
                        </a:solidFill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  <a:p>
                      <a:endParaRPr lang="en-ZA" sz="1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To register 3,265 new library members by March 2020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To establish 149 new Mini-libraries by March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2020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ZA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To catalogue 2,800 audio book titles and 2,180 braille book titles (inclusive of all official languages)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US" altLang="en-US" sz="1200" dirty="0" smtClean="0">
                        <a:solidFill>
                          <a:schemeClr val="tx1"/>
                        </a:solidFill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To register 650 new library members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To establish 30 new Mini-libraries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alt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To catalogue 570 audio book titles and 440 braille book titles (inclusive of all official languages)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altLang="en-US" sz="120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3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62471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ctr"/>
            <a:r>
              <a:rPr lang="en-ZA" dirty="0"/>
              <a:t>ALIGNMENT WITH DAC GOALS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031613"/>
              </p:ext>
            </p:extLst>
          </p:nvPr>
        </p:nvGraphicFramePr>
        <p:xfrm>
          <a:off x="683565" y="764704"/>
          <a:ext cx="7488835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096"/>
                <a:gridCol w="2054459"/>
                <a:gridCol w="1855640"/>
                <a:gridCol w="1855640"/>
              </a:tblGrid>
              <a:tr h="17614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DAC outcome oriented goal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DAC Strategic Objective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Entity strategic  objectives and how it links to DAC objectives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Key outputs/deliverables per objective for 2017/18</a:t>
                      </a:r>
                    </a:p>
                  </a:txBody>
                  <a:tcPr/>
                </a:tc>
              </a:tr>
              <a:tr h="34950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Goal 2: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An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 integrated and inclusive society</a:t>
                      </a:r>
                      <a:endParaRPr lang="en-ZA" altLang="en-US" sz="1200" dirty="0" smtClean="0">
                        <a:solidFill>
                          <a:schemeClr val="tx1"/>
                        </a:solidFill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To lead,</a:t>
                      </a:r>
                      <a:r>
                        <a:rPr lang="en-ZA" altLang="en-US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 coordinate and implement social cohesion programme</a:t>
                      </a:r>
                      <a:endParaRPr lang="en-ZA" altLang="en-US" sz="1200" dirty="0" smtClean="0">
                        <a:solidFill>
                          <a:schemeClr val="tx1"/>
                        </a:solidFill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  <a:p>
                      <a:endParaRPr lang="en-ZA" sz="1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Produce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145 indigenous Braille titles by March 2020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To circulate 639,030 reading material items by March 2020.</a:t>
                      </a:r>
                      <a:endParaRPr lang="en-ZA" altLang="en-US" sz="1200" dirty="0" smtClean="0">
                        <a:solidFill>
                          <a:schemeClr val="tx1"/>
                        </a:solidFill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Produce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30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indigenous Braille titles 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To circulate 128,406 reading material items.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35028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ctr"/>
            <a:r>
              <a:rPr lang="en-US" dirty="0" smtClean="0"/>
              <a:t>SALB CONTINUES…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477897"/>
              </p:ext>
            </p:extLst>
          </p:nvPr>
        </p:nvGraphicFramePr>
        <p:xfrm>
          <a:off x="467546" y="692696"/>
          <a:ext cx="7920878" cy="5740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392"/>
                <a:gridCol w="1667017"/>
                <a:gridCol w="2153230"/>
                <a:gridCol w="2225239"/>
              </a:tblGrid>
              <a:tr h="119483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DAC outcome oriented goal</a:t>
                      </a:r>
                      <a:endParaRPr lang="en-ZA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DAC Strategic Objective</a:t>
                      </a:r>
                      <a:endParaRPr lang="en-ZA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Entity strategic  objectives and how it links to DAC objectives</a:t>
                      </a:r>
                      <a:endParaRPr lang="en-ZA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outputs/deliverables per objective for 2017/18</a:t>
                      </a:r>
                    </a:p>
                    <a:p>
                      <a:endParaRPr lang="en-ZA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2777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ZA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Goal 4: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ZA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 A professional and capacitated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ZA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ACH Sector: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To build human resource capacity and promote excellence</a:t>
                      </a:r>
                      <a:endParaRPr lang="en-ZA" sz="12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To expand the library’s Human Resource base with the appointment of 10 new full time staff members.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To engage and develop the skills of 20 blind and or visually impaired learners through an Apprenticeship Program by 2020.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Appoint 1 new full time staff member.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altLang="en-US" sz="120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Engage 4 blind and or visually impaired learners in the Apprenticeship Program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1083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56984" cy="71095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latin typeface="+mj-lt"/>
              </a:rPr>
              <a:t>THREE YEAR PERFORMANCE OVERVIEW</a:t>
            </a:r>
            <a:endParaRPr lang="en-ZA" sz="4000" dirty="0"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US" sz="1200" dirty="0"/>
              <a:t>6</a:t>
            </a:r>
            <a:endParaRPr lang="en-ZA" sz="1200" dirty="0" smtClean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524647"/>
              </p:ext>
            </p:extLst>
          </p:nvPr>
        </p:nvGraphicFramePr>
        <p:xfrm>
          <a:off x="107506" y="2132856"/>
          <a:ext cx="8208910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477"/>
                <a:gridCol w="2172859"/>
                <a:gridCol w="1940287"/>
                <a:gridCol w="1940287"/>
              </a:tblGrid>
              <a:tr h="78554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SALB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2015/16 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2016/17 (3</a:t>
                      </a:r>
                      <a:r>
                        <a:rPr lang="en-US" sz="1800" b="1" baseline="30000" dirty="0" smtClean="0">
                          <a:latin typeface="Arial" pitchFamily="34" charset="0"/>
                          <a:cs typeface="Arial" pitchFamily="34" charset="0"/>
                        </a:rPr>
                        <a:t>rd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quarter)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59357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Achieved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74%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71%</a:t>
                      </a:r>
                    </a:p>
                    <a:p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83%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59357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Not achieved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</a:p>
                    <a:p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8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ZA" sz="4000" dirty="0" smtClean="0">
                <a:latin typeface="+mj-lt"/>
              </a:rPr>
              <a:t>INCOME AND EXPENDITURE TRENDS</a:t>
            </a:r>
            <a:endParaRPr lang="en-ZA" sz="4000" dirty="0"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US" sz="1200" dirty="0"/>
              <a:t>7</a:t>
            </a:r>
            <a:endParaRPr lang="en-ZA" sz="1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9376" y="4005064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endParaRPr lang="en-ZA" sz="16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ZA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457847"/>
              </p:ext>
            </p:extLst>
          </p:nvPr>
        </p:nvGraphicFramePr>
        <p:xfrm>
          <a:off x="683568" y="1196752"/>
          <a:ext cx="7416824" cy="38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182"/>
                <a:gridCol w="1533920"/>
                <a:gridCol w="1462450"/>
                <a:gridCol w="2448272"/>
              </a:tblGrid>
              <a:tr h="744380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SALB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2015/16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2016/17 ( cumulative</a:t>
                      </a:r>
                      <a:r>
                        <a:rPr lang="en-ZA" sz="1800" baseline="0" dirty="0" smtClean="0"/>
                        <a:t> as at</a:t>
                      </a:r>
                      <a:r>
                        <a:rPr lang="en-ZA" sz="1800" dirty="0" smtClean="0"/>
                        <a:t> 3</a:t>
                      </a:r>
                      <a:r>
                        <a:rPr lang="en-ZA" sz="1800" baseline="30000" dirty="0" smtClean="0"/>
                        <a:t>rd</a:t>
                      </a:r>
                      <a:r>
                        <a:rPr lang="en-ZA" sz="1800" dirty="0" smtClean="0"/>
                        <a:t> quarter)</a:t>
                      </a:r>
                      <a:endParaRPr lang="en-ZA" sz="18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431268">
                <a:tc>
                  <a:txBody>
                    <a:bodyPr/>
                    <a:lstStyle/>
                    <a:p>
                      <a:pPr algn="r"/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R’000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R’000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73487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Income 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24 148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26 527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209</a:t>
                      </a:r>
                      <a:endParaRPr lang="en-ZA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3487">
                <a:tc>
                  <a:txBody>
                    <a:bodyPr/>
                    <a:lstStyle/>
                    <a:p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Government</a:t>
                      </a:r>
                      <a:r>
                        <a:rPr lang="en-ZA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Grant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16 612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r>
                        <a:rPr lang="en-US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376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831</a:t>
                      </a:r>
                      <a:endParaRPr lang="en-ZA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1268">
                <a:tc>
                  <a:txBody>
                    <a:bodyPr/>
                    <a:lstStyle/>
                    <a:p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Own Income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7 536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9 151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741            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1268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Expenditure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392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26 527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800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1268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Surplus/Deficit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756</a:t>
                      </a: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591)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+mj-lt"/>
              </a:rPr>
              <a:t>AUDIT OUTCOME</a:t>
            </a:r>
            <a:endParaRPr lang="en-ZA" sz="4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8</a:t>
            </a:r>
            <a:endParaRPr lang="en-ZA" dirty="0" smtClean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977396"/>
              </p:ext>
            </p:extLst>
          </p:nvPr>
        </p:nvGraphicFramePr>
        <p:xfrm>
          <a:off x="323528" y="1844824"/>
          <a:ext cx="8424939" cy="1469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808312"/>
                <a:gridCol w="1800200"/>
                <a:gridCol w="1944219"/>
              </a:tblGrid>
              <a:tr h="555239"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SALB 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2013/14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2015/16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55239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Audit</a:t>
                      </a:r>
                      <a:r>
                        <a:rPr lang="en-ZA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Outcome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Unqualified with findings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Unqualified with findings</a:t>
                      </a:r>
                    </a:p>
                    <a:p>
                      <a:pPr algn="r"/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Unqualified with findings</a:t>
                      </a:r>
                      <a:endParaRPr kumimoji="0" lang="en-Z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r"/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21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ZA" sz="4400" dirty="0" smtClean="0">
                <a:latin typeface="+mj-lt"/>
              </a:rPr>
              <a:t>GOVERNANCE</a:t>
            </a:r>
            <a:endParaRPr lang="en-ZA" sz="4400" dirty="0">
              <a:latin typeface="+mj-lt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US" sz="1200" dirty="0"/>
              <a:t>9</a:t>
            </a:r>
            <a:endParaRPr lang="en-ZA" sz="1200" dirty="0" smtClean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724070"/>
              </p:ext>
            </p:extLst>
          </p:nvPr>
        </p:nvGraphicFramePr>
        <p:xfrm>
          <a:off x="179512" y="1086468"/>
          <a:ext cx="8064895" cy="468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577"/>
                <a:gridCol w="1271058"/>
                <a:gridCol w="1174426"/>
                <a:gridCol w="1508917"/>
                <a:gridCol w="1508917"/>
              </a:tblGrid>
              <a:tr h="53620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SALB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2013/14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2015/16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2016/17 as at 3</a:t>
                      </a:r>
                      <a:r>
                        <a:rPr lang="en-US" sz="1600" baseline="30000" dirty="0" smtClean="0">
                          <a:latin typeface="Arial" pitchFamily="34" charset="0"/>
                          <a:cs typeface="Arial" pitchFamily="34" charset="0"/>
                        </a:rPr>
                        <a:t>rd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quarter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7226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Board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members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7226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Board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7226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Board committee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7226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Attendance rate of Council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64%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65%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86%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7226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Audit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Committee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7226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of Management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7226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of Staff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29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5879</TotalTime>
  <Words>768</Words>
  <Application>Microsoft Office PowerPoint</Application>
  <PresentationFormat>On-screen Show (4:3)</PresentationFormat>
  <Paragraphs>187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SOUTH AFRICAN LIBRARY FOR THE BLIND</vt:lpstr>
      <vt:lpstr> PERFORMANCE OVERVIEW (as at third quarter of 2016/17)</vt:lpstr>
      <vt:lpstr>SALB CONTINUES…</vt:lpstr>
      <vt:lpstr>ALIGNMENT WITH DAC GOALS</vt:lpstr>
      <vt:lpstr>SALB CONTINUES…</vt:lpstr>
      <vt:lpstr>THREE YEAR PERFORMANCE OVERVIEW</vt:lpstr>
      <vt:lpstr>INCOME AND EXPENDITURE TRENDS</vt:lpstr>
      <vt:lpstr>AUDIT OUTCOME</vt:lpstr>
      <vt:lpstr>GOVERNANCE</vt:lpstr>
      <vt:lpstr>CHALLENGES AND INTERVENTIONS </vt:lpstr>
      <vt:lpstr>CHALLENGES AND INTERVENTIONS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Thembi Malao</cp:lastModifiedBy>
  <cp:revision>529</cp:revision>
  <cp:lastPrinted>2015-10-07T15:21:56Z</cp:lastPrinted>
  <dcterms:created xsi:type="dcterms:W3CDTF">2013-11-12T11:39:42Z</dcterms:created>
  <dcterms:modified xsi:type="dcterms:W3CDTF">2017-04-25T13:47:32Z</dcterms:modified>
</cp:coreProperties>
</file>