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708" r:id="rId3"/>
    <p:sldMasterId id="2147483720" r:id="rId4"/>
    <p:sldMasterId id="2147483732" r:id="rId5"/>
  </p:sldMasterIdLst>
  <p:notesMasterIdLst>
    <p:notesMasterId r:id="rId40"/>
  </p:notesMasterIdLst>
  <p:handoutMasterIdLst>
    <p:handoutMasterId r:id="rId41"/>
  </p:handoutMasterIdLst>
  <p:sldIdLst>
    <p:sldId id="335" r:id="rId6"/>
    <p:sldId id="258" r:id="rId7"/>
    <p:sldId id="293" r:id="rId8"/>
    <p:sldId id="320" r:id="rId9"/>
    <p:sldId id="322" r:id="rId10"/>
    <p:sldId id="315" r:id="rId11"/>
    <p:sldId id="301" r:id="rId12"/>
    <p:sldId id="295" r:id="rId13"/>
    <p:sldId id="289" r:id="rId14"/>
    <p:sldId id="290" r:id="rId15"/>
    <p:sldId id="296" r:id="rId16"/>
    <p:sldId id="263" r:id="rId17"/>
    <p:sldId id="282" r:id="rId18"/>
    <p:sldId id="266" r:id="rId19"/>
    <p:sldId id="267" r:id="rId20"/>
    <p:sldId id="268" r:id="rId21"/>
    <p:sldId id="283" r:id="rId22"/>
    <p:sldId id="297" r:id="rId23"/>
    <p:sldId id="271" r:id="rId24"/>
    <p:sldId id="272" r:id="rId25"/>
    <p:sldId id="273" r:id="rId26"/>
    <p:sldId id="325" r:id="rId27"/>
    <p:sldId id="326" r:id="rId28"/>
    <p:sldId id="323" r:id="rId29"/>
    <p:sldId id="324" r:id="rId30"/>
    <p:sldId id="327" r:id="rId31"/>
    <p:sldId id="328" r:id="rId32"/>
    <p:sldId id="329" r:id="rId33"/>
    <p:sldId id="330" r:id="rId34"/>
    <p:sldId id="331" r:id="rId35"/>
    <p:sldId id="332" r:id="rId36"/>
    <p:sldId id="333" r:id="rId37"/>
    <p:sldId id="334" r:id="rId38"/>
    <p:sldId id="288" r:id="rId39"/>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6" d="100"/>
          <a:sy n="116" d="100"/>
        </p:scale>
        <p:origin x="-1494" y="-114"/>
      </p:cViewPr>
      <p:guideLst>
        <p:guide orient="horz" pos="2160"/>
        <p:guide pos="2880"/>
      </p:guideLst>
    </p:cSldViewPr>
  </p:slideViewPr>
  <p:notesTextViewPr>
    <p:cViewPr>
      <p:scale>
        <a:sx n="1" d="1"/>
        <a:sy n="1" d="1"/>
      </p:scale>
      <p:origin x="0" y="0"/>
    </p:cViewPr>
  </p:notesTextViewPr>
  <p:sorterViewPr>
    <p:cViewPr>
      <p:scale>
        <a:sx n="100" d="100"/>
        <a:sy n="100" d="100"/>
      </p:scale>
      <p:origin x="0" y="-97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C5CE6F-4674-4A44-86AB-2F448D73C8FC}" type="doc">
      <dgm:prSet loTypeId="urn:microsoft.com/office/officeart/2005/8/layout/radial6" loCatId="cycle" qsTypeId="urn:microsoft.com/office/officeart/2005/8/quickstyle/simple1" qsCatId="simple" csTypeId="urn:microsoft.com/office/officeart/2005/8/colors/colorful3" csCatId="colorful" phldr="1"/>
      <dgm:spPr/>
      <dgm:t>
        <a:bodyPr/>
        <a:lstStyle/>
        <a:p>
          <a:endParaRPr lang="en-ZA"/>
        </a:p>
      </dgm:t>
    </dgm:pt>
    <dgm:pt modelId="{28B469D0-0B18-4465-90B1-C0BB8905392F}">
      <dgm:prSet phldrT="[Text]" custT="1"/>
      <dgm:spPr/>
      <dgm:t>
        <a:bodyPr/>
        <a:lstStyle/>
        <a:p>
          <a:pPr algn="ctr"/>
          <a:r>
            <a:rPr lang="en-ZA" sz="1300" dirty="0" smtClean="0">
              <a:effectLst/>
            </a:rPr>
            <a:t>Provide strategic leadership and support in government communication through public opinion research and analysis of media coverage to understand the communication environment and inform government messages.</a:t>
          </a:r>
          <a:endParaRPr lang="en-ZA" sz="1300" dirty="0"/>
        </a:p>
      </dgm:t>
    </dgm:pt>
    <dgm:pt modelId="{D60657F2-A119-4A10-8C71-8663ED3AC2A7}" type="parTrans" cxnId="{5ADB0DD8-77E6-4F93-BDD2-578E92D035A5}">
      <dgm:prSet/>
      <dgm:spPr/>
      <dgm:t>
        <a:bodyPr/>
        <a:lstStyle/>
        <a:p>
          <a:endParaRPr lang="en-ZA"/>
        </a:p>
      </dgm:t>
    </dgm:pt>
    <dgm:pt modelId="{35AFEA9D-DBF6-452B-B167-5C9C0C3C0612}" type="sibTrans" cxnId="{5ADB0DD8-77E6-4F93-BDD2-578E92D035A5}">
      <dgm:prSet/>
      <dgm:spPr/>
      <dgm:t>
        <a:bodyPr/>
        <a:lstStyle/>
        <a:p>
          <a:endParaRPr lang="en-ZA"/>
        </a:p>
      </dgm:t>
    </dgm:pt>
    <dgm:pt modelId="{370519F9-AC0D-49A9-97F4-CEDB0279E609}">
      <dgm:prSet phldrT="[Text]" custT="1"/>
      <dgm:spPr/>
      <dgm:t>
        <a:bodyPr/>
        <a:lstStyle/>
        <a:p>
          <a:r>
            <a:rPr lang="en-ZA" sz="1200" dirty="0" smtClean="0">
              <a:effectLst/>
            </a:rPr>
            <a:t>Provide adequate and effective Corporate Services functions in pursuit of good governance.</a:t>
          </a:r>
          <a:endParaRPr lang="en-ZA" sz="1200" dirty="0"/>
        </a:p>
      </dgm:t>
    </dgm:pt>
    <dgm:pt modelId="{82C8FFDE-EA38-40F6-AFD8-78269F8D0F53}" type="parTrans" cxnId="{319E250A-9E3D-4FD1-8AA2-7252920E408A}">
      <dgm:prSet/>
      <dgm:spPr/>
      <dgm:t>
        <a:bodyPr/>
        <a:lstStyle/>
        <a:p>
          <a:endParaRPr lang="en-ZA"/>
        </a:p>
      </dgm:t>
    </dgm:pt>
    <dgm:pt modelId="{2E23E0E8-4C11-4FA4-AC51-988753AB76E9}" type="sibTrans" cxnId="{319E250A-9E3D-4FD1-8AA2-7252920E408A}">
      <dgm:prSet/>
      <dgm:spPr/>
      <dgm:t>
        <a:bodyPr/>
        <a:lstStyle/>
        <a:p>
          <a:endParaRPr lang="en-ZA"/>
        </a:p>
      </dgm:t>
    </dgm:pt>
    <dgm:pt modelId="{23BF84A8-9F16-478C-B8C4-19245A7D829F}">
      <dgm:prSet phldrT="[Text]" custT="1"/>
      <dgm:spPr/>
      <dgm:t>
        <a:bodyPr/>
        <a:lstStyle/>
        <a:p>
          <a:r>
            <a:rPr lang="en-ZA" sz="1200" dirty="0" smtClean="0">
              <a:effectLst/>
            </a:rPr>
            <a:t>Produce government’s communication products and services to grow the share of voice of government messages in the public arena.  </a:t>
          </a:r>
          <a:endParaRPr lang="en-ZA" sz="1200" dirty="0"/>
        </a:p>
      </dgm:t>
    </dgm:pt>
    <dgm:pt modelId="{D004CD9D-4238-4914-8AF1-F1FD69510BCA}" type="parTrans" cxnId="{7BA76B2B-46CC-4ACF-AC79-B8FC141EFB02}">
      <dgm:prSet/>
      <dgm:spPr/>
      <dgm:t>
        <a:bodyPr/>
        <a:lstStyle/>
        <a:p>
          <a:endParaRPr lang="en-ZA"/>
        </a:p>
      </dgm:t>
    </dgm:pt>
    <dgm:pt modelId="{45EA51DE-1FD1-4CBD-81AE-03AC90E6019B}" type="sibTrans" cxnId="{7BA76B2B-46CC-4ACF-AC79-B8FC141EFB02}">
      <dgm:prSet/>
      <dgm:spPr/>
      <dgm:t>
        <a:bodyPr/>
        <a:lstStyle/>
        <a:p>
          <a:endParaRPr lang="en-ZA"/>
        </a:p>
      </dgm:t>
    </dgm:pt>
    <dgm:pt modelId="{CE418E12-1482-4876-A516-3E47A163E43C}">
      <dgm:prSet phldrT="[Text]" custT="1"/>
      <dgm:spPr/>
      <dgm:t>
        <a:bodyPr/>
        <a:lstStyle/>
        <a:p>
          <a:pPr algn="l" rtl="0"/>
          <a:r>
            <a:rPr lang="en-ZA" sz="700" dirty="0" smtClean="0">
              <a:effectLst/>
            </a:rPr>
            <a:t> </a:t>
          </a:r>
        </a:p>
        <a:p>
          <a:pPr algn="ctr" rtl="0"/>
          <a:r>
            <a:rPr lang="en-ZA" sz="1200" dirty="0" smtClean="0">
              <a:effectLst/>
            </a:rPr>
            <a:t>       Implement a proactive and reactive media engagement system by building, maintaining and improving relations with the media and drive the government communication       agenda.</a:t>
          </a:r>
          <a:endParaRPr lang="en-ZA" sz="1200" dirty="0"/>
        </a:p>
      </dgm:t>
    </dgm:pt>
    <dgm:pt modelId="{B1A21A5E-D52C-4295-8D5E-4724FA97FDE4}" type="parTrans" cxnId="{4CC13390-260E-4D6E-B369-5AAE677B6AB9}">
      <dgm:prSet/>
      <dgm:spPr/>
      <dgm:t>
        <a:bodyPr/>
        <a:lstStyle/>
        <a:p>
          <a:endParaRPr lang="en-ZA"/>
        </a:p>
      </dgm:t>
    </dgm:pt>
    <dgm:pt modelId="{2B558486-BD91-493B-AEFE-148961D01D1D}" type="sibTrans" cxnId="{4CC13390-260E-4D6E-B369-5AAE677B6AB9}">
      <dgm:prSet/>
      <dgm:spPr/>
      <dgm:t>
        <a:bodyPr/>
        <a:lstStyle/>
        <a:p>
          <a:endParaRPr lang="en-ZA"/>
        </a:p>
      </dgm:t>
    </dgm:pt>
    <dgm:pt modelId="{BE99A60E-6987-483C-A539-BE2514AF4AFA}">
      <dgm:prSet phldrT="[Text]" custT="1"/>
      <dgm:spPr/>
      <dgm:t>
        <a:bodyPr/>
        <a:lstStyle/>
        <a:p>
          <a:pPr algn="ctr" rtl="0"/>
          <a:r>
            <a:rPr lang="en-ZA" sz="1200" dirty="0" smtClean="0">
              <a:effectLst/>
            </a:rPr>
            <a:t>Improve interdepartmental coordination by joint planning and sharing of messages across the three spheres of government to ensure coherence and alignment of government messages.</a:t>
          </a:r>
          <a:endParaRPr lang="en-ZA" sz="1200" dirty="0"/>
        </a:p>
      </dgm:t>
    </dgm:pt>
    <dgm:pt modelId="{37D33649-8F5A-4687-A3D1-61012EA41822}" type="parTrans" cxnId="{E1F02716-76C2-45AC-B301-52E7A9FFFA8D}">
      <dgm:prSet/>
      <dgm:spPr/>
      <dgm:t>
        <a:bodyPr/>
        <a:lstStyle/>
        <a:p>
          <a:endParaRPr lang="en-ZA"/>
        </a:p>
      </dgm:t>
    </dgm:pt>
    <dgm:pt modelId="{D139B85B-DE52-4E13-8383-DDE95D5873C5}" type="sibTrans" cxnId="{E1F02716-76C2-45AC-B301-52E7A9FFFA8D}">
      <dgm:prSet/>
      <dgm:spPr/>
      <dgm:t>
        <a:bodyPr/>
        <a:lstStyle/>
        <a:p>
          <a:endParaRPr lang="en-ZA"/>
        </a:p>
      </dgm:t>
    </dgm:pt>
    <dgm:pt modelId="{91D47D59-D10B-43DA-88D9-233BDFF097E9}">
      <dgm:prSet phldrT="[Text]" custScaleY="56977" custLinFactNeighborX="1322" custLinFactNeighborY="-19087"/>
      <dgm:spPr/>
      <dgm:t>
        <a:bodyPr/>
        <a:lstStyle/>
        <a:p>
          <a:endParaRPr lang="en-ZA"/>
        </a:p>
      </dgm:t>
    </dgm:pt>
    <dgm:pt modelId="{D72F08EB-C5CB-42B7-90A3-444D12BE242D}" type="parTrans" cxnId="{AA8B3141-7473-4380-90F5-61797C8C2139}">
      <dgm:prSet/>
      <dgm:spPr/>
      <dgm:t>
        <a:bodyPr/>
        <a:lstStyle/>
        <a:p>
          <a:endParaRPr lang="en-ZA"/>
        </a:p>
      </dgm:t>
    </dgm:pt>
    <dgm:pt modelId="{9A2C08F4-A2EC-45EC-8007-EBEC52B3F3AF}" type="sibTrans" cxnId="{AA8B3141-7473-4380-90F5-61797C8C2139}">
      <dgm:prSet/>
      <dgm:spPr/>
      <dgm:t>
        <a:bodyPr/>
        <a:lstStyle/>
        <a:p>
          <a:endParaRPr lang="en-ZA"/>
        </a:p>
      </dgm:t>
    </dgm:pt>
    <dgm:pt modelId="{05EE2CED-8969-486D-822A-5FBC46E37F4B}">
      <dgm:prSet custT="1"/>
      <dgm:spPr/>
      <dgm:t>
        <a:bodyPr/>
        <a:lstStyle/>
        <a:p>
          <a:r>
            <a:rPr lang="en-ZA" sz="1400" dirty="0" smtClean="0"/>
            <a:t>Provide efficient and effective communication services.</a:t>
          </a:r>
          <a:endParaRPr lang="en-ZA" sz="1400" dirty="0"/>
        </a:p>
      </dgm:t>
    </dgm:pt>
    <dgm:pt modelId="{6951DE99-7B3B-448E-BE44-0D01FDA3A26F}" type="parTrans" cxnId="{F4D0E74B-41CB-4847-AB8C-3B6FEF8AA643}">
      <dgm:prSet/>
      <dgm:spPr/>
      <dgm:t>
        <a:bodyPr/>
        <a:lstStyle/>
        <a:p>
          <a:endParaRPr lang="en-ZA"/>
        </a:p>
      </dgm:t>
    </dgm:pt>
    <dgm:pt modelId="{C6697015-CF39-434D-8EE3-2A6F1AEF056A}" type="sibTrans" cxnId="{F4D0E74B-41CB-4847-AB8C-3B6FEF8AA643}">
      <dgm:prSet/>
      <dgm:spPr/>
      <dgm:t>
        <a:bodyPr/>
        <a:lstStyle/>
        <a:p>
          <a:endParaRPr lang="en-ZA"/>
        </a:p>
      </dgm:t>
    </dgm:pt>
    <dgm:pt modelId="{1BF3E3E2-0828-4182-9C7C-5BD5A3DAAD24}">
      <dgm:prSet custT="1"/>
      <dgm:spPr/>
      <dgm:t>
        <a:bodyPr/>
        <a:lstStyle/>
        <a:p>
          <a:pPr rtl="0"/>
          <a:r>
            <a:rPr lang="en-ZA" sz="1200" i="0" dirty="0" smtClean="0">
              <a:effectLst/>
            </a:rPr>
            <a:t>An informed and empowered citizenry on government’s policies, plans, programmes and achievements to increase public participation in government.</a:t>
          </a:r>
          <a:endParaRPr lang="en-ZA" sz="1200" i="0" dirty="0" smtClean="0">
            <a:effectLst/>
            <a:latin typeface="Calibri" panose="020F0502020204030204" pitchFamily="34" charset="0"/>
            <a:ea typeface="Times New Roman" panose="02020603050405020304" pitchFamily="18" charset="0"/>
          </a:endParaRPr>
        </a:p>
      </dgm:t>
    </dgm:pt>
    <dgm:pt modelId="{3BE85929-BA36-4025-BC96-48DE3578F181}" type="parTrans" cxnId="{0502F063-5414-4E3E-8737-C66B5A113BE1}">
      <dgm:prSet/>
      <dgm:spPr/>
      <dgm:t>
        <a:bodyPr/>
        <a:lstStyle/>
        <a:p>
          <a:endParaRPr lang="en-ZA"/>
        </a:p>
      </dgm:t>
    </dgm:pt>
    <dgm:pt modelId="{513D1528-491E-4D0F-AAD4-777D0182398B}" type="sibTrans" cxnId="{0502F063-5414-4E3E-8737-C66B5A113BE1}">
      <dgm:prSet/>
      <dgm:spPr/>
      <dgm:t>
        <a:bodyPr/>
        <a:lstStyle/>
        <a:p>
          <a:endParaRPr lang="en-ZA"/>
        </a:p>
      </dgm:t>
    </dgm:pt>
    <dgm:pt modelId="{FF792365-40E4-41F0-86F7-0BEA011E84A5}" type="pres">
      <dgm:prSet presAssocID="{BDC5CE6F-4674-4A44-86AB-2F448D73C8FC}" presName="Name0" presStyleCnt="0">
        <dgm:presLayoutVars>
          <dgm:chMax val="1"/>
          <dgm:dir/>
          <dgm:animLvl val="ctr"/>
          <dgm:resizeHandles val="exact"/>
        </dgm:presLayoutVars>
      </dgm:prSet>
      <dgm:spPr/>
      <dgm:t>
        <a:bodyPr/>
        <a:lstStyle/>
        <a:p>
          <a:endParaRPr lang="en-ZA"/>
        </a:p>
      </dgm:t>
    </dgm:pt>
    <dgm:pt modelId="{3D2D029E-B399-4D3D-B60A-BE6F883189D8}" type="pres">
      <dgm:prSet presAssocID="{28B469D0-0B18-4465-90B1-C0BB8905392F}" presName="centerShape" presStyleLbl="node0" presStyleIdx="0" presStyleCnt="1" custScaleX="128885" custScaleY="109105" custLinFactNeighborX="1747" custLinFactNeighborY="1195"/>
      <dgm:spPr/>
      <dgm:t>
        <a:bodyPr/>
        <a:lstStyle/>
        <a:p>
          <a:endParaRPr lang="en-ZA"/>
        </a:p>
      </dgm:t>
    </dgm:pt>
    <dgm:pt modelId="{1B3C90CC-D621-431C-9329-8B7744C8C4DE}" type="pres">
      <dgm:prSet presAssocID="{370519F9-AC0D-49A9-97F4-CEDB0279E609}" presName="node" presStyleLbl="node1" presStyleIdx="0" presStyleCnt="6" custScaleX="143450">
        <dgm:presLayoutVars>
          <dgm:bulletEnabled val="1"/>
        </dgm:presLayoutVars>
      </dgm:prSet>
      <dgm:spPr/>
      <dgm:t>
        <a:bodyPr/>
        <a:lstStyle/>
        <a:p>
          <a:endParaRPr lang="en-ZA"/>
        </a:p>
      </dgm:t>
    </dgm:pt>
    <dgm:pt modelId="{066C39FF-0FE2-4B24-A424-49F5DF88503F}" type="pres">
      <dgm:prSet presAssocID="{370519F9-AC0D-49A9-97F4-CEDB0279E609}" presName="dummy" presStyleCnt="0"/>
      <dgm:spPr/>
    </dgm:pt>
    <dgm:pt modelId="{0571B3E2-361B-4421-ACB7-82B3C8DD52BD}" type="pres">
      <dgm:prSet presAssocID="{2E23E0E8-4C11-4FA4-AC51-988753AB76E9}" presName="sibTrans" presStyleLbl="sibTrans2D1" presStyleIdx="0" presStyleCnt="6"/>
      <dgm:spPr/>
      <dgm:t>
        <a:bodyPr/>
        <a:lstStyle/>
        <a:p>
          <a:endParaRPr lang="en-ZA"/>
        </a:p>
      </dgm:t>
    </dgm:pt>
    <dgm:pt modelId="{C0BB8A3C-F84B-4595-876A-B9FFC34990B8}" type="pres">
      <dgm:prSet presAssocID="{23BF84A8-9F16-478C-B8C4-19245A7D829F}" presName="node" presStyleLbl="node1" presStyleIdx="1" presStyleCnt="6" custScaleX="140612" custScaleY="117947" custRadScaleRad="112878" custRadScaleInc="20279">
        <dgm:presLayoutVars>
          <dgm:bulletEnabled val="1"/>
        </dgm:presLayoutVars>
      </dgm:prSet>
      <dgm:spPr/>
      <dgm:t>
        <a:bodyPr/>
        <a:lstStyle/>
        <a:p>
          <a:endParaRPr lang="en-ZA"/>
        </a:p>
      </dgm:t>
    </dgm:pt>
    <dgm:pt modelId="{26861B2C-4595-4F92-B3F6-B68C4A26B237}" type="pres">
      <dgm:prSet presAssocID="{23BF84A8-9F16-478C-B8C4-19245A7D829F}" presName="dummy" presStyleCnt="0"/>
      <dgm:spPr/>
    </dgm:pt>
    <dgm:pt modelId="{78F1E056-39C7-4145-8CD7-A712705EEDAA}" type="pres">
      <dgm:prSet presAssocID="{45EA51DE-1FD1-4CBD-81AE-03AC90E6019B}" presName="sibTrans" presStyleLbl="sibTrans2D1" presStyleIdx="1" presStyleCnt="6"/>
      <dgm:spPr/>
      <dgm:t>
        <a:bodyPr/>
        <a:lstStyle/>
        <a:p>
          <a:endParaRPr lang="en-ZA"/>
        </a:p>
      </dgm:t>
    </dgm:pt>
    <dgm:pt modelId="{6F1FA688-9D8E-4C45-91EC-CC0722771048}" type="pres">
      <dgm:prSet presAssocID="{CE418E12-1482-4876-A516-3E47A163E43C}" presName="node" presStyleLbl="node1" presStyleIdx="2" presStyleCnt="6" custScaleX="146786" custScaleY="134530" custRadScaleRad="127747" custRadScaleInc="-46152">
        <dgm:presLayoutVars>
          <dgm:bulletEnabled val="1"/>
        </dgm:presLayoutVars>
      </dgm:prSet>
      <dgm:spPr/>
      <dgm:t>
        <a:bodyPr/>
        <a:lstStyle/>
        <a:p>
          <a:endParaRPr lang="en-ZA"/>
        </a:p>
      </dgm:t>
    </dgm:pt>
    <dgm:pt modelId="{B1F39631-C5EE-44B8-8833-D61FD2017372}" type="pres">
      <dgm:prSet presAssocID="{CE418E12-1482-4876-A516-3E47A163E43C}" presName="dummy" presStyleCnt="0"/>
      <dgm:spPr/>
    </dgm:pt>
    <dgm:pt modelId="{3735101E-D9DF-4A68-89C6-D44EACE5C52F}" type="pres">
      <dgm:prSet presAssocID="{2B558486-BD91-493B-AEFE-148961D01D1D}" presName="sibTrans" presStyleLbl="sibTrans2D1" presStyleIdx="2" presStyleCnt="6"/>
      <dgm:spPr/>
      <dgm:t>
        <a:bodyPr/>
        <a:lstStyle/>
        <a:p>
          <a:endParaRPr lang="en-ZA"/>
        </a:p>
      </dgm:t>
    </dgm:pt>
    <dgm:pt modelId="{AE7DCC8D-91FA-4D08-9E46-3D36787BAFA6}" type="pres">
      <dgm:prSet presAssocID="{BE99A60E-6987-483C-A539-BE2514AF4AFA}" presName="node" presStyleLbl="node1" presStyleIdx="3" presStyleCnt="6" custScaleX="161684" custScaleY="127225">
        <dgm:presLayoutVars>
          <dgm:bulletEnabled val="1"/>
        </dgm:presLayoutVars>
      </dgm:prSet>
      <dgm:spPr/>
      <dgm:t>
        <a:bodyPr/>
        <a:lstStyle/>
        <a:p>
          <a:endParaRPr lang="en-ZA"/>
        </a:p>
      </dgm:t>
    </dgm:pt>
    <dgm:pt modelId="{65390D30-E5C0-4C1D-BE64-969D5775CC11}" type="pres">
      <dgm:prSet presAssocID="{BE99A60E-6987-483C-A539-BE2514AF4AFA}" presName="dummy" presStyleCnt="0"/>
      <dgm:spPr/>
    </dgm:pt>
    <dgm:pt modelId="{2EE45341-6B51-449A-BA81-893E8051EE5B}" type="pres">
      <dgm:prSet presAssocID="{D139B85B-DE52-4E13-8383-DDE95D5873C5}" presName="sibTrans" presStyleLbl="sibTrans2D1" presStyleIdx="3" presStyleCnt="6"/>
      <dgm:spPr/>
      <dgm:t>
        <a:bodyPr/>
        <a:lstStyle/>
        <a:p>
          <a:endParaRPr lang="en-ZA"/>
        </a:p>
      </dgm:t>
    </dgm:pt>
    <dgm:pt modelId="{2A3FC2CC-BFDC-47E7-8A8C-2C48F0C71FFC}" type="pres">
      <dgm:prSet presAssocID="{1BF3E3E2-0828-4182-9C7C-5BD5A3DAAD24}" presName="node" presStyleLbl="node1" presStyleIdx="4" presStyleCnt="6" custScaleX="146711" custScaleY="142079" custRadScaleRad="129860" custRadScaleInc="31822">
        <dgm:presLayoutVars>
          <dgm:bulletEnabled val="1"/>
        </dgm:presLayoutVars>
      </dgm:prSet>
      <dgm:spPr/>
      <dgm:t>
        <a:bodyPr/>
        <a:lstStyle/>
        <a:p>
          <a:endParaRPr lang="en-ZA"/>
        </a:p>
      </dgm:t>
    </dgm:pt>
    <dgm:pt modelId="{7146BA45-5E13-4F1A-B4E4-F840886A24BA}" type="pres">
      <dgm:prSet presAssocID="{1BF3E3E2-0828-4182-9C7C-5BD5A3DAAD24}" presName="dummy" presStyleCnt="0"/>
      <dgm:spPr/>
    </dgm:pt>
    <dgm:pt modelId="{5EB5278B-92FA-426D-AAA5-17A70BEAE3E7}" type="pres">
      <dgm:prSet presAssocID="{513D1528-491E-4D0F-AAD4-777D0182398B}" presName="sibTrans" presStyleLbl="sibTrans2D1" presStyleIdx="4" presStyleCnt="6"/>
      <dgm:spPr/>
      <dgm:t>
        <a:bodyPr/>
        <a:lstStyle/>
        <a:p>
          <a:endParaRPr lang="en-ZA"/>
        </a:p>
      </dgm:t>
    </dgm:pt>
    <dgm:pt modelId="{199577FF-D3EE-43D8-B9CA-BF09ADF4B2A3}" type="pres">
      <dgm:prSet presAssocID="{05EE2CED-8969-486D-822A-5FBC46E37F4B}" presName="node" presStyleLbl="node1" presStyleIdx="5" presStyleCnt="6" custScaleX="137503" custRadScaleRad="112548" custRadScaleInc="-10211">
        <dgm:presLayoutVars>
          <dgm:bulletEnabled val="1"/>
        </dgm:presLayoutVars>
      </dgm:prSet>
      <dgm:spPr/>
      <dgm:t>
        <a:bodyPr/>
        <a:lstStyle/>
        <a:p>
          <a:endParaRPr lang="en-ZA"/>
        </a:p>
      </dgm:t>
    </dgm:pt>
    <dgm:pt modelId="{FBDE9587-D1DC-48F3-A052-ACF10EFDC33A}" type="pres">
      <dgm:prSet presAssocID="{05EE2CED-8969-486D-822A-5FBC46E37F4B}" presName="dummy" presStyleCnt="0"/>
      <dgm:spPr/>
    </dgm:pt>
    <dgm:pt modelId="{8ACC035D-9EE9-47EC-A246-CB30D3C296CC}" type="pres">
      <dgm:prSet presAssocID="{C6697015-CF39-434D-8EE3-2A6F1AEF056A}" presName="sibTrans" presStyleLbl="sibTrans2D1" presStyleIdx="5" presStyleCnt="6"/>
      <dgm:spPr/>
      <dgm:t>
        <a:bodyPr/>
        <a:lstStyle/>
        <a:p>
          <a:endParaRPr lang="en-ZA"/>
        </a:p>
      </dgm:t>
    </dgm:pt>
  </dgm:ptLst>
  <dgm:cxnLst>
    <dgm:cxn modelId="{FB80886E-9DBC-459C-B925-3213FFDE1081}" type="presOf" srcId="{CE418E12-1482-4876-A516-3E47A163E43C}" destId="{6F1FA688-9D8E-4C45-91EC-CC0722771048}" srcOrd="0" destOrd="0" presId="urn:microsoft.com/office/officeart/2005/8/layout/radial6"/>
    <dgm:cxn modelId="{CDB85B7F-3CAA-430C-8C5E-E77472DE3CF2}" type="presOf" srcId="{BE99A60E-6987-483C-A539-BE2514AF4AFA}" destId="{AE7DCC8D-91FA-4D08-9E46-3D36787BAFA6}" srcOrd="0" destOrd="0" presId="urn:microsoft.com/office/officeart/2005/8/layout/radial6"/>
    <dgm:cxn modelId="{35C08732-2FDD-4827-BD79-D333736C93DE}" type="presOf" srcId="{513D1528-491E-4D0F-AAD4-777D0182398B}" destId="{5EB5278B-92FA-426D-AAA5-17A70BEAE3E7}" srcOrd="0" destOrd="0" presId="urn:microsoft.com/office/officeart/2005/8/layout/radial6"/>
    <dgm:cxn modelId="{E1F02716-76C2-45AC-B301-52E7A9FFFA8D}" srcId="{28B469D0-0B18-4465-90B1-C0BB8905392F}" destId="{BE99A60E-6987-483C-A539-BE2514AF4AFA}" srcOrd="3" destOrd="0" parTransId="{37D33649-8F5A-4687-A3D1-61012EA41822}" sibTransId="{D139B85B-DE52-4E13-8383-DDE95D5873C5}"/>
    <dgm:cxn modelId="{B200D880-BC9E-496E-9B0A-6F7E99E437E7}" type="presOf" srcId="{C6697015-CF39-434D-8EE3-2A6F1AEF056A}" destId="{8ACC035D-9EE9-47EC-A246-CB30D3C296CC}" srcOrd="0" destOrd="0" presId="urn:microsoft.com/office/officeart/2005/8/layout/radial6"/>
    <dgm:cxn modelId="{4CC13390-260E-4D6E-B369-5AAE677B6AB9}" srcId="{28B469D0-0B18-4465-90B1-C0BB8905392F}" destId="{CE418E12-1482-4876-A516-3E47A163E43C}" srcOrd="2" destOrd="0" parTransId="{B1A21A5E-D52C-4295-8D5E-4724FA97FDE4}" sibTransId="{2B558486-BD91-493B-AEFE-148961D01D1D}"/>
    <dgm:cxn modelId="{0C7F48B3-09D2-4757-9246-AAC50CEB5BE4}" type="presOf" srcId="{BDC5CE6F-4674-4A44-86AB-2F448D73C8FC}" destId="{FF792365-40E4-41F0-86F7-0BEA011E84A5}" srcOrd="0" destOrd="0" presId="urn:microsoft.com/office/officeart/2005/8/layout/radial6"/>
    <dgm:cxn modelId="{A5DCBD5F-538E-487E-B7AC-0F1786D05464}" type="presOf" srcId="{23BF84A8-9F16-478C-B8C4-19245A7D829F}" destId="{C0BB8A3C-F84B-4595-876A-B9FFC34990B8}" srcOrd="0" destOrd="0" presId="urn:microsoft.com/office/officeart/2005/8/layout/radial6"/>
    <dgm:cxn modelId="{20CAACDA-0556-43D1-A2B1-C41185D00C36}" type="presOf" srcId="{1BF3E3E2-0828-4182-9C7C-5BD5A3DAAD24}" destId="{2A3FC2CC-BFDC-47E7-8A8C-2C48F0C71FFC}" srcOrd="0" destOrd="0" presId="urn:microsoft.com/office/officeart/2005/8/layout/radial6"/>
    <dgm:cxn modelId="{7BA76B2B-46CC-4ACF-AC79-B8FC141EFB02}" srcId="{28B469D0-0B18-4465-90B1-C0BB8905392F}" destId="{23BF84A8-9F16-478C-B8C4-19245A7D829F}" srcOrd="1" destOrd="0" parTransId="{D004CD9D-4238-4914-8AF1-F1FD69510BCA}" sibTransId="{45EA51DE-1FD1-4CBD-81AE-03AC90E6019B}"/>
    <dgm:cxn modelId="{F0692F0D-E61B-4D09-863D-8AB6DAB3EBE1}" type="presOf" srcId="{45EA51DE-1FD1-4CBD-81AE-03AC90E6019B}" destId="{78F1E056-39C7-4145-8CD7-A712705EEDAA}" srcOrd="0" destOrd="0" presId="urn:microsoft.com/office/officeart/2005/8/layout/radial6"/>
    <dgm:cxn modelId="{524574A7-85CE-444C-8538-AA97595AAEC6}" type="presOf" srcId="{D139B85B-DE52-4E13-8383-DDE95D5873C5}" destId="{2EE45341-6B51-449A-BA81-893E8051EE5B}" srcOrd="0" destOrd="0" presId="urn:microsoft.com/office/officeart/2005/8/layout/radial6"/>
    <dgm:cxn modelId="{F4D0E74B-41CB-4847-AB8C-3B6FEF8AA643}" srcId="{28B469D0-0B18-4465-90B1-C0BB8905392F}" destId="{05EE2CED-8969-486D-822A-5FBC46E37F4B}" srcOrd="5" destOrd="0" parTransId="{6951DE99-7B3B-448E-BE44-0D01FDA3A26F}" sibTransId="{C6697015-CF39-434D-8EE3-2A6F1AEF056A}"/>
    <dgm:cxn modelId="{5ADB0DD8-77E6-4F93-BDD2-578E92D035A5}" srcId="{BDC5CE6F-4674-4A44-86AB-2F448D73C8FC}" destId="{28B469D0-0B18-4465-90B1-C0BB8905392F}" srcOrd="0" destOrd="0" parTransId="{D60657F2-A119-4A10-8C71-8663ED3AC2A7}" sibTransId="{35AFEA9D-DBF6-452B-B167-5C9C0C3C0612}"/>
    <dgm:cxn modelId="{5E05517F-C66D-48B6-AD93-7D56D1489CBD}" type="presOf" srcId="{28B469D0-0B18-4465-90B1-C0BB8905392F}" destId="{3D2D029E-B399-4D3D-B60A-BE6F883189D8}" srcOrd="0" destOrd="0" presId="urn:microsoft.com/office/officeart/2005/8/layout/radial6"/>
    <dgm:cxn modelId="{319E250A-9E3D-4FD1-8AA2-7252920E408A}" srcId="{28B469D0-0B18-4465-90B1-C0BB8905392F}" destId="{370519F9-AC0D-49A9-97F4-CEDB0279E609}" srcOrd="0" destOrd="0" parTransId="{82C8FFDE-EA38-40F6-AFD8-78269F8D0F53}" sibTransId="{2E23E0E8-4C11-4FA4-AC51-988753AB76E9}"/>
    <dgm:cxn modelId="{3D586A8F-00E4-40F6-9C47-AC1D448C73A5}" type="presOf" srcId="{370519F9-AC0D-49A9-97F4-CEDB0279E609}" destId="{1B3C90CC-D621-431C-9329-8B7744C8C4DE}" srcOrd="0" destOrd="0" presId="urn:microsoft.com/office/officeart/2005/8/layout/radial6"/>
    <dgm:cxn modelId="{0502F063-5414-4E3E-8737-C66B5A113BE1}" srcId="{28B469D0-0B18-4465-90B1-C0BB8905392F}" destId="{1BF3E3E2-0828-4182-9C7C-5BD5A3DAAD24}" srcOrd="4" destOrd="0" parTransId="{3BE85929-BA36-4025-BC96-48DE3578F181}" sibTransId="{513D1528-491E-4D0F-AAD4-777D0182398B}"/>
    <dgm:cxn modelId="{AA8B3141-7473-4380-90F5-61797C8C2139}" srcId="{BDC5CE6F-4674-4A44-86AB-2F448D73C8FC}" destId="{91D47D59-D10B-43DA-88D9-233BDFF097E9}" srcOrd="1" destOrd="0" parTransId="{D72F08EB-C5CB-42B7-90A3-444D12BE242D}" sibTransId="{9A2C08F4-A2EC-45EC-8007-EBEC52B3F3AF}"/>
    <dgm:cxn modelId="{38B39E79-7198-4C6B-8E86-B58E0A4D51C3}" type="presOf" srcId="{2E23E0E8-4C11-4FA4-AC51-988753AB76E9}" destId="{0571B3E2-361B-4421-ACB7-82B3C8DD52BD}" srcOrd="0" destOrd="0" presId="urn:microsoft.com/office/officeart/2005/8/layout/radial6"/>
    <dgm:cxn modelId="{1E4E793D-633B-4278-BB05-CDF0D571CA5E}" type="presOf" srcId="{05EE2CED-8969-486D-822A-5FBC46E37F4B}" destId="{199577FF-D3EE-43D8-B9CA-BF09ADF4B2A3}" srcOrd="0" destOrd="0" presId="urn:microsoft.com/office/officeart/2005/8/layout/radial6"/>
    <dgm:cxn modelId="{A529B6FE-7867-4140-B565-951C5695ECD2}" type="presOf" srcId="{2B558486-BD91-493B-AEFE-148961D01D1D}" destId="{3735101E-D9DF-4A68-89C6-D44EACE5C52F}" srcOrd="0" destOrd="0" presId="urn:microsoft.com/office/officeart/2005/8/layout/radial6"/>
    <dgm:cxn modelId="{6596BC72-6FBC-4527-9C9C-616153DD0500}" type="presParOf" srcId="{FF792365-40E4-41F0-86F7-0BEA011E84A5}" destId="{3D2D029E-B399-4D3D-B60A-BE6F883189D8}" srcOrd="0" destOrd="0" presId="urn:microsoft.com/office/officeart/2005/8/layout/radial6"/>
    <dgm:cxn modelId="{DB455A6A-F347-481A-BCCB-74215C9A4F80}" type="presParOf" srcId="{FF792365-40E4-41F0-86F7-0BEA011E84A5}" destId="{1B3C90CC-D621-431C-9329-8B7744C8C4DE}" srcOrd="1" destOrd="0" presId="urn:microsoft.com/office/officeart/2005/8/layout/radial6"/>
    <dgm:cxn modelId="{2E193EB9-3BD5-4134-A983-3DCE5854A6CE}" type="presParOf" srcId="{FF792365-40E4-41F0-86F7-0BEA011E84A5}" destId="{066C39FF-0FE2-4B24-A424-49F5DF88503F}" srcOrd="2" destOrd="0" presId="urn:microsoft.com/office/officeart/2005/8/layout/radial6"/>
    <dgm:cxn modelId="{C3005555-E819-44A6-98A1-ADACFED07BCF}" type="presParOf" srcId="{FF792365-40E4-41F0-86F7-0BEA011E84A5}" destId="{0571B3E2-361B-4421-ACB7-82B3C8DD52BD}" srcOrd="3" destOrd="0" presId="urn:microsoft.com/office/officeart/2005/8/layout/radial6"/>
    <dgm:cxn modelId="{6590E2F1-8C10-4474-9153-6EFD27667B4A}" type="presParOf" srcId="{FF792365-40E4-41F0-86F7-0BEA011E84A5}" destId="{C0BB8A3C-F84B-4595-876A-B9FFC34990B8}" srcOrd="4" destOrd="0" presId="urn:microsoft.com/office/officeart/2005/8/layout/radial6"/>
    <dgm:cxn modelId="{A6783B45-2925-4112-93C9-1426410D1E42}" type="presParOf" srcId="{FF792365-40E4-41F0-86F7-0BEA011E84A5}" destId="{26861B2C-4595-4F92-B3F6-B68C4A26B237}" srcOrd="5" destOrd="0" presId="urn:microsoft.com/office/officeart/2005/8/layout/radial6"/>
    <dgm:cxn modelId="{9ABD1097-BC7E-4064-982C-FEC6B0C1DF7F}" type="presParOf" srcId="{FF792365-40E4-41F0-86F7-0BEA011E84A5}" destId="{78F1E056-39C7-4145-8CD7-A712705EEDAA}" srcOrd="6" destOrd="0" presId="urn:microsoft.com/office/officeart/2005/8/layout/radial6"/>
    <dgm:cxn modelId="{05A9C075-8645-44E8-9C52-002640F35E4B}" type="presParOf" srcId="{FF792365-40E4-41F0-86F7-0BEA011E84A5}" destId="{6F1FA688-9D8E-4C45-91EC-CC0722771048}" srcOrd="7" destOrd="0" presId="urn:microsoft.com/office/officeart/2005/8/layout/radial6"/>
    <dgm:cxn modelId="{09A735CD-2A43-4732-8558-F6A1FBF1BA58}" type="presParOf" srcId="{FF792365-40E4-41F0-86F7-0BEA011E84A5}" destId="{B1F39631-C5EE-44B8-8833-D61FD2017372}" srcOrd="8" destOrd="0" presId="urn:microsoft.com/office/officeart/2005/8/layout/radial6"/>
    <dgm:cxn modelId="{7A096DB6-477A-418F-9E92-1E8B3A29573D}" type="presParOf" srcId="{FF792365-40E4-41F0-86F7-0BEA011E84A5}" destId="{3735101E-D9DF-4A68-89C6-D44EACE5C52F}" srcOrd="9" destOrd="0" presId="urn:microsoft.com/office/officeart/2005/8/layout/radial6"/>
    <dgm:cxn modelId="{7CA048B1-6E2F-4FCB-B6DD-E1C3A11ACBC1}" type="presParOf" srcId="{FF792365-40E4-41F0-86F7-0BEA011E84A5}" destId="{AE7DCC8D-91FA-4D08-9E46-3D36787BAFA6}" srcOrd="10" destOrd="0" presId="urn:microsoft.com/office/officeart/2005/8/layout/radial6"/>
    <dgm:cxn modelId="{D7BD4443-152A-4EFD-9D0B-AB30C22B46A4}" type="presParOf" srcId="{FF792365-40E4-41F0-86F7-0BEA011E84A5}" destId="{65390D30-E5C0-4C1D-BE64-969D5775CC11}" srcOrd="11" destOrd="0" presId="urn:microsoft.com/office/officeart/2005/8/layout/radial6"/>
    <dgm:cxn modelId="{1E728D44-2BC0-4FF4-8F55-8CB6950F4C0E}" type="presParOf" srcId="{FF792365-40E4-41F0-86F7-0BEA011E84A5}" destId="{2EE45341-6B51-449A-BA81-893E8051EE5B}" srcOrd="12" destOrd="0" presId="urn:microsoft.com/office/officeart/2005/8/layout/radial6"/>
    <dgm:cxn modelId="{CCCA8E03-D48F-4E0C-88F5-88A21A2E0086}" type="presParOf" srcId="{FF792365-40E4-41F0-86F7-0BEA011E84A5}" destId="{2A3FC2CC-BFDC-47E7-8A8C-2C48F0C71FFC}" srcOrd="13" destOrd="0" presId="urn:microsoft.com/office/officeart/2005/8/layout/radial6"/>
    <dgm:cxn modelId="{305F7D1E-AA48-4234-87EA-F1724B3DBAC8}" type="presParOf" srcId="{FF792365-40E4-41F0-86F7-0BEA011E84A5}" destId="{7146BA45-5E13-4F1A-B4E4-F840886A24BA}" srcOrd="14" destOrd="0" presId="urn:microsoft.com/office/officeart/2005/8/layout/radial6"/>
    <dgm:cxn modelId="{ABD6FA1E-A6B1-42D0-B8E8-96D5B42AC9AF}" type="presParOf" srcId="{FF792365-40E4-41F0-86F7-0BEA011E84A5}" destId="{5EB5278B-92FA-426D-AAA5-17A70BEAE3E7}" srcOrd="15" destOrd="0" presId="urn:microsoft.com/office/officeart/2005/8/layout/radial6"/>
    <dgm:cxn modelId="{BA95AC30-D813-41A7-B376-688A36392CCF}" type="presParOf" srcId="{FF792365-40E4-41F0-86F7-0BEA011E84A5}" destId="{199577FF-D3EE-43D8-B9CA-BF09ADF4B2A3}" srcOrd="16" destOrd="0" presId="urn:microsoft.com/office/officeart/2005/8/layout/radial6"/>
    <dgm:cxn modelId="{F9BB1D1A-64C9-40C4-9B67-6C673C473456}" type="presParOf" srcId="{FF792365-40E4-41F0-86F7-0BEA011E84A5}" destId="{FBDE9587-D1DC-48F3-A052-ACF10EFDC33A}" srcOrd="17" destOrd="0" presId="urn:microsoft.com/office/officeart/2005/8/layout/radial6"/>
    <dgm:cxn modelId="{1F119E4B-BCD4-478B-997D-33B6BB99DF3B}" type="presParOf" srcId="{FF792365-40E4-41F0-86F7-0BEA011E84A5}" destId="{8ACC035D-9EE9-47EC-A246-CB30D3C296CC}" srcOrd="18"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ACC035D-9EE9-47EC-A246-CB30D3C296CC}">
      <dsp:nvSpPr>
        <dsp:cNvPr id="0" name=""/>
        <dsp:cNvSpPr/>
      </dsp:nvSpPr>
      <dsp:spPr>
        <a:xfrm>
          <a:off x="1593175" y="502221"/>
          <a:ext cx="4177880" cy="4177880"/>
        </a:xfrm>
        <a:prstGeom prst="blockArc">
          <a:avLst>
            <a:gd name="adj1" fmla="val 12671804"/>
            <a:gd name="adj2" fmla="val 16678479"/>
            <a:gd name="adj3" fmla="val 4527"/>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EB5278B-92FA-426D-AAA5-17A70BEAE3E7}">
      <dsp:nvSpPr>
        <dsp:cNvPr id="0" name=""/>
        <dsp:cNvSpPr/>
      </dsp:nvSpPr>
      <dsp:spPr>
        <a:xfrm>
          <a:off x="1345103" y="831524"/>
          <a:ext cx="4177880" cy="4177880"/>
        </a:xfrm>
        <a:prstGeom prst="blockArc">
          <a:avLst>
            <a:gd name="adj1" fmla="val 9500721"/>
            <a:gd name="adj2" fmla="val 13367198"/>
            <a:gd name="adj3" fmla="val 4527"/>
          </a:avLst>
        </a:prstGeom>
        <a:solidFill>
          <a:schemeClr val="accent3">
            <a:hueOff val="9000211"/>
            <a:satOff val="-13504"/>
            <a:lumOff val="-219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EE45341-6B51-449A-BA81-893E8051EE5B}">
      <dsp:nvSpPr>
        <dsp:cNvPr id="0" name=""/>
        <dsp:cNvSpPr/>
      </dsp:nvSpPr>
      <dsp:spPr>
        <a:xfrm>
          <a:off x="1247460" y="621261"/>
          <a:ext cx="4177880" cy="4177880"/>
        </a:xfrm>
        <a:prstGeom prst="blockArc">
          <a:avLst>
            <a:gd name="adj1" fmla="val 4323438"/>
            <a:gd name="adj2" fmla="val 9110157"/>
            <a:gd name="adj3" fmla="val 4527"/>
          </a:avLst>
        </a:prstGeom>
        <a:solidFill>
          <a:schemeClr val="accent3">
            <a:hueOff val="6750158"/>
            <a:satOff val="-10128"/>
            <a:lumOff val="-164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735101E-D9DF-4A68-89C6-D44EACE5C52F}">
      <dsp:nvSpPr>
        <dsp:cNvPr id="0" name=""/>
        <dsp:cNvSpPr/>
      </dsp:nvSpPr>
      <dsp:spPr>
        <a:xfrm>
          <a:off x="2454799" y="605601"/>
          <a:ext cx="4177880" cy="4177880"/>
        </a:xfrm>
        <a:prstGeom prst="blockArc">
          <a:avLst>
            <a:gd name="adj1" fmla="val 1459983"/>
            <a:gd name="adj2" fmla="val 6387387"/>
            <a:gd name="adj3" fmla="val 4527"/>
          </a:avLst>
        </a:prstGeom>
        <a:solidFill>
          <a:schemeClr val="accent3">
            <a:hueOff val="4500106"/>
            <a:satOff val="-6752"/>
            <a:lumOff val="-109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8F1E056-39C7-4145-8CD7-A712705EEDAA}">
      <dsp:nvSpPr>
        <dsp:cNvPr id="0" name=""/>
        <dsp:cNvSpPr/>
      </dsp:nvSpPr>
      <dsp:spPr>
        <a:xfrm>
          <a:off x="2374189" y="813380"/>
          <a:ext cx="4177880" cy="4177880"/>
        </a:xfrm>
        <a:prstGeom prst="blockArc">
          <a:avLst>
            <a:gd name="adj1" fmla="val 19227805"/>
            <a:gd name="adj2" fmla="val 1084531"/>
            <a:gd name="adj3" fmla="val 4527"/>
          </a:avLst>
        </a:prstGeom>
        <a:solidFill>
          <a:schemeClr val="accent3">
            <a:hueOff val="2250053"/>
            <a:satOff val="-3376"/>
            <a:lumOff val="-54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571B3E2-361B-4421-ACB7-82B3C8DD52BD}">
      <dsp:nvSpPr>
        <dsp:cNvPr id="0" name=""/>
        <dsp:cNvSpPr/>
      </dsp:nvSpPr>
      <dsp:spPr>
        <a:xfrm>
          <a:off x="2162157" y="501872"/>
          <a:ext cx="4177880" cy="4177880"/>
        </a:xfrm>
        <a:prstGeom prst="blockArc">
          <a:avLst>
            <a:gd name="adj1" fmla="val 15717299"/>
            <a:gd name="adj2" fmla="val 19863202"/>
            <a:gd name="adj3" fmla="val 4527"/>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D2D029E-B399-4D3D-B60A-BE6F883189D8}">
      <dsp:nvSpPr>
        <dsp:cNvPr id="0" name=""/>
        <dsp:cNvSpPr/>
      </dsp:nvSpPr>
      <dsp:spPr>
        <a:xfrm>
          <a:off x="2827561" y="1636128"/>
          <a:ext cx="2418279" cy="2047145"/>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ZA" sz="1300" kern="1200" dirty="0" smtClean="0">
              <a:effectLst/>
            </a:rPr>
            <a:t>Provide strategic leadership and support in government communication through public opinion research and analysis of media coverage to understand the communication environment and inform government messages.</a:t>
          </a:r>
          <a:endParaRPr lang="en-ZA" sz="1300" kern="1200" dirty="0"/>
        </a:p>
      </dsp:txBody>
      <dsp:txXfrm>
        <a:off x="2827561" y="1636128"/>
        <a:ext cx="2418279" cy="2047145"/>
      </dsp:txXfrm>
    </dsp:sp>
    <dsp:sp modelId="{1B3C90CC-D621-431C-9329-8B7744C8C4DE}">
      <dsp:nvSpPr>
        <dsp:cNvPr id="0" name=""/>
        <dsp:cNvSpPr/>
      </dsp:nvSpPr>
      <dsp:spPr>
        <a:xfrm>
          <a:off x="3023318" y="-87459"/>
          <a:ext cx="1884094" cy="1313415"/>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ZA" sz="1200" kern="1200" dirty="0" smtClean="0">
              <a:effectLst/>
            </a:rPr>
            <a:t>Provide adequate and effective Corporate Services functions in pursuit of good governance.</a:t>
          </a:r>
          <a:endParaRPr lang="en-ZA" sz="1200" kern="1200" dirty="0"/>
        </a:p>
      </dsp:txBody>
      <dsp:txXfrm>
        <a:off x="3023318" y="-87459"/>
        <a:ext cx="1884094" cy="1313415"/>
      </dsp:txXfrm>
    </dsp:sp>
    <dsp:sp modelId="{C0BB8A3C-F84B-4595-876A-B9FFC34990B8}">
      <dsp:nvSpPr>
        <dsp:cNvPr id="0" name=""/>
        <dsp:cNvSpPr/>
      </dsp:nvSpPr>
      <dsp:spPr>
        <a:xfrm>
          <a:off x="5114283" y="828094"/>
          <a:ext cx="1846819" cy="1549133"/>
        </a:xfrm>
        <a:prstGeom prst="ellipse">
          <a:avLst/>
        </a:prstGeom>
        <a:solidFill>
          <a:schemeClr val="accent3">
            <a:hueOff val="2250053"/>
            <a:satOff val="-3376"/>
            <a:lumOff val="-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ZA" sz="1200" kern="1200" dirty="0" smtClean="0">
              <a:effectLst/>
            </a:rPr>
            <a:t>Produce government’s communication products and services to grow the share of voice of government messages in the public arena.  </a:t>
          </a:r>
          <a:endParaRPr lang="en-ZA" sz="1200" kern="1200" dirty="0"/>
        </a:p>
      </dsp:txBody>
      <dsp:txXfrm>
        <a:off x="5114283" y="828094"/>
        <a:ext cx="1846819" cy="1549133"/>
      </dsp:txXfrm>
    </dsp:sp>
    <dsp:sp modelId="{6F1FA688-9D8E-4C45-91EC-CC0722771048}">
      <dsp:nvSpPr>
        <dsp:cNvPr id="0" name=""/>
        <dsp:cNvSpPr/>
      </dsp:nvSpPr>
      <dsp:spPr>
        <a:xfrm>
          <a:off x="5440073" y="2652317"/>
          <a:ext cx="1927909" cy="1766937"/>
        </a:xfrm>
        <a:prstGeom prst="ellipse">
          <a:avLst/>
        </a:prstGeom>
        <a:solidFill>
          <a:schemeClr val="accent3">
            <a:hueOff val="4500106"/>
            <a:satOff val="-6752"/>
            <a:lumOff val="-1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l" defTabSz="311150" rtl="0">
            <a:lnSpc>
              <a:spcPct val="90000"/>
            </a:lnSpc>
            <a:spcBef>
              <a:spcPct val="0"/>
            </a:spcBef>
            <a:spcAft>
              <a:spcPct val="35000"/>
            </a:spcAft>
          </a:pPr>
          <a:r>
            <a:rPr lang="en-ZA" sz="700" kern="1200" dirty="0" smtClean="0">
              <a:effectLst/>
            </a:rPr>
            <a:t> </a:t>
          </a:r>
        </a:p>
        <a:p>
          <a:pPr lvl="0" algn="ctr" defTabSz="311150" rtl="0">
            <a:lnSpc>
              <a:spcPct val="90000"/>
            </a:lnSpc>
            <a:spcBef>
              <a:spcPct val="0"/>
            </a:spcBef>
            <a:spcAft>
              <a:spcPct val="35000"/>
            </a:spcAft>
          </a:pPr>
          <a:r>
            <a:rPr lang="en-ZA" sz="1200" kern="1200" dirty="0" smtClean="0">
              <a:effectLst/>
            </a:rPr>
            <a:t>       Implement a proactive and reactive media engagement system by building, maintaining and improving relations with the media and drive the government communication       agenda.</a:t>
          </a:r>
          <a:endParaRPr lang="en-ZA" sz="1200" kern="1200" dirty="0"/>
        </a:p>
      </dsp:txBody>
      <dsp:txXfrm>
        <a:off x="5440073" y="2652317"/>
        <a:ext cx="1927909" cy="1766937"/>
      </dsp:txXfrm>
    </dsp:sp>
    <dsp:sp modelId="{AE7DCC8D-91FA-4D08-9E46-3D36787BAFA6}">
      <dsp:nvSpPr>
        <dsp:cNvPr id="0" name=""/>
        <dsp:cNvSpPr/>
      </dsp:nvSpPr>
      <dsp:spPr>
        <a:xfrm>
          <a:off x="2903574" y="3817066"/>
          <a:ext cx="2123582" cy="1670992"/>
        </a:xfrm>
        <a:prstGeom prst="ellipse">
          <a:avLst/>
        </a:prstGeom>
        <a:solidFill>
          <a:schemeClr val="accent3">
            <a:hueOff val="6750158"/>
            <a:satOff val="-10128"/>
            <a:lumOff val="-164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en-ZA" sz="1200" kern="1200" dirty="0" smtClean="0">
              <a:effectLst/>
            </a:rPr>
            <a:t>Improve interdepartmental coordination by joint planning and sharing of messages across the three spheres of government to ensure coherence and alignment of government messages.</a:t>
          </a:r>
          <a:endParaRPr lang="en-ZA" sz="1200" kern="1200" dirty="0"/>
        </a:p>
      </dsp:txBody>
      <dsp:txXfrm>
        <a:off x="2903574" y="3817066"/>
        <a:ext cx="2123582" cy="1670992"/>
      </dsp:txXfrm>
    </dsp:sp>
    <dsp:sp modelId="{2A3FC2CC-BFDC-47E7-8A8C-2C48F0C71FFC}">
      <dsp:nvSpPr>
        <dsp:cNvPr id="0" name=""/>
        <dsp:cNvSpPr/>
      </dsp:nvSpPr>
      <dsp:spPr>
        <a:xfrm>
          <a:off x="573014" y="2740815"/>
          <a:ext cx="1926924" cy="1866087"/>
        </a:xfrm>
        <a:prstGeom prst="ellipse">
          <a:avLst/>
        </a:prstGeom>
        <a:solidFill>
          <a:schemeClr val="accent3">
            <a:hueOff val="9000211"/>
            <a:satOff val="-13504"/>
            <a:lumOff val="-219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en-ZA" sz="1200" i="0" kern="1200" dirty="0" smtClean="0">
              <a:effectLst/>
            </a:rPr>
            <a:t>An informed and empowered citizenry on government’s policies, plans, programmes and achievements to increase public participation in government.</a:t>
          </a:r>
          <a:endParaRPr lang="en-ZA" sz="1200" i="0" kern="1200" dirty="0" smtClean="0">
            <a:effectLst/>
            <a:latin typeface="Calibri" panose="020F0502020204030204" pitchFamily="34" charset="0"/>
            <a:ea typeface="Times New Roman" panose="02020603050405020304" pitchFamily="18" charset="0"/>
          </a:endParaRPr>
        </a:p>
      </dsp:txBody>
      <dsp:txXfrm>
        <a:off x="573014" y="2740815"/>
        <a:ext cx="1926924" cy="1866087"/>
      </dsp:txXfrm>
    </dsp:sp>
    <dsp:sp modelId="{199577FF-D3EE-43D8-B9CA-BF09ADF4B2A3}">
      <dsp:nvSpPr>
        <dsp:cNvPr id="0" name=""/>
        <dsp:cNvSpPr/>
      </dsp:nvSpPr>
      <dsp:spPr>
        <a:xfrm>
          <a:off x="1032702" y="876919"/>
          <a:ext cx="1805985" cy="1313415"/>
        </a:xfrm>
        <a:prstGeom prst="ellipse">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ZA" sz="1400" kern="1200" dirty="0" smtClean="0"/>
            <a:t>Provide efficient and effective communication services.</a:t>
          </a:r>
          <a:endParaRPr lang="en-ZA" sz="1400" kern="1200" dirty="0"/>
        </a:p>
      </dsp:txBody>
      <dsp:txXfrm>
        <a:off x="1032702" y="876919"/>
        <a:ext cx="1805985" cy="1313415"/>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967"/>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49688" y="0"/>
            <a:ext cx="2946400" cy="496967"/>
          </a:xfrm>
          <a:prstGeom prst="rect">
            <a:avLst/>
          </a:prstGeom>
        </p:spPr>
        <p:txBody>
          <a:bodyPr vert="horz" lIns="91440" tIns="45720" rIns="91440" bIns="45720" rtlCol="0"/>
          <a:lstStyle>
            <a:lvl1pPr algn="r">
              <a:defRPr sz="1200"/>
            </a:lvl1pPr>
          </a:lstStyle>
          <a:p>
            <a:fld id="{99E8F0E6-C493-4CE9-A810-A841DD79801F}" type="datetimeFigureOut">
              <a:rPr lang="en-ZA" smtClean="0"/>
              <a:pPr/>
              <a:t>2017/05/03</a:t>
            </a:fld>
            <a:endParaRPr lang="en-ZA" dirty="0"/>
          </a:p>
        </p:txBody>
      </p:sp>
      <p:sp>
        <p:nvSpPr>
          <p:cNvPr id="4" name="Footer Placeholder 3"/>
          <p:cNvSpPr>
            <a:spLocks noGrp="1"/>
          </p:cNvSpPr>
          <p:nvPr>
            <p:ph type="ftr" sz="quarter" idx="2"/>
          </p:nvPr>
        </p:nvSpPr>
        <p:spPr>
          <a:xfrm>
            <a:off x="0" y="9431260"/>
            <a:ext cx="2946400" cy="496967"/>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49688" y="9431260"/>
            <a:ext cx="2946400" cy="496967"/>
          </a:xfrm>
          <a:prstGeom prst="rect">
            <a:avLst/>
          </a:prstGeom>
        </p:spPr>
        <p:txBody>
          <a:bodyPr vert="horz" lIns="91440" tIns="45720" rIns="91440" bIns="45720" rtlCol="0" anchor="b"/>
          <a:lstStyle>
            <a:lvl1pPr algn="r">
              <a:defRPr sz="1200"/>
            </a:lvl1pPr>
          </a:lstStyle>
          <a:p>
            <a:fld id="{67FC0CB5-DC0F-4CE2-ABAC-3BF380D7FD8C}" type="slidenum">
              <a:rPr lang="en-ZA" smtClean="0"/>
              <a:pPr/>
              <a:t>‹#›</a:t>
            </a:fld>
            <a:endParaRPr lang="en-ZA" dirty="0"/>
          </a:p>
        </p:txBody>
      </p:sp>
    </p:spTree>
    <p:extLst>
      <p:ext uri="{BB962C8B-B14F-4D97-AF65-F5344CB8AC3E}">
        <p14:creationId xmlns:p14="http://schemas.microsoft.com/office/powerpoint/2010/main" xmlns="" val="6336723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0"/>
            <a:ext cx="2945659" cy="496411"/>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8" y="0"/>
            <a:ext cx="2945659" cy="496411"/>
          </a:xfrm>
          <a:prstGeom prst="rect">
            <a:avLst/>
          </a:prstGeom>
        </p:spPr>
        <p:txBody>
          <a:bodyPr vert="horz" lIns="91440" tIns="45720" rIns="91440" bIns="45720" rtlCol="0"/>
          <a:lstStyle>
            <a:lvl1pPr algn="r">
              <a:defRPr sz="1200"/>
            </a:lvl1pPr>
          </a:lstStyle>
          <a:p>
            <a:fld id="{E004777E-3CDA-405E-BC52-55B0A6F924EE}" type="datetimeFigureOut">
              <a:rPr lang="en-ZA" smtClean="0"/>
              <a:pPr/>
              <a:t>2017/05/03</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15909"/>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5" y="9430093"/>
            <a:ext cx="2945659" cy="496411"/>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8" y="9430093"/>
            <a:ext cx="2945659" cy="496411"/>
          </a:xfrm>
          <a:prstGeom prst="rect">
            <a:avLst/>
          </a:prstGeom>
        </p:spPr>
        <p:txBody>
          <a:bodyPr vert="horz" lIns="91440" tIns="45720" rIns="91440" bIns="45720" rtlCol="0" anchor="b"/>
          <a:lstStyle>
            <a:lvl1pPr algn="r">
              <a:defRPr sz="1200"/>
            </a:lvl1pPr>
          </a:lstStyle>
          <a:p>
            <a:fld id="{0049A417-51B3-47A2-9A45-97E932A3240D}" type="slidenum">
              <a:rPr lang="en-ZA" smtClean="0"/>
              <a:pPr/>
              <a:t>‹#›</a:t>
            </a:fld>
            <a:endParaRPr lang="en-ZA" dirty="0"/>
          </a:p>
        </p:txBody>
      </p:sp>
    </p:spTree>
    <p:extLst>
      <p:ext uri="{BB962C8B-B14F-4D97-AF65-F5344CB8AC3E}">
        <p14:creationId xmlns:p14="http://schemas.microsoft.com/office/powerpoint/2010/main" xmlns="" val="4146050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0A8F022-4E2C-47CF-A8D2-C73D19E791F5}" type="slidenum">
              <a:rPr lang="en-US">
                <a:solidFill>
                  <a:prstClr val="black"/>
                </a:solidFill>
              </a:rPr>
              <a:pPr>
                <a:defRPr/>
              </a:pPr>
              <a:t>2</a:t>
            </a:fld>
            <a:endParaRPr lang="en-US" dirty="0">
              <a:solidFill>
                <a:prstClr val="black"/>
              </a:solidFill>
            </a:endParaRPr>
          </a:p>
        </p:txBody>
      </p:sp>
    </p:spTree>
    <p:extLst>
      <p:ext uri="{BB962C8B-B14F-4D97-AF65-F5344CB8AC3E}">
        <p14:creationId xmlns:p14="http://schemas.microsoft.com/office/powerpoint/2010/main" xmlns="" val="17967706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307A7D-FC8B-48AB-B32F-ED3694D9DC30}" type="slidenum">
              <a:rPr lang="en-ZA" smtClean="0">
                <a:solidFill>
                  <a:prstClr val="black"/>
                </a:solidFill>
              </a:rPr>
              <a:pPr/>
              <a:t>17</a:t>
            </a:fld>
            <a:endParaRPr lang="en-ZA" dirty="0">
              <a:solidFill>
                <a:prstClr val="black"/>
              </a:solidFill>
            </a:endParaRPr>
          </a:p>
        </p:txBody>
      </p:sp>
    </p:spTree>
    <p:extLst>
      <p:ext uri="{BB962C8B-B14F-4D97-AF65-F5344CB8AC3E}">
        <p14:creationId xmlns:p14="http://schemas.microsoft.com/office/powerpoint/2010/main" xmlns="" val="6276515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307A7D-FC8B-48AB-B32F-ED3694D9DC30}" type="slidenum">
              <a:rPr lang="en-ZA" smtClean="0">
                <a:solidFill>
                  <a:prstClr val="black"/>
                </a:solidFill>
              </a:rPr>
              <a:pPr/>
              <a:t>19</a:t>
            </a:fld>
            <a:endParaRPr lang="en-ZA" dirty="0">
              <a:solidFill>
                <a:prstClr val="black"/>
              </a:solidFill>
            </a:endParaRPr>
          </a:p>
        </p:txBody>
      </p:sp>
    </p:spTree>
    <p:extLst>
      <p:ext uri="{BB962C8B-B14F-4D97-AF65-F5344CB8AC3E}">
        <p14:creationId xmlns:p14="http://schemas.microsoft.com/office/powerpoint/2010/main" xmlns="" val="37509667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307A7D-FC8B-48AB-B32F-ED3694D9DC30}" type="slidenum">
              <a:rPr lang="en-ZA" smtClean="0">
                <a:solidFill>
                  <a:prstClr val="black"/>
                </a:solidFill>
              </a:rPr>
              <a:pPr/>
              <a:t>20</a:t>
            </a:fld>
            <a:endParaRPr lang="en-ZA" dirty="0">
              <a:solidFill>
                <a:prstClr val="black"/>
              </a:solidFill>
            </a:endParaRPr>
          </a:p>
        </p:txBody>
      </p:sp>
    </p:spTree>
    <p:extLst>
      <p:ext uri="{BB962C8B-B14F-4D97-AF65-F5344CB8AC3E}">
        <p14:creationId xmlns:p14="http://schemas.microsoft.com/office/powerpoint/2010/main" xmlns="" val="37509667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307A7D-FC8B-48AB-B32F-ED3694D9DC30}" type="slidenum">
              <a:rPr lang="en-ZA" smtClean="0">
                <a:solidFill>
                  <a:prstClr val="black"/>
                </a:solidFill>
              </a:rPr>
              <a:pPr/>
              <a:t>21</a:t>
            </a:fld>
            <a:endParaRPr lang="en-ZA" dirty="0">
              <a:solidFill>
                <a:prstClr val="black"/>
              </a:solidFill>
            </a:endParaRPr>
          </a:p>
        </p:txBody>
      </p:sp>
    </p:spTree>
    <p:extLst>
      <p:ext uri="{BB962C8B-B14F-4D97-AF65-F5344CB8AC3E}">
        <p14:creationId xmlns:p14="http://schemas.microsoft.com/office/powerpoint/2010/main" xmlns="" val="3750966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307A7D-FC8B-48AB-B32F-ED3694D9DC30}" type="slidenum">
              <a:rPr lang="en-ZA" smtClean="0"/>
              <a:pPr/>
              <a:t>3</a:t>
            </a:fld>
            <a:endParaRPr lang="en-ZA" dirty="0"/>
          </a:p>
        </p:txBody>
      </p:sp>
    </p:spTree>
    <p:extLst>
      <p:ext uri="{BB962C8B-B14F-4D97-AF65-F5344CB8AC3E}">
        <p14:creationId xmlns:p14="http://schemas.microsoft.com/office/powerpoint/2010/main" xmlns="" val="440115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307A7D-FC8B-48AB-B32F-ED3694D9DC30}" type="slidenum">
              <a:rPr lang="en-ZA" smtClean="0">
                <a:solidFill>
                  <a:prstClr val="black"/>
                </a:solidFill>
              </a:rPr>
              <a:pPr/>
              <a:t>9</a:t>
            </a:fld>
            <a:endParaRPr lang="en-ZA" dirty="0">
              <a:solidFill>
                <a:prstClr val="black"/>
              </a:solidFill>
            </a:endParaRPr>
          </a:p>
        </p:txBody>
      </p:sp>
    </p:spTree>
    <p:extLst>
      <p:ext uri="{BB962C8B-B14F-4D97-AF65-F5344CB8AC3E}">
        <p14:creationId xmlns:p14="http://schemas.microsoft.com/office/powerpoint/2010/main" xmlns="" val="1676736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307A7D-FC8B-48AB-B32F-ED3694D9DC30}" type="slidenum">
              <a:rPr lang="en-ZA" smtClean="0">
                <a:solidFill>
                  <a:prstClr val="black"/>
                </a:solidFill>
              </a:rPr>
              <a:pPr/>
              <a:t>10</a:t>
            </a:fld>
            <a:endParaRPr lang="en-ZA" dirty="0">
              <a:solidFill>
                <a:prstClr val="black"/>
              </a:solidFill>
            </a:endParaRPr>
          </a:p>
        </p:txBody>
      </p:sp>
    </p:spTree>
    <p:extLst>
      <p:ext uri="{BB962C8B-B14F-4D97-AF65-F5344CB8AC3E}">
        <p14:creationId xmlns:p14="http://schemas.microsoft.com/office/powerpoint/2010/main" xmlns="" val="20348575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307A7D-FC8B-48AB-B32F-ED3694D9DC30}" type="slidenum">
              <a:rPr lang="en-ZA" smtClean="0">
                <a:solidFill>
                  <a:prstClr val="black"/>
                </a:solidFill>
              </a:rPr>
              <a:pPr/>
              <a:t>12</a:t>
            </a:fld>
            <a:endParaRPr lang="en-ZA" dirty="0">
              <a:solidFill>
                <a:prstClr val="black"/>
              </a:solidFill>
            </a:endParaRPr>
          </a:p>
        </p:txBody>
      </p:sp>
    </p:spTree>
    <p:extLst>
      <p:ext uri="{BB962C8B-B14F-4D97-AF65-F5344CB8AC3E}">
        <p14:creationId xmlns:p14="http://schemas.microsoft.com/office/powerpoint/2010/main" xmlns="" val="37509667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307A7D-FC8B-48AB-B32F-ED3694D9DC30}" type="slidenum">
              <a:rPr lang="en-ZA" smtClean="0">
                <a:solidFill>
                  <a:prstClr val="black"/>
                </a:solidFill>
              </a:rPr>
              <a:pPr/>
              <a:t>13</a:t>
            </a:fld>
            <a:endParaRPr lang="en-ZA" dirty="0">
              <a:solidFill>
                <a:prstClr val="black"/>
              </a:solidFill>
            </a:endParaRPr>
          </a:p>
        </p:txBody>
      </p:sp>
    </p:spTree>
    <p:extLst>
      <p:ext uri="{BB962C8B-B14F-4D97-AF65-F5344CB8AC3E}">
        <p14:creationId xmlns:p14="http://schemas.microsoft.com/office/powerpoint/2010/main" xmlns="" val="879667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307A7D-FC8B-48AB-B32F-ED3694D9DC30}" type="slidenum">
              <a:rPr lang="en-ZA" smtClean="0">
                <a:solidFill>
                  <a:prstClr val="black"/>
                </a:solidFill>
              </a:rPr>
              <a:pPr/>
              <a:t>14</a:t>
            </a:fld>
            <a:endParaRPr lang="en-ZA" dirty="0">
              <a:solidFill>
                <a:prstClr val="black"/>
              </a:solidFill>
            </a:endParaRPr>
          </a:p>
        </p:txBody>
      </p:sp>
    </p:spTree>
    <p:extLst>
      <p:ext uri="{BB962C8B-B14F-4D97-AF65-F5344CB8AC3E}">
        <p14:creationId xmlns:p14="http://schemas.microsoft.com/office/powerpoint/2010/main" xmlns="" val="3750966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307A7D-FC8B-48AB-B32F-ED3694D9DC30}" type="slidenum">
              <a:rPr lang="en-ZA" smtClean="0">
                <a:solidFill>
                  <a:prstClr val="black"/>
                </a:solidFill>
              </a:rPr>
              <a:pPr/>
              <a:t>15</a:t>
            </a:fld>
            <a:endParaRPr lang="en-ZA" dirty="0">
              <a:solidFill>
                <a:prstClr val="black"/>
              </a:solidFill>
            </a:endParaRPr>
          </a:p>
        </p:txBody>
      </p:sp>
    </p:spTree>
    <p:extLst>
      <p:ext uri="{BB962C8B-B14F-4D97-AF65-F5344CB8AC3E}">
        <p14:creationId xmlns:p14="http://schemas.microsoft.com/office/powerpoint/2010/main" xmlns="" val="37509667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307A7D-FC8B-48AB-B32F-ED3694D9DC30}" type="slidenum">
              <a:rPr lang="en-ZA" smtClean="0">
                <a:solidFill>
                  <a:prstClr val="black"/>
                </a:solidFill>
              </a:rPr>
              <a:pPr/>
              <a:t>16</a:t>
            </a:fld>
            <a:endParaRPr lang="en-ZA" dirty="0">
              <a:solidFill>
                <a:prstClr val="black"/>
              </a:solidFill>
            </a:endParaRPr>
          </a:p>
        </p:txBody>
      </p:sp>
    </p:spTree>
    <p:extLst>
      <p:ext uri="{BB962C8B-B14F-4D97-AF65-F5344CB8AC3E}">
        <p14:creationId xmlns:p14="http://schemas.microsoft.com/office/powerpoint/2010/main" xmlns="" val="3750966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956CCD-273C-BE40-B912-6EF700A4E35C}" type="datetimeFigureOut">
              <a:rPr lang="en-US" smtClean="0">
                <a:solidFill>
                  <a:prstClr val="black">
                    <a:tint val="75000"/>
                  </a:prstClr>
                </a:solidFill>
              </a:rPr>
              <a:pPr/>
              <a:t>5/3/2017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1010313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956CCD-273C-BE40-B912-6EF700A4E35C}" type="datetimeFigureOut">
              <a:rPr lang="en-US" smtClean="0">
                <a:solidFill>
                  <a:prstClr val="black">
                    <a:tint val="75000"/>
                  </a:prstClr>
                </a:solidFill>
              </a:rPr>
              <a:pPr/>
              <a:t>5/3/2017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17172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956CCD-273C-BE40-B912-6EF700A4E35C}" type="datetimeFigureOut">
              <a:rPr lang="en-US" smtClean="0">
                <a:solidFill>
                  <a:prstClr val="black">
                    <a:tint val="75000"/>
                  </a:prstClr>
                </a:solidFill>
              </a:rPr>
              <a:pPr/>
              <a:t>5/3/2017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3391700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62F440-6130-4220-B262-B401A757A20F}" type="datetime1">
              <a:rPr lang="en-US" smtClean="0">
                <a:solidFill>
                  <a:prstClr val="black">
                    <a:tint val="75000"/>
                  </a:prstClr>
                </a:solidFill>
              </a:rPr>
              <a:pPr/>
              <a:t>5/3/2017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50821281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BF6EA7-9114-441E-9FBF-81F86CCAF74F}" type="datetime1">
              <a:rPr lang="en-US" smtClean="0">
                <a:solidFill>
                  <a:prstClr val="black">
                    <a:tint val="75000"/>
                  </a:prstClr>
                </a:solidFill>
              </a:rPr>
              <a:pPr/>
              <a:t>5/3/2017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8808586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914905-43FB-4876-8C2A-77F2446ABAEF}" type="datetime1">
              <a:rPr lang="en-US" smtClean="0">
                <a:solidFill>
                  <a:prstClr val="black">
                    <a:tint val="75000"/>
                  </a:prstClr>
                </a:solidFill>
              </a:rPr>
              <a:pPr/>
              <a:t>5/3/2017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9852840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AAEE0E-A42F-440B-8B73-0C5BFE6290F1}" type="datetime1">
              <a:rPr lang="en-US" smtClean="0">
                <a:solidFill>
                  <a:prstClr val="black">
                    <a:tint val="75000"/>
                  </a:prstClr>
                </a:solidFill>
              </a:rPr>
              <a:pPr/>
              <a:t>5/3/2017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1357378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3D9D1D-3B33-4877-8223-0C545B74FD0B}" type="datetime1">
              <a:rPr lang="en-US" smtClean="0">
                <a:solidFill>
                  <a:prstClr val="black">
                    <a:tint val="75000"/>
                  </a:prstClr>
                </a:solidFill>
              </a:rPr>
              <a:pPr/>
              <a:t>5/3/2017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37247096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64261C-1797-42DD-92F1-CCF7816F53D5}" type="datetime1">
              <a:rPr lang="en-US" smtClean="0">
                <a:solidFill>
                  <a:prstClr val="black">
                    <a:tint val="75000"/>
                  </a:prstClr>
                </a:solidFill>
              </a:rPr>
              <a:pPr/>
              <a:t>5/3/2017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5585411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EA2F78-495D-480C-9025-66060B15095C}" type="datetime1">
              <a:rPr lang="en-US" smtClean="0">
                <a:solidFill>
                  <a:prstClr val="black">
                    <a:tint val="75000"/>
                  </a:prstClr>
                </a:solidFill>
              </a:rPr>
              <a:pPr/>
              <a:t>5/3/2017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8250405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9379B2-EF05-47C1-A673-64F6A59327B9}" type="datetime1">
              <a:rPr lang="en-US" smtClean="0">
                <a:solidFill>
                  <a:prstClr val="black">
                    <a:tint val="75000"/>
                  </a:prstClr>
                </a:solidFill>
              </a:rPr>
              <a:pPr/>
              <a:t>5/3/2017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775626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956CCD-273C-BE40-B912-6EF700A4E35C}" type="datetimeFigureOut">
              <a:rPr lang="en-US" smtClean="0">
                <a:solidFill>
                  <a:prstClr val="black">
                    <a:tint val="75000"/>
                  </a:prstClr>
                </a:solidFill>
              </a:rPr>
              <a:pPr/>
              <a:t>5/3/2017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3085952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4EF294-9D22-477C-81A3-03CB3040CB0B}" type="datetime1">
              <a:rPr lang="en-US" smtClean="0">
                <a:solidFill>
                  <a:prstClr val="black">
                    <a:tint val="75000"/>
                  </a:prstClr>
                </a:solidFill>
              </a:rPr>
              <a:pPr/>
              <a:t>5/3/2017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2303109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D794A0-5074-430E-90E8-3BB435ECEE25}" type="datetime1">
              <a:rPr lang="en-US" smtClean="0">
                <a:solidFill>
                  <a:prstClr val="black">
                    <a:tint val="75000"/>
                  </a:prstClr>
                </a:solidFill>
              </a:rPr>
              <a:pPr/>
              <a:t>5/3/2017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5938441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E36EBE-FE95-42BE-BB8E-65C3B6E7EA32}" type="datetime1">
              <a:rPr lang="en-US" smtClean="0">
                <a:solidFill>
                  <a:prstClr val="black">
                    <a:tint val="75000"/>
                  </a:prstClr>
                </a:solidFill>
              </a:rPr>
              <a:pPr/>
              <a:t>5/3/2017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0126039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62F440-6130-4220-B262-B401A757A20F}" type="datetime1">
              <a:rPr lang="en-US" smtClean="0">
                <a:solidFill>
                  <a:prstClr val="black">
                    <a:tint val="75000"/>
                  </a:prstClr>
                </a:solidFill>
              </a:rPr>
              <a:pPr/>
              <a:t>5/3/2017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3973409457"/>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BF6EA7-9114-441E-9FBF-81F86CCAF74F}" type="datetime1">
              <a:rPr lang="en-US" smtClean="0">
                <a:solidFill>
                  <a:prstClr val="black">
                    <a:tint val="75000"/>
                  </a:prstClr>
                </a:solidFill>
              </a:rPr>
              <a:pPr/>
              <a:t>5/3/2017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9486866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914905-43FB-4876-8C2A-77F2446ABAEF}" type="datetime1">
              <a:rPr lang="en-US" smtClean="0">
                <a:solidFill>
                  <a:prstClr val="black">
                    <a:tint val="75000"/>
                  </a:prstClr>
                </a:solidFill>
              </a:rPr>
              <a:pPr/>
              <a:t>5/3/2017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32327767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AAEE0E-A42F-440B-8B73-0C5BFE6290F1}" type="datetime1">
              <a:rPr lang="en-US" smtClean="0">
                <a:solidFill>
                  <a:prstClr val="black">
                    <a:tint val="75000"/>
                  </a:prstClr>
                </a:solidFill>
              </a:rPr>
              <a:pPr/>
              <a:t>5/3/2017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4166892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3D9D1D-3B33-4877-8223-0C545B74FD0B}" type="datetime1">
              <a:rPr lang="en-US" smtClean="0">
                <a:solidFill>
                  <a:prstClr val="black">
                    <a:tint val="75000"/>
                  </a:prstClr>
                </a:solidFill>
              </a:rPr>
              <a:pPr/>
              <a:t>5/3/2017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31792666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64261C-1797-42DD-92F1-CCF7816F53D5}" type="datetime1">
              <a:rPr lang="en-US" smtClean="0">
                <a:solidFill>
                  <a:prstClr val="black">
                    <a:tint val="75000"/>
                  </a:prstClr>
                </a:solidFill>
              </a:rPr>
              <a:pPr/>
              <a:t>5/3/2017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35429923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EA2F78-495D-480C-9025-66060B15095C}" type="datetime1">
              <a:rPr lang="en-US" smtClean="0">
                <a:solidFill>
                  <a:prstClr val="black">
                    <a:tint val="75000"/>
                  </a:prstClr>
                </a:solidFill>
              </a:rPr>
              <a:pPr/>
              <a:t>5/3/2017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3356940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956CCD-273C-BE40-B912-6EF700A4E35C}" type="datetimeFigureOut">
              <a:rPr lang="en-US" smtClean="0">
                <a:solidFill>
                  <a:prstClr val="black">
                    <a:tint val="75000"/>
                  </a:prstClr>
                </a:solidFill>
              </a:rPr>
              <a:pPr/>
              <a:t>5/3/2017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354356326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9379B2-EF05-47C1-A673-64F6A59327B9}" type="datetime1">
              <a:rPr lang="en-US" smtClean="0">
                <a:solidFill>
                  <a:prstClr val="black">
                    <a:tint val="75000"/>
                  </a:prstClr>
                </a:solidFill>
              </a:rPr>
              <a:pPr/>
              <a:t>5/3/2017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421575079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4EF294-9D22-477C-81A3-03CB3040CB0B}" type="datetime1">
              <a:rPr lang="en-US" smtClean="0">
                <a:solidFill>
                  <a:prstClr val="black">
                    <a:tint val="75000"/>
                  </a:prstClr>
                </a:solidFill>
              </a:rPr>
              <a:pPr/>
              <a:t>5/3/2017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315508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D794A0-5074-430E-90E8-3BB435ECEE25}" type="datetime1">
              <a:rPr lang="en-US" smtClean="0">
                <a:solidFill>
                  <a:prstClr val="black">
                    <a:tint val="75000"/>
                  </a:prstClr>
                </a:solidFill>
              </a:rPr>
              <a:pPr/>
              <a:t>5/3/2017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99370071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E36EBE-FE95-42BE-BB8E-65C3B6E7EA32}" type="datetime1">
              <a:rPr lang="en-US" smtClean="0">
                <a:solidFill>
                  <a:prstClr val="black">
                    <a:tint val="75000"/>
                  </a:prstClr>
                </a:solidFill>
              </a:rPr>
              <a:pPr/>
              <a:t>5/3/2017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44736952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62F440-6130-4220-B262-B401A757A20F}" type="datetime1">
              <a:rPr lang="en-US" smtClean="0">
                <a:solidFill>
                  <a:prstClr val="black">
                    <a:tint val="75000"/>
                  </a:prstClr>
                </a:solidFill>
              </a:rPr>
              <a:pPr/>
              <a:t>5/3/2017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575109119"/>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BF6EA7-9114-441E-9FBF-81F86CCAF74F}" type="datetime1">
              <a:rPr lang="en-US" smtClean="0">
                <a:solidFill>
                  <a:prstClr val="black">
                    <a:tint val="75000"/>
                  </a:prstClr>
                </a:solidFill>
              </a:rPr>
              <a:pPr/>
              <a:t>5/3/2017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04378666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914905-43FB-4876-8C2A-77F2446ABAEF}" type="datetime1">
              <a:rPr lang="en-US" smtClean="0">
                <a:solidFill>
                  <a:prstClr val="black">
                    <a:tint val="75000"/>
                  </a:prstClr>
                </a:solidFill>
              </a:rPr>
              <a:pPr/>
              <a:t>5/3/2017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26515175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AAEE0E-A42F-440B-8B73-0C5BFE6290F1}" type="datetime1">
              <a:rPr lang="en-US" smtClean="0">
                <a:solidFill>
                  <a:prstClr val="black">
                    <a:tint val="75000"/>
                  </a:prstClr>
                </a:solidFill>
              </a:rPr>
              <a:pPr/>
              <a:t>5/3/2017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321712767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3D9D1D-3B33-4877-8223-0C545B74FD0B}" type="datetime1">
              <a:rPr lang="en-US" smtClean="0">
                <a:solidFill>
                  <a:prstClr val="black">
                    <a:tint val="75000"/>
                  </a:prstClr>
                </a:solidFill>
              </a:rPr>
              <a:pPr/>
              <a:t>5/3/2017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57451316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64261C-1797-42DD-92F1-CCF7816F53D5}" type="datetime1">
              <a:rPr lang="en-US" smtClean="0">
                <a:solidFill>
                  <a:prstClr val="black">
                    <a:tint val="75000"/>
                  </a:prstClr>
                </a:solidFill>
              </a:rPr>
              <a:pPr/>
              <a:t>5/3/2017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656979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956CCD-273C-BE40-B912-6EF700A4E35C}" type="datetimeFigureOut">
              <a:rPr lang="en-US" smtClean="0">
                <a:solidFill>
                  <a:prstClr val="black">
                    <a:tint val="75000"/>
                  </a:prstClr>
                </a:solidFill>
              </a:rPr>
              <a:pPr/>
              <a:t>5/3/2017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28944972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EA2F78-495D-480C-9025-66060B15095C}" type="datetime1">
              <a:rPr lang="en-US" smtClean="0">
                <a:solidFill>
                  <a:prstClr val="black">
                    <a:tint val="75000"/>
                  </a:prstClr>
                </a:solidFill>
              </a:rPr>
              <a:pPr/>
              <a:t>5/3/2017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96430136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9379B2-EF05-47C1-A673-64F6A59327B9}" type="datetime1">
              <a:rPr lang="en-US" smtClean="0">
                <a:solidFill>
                  <a:prstClr val="black">
                    <a:tint val="75000"/>
                  </a:prstClr>
                </a:solidFill>
              </a:rPr>
              <a:pPr/>
              <a:t>5/3/2017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408052839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4EF294-9D22-477C-81A3-03CB3040CB0B}" type="datetime1">
              <a:rPr lang="en-US" smtClean="0">
                <a:solidFill>
                  <a:prstClr val="black">
                    <a:tint val="75000"/>
                  </a:prstClr>
                </a:solidFill>
              </a:rPr>
              <a:pPr/>
              <a:t>5/3/2017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365131011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D794A0-5074-430E-90E8-3BB435ECEE25}" type="datetime1">
              <a:rPr lang="en-US" smtClean="0">
                <a:solidFill>
                  <a:prstClr val="black">
                    <a:tint val="75000"/>
                  </a:prstClr>
                </a:solidFill>
              </a:rPr>
              <a:pPr/>
              <a:t>5/3/2017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88780275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E36EBE-FE95-42BE-BB8E-65C3B6E7EA32}" type="datetime1">
              <a:rPr lang="en-US" smtClean="0">
                <a:solidFill>
                  <a:prstClr val="black">
                    <a:tint val="75000"/>
                  </a:prstClr>
                </a:solidFill>
              </a:rPr>
              <a:pPr/>
              <a:t>5/3/2017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10009534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956CCD-273C-BE40-B912-6EF700A4E35C}" type="datetimeFigureOut">
              <a:rPr lang="en-US" smtClean="0">
                <a:solidFill>
                  <a:prstClr val="black">
                    <a:tint val="75000"/>
                  </a:prstClr>
                </a:solidFill>
              </a:rPr>
              <a:pPr/>
              <a:t>5/3/2017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73675435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956CCD-273C-BE40-B912-6EF700A4E35C}" type="datetimeFigureOut">
              <a:rPr lang="en-US" smtClean="0">
                <a:solidFill>
                  <a:prstClr val="black">
                    <a:tint val="75000"/>
                  </a:prstClr>
                </a:solidFill>
              </a:rPr>
              <a:pPr/>
              <a:t>5/3/2017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90225460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956CCD-273C-BE40-B912-6EF700A4E35C}" type="datetimeFigureOut">
              <a:rPr lang="en-US" smtClean="0">
                <a:solidFill>
                  <a:prstClr val="black">
                    <a:tint val="75000"/>
                  </a:prstClr>
                </a:solidFill>
              </a:rPr>
              <a:pPr/>
              <a:t>5/3/2017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56996443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956CCD-273C-BE40-B912-6EF700A4E35C}" type="datetimeFigureOut">
              <a:rPr lang="en-US" smtClean="0">
                <a:solidFill>
                  <a:prstClr val="black">
                    <a:tint val="75000"/>
                  </a:prstClr>
                </a:solidFill>
              </a:rPr>
              <a:pPr/>
              <a:t>5/3/2017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15526260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956CCD-273C-BE40-B912-6EF700A4E35C}" type="datetimeFigureOut">
              <a:rPr lang="en-US" smtClean="0">
                <a:solidFill>
                  <a:prstClr val="black">
                    <a:tint val="75000"/>
                  </a:prstClr>
                </a:solidFill>
              </a:rPr>
              <a:pPr/>
              <a:t>5/3/2017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161584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956CCD-273C-BE40-B912-6EF700A4E35C}" type="datetimeFigureOut">
              <a:rPr lang="en-US" smtClean="0">
                <a:solidFill>
                  <a:prstClr val="black">
                    <a:tint val="75000"/>
                  </a:prstClr>
                </a:solidFill>
              </a:rPr>
              <a:pPr/>
              <a:t>5/3/2017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6745050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956CCD-273C-BE40-B912-6EF700A4E35C}" type="datetimeFigureOut">
              <a:rPr lang="en-US" smtClean="0">
                <a:solidFill>
                  <a:prstClr val="black">
                    <a:tint val="75000"/>
                  </a:prstClr>
                </a:solidFill>
              </a:rPr>
              <a:pPr/>
              <a:t>5/3/2017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54457973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956CCD-273C-BE40-B912-6EF700A4E35C}" type="datetimeFigureOut">
              <a:rPr lang="en-US" smtClean="0">
                <a:solidFill>
                  <a:prstClr val="black">
                    <a:tint val="75000"/>
                  </a:prstClr>
                </a:solidFill>
              </a:rPr>
              <a:pPr/>
              <a:t>5/3/2017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79446781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956CCD-273C-BE40-B912-6EF700A4E35C}" type="datetimeFigureOut">
              <a:rPr lang="en-US" smtClean="0">
                <a:solidFill>
                  <a:prstClr val="black">
                    <a:tint val="75000"/>
                  </a:prstClr>
                </a:solidFill>
              </a:rPr>
              <a:pPr/>
              <a:t>5/3/2017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72083511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956CCD-273C-BE40-B912-6EF700A4E35C}" type="datetimeFigureOut">
              <a:rPr lang="en-US" smtClean="0">
                <a:solidFill>
                  <a:prstClr val="black">
                    <a:tint val="75000"/>
                  </a:prstClr>
                </a:solidFill>
              </a:rPr>
              <a:pPr/>
              <a:t>5/3/2017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90566266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956CCD-273C-BE40-B912-6EF700A4E35C}" type="datetimeFigureOut">
              <a:rPr lang="en-US" smtClean="0">
                <a:solidFill>
                  <a:prstClr val="black">
                    <a:tint val="75000"/>
                  </a:prstClr>
                </a:solidFill>
              </a:rPr>
              <a:pPr/>
              <a:t>5/3/2017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34013639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956CCD-273C-BE40-B912-6EF700A4E35C}" type="datetimeFigureOut">
              <a:rPr lang="en-US" smtClean="0">
                <a:solidFill>
                  <a:prstClr val="black">
                    <a:tint val="75000"/>
                  </a:prstClr>
                </a:solidFill>
              </a:rPr>
              <a:pPr/>
              <a:t>5/3/2017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958306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956CCD-273C-BE40-B912-6EF700A4E35C}" type="datetimeFigureOut">
              <a:rPr lang="en-US" smtClean="0">
                <a:solidFill>
                  <a:prstClr val="black">
                    <a:tint val="75000"/>
                  </a:prstClr>
                </a:solidFill>
              </a:rPr>
              <a:pPr/>
              <a:t>5/3/2017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785424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956CCD-273C-BE40-B912-6EF700A4E35C}" type="datetimeFigureOut">
              <a:rPr lang="en-US" smtClean="0">
                <a:solidFill>
                  <a:prstClr val="black">
                    <a:tint val="75000"/>
                  </a:prstClr>
                </a:solidFill>
              </a:rPr>
              <a:pPr/>
              <a:t>5/3/2017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841590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956CCD-273C-BE40-B912-6EF700A4E35C}" type="datetimeFigureOut">
              <a:rPr lang="en-US" smtClean="0">
                <a:solidFill>
                  <a:prstClr val="black">
                    <a:tint val="75000"/>
                  </a:prstClr>
                </a:solidFill>
              </a:rPr>
              <a:pPr/>
              <a:t>5/3/2017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3620261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956CCD-273C-BE40-B912-6EF700A4E35C}" type="datetimeFigureOut">
              <a:rPr lang="en-US" smtClean="0">
                <a:solidFill>
                  <a:prstClr val="black">
                    <a:tint val="75000"/>
                  </a:prstClr>
                </a:solidFill>
              </a:rPr>
              <a:pPr/>
              <a:t>5/3/2017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843D58F-2DAB-1446-A47E-C34A82BC1FA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655485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5A956CCD-273C-BE40-B912-6EF700A4E35C}" type="datetimeFigureOut">
              <a:rPr lang="en-US" smtClean="0">
                <a:solidFill>
                  <a:prstClr val="black">
                    <a:tint val="75000"/>
                  </a:prstClr>
                </a:solidFill>
              </a:rPr>
              <a:pPr defTabSz="457200"/>
              <a:t>5/3/2017</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8843D58F-2DAB-1446-A47E-C34A82BC1FA1}"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xmlns="" val="5235382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66AB8161-0281-4624-A2E7-39EC498B31A9}" type="datetime1">
              <a:rPr lang="en-US" smtClean="0">
                <a:solidFill>
                  <a:prstClr val="black">
                    <a:tint val="75000"/>
                  </a:prstClr>
                </a:solidFill>
              </a:rPr>
              <a:pPr defTabSz="457200"/>
              <a:t>5/3/2017</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8843D58F-2DAB-1446-A47E-C34A82BC1FA1}"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xmlns="" val="14846685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66AB8161-0281-4624-A2E7-39EC498B31A9}" type="datetime1">
              <a:rPr lang="en-US" smtClean="0">
                <a:solidFill>
                  <a:prstClr val="black">
                    <a:tint val="75000"/>
                  </a:prstClr>
                </a:solidFill>
              </a:rPr>
              <a:pPr defTabSz="457200"/>
              <a:t>5/3/2017</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8843D58F-2DAB-1446-A47E-C34A82BC1FA1}"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xmlns="" val="101448664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66AB8161-0281-4624-A2E7-39EC498B31A9}" type="datetime1">
              <a:rPr lang="en-US" smtClean="0">
                <a:solidFill>
                  <a:prstClr val="black">
                    <a:tint val="75000"/>
                  </a:prstClr>
                </a:solidFill>
              </a:rPr>
              <a:pPr defTabSz="457200"/>
              <a:t>5/3/2017</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8843D58F-2DAB-1446-A47E-C34A82BC1FA1}"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xmlns="" val="7959031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5A956CCD-273C-BE40-B912-6EF700A4E35C}" type="datetimeFigureOut">
              <a:rPr lang="en-US" smtClean="0">
                <a:solidFill>
                  <a:prstClr val="black">
                    <a:tint val="75000"/>
                  </a:prstClr>
                </a:solidFill>
              </a:rPr>
              <a:pPr defTabSz="457200"/>
              <a:t>5/3/2017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8843D58F-2DAB-1446-A47E-C34A82BC1FA1}"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xmlns="" val="172981488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5.xml"/></Relationships>
</file>

<file path=ppt/slides/_rels/slide10.xml.rels><?xml version="1.0" encoding="UTF-8" standalone="yes"?>
<Relationships xmlns="http://schemas.openxmlformats.org/package/2006/relationships"><Relationship Id="rId3" Type="http://schemas.openxmlformats.org/officeDocument/2006/relationships/hyperlink" Target="http://www.flickr.com/photos/governmentza/sets/72157632747275459/"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www.flickr.com/photos/governmentza/sets/72157632747275459/"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www.flickr.com/photos/governmentza/sets/72157632747275459/" TargetMode="External"/><Relationship Id="rId7"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hyperlink" Target="http://www.gov.za/" TargetMode="External"/><Relationship Id="rId9"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hyperlink" Target="http://www.flickr.com/photos/governmentza/sets/72157632747275459/"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flickr.com/photos/governmentza/sets/72157632747275459/"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hyperlink" Target="http://www.flickr.com/photos/governmentza/sets/72157632747275459/"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flickr.com/photos/governmentza/sets/72157632747275459/"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www.flickr.com/photos/governmentza/sets/72157632747275459/" TargetMode="External"/><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flickr.com/photos/governmentza/sets/72157632747275459/"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hyperlink" Target="http://www.flickr.com/photos/governmentza/sets/72157632747275459/" TargetMode="Externa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3" Type="http://schemas.openxmlformats.org/officeDocument/2006/relationships/hyperlink" Target="http://www.flickr.com/photos/governmentza/sets/72157632747275459/"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1273" y="1916832"/>
            <a:ext cx="3640666" cy="1458685"/>
          </a:xfrm>
        </p:spPr>
        <p:txBody>
          <a:bodyPr>
            <a:noAutofit/>
          </a:bodyPr>
          <a:lstStyle/>
          <a:p>
            <a:pPr lvl="0" algn="l" defTabSz="914400">
              <a:spcBef>
                <a:spcPts val="0"/>
              </a:spcBef>
            </a:pPr>
            <a:r>
              <a:rPr lang="en-ZA" sz="2800" b="1" dirty="0">
                <a:solidFill>
                  <a:prstClr val="white"/>
                </a:solidFill>
                <a:ea typeface="+mn-ea"/>
                <a:cs typeface="+mn-cs"/>
              </a:rPr>
              <a:t>2017/18-2019/20 ANNUAL PERFORMANCE PLAN</a:t>
            </a:r>
            <a:endParaRPr lang="en-US" sz="3600" b="1" dirty="0">
              <a:solidFill>
                <a:prstClr val="white"/>
              </a:solidFill>
              <a:ea typeface="+mn-ea"/>
              <a:cs typeface="+mn-cs"/>
            </a:endParaRPr>
          </a:p>
        </p:txBody>
      </p:sp>
      <p:sp>
        <p:nvSpPr>
          <p:cNvPr id="4" name="Title 1"/>
          <p:cNvSpPr txBox="1">
            <a:spLocks/>
          </p:cNvSpPr>
          <p:nvPr/>
        </p:nvSpPr>
        <p:spPr>
          <a:xfrm>
            <a:off x="235108" y="3657600"/>
            <a:ext cx="3404841" cy="1285756"/>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400" b="1" dirty="0" smtClean="0">
                <a:solidFill>
                  <a:srgbClr val="F6BB00"/>
                </a:solidFill>
                <a:latin typeface="Calibri Light" panose="020F0302020204030204"/>
              </a:rPr>
              <a:t>PORTFOLIO COMMITTEE ON COMMUNICATIONS</a:t>
            </a:r>
          </a:p>
          <a:p>
            <a:pPr algn="l"/>
            <a:r>
              <a:rPr lang="en-US" sz="2400" b="1" dirty="0" smtClean="0">
                <a:solidFill>
                  <a:srgbClr val="F6BB00"/>
                </a:solidFill>
                <a:latin typeface="Calibri Light" panose="020F0302020204030204"/>
              </a:rPr>
              <a:t>Date: 02 May 2017</a:t>
            </a:r>
            <a:endParaRPr lang="en-US" sz="2400" b="1" dirty="0">
              <a:solidFill>
                <a:srgbClr val="F6BB00"/>
              </a:solidFill>
              <a:latin typeface="Calibri Light" panose="020F0302020204030204"/>
            </a:endParaRPr>
          </a:p>
        </p:txBody>
      </p:sp>
    </p:spTree>
    <p:extLst>
      <p:ext uri="{BB962C8B-B14F-4D97-AF65-F5344CB8AC3E}">
        <p14:creationId xmlns:p14="http://schemas.microsoft.com/office/powerpoint/2010/main" xmlns="" val="14590890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279400" y="1196752"/>
            <a:ext cx="8613080" cy="93610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1800" b="1" dirty="0" smtClean="0">
                <a:solidFill>
                  <a:prstClr val="black"/>
                </a:solidFill>
              </a:rPr>
              <a:t>Strategic Objective 1.: </a:t>
            </a:r>
            <a:r>
              <a:rPr lang="en-ZA" sz="1800" dirty="0" smtClean="0">
                <a:solidFill>
                  <a:prstClr val="black"/>
                </a:solidFill>
              </a:rPr>
              <a:t>Provide </a:t>
            </a:r>
            <a:r>
              <a:rPr lang="en-ZA" sz="1800" dirty="0">
                <a:solidFill>
                  <a:prstClr val="black"/>
                </a:solidFill>
              </a:rPr>
              <a:t>adequate and effective Corporate Services functions in pursuit of good </a:t>
            </a:r>
            <a:r>
              <a:rPr lang="en-ZA" sz="1800" dirty="0" smtClean="0">
                <a:solidFill>
                  <a:prstClr val="black"/>
                </a:solidFill>
              </a:rPr>
              <a:t>governance  </a:t>
            </a:r>
            <a:endParaRPr lang="en-ZA" sz="1800" dirty="0">
              <a:solidFill>
                <a:prstClr val="black"/>
              </a:solidFill>
            </a:endParaRPr>
          </a:p>
        </p:txBody>
      </p:sp>
      <p:sp>
        <p:nvSpPr>
          <p:cNvPr id="2" name="Rectangle 1">
            <a:hlinkClick r:id="rId3"/>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457200"/>
            <a:endParaRPr lang="en-ZA" dirty="0">
              <a:solidFill>
                <a:prstClr val="black"/>
              </a:solidFill>
            </a:endParaRPr>
          </a:p>
        </p:txBody>
      </p:sp>
      <p:sp>
        <p:nvSpPr>
          <p:cNvPr id="11" name="Rectangle 10"/>
          <p:cNvSpPr/>
          <p:nvPr/>
        </p:nvSpPr>
        <p:spPr>
          <a:xfrm>
            <a:off x="0" y="0"/>
            <a:ext cx="9144000" cy="491340"/>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defTabSz="895350">
              <a:spcBef>
                <a:spcPct val="20000"/>
              </a:spcBef>
            </a:pPr>
            <a:r>
              <a:rPr lang="en-ZA" sz="3600" b="1" dirty="0" smtClean="0">
                <a:solidFill>
                  <a:prstClr val="white"/>
                </a:solidFill>
              </a:rPr>
              <a:t>3.  2017/20 Targets Per Programme</a:t>
            </a:r>
            <a:endParaRPr lang="en-US" sz="3600" b="1" dirty="0">
              <a:solidFill>
                <a:prstClr val="white"/>
              </a:solidFill>
            </a:endParaRPr>
          </a:p>
        </p:txBody>
      </p:sp>
      <p:sp>
        <p:nvSpPr>
          <p:cNvPr id="6" name="Rectangle 5"/>
          <p:cNvSpPr/>
          <p:nvPr/>
        </p:nvSpPr>
        <p:spPr>
          <a:xfrm>
            <a:off x="279400" y="627171"/>
            <a:ext cx="8613080"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r>
              <a:rPr lang="en-ZA" sz="2400" b="1" dirty="0">
                <a:solidFill>
                  <a:prstClr val="black"/>
                </a:solidFill>
              </a:rPr>
              <a:t>Programme </a:t>
            </a:r>
            <a:r>
              <a:rPr lang="en-ZA" sz="2400" b="1" dirty="0" smtClean="0">
                <a:solidFill>
                  <a:prstClr val="black"/>
                </a:solidFill>
              </a:rPr>
              <a:t>1: Administration</a:t>
            </a:r>
            <a:endParaRPr lang="en-ZA" sz="2400" b="1" dirty="0">
              <a:solidFill>
                <a:prstClr val="black"/>
              </a:solidFill>
            </a:endParaRPr>
          </a:p>
        </p:txBody>
      </p:sp>
      <p:graphicFrame>
        <p:nvGraphicFramePr>
          <p:cNvPr id="7" name="Table 6"/>
          <p:cNvGraphicFramePr>
            <a:graphicFrameLocks noGrp="1"/>
          </p:cNvGraphicFramePr>
          <p:nvPr>
            <p:extLst>
              <p:ext uri="{D42A27DB-BD31-4B8C-83A1-F6EECF244321}">
                <p14:modId xmlns:p14="http://schemas.microsoft.com/office/powerpoint/2010/main" xmlns="" val="1227588156"/>
              </p:ext>
            </p:extLst>
          </p:nvPr>
        </p:nvGraphicFramePr>
        <p:xfrm>
          <a:off x="279400" y="2223663"/>
          <a:ext cx="8613080" cy="3663909"/>
        </p:xfrm>
        <a:graphic>
          <a:graphicData uri="http://schemas.openxmlformats.org/drawingml/2006/table">
            <a:tbl>
              <a:tblPr firstRow="1" bandRow="1">
                <a:tableStyleId>{F5AB1C69-6EDB-4FF4-983F-18BD219EF322}</a:tableStyleId>
              </a:tblPr>
              <a:tblGrid>
                <a:gridCol w="4306540"/>
                <a:gridCol w="4306540"/>
              </a:tblGrid>
              <a:tr h="405284">
                <a:tc>
                  <a:txBody>
                    <a:bodyPr/>
                    <a:lstStyle/>
                    <a:p>
                      <a:r>
                        <a:rPr lang="en-ZA" dirty="0" smtClean="0"/>
                        <a:t>Performance Indicator</a:t>
                      </a:r>
                      <a:endParaRPr lang="en-GB" dirty="0"/>
                    </a:p>
                  </a:txBody>
                  <a:tcPr/>
                </a:tc>
                <a:tc>
                  <a:txBody>
                    <a:bodyPr/>
                    <a:lstStyle/>
                    <a:p>
                      <a:r>
                        <a:rPr lang="en-ZA" dirty="0" smtClean="0"/>
                        <a:t> Target (2017/20)</a:t>
                      </a:r>
                      <a:endParaRPr lang="en-GB" dirty="0"/>
                    </a:p>
                  </a:txBody>
                  <a:tcPr/>
                </a:tc>
              </a:tr>
              <a:tr h="793681">
                <a:tc>
                  <a:txBody>
                    <a:bodyPr/>
                    <a:lstStyle/>
                    <a:p>
                      <a:pPr marL="9525" marR="0" lvl="0" indent="0" algn="l" defTabSz="457200" rtl="0" eaLnBrk="1" fontAlgn="auto" latinLnBrk="0" hangingPunct="1">
                        <a:lnSpc>
                          <a:spcPct val="115000"/>
                        </a:lnSpc>
                        <a:spcBef>
                          <a:spcPts val="0"/>
                        </a:spcBef>
                        <a:spcAft>
                          <a:spcPts val="0"/>
                        </a:spcAft>
                        <a:buClrTx/>
                        <a:buSzTx/>
                        <a:buFontTx/>
                        <a:buNone/>
                        <a:tabLst/>
                        <a:defRPr/>
                      </a:pPr>
                      <a:r>
                        <a:rPr lang="en-ZA" sz="1800" kern="1200" noProof="0" dirty="0" smtClean="0">
                          <a:solidFill>
                            <a:schemeClr val="dk1"/>
                          </a:solidFill>
                          <a:latin typeface="+mn-lt"/>
                          <a:ea typeface="+mn-ea"/>
                          <a:cs typeface="+mn-cs"/>
                        </a:rPr>
                        <a:t>Annual financial statements prepared and issued within legislated prescripts</a:t>
                      </a:r>
                      <a:endParaRPr lang="en-GB" sz="1800" kern="1200" dirty="0">
                        <a:solidFill>
                          <a:schemeClr val="dk1"/>
                        </a:solidFill>
                        <a:latin typeface="+mn-lt"/>
                        <a:ea typeface="+mn-ea"/>
                        <a:cs typeface="+mn-cs"/>
                      </a:endParaRPr>
                    </a:p>
                  </a:txBody>
                  <a:tcPr/>
                </a:tc>
                <a:tc>
                  <a:txBody>
                    <a:bodyPr/>
                    <a:lstStyle/>
                    <a:p>
                      <a:pPr marL="9525">
                        <a:lnSpc>
                          <a:spcPct val="115000"/>
                        </a:lnSpc>
                        <a:spcAft>
                          <a:spcPts val="0"/>
                        </a:spcAft>
                      </a:pPr>
                      <a:r>
                        <a:rPr lang="en-ZA" sz="1800" kern="1200" dirty="0" smtClean="0">
                          <a:solidFill>
                            <a:schemeClr val="dk1"/>
                          </a:solidFill>
                          <a:latin typeface="+mn-lt"/>
                          <a:ea typeface="+mn-ea"/>
                          <a:cs typeface="+mn-cs"/>
                        </a:rPr>
                        <a:t>Annual financial statements prepared and issued within legislated prescripts</a:t>
                      </a:r>
                      <a:endParaRPr lang="en-GB" sz="1800" kern="1200" dirty="0">
                        <a:solidFill>
                          <a:schemeClr val="dk1"/>
                        </a:solidFill>
                        <a:latin typeface="+mn-lt"/>
                        <a:ea typeface="+mn-ea"/>
                        <a:cs typeface="+mn-cs"/>
                      </a:endParaRPr>
                    </a:p>
                  </a:txBody>
                  <a:tcPr marL="68580" marR="68580" marT="0" marB="0"/>
                </a:tc>
              </a:tr>
              <a:tr h="793681">
                <a:tc rowSpan="2">
                  <a:txBody>
                    <a:bodyPr/>
                    <a:lstStyle/>
                    <a:p>
                      <a:pPr>
                        <a:lnSpc>
                          <a:spcPct val="115000"/>
                        </a:lnSpc>
                        <a:spcAft>
                          <a:spcPts val="0"/>
                        </a:spcAft>
                      </a:pPr>
                      <a:r>
                        <a:rPr lang="en-ZA" sz="1800" kern="1200" dirty="0" smtClean="0">
                          <a:solidFill>
                            <a:schemeClr val="dk1"/>
                          </a:solidFill>
                          <a:latin typeface="+mn-lt"/>
                          <a:ea typeface="+mn-ea"/>
                          <a:cs typeface="+mn-cs"/>
                        </a:rPr>
                        <a:t>Performance, compliance, financial audit conducted</a:t>
                      </a:r>
                      <a:endParaRPr lang="en-GB" sz="1800" kern="1200" dirty="0" smtClean="0">
                        <a:solidFill>
                          <a:schemeClr val="dk1"/>
                        </a:solidFill>
                        <a:latin typeface="+mn-lt"/>
                        <a:ea typeface="+mn-ea"/>
                        <a:cs typeface="+mn-cs"/>
                      </a:endParaRPr>
                    </a:p>
                    <a:p>
                      <a:endParaRPr lang="en-GB" sz="1800" kern="1200" dirty="0">
                        <a:solidFill>
                          <a:schemeClr val="dk1"/>
                        </a:solidFill>
                        <a:latin typeface="+mn-lt"/>
                        <a:ea typeface="+mn-ea"/>
                        <a:cs typeface="+mn-cs"/>
                      </a:endParaRPr>
                    </a:p>
                  </a:txBody>
                  <a:tcPr/>
                </a:tc>
                <a:tc>
                  <a:txBody>
                    <a:bodyPr/>
                    <a:lstStyle/>
                    <a:p>
                      <a:pPr>
                        <a:lnSpc>
                          <a:spcPct val="115000"/>
                        </a:lnSpc>
                        <a:spcAft>
                          <a:spcPts val="0"/>
                        </a:spcAft>
                      </a:pPr>
                      <a:r>
                        <a:rPr lang="en-ZA" sz="1800" kern="1200" dirty="0">
                          <a:solidFill>
                            <a:schemeClr val="dk1"/>
                          </a:solidFill>
                          <a:latin typeface="+mn-lt"/>
                          <a:ea typeface="+mn-ea"/>
                          <a:cs typeface="+mn-cs"/>
                        </a:rPr>
                        <a:t>Updated risk-based internal audit plan and </a:t>
                      </a:r>
                      <a:r>
                        <a:rPr lang="en-ZA" sz="1800" kern="1200" dirty="0" smtClean="0">
                          <a:solidFill>
                            <a:schemeClr val="dk1"/>
                          </a:solidFill>
                          <a:latin typeface="+mn-lt"/>
                          <a:ea typeface="+mn-ea"/>
                          <a:cs typeface="+mn-cs"/>
                        </a:rPr>
                        <a:t>2017/18 </a:t>
                      </a:r>
                      <a:r>
                        <a:rPr lang="en-ZA" sz="1800" kern="1200" dirty="0">
                          <a:solidFill>
                            <a:schemeClr val="dk1"/>
                          </a:solidFill>
                          <a:latin typeface="+mn-lt"/>
                          <a:ea typeface="+mn-ea"/>
                          <a:cs typeface="+mn-cs"/>
                        </a:rPr>
                        <a:t>operational plan approved</a:t>
                      </a:r>
                      <a:endParaRPr lang="en-GB" sz="1800" kern="1200" dirty="0">
                        <a:solidFill>
                          <a:schemeClr val="dk1"/>
                        </a:solidFill>
                        <a:latin typeface="+mn-lt"/>
                        <a:ea typeface="+mn-ea"/>
                        <a:cs typeface="+mn-cs"/>
                      </a:endParaRPr>
                    </a:p>
                  </a:txBody>
                  <a:tcPr marL="68580" marR="68580" marT="0" marB="0"/>
                </a:tc>
              </a:tr>
              <a:tr h="724859">
                <a:tc vMerge="1">
                  <a:txBody>
                    <a:bodyPr/>
                    <a:lstStyle/>
                    <a:p>
                      <a:endParaRPr lang="en-GB" sz="1600" kern="1200" dirty="0">
                        <a:solidFill>
                          <a:schemeClr val="dk1"/>
                        </a:solidFill>
                        <a:latin typeface="+mn-lt"/>
                        <a:ea typeface="+mn-ea"/>
                        <a:cs typeface="+mn-cs"/>
                      </a:endParaRPr>
                    </a:p>
                  </a:txBody>
                  <a:tcPr/>
                </a:tc>
                <a:tc>
                  <a:txBody>
                    <a:bodyPr/>
                    <a:lstStyle/>
                    <a:p>
                      <a:pPr>
                        <a:lnSpc>
                          <a:spcPct val="115000"/>
                        </a:lnSpc>
                        <a:spcAft>
                          <a:spcPts val="0"/>
                        </a:spcAft>
                      </a:pPr>
                      <a:r>
                        <a:rPr lang="en-ZA" sz="1800" kern="1200" dirty="0">
                          <a:solidFill>
                            <a:schemeClr val="dk1"/>
                          </a:solidFill>
                          <a:latin typeface="+mn-lt"/>
                          <a:ea typeface="+mn-ea"/>
                          <a:cs typeface="+mn-cs"/>
                        </a:rPr>
                        <a:t>Four progress reports on  performance, compliance, financial audit conducted </a:t>
                      </a:r>
                      <a:endParaRPr lang="en-GB" sz="1800" kern="1200" dirty="0">
                        <a:solidFill>
                          <a:schemeClr val="dk1"/>
                        </a:solidFill>
                        <a:latin typeface="+mn-lt"/>
                        <a:ea typeface="+mn-ea"/>
                        <a:cs typeface="+mn-cs"/>
                      </a:endParaRPr>
                    </a:p>
                  </a:txBody>
                  <a:tcPr marL="68580" marR="68580" marT="0" marB="0"/>
                </a:tc>
              </a:tr>
              <a:tr h="793681">
                <a:tc>
                  <a:txBody>
                    <a:bodyPr/>
                    <a:lstStyle/>
                    <a:p>
                      <a:r>
                        <a:rPr lang="en-GB" sz="1800" kern="1200" dirty="0" smtClean="0">
                          <a:solidFill>
                            <a:schemeClr val="dk1"/>
                          </a:solidFill>
                          <a:latin typeface="+mn-lt"/>
                          <a:ea typeface="+mn-ea"/>
                          <a:cs typeface="+mn-cs"/>
                        </a:rPr>
                        <a:t>MTEF Human</a:t>
                      </a:r>
                      <a:r>
                        <a:rPr lang="en-GB" sz="1800" kern="1200" baseline="0" dirty="0" smtClean="0">
                          <a:solidFill>
                            <a:schemeClr val="dk1"/>
                          </a:solidFill>
                          <a:latin typeface="+mn-lt"/>
                          <a:ea typeface="+mn-ea"/>
                          <a:cs typeface="+mn-cs"/>
                        </a:rPr>
                        <a:t> </a:t>
                      </a:r>
                      <a:r>
                        <a:rPr lang="en-GB" sz="1800" kern="1200" dirty="0" smtClean="0">
                          <a:solidFill>
                            <a:schemeClr val="dk1"/>
                          </a:solidFill>
                          <a:latin typeface="+mn-lt"/>
                          <a:ea typeface="+mn-ea"/>
                          <a:cs typeface="+mn-cs"/>
                        </a:rPr>
                        <a:t>Resource Plan (HRP) implemented </a:t>
                      </a:r>
                      <a:endParaRPr lang="en-GB" sz="1800" kern="1200" dirty="0">
                        <a:solidFill>
                          <a:schemeClr val="dk1"/>
                        </a:solidFill>
                        <a:latin typeface="+mn-lt"/>
                        <a:ea typeface="+mn-ea"/>
                        <a:cs typeface="+mn-cs"/>
                      </a:endParaRPr>
                    </a:p>
                  </a:txBody>
                  <a:tcPr/>
                </a:tc>
                <a:tc>
                  <a:txBody>
                    <a:bodyPr/>
                    <a:lstStyle/>
                    <a:p>
                      <a:pPr>
                        <a:lnSpc>
                          <a:spcPct val="115000"/>
                        </a:lnSpc>
                        <a:spcAft>
                          <a:spcPts val="0"/>
                        </a:spcAft>
                      </a:pPr>
                      <a:r>
                        <a:rPr lang="en-ZA" sz="1800" kern="1200" dirty="0" smtClean="0">
                          <a:solidFill>
                            <a:schemeClr val="dk1"/>
                          </a:solidFill>
                          <a:latin typeface="+mn-lt"/>
                          <a:ea typeface="+mn-ea"/>
                          <a:cs typeface="+mn-cs"/>
                        </a:rPr>
                        <a:t>Annual adjusted</a:t>
                      </a:r>
                      <a:r>
                        <a:rPr lang="en-ZA" sz="1800" kern="1200" baseline="0" dirty="0" smtClean="0">
                          <a:solidFill>
                            <a:schemeClr val="dk1"/>
                          </a:solidFill>
                          <a:latin typeface="+mn-lt"/>
                          <a:ea typeface="+mn-ea"/>
                          <a:cs typeface="+mn-cs"/>
                        </a:rPr>
                        <a:t> HRP </a:t>
                      </a:r>
                      <a:r>
                        <a:rPr lang="en-ZA" sz="1800" kern="1200" dirty="0" smtClean="0">
                          <a:solidFill>
                            <a:schemeClr val="dk1"/>
                          </a:solidFill>
                          <a:latin typeface="+mn-lt"/>
                          <a:ea typeface="+mn-ea"/>
                          <a:cs typeface="+mn-cs"/>
                        </a:rPr>
                        <a:t>and HRP implementation report submitted to the DPSA</a:t>
                      </a:r>
                      <a:endParaRPr lang="en-GB" sz="1800" kern="1200" dirty="0">
                        <a:solidFill>
                          <a:schemeClr val="dk1"/>
                        </a:solidFill>
                        <a:latin typeface="+mn-lt"/>
                        <a:ea typeface="+mn-ea"/>
                        <a:cs typeface="+mn-cs"/>
                      </a:endParaRPr>
                    </a:p>
                  </a:txBody>
                  <a:tcPr marL="68580" marR="68580" marT="0" marB="0"/>
                </a:tc>
              </a:tr>
            </a:tbl>
          </a:graphicData>
        </a:graphic>
      </p:graphicFrame>
      <p:sp>
        <p:nvSpPr>
          <p:cNvPr id="8" name="Slide Number Placeholder 2"/>
          <p:cNvSpPr>
            <a:spLocks noGrp="1"/>
          </p:cNvSpPr>
          <p:nvPr>
            <p:ph type="sldNum" sz="quarter" idx="12"/>
          </p:nvPr>
        </p:nvSpPr>
        <p:spPr>
          <a:xfrm>
            <a:off x="6660232" y="6165304"/>
            <a:ext cx="2133600" cy="365125"/>
          </a:xfrm>
        </p:spPr>
        <p:txBody>
          <a:bodyPr/>
          <a:lstStyle/>
          <a:p>
            <a:r>
              <a:rPr lang="en-US" dirty="0" smtClean="0">
                <a:solidFill>
                  <a:prstClr val="black">
                    <a:tint val="75000"/>
                  </a:prstClr>
                </a:solidFill>
              </a:rPr>
              <a:t>10</a:t>
            </a:r>
            <a:endParaRPr lang="en-US" dirty="0">
              <a:solidFill>
                <a:prstClr val="black">
                  <a:tint val="75000"/>
                </a:prstClr>
              </a:solidFill>
            </a:endParaRPr>
          </a:p>
        </p:txBody>
      </p:sp>
    </p:spTree>
    <p:extLst>
      <p:ext uri="{BB962C8B-B14F-4D97-AF65-F5344CB8AC3E}">
        <p14:creationId xmlns:p14="http://schemas.microsoft.com/office/powerpoint/2010/main" xmlns="" val="31742025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6B99FE7-67B7-4BBE-9EFC-886B802F219B}" type="slidenum">
              <a:rPr lang="en-US" smtClean="0">
                <a:solidFill>
                  <a:srgbClr val="4F271C">
                    <a:shade val="90000"/>
                  </a:srgbClr>
                </a:solidFill>
              </a:rPr>
              <a:pPr>
                <a:defRPr/>
              </a:pPr>
              <a:t>11</a:t>
            </a:fld>
            <a:endParaRPr lang="en-US" dirty="0">
              <a:solidFill>
                <a:srgbClr val="4F271C">
                  <a:shade val="90000"/>
                </a:srgbClr>
              </a:solidFill>
            </a:endParaRPr>
          </a:p>
        </p:txBody>
      </p:sp>
      <p:grpSp>
        <p:nvGrpSpPr>
          <p:cNvPr id="11" name="Inside-right pages with text"/>
          <p:cNvGrpSpPr/>
          <p:nvPr/>
        </p:nvGrpSpPr>
        <p:grpSpPr>
          <a:xfrm>
            <a:off x="4381854" y="1383474"/>
            <a:ext cx="3790546" cy="4131074"/>
            <a:chOff x="4572000" y="1371600"/>
            <a:chExt cx="3044952" cy="4114800"/>
          </a:xfrm>
        </p:grpSpPr>
        <p:grpSp>
          <p:nvGrpSpPr>
            <p:cNvPr id="13" name="Inside-right"/>
            <p:cNvGrpSpPr/>
            <p:nvPr/>
          </p:nvGrpSpPr>
          <p:grpSpPr>
            <a:xfrm rot="10800000">
              <a:off x="4572000" y="1371600"/>
              <a:ext cx="3044952" cy="4114800"/>
              <a:chOff x="1527048" y="1371600"/>
              <a:chExt cx="3044952" cy="4114800"/>
            </a:xfrm>
          </p:grpSpPr>
          <p:sp>
            <p:nvSpPr>
              <p:cNvPr id="26" name="Rounded Rectangle 25"/>
              <p:cNvSpPr/>
              <p:nvPr/>
            </p:nvSpPr>
            <p:spPr>
              <a:xfrm>
                <a:off x="1527048" y="1371600"/>
                <a:ext cx="3044952" cy="4114800"/>
              </a:xfrm>
              <a:prstGeom prst="roundRect">
                <a:avLst>
                  <a:gd name="adj" fmla="val 1580"/>
                </a:avLst>
              </a:prstGeom>
              <a:gradFill flip="none" rotWithShape="1">
                <a:gsLst>
                  <a:gs pos="0">
                    <a:schemeClr val="accent2">
                      <a:lumMod val="75000"/>
                    </a:schemeClr>
                  </a:gs>
                  <a:gs pos="100000">
                    <a:schemeClr val="accent2">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7" name="Rectangle 26"/>
              <p:cNvSpPr/>
              <p:nvPr/>
            </p:nvSpPr>
            <p:spPr>
              <a:xfrm>
                <a:off x="169164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sp>
          <p:nvSpPr>
            <p:cNvPr id="18" name="TextBox 17"/>
            <p:cNvSpPr txBox="1"/>
            <p:nvPr/>
          </p:nvSpPr>
          <p:spPr>
            <a:xfrm>
              <a:off x="4800714" y="1610280"/>
              <a:ext cx="2376264" cy="400110"/>
            </a:xfrm>
            <a:prstGeom prst="rect">
              <a:avLst/>
            </a:prstGeom>
            <a:noFill/>
            <a:ln>
              <a:solidFill>
                <a:schemeClr val="accent2"/>
              </a:solidFill>
            </a:ln>
          </p:spPr>
          <p:txBody>
            <a:bodyPr wrap="square" rtlCol="0">
              <a:spAutoFit/>
            </a:bodyPr>
            <a:lstStyle/>
            <a:p>
              <a:pPr algn="ctr"/>
              <a:r>
                <a:rPr lang="en-US" sz="2000" b="1" dirty="0" smtClean="0">
                  <a:solidFill>
                    <a:prstClr val="black"/>
                  </a:solidFill>
                  <a:latin typeface="+mj-lt"/>
                </a:rPr>
                <a:t>Purpose</a:t>
              </a:r>
              <a:endParaRPr lang="en-US" sz="2000" b="1" dirty="0">
                <a:solidFill>
                  <a:prstClr val="black"/>
                </a:solidFill>
                <a:latin typeface="+mj-lt"/>
              </a:endParaRPr>
            </a:p>
          </p:txBody>
        </p:sp>
        <p:grpSp>
          <p:nvGrpSpPr>
            <p:cNvPr id="19" name="Group 167"/>
            <p:cNvGrpSpPr/>
            <p:nvPr/>
          </p:nvGrpSpPr>
          <p:grpSpPr>
            <a:xfrm>
              <a:off x="7162800" y="1453896"/>
              <a:ext cx="246855" cy="3950208"/>
              <a:chOff x="7162800" y="1453896"/>
              <a:chExt cx="246855" cy="3950208"/>
            </a:xfrm>
          </p:grpSpPr>
          <p:cxnSp>
            <p:nvCxnSpPr>
              <p:cNvPr id="20" name="Straight Connector 19"/>
              <p:cNvCxnSpPr/>
              <p:nvPr/>
            </p:nvCxnSpPr>
            <p:spPr>
              <a:xfrm rot="5400000">
                <a:off x="5263102"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318266"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5356763"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395260"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5433757"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5188490"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grpSp>
      </p:grpSp>
      <p:grpSp>
        <p:nvGrpSpPr>
          <p:cNvPr id="28" name="Inside-left pages"/>
          <p:cNvGrpSpPr/>
          <p:nvPr/>
        </p:nvGrpSpPr>
        <p:grpSpPr>
          <a:xfrm>
            <a:off x="971600" y="1383474"/>
            <a:ext cx="3621016" cy="4114800"/>
            <a:chOff x="1527048" y="1371600"/>
            <a:chExt cx="3044952" cy="4114800"/>
          </a:xfrm>
        </p:grpSpPr>
        <p:sp>
          <p:nvSpPr>
            <p:cNvPr id="29" name="Rounded Rectangle 28"/>
            <p:cNvSpPr/>
            <p:nvPr/>
          </p:nvSpPr>
          <p:spPr>
            <a:xfrm>
              <a:off x="1527048" y="1371600"/>
              <a:ext cx="3044952" cy="4114800"/>
            </a:xfrm>
            <a:prstGeom prst="roundRect">
              <a:avLst>
                <a:gd name="adj" fmla="val 1580"/>
              </a:avLst>
            </a:prstGeom>
            <a:gradFill flip="none" rotWithShape="1">
              <a:gsLst>
                <a:gs pos="0">
                  <a:schemeClr val="accent2">
                    <a:lumMod val="75000"/>
                  </a:schemeClr>
                </a:gs>
                <a:gs pos="100000">
                  <a:schemeClr val="accent2">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0" name="Rectangle 29"/>
            <p:cNvSpPr/>
            <p:nvPr/>
          </p:nvSpPr>
          <p:spPr>
            <a:xfrm>
              <a:off x="169164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sp>
        <p:nvSpPr>
          <p:cNvPr id="38" name="TextBox 37"/>
          <p:cNvSpPr txBox="1"/>
          <p:nvPr/>
        </p:nvSpPr>
        <p:spPr>
          <a:xfrm>
            <a:off x="1664059" y="1623098"/>
            <a:ext cx="2376264" cy="2246769"/>
          </a:xfrm>
          <a:prstGeom prst="rect">
            <a:avLst/>
          </a:prstGeom>
          <a:noFill/>
        </p:spPr>
        <p:txBody>
          <a:bodyPr wrap="square" rtlCol="0">
            <a:spAutoFit/>
          </a:bodyPr>
          <a:lstStyle/>
          <a:p>
            <a:pPr algn="ctr"/>
            <a:r>
              <a:rPr lang="en-US" sz="2000" dirty="0" smtClean="0">
                <a:solidFill>
                  <a:prstClr val="black"/>
                </a:solidFill>
                <a:latin typeface="Arial Black" pitchFamily="34" charset="0"/>
              </a:rPr>
              <a:t>Programme 2</a:t>
            </a:r>
          </a:p>
          <a:p>
            <a:pPr algn="ctr"/>
            <a:endParaRPr lang="en-ZA" sz="2400" dirty="0" smtClean="0">
              <a:solidFill>
                <a:prstClr val="black"/>
              </a:solidFill>
              <a:latin typeface="+mj-lt"/>
            </a:endParaRPr>
          </a:p>
          <a:p>
            <a:pPr algn="ctr"/>
            <a:endParaRPr lang="en-ZA" sz="2400" dirty="0" smtClean="0">
              <a:solidFill>
                <a:prstClr val="black"/>
              </a:solidFill>
              <a:latin typeface="+mj-lt"/>
            </a:endParaRPr>
          </a:p>
          <a:p>
            <a:pPr algn="ctr"/>
            <a:r>
              <a:rPr lang="en-ZA" sz="2400" b="1" dirty="0" smtClean="0">
                <a:solidFill>
                  <a:prstClr val="black"/>
                </a:solidFill>
                <a:latin typeface="+mj-lt"/>
              </a:rPr>
              <a:t>Content Processing and Dissemination</a:t>
            </a:r>
            <a:endParaRPr lang="en-US" sz="2400" b="1" dirty="0">
              <a:solidFill>
                <a:prstClr val="black"/>
              </a:solidFill>
              <a:latin typeface="+mj-lt"/>
            </a:endParaRPr>
          </a:p>
        </p:txBody>
      </p:sp>
      <p:sp>
        <p:nvSpPr>
          <p:cNvPr id="39" name="TextBox 38"/>
          <p:cNvSpPr txBox="1"/>
          <p:nvPr/>
        </p:nvSpPr>
        <p:spPr>
          <a:xfrm>
            <a:off x="4863141" y="2541069"/>
            <a:ext cx="2634930" cy="1815882"/>
          </a:xfrm>
          <a:prstGeom prst="rect">
            <a:avLst/>
          </a:prstGeom>
          <a:noFill/>
        </p:spPr>
        <p:txBody>
          <a:bodyPr wrap="square" rtlCol="0">
            <a:spAutoFit/>
          </a:bodyPr>
          <a:lstStyle/>
          <a:p>
            <a:pPr algn="ctr"/>
            <a:r>
              <a:rPr lang="en-US" sz="1600" b="1" dirty="0" smtClean="0">
                <a:solidFill>
                  <a:prstClr val="black"/>
                </a:solidFill>
                <a:latin typeface="+mj-lt"/>
              </a:rPr>
              <a:t>Provide strategic leadership in government communication to ensure coherence, coordination, consistency, quality, impact and responsiveness of government communication</a:t>
            </a:r>
            <a:endParaRPr lang="en-US" sz="1600" b="1" dirty="0">
              <a:solidFill>
                <a:prstClr val="black"/>
              </a:solidFill>
              <a:latin typeface="+mj-lt"/>
            </a:endParaRPr>
          </a:p>
        </p:txBody>
      </p:sp>
      <p:sp>
        <p:nvSpPr>
          <p:cNvPr id="40" name="Rectangle 39"/>
          <p:cNvSpPr/>
          <p:nvPr/>
        </p:nvSpPr>
        <p:spPr>
          <a:xfrm>
            <a:off x="418751" y="377811"/>
            <a:ext cx="8112405" cy="491340"/>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defTabSz="457200">
              <a:spcBef>
                <a:spcPct val="0"/>
              </a:spcBef>
              <a:defRPr/>
            </a:pPr>
            <a:r>
              <a:rPr lang="en-US" sz="3600" b="1" dirty="0" smtClean="0">
                <a:solidFill>
                  <a:prstClr val="white"/>
                </a:solidFill>
              </a:rPr>
              <a:t>3.	2017/20 Targets Per Programme</a:t>
            </a:r>
            <a:endParaRPr lang="en-US" sz="3600" b="1" dirty="0">
              <a:solidFill>
                <a:prstClr val="white"/>
              </a:solidFill>
            </a:endParaRPr>
          </a:p>
        </p:txBody>
      </p:sp>
      <p:sp>
        <p:nvSpPr>
          <p:cNvPr id="41" name="Line 138"/>
          <p:cNvSpPr>
            <a:spLocks noChangeShapeType="1"/>
          </p:cNvSpPr>
          <p:nvPr/>
        </p:nvSpPr>
        <p:spPr bwMode="auto">
          <a:xfrm flipV="1">
            <a:off x="418750" y="946873"/>
            <a:ext cx="8112405" cy="80841"/>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ZA" dirty="0"/>
          </a:p>
        </p:txBody>
      </p:sp>
    </p:spTree>
    <p:extLst>
      <p:ext uri="{BB962C8B-B14F-4D97-AF65-F5344CB8AC3E}">
        <p14:creationId xmlns:p14="http://schemas.microsoft.com/office/powerpoint/2010/main" xmlns="" val="2080946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right)">
                                      <p:cBhvr>
                                        <p:cTn id="7" dur="750"/>
                                        <p:tgtEl>
                                          <p:spTgt spid="28"/>
                                        </p:tgtEl>
                                      </p:cBhvr>
                                    </p:animEffect>
                                  </p:childTnLst>
                                </p:cTn>
                              </p:par>
                            </p:childTnLst>
                          </p:cTn>
                        </p:par>
                        <p:par>
                          <p:cTn id="8" fill="hold">
                            <p:stCondLst>
                              <p:cond delay="750"/>
                            </p:stCondLst>
                            <p:childTnLst>
                              <p:par>
                                <p:cTn id="9" presetID="1" presetClass="entr" presetSubtype="0"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279400" y="1196752"/>
            <a:ext cx="8613080" cy="93610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1800" b="1" dirty="0" smtClean="0">
                <a:solidFill>
                  <a:prstClr val="black"/>
                </a:solidFill>
              </a:rPr>
              <a:t>Strategic Objective </a:t>
            </a:r>
            <a:r>
              <a:rPr lang="en-ZA" sz="1800" b="1" dirty="0"/>
              <a:t>2.1:</a:t>
            </a:r>
            <a:r>
              <a:rPr lang="en-ZA" sz="1800" dirty="0"/>
              <a:t>Produce government’s communication products and services to grow the share of voice of government messages in the public arena. </a:t>
            </a:r>
            <a:r>
              <a:rPr lang="en-ZA" sz="1800" dirty="0" smtClean="0">
                <a:solidFill>
                  <a:prstClr val="black"/>
                </a:solidFill>
              </a:rPr>
              <a:t> </a:t>
            </a:r>
            <a:endParaRPr lang="en-ZA" sz="1800" dirty="0">
              <a:solidFill>
                <a:prstClr val="black"/>
              </a:solidFill>
            </a:endParaRPr>
          </a:p>
        </p:txBody>
      </p:sp>
      <p:sp>
        <p:nvSpPr>
          <p:cNvPr id="2" name="Rectangle 1">
            <a:hlinkClick r:id="rId3"/>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457200"/>
            <a:endParaRPr lang="en-ZA" dirty="0">
              <a:solidFill>
                <a:prstClr val="black"/>
              </a:solidFill>
            </a:endParaRPr>
          </a:p>
        </p:txBody>
      </p:sp>
      <p:sp>
        <p:nvSpPr>
          <p:cNvPr id="11" name="Rectangle 10"/>
          <p:cNvSpPr/>
          <p:nvPr/>
        </p:nvSpPr>
        <p:spPr>
          <a:xfrm>
            <a:off x="0" y="0"/>
            <a:ext cx="9144000" cy="491340"/>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defTabSz="895350">
              <a:spcBef>
                <a:spcPct val="20000"/>
              </a:spcBef>
            </a:pPr>
            <a:r>
              <a:rPr lang="en-ZA" sz="3600" b="1" dirty="0" smtClean="0">
                <a:solidFill>
                  <a:prstClr val="white"/>
                </a:solidFill>
              </a:rPr>
              <a:t>3. 2017/20 Targets Per Programme</a:t>
            </a:r>
            <a:endParaRPr lang="en-US" sz="3600" b="1" dirty="0">
              <a:solidFill>
                <a:prstClr val="white"/>
              </a:solidFill>
            </a:endParaRPr>
          </a:p>
        </p:txBody>
      </p:sp>
      <p:sp>
        <p:nvSpPr>
          <p:cNvPr id="6" name="Rectangle 5"/>
          <p:cNvSpPr/>
          <p:nvPr/>
        </p:nvSpPr>
        <p:spPr>
          <a:xfrm>
            <a:off x="279400" y="627171"/>
            <a:ext cx="8613080"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lvl="0"/>
            <a:r>
              <a:rPr lang="en-ZA" sz="2400" b="1" dirty="0">
                <a:solidFill>
                  <a:prstClr val="black"/>
                </a:solidFill>
              </a:rPr>
              <a:t>Programme 2: </a:t>
            </a:r>
            <a:r>
              <a:rPr lang="en-ZA" sz="2400" b="1" dirty="0" smtClean="0">
                <a:solidFill>
                  <a:prstClr val="black"/>
                </a:solidFill>
              </a:rPr>
              <a:t>Products and Platforms</a:t>
            </a:r>
            <a:endParaRPr lang="en-ZA" sz="2400" b="1" dirty="0">
              <a:solidFill>
                <a:prstClr val="black"/>
              </a:solidFill>
            </a:endParaRPr>
          </a:p>
        </p:txBody>
      </p:sp>
      <p:graphicFrame>
        <p:nvGraphicFramePr>
          <p:cNvPr id="7" name="Table 6"/>
          <p:cNvGraphicFramePr>
            <a:graphicFrameLocks noGrp="1"/>
          </p:cNvGraphicFramePr>
          <p:nvPr>
            <p:extLst>
              <p:ext uri="{D42A27DB-BD31-4B8C-83A1-F6EECF244321}">
                <p14:modId xmlns:p14="http://schemas.microsoft.com/office/powerpoint/2010/main" xmlns="" val="2762943230"/>
              </p:ext>
            </p:extLst>
          </p:nvPr>
        </p:nvGraphicFramePr>
        <p:xfrm>
          <a:off x="279400" y="2223663"/>
          <a:ext cx="8613080" cy="3799218"/>
        </p:xfrm>
        <a:graphic>
          <a:graphicData uri="http://schemas.openxmlformats.org/drawingml/2006/table">
            <a:tbl>
              <a:tblPr firstRow="1" bandRow="1">
                <a:tableStyleId>{F5AB1C69-6EDB-4FF4-983F-18BD219EF322}</a:tableStyleId>
              </a:tblPr>
              <a:tblGrid>
                <a:gridCol w="4306540"/>
                <a:gridCol w="4306540"/>
              </a:tblGrid>
              <a:tr h="405284">
                <a:tc>
                  <a:txBody>
                    <a:bodyPr/>
                    <a:lstStyle/>
                    <a:p>
                      <a:r>
                        <a:rPr lang="en-ZA" dirty="0" smtClean="0"/>
                        <a:t>Performance Indicator</a:t>
                      </a:r>
                      <a:endParaRPr lang="en-GB" dirty="0"/>
                    </a:p>
                  </a:txBody>
                  <a:tcPr/>
                </a:tc>
                <a:tc>
                  <a:txBody>
                    <a:bodyPr/>
                    <a:lstStyle/>
                    <a:p>
                      <a:r>
                        <a:rPr lang="en-ZA" dirty="0" smtClean="0"/>
                        <a:t> Target (2017/20)</a:t>
                      </a:r>
                      <a:endParaRPr lang="en-GB" dirty="0"/>
                    </a:p>
                  </a:txBody>
                  <a:tcPr/>
                </a:tc>
              </a:tr>
              <a:tr h="793681">
                <a:tc>
                  <a:txBody>
                    <a:bodyPr/>
                    <a:lstStyle/>
                    <a:p>
                      <a:r>
                        <a:rPr lang="en-ZA" dirty="0" smtClean="0"/>
                        <a:t>Number of editions</a:t>
                      </a:r>
                      <a:r>
                        <a:rPr lang="en-ZA" baseline="0" dirty="0" smtClean="0"/>
                        <a:t> of </a:t>
                      </a:r>
                      <a:r>
                        <a:rPr lang="en-ZA" i="1" baseline="0" dirty="0" smtClean="0"/>
                        <a:t>Vuk’uzenzele  </a:t>
                      </a:r>
                      <a:r>
                        <a:rPr lang="en-ZA" baseline="0" dirty="0" smtClean="0"/>
                        <a:t>newspaper published</a:t>
                      </a:r>
                      <a:endParaRPr lang="en-GB" dirty="0"/>
                    </a:p>
                  </a:txBody>
                  <a:tcPr/>
                </a:tc>
                <a:tc>
                  <a:txBody>
                    <a:bodyPr/>
                    <a:lstStyle/>
                    <a:p>
                      <a:r>
                        <a:rPr lang="en-ZA" dirty="0" smtClean="0"/>
                        <a:t>21 editions</a:t>
                      </a:r>
                      <a:r>
                        <a:rPr lang="en-ZA" baseline="0" dirty="0" smtClean="0"/>
                        <a:t> published annually</a:t>
                      </a:r>
                      <a:endParaRPr lang="en-GB" dirty="0"/>
                    </a:p>
                  </a:txBody>
                  <a:tcPr/>
                </a:tc>
              </a:tr>
              <a:tr h="793681">
                <a:tc>
                  <a:txBody>
                    <a:bodyPr/>
                    <a:lstStyle/>
                    <a:p>
                      <a:r>
                        <a:rPr lang="en-ZA" dirty="0" smtClean="0"/>
                        <a:t>Number of editions</a:t>
                      </a:r>
                      <a:r>
                        <a:rPr lang="en-ZA" baseline="0" dirty="0" smtClean="0"/>
                        <a:t> of </a:t>
                      </a:r>
                      <a:r>
                        <a:rPr lang="en-ZA" i="1" baseline="0" dirty="0" smtClean="0"/>
                        <a:t>PSM </a:t>
                      </a:r>
                      <a:r>
                        <a:rPr lang="en-ZA" baseline="0" dirty="0" smtClean="0"/>
                        <a:t>magazine published </a:t>
                      </a:r>
                      <a:endParaRPr lang="en-GB" i="0" dirty="0"/>
                    </a:p>
                  </a:txBody>
                  <a:tcPr/>
                </a:tc>
                <a:tc>
                  <a:txBody>
                    <a:bodyPr/>
                    <a:lstStyle/>
                    <a:p>
                      <a:r>
                        <a:rPr lang="en-ZA" dirty="0" smtClean="0"/>
                        <a:t>11 editions</a:t>
                      </a:r>
                      <a:r>
                        <a:rPr lang="en-ZA" baseline="0" dirty="0" smtClean="0"/>
                        <a:t> published annually</a:t>
                      </a:r>
                      <a:endParaRPr lang="en-GB" dirty="0"/>
                    </a:p>
                  </a:txBody>
                  <a:tcPr/>
                </a:tc>
              </a:tr>
              <a:tr h="1012891">
                <a:tc>
                  <a:txBody>
                    <a:bodyPr/>
                    <a:lstStyle/>
                    <a:p>
                      <a:r>
                        <a:rPr lang="en-ZA" sz="1800" kern="1200" dirty="0" smtClean="0">
                          <a:solidFill>
                            <a:schemeClr val="dk1"/>
                          </a:solidFill>
                          <a:effectLst/>
                          <a:latin typeface="+mn-lt"/>
                          <a:ea typeface="+mn-ea"/>
                          <a:cs typeface="+mn-cs"/>
                        </a:rPr>
                        <a:t>An  online edition of 2016/17 SAYB</a:t>
                      </a:r>
                      <a:r>
                        <a:rPr lang="en-ZA" sz="1800" i="1" kern="1200" dirty="0" smtClean="0">
                          <a:solidFill>
                            <a:schemeClr val="dk1"/>
                          </a:solidFill>
                          <a:effectLst/>
                          <a:latin typeface="+mn-lt"/>
                          <a:ea typeface="+mn-ea"/>
                          <a:cs typeface="+mn-cs"/>
                        </a:rPr>
                        <a:t> </a:t>
                      </a:r>
                      <a:r>
                        <a:rPr lang="en-ZA" sz="1800" kern="1200" dirty="0" smtClean="0">
                          <a:solidFill>
                            <a:schemeClr val="dk1"/>
                          </a:solidFill>
                          <a:effectLst/>
                          <a:latin typeface="+mn-lt"/>
                          <a:ea typeface="+mn-ea"/>
                          <a:cs typeface="+mn-cs"/>
                        </a:rPr>
                        <a:t>and </a:t>
                      </a:r>
                      <a:r>
                        <a:rPr lang="en-ZA" sz="1800" i="1" kern="1200" dirty="0" smtClean="0">
                          <a:solidFill>
                            <a:schemeClr val="dk1"/>
                          </a:solidFill>
                          <a:effectLst/>
                          <a:latin typeface="+mn-lt"/>
                          <a:ea typeface="+mn-ea"/>
                          <a:cs typeface="+mn-cs"/>
                        </a:rPr>
                        <a:t>Pocket Guide to South Africa</a:t>
                      </a:r>
                      <a:r>
                        <a:rPr lang="en-ZA" sz="1800" kern="1200" dirty="0" smtClean="0">
                          <a:solidFill>
                            <a:schemeClr val="dk1"/>
                          </a:solidFill>
                          <a:effectLst/>
                          <a:latin typeface="+mn-lt"/>
                          <a:ea typeface="+mn-ea"/>
                          <a:cs typeface="+mn-cs"/>
                        </a:rPr>
                        <a:t> published annually</a:t>
                      </a:r>
                      <a:endParaRPr lang="en-GB" i="0" dirty="0"/>
                    </a:p>
                  </a:txBody>
                  <a:tcPr/>
                </a:tc>
                <a:tc>
                  <a:txBody>
                    <a:bodyPr/>
                    <a:lstStyle/>
                    <a:p>
                      <a:r>
                        <a:rPr lang="en-ZA" sz="1800" kern="1200" dirty="0" smtClean="0">
                          <a:solidFill>
                            <a:schemeClr val="dk1"/>
                          </a:solidFill>
                          <a:effectLst/>
                          <a:latin typeface="+mn-lt"/>
                          <a:ea typeface="+mn-ea"/>
                          <a:cs typeface="+mn-cs"/>
                        </a:rPr>
                        <a:t>One  online edition of 2016/17 SAYB</a:t>
                      </a:r>
                      <a:r>
                        <a:rPr lang="en-ZA" sz="1800" i="1" kern="1200" dirty="0" smtClean="0">
                          <a:solidFill>
                            <a:schemeClr val="dk1"/>
                          </a:solidFill>
                          <a:effectLst/>
                          <a:latin typeface="+mn-lt"/>
                          <a:ea typeface="+mn-ea"/>
                          <a:cs typeface="+mn-cs"/>
                        </a:rPr>
                        <a:t> </a:t>
                      </a:r>
                      <a:r>
                        <a:rPr lang="en-ZA" sz="1800" kern="1200" dirty="0" smtClean="0">
                          <a:solidFill>
                            <a:schemeClr val="dk1"/>
                          </a:solidFill>
                          <a:effectLst/>
                          <a:latin typeface="+mn-lt"/>
                          <a:ea typeface="+mn-ea"/>
                          <a:cs typeface="+mn-cs"/>
                        </a:rPr>
                        <a:t>and </a:t>
                      </a:r>
                      <a:r>
                        <a:rPr lang="en-ZA" sz="1800" i="1" kern="1200" dirty="0" smtClean="0">
                          <a:solidFill>
                            <a:schemeClr val="dk1"/>
                          </a:solidFill>
                          <a:effectLst/>
                          <a:latin typeface="+mn-lt"/>
                          <a:ea typeface="+mn-ea"/>
                          <a:cs typeface="+mn-cs"/>
                        </a:rPr>
                        <a:t>Pocket Guide to South Africa</a:t>
                      </a:r>
                      <a:r>
                        <a:rPr lang="en-ZA" sz="1800" kern="1200" dirty="0" smtClean="0">
                          <a:solidFill>
                            <a:schemeClr val="dk1"/>
                          </a:solidFill>
                          <a:effectLst/>
                          <a:latin typeface="+mn-lt"/>
                          <a:ea typeface="+mn-ea"/>
                          <a:cs typeface="+mn-cs"/>
                        </a:rPr>
                        <a:t> published annually</a:t>
                      </a:r>
                      <a:endParaRPr lang="en-GB" dirty="0"/>
                    </a:p>
                  </a:txBody>
                  <a:tcPr/>
                </a:tc>
              </a:tr>
              <a:tr h="793681">
                <a:tc>
                  <a:txBody>
                    <a:bodyPr/>
                    <a:lstStyle/>
                    <a:p>
                      <a:r>
                        <a:rPr lang="en-ZA" sz="1800" kern="1200" dirty="0" smtClean="0">
                          <a:solidFill>
                            <a:schemeClr val="dk1"/>
                          </a:solidFill>
                          <a:effectLst/>
                          <a:latin typeface="+mn-lt"/>
                          <a:ea typeface="+mn-ea"/>
                          <a:cs typeface="+mn-cs"/>
                        </a:rPr>
                        <a:t>Percentage of language services request completed</a:t>
                      </a:r>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kern="1200" dirty="0" smtClean="0">
                          <a:solidFill>
                            <a:schemeClr val="dk1"/>
                          </a:solidFill>
                          <a:effectLst/>
                          <a:latin typeface="+mn-lt"/>
                          <a:ea typeface="+mn-ea"/>
                          <a:cs typeface="+mn-cs"/>
                        </a:rPr>
                        <a:t>100% language services requests completed</a:t>
                      </a:r>
                      <a:endParaRPr lang="en-US" sz="1800" kern="1200" dirty="0" smtClean="0">
                        <a:solidFill>
                          <a:schemeClr val="dk1"/>
                        </a:solidFill>
                        <a:effectLst/>
                        <a:latin typeface="+mn-lt"/>
                        <a:ea typeface="+mn-ea"/>
                        <a:cs typeface="+mn-cs"/>
                      </a:endParaRPr>
                    </a:p>
                  </a:txBody>
                  <a:tcPr/>
                </a:tc>
              </a:tr>
            </a:tbl>
          </a:graphicData>
        </a:graphic>
      </p:graphicFrame>
      <p:sp>
        <p:nvSpPr>
          <p:cNvPr id="8" name="Slide Number Placeholder 2"/>
          <p:cNvSpPr>
            <a:spLocks noGrp="1"/>
          </p:cNvSpPr>
          <p:nvPr>
            <p:ph type="sldNum" sz="quarter" idx="12"/>
          </p:nvPr>
        </p:nvSpPr>
        <p:spPr>
          <a:xfrm>
            <a:off x="6656676" y="6335807"/>
            <a:ext cx="2133600" cy="365125"/>
          </a:xfrm>
        </p:spPr>
        <p:txBody>
          <a:bodyPr/>
          <a:lstStyle/>
          <a:p>
            <a:r>
              <a:rPr lang="en-US" dirty="0" smtClean="0">
                <a:solidFill>
                  <a:prstClr val="black">
                    <a:tint val="75000"/>
                  </a:prstClr>
                </a:solidFill>
              </a:rPr>
              <a:t>12</a:t>
            </a:r>
            <a:endParaRPr lang="en-US" dirty="0">
              <a:solidFill>
                <a:prstClr val="black">
                  <a:tint val="75000"/>
                </a:prstClr>
              </a:solidFill>
            </a:endParaRPr>
          </a:p>
        </p:txBody>
      </p:sp>
    </p:spTree>
    <p:extLst>
      <p:ext uri="{BB962C8B-B14F-4D97-AF65-F5344CB8AC3E}">
        <p14:creationId xmlns:p14="http://schemas.microsoft.com/office/powerpoint/2010/main" xmlns="" val="32951221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279400" y="1196752"/>
            <a:ext cx="8613080" cy="93610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1800" b="1" dirty="0" smtClean="0">
                <a:solidFill>
                  <a:prstClr val="black"/>
                </a:solidFill>
              </a:rPr>
              <a:t>Strategic Objective </a:t>
            </a:r>
            <a:r>
              <a:rPr lang="en-ZA" sz="1800" b="1" dirty="0"/>
              <a:t>2.1</a:t>
            </a:r>
            <a:r>
              <a:rPr lang="en-ZA" sz="1800" b="1" dirty="0" smtClean="0"/>
              <a:t>: </a:t>
            </a:r>
            <a:r>
              <a:rPr lang="en-ZA" sz="1800" dirty="0" smtClean="0"/>
              <a:t>Produce </a:t>
            </a:r>
            <a:r>
              <a:rPr lang="en-ZA" sz="1800" dirty="0"/>
              <a:t>government’s communication products and services to grow the share of voice of government messages in the public arena. </a:t>
            </a:r>
            <a:r>
              <a:rPr lang="en-ZA" sz="1800" dirty="0" smtClean="0">
                <a:solidFill>
                  <a:prstClr val="black"/>
                </a:solidFill>
              </a:rPr>
              <a:t> </a:t>
            </a:r>
            <a:endParaRPr lang="en-ZA" sz="1800" dirty="0">
              <a:solidFill>
                <a:prstClr val="black"/>
              </a:solidFill>
            </a:endParaRPr>
          </a:p>
        </p:txBody>
      </p:sp>
      <p:sp>
        <p:nvSpPr>
          <p:cNvPr id="2" name="Rectangle 1">
            <a:hlinkClick r:id="rId3"/>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457200"/>
            <a:endParaRPr lang="en-ZA" dirty="0">
              <a:solidFill>
                <a:prstClr val="black"/>
              </a:solidFill>
            </a:endParaRPr>
          </a:p>
        </p:txBody>
      </p:sp>
      <p:sp>
        <p:nvSpPr>
          <p:cNvPr id="11" name="Rectangle 10"/>
          <p:cNvSpPr/>
          <p:nvPr/>
        </p:nvSpPr>
        <p:spPr>
          <a:xfrm>
            <a:off x="0" y="0"/>
            <a:ext cx="9144000" cy="491340"/>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defTabSz="895350">
              <a:spcBef>
                <a:spcPct val="20000"/>
              </a:spcBef>
            </a:pPr>
            <a:r>
              <a:rPr lang="en-ZA" sz="4000" b="1" dirty="0" smtClean="0">
                <a:solidFill>
                  <a:prstClr val="white"/>
                </a:solidFill>
              </a:rPr>
              <a:t>3.  2017/20 Targets Per Programme</a:t>
            </a:r>
            <a:endParaRPr lang="en-US" sz="4000" b="1" dirty="0">
              <a:solidFill>
                <a:prstClr val="white"/>
              </a:solidFill>
            </a:endParaRPr>
          </a:p>
        </p:txBody>
      </p:sp>
      <p:sp>
        <p:nvSpPr>
          <p:cNvPr id="6" name="Rectangle 5"/>
          <p:cNvSpPr/>
          <p:nvPr/>
        </p:nvSpPr>
        <p:spPr>
          <a:xfrm>
            <a:off x="279400" y="627171"/>
            <a:ext cx="8613080"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lvl="0"/>
            <a:r>
              <a:rPr lang="en-ZA" sz="2400" b="1" dirty="0">
                <a:solidFill>
                  <a:prstClr val="black"/>
                </a:solidFill>
              </a:rPr>
              <a:t>Programme</a:t>
            </a:r>
            <a:r>
              <a:rPr lang="en-ZA" sz="2000" b="1" dirty="0">
                <a:solidFill>
                  <a:prstClr val="black"/>
                </a:solidFill>
              </a:rPr>
              <a:t> 2: </a:t>
            </a:r>
            <a:r>
              <a:rPr lang="en-ZA" sz="2400" b="1" dirty="0" smtClean="0">
                <a:solidFill>
                  <a:prstClr val="black"/>
                </a:solidFill>
              </a:rPr>
              <a:t>Products and Platforms</a:t>
            </a:r>
            <a:endParaRPr lang="en-ZA" sz="2400" b="1" dirty="0">
              <a:solidFill>
                <a:prstClr val="black"/>
              </a:solidFill>
            </a:endParaRPr>
          </a:p>
        </p:txBody>
      </p:sp>
      <p:graphicFrame>
        <p:nvGraphicFramePr>
          <p:cNvPr id="7" name="Table 6"/>
          <p:cNvGraphicFramePr>
            <a:graphicFrameLocks noGrp="1"/>
          </p:cNvGraphicFramePr>
          <p:nvPr>
            <p:extLst>
              <p:ext uri="{D42A27DB-BD31-4B8C-83A1-F6EECF244321}">
                <p14:modId xmlns:p14="http://schemas.microsoft.com/office/powerpoint/2010/main" xmlns="" val="2117131786"/>
              </p:ext>
            </p:extLst>
          </p:nvPr>
        </p:nvGraphicFramePr>
        <p:xfrm>
          <a:off x="279400" y="2223663"/>
          <a:ext cx="8613080" cy="3302085"/>
        </p:xfrm>
        <a:graphic>
          <a:graphicData uri="http://schemas.openxmlformats.org/drawingml/2006/table">
            <a:tbl>
              <a:tblPr firstRow="1" bandRow="1">
                <a:tableStyleId>{F5AB1C69-6EDB-4FF4-983F-18BD219EF322}</a:tableStyleId>
              </a:tblPr>
              <a:tblGrid>
                <a:gridCol w="4306540"/>
                <a:gridCol w="4306540"/>
              </a:tblGrid>
              <a:tr h="405284">
                <a:tc>
                  <a:txBody>
                    <a:bodyPr/>
                    <a:lstStyle/>
                    <a:p>
                      <a:r>
                        <a:rPr lang="en-ZA" dirty="0" smtClean="0"/>
                        <a:t>Performance Indicator</a:t>
                      </a:r>
                      <a:endParaRPr lang="en-GB" dirty="0"/>
                    </a:p>
                  </a:txBody>
                  <a:tcPr/>
                </a:tc>
                <a:tc>
                  <a:txBody>
                    <a:bodyPr/>
                    <a:lstStyle/>
                    <a:p>
                      <a:r>
                        <a:rPr lang="en-ZA" dirty="0" smtClean="0"/>
                        <a:t> Target (2017/20)</a:t>
                      </a:r>
                      <a:endParaRPr lang="en-GB" dirty="0"/>
                    </a:p>
                  </a:txBody>
                  <a:tcPr/>
                </a:tc>
              </a:tr>
              <a:tr h="793681">
                <a:tc>
                  <a:txBody>
                    <a:bodyPr/>
                    <a:lstStyle/>
                    <a:p>
                      <a:r>
                        <a:rPr lang="en-ZA" dirty="0" smtClean="0"/>
                        <a:t>News updates on key government programmes and activities(excluding public holidays, weekends and holiday periods</a:t>
                      </a:r>
                    </a:p>
                  </a:txBody>
                  <a:tcPr/>
                </a:tc>
                <a:tc>
                  <a:txBody>
                    <a:bodyPr/>
                    <a:lstStyle/>
                    <a:p>
                      <a:r>
                        <a:rPr lang="en-ZA" dirty="0" smtClean="0"/>
                        <a:t>Daily news updates on key government programmes and activities</a:t>
                      </a:r>
                    </a:p>
                  </a:txBody>
                  <a:tcPr/>
                </a:tc>
              </a:tr>
              <a:tr h="793681">
                <a:tc>
                  <a:txBody>
                    <a:bodyPr/>
                    <a:lstStyle/>
                    <a:p>
                      <a:r>
                        <a:rPr lang="en-ZA" sz="1800" i="0" kern="1200" dirty="0" smtClean="0">
                          <a:solidFill>
                            <a:schemeClr val="dk1"/>
                          </a:solidFill>
                          <a:effectLst/>
                          <a:latin typeface="+mn-lt"/>
                          <a:ea typeface="+mn-ea"/>
                          <a:cs typeface="+mn-cs"/>
                        </a:rPr>
                        <a:t>Updated content on the </a:t>
                      </a:r>
                      <a:r>
                        <a:rPr lang="en-ZA" sz="1800" i="0" u="sng" kern="1200" dirty="0" smtClean="0">
                          <a:solidFill>
                            <a:schemeClr val="dk1"/>
                          </a:solidFill>
                          <a:effectLst/>
                          <a:latin typeface="+mn-lt"/>
                          <a:ea typeface="+mn-ea"/>
                          <a:cs typeface="+mn-cs"/>
                          <a:hlinkClick r:id="rId4"/>
                        </a:rPr>
                        <a:t>www.gov.za</a:t>
                      </a:r>
                      <a:r>
                        <a:rPr lang="en-ZA" sz="1800" i="0" kern="1200" dirty="0" smtClean="0">
                          <a:solidFill>
                            <a:schemeClr val="dk1"/>
                          </a:solidFill>
                          <a:effectLst/>
                          <a:latin typeface="+mn-lt"/>
                          <a:ea typeface="+mn-ea"/>
                          <a:cs typeface="+mn-cs"/>
                        </a:rPr>
                        <a:t>  website as per items received (excluding public holidays, weekends and holiday periods)</a:t>
                      </a:r>
                      <a:endParaRPr lang="en-ZA" i="0" dirty="0" smtClean="0"/>
                    </a:p>
                  </a:txBody>
                  <a:tcPr/>
                </a:tc>
                <a:tc>
                  <a:txBody>
                    <a:bodyPr/>
                    <a:lstStyle/>
                    <a:p>
                      <a:r>
                        <a:rPr lang="en-ZA" sz="1800" i="0" kern="1200" dirty="0" smtClean="0">
                          <a:solidFill>
                            <a:schemeClr val="dk1"/>
                          </a:solidFill>
                          <a:effectLst/>
                          <a:latin typeface="+mn-lt"/>
                          <a:ea typeface="+mn-ea"/>
                          <a:cs typeface="+mn-cs"/>
                        </a:rPr>
                        <a:t>Daily content updates to the </a:t>
                      </a:r>
                      <a:r>
                        <a:rPr lang="en-ZA" sz="1800" i="0" u="sng" kern="1200" dirty="0" smtClean="0">
                          <a:solidFill>
                            <a:schemeClr val="dk1"/>
                          </a:solidFill>
                          <a:effectLst/>
                          <a:latin typeface="+mn-lt"/>
                          <a:ea typeface="+mn-ea"/>
                          <a:cs typeface="+mn-cs"/>
                          <a:hlinkClick r:id="rId4"/>
                        </a:rPr>
                        <a:t>www.gov.za</a:t>
                      </a:r>
                      <a:r>
                        <a:rPr lang="en-ZA" sz="1800" i="0" kern="1200" dirty="0" smtClean="0">
                          <a:solidFill>
                            <a:schemeClr val="dk1"/>
                          </a:solidFill>
                          <a:effectLst/>
                          <a:latin typeface="+mn-lt"/>
                          <a:ea typeface="+mn-ea"/>
                          <a:cs typeface="+mn-cs"/>
                        </a:rPr>
                        <a:t> website as per items received(excluding public holidays, weekends and holiday periods)</a:t>
                      </a:r>
                      <a:endParaRPr lang="en-GB" i="0" dirty="0"/>
                    </a:p>
                  </a:txBody>
                  <a:tcPr/>
                </a:tc>
              </a:tr>
              <a:tr h="793681">
                <a:tc>
                  <a:txBody>
                    <a:bodyPr/>
                    <a:lstStyle/>
                    <a:p>
                      <a:r>
                        <a:rPr lang="en-ZA" dirty="0" smtClean="0"/>
                        <a:t>Number of reports on social media accounts performance as per weekly content plans</a:t>
                      </a:r>
                      <a:endParaRPr lang="en-GB" dirty="0"/>
                    </a:p>
                  </a:txBody>
                  <a:tcPr/>
                </a:tc>
                <a:tc>
                  <a:txBody>
                    <a:bodyPr/>
                    <a:lstStyle/>
                    <a:p>
                      <a:r>
                        <a:rPr lang="en-ZA" sz="1800" kern="1200" dirty="0" smtClean="0">
                          <a:solidFill>
                            <a:schemeClr val="dk1"/>
                          </a:solidFill>
                          <a:effectLst/>
                          <a:latin typeface="+mn-lt"/>
                          <a:ea typeface="+mn-ea"/>
                          <a:cs typeface="+mn-cs"/>
                        </a:rPr>
                        <a:t>12 reports per year on social media accounts performance</a:t>
                      </a:r>
                      <a:endParaRPr lang="en-GB" dirty="0"/>
                    </a:p>
                  </a:txBody>
                  <a:tcPr/>
                </a:tc>
              </a:tr>
            </a:tbl>
          </a:graphicData>
        </a:graphic>
      </p:graphicFrame>
      <p:grpSp>
        <p:nvGrpSpPr>
          <p:cNvPr id="15" name="Group 14"/>
          <p:cNvGrpSpPr/>
          <p:nvPr/>
        </p:nvGrpSpPr>
        <p:grpSpPr>
          <a:xfrm>
            <a:off x="352729" y="5516772"/>
            <a:ext cx="2359792" cy="1148246"/>
            <a:chOff x="1158240" y="1583968"/>
            <a:chExt cx="3222056" cy="2070457"/>
          </a:xfrm>
        </p:grpSpPr>
        <p:pic>
          <p:nvPicPr>
            <p:cNvPr id="16" name="Picture 2" descr="http://www.insidefacebook.com/wp-content/uploads/2008/08/fbiphone20-1.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275616" y="1638635"/>
              <a:ext cx="1104680" cy="2015790"/>
            </a:xfrm>
            <a:prstGeom prst="rect">
              <a:avLst/>
            </a:prstGeom>
            <a:noFill/>
            <a:extLst>
              <a:ext uri="{909E8E84-426E-40DD-AFC4-6F175D3DCCD1}">
                <a14:hiddenFill xmlns:a14="http://schemas.microsoft.com/office/drawing/2010/main" xmlns="">
                  <a:solidFill>
                    <a:srgbClr val="FFFFFF"/>
                  </a:solidFill>
                </a14:hiddenFill>
              </a:ext>
            </a:extLst>
          </p:spPr>
        </p:pic>
        <p:pic>
          <p:nvPicPr>
            <p:cNvPr id="17" name="Picture 12" descr="http://www.polyvore.com/cgi/img-thing?.out=jpg&amp;size=l&amp;tid=30116085"/>
            <p:cNvPicPr>
              <a:picLocks noChangeAspect="1" noChangeArrowheads="1"/>
            </p:cNvPicPr>
            <p:nvPr/>
          </p:nvPicPr>
          <p:blipFill rotWithShape="1">
            <a:blip r:embed="rId6" cstate="print">
              <a:extLst>
                <a:ext uri="{28A0092B-C50C-407E-A947-70E740481C1C}">
                  <a14:useLocalDpi xmlns:a14="http://schemas.microsoft.com/office/drawing/2010/main" xmlns="" val="0"/>
                </a:ext>
              </a:extLst>
            </a:blip>
            <a:srcRect t="4620" r="28089" b="50870"/>
            <a:stretch/>
          </p:blipFill>
          <p:spPr bwMode="auto">
            <a:xfrm>
              <a:off x="1800860" y="2160285"/>
              <a:ext cx="1445260" cy="894560"/>
            </a:xfrm>
            <a:prstGeom prst="rect">
              <a:avLst/>
            </a:prstGeom>
            <a:noFill/>
            <a:extLst>
              <a:ext uri="{909E8E84-426E-40DD-AFC4-6F175D3DCCD1}">
                <a14:hiddenFill xmlns:a14="http://schemas.microsoft.com/office/drawing/2010/main" xmlns="">
                  <a:solidFill>
                    <a:srgbClr val="FFFFFF"/>
                  </a:solidFill>
                </a14:hiddenFill>
              </a:ext>
            </a:extLst>
          </p:spPr>
        </p:pic>
        <p:pic>
          <p:nvPicPr>
            <p:cNvPr id="21" name="Picture 14" descr="http://1.bp.blogspot.com/-aMKRss5fanw/Ti6yXgRy88I/AAAAAAAAAIo/4HwxvLLB3K0/s320/twitter_logo_t.jpg"/>
            <p:cNvPicPr>
              <a:picLocks noChangeAspect="1" noChangeArrowheads="1"/>
            </p:cNvPicPr>
            <p:nvPr/>
          </p:nvPicPr>
          <p:blipFill rotWithShape="1">
            <a:blip r:embed="rId7" cstate="print">
              <a:extLst>
                <a:ext uri="{28A0092B-C50C-407E-A947-70E740481C1C}">
                  <a14:useLocalDpi xmlns:a14="http://schemas.microsoft.com/office/drawing/2010/main" xmlns="" val="0"/>
                </a:ext>
              </a:extLst>
            </a:blip>
            <a:srcRect b="13971"/>
            <a:stretch/>
          </p:blipFill>
          <p:spPr bwMode="auto">
            <a:xfrm>
              <a:off x="2508250" y="2996146"/>
              <a:ext cx="646430" cy="613648"/>
            </a:xfrm>
            <a:prstGeom prst="rect">
              <a:avLst/>
            </a:prstGeom>
            <a:noFill/>
            <a:extLst>
              <a:ext uri="{909E8E84-426E-40DD-AFC4-6F175D3DCCD1}">
                <a14:hiddenFill xmlns:a14="http://schemas.microsoft.com/office/drawing/2010/main" xmlns="">
                  <a:solidFill>
                    <a:srgbClr val="FFFFFF"/>
                  </a:solidFill>
                </a14:hiddenFill>
              </a:ext>
            </a:extLst>
          </p:spPr>
        </p:pic>
        <p:pic>
          <p:nvPicPr>
            <p:cNvPr id="22" name="Picture 16" descr="http://www.pycomall.com/images/P1/Flickr_logo_in_vector_format.png"/>
            <p:cNvPicPr>
              <a:picLocks noChangeAspect="1" noChangeArrowheads="1"/>
            </p:cNvPicPr>
            <p:nvPr/>
          </p:nvPicPr>
          <p:blipFill rotWithShape="1">
            <a:blip r:embed="rId8" cstate="print">
              <a:extLst>
                <a:ext uri="{28A0092B-C50C-407E-A947-70E740481C1C}">
                  <a14:useLocalDpi xmlns:a14="http://schemas.microsoft.com/office/drawing/2010/main" xmlns="" val="0"/>
                </a:ext>
              </a:extLst>
            </a:blip>
            <a:srcRect l="17533" t="36848" r="7667" b="39716"/>
            <a:stretch/>
          </p:blipFill>
          <p:spPr bwMode="auto">
            <a:xfrm>
              <a:off x="1158240" y="1583968"/>
              <a:ext cx="1996440" cy="625502"/>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23" name="Picture 6"/>
          <p:cNvPicPr>
            <a:picLocks noChangeAspect="1" noChangeArrowheads="1"/>
          </p:cNvPicPr>
          <p:nvPr/>
        </p:nvPicPr>
        <p:blipFill rotWithShape="1">
          <a:blip r:embed="rId9" cstate="screen">
            <a:extLst>
              <a:ext uri="{28A0092B-C50C-407E-A947-70E740481C1C}">
                <a14:useLocalDpi xmlns:a14="http://schemas.microsoft.com/office/drawing/2010/main" xmlns=""/>
              </a:ext>
            </a:extLst>
          </a:blip>
          <a:srcRect/>
          <a:stretch/>
        </p:blipFill>
        <p:spPr bwMode="auto">
          <a:xfrm>
            <a:off x="3041752" y="5547090"/>
            <a:ext cx="3832129" cy="93966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4" name="Picture 2"/>
          <p:cNvPicPr>
            <a:picLocks noChangeAspect="1" noChangeArrowheads="1"/>
          </p:cNvPicPr>
          <p:nvPr/>
        </p:nvPicPr>
        <p:blipFill rotWithShape="1">
          <a:blip r:embed="rId10" cstate="screen">
            <a:extLst>
              <a:ext uri="{28A0092B-C50C-407E-A947-70E740481C1C}">
                <a14:useLocalDpi xmlns:a14="http://schemas.microsoft.com/office/drawing/2010/main" xmlns=""/>
              </a:ext>
            </a:extLst>
          </a:blip>
          <a:srcRect/>
          <a:stretch/>
        </p:blipFill>
        <p:spPr bwMode="auto">
          <a:xfrm>
            <a:off x="7111031" y="5527812"/>
            <a:ext cx="1544299" cy="66039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4" name="Slide Number Placeholder 2"/>
          <p:cNvSpPr>
            <a:spLocks noGrp="1"/>
          </p:cNvSpPr>
          <p:nvPr>
            <p:ph type="sldNum" sz="quarter" idx="12"/>
          </p:nvPr>
        </p:nvSpPr>
        <p:spPr>
          <a:xfrm>
            <a:off x="6656676" y="6335807"/>
            <a:ext cx="2133600" cy="365125"/>
          </a:xfrm>
        </p:spPr>
        <p:txBody>
          <a:bodyPr/>
          <a:lstStyle/>
          <a:p>
            <a:r>
              <a:rPr lang="en-US" dirty="0" smtClean="0">
                <a:solidFill>
                  <a:prstClr val="black">
                    <a:tint val="75000"/>
                  </a:prstClr>
                </a:solidFill>
              </a:rPr>
              <a:t>13</a:t>
            </a:r>
            <a:endParaRPr lang="en-US" dirty="0">
              <a:solidFill>
                <a:prstClr val="black">
                  <a:tint val="75000"/>
                </a:prstClr>
              </a:solidFill>
            </a:endParaRPr>
          </a:p>
        </p:txBody>
      </p:sp>
    </p:spTree>
    <p:extLst>
      <p:ext uri="{BB962C8B-B14F-4D97-AF65-F5344CB8AC3E}">
        <p14:creationId xmlns:p14="http://schemas.microsoft.com/office/powerpoint/2010/main" xmlns="" val="1241048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279400" y="1196752"/>
            <a:ext cx="8553266" cy="122413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1800" b="1" dirty="0">
                <a:solidFill>
                  <a:prstClr val="black"/>
                </a:solidFill>
              </a:rPr>
              <a:t>Strategic</a:t>
            </a:r>
            <a:r>
              <a:rPr lang="en-ZA" sz="2000" b="1" dirty="0" smtClean="0">
                <a:solidFill>
                  <a:prstClr val="black"/>
                </a:solidFill>
              </a:rPr>
              <a:t> </a:t>
            </a:r>
            <a:r>
              <a:rPr lang="en-ZA" sz="1800" b="1" dirty="0" smtClean="0">
                <a:solidFill>
                  <a:prstClr val="black"/>
                </a:solidFill>
              </a:rPr>
              <a:t>Objective </a:t>
            </a:r>
            <a:r>
              <a:rPr lang="en-ZA" sz="1800" b="1" dirty="0" smtClean="0"/>
              <a:t>2.2: </a:t>
            </a:r>
            <a:r>
              <a:rPr lang="en-ZA" sz="1800" dirty="0" smtClean="0">
                <a:ea typeface="Calibri" panose="020F0502020204030204" pitchFamily="34" charset="0"/>
              </a:rPr>
              <a:t>Provide </a:t>
            </a:r>
            <a:r>
              <a:rPr lang="en-ZA" sz="1800" dirty="0">
                <a:ea typeface="Calibri" panose="020F0502020204030204" pitchFamily="34" charset="0"/>
              </a:rPr>
              <a:t>strategic leadership and support in government communication through public opinion research and analysis of media coverage to understand the communication environment and inform government messages</a:t>
            </a:r>
            <a:r>
              <a:rPr lang="en-ZA" sz="1800" dirty="0">
                <a:latin typeface="Arial" panose="020B0604020202020204" pitchFamily="34" charset="0"/>
                <a:ea typeface="Calibri" panose="020F0502020204030204" pitchFamily="34" charset="0"/>
              </a:rPr>
              <a:t>.</a:t>
            </a:r>
            <a:r>
              <a:rPr lang="en-ZA" sz="1800" b="1" dirty="0" smtClean="0"/>
              <a:t>  </a:t>
            </a:r>
            <a:endParaRPr lang="en-ZA" sz="1800" b="1" dirty="0">
              <a:solidFill>
                <a:prstClr val="black"/>
              </a:solidFill>
            </a:endParaRPr>
          </a:p>
        </p:txBody>
      </p:sp>
      <p:sp>
        <p:nvSpPr>
          <p:cNvPr id="2" name="Rectangle 1">
            <a:hlinkClick r:id="rId3"/>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457200"/>
            <a:endParaRPr lang="en-ZA" dirty="0">
              <a:solidFill>
                <a:prstClr val="black"/>
              </a:solidFill>
            </a:endParaRPr>
          </a:p>
        </p:txBody>
      </p:sp>
      <p:sp>
        <p:nvSpPr>
          <p:cNvPr id="11" name="Rectangle 10"/>
          <p:cNvSpPr/>
          <p:nvPr/>
        </p:nvSpPr>
        <p:spPr>
          <a:xfrm>
            <a:off x="0" y="0"/>
            <a:ext cx="9144000" cy="491340"/>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defTabSz="895350">
              <a:spcBef>
                <a:spcPct val="20000"/>
              </a:spcBef>
            </a:pPr>
            <a:r>
              <a:rPr lang="en-ZA" sz="3600" b="1" dirty="0" smtClean="0">
                <a:solidFill>
                  <a:prstClr val="white"/>
                </a:solidFill>
              </a:rPr>
              <a:t>3.  2017/20 Targets Per Programme </a:t>
            </a:r>
            <a:endParaRPr lang="en-US" sz="3600" b="1" dirty="0">
              <a:solidFill>
                <a:prstClr val="white"/>
              </a:solidFill>
            </a:endParaRPr>
          </a:p>
        </p:txBody>
      </p:sp>
      <p:sp>
        <p:nvSpPr>
          <p:cNvPr id="6" name="Rectangle 5"/>
          <p:cNvSpPr/>
          <p:nvPr/>
        </p:nvSpPr>
        <p:spPr>
          <a:xfrm>
            <a:off x="279399" y="584242"/>
            <a:ext cx="8553267"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r>
              <a:rPr lang="en-ZA" sz="2400" b="1" dirty="0">
                <a:solidFill>
                  <a:prstClr val="black"/>
                </a:solidFill>
              </a:rPr>
              <a:t>Programme 2: </a:t>
            </a:r>
            <a:r>
              <a:rPr lang="en-ZA" sz="2400" b="1" dirty="0" smtClean="0">
                <a:solidFill>
                  <a:prstClr val="black"/>
                </a:solidFill>
              </a:rPr>
              <a:t>Policy and Research</a:t>
            </a:r>
            <a:endParaRPr lang="en-ZA" sz="2400" b="1" dirty="0">
              <a:solidFill>
                <a:prstClr val="black"/>
              </a:solidFill>
            </a:endParaRPr>
          </a:p>
        </p:txBody>
      </p:sp>
      <p:graphicFrame>
        <p:nvGraphicFramePr>
          <p:cNvPr id="7" name="Table 6"/>
          <p:cNvGraphicFramePr>
            <a:graphicFrameLocks noGrp="1"/>
          </p:cNvGraphicFramePr>
          <p:nvPr>
            <p:extLst>
              <p:ext uri="{D42A27DB-BD31-4B8C-83A1-F6EECF244321}">
                <p14:modId xmlns:p14="http://schemas.microsoft.com/office/powerpoint/2010/main" xmlns="" val="4057841953"/>
              </p:ext>
            </p:extLst>
          </p:nvPr>
        </p:nvGraphicFramePr>
        <p:xfrm>
          <a:off x="279400" y="2564904"/>
          <a:ext cx="8553266" cy="3489682"/>
        </p:xfrm>
        <a:graphic>
          <a:graphicData uri="http://schemas.openxmlformats.org/drawingml/2006/table">
            <a:tbl>
              <a:tblPr firstRow="1" bandRow="1">
                <a:tableStyleId>{F5AB1C69-6EDB-4FF4-983F-18BD219EF322}</a:tableStyleId>
              </a:tblPr>
              <a:tblGrid>
                <a:gridCol w="4276633"/>
                <a:gridCol w="4276633"/>
              </a:tblGrid>
              <a:tr h="409059">
                <a:tc>
                  <a:txBody>
                    <a:bodyPr/>
                    <a:lstStyle/>
                    <a:p>
                      <a:r>
                        <a:rPr lang="en-ZA" dirty="0" smtClean="0"/>
                        <a:t>Performance Indicator</a:t>
                      </a:r>
                      <a:endParaRPr lang="en-GB" dirty="0"/>
                    </a:p>
                  </a:txBody>
                  <a:tcPr/>
                </a:tc>
                <a:tc>
                  <a:txBody>
                    <a:bodyPr/>
                    <a:lstStyle/>
                    <a:p>
                      <a:r>
                        <a:rPr lang="en-ZA" dirty="0" smtClean="0"/>
                        <a:t> Target (2017/20)</a:t>
                      </a:r>
                      <a:endParaRPr lang="en-GB" dirty="0"/>
                    </a:p>
                  </a:txBody>
                  <a:tcPr/>
                </a:tc>
              </a:tr>
              <a:tr h="798926">
                <a:tc>
                  <a:txBody>
                    <a:bodyPr/>
                    <a:lstStyle/>
                    <a:p>
                      <a:r>
                        <a:rPr lang="en-ZA" dirty="0" smtClean="0"/>
                        <a:t>Number of  cluster  reports on perceptions of government priorities produced</a:t>
                      </a:r>
                      <a:endParaRPr lang="en-GB" dirty="0"/>
                    </a:p>
                  </a:txBody>
                  <a:tcPr/>
                </a:tc>
                <a:tc>
                  <a:txBody>
                    <a:bodyPr/>
                    <a:lstStyle/>
                    <a:p>
                      <a:r>
                        <a:rPr lang="en-ZA" dirty="0" smtClean="0"/>
                        <a:t>10 cluster reports on perceptions of government priorities produced annually</a:t>
                      </a:r>
                      <a:endParaRPr lang="en-GB" dirty="0"/>
                    </a:p>
                  </a:txBody>
                  <a:tcPr/>
                </a:tc>
              </a:tr>
              <a:tr h="952255">
                <a:tc>
                  <a:txBody>
                    <a:bodyPr/>
                    <a:lstStyle/>
                    <a:p>
                      <a:r>
                        <a:rPr lang="en-ZA" i="0" dirty="0" smtClean="0"/>
                        <a:t>Number of </a:t>
                      </a:r>
                      <a:r>
                        <a:rPr lang="en-ZA" i="1" dirty="0" smtClean="0"/>
                        <a:t>Pulse of the Nation </a:t>
                      </a:r>
                      <a:r>
                        <a:rPr lang="en-ZA" i="0" dirty="0" smtClean="0"/>
                        <a:t>reports produced</a:t>
                      </a:r>
                      <a:endParaRPr lang="en-GB" i="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dirty="0" smtClean="0"/>
                        <a:t>Two </a:t>
                      </a:r>
                      <a:r>
                        <a:rPr lang="en-ZA" i="1" dirty="0" smtClean="0"/>
                        <a:t>Pulse of the Nation</a:t>
                      </a:r>
                      <a:r>
                        <a:rPr lang="en-ZA" dirty="0" smtClean="0"/>
                        <a:t> reports produced per year</a:t>
                      </a:r>
                      <a:endParaRPr lang="en-GB" dirty="0" smtClean="0"/>
                    </a:p>
                    <a:p>
                      <a:endParaRPr lang="en-GB" dirty="0"/>
                    </a:p>
                  </a:txBody>
                  <a:tcPr/>
                </a:tc>
              </a:tr>
              <a:tr h="1329442">
                <a:tc>
                  <a:txBody>
                    <a:bodyPr/>
                    <a:lstStyle/>
                    <a:p>
                      <a:r>
                        <a:rPr lang="en-ZA" i="0" dirty="0" smtClean="0"/>
                        <a:t>Number of report</a:t>
                      </a:r>
                      <a:r>
                        <a:rPr lang="en-ZA" i="0" baseline="0" dirty="0" smtClean="0"/>
                        <a:t> on government communication monitoring and evaluation produced</a:t>
                      </a:r>
                      <a:endParaRPr lang="en-GB" i="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dirty="0" smtClean="0"/>
                        <a:t>Two reports on </a:t>
                      </a:r>
                      <a:r>
                        <a:rPr lang="en-ZA" i="0" baseline="0" dirty="0" smtClean="0"/>
                        <a:t>government communication monitoring and evaluation produced</a:t>
                      </a:r>
                      <a:endParaRPr lang="en-GB" i="0" dirty="0" smtClean="0"/>
                    </a:p>
                    <a:p>
                      <a:endParaRPr lang="en-GB" dirty="0"/>
                    </a:p>
                  </a:txBody>
                  <a:tcPr/>
                </a:tc>
              </a:tr>
            </a:tbl>
          </a:graphicData>
        </a:graphic>
      </p:graphicFrame>
      <p:sp>
        <p:nvSpPr>
          <p:cNvPr id="8" name="Slide Number Placeholder 2"/>
          <p:cNvSpPr>
            <a:spLocks noGrp="1"/>
          </p:cNvSpPr>
          <p:nvPr>
            <p:ph type="sldNum" sz="quarter" idx="12"/>
          </p:nvPr>
        </p:nvSpPr>
        <p:spPr>
          <a:xfrm>
            <a:off x="6686465" y="6198602"/>
            <a:ext cx="2133600" cy="365125"/>
          </a:xfrm>
        </p:spPr>
        <p:txBody>
          <a:bodyPr/>
          <a:lstStyle/>
          <a:p>
            <a:r>
              <a:rPr lang="en-US" dirty="0" smtClean="0">
                <a:solidFill>
                  <a:prstClr val="black">
                    <a:tint val="75000"/>
                  </a:prstClr>
                </a:solidFill>
              </a:rPr>
              <a:t>14</a:t>
            </a:r>
            <a:endParaRPr lang="en-US" dirty="0">
              <a:solidFill>
                <a:prstClr val="black">
                  <a:tint val="75000"/>
                </a:prstClr>
              </a:solidFill>
            </a:endParaRPr>
          </a:p>
        </p:txBody>
      </p:sp>
    </p:spTree>
    <p:extLst>
      <p:ext uri="{BB962C8B-B14F-4D97-AF65-F5344CB8AC3E}">
        <p14:creationId xmlns:p14="http://schemas.microsoft.com/office/powerpoint/2010/main" xmlns="" val="38739647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279400" y="1196752"/>
            <a:ext cx="8613080" cy="122413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1800" b="1" dirty="0">
                <a:solidFill>
                  <a:prstClr val="black"/>
                </a:solidFill>
              </a:rPr>
              <a:t>Strategic Objective 2.2</a:t>
            </a:r>
            <a:r>
              <a:rPr lang="en-ZA" sz="1800" b="1" dirty="0" smtClean="0">
                <a:solidFill>
                  <a:prstClr val="black"/>
                </a:solidFill>
              </a:rPr>
              <a:t>: </a:t>
            </a:r>
            <a:r>
              <a:rPr lang="en-ZA" sz="1800" dirty="0" smtClean="0">
                <a:solidFill>
                  <a:prstClr val="black"/>
                </a:solidFill>
              </a:rPr>
              <a:t>Provide</a:t>
            </a:r>
            <a:r>
              <a:rPr lang="en-ZA" sz="1800" b="1" dirty="0" smtClean="0">
                <a:solidFill>
                  <a:prstClr val="black"/>
                </a:solidFill>
              </a:rPr>
              <a:t> </a:t>
            </a:r>
            <a:r>
              <a:rPr lang="en-ZA" sz="1800" dirty="0">
                <a:solidFill>
                  <a:prstClr val="black"/>
                </a:solidFill>
              </a:rPr>
              <a:t>strategic leadership and support in government communication through public opinion research and analysis of media coverage to understand the communication environment and inform government messages. </a:t>
            </a:r>
          </a:p>
        </p:txBody>
      </p:sp>
      <p:sp>
        <p:nvSpPr>
          <p:cNvPr id="2" name="Rectangle 1">
            <a:hlinkClick r:id="rId3"/>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457200"/>
            <a:endParaRPr lang="en-ZA" dirty="0">
              <a:solidFill>
                <a:prstClr val="black"/>
              </a:solidFill>
            </a:endParaRPr>
          </a:p>
        </p:txBody>
      </p:sp>
      <p:sp>
        <p:nvSpPr>
          <p:cNvPr id="11" name="Rectangle 10"/>
          <p:cNvSpPr/>
          <p:nvPr/>
        </p:nvSpPr>
        <p:spPr>
          <a:xfrm>
            <a:off x="0" y="0"/>
            <a:ext cx="9144000" cy="491340"/>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defTabSz="895350">
              <a:spcBef>
                <a:spcPct val="20000"/>
              </a:spcBef>
            </a:pPr>
            <a:r>
              <a:rPr lang="en-ZA" sz="3600" b="1" dirty="0">
                <a:solidFill>
                  <a:prstClr val="white"/>
                </a:solidFill>
              </a:rPr>
              <a:t>3</a:t>
            </a:r>
            <a:r>
              <a:rPr lang="en-ZA" sz="3600" b="1" dirty="0" smtClean="0">
                <a:solidFill>
                  <a:prstClr val="white"/>
                </a:solidFill>
              </a:rPr>
              <a:t>.  2017/20 Targets Per Programme </a:t>
            </a:r>
            <a:endParaRPr lang="en-US" sz="3600" b="1" dirty="0">
              <a:solidFill>
                <a:prstClr val="white"/>
              </a:solidFill>
            </a:endParaRPr>
          </a:p>
        </p:txBody>
      </p:sp>
      <p:sp>
        <p:nvSpPr>
          <p:cNvPr id="6" name="Rectangle 5"/>
          <p:cNvSpPr/>
          <p:nvPr/>
        </p:nvSpPr>
        <p:spPr>
          <a:xfrm>
            <a:off x="279400" y="627171"/>
            <a:ext cx="8613080"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lvl="0"/>
            <a:r>
              <a:rPr lang="en-ZA" sz="2400" b="1" dirty="0">
                <a:solidFill>
                  <a:prstClr val="black"/>
                </a:solidFill>
              </a:rPr>
              <a:t>Programme 2: </a:t>
            </a:r>
            <a:r>
              <a:rPr lang="en-ZA" sz="2400" b="1" dirty="0" smtClean="0">
                <a:solidFill>
                  <a:prstClr val="black"/>
                </a:solidFill>
              </a:rPr>
              <a:t>Policy and Research</a:t>
            </a:r>
            <a:endParaRPr lang="en-ZA" sz="2400" b="1" dirty="0">
              <a:solidFill>
                <a:prstClr val="black"/>
              </a:solidFill>
            </a:endParaRPr>
          </a:p>
        </p:txBody>
      </p:sp>
      <p:graphicFrame>
        <p:nvGraphicFramePr>
          <p:cNvPr id="7" name="Table 6"/>
          <p:cNvGraphicFramePr>
            <a:graphicFrameLocks noGrp="1"/>
          </p:cNvGraphicFramePr>
          <p:nvPr>
            <p:extLst>
              <p:ext uri="{D42A27DB-BD31-4B8C-83A1-F6EECF244321}">
                <p14:modId xmlns:p14="http://schemas.microsoft.com/office/powerpoint/2010/main" xmlns="" val="2757397724"/>
              </p:ext>
            </p:extLst>
          </p:nvPr>
        </p:nvGraphicFramePr>
        <p:xfrm>
          <a:off x="279400" y="2564904"/>
          <a:ext cx="6668864" cy="3926076"/>
        </p:xfrm>
        <a:graphic>
          <a:graphicData uri="http://schemas.openxmlformats.org/drawingml/2006/table">
            <a:tbl>
              <a:tblPr firstRow="1" bandRow="1">
                <a:tableStyleId>{F5AB1C69-6EDB-4FF4-983F-18BD219EF322}</a:tableStyleId>
              </a:tblPr>
              <a:tblGrid>
                <a:gridCol w="3334432"/>
                <a:gridCol w="3334432"/>
              </a:tblGrid>
              <a:tr h="335483">
                <a:tc>
                  <a:txBody>
                    <a:bodyPr/>
                    <a:lstStyle/>
                    <a:p>
                      <a:r>
                        <a:rPr lang="en-ZA" dirty="0" smtClean="0"/>
                        <a:t>Performance Indicator</a:t>
                      </a:r>
                      <a:endParaRPr lang="en-GB" dirty="0"/>
                    </a:p>
                  </a:txBody>
                  <a:tcPr/>
                </a:tc>
                <a:tc>
                  <a:txBody>
                    <a:bodyPr/>
                    <a:lstStyle/>
                    <a:p>
                      <a:r>
                        <a:rPr lang="en-ZA" dirty="0" smtClean="0"/>
                        <a:t> Target (2017/20)</a:t>
                      </a:r>
                      <a:endParaRPr lang="en-GB" dirty="0"/>
                    </a:p>
                  </a:txBody>
                  <a:tcPr/>
                </a:tc>
              </a:tr>
              <a:tr h="655227">
                <a:tc>
                  <a:txBody>
                    <a:bodyPr/>
                    <a:lstStyle/>
                    <a:p>
                      <a:r>
                        <a:rPr lang="en-ZA" dirty="0" smtClean="0"/>
                        <a:t>Number of media content analysis reports  produced </a:t>
                      </a:r>
                      <a:endParaRPr lang="en-GB" dirty="0"/>
                    </a:p>
                  </a:txBody>
                  <a:tcPr/>
                </a:tc>
                <a:tc>
                  <a:txBody>
                    <a:bodyPr/>
                    <a:lstStyle/>
                    <a:p>
                      <a:r>
                        <a:rPr lang="en-ZA" dirty="0" smtClean="0"/>
                        <a:t>Two media content analysis reports produced </a:t>
                      </a:r>
                      <a:endParaRPr lang="en-GB" dirty="0"/>
                    </a:p>
                  </a:txBody>
                  <a:tcPr/>
                </a:tc>
              </a:tr>
              <a:tr h="587096">
                <a:tc>
                  <a:txBody>
                    <a:bodyPr/>
                    <a:lstStyle/>
                    <a:p>
                      <a:r>
                        <a:rPr lang="en-ZA" i="0" dirty="0" smtClean="0"/>
                        <a:t>Percentage of key messages produced.</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dirty="0" smtClean="0"/>
                        <a:t>Produce 100% of key messages requested. </a:t>
                      </a:r>
                    </a:p>
                  </a:txBody>
                  <a:tcPr/>
                </a:tc>
              </a:tr>
              <a:tr h="1090321">
                <a:tc>
                  <a:txBody>
                    <a:bodyPr/>
                    <a:lstStyle/>
                    <a:p>
                      <a:r>
                        <a:rPr lang="en-ZA" sz="1800" i="1" kern="1200" dirty="0" smtClean="0">
                          <a:solidFill>
                            <a:schemeClr val="dk1"/>
                          </a:solidFill>
                          <a:effectLst/>
                          <a:latin typeface="+mn-lt"/>
                          <a:ea typeface="+mn-ea"/>
                          <a:cs typeface="+mn-cs"/>
                        </a:rPr>
                        <a:t>Number of Insight newsletters published</a:t>
                      </a:r>
                      <a:endParaRPr lang="en-ZA" i="1" dirty="0" smtClean="0"/>
                    </a:p>
                    <a:p>
                      <a:r>
                        <a:rPr lang="en-ZA" i="0" dirty="0" smtClean="0"/>
                        <a:t>Percentage  of opinion pieces produced </a:t>
                      </a:r>
                      <a:endParaRPr lang="en-GB" i="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i="1" kern="1200" dirty="0" smtClean="0">
                          <a:solidFill>
                            <a:schemeClr val="dk1"/>
                          </a:solidFill>
                          <a:effectLst/>
                          <a:latin typeface="+mn-lt"/>
                          <a:ea typeface="+mn-ea"/>
                          <a:cs typeface="+mn-cs"/>
                        </a:rPr>
                        <a:t>Four Insight newsletters published</a:t>
                      </a:r>
                      <a:endParaRPr lang="en-US" sz="1800" i="1" kern="1200" dirty="0" smtClean="0">
                        <a:solidFill>
                          <a:schemeClr val="dk1"/>
                        </a:solidFill>
                        <a:effectLst/>
                        <a:latin typeface="+mn-lt"/>
                        <a:ea typeface="+mn-ea"/>
                        <a:cs typeface="+mn-cs"/>
                      </a:endParaRPr>
                    </a:p>
                    <a:p>
                      <a:r>
                        <a:rPr lang="en-ZA" dirty="0" smtClean="0"/>
                        <a:t>Produced 100% of opinion pieces requested </a:t>
                      </a:r>
                      <a:endParaRPr lang="en-GB" dirty="0"/>
                    </a:p>
                  </a:txBody>
                  <a:tcPr/>
                </a:tc>
              </a:tr>
              <a:tr h="107628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i="0" kern="1200" dirty="0" smtClean="0">
                          <a:solidFill>
                            <a:schemeClr val="dk1"/>
                          </a:solidFill>
                          <a:effectLst/>
                          <a:latin typeface="+mn-lt"/>
                          <a:ea typeface="+mn-ea"/>
                          <a:cs typeface="+mn-cs"/>
                        </a:rPr>
                        <a:t>A publication of the media landscape produced</a:t>
                      </a:r>
                      <a:endParaRPr lang="en-US" sz="1800" i="0" kern="1200" dirty="0" smtClean="0">
                        <a:solidFill>
                          <a:schemeClr val="dk1"/>
                        </a:solidFill>
                        <a:effectLst/>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i="1" kern="1200" dirty="0" smtClean="0">
                          <a:solidFill>
                            <a:schemeClr val="dk1"/>
                          </a:solidFill>
                          <a:effectLst/>
                          <a:latin typeface="+mn-lt"/>
                          <a:ea typeface="+mn-ea"/>
                          <a:cs typeface="+mn-cs"/>
                        </a:rPr>
                        <a:t>A Media Landscape </a:t>
                      </a:r>
                      <a:r>
                        <a:rPr lang="en-ZA" sz="1800" i="0" kern="1200" dirty="0" smtClean="0">
                          <a:solidFill>
                            <a:schemeClr val="dk1"/>
                          </a:solidFill>
                          <a:effectLst/>
                          <a:latin typeface="+mn-lt"/>
                          <a:ea typeface="+mn-ea"/>
                          <a:cs typeface="+mn-cs"/>
                        </a:rPr>
                        <a:t>publication produced</a:t>
                      </a:r>
                      <a:endParaRPr lang="en-GB" i="0" dirty="0" smtClean="0"/>
                    </a:p>
                  </a:txBody>
                  <a:tcPr/>
                </a:tc>
              </a:tr>
            </a:tbl>
          </a:graphicData>
        </a:graphic>
      </p:graphicFrame>
      <p:pic>
        <p:nvPicPr>
          <p:cNvPr id="5122"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948264" y="3652743"/>
            <a:ext cx="2123728" cy="244827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 name="Rounded Rectangle 7"/>
          <p:cNvSpPr/>
          <p:nvPr/>
        </p:nvSpPr>
        <p:spPr>
          <a:xfrm>
            <a:off x="7020715" y="2563908"/>
            <a:ext cx="1871765" cy="1296144"/>
          </a:xfrm>
          <a:prstGeom prst="roundRect">
            <a:avLst>
              <a:gd name="adj" fmla="val 10000"/>
            </a:avLst>
          </a:prstGeom>
          <a:blipFill rotWithShape="1">
            <a:blip r:embed="rId5" cstate="prin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9" name="Slide Number Placeholder 2"/>
          <p:cNvSpPr>
            <a:spLocks noGrp="1"/>
          </p:cNvSpPr>
          <p:nvPr>
            <p:ph type="sldNum" sz="quarter" idx="12"/>
          </p:nvPr>
        </p:nvSpPr>
        <p:spPr>
          <a:xfrm>
            <a:off x="6758880" y="6136825"/>
            <a:ext cx="2133600" cy="365125"/>
          </a:xfrm>
        </p:spPr>
        <p:txBody>
          <a:bodyPr/>
          <a:lstStyle/>
          <a:p>
            <a:r>
              <a:rPr lang="en-US" dirty="0" smtClean="0">
                <a:solidFill>
                  <a:prstClr val="black">
                    <a:tint val="75000"/>
                  </a:prstClr>
                </a:solidFill>
              </a:rPr>
              <a:t>15</a:t>
            </a:r>
            <a:endParaRPr lang="en-US" dirty="0">
              <a:solidFill>
                <a:prstClr val="black">
                  <a:tint val="75000"/>
                </a:prstClr>
              </a:solidFill>
            </a:endParaRPr>
          </a:p>
        </p:txBody>
      </p:sp>
    </p:spTree>
    <p:extLst>
      <p:ext uri="{BB962C8B-B14F-4D97-AF65-F5344CB8AC3E}">
        <p14:creationId xmlns:p14="http://schemas.microsoft.com/office/powerpoint/2010/main" xmlns="" val="2747813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275400" y="1412775"/>
            <a:ext cx="8761095" cy="65460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1800" b="1" dirty="0" smtClean="0">
                <a:solidFill>
                  <a:prstClr val="black"/>
                </a:solidFill>
              </a:rPr>
              <a:t>Strategic Objective </a:t>
            </a:r>
            <a:r>
              <a:rPr lang="en-ZA" sz="1800" b="1" dirty="0" smtClean="0"/>
              <a:t>2.3: </a:t>
            </a:r>
            <a:r>
              <a:rPr lang="en-ZA" sz="1800" dirty="0" smtClean="0"/>
              <a:t>Provide </a:t>
            </a:r>
            <a:r>
              <a:rPr lang="en-ZA" sz="1800" dirty="0"/>
              <a:t>efficient and effective communication services.  </a:t>
            </a:r>
            <a:endParaRPr lang="en-ZA" sz="1800" dirty="0">
              <a:solidFill>
                <a:prstClr val="black"/>
              </a:solidFill>
            </a:endParaRPr>
          </a:p>
        </p:txBody>
      </p:sp>
      <p:sp>
        <p:nvSpPr>
          <p:cNvPr id="2" name="Rectangle 1">
            <a:hlinkClick r:id="rId3"/>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457200"/>
            <a:endParaRPr lang="en-ZA" dirty="0">
              <a:solidFill>
                <a:prstClr val="black"/>
              </a:solidFill>
            </a:endParaRPr>
          </a:p>
        </p:txBody>
      </p:sp>
      <p:sp>
        <p:nvSpPr>
          <p:cNvPr id="11" name="Rectangle 10"/>
          <p:cNvSpPr/>
          <p:nvPr/>
        </p:nvSpPr>
        <p:spPr>
          <a:xfrm>
            <a:off x="0" y="0"/>
            <a:ext cx="9144000" cy="491340"/>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defTabSz="895350">
              <a:spcBef>
                <a:spcPct val="20000"/>
              </a:spcBef>
            </a:pPr>
            <a:r>
              <a:rPr lang="en-ZA" sz="4000" b="1" dirty="0" smtClean="0">
                <a:solidFill>
                  <a:prstClr val="white"/>
                </a:solidFill>
              </a:rPr>
              <a:t>3.  2017/20 Targets Per Programme </a:t>
            </a:r>
            <a:endParaRPr lang="en-US" sz="4000" b="1" dirty="0">
              <a:solidFill>
                <a:prstClr val="white"/>
              </a:solidFill>
            </a:endParaRPr>
          </a:p>
        </p:txBody>
      </p:sp>
      <p:sp>
        <p:nvSpPr>
          <p:cNvPr id="6" name="Rectangle 5"/>
          <p:cNvSpPr/>
          <p:nvPr/>
        </p:nvSpPr>
        <p:spPr>
          <a:xfrm>
            <a:off x="275400" y="627171"/>
            <a:ext cx="8761095"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lvl="0"/>
            <a:r>
              <a:rPr lang="en-ZA" sz="2400" b="1" dirty="0">
                <a:solidFill>
                  <a:prstClr val="black"/>
                </a:solidFill>
              </a:rPr>
              <a:t>Programme 2: </a:t>
            </a:r>
            <a:r>
              <a:rPr lang="en-ZA" sz="2400" b="1" dirty="0" smtClean="0">
                <a:solidFill>
                  <a:prstClr val="black"/>
                </a:solidFill>
              </a:rPr>
              <a:t>Communication Service Agency</a:t>
            </a:r>
            <a:endParaRPr lang="en-ZA" sz="2400" b="1" dirty="0">
              <a:solidFill>
                <a:prstClr val="black"/>
              </a:solidFill>
            </a:endParaRPr>
          </a:p>
        </p:txBody>
      </p:sp>
      <p:graphicFrame>
        <p:nvGraphicFramePr>
          <p:cNvPr id="7" name="Table 6"/>
          <p:cNvGraphicFramePr>
            <a:graphicFrameLocks noGrp="1"/>
          </p:cNvGraphicFramePr>
          <p:nvPr>
            <p:extLst>
              <p:ext uri="{D42A27DB-BD31-4B8C-83A1-F6EECF244321}">
                <p14:modId xmlns:p14="http://schemas.microsoft.com/office/powerpoint/2010/main" xmlns="" val="459704706"/>
              </p:ext>
            </p:extLst>
          </p:nvPr>
        </p:nvGraphicFramePr>
        <p:xfrm>
          <a:off x="195261" y="2292122"/>
          <a:ext cx="8841234" cy="2890602"/>
        </p:xfrm>
        <a:graphic>
          <a:graphicData uri="http://schemas.openxmlformats.org/drawingml/2006/table">
            <a:tbl>
              <a:tblPr firstRow="1" bandRow="1">
                <a:tableStyleId>{F5AB1C69-6EDB-4FF4-983F-18BD219EF322}</a:tableStyleId>
              </a:tblPr>
              <a:tblGrid>
                <a:gridCol w="4420617"/>
                <a:gridCol w="4420617"/>
              </a:tblGrid>
              <a:tr h="350088">
                <a:tc>
                  <a:txBody>
                    <a:bodyPr/>
                    <a:lstStyle/>
                    <a:p>
                      <a:r>
                        <a:rPr lang="en-ZA" dirty="0" smtClean="0"/>
                        <a:t>Performance Indicator</a:t>
                      </a:r>
                      <a:endParaRPr lang="en-GB" dirty="0"/>
                    </a:p>
                  </a:txBody>
                  <a:tcPr/>
                </a:tc>
                <a:tc>
                  <a:txBody>
                    <a:bodyPr/>
                    <a:lstStyle/>
                    <a:p>
                      <a:r>
                        <a:rPr lang="en-ZA" dirty="0" smtClean="0"/>
                        <a:t> Target (2017/20)</a:t>
                      </a:r>
                      <a:endParaRPr lang="en-GB" dirty="0"/>
                    </a:p>
                  </a:txBody>
                  <a:tcPr/>
                </a:tc>
              </a:tr>
              <a:tr h="612654">
                <a:tc>
                  <a:txBody>
                    <a:bodyPr/>
                    <a:lstStyle/>
                    <a:p>
                      <a:r>
                        <a:rPr lang="en-ZA" dirty="0" smtClean="0"/>
                        <a:t>Number of approved media buying campaigns implemented</a:t>
                      </a:r>
                      <a:endParaRPr lang="en-GB" dirty="0"/>
                    </a:p>
                  </a:txBody>
                  <a:tcPr/>
                </a:tc>
                <a:tc>
                  <a:txBody>
                    <a:bodyPr/>
                    <a:lstStyle/>
                    <a:p>
                      <a:r>
                        <a:rPr lang="en-ZA" dirty="0" smtClean="0"/>
                        <a:t>250 approved media buying campaigns </a:t>
                      </a:r>
                      <a:endParaRPr lang="en-GB" dirty="0"/>
                    </a:p>
                  </a:txBody>
                  <a:tcPr/>
                </a:tc>
              </a:tr>
              <a:tr h="491078">
                <a:tc>
                  <a:txBody>
                    <a:bodyPr/>
                    <a:lstStyle/>
                    <a:p>
                      <a:r>
                        <a:rPr lang="en-ZA" i="0" dirty="0" smtClean="0"/>
                        <a:t>Number of photographic</a:t>
                      </a:r>
                      <a:r>
                        <a:rPr lang="en-ZA" i="0" baseline="0" dirty="0" smtClean="0"/>
                        <a:t> </a:t>
                      </a:r>
                      <a:r>
                        <a:rPr lang="en-ZA" i="0" dirty="0" smtClean="0"/>
                        <a:t>services provided</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dirty="0" smtClean="0"/>
                        <a:t>400 photographic services provided</a:t>
                      </a:r>
                      <a:endParaRPr lang="en-GB" i="0" dirty="0" smtClean="0"/>
                    </a:p>
                  </a:txBody>
                  <a:tcPr/>
                </a:tc>
              </a:tr>
              <a:tr h="576064">
                <a:tc>
                  <a:txBody>
                    <a:bodyPr/>
                    <a:lstStyle/>
                    <a:p>
                      <a:r>
                        <a:rPr lang="en-ZA" i="0" dirty="0" smtClean="0"/>
                        <a:t>Number of video services provided</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i="0" dirty="0" smtClean="0"/>
                        <a:t>520 video services provided</a:t>
                      </a:r>
                      <a:endParaRPr lang="en-GB" i="0" dirty="0" smtClean="0"/>
                    </a:p>
                  </a:txBody>
                  <a:tcPr/>
                </a:tc>
              </a:tr>
              <a:tr h="817620">
                <a:tc>
                  <a:txBody>
                    <a:bodyPr/>
                    <a:lstStyle/>
                    <a:p>
                      <a:r>
                        <a:rPr lang="en-ZA" i="0" dirty="0" smtClean="0"/>
                        <a:t>Number of radio products and services provided</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i="0" dirty="0" smtClean="0"/>
                        <a:t>500 radio products and services provided</a:t>
                      </a:r>
                      <a:endParaRPr lang="en-GB" i="0" dirty="0" smtClean="0"/>
                    </a:p>
                  </a:txBody>
                  <a:tcPr/>
                </a:tc>
              </a:tr>
            </a:tbl>
          </a:graphicData>
        </a:graphic>
      </p:graphicFrame>
      <p:sp>
        <p:nvSpPr>
          <p:cNvPr id="8" name="Slide Number Placeholder 2"/>
          <p:cNvSpPr>
            <a:spLocks noGrp="1"/>
          </p:cNvSpPr>
          <p:nvPr>
            <p:ph type="sldNum" sz="quarter" idx="12"/>
          </p:nvPr>
        </p:nvSpPr>
        <p:spPr>
          <a:xfrm>
            <a:off x="6660232" y="6203447"/>
            <a:ext cx="2133600" cy="365125"/>
          </a:xfrm>
        </p:spPr>
        <p:txBody>
          <a:bodyPr/>
          <a:lstStyle/>
          <a:p>
            <a:r>
              <a:rPr lang="en-US" dirty="0" smtClean="0">
                <a:solidFill>
                  <a:prstClr val="black">
                    <a:tint val="75000"/>
                  </a:prstClr>
                </a:solidFill>
              </a:rPr>
              <a:t>16</a:t>
            </a:r>
            <a:endParaRPr lang="en-US" dirty="0">
              <a:solidFill>
                <a:prstClr val="black">
                  <a:tint val="75000"/>
                </a:prstClr>
              </a:solidFill>
            </a:endParaRPr>
          </a:p>
        </p:txBody>
      </p:sp>
    </p:spTree>
    <p:extLst>
      <p:ext uri="{BB962C8B-B14F-4D97-AF65-F5344CB8AC3E}">
        <p14:creationId xmlns:p14="http://schemas.microsoft.com/office/powerpoint/2010/main" xmlns="" val="42368249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275400" y="1412775"/>
            <a:ext cx="8761095" cy="65460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1800" b="1" dirty="0" smtClean="0">
                <a:solidFill>
                  <a:prstClr val="black"/>
                </a:solidFill>
              </a:rPr>
              <a:t>Strategic Objective </a:t>
            </a:r>
            <a:r>
              <a:rPr lang="en-ZA" sz="1800" b="1" dirty="0" smtClean="0"/>
              <a:t>2.3: </a:t>
            </a:r>
            <a:r>
              <a:rPr lang="en-ZA" sz="1800" dirty="0" smtClean="0"/>
              <a:t>Provide </a:t>
            </a:r>
            <a:r>
              <a:rPr lang="en-ZA" sz="1800" dirty="0"/>
              <a:t>efficient and effective communication services.  </a:t>
            </a:r>
            <a:endParaRPr lang="en-ZA" sz="1800" dirty="0">
              <a:solidFill>
                <a:prstClr val="black"/>
              </a:solidFill>
            </a:endParaRPr>
          </a:p>
        </p:txBody>
      </p:sp>
      <p:sp>
        <p:nvSpPr>
          <p:cNvPr id="2" name="Rectangle 1">
            <a:hlinkClick r:id="rId3"/>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457200"/>
            <a:endParaRPr lang="en-ZA" dirty="0">
              <a:solidFill>
                <a:prstClr val="black"/>
              </a:solidFill>
            </a:endParaRPr>
          </a:p>
        </p:txBody>
      </p:sp>
      <p:sp>
        <p:nvSpPr>
          <p:cNvPr id="11" name="Rectangle 10"/>
          <p:cNvSpPr/>
          <p:nvPr/>
        </p:nvSpPr>
        <p:spPr>
          <a:xfrm>
            <a:off x="0" y="0"/>
            <a:ext cx="9144000" cy="491340"/>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defTabSz="895350">
              <a:spcBef>
                <a:spcPct val="20000"/>
              </a:spcBef>
            </a:pPr>
            <a:r>
              <a:rPr lang="en-ZA" sz="4000" b="1" dirty="0" smtClean="0">
                <a:solidFill>
                  <a:prstClr val="white"/>
                </a:solidFill>
              </a:rPr>
              <a:t>3.  2017/20 Targets Per Programme </a:t>
            </a:r>
            <a:endParaRPr lang="en-US" sz="4000" b="1" dirty="0">
              <a:solidFill>
                <a:prstClr val="white"/>
              </a:solidFill>
            </a:endParaRPr>
          </a:p>
        </p:txBody>
      </p:sp>
      <p:sp>
        <p:nvSpPr>
          <p:cNvPr id="6" name="Rectangle 5"/>
          <p:cNvSpPr/>
          <p:nvPr/>
        </p:nvSpPr>
        <p:spPr>
          <a:xfrm>
            <a:off x="275400" y="627171"/>
            <a:ext cx="8761096"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lvl="0"/>
            <a:r>
              <a:rPr lang="en-ZA" sz="2400" b="1" dirty="0">
                <a:solidFill>
                  <a:prstClr val="black"/>
                </a:solidFill>
              </a:rPr>
              <a:t>Programme 2</a:t>
            </a:r>
            <a:r>
              <a:rPr lang="en-ZA" sz="2400" b="1" dirty="0" smtClean="0">
                <a:solidFill>
                  <a:prstClr val="black"/>
                </a:solidFill>
              </a:rPr>
              <a:t>: Communication Service Agency</a:t>
            </a:r>
            <a:endParaRPr lang="en-ZA" sz="2400" b="1" dirty="0">
              <a:solidFill>
                <a:prstClr val="black"/>
              </a:solidFill>
            </a:endParaRPr>
          </a:p>
        </p:txBody>
      </p:sp>
      <p:graphicFrame>
        <p:nvGraphicFramePr>
          <p:cNvPr id="7" name="Table 6"/>
          <p:cNvGraphicFramePr>
            <a:graphicFrameLocks noGrp="1"/>
          </p:cNvGraphicFramePr>
          <p:nvPr>
            <p:extLst>
              <p:ext uri="{D42A27DB-BD31-4B8C-83A1-F6EECF244321}">
                <p14:modId xmlns:p14="http://schemas.microsoft.com/office/powerpoint/2010/main" xmlns="" val="4228730942"/>
              </p:ext>
            </p:extLst>
          </p:nvPr>
        </p:nvGraphicFramePr>
        <p:xfrm>
          <a:off x="195261" y="2292122"/>
          <a:ext cx="8841234" cy="3039104"/>
        </p:xfrm>
        <a:graphic>
          <a:graphicData uri="http://schemas.openxmlformats.org/drawingml/2006/table">
            <a:tbl>
              <a:tblPr firstRow="1" bandRow="1">
                <a:tableStyleId>{F5AB1C69-6EDB-4FF4-983F-18BD219EF322}</a:tableStyleId>
              </a:tblPr>
              <a:tblGrid>
                <a:gridCol w="4420617"/>
                <a:gridCol w="4420617"/>
              </a:tblGrid>
              <a:tr h="350088">
                <a:tc>
                  <a:txBody>
                    <a:bodyPr/>
                    <a:lstStyle/>
                    <a:p>
                      <a:pPr>
                        <a:lnSpc>
                          <a:spcPct val="115000"/>
                        </a:lnSpc>
                        <a:spcAft>
                          <a:spcPts val="0"/>
                        </a:spcAft>
                      </a:pPr>
                      <a:r>
                        <a:rPr lang="en-ZA" sz="1800" b="1" kern="1200" dirty="0" smtClean="0">
                          <a:solidFill>
                            <a:schemeClr val="lt1"/>
                          </a:solidFill>
                          <a:latin typeface="+mn-lt"/>
                          <a:ea typeface="+mn-ea"/>
                          <a:cs typeface="+mn-cs"/>
                        </a:rPr>
                        <a:t>Performance Indicator</a:t>
                      </a:r>
                      <a:endParaRPr lang="en-GB" sz="1800" b="1" kern="1200" dirty="0">
                        <a:solidFill>
                          <a:schemeClr val="lt1"/>
                        </a:solidFill>
                        <a:latin typeface="+mn-lt"/>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dirty="0" smtClean="0"/>
                        <a:t> Target (2017/20)</a:t>
                      </a:r>
                      <a:endParaRPr lang="en-GB" dirty="0"/>
                    </a:p>
                  </a:txBody>
                  <a:tcPr/>
                </a:tc>
              </a:tr>
              <a:tr h="356206">
                <a:tc>
                  <a:txBody>
                    <a:bodyPr/>
                    <a:lstStyle/>
                    <a:p>
                      <a:pPr>
                        <a:lnSpc>
                          <a:spcPct val="115000"/>
                        </a:lnSpc>
                        <a:spcAft>
                          <a:spcPts val="0"/>
                        </a:spcAft>
                      </a:pPr>
                      <a:r>
                        <a:rPr lang="en-ZA" sz="1800" i="0" kern="1200" dirty="0">
                          <a:solidFill>
                            <a:schemeClr val="dk1"/>
                          </a:solidFill>
                          <a:latin typeface="+mn-lt"/>
                          <a:ea typeface="+mn-ea"/>
                          <a:cs typeface="+mn-cs"/>
                        </a:rPr>
                        <a:t>Number of graphic designs completed</a:t>
                      </a:r>
                      <a:endParaRPr lang="en-GB" sz="1800" i="0" kern="1200" dirty="0">
                        <a:solidFill>
                          <a:schemeClr val="dk1"/>
                        </a:solidFill>
                        <a:latin typeface="+mn-lt"/>
                        <a:ea typeface="+mn-ea"/>
                        <a:cs typeface="+mn-cs"/>
                      </a:endParaRPr>
                    </a:p>
                  </a:txBody>
                  <a:tcPr marL="68580" marR="68580" marT="0" marB="0"/>
                </a:tc>
                <a:tc>
                  <a:txBody>
                    <a:bodyPr/>
                    <a:lstStyle/>
                    <a:p>
                      <a:pPr marL="0" marR="0" indent="0" algn="l" defTabSz="457200" rtl="0" eaLnBrk="1" fontAlgn="auto" latinLnBrk="0" hangingPunct="1">
                        <a:lnSpc>
                          <a:spcPct val="115000"/>
                        </a:lnSpc>
                        <a:spcBef>
                          <a:spcPts val="0"/>
                        </a:spcBef>
                        <a:spcAft>
                          <a:spcPts val="0"/>
                        </a:spcAft>
                        <a:buClrTx/>
                        <a:buSzTx/>
                        <a:buFontTx/>
                        <a:buNone/>
                        <a:tabLst/>
                        <a:defRPr/>
                      </a:pPr>
                      <a:r>
                        <a:rPr lang="en-ZA" sz="1800" i="0" kern="1200" dirty="0" smtClean="0">
                          <a:solidFill>
                            <a:schemeClr val="dk1"/>
                          </a:solidFill>
                          <a:latin typeface="+mn-lt"/>
                          <a:ea typeface="+mn-ea"/>
                          <a:cs typeface="+mn-cs"/>
                        </a:rPr>
                        <a:t>400 graphic designs completed</a:t>
                      </a:r>
                      <a:endParaRPr lang="en-GB" sz="1800" i="0" kern="1200" dirty="0" smtClean="0">
                        <a:solidFill>
                          <a:schemeClr val="dk1"/>
                        </a:solidFill>
                        <a:latin typeface="+mn-lt"/>
                        <a:ea typeface="+mn-ea"/>
                        <a:cs typeface="+mn-cs"/>
                      </a:endParaRPr>
                    </a:p>
                    <a:p>
                      <a:pPr marL="0" marR="0" indent="0" algn="l" defTabSz="457200" rtl="0" eaLnBrk="1" fontAlgn="auto" latinLnBrk="0" hangingPunct="1">
                        <a:lnSpc>
                          <a:spcPct val="115000"/>
                        </a:lnSpc>
                        <a:spcBef>
                          <a:spcPts val="0"/>
                        </a:spcBef>
                        <a:spcAft>
                          <a:spcPts val="0"/>
                        </a:spcAft>
                        <a:buClrTx/>
                        <a:buSzTx/>
                        <a:buFontTx/>
                        <a:buNone/>
                        <a:tabLst/>
                        <a:defRPr/>
                      </a:pPr>
                      <a:endParaRPr lang="en-GB" sz="1800" i="0" kern="1200" dirty="0" smtClean="0">
                        <a:solidFill>
                          <a:schemeClr val="dk1"/>
                        </a:solidFill>
                        <a:latin typeface="+mn-lt"/>
                        <a:ea typeface="+mn-ea"/>
                        <a:cs typeface="+mn-cs"/>
                      </a:endParaRPr>
                    </a:p>
                  </a:txBody>
                  <a:tcPr marL="68580" marR="68580" marT="0" marB="0"/>
                </a:tc>
              </a:tr>
              <a:tr h="817620">
                <a:tc>
                  <a:txBody>
                    <a:bodyPr/>
                    <a:lstStyle/>
                    <a:p>
                      <a:pPr>
                        <a:lnSpc>
                          <a:spcPct val="115000"/>
                        </a:lnSpc>
                        <a:spcAft>
                          <a:spcPts val="0"/>
                        </a:spcAft>
                      </a:pPr>
                      <a:r>
                        <a:rPr lang="en-ZA" sz="1800" i="0" kern="1200" dirty="0">
                          <a:solidFill>
                            <a:schemeClr val="dk1"/>
                          </a:solidFill>
                          <a:latin typeface="+mn-lt"/>
                          <a:ea typeface="+mn-ea"/>
                          <a:cs typeface="+mn-cs"/>
                        </a:rPr>
                        <a:t>Percentage of approved marketing services activities implemented</a:t>
                      </a:r>
                      <a:endParaRPr lang="en-GB" sz="1800" i="0" kern="1200" dirty="0">
                        <a:solidFill>
                          <a:schemeClr val="dk1"/>
                        </a:solidFill>
                        <a:latin typeface="+mn-lt"/>
                        <a:ea typeface="+mn-ea"/>
                        <a:cs typeface="+mn-cs"/>
                      </a:endParaRPr>
                    </a:p>
                  </a:txBody>
                  <a:tcPr marL="68580" marR="68580" marT="0" marB="0"/>
                </a:tc>
                <a:tc>
                  <a:txBody>
                    <a:bodyPr/>
                    <a:lstStyle/>
                    <a:p>
                      <a:pPr>
                        <a:lnSpc>
                          <a:spcPct val="115000"/>
                        </a:lnSpc>
                        <a:spcAft>
                          <a:spcPts val="0"/>
                        </a:spcAft>
                      </a:pPr>
                      <a:r>
                        <a:rPr lang="en-ZA" sz="1800" i="0" kern="1200" dirty="0">
                          <a:solidFill>
                            <a:schemeClr val="dk1"/>
                          </a:solidFill>
                          <a:latin typeface="+mn-lt"/>
                          <a:ea typeface="+mn-ea"/>
                          <a:cs typeface="+mn-cs"/>
                        </a:rPr>
                        <a:t>100% of approved marketing services requests implemented</a:t>
                      </a:r>
                      <a:endParaRPr lang="en-GB" sz="1800" i="0" kern="1200" dirty="0">
                        <a:solidFill>
                          <a:schemeClr val="dk1"/>
                        </a:solidFill>
                        <a:latin typeface="+mn-lt"/>
                        <a:ea typeface="+mn-ea"/>
                        <a:cs typeface="+mn-cs"/>
                      </a:endParaRPr>
                    </a:p>
                  </a:txBody>
                  <a:tcPr marL="68580" marR="68580" marT="0" marB="0"/>
                </a:tc>
              </a:tr>
              <a:tr h="817620">
                <a:tc>
                  <a:txBody>
                    <a:bodyPr/>
                    <a:lstStyle/>
                    <a:p>
                      <a:pPr>
                        <a:lnSpc>
                          <a:spcPct val="115000"/>
                        </a:lnSpc>
                        <a:spcAft>
                          <a:spcPts val="0"/>
                        </a:spcAft>
                      </a:pPr>
                      <a:r>
                        <a:rPr lang="en-ZA" sz="1800" i="0" kern="1200" dirty="0">
                          <a:solidFill>
                            <a:schemeClr val="dk1"/>
                          </a:solidFill>
                          <a:latin typeface="+mn-lt"/>
                          <a:ea typeface="+mn-ea"/>
                          <a:cs typeface="+mn-cs"/>
                        </a:rPr>
                        <a:t>Number of GCIS  print products  distributed</a:t>
                      </a:r>
                      <a:endParaRPr lang="en-GB" sz="1800" i="0" kern="1200" dirty="0">
                        <a:solidFill>
                          <a:schemeClr val="dk1"/>
                        </a:solidFill>
                        <a:latin typeface="+mn-lt"/>
                        <a:ea typeface="+mn-ea"/>
                        <a:cs typeface="+mn-cs"/>
                      </a:endParaRPr>
                    </a:p>
                    <a:p>
                      <a:pPr>
                        <a:lnSpc>
                          <a:spcPct val="115000"/>
                        </a:lnSpc>
                        <a:spcAft>
                          <a:spcPts val="0"/>
                        </a:spcAft>
                      </a:pPr>
                      <a:r>
                        <a:rPr lang="en-ZA" sz="1800" i="0" kern="1200" dirty="0">
                          <a:solidFill>
                            <a:schemeClr val="dk1"/>
                          </a:solidFill>
                          <a:latin typeface="+mn-lt"/>
                          <a:ea typeface="+mn-ea"/>
                          <a:cs typeface="+mn-cs"/>
                        </a:rPr>
                        <a:t> </a:t>
                      </a:r>
                      <a:endParaRPr lang="en-GB" sz="1800" i="0" kern="1200" dirty="0">
                        <a:solidFill>
                          <a:schemeClr val="dk1"/>
                        </a:solidFill>
                        <a:latin typeface="+mn-lt"/>
                        <a:ea typeface="+mn-ea"/>
                        <a:cs typeface="+mn-cs"/>
                      </a:endParaRPr>
                    </a:p>
                  </a:txBody>
                  <a:tcPr marL="68580" marR="68580" marT="0" marB="0"/>
                </a:tc>
                <a:tc>
                  <a:txBody>
                    <a:bodyPr/>
                    <a:lstStyle/>
                    <a:p>
                      <a:pPr>
                        <a:lnSpc>
                          <a:spcPct val="115000"/>
                        </a:lnSpc>
                        <a:spcAft>
                          <a:spcPts val="0"/>
                        </a:spcAft>
                      </a:pPr>
                      <a:r>
                        <a:rPr lang="en-ZA" sz="1800" kern="1200" dirty="0" smtClean="0">
                          <a:solidFill>
                            <a:schemeClr val="dk1"/>
                          </a:solidFill>
                          <a:effectLst/>
                          <a:latin typeface="+mn-lt"/>
                          <a:ea typeface="+mn-ea"/>
                          <a:cs typeface="+mn-cs"/>
                        </a:rPr>
                        <a:t>23 print products produced by the GCIS distributed (21 editions of </a:t>
                      </a:r>
                      <a:r>
                        <a:rPr lang="en-ZA" sz="1800" i="1" kern="1200" dirty="0" smtClean="0">
                          <a:solidFill>
                            <a:schemeClr val="dk1"/>
                          </a:solidFill>
                          <a:effectLst/>
                          <a:latin typeface="+mn-lt"/>
                          <a:ea typeface="+mn-ea"/>
                          <a:cs typeface="+mn-cs"/>
                        </a:rPr>
                        <a:t>Vuk’uzenzele</a:t>
                      </a:r>
                      <a:r>
                        <a:rPr lang="en-ZA" sz="1800" kern="1200" dirty="0" smtClean="0">
                          <a:solidFill>
                            <a:schemeClr val="dk1"/>
                          </a:solidFill>
                          <a:effectLst/>
                          <a:latin typeface="+mn-lt"/>
                          <a:ea typeface="+mn-ea"/>
                          <a:cs typeface="+mn-cs"/>
                        </a:rPr>
                        <a:t>, one edition of the </a:t>
                      </a:r>
                      <a:r>
                        <a:rPr lang="en-ZA" sz="1800" i="1" kern="1200" dirty="0" smtClean="0">
                          <a:solidFill>
                            <a:schemeClr val="dk1"/>
                          </a:solidFill>
                          <a:effectLst/>
                          <a:latin typeface="+mn-lt"/>
                          <a:ea typeface="+mn-ea"/>
                          <a:cs typeface="+mn-cs"/>
                        </a:rPr>
                        <a:t>Pocket Guide to South Africa and the GCIS Annual Report</a:t>
                      </a:r>
                      <a:r>
                        <a:rPr lang="en-ZA" sz="1800" kern="1200" dirty="0" smtClean="0">
                          <a:solidFill>
                            <a:schemeClr val="dk1"/>
                          </a:solidFill>
                          <a:effectLst/>
                          <a:latin typeface="+mn-lt"/>
                          <a:ea typeface="+mn-ea"/>
                          <a:cs typeface="+mn-cs"/>
                        </a:rPr>
                        <a:t>)</a:t>
                      </a:r>
                      <a:endParaRPr lang="en-GB" sz="1800" i="1" kern="1200" dirty="0">
                        <a:solidFill>
                          <a:schemeClr val="dk1"/>
                        </a:solidFill>
                        <a:latin typeface="+mn-lt"/>
                        <a:ea typeface="+mn-ea"/>
                        <a:cs typeface="+mn-cs"/>
                      </a:endParaRPr>
                    </a:p>
                  </a:txBody>
                  <a:tcPr marL="68580" marR="68580" marT="0" marB="0"/>
                </a:tc>
              </a:tr>
            </a:tbl>
          </a:graphicData>
        </a:graphic>
      </p:graphicFrame>
      <p:sp>
        <p:nvSpPr>
          <p:cNvPr id="8" name="Slide Number Placeholder 2"/>
          <p:cNvSpPr>
            <a:spLocks noGrp="1"/>
          </p:cNvSpPr>
          <p:nvPr>
            <p:ph type="sldNum" sz="quarter" idx="12"/>
          </p:nvPr>
        </p:nvSpPr>
        <p:spPr>
          <a:xfrm>
            <a:off x="6660232" y="6179060"/>
            <a:ext cx="2133600" cy="365125"/>
          </a:xfrm>
        </p:spPr>
        <p:txBody>
          <a:bodyPr/>
          <a:lstStyle/>
          <a:p>
            <a:r>
              <a:rPr lang="en-US" dirty="0" smtClean="0">
                <a:solidFill>
                  <a:prstClr val="black">
                    <a:tint val="75000"/>
                  </a:prstClr>
                </a:solidFill>
              </a:rPr>
              <a:t>17</a:t>
            </a:r>
            <a:endParaRPr lang="en-US" dirty="0">
              <a:solidFill>
                <a:prstClr val="black">
                  <a:tint val="75000"/>
                </a:prstClr>
              </a:solidFill>
            </a:endParaRPr>
          </a:p>
        </p:txBody>
      </p:sp>
    </p:spTree>
    <p:extLst>
      <p:ext uri="{BB962C8B-B14F-4D97-AF65-F5344CB8AC3E}">
        <p14:creationId xmlns:p14="http://schemas.microsoft.com/office/powerpoint/2010/main" xmlns="" val="8392468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6B99FE7-67B7-4BBE-9EFC-886B802F219B}" type="slidenum">
              <a:rPr lang="en-US" smtClean="0">
                <a:solidFill>
                  <a:srgbClr val="4F271C">
                    <a:shade val="90000"/>
                  </a:srgbClr>
                </a:solidFill>
              </a:rPr>
              <a:pPr>
                <a:defRPr/>
              </a:pPr>
              <a:t>18</a:t>
            </a:fld>
            <a:endParaRPr lang="en-US" dirty="0">
              <a:solidFill>
                <a:srgbClr val="4F271C">
                  <a:shade val="90000"/>
                </a:srgbClr>
              </a:solidFill>
            </a:endParaRPr>
          </a:p>
        </p:txBody>
      </p:sp>
      <p:grpSp>
        <p:nvGrpSpPr>
          <p:cNvPr id="11" name="Inside-right pages with text"/>
          <p:cNvGrpSpPr/>
          <p:nvPr/>
        </p:nvGrpSpPr>
        <p:grpSpPr>
          <a:xfrm>
            <a:off x="4381854" y="1383474"/>
            <a:ext cx="3718538" cy="4131074"/>
            <a:chOff x="4572000" y="1371600"/>
            <a:chExt cx="3044952" cy="4114800"/>
          </a:xfrm>
        </p:grpSpPr>
        <p:grpSp>
          <p:nvGrpSpPr>
            <p:cNvPr id="13" name="Inside-right"/>
            <p:cNvGrpSpPr/>
            <p:nvPr/>
          </p:nvGrpSpPr>
          <p:grpSpPr>
            <a:xfrm rot="10800000">
              <a:off x="4572000" y="1371600"/>
              <a:ext cx="3044952" cy="4114800"/>
              <a:chOff x="1527048" y="1371600"/>
              <a:chExt cx="3044952" cy="4114800"/>
            </a:xfrm>
          </p:grpSpPr>
          <p:sp>
            <p:nvSpPr>
              <p:cNvPr id="26" name="Rounded Rectangle 25"/>
              <p:cNvSpPr/>
              <p:nvPr/>
            </p:nvSpPr>
            <p:spPr>
              <a:xfrm>
                <a:off x="1527048" y="1371600"/>
                <a:ext cx="3044952" cy="4114800"/>
              </a:xfrm>
              <a:prstGeom prst="roundRect">
                <a:avLst>
                  <a:gd name="adj" fmla="val 1580"/>
                </a:avLst>
              </a:prstGeom>
              <a:gradFill flip="none" rotWithShape="1">
                <a:gsLst>
                  <a:gs pos="0">
                    <a:schemeClr val="accent2">
                      <a:lumMod val="75000"/>
                    </a:schemeClr>
                  </a:gs>
                  <a:gs pos="100000">
                    <a:schemeClr val="accent2">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7" name="Rectangle 26"/>
              <p:cNvSpPr/>
              <p:nvPr/>
            </p:nvSpPr>
            <p:spPr>
              <a:xfrm>
                <a:off x="169164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sp>
          <p:nvSpPr>
            <p:cNvPr id="18" name="TextBox 17"/>
            <p:cNvSpPr txBox="1"/>
            <p:nvPr/>
          </p:nvSpPr>
          <p:spPr>
            <a:xfrm>
              <a:off x="4800714" y="1610280"/>
              <a:ext cx="2376264" cy="400110"/>
            </a:xfrm>
            <a:prstGeom prst="rect">
              <a:avLst/>
            </a:prstGeom>
            <a:noFill/>
            <a:ln>
              <a:solidFill>
                <a:schemeClr val="accent2"/>
              </a:solidFill>
            </a:ln>
          </p:spPr>
          <p:txBody>
            <a:bodyPr wrap="square" rtlCol="0">
              <a:spAutoFit/>
            </a:bodyPr>
            <a:lstStyle/>
            <a:p>
              <a:pPr algn="ctr"/>
              <a:r>
                <a:rPr lang="en-US" sz="2000" b="1" dirty="0" smtClean="0">
                  <a:solidFill>
                    <a:prstClr val="black"/>
                  </a:solidFill>
                  <a:latin typeface="+mj-lt"/>
                </a:rPr>
                <a:t>Purpose</a:t>
              </a:r>
              <a:endParaRPr lang="en-US" sz="2000" b="1" dirty="0">
                <a:solidFill>
                  <a:prstClr val="black"/>
                </a:solidFill>
                <a:latin typeface="+mj-lt"/>
              </a:endParaRPr>
            </a:p>
          </p:txBody>
        </p:sp>
        <p:grpSp>
          <p:nvGrpSpPr>
            <p:cNvPr id="19" name="Group 167"/>
            <p:cNvGrpSpPr/>
            <p:nvPr/>
          </p:nvGrpSpPr>
          <p:grpSpPr>
            <a:xfrm>
              <a:off x="7162800" y="1453896"/>
              <a:ext cx="246855" cy="3950208"/>
              <a:chOff x="7162800" y="1453896"/>
              <a:chExt cx="246855" cy="3950208"/>
            </a:xfrm>
          </p:grpSpPr>
          <p:cxnSp>
            <p:nvCxnSpPr>
              <p:cNvPr id="20" name="Straight Connector 19"/>
              <p:cNvCxnSpPr/>
              <p:nvPr/>
            </p:nvCxnSpPr>
            <p:spPr>
              <a:xfrm rot="5400000">
                <a:off x="5263102"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318266"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5356763"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395260"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5433757"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5188490"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grpSp>
      </p:grpSp>
      <p:grpSp>
        <p:nvGrpSpPr>
          <p:cNvPr id="28" name="Inside-left pages"/>
          <p:cNvGrpSpPr/>
          <p:nvPr/>
        </p:nvGrpSpPr>
        <p:grpSpPr>
          <a:xfrm>
            <a:off x="1115616" y="1383474"/>
            <a:ext cx="3477000" cy="4114800"/>
            <a:chOff x="1527048" y="1371600"/>
            <a:chExt cx="3044952" cy="4114800"/>
          </a:xfrm>
        </p:grpSpPr>
        <p:sp>
          <p:nvSpPr>
            <p:cNvPr id="29" name="Rounded Rectangle 28"/>
            <p:cNvSpPr/>
            <p:nvPr/>
          </p:nvSpPr>
          <p:spPr>
            <a:xfrm>
              <a:off x="1527048" y="1371600"/>
              <a:ext cx="3044952" cy="4114800"/>
            </a:xfrm>
            <a:prstGeom prst="roundRect">
              <a:avLst>
                <a:gd name="adj" fmla="val 1580"/>
              </a:avLst>
            </a:prstGeom>
            <a:gradFill flip="none" rotWithShape="1">
              <a:gsLst>
                <a:gs pos="0">
                  <a:schemeClr val="accent2">
                    <a:lumMod val="75000"/>
                  </a:schemeClr>
                </a:gs>
                <a:gs pos="100000">
                  <a:schemeClr val="accent2">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0" name="Rectangle 29"/>
            <p:cNvSpPr/>
            <p:nvPr/>
          </p:nvSpPr>
          <p:spPr>
            <a:xfrm>
              <a:off x="169164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sp>
        <p:nvSpPr>
          <p:cNvPr id="38" name="TextBox 37"/>
          <p:cNvSpPr txBox="1"/>
          <p:nvPr/>
        </p:nvSpPr>
        <p:spPr>
          <a:xfrm>
            <a:off x="1725327" y="1620669"/>
            <a:ext cx="2376264" cy="2616101"/>
          </a:xfrm>
          <a:prstGeom prst="rect">
            <a:avLst/>
          </a:prstGeom>
          <a:noFill/>
        </p:spPr>
        <p:txBody>
          <a:bodyPr wrap="square" rtlCol="0">
            <a:spAutoFit/>
          </a:bodyPr>
          <a:lstStyle/>
          <a:p>
            <a:pPr algn="ctr"/>
            <a:r>
              <a:rPr lang="en-US" sz="2000" dirty="0" smtClean="0">
                <a:solidFill>
                  <a:prstClr val="black"/>
                </a:solidFill>
                <a:latin typeface="Arial Black" pitchFamily="34" charset="0"/>
              </a:rPr>
              <a:t>Programme 3</a:t>
            </a:r>
          </a:p>
          <a:p>
            <a:pPr algn="ctr"/>
            <a:endParaRPr lang="en-ZA" sz="2400" dirty="0" smtClean="0">
              <a:solidFill>
                <a:prstClr val="black"/>
              </a:solidFill>
              <a:latin typeface="+mj-lt"/>
            </a:endParaRPr>
          </a:p>
          <a:p>
            <a:pPr algn="ctr"/>
            <a:endParaRPr lang="en-ZA" sz="2400" dirty="0" smtClean="0">
              <a:solidFill>
                <a:prstClr val="black"/>
              </a:solidFill>
              <a:latin typeface="+mj-lt"/>
            </a:endParaRPr>
          </a:p>
          <a:p>
            <a:pPr algn="ctr"/>
            <a:r>
              <a:rPr lang="en-ZA" sz="2400" b="1" dirty="0" smtClean="0">
                <a:solidFill>
                  <a:prstClr val="black"/>
                </a:solidFill>
                <a:latin typeface="+mj-lt"/>
              </a:rPr>
              <a:t>Intergovernmental Coordination and Stakeholder Management</a:t>
            </a:r>
            <a:endParaRPr lang="en-US" sz="2400" b="1" dirty="0">
              <a:solidFill>
                <a:prstClr val="black"/>
              </a:solidFill>
              <a:latin typeface="+mj-lt"/>
            </a:endParaRPr>
          </a:p>
        </p:txBody>
      </p:sp>
      <p:sp>
        <p:nvSpPr>
          <p:cNvPr id="39" name="TextBox 38"/>
          <p:cNvSpPr txBox="1"/>
          <p:nvPr/>
        </p:nvSpPr>
        <p:spPr>
          <a:xfrm>
            <a:off x="4809570" y="2420888"/>
            <a:ext cx="2634930" cy="1815882"/>
          </a:xfrm>
          <a:prstGeom prst="rect">
            <a:avLst/>
          </a:prstGeom>
          <a:noFill/>
        </p:spPr>
        <p:txBody>
          <a:bodyPr wrap="square" rtlCol="0">
            <a:spAutoFit/>
          </a:bodyPr>
          <a:lstStyle/>
          <a:p>
            <a:pPr algn="ctr"/>
            <a:r>
              <a:rPr lang="en-US" sz="1600" b="1" dirty="0" smtClean="0">
                <a:solidFill>
                  <a:prstClr val="black"/>
                </a:solidFill>
                <a:latin typeface="+mj-lt"/>
              </a:rPr>
              <a:t>Implement development communication through mediated and unmediated communication channels and foster sound stakeholder relations and partnerships</a:t>
            </a:r>
            <a:endParaRPr lang="en-US" sz="1600" b="1" dirty="0">
              <a:solidFill>
                <a:prstClr val="black"/>
              </a:solidFill>
              <a:latin typeface="+mj-lt"/>
            </a:endParaRPr>
          </a:p>
        </p:txBody>
      </p:sp>
      <p:sp>
        <p:nvSpPr>
          <p:cNvPr id="40" name="Rectangle 39"/>
          <p:cNvSpPr/>
          <p:nvPr/>
        </p:nvSpPr>
        <p:spPr>
          <a:xfrm>
            <a:off x="418751" y="377811"/>
            <a:ext cx="8112405" cy="491340"/>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defTabSz="457200">
              <a:spcBef>
                <a:spcPct val="0"/>
              </a:spcBef>
              <a:defRPr/>
            </a:pPr>
            <a:r>
              <a:rPr lang="en-US" sz="3600" b="1" dirty="0" smtClean="0">
                <a:solidFill>
                  <a:prstClr val="white"/>
                </a:solidFill>
              </a:rPr>
              <a:t>3.	2017/20 Targets Per Programme</a:t>
            </a:r>
            <a:endParaRPr lang="en-US" sz="3600" b="1" dirty="0">
              <a:solidFill>
                <a:prstClr val="white"/>
              </a:solidFill>
            </a:endParaRPr>
          </a:p>
        </p:txBody>
      </p:sp>
      <p:sp>
        <p:nvSpPr>
          <p:cNvPr id="41" name="Line 138"/>
          <p:cNvSpPr>
            <a:spLocks noChangeShapeType="1"/>
          </p:cNvSpPr>
          <p:nvPr/>
        </p:nvSpPr>
        <p:spPr bwMode="auto">
          <a:xfrm>
            <a:off x="418752" y="946875"/>
            <a:ext cx="8112404"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ZA" dirty="0"/>
          </a:p>
        </p:txBody>
      </p:sp>
    </p:spTree>
    <p:extLst>
      <p:ext uri="{BB962C8B-B14F-4D97-AF65-F5344CB8AC3E}">
        <p14:creationId xmlns:p14="http://schemas.microsoft.com/office/powerpoint/2010/main" xmlns="" val="115830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right)">
                                      <p:cBhvr>
                                        <p:cTn id="7" dur="750"/>
                                        <p:tgtEl>
                                          <p:spTgt spid="28"/>
                                        </p:tgtEl>
                                      </p:cBhvr>
                                    </p:animEffect>
                                  </p:childTnLst>
                                </p:cTn>
                              </p:par>
                            </p:childTnLst>
                          </p:cTn>
                        </p:par>
                        <p:par>
                          <p:cTn id="8" fill="hold">
                            <p:stCondLst>
                              <p:cond delay="750"/>
                            </p:stCondLst>
                            <p:childTnLst>
                              <p:par>
                                <p:cTn id="9" presetID="1" presetClass="entr" presetSubtype="0"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179512" y="1277899"/>
            <a:ext cx="8827182" cy="8640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2000" b="1" dirty="0" smtClean="0">
                <a:solidFill>
                  <a:prstClr val="black"/>
                </a:solidFill>
              </a:rPr>
              <a:t>Strategic Objective </a:t>
            </a:r>
            <a:r>
              <a:rPr lang="en-ZA" sz="2000" b="1" dirty="0" smtClean="0"/>
              <a:t>3.1: </a:t>
            </a:r>
            <a:r>
              <a:rPr lang="en-ZA" sz="1800" dirty="0"/>
              <a:t>Implement a proactive and reactive media engagement system by building, maintaining and improving relations with the media and drive the government communication agenda </a:t>
            </a:r>
            <a:endParaRPr lang="en-ZA" sz="1800" dirty="0">
              <a:solidFill>
                <a:prstClr val="black"/>
              </a:solidFill>
            </a:endParaRPr>
          </a:p>
        </p:txBody>
      </p:sp>
      <p:sp>
        <p:nvSpPr>
          <p:cNvPr id="2" name="Rectangle 1">
            <a:hlinkClick r:id="rId3"/>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457200"/>
            <a:endParaRPr lang="en-ZA" dirty="0">
              <a:solidFill>
                <a:prstClr val="black"/>
              </a:solidFill>
            </a:endParaRPr>
          </a:p>
        </p:txBody>
      </p:sp>
      <p:sp>
        <p:nvSpPr>
          <p:cNvPr id="11" name="Rectangle 10"/>
          <p:cNvSpPr/>
          <p:nvPr/>
        </p:nvSpPr>
        <p:spPr>
          <a:xfrm>
            <a:off x="0" y="0"/>
            <a:ext cx="9144000" cy="491340"/>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defTabSz="895350">
              <a:spcBef>
                <a:spcPct val="20000"/>
              </a:spcBef>
            </a:pPr>
            <a:r>
              <a:rPr lang="en-ZA" sz="3600" b="1" dirty="0" smtClean="0">
                <a:solidFill>
                  <a:prstClr val="white"/>
                </a:solidFill>
              </a:rPr>
              <a:t>3.  2017/20 Targets Per Programme </a:t>
            </a:r>
            <a:endParaRPr lang="en-US" sz="3600" b="1" dirty="0">
              <a:solidFill>
                <a:prstClr val="white"/>
              </a:solidFill>
            </a:endParaRPr>
          </a:p>
        </p:txBody>
      </p:sp>
      <p:sp>
        <p:nvSpPr>
          <p:cNvPr id="6" name="Rectangle 5"/>
          <p:cNvSpPr/>
          <p:nvPr/>
        </p:nvSpPr>
        <p:spPr>
          <a:xfrm>
            <a:off x="179512" y="653787"/>
            <a:ext cx="8856984"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lvl="0" algn="ctr"/>
            <a:r>
              <a:rPr lang="en-ZA" sz="2400" b="1" dirty="0" smtClean="0">
                <a:solidFill>
                  <a:prstClr val="black"/>
                </a:solidFill>
              </a:rPr>
              <a:t>Programme 3: Media Engagement</a:t>
            </a:r>
            <a:endParaRPr lang="en-ZA" sz="2400" b="1" dirty="0">
              <a:solidFill>
                <a:prstClr val="black"/>
              </a:solidFill>
            </a:endParaRPr>
          </a:p>
        </p:txBody>
      </p:sp>
      <p:graphicFrame>
        <p:nvGraphicFramePr>
          <p:cNvPr id="7" name="Table 6"/>
          <p:cNvGraphicFramePr>
            <a:graphicFrameLocks noGrp="1"/>
          </p:cNvGraphicFramePr>
          <p:nvPr>
            <p:extLst>
              <p:ext uri="{D42A27DB-BD31-4B8C-83A1-F6EECF244321}">
                <p14:modId xmlns:p14="http://schemas.microsoft.com/office/powerpoint/2010/main" xmlns="" val="2728611872"/>
              </p:ext>
            </p:extLst>
          </p:nvPr>
        </p:nvGraphicFramePr>
        <p:xfrm>
          <a:off x="148147" y="2304442"/>
          <a:ext cx="8896680" cy="3448427"/>
        </p:xfrm>
        <a:graphic>
          <a:graphicData uri="http://schemas.openxmlformats.org/drawingml/2006/table">
            <a:tbl>
              <a:tblPr firstRow="1" bandRow="1">
                <a:tableStyleId>{F5AB1C69-6EDB-4FF4-983F-18BD219EF322}</a:tableStyleId>
              </a:tblPr>
              <a:tblGrid>
                <a:gridCol w="5332793"/>
                <a:gridCol w="3563887"/>
              </a:tblGrid>
              <a:tr h="336037">
                <a:tc>
                  <a:txBody>
                    <a:bodyPr/>
                    <a:lstStyle/>
                    <a:p>
                      <a:r>
                        <a:rPr lang="en-ZA" sz="1600" dirty="0" smtClean="0"/>
                        <a:t>Performance Indicator</a:t>
                      </a:r>
                      <a:endParaRPr lang="en-GB" sz="1600" dirty="0"/>
                    </a:p>
                  </a:txBody>
                  <a:tcPr/>
                </a:tc>
                <a:tc>
                  <a:txBody>
                    <a:bodyPr/>
                    <a:lstStyle/>
                    <a:p>
                      <a:r>
                        <a:rPr lang="en-ZA" sz="1600" dirty="0" smtClean="0"/>
                        <a:t> Target (2017/20)</a:t>
                      </a:r>
                      <a:endParaRPr lang="en-GB" sz="1600" dirty="0"/>
                    </a:p>
                  </a:txBody>
                  <a:tcPr/>
                </a:tc>
              </a:tr>
              <a:tr h="840093">
                <a:tc>
                  <a:txBody>
                    <a:bodyPr/>
                    <a:lstStyle/>
                    <a:p>
                      <a:pPr>
                        <a:lnSpc>
                          <a:spcPct val="115000"/>
                        </a:lnSpc>
                        <a:spcAft>
                          <a:spcPts val="0"/>
                        </a:spcAft>
                      </a:pPr>
                      <a:r>
                        <a:rPr lang="en-ZA" sz="1800" i="0" kern="1200" dirty="0">
                          <a:solidFill>
                            <a:schemeClr val="dk1"/>
                          </a:solidFill>
                          <a:latin typeface="+mn-lt"/>
                          <a:ea typeface="+mn-ea"/>
                          <a:cs typeface="+mn-cs"/>
                        </a:rPr>
                        <a:t>Number of engagements between government officials and senior journalists  on the government Programme of Action (PoA) and policy </a:t>
                      </a:r>
                      <a:r>
                        <a:rPr lang="en-ZA" sz="1800" i="0" kern="1200" dirty="0" smtClean="0">
                          <a:solidFill>
                            <a:schemeClr val="dk1"/>
                          </a:solidFill>
                          <a:latin typeface="+mn-lt"/>
                          <a:ea typeface="+mn-ea"/>
                          <a:cs typeface="+mn-cs"/>
                        </a:rPr>
                        <a:t>issues held</a:t>
                      </a:r>
                      <a:endParaRPr lang="en-GB" sz="1800" i="0" kern="1200" dirty="0">
                        <a:solidFill>
                          <a:schemeClr val="dk1"/>
                        </a:solidFill>
                        <a:latin typeface="+mn-lt"/>
                        <a:ea typeface="+mn-ea"/>
                        <a:cs typeface="+mn-cs"/>
                      </a:endParaRPr>
                    </a:p>
                  </a:txBody>
                  <a:tcPr marL="68580" marR="68580" marT="0" marB="0"/>
                </a:tc>
                <a:tc>
                  <a:txBody>
                    <a:bodyPr/>
                    <a:lstStyle/>
                    <a:p>
                      <a:pPr>
                        <a:lnSpc>
                          <a:spcPct val="115000"/>
                        </a:lnSpc>
                        <a:spcAft>
                          <a:spcPts val="0"/>
                        </a:spcAft>
                      </a:pPr>
                      <a:r>
                        <a:rPr lang="en-ZA" sz="1800" i="0" kern="1200" dirty="0">
                          <a:solidFill>
                            <a:schemeClr val="dk1"/>
                          </a:solidFill>
                          <a:latin typeface="+mn-lt"/>
                          <a:ea typeface="+mn-ea"/>
                          <a:cs typeface="+mn-cs"/>
                        </a:rPr>
                        <a:t>16 engagements between government officials </a:t>
                      </a:r>
                      <a:r>
                        <a:rPr lang="en-ZA" sz="1800" i="0" kern="1200" dirty="0" smtClean="0">
                          <a:solidFill>
                            <a:schemeClr val="dk1"/>
                          </a:solidFill>
                          <a:latin typeface="+mn-lt"/>
                          <a:ea typeface="+mn-ea"/>
                          <a:cs typeface="+mn-cs"/>
                        </a:rPr>
                        <a:t>and </a:t>
                      </a:r>
                      <a:r>
                        <a:rPr lang="en-ZA" sz="1800" i="0" kern="1200" dirty="0">
                          <a:solidFill>
                            <a:schemeClr val="dk1"/>
                          </a:solidFill>
                          <a:latin typeface="+mn-lt"/>
                          <a:ea typeface="+mn-ea"/>
                          <a:cs typeface="+mn-cs"/>
                        </a:rPr>
                        <a:t>senior journalists </a:t>
                      </a:r>
                      <a:r>
                        <a:rPr lang="en-ZA" sz="1800" i="0" kern="1200" dirty="0" smtClean="0">
                          <a:solidFill>
                            <a:schemeClr val="dk1"/>
                          </a:solidFill>
                          <a:latin typeface="+mn-lt"/>
                          <a:ea typeface="+mn-ea"/>
                          <a:cs typeface="+mn-cs"/>
                        </a:rPr>
                        <a:t>on </a:t>
                      </a:r>
                      <a:r>
                        <a:rPr lang="en-ZA" sz="1800" i="0" kern="1200" dirty="0">
                          <a:solidFill>
                            <a:schemeClr val="dk1"/>
                          </a:solidFill>
                          <a:latin typeface="+mn-lt"/>
                          <a:ea typeface="+mn-ea"/>
                          <a:cs typeface="+mn-cs"/>
                        </a:rPr>
                        <a:t>the government PoA and policy </a:t>
                      </a:r>
                      <a:r>
                        <a:rPr lang="en-ZA" sz="1800" i="0" kern="1200" dirty="0" smtClean="0">
                          <a:solidFill>
                            <a:schemeClr val="dk1"/>
                          </a:solidFill>
                          <a:latin typeface="+mn-lt"/>
                          <a:ea typeface="+mn-ea"/>
                          <a:cs typeface="+mn-cs"/>
                        </a:rPr>
                        <a:t>issues held per year</a:t>
                      </a:r>
                    </a:p>
                    <a:p>
                      <a:pPr>
                        <a:lnSpc>
                          <a:spcPct val="115000"/>
                        </a:lnSpc>
                        <a:spcAft>
                          <a:spcPts val="0"/>
                        </a:spcAft>
                      </a:pPr>
                      <a:endParaRPr lang="en-GB" sz="800" i="0" kern="1200" dirty="0">
                        <a:solidFill>
                          <a:schemeClr val="dk1"/>
                        </a:solidFill>
                        <a:latin typeface="+mn-lt"/>
                        <a:ea typeface="+mn-ea"/>
                        <a:cs typeface="+mn-cs"/>
                      </a:endParaRPr>
                    </a:p>
                  </a:txBody>
                  <a:tcPr marL="68580" marR="68580" marT="0" marB="0"/>
                </a:tc>
              </a:tr>
              <a:tr h="840093">
                <a:tc>
                  <a:txBody>
                    <a:bodyPr/>
                    <a:lstStyle/>
                    <a:p>
                      <a:pPr>
                        <a:lnSpc>
                          <a:spcPct val="115000"/>
                        </a:lnSpc>
                        <a:spcAft>
                          <a:spcPts val="0"/>
                        </a:spcAft>
                      </a:pPr>
                      <a:r>
                        <a:rPr lang="en-ZA" sz="1800" i="0" kern="1200" dirty="0">
                          <a:solidFill>
                            <a:schemeClr val="dk1"/>
                          </a:solidFill>
                          <a:latin typeface="+mn-lt"/>
                          <a:ea typeface="+mn-ea"/>
                          <a:cs typeface="+mn-cs"/>
                        </a:rPr>
                        <a:t>Number on post-Cabinet media briefings and/or statements issued after ordinary Cabinet </a:t>
                      </a:r>
                      <a:r>
                        <a:rPr lang="en-ZA" sz="1800" i="0" kern="1200" dirty="0" smtClean="0">
                          <a:solidFill>
                            <a:schemeClr val="dk1"/>
                          </a:solidFill>
                          <a:latin typeface="+mn-lt"/>
                          <a:ea typeface="+mn-ea"/>
                          <a:cs typeface="+mn-cs"/>
                        </a:rPr>
                        <a:t>meetings</a:t>
                      </a:r>
                      <a:endParaRPr lang="en-GB" sz="1800" i="0" kern="1200" dirty="0">
                        <a:solidFill>
                          <a:schemeClr val="dk1"/>
                        </a:solidFill>
                        <a:latin typeface="+mn-lt"/>
                        <a:ea typeface="+mn-ea"/>
                        <a:cs typeface="+mn-cs"/>
                      </a:endParaRPr>
                    </a:p>
                  </a:txBody>
                  <a:tcPr marL="68580" marR="68580" marT="0" marB="0"/>
                </a:tc>
                <a:tc>
                  <a:txBody>
                    <a:bodyPr/>
                    <a:lstStyle/>
                    <a:p>
                      <a:pPr>
                        <a:lnSpc>
                          <a:spcPct val="115000"/>
                        </a:lnSpc>
                        <a:spcAft>
                          <a:spcPts val="0"/>
                        </a:spcAft>
                      </a:pPr>
                      <a:r>
                        <a:rPr lang="en-ZA" sz="1800" i="0" kern="1200" dirty="0" smtClean="0">
                          <a:solidFill>
                            <a:schemeClr val="dk1"/>
                          </a:solidFill>
                          <a:latin typeface="+mn-lt"/>
                          <a:ea typeface="+mn-ea"/>
                          <a:cs typeface="+mn-cs"/>
                        </a:rPr>
                        <a:t>17 </a:t>
                      </a:r>
                      <a:r>
                        <a:rPr lang="en-ZA" sz="1800" i="0" kern="1200" dirty="0">
                          <a:solidFill>
                            <a:schemeClr val="dk1"/>
                          </a:solidFill>
                          <a:latin typeface="+mn-lt"/>
                          <a:ea typeface="+mn-ea"/>
                          <a:cs typeface="+mn-cs"/>
                        </a:rPr>
                        <a:t>post-Cabinet media briefings and/or statements issued after ordinary Cabinet </a:t>
                      </a:r>
                      <a:r>
                        <a:rPr lang="en-ZA" sz="1800" i="0" kern="1200" dirty="0" smtClean="0">
                          <a:solidFill>
                            <a:schemeClr val="dk1"/>
                          </a:solidFill>
                          <a:latin typeface="+mn-lt"/>
                          <a:ea typeface="+mn-ea"/>
                          <a:cs typeface="+mn-cs"/>
                        </a:rPr>
                        <a:t>meetings</a:t>
                      </a:r>
                    </a:p>
                    <a:p>
                      <a:pPr>
                        <a:lnSpc>
                          <a:spcPct val="115000"/>
                        </a:lnSpc>
                        <a:spcAft>
                          <a:spcPts val="0"/>
                        </a:spcAft>
                      </a:pPr>
                      <a:endParaRPr lang="en-GB" sz="800" i="0" kern="1200" dirty="0">
                        <a:solidFill>
                          <a:schemeClr val="dk1"/>
                        </a:solidFill>
                        <a:latin typeface="+mn-lt"/>
                        <a:ea typeface="+mn-ea"/>
                        <a:cs typeface="+mn-cs"/>
                      </a:endParaRPr>
                    </a:p>
                  </a:txBody>
                  <a:tcPr marL="68580" marR="68580" marT="0" marB="0"/>
                </a:tc>
              </a:tr>
              <a:tr h="58806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dirty="0" smtClean="0"/>
                        <a:t>Number of biweekly Rapid Response reports for the minister produced</a:t>
                      </a:r>
                      <a:endParaRPr lang="en-GB" sz="1800" dirty="0"/>
                    </a:p>
                  </a:txBody>
                  <a:tcPr/>
                </a:tc>
                <a:tc>
                  <a:txBody>
                    <a:bodyPr/>
                    <a:lstStyle/>
                    <a:p>
                      <a:r>
                        <a:rPr lang="en-ZA" sz="1800" dirty="0" smtClean="0"/>
                        <a:t>24 biweekly Rapid Response reports produced</a:t>
                      </a:r>
                      <a:endParaRPr lang="en-GB" sz="1800" dirty="0"/>
                    </a:p>
                  </a:txBody>
                  <a:tcPr/>
                </a:tc>
              </a:tr>
            </a:tbl>
          </a:graphicData>
        </a:graphic>
      </p:graphicFrame>
      <p:sp>
        <p:nvSpPr>
          <p:cNvPr id="8" name="Slide Number Placeholder 2"/>
          <p:cNvSpPr>
            <a:spLocks noGrp="1"/>
          </p:cNvSpPr>
          <p:nvPr>
            <p:ph type="sldNum" sz="quarter" idx="12"/>
          </p:nvPr>
        </p:nvSpPr>
        <p:spPr>
          <a:xfrm>
            <a:off x="6656676" y="6335807"/>
            <a:ext cx="2133600" cy="365125"/>
          </a:xfrm>
        </p:spPr>
        <p:txBody>
          <a:bodyPr/>
          <a:lstStyle/>
          <a:p>
            <a:r>
              <a:rPr lang="en-US" dirty="0" smtClean="0">
                <a:solidFill>
                  <a:prstClr val="black">
                    <a:tint val="75000"/>
                  </a:prstClr>
                </a:solidFill>
              </a:rPr>
              <a:t>19</a:t>
            </a:r>
            <a:endParaRPr lang="en-US" dirty="0">
              <a:solidFill>
                <a:prstClr val="black">
                  <a:tint val="75000"/>
                </a:prstClr>
              </a:solidFill>
            </a:endParaRPr>
          </a:p>
        </p:txBody>
      </p:sp>
    </p:spTree>
    <p:extLst>
      <p:ext uri="{BB962C8B-B14F-4D97-AF65-F5344CB8AC3E}">
        <p14:creationId xmlns:p14="http://schemas.microsoft.com/office/powerpoint/2010/main" xmlns="" val="35362636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oup 68"/>
          <p:cNvGraphicFramePr>
            <a:graphicFrameLocks/>
          </p:cNvGraphicFramePr>
          <p:nvPr>
            <p:extLst>
              <p:ext uri="{D42A27DB-BD31-4B8C-83A1-F6EECF244321}">
                <p14:modId xmlns:p14="http://schemas.microsoft.com/office/powerpoint/2010/main" xmlns="" val="1367832862"/>
              </p:ext>
            </p:extLst>
          </p:nvPr>
        </p:nvGraphicFramePr>
        <p:xfrm>
          <a:off x="827584" y="1196752"/>
          <a:ext cx="7560840" cy="4165402"/>
        </p:xfrm>
        <a:graphic>
          <a:graphicData uri="http://schemas.openxmlformats.org/drawingml/2006/table">
            <a:tbl>
              <a:tblPr>
                <a:tableStyleId>{E8B1032C-EA38-4F05-BA0D-38AFFFC7BED3}</a:tableStyleId>
              </a:tblPr>
              <a:tblGrid>
                <a:gridCol w="7560840"/>
              </a:tblGrid>
              <a:tr h="405554">
                <a:tc>
                  <a:txBody>
                    <a:bodyPr/>
                    <a:lstStyle/>
                    <a:p>
                      <a:pPr marL="0" marR="0" lvl="0" indent="0" algn="l" defTabSz="914400" rtl="0" eaLnBrk="1" fontAlgn="base" latinLnBrk="0" hangingPunct="1">
                        <a:lnSpc>
                          <a:spcPct val="100000"/>
                        </a:lnSpc>
                        <a:spcBef>
                          <a:spcPct val="20000"/>
                        </a:spcBef>
                        <a:spcAft>
                          <a:spcPct val="0"/>
                        </a:spcAft>
                        <a:buClr>
                          <a:srgbClr val="F2BF0B"/>
                        </a:buClr>
                        <a:buSzTx/>
                        <a:buFont typeface="Webdings" pitchFamily="18" charset="2"/>
                        <a:buNone/>
                        <a:tabLst/>
                      </a:pPr>
                      <a:r>
                        <a:rPr kumimoji="0" lang="en-US" sz="2000" u="none" strike="noStrike" cap="none" normalizeH="0" baseline="0" dirty="0" smtClean="0">
                          <a:ln>
                            <a:noFill/>
                          </a:ln>
                          <a:effectLst/>
                        </a:rPr>
                        <a:t>Topic</a:t>
                      </a:r>
                      <a:endParaRPr kumimoji="0" lang="en-US" sz="2000" b="1" i="0" u="none" strike="noStrike" cap="none" normalizeH="0" baseline="0" dirty="0" smtClean="0">
                        <a:ln>
                          <a:noFill/>
                        </a:ln>
                        <a:solidFill>
                          <a:srgbClr val="05076A"/>
                        </a:solidFill>
                        <a:effectLst/>
                        <a:latin typeface="+mj-lt"/>
                        <a:ea typeface="ヒラギノ角ゴ Pro W3" pitchFamily="-44" charset="-128"/>
                      </a:endParaRPr>
                    </a:p>
                  </a:txBody>
                  <a:tcPr marT="45711" marB="45711" horzOverflow="overflow">
                    <a:solidFill>
                      <a:schemeClr val="accent6"/>
                    </a:solidFill>
                  </a:tcPr>
                </a:tc>
              </a:tr>
              <a:tr h="425190">
                <a:tc>
                  <a:txBody>
                    <a:bodyPr/>
                    <a:lstStyle/>
                    <a:p>
                      <a:pPr marL="0" marR="0" lvl="0" indent="0" algn="l" defTabSz="914400" rtl="0" eaLnBrk="1" fontAlgn="base" latinLnBrk="0" hangingPunct="1">
                        <a:lnSpc>
                          <a:spcPct val="100000"/>
                        </a:lnSpc>
                        <a:spcBef>
                          <a:spcPct val="20000"/>
                        </a:spcBef>
                        <a:spcAft>
                          <a:spcPct val="0"/>
                        </a:spcAft>
                        <a:buClr>
                          <a:srgbClr val="F2BF0B"/>
                        </a:buClr>
                        <a:buSzTx/>
                        <a:buFont typeface="+mj-lt"/>
                        <a:buNone/>
                        <a:tabLst/>
                        <a:defRPr/>
                      </a:pPr>
                      <a:r>
                        <a:rPr kumimoji="0" lang="en-US" sz="1600" kern="1200" dirty="0" smtClean="0"/>
                        <a:t>1. Strategic</a:t>
                      </a:r>
                      <a:r>
                        <a:rPr kumimoji="0" lang="en-US" sz="1600" kern="1200" baseline="0" dirty="0" smtClean="0"/>
                        <a:t> Overview</a:t>
                      </a:r>
                      <a:endParaRPr kumimoji="0" lang="en-US" sz="1600" kern="1200" dirty="0" smtClean="0">
                        <a:solidFill>
                          <a:schemeClr val="tx1"/>
                        </a:solidFill>
                        <a:latin typeface="+mj-lt"/>
                        <a:ea typeface="+mn-ea"/>
                        <a:cs typeface="Arial" pitchFamily="34" charset="0"/>
                      </a:endParaRPr>
                    </a:p>
                  </a:txBody>
                  <a:tcPr marT="45711" marB="45711" horzOverflow="overflow"/>
                </a:tc>
              </a:tr>
              <a:tr h="425190">
                <a:tc>
                  <a:txBody>
                    <a:bodyPr/>
                    <a:lstStyle/>
                    <a:p>
                      <a:pPr marL="457200" marR="0" lvl="0" indent="-457200" algn="l" defTabSz="914400" rtl="0" eaLnBrk="1" fontAlgn="base" latinLnBrk="0" hangingPunct="1">
                        <a:lnSpc>
                          <a:spcPct val="100000"/>
                        </a:lnSpc>
                        <a:spcBef>
                          <a:spcPct val="20000"/>
                        </a:spcBef>
                        <a:spcAft>
                          <a:spcPct val="0"/>
                        </a:spcAft>
                        <a:buClr>
                          <a:srgbClr val="F2BF0B"/>
                        </a:buClr>
                        <a:buSzTx/>
                        <a:buFont typeface="+mj-lt"/>
                        <a:buNone/>
                        <a:tabLst/>
                        <a:defRPr/>
                      </a:pPr>
                      <a:r>
                        <a:rPr kumimoji="0" lang="en-US" sz="1600" u="none" strike="noStrike" kern="1200" cap="none" normalizeH="0" baseline="0" dirty="0" smtClean="0">
                          <a:ln>
                            <a:noFill/>
                          </a:ln>
                          <a:effectLst/>
                        </a:rPr>
                        <a:t>1.1 </a:t>
                      </a:r>
                      <a:r>
                        <a:rPr kumimoji="0" lang="en-US" sz="1600" kern="1200" dirty="0" smtClean="0"/>
                        <a:t>The Constitutional</a:t>
                      </a:r>
                      <a:r>
                        <a:rPr kumimoji="0" lang="en-US" sz="1600" kern="1200" baseline="0" dirty="0" smtClean="0"/>
                        <a:t> &amp; Legislative M</a:t>
                      </a:r>
                      <a:r>
                        <a:rPr kumimoji="0" lang="en-US" sz="1600" kern="1200" dirty="0" smtClean="0"/>
                        <a:t>andate </a:t>
                      </a:r>
                      <a:endParaRPr kumimoji="0" lang="en-US" sz="1600" kern="1200" dirty="0" smtClean="0">
                        <a:solidFill>
                          <a:schemeClr val="tx1"/>
                        </a:solidFill>
                        <a:latin typeface="+mn-lt"/>
                        <a:ea typeface="+mn-ea"/>
                        <a:cs typeface="Arial" pitchFamily="34" charset="0"/>
                      </a:endParaRPr>
                    </a:p>
                  </a:txBody>
                  <a:tcPr marT="45711" marB="45711" horzOverflow="overflow"/>
                </a:tc>
              </a:tr>
              <a:tr h="436723">
                <a:tc>
                  <a:txBody>
                    <a:bodyPr/>
                    <a:lstStyle/>
                    <a:p>
                      <a:pPr marL="457200" marR="0" lvl="0" indent="-457200" algn="l" defTabSz="914400" rtl="0" eaLnBrk="1" fontAlgn="base" latinLnBrk="0" hangingPunct="1">
                        <a:lnSpc>
                          <a:spcPct val="100000"/>
                        </a:lnSpc>
                        <a:spcBef>
                          <a:spcPct val="20000"/>
                        </a:spcBef>
                        <a:spcAft>
                          <a:spcPct val="0"/>
                        </a:spcAft>
                        <a:buClr>
                          <a:srgbClr val="F2BF0B"/>
                        </a:buClr>
                        <a:buSzTx/>
                        <a:buFont typeface="+mj-lt"/>
                        <a:buNone/>
                        <a:tabLst/>
                        <a:defRPr/>
                      </a:pPr>
                      <a:r>
                        <a:rPr kumimoji="0" lang="en-US" sz="1600" kern="1200" dirty="0" smtClean="0">
                          <a:solidFill>
                            <a:schemeClr val="tx1"/>
                          </a:solidFill>
                          <a:latin typeface="+mn-lt"/>
                          <a:ea typeface="+mn-ea"/>
                          <a:cs typeface="+mn-cs"/>
                        </a:rPr>
                        <a:t>1.2</a:t>
                      </a:r>
                      <a:r>
                        <a:rPr kumimoji="0" lang="en-US" sz="1600" kern="1200" baseline="0" dirty="0" smtClean="0">
                          <a:solidFill>
                            <a:schemeClr val="tx1"/>
                          </a:solidFill>
                          <a:latin typeface="+mn-lt"/>
                          <a:ea typeface="+mn-ea"/>
                          <a:cs typeface="+mn-cs"/>
                        </a:rPr>
                        <a:t>  Strategy Map</a:t>
                      </a:r>
                      <a:endParaRPr kumimoji="0" lang="en-US" sz="1600" kern="1200" dirty="0" smtClean="0">
                        <a:solidFill>
                          <a:schemeClr val="tx1"/>
                        </a:solidFill>
                        <a:latin typeface="+mj-lt"/>
                        <a:ea typeface="+mn-ea"/>
                        <a:cs typeface="+mn-cs"/>
                      </a:endParaRPr>
                    </a:p>
                  </a:txBody>
                  <a:tcPr marT="45711" marB="45711" horzOverflow="overflow"/>
                </a:tc>
              </a:tr>
              <a:tr h="251559">
                <a:tc>
                  <a:txBody>
                    <a:bodyPr/>
                    <a:lstStyle/>
                    <a:p>
                      <a:pPr marL="457200" marR="0" lvl="0" indent="-457200" algn="l" defTabSz="914400" rtl="0" eaLnBrk="1" fontAlgn="base" latinLnBrk="0" hangingPunct="1">
                        <a:lnSpc>
                          <a:spcPct val="100000"/>
                        </a:lnSpc>
                        <a:spcBef>
                          <a:spcPct val="20000"/>
                        </a:spcBef>
                        <a:spcAft>
                          <a:spcPct val="0"/>
                        </a:spcAft>
                        <a:buClr>
                          <a:srgbClr val="F2BF0B"/>
                        </a:buClr>
                        <a:buSzTx/>
                        <a:buFont typeface="+mj-lt"/>
                        <a:buNone/>
                        <a:tabLst/>
                        <a:defRPr/>
                      </a:pPr>
                      <a:r>
                        <a:rPr kumimoji="0" lang="en-US" sz="1600" kern="1200" dirty="0" smtClean="0"/>
                        <a:t>1.3</a:t>
                      </a:r>
                      <a:r>
                        <a:rPr kumimoji="0" lang="en-US" sz="1600" kern="1200" baseline="0" dirty="0" smtClean="0"/>
                        <a:t>  Situational Analysis</a:t>
                      </a:r>
                      <a:endParaRPr kumimoji="0" lang="en-US" sz="1600" kern="1200" dirty="0" smtClean="0">
                        <a:solidFill>
                          <a:schemeClr val="tx1"/>
                        </a:solidFill>
                        <a:latin typeface="+mn-lt"/>
                        <a:ea typeface="+mn-ea"/>
                        <a:cs typeface="Arial" pitchFamily="34" charset="0"/>
                      </a:endParaRPr>
                    </a:p>
                  </a:txBody>
                  <a:tcPr marT="45711" marB="45711" horzOverflow="overflow"/>
                </a:tc>
              </a:tr>
              <a:tr h="436723">
                <a:tc>
                  <a:txBody>
                    <a:bodyPr/>
                    <a:lstStyle/>
                    <a:p>
                      <a:pPr marL="457200" marR="0" lvl="0" indent="-457200" algn="l" defTabSz="914400" rtl="0" eaLnBrk="1" fontAlgn="base" latinLnBrk="0" hangingPunct="1">
                        <a:lnSpc>
                          <a:spcPct val="100000"/>
                        </a:lnSpc>
                        <a:spcBef>
                          <a:spcPct val="20000"/>
                        </a:spcBef>
                        <a:spcAft>
                          <a:spcPct val="0"/>
                        </a:spcAft>
                        <a:buClr>
                          <a:srgbClr val="F2BF0B"/>
                        </a:buClr>
                        <a:buSzTx/>
                        <a:buFont typeface="+mj-lt"/>
                        <a:buNone/>
                        <a:tabLst/>
                        <a:defRPr/>
                      </a:pPr>
                      <a:r>
                        <a:rPr kumimoji="0" lang="en-US" sz="1600" kern="1200" baseline="0" dirty="0" smtClean="0"/>
                        <a:t>2. GCIS Structure</a:t>
                      </a:r>
                      <a:endParaRPr kumimoji="0" lang="en-US" sz="1600" kern="1200" dirty="0" smtClean="0">
                        <a:solidFill>
                          <a:schemeClr val="tx1"/>
                        </a:solidFill>
                        <a:latin typeface="+mn-lt"/>
                        <a:ea typeface="+mn-ea"/>
                        <a:cs typeface="+mn-cs"/>
                      </a:endParaRPr>
                    </a:p>
                  </a:txBody>
                  <a:tcPr marT="45711" marB="45711" horzOverflow="overflow"/>
                </a:tc>
              </a:tr>
              <a:tr h="425190">
                <a:tc>
                  <a:txBody>
                    <a:bodyPr/>
                    <a:lstStyle/>
                    <a:p>
                      <a:pPr marL="457200" marR="0" lvl="0" indent="-457200" algn="l" defTabSz="914400" rtl="0" eaLnBrk="1" fontAlgn="base" latinLnBrk="0" hangingPunct="1">
                        <a:lnSpc>
                          <a:spcPct val="100000"/>
                        </a:lnSpc>
                        <a:spcBef>
                          <a:spcPct val="20000"/>
                        </a:spcBef>
                        <a:spcAft>
                          <a:spcPct val="0"/>
                        </a:spcAft>
                        <a:buClr>
                          <a:srgbClr val="F2BF0B"/>
                        </a:buClr>
                        <a:buSzTx/>
                        <a:buFont typeface="+mj-lt"/>
                        <a:buNone/>
                        <a:tabLst/>
                        <a:defRPr/>
                      </a:pPr>
                      <a:r>
                        <a:rPr kumimoji="0" lang="en-US" sz="1600" kern="1200" baseline="0" dirty="0" smtClean="0"/>
                        <a:t>3. </a:t>
                      </a:r>
                      <a:r>
                        <a:rPr kumimoji="0" lang="en-US" sz="1600" kern="1200" dirty="0" smtClean="0"/>
                        <a:t>2017/20 Targets</a:t>
                      </a:r>
                      <a:r>
                        <a:rPr kumimoji="0" lang="en-US" sz="1600" kern="1200" baseline="0" dirty="0" smtClean="0"/>
                        <a:t> </a:t>
                      </a:r>
                      <a:r>
                        <a:rPr kumimoji="0" lang="en-US" sz="1600" kern="1200" dirty="0" smtClean="0"/>
                        <a:t>per Programme</a:t>
                      </a:r>
                      <a:endParaRPr kumimoji="0" lang="en-US" sz="1600" kern="1200" dirty="0" smtClean="0">
                        <a:solidFill>
                          <a:schemeClr val="tx1"/>
                        </a:solidFill>
                        <a:latin typeface="+mn-lt"/>
                        <a:ea typeface="+mn-ea"/>
                        <a:cs typeface="+mn-cs"/>
                      </a:endParaRPr>
                    </a:p>
                  </a:txBody>
                  <a:tcPr marT="45711" marB="45711" horzOverflow="overflow"/>
                </a:tc>
              </a:tr>
              <a:tr h="425190">
                <a:tc>
                  <a:txBody>
                    <a:bodyPr/>
                    <a:lstStyle/>
                    <a:p>
                      <a:pPr marL="457200" marR="0" lvl="0" indent="-457200" algn="l" defTabSz="914400" rtl="0" eaLnBrk="1" fontAlgn="base" latinLnBrk="0" hangingPunct="1">
                        <a:lnSpc>
                          <a:spcPct val="100000"/>
                        </a:lnSpc>
                        <a:spcBef>
                          <a:spcPct val="20000"/>
                        </a:spcBef>
                        <a:spcAft>
                          <a:spcPct val="0"/>
                        </a:spcAft>
                        <a:buClr>
                          <a:srgbClr val="F2BF0B"/>
                        </a:buClr>
                        <a:buSzTx/>
                        <a:buFont typeface="+mj-lt"/>
                        <a:buNone/>
                        <a:tabLst/>
                        <a:defRPr/>
                      </a:pPr>
                      <a:r>
                        <a:rPr kumimoji="0" lang="en-US" sz="1600" kern="1200" dirty="0" smtClean="0">
                          <a:solidFill>
                            <a:schemeClr val="tx1"/>
                          </a:solidFill>
                          <a:latin typeface="+mj-lt"/>
                          <a:ea typeface="+mn-ea"/>
                          <a:cs typeface="Arial" pitchFamily="34" charset="0"/>
                        </a:rPr>
                        <a:t>5.</a:t>
                      </a:r>
                      <a:r>
                        <a:rPr kumimoji="0" lang="en-US" sz="1600" kern="1200" baseline="0" dirty="0" smtClean="0">
                          <a:solidFill>
                            <a:schemeClr val="tx1"/>
                          </a:solidFill>
                          <a:latin typeface="+mj-lt"/>
                          <a:ea typeface="+mn-ea"/>
                          <a:cs typeface="Arial" pitchFamily="34" charset="0"/>
                        </a:rPr>
                        <a:t>  2017/20 </a:t>
                      </a:r>
                      <a:r>
                        <a:rPr kumimoji="0" lang="en-US" sz="1600" kern="1200" baseline="0" smtClean="0">
                          <a:solidFill>
                            <a:schemeClr val="tx1"/>
                          </a:solidFill>
                          <a:latin typeface="+mj-lt"/>
                          <a:ea typeface="+mn-ea"/>
                          <a:cs typeface="Arial" pitchFamily="34" charset="0"/>
                        </a:rPr>
                        <a:t>Strategic Risks</a:t>
                      </a:r>
                      <a:endParaRPr kumimoji="0" lang="en-US" sz="1600" kern="1200" dirty="0" smtClean="0">
                        <a:solidFill>
                          <a:schemeClr val="tx1"/>
                        </a:solidFill>
                        <a:latin typeface="+mj-lt"/>
                        <a:ea typeface="+mn-ea"/>
                        <a:cs typeface="Arial" pitchFamily="34" charset="0"/>
                      </a:endParaRPr>
                    </a:p>
                  </a:txBody>
                  <a:tcPr marT="45711" marB="45711" horzOverflow="overflow"/>
                </a:tc>
              </a:tr>
              <a:tr h="425190">
                <a:tc>
                  <a:txBody>
                    <a:bodyPr/>
                    <a:lstStyle/>
                    <a:p>
                      <a:pPr marL="457200" marR="0" lvl="0" indent="-457200" algn="l" defTabSz="914400" rtl="0" eaLnBrk="1" fontAlgn="base" latinLnBrk="0" hangingPunct="1">
                        <a:lnSpc>
                          <a:spcPct val="100000"/>
                        </a:lnSpc>
                        <a:spcBef>
                          <a:spcPct val="20000"/>
                        </a:spcBef>
                        <a:spcAft>
                          <a:spcPct val="0"/>
                        </a:spcAft>
                        <a:buClr>
                          <a:srgbClr val="F2BF0B"/>
                        </a:buClr>
                        <a:buSzTx/>
                        <a:buFont typeface="+mj-lt"/>
                        <a:buNone/>
                        <a:tabLst/>
                        <a:defRPr/>
                      </a:pPr>
                      <a:r>
                        <a:rPr kumimoji="0" lang="en-US" sz="1600" kern="1200" dirty="0" smtClean="0"/>
                        <a:t>6. </a:t>
                      </a:r>
                      <a:r>
                        <a:rPr kumimoji="0" lang="en-US" sz="1600" kern="1200" baseline="0" dirty="0" smtClean="0"/>
                        <a:t>2017/20  MTEF Budget Summary</a:t>
                      </a:r>
                      <a:endParaRPr kumimoji="0" lang="en-US" sz="1600" kern="1200" dirty="0" smtClean="0">
                        <a:solidFill>
                          <a:schemeClr val="tx1"/>
                        </a:solidFill>
                        <a:latin typeface="+mj-lt"/>
                        <a:ea typeface="+mn-ea"/>
                        <a:cs typeface="+mn-cs"/>
                      </a:endParaRPr>
                    </a:p>
                  </a:txBody>
                  <a:tcPr marT="45711" marB="45711" horzOverflow="overflow"/>
                </a:tc>
              </a:tr>
              <a:tr h="425190">
                <a:tc>
                  <a:txBody>
                    <a:bodyPr/>
                    <a:lstStyle/>
                    <a:p>
                      <a:pPr marL="457200" marR="0" lvl="0" indent="-457200" algn="l" defTabSz="914400" rtl="0" eaLnBrk="1" fontAlgn="base" latinLnBrk="0" hangingPunct="1">
                        <a:lnSpc>
                          <a:spcPct val="100000"/>
                        </a:lnSpc>
                        <a:spcBef>
                          <a:spcPct val="20000"/>
                        </a:spcBef>
                        <a:spcAft>
                          <a:spcPct val="0"/>
                        </a:spcAft>
                        <a:buClr>
                          <a:srgbClr val="F2BF0B"/>
                        </a:buClr>
                        <a:buSzTx/>
                        <a:buFont typeface="+mj-lt"/>
                        <a:buNone/>
                        <a:tabLst/>
                        <a:defRPr/>
                      </a:pPr>
                      <a:r>
                        <a:rPr kumimoji="0" lang="en-US" sz="1600" kern="1200" baseline="0" dirty="0" smtClean="0"/>
                        <a:t>7. Conclusion</a:t>
                      </a:r>
                      <a:endParaRPr kumimoji="0" lang="en-US" sz="1600" kern="1200" dirty="0" smtClean="0">
                        <a:solidFill>
                          <a:schemeClr val="tx1"/>
                        </a:solidFill>
                        <a:latin typeface="+mj-lt"/>
                        <a:ea typeface="+mn-ea"/>
                        <a:cs typeface="+mn-cs"/>
                      </a:endParaRPr>
                    </a:p>
                  </a:txBody>
                  <a:tcPr marT="45711" marB="45711" horzOverflow="overflow"/>
                </a:tc>
              </a:tr>
            </a:tbl>
          </a:graphicData>
        </a:graphic>
      </p:graphicFrame>
      <p:sp>
        <p:nvSpPr>
          <p:cNvPr id="4" name="Slide Number Placeholder 3"/>
          <p:cNvSpPr>
            <a:spLocks noGrp="1"/>
          </p:cNvSpPr>
          <p:nvPr>
            <p:ph type="sldNum" sz="quarter" idx="12"/>
          </p:nvPr>
        </p:nvSpPr>
        <p:spPr/>
        <p:txBody>
          <a:bodyPr/>
          <a:lstStyle/>
          <a:p>
            <a:pPr>
              <a:defRPr/>
            </a:pPr>
            <a:fld id="{C57CA951-FA41-4CFA-86C3-D23EB49239DE}" type="slidenum">
              <a:rPr lang="en-US" smtClean="0">
                <a:solidFill>
                  <a:srgbClr val="4F271C">
                    <a:shade val="90000"/>
                  </a:srgbClr>
                </a:solidFill>
              </a:rPr>
              <a:pPr>
                <a:defRPr/>
              </a:pPr>
              <a:t>2</a:t>
            </a:fld>
            <a:endParaRPr lang="en-US" dirty="0">
              <a:solidFill>
                <a:srgbClr val="4F271C">
                  <a:shade val="90000"/>
                </a:srgbClr>
              </a:solidFill>
            </a:endParaRPr>
          </a:p>
        </p:txBody>
      </p:sp>
      <p:sp>
        <p:nvSpPr>
          <p:cNvPr id="5" name="Rectangle 4"/>
          <p:cNvSpPr/>
          <p:nvPr/>
        </p:nvSpPr>
        <p:spPr>
          <a:xfrm>
            <a:off x="0" y="0"/>
            <a:ext cx="9144000" cy="491340"/>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defTabSz="895350">
              <a:spcBef>
                <a:spcPct val="20000"/>
              </a:spcBef>
            </a:pPr>
            <a:r>
              <a:rPr lang="en-ZA" sz="3600" b="1" dirty="0" smtClean="0">
                <a:solidFill>
                  <a:prstClr val="white"/>
                </a:solidFill>
              </a:rPr>
              <a:t>Presentation Outline</a:t>
            </a:r>
            <a:endParaRPr lang="en-US" sz="3600" b="1" dirty="0">
              <a:solidFill>
                <a:prstClr val="white"/>
              </a:solidFill>
            </a:endParaRPr>
          </a:p>
        </p:txBody>
      </p:sp>
    </p:spTree>
    <p:extLst>
      <p:ext uri="{BB962C8B-B14F-4D97-AF65-F5344CB8AC3E}">
        <p14:creationId xmlns:p14="http://schemas.microsoft.com/office/powerpoint/2010/main" xmlns="" val="3192406165"/>
      </p:ext>
    </p:extLst>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209314" y="1242803"/>
            <a:ext cx="8827182" cy="8640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1800" b="1" dirty="0" smtClean="0">
                <a:solidFill>
                  <a:prstClr val="black"/>
                </a:solidFill>
              </a:rPr>
              <a:t>Strategic Objective 3</a:t>
            </a:r>
            <a:r>
              <a:rPr lang="en-ZA" sz="1800" b="1" dirty="0" smtClean="0"/>
              <a:t>.2: </a:t>
            </a:r>
            <a:r>
              <a:rPr lang="en-ZA" sz="1800" dirty="0" smtClean="0"/>
              <a:t>Improve </a:t>
            </a:r>
            <a:r>
              <a:rPr lang="en-ZA" sz="1800" dirty="0"/>
              <a:t>interdepartmental coordination by joint planning and sharing of messages across the three spheres of government to ensure coherence and alignment of government messages.</a:t>
            </a:r>
            <a:endParaRPr lang="en-ZA" sz="1800" dirty="0">
              <a:solidFill>
                <a:prstClr val="black"/>
              </a:solidFill>
            </a:endParaRPr>
          </a:p>
        </p:txBody>
      </p:sp>
      <p:sp>
        <p:nvSpPr>
          <p:cNvPr id="2" name="Rectangle 1">
            <a:hlinkClick r:id="rId3"/>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457200"/>
            <a:endParaRPr lang="en-ZA" dirty="0">
              <a:solidFill>
                <a:prstClr val="black"/>
              </a:solidFill>
            </a:endParaRPr>
          </a:p>
        </p:txBody>
      </p:sp>
      <p:sp>
        <p:nvSpPr>
          <p:cNvPr id="11" name="Rectangle 10"/>
          <p:cNvSpPr/>
          <p:nvPr/>
        </p:nvSpPr>
        <p:spPr>
          <a:xfrm>
            <a:off x="0" y="0"/>
            <a:ext cx="9144000" cy="491340"/>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defTabSz="895350">
              <a:spcBef>
                <a:spcPct val="20000"/>
              </a:spcBef>
            </a:pPr>
            <a:r>
              <a:rPr lang="en-ZA" sz="3600" b="1" dirty="0" smtClean="0">
                <a:solidFill>
                  <a:prstClr val="white"/>
                </a:solidFill>
              </a:rPr>
              <a:t>3.  2017/20 Targets Per Programme </a:t>
            </a:r>
            <a:endParaRPr lang="en-US" sz="3600" b="1" dirty="0">
              <a:solidFill>
                <a:prstClr val="white"/>
              </a:solidFill>
            </a:endParaRPr>
          </a:p>
        </p:txBody>
      </p:sp>
      <p:sp>
        <p:nvSpPr>
          <p:cNvPr id="6" name="Rectangle 5"/>
          <p:cNvSpPr/>
          <p:nvPr/>
        </p:nvSpPr>
        <p:spPr>
          <a:xfrm>
            <a:off x="179512" y="653787"/>
            <a:ext cx="8856984"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lvl="0" algn="ctr"/>
            <a:r>
              <a:rPr lang="en-ZA" sz="2400" b="1" dirty="0" smtClean="0">
                <a:solidFill>
                  <a:prstClr val="black"/>
                </a:solidFill>
              </a:rPr>
              <a:t>Programme 3: Cluster Communication</a:t>
            </a:r>
            <a:endParaRPr lang="en-ZA" sz="2400" b="1" dirty="0">
              <a:solidFill>
                <a:prstClr val="black"/>
              </a:solidFill>
            </a:endParaRPr>
          </a:p>
        </p:txBody>
      </p:sp>
      <p:graphicFrame>
        <p:nvGraphicFramePr>
          <p:cNvPr id="7" name="Table 6"/>
          <p:cNvGraphicFramePr>
            <a:graphicFrameLocks noGrp="1"/>
          </p:cNvGraphicFramePr>
          <p:nvPr>
            <p:extLst>
              <p:ext uri="{D42A27DB-BD31-4B8C-83A1-F6EECF244321}">
                <p14:modId xmlns:p14="http://schemas.microsoft.com/office/powerpoint/2010/main" xmlns="" val="4198052459"/>
              </p:ext>
            </p:extLst>
          </p:nvPr>
        </p:nvGraphicFramePr>
        <p:xfrm>
          <a:off x="179512" y="2234251"/>
          <a:ext cx="8896680" cy="4376004"/>
        </p:xfrm>
        <a:graphic>
          <a:graphicData uri="http://schemas.openxmlformats.org/drawingml/2006/table">
            <a:tbl>
              <a:tblPr firstRow="1" bandRow="1">
                <a:tableStyleId>{F5AB1C69-6EDB-4FF4-983F-18BD219EF322}</a:tableStyleId>
              </a:tblPr>
              <a:tblGrid>
                <a:gridCol w="4787277"/>
                <a:gridCol w="4109403"/>
              </a:tblGrid>
              <a:tr h="306387">
                <a:tc>
                  <a:txBody>
                    <a:bodyPr/>
                    <a:lstStyle/>
                    <a:p>
                      <a:r>
                        <a:rPr lang="en-ZA" sz="1800" dirty="0" smtClean="0"/>
                        <a:t>Performance Indicator</a:t>
                      </a:r>
                      <a:endParaRPr lang="en-GB" sz="1800" dirty="0"/>
                    </a:p>
                  </a:txBody>
                  <a:tcPr/>
                </a:tc>
                <a:tc>
                  <a:txBody>
                    <a:bodyPr/>
                    <a:lstStyle/>
                    <a:p>
                      <a:r>
                        <a:rPr lang="en-ZA" sz="1800" dirty="0" smtClean="0"/>
                        <a:t> Target (2017/20)</a:t>
                      </a:r>
                      <a:endParaRPr lang="en-GB" sz="1800" dirty="0"/>
                    </a:p>
                  </a:txBody>
                  <a:tcPr/>
                </a:tc>
              </a:tr>
              <a:tr h="658718">
                <a:tc>
                  <a:txBody>
                    <a:bodyPr/>
                    <a:lstStyle/>
                    <a:p>
                      <a:pPr>
                        <a:lnSpc>
                          <a:spcPct val="115000"/>
                        </a:lnSpc>
                        <a:spcAft>
                          <a:spcPts val="0"/>
                        </a:spcAft>
                      </a:pPr>
                      <a:r>
                        <a:rPr lang="en-ZA" sz="1800" kern="1200" dirty="0" smtClean="0">
                          <a:solidFill>
                            <a:schemeClr val="dk1"/>
                          </a:solidFill>
                          <a:effectLst/>
                          <a:latin typeface="+mn-lt"/>
                          <a:ea typeface="+mn-ea"/>
                          <a:cs typeface="+mn-cs"/>
                        </a:rPr>
                        <a:t>Number of Cluster Communication Plans (CCPs) developed</a:t>
                      </a:r>
                      <a:endParaRPr lang="en-GB" sz="1800" dirty="0">
                        <a:effectLst/>
                        <a:latin typeface="+mn-lt"/>
                        <a:ea typeface="Calibri" panose="020F0502020204030204" pitchFamily="34" charset="0"/>
                      </a:endParaRPr>
                    </a:p>
                  </a:txBody>
                  <a:tcPr marL="68580" marR="68580" marT="0" marB="0"/>
                </a:tc>
                <a:tc>
                  <a:txBody>
                    <a:bodyPr/>
                    <a:lstStyle/>
                    <a:p>
                      <a:pPr>
                        <a:lnSpc>
                          <a:spcPct val="115000"/>
                        </a:lnSpc>
                        <a:spcAft>
                          <a:spcPts val="0"/>
                        </a:spcAft>
                      </a:pPr>
                      <a:r>
                        <a:rPr lang="en-ZA" sz="1800" kern="1200" dirty="0" smtClean="0">
                          <a:solidFill>
                            <a:schemeClr val="dk1"/>
                          </a:solidFill>
                          <a:effectLst/>
                          <a:latin typeface="+mn-lt"/>
                          <a:ea typeface="+mn-ea"/>
                          <a:cs typeface="+mn-cs"/>
                        </a:rPr>
                        <a:t>Five CCPs 2017/18 developed</a:t>
                      </a:r>
                      <a:endParaRPr lang="en-GB" sz="1800" dirty="0">
                        <a:effectLst/>
                        <a:latin typeface="+mn-lt"/>
                        <a:ea typeface="Calibri" panose="020F0502020204030204" pitchFamily="34" charset="0"/>
                      </a:endParaRPr>
                    </a:p>
                  </a:txBody>
                  <a:tcPr marL="68580" marR="68580" marT="0" marB="0"/>
                </a:tc>
              </a:tr>
              <a:tr h="775722">
                <a:tc>
                  <a:txBody>
                    <a:bodyPr/>
                    <a:lstStyle/>
                    <a:p>
                      <a:pPr>
                        <a:lnSpc>
                          <a:spcPct val="115000"/>
                        </a:lnSpc>
                        <a:spcAft>
                          <a:spcPts val="1000"/>
                        </a:spcAft>
                      </a:pPr>
                      <a:r>
                        <a:rPr lang="en-ZA" sz="1800" kern="1200" dirty="0" smtClean="0">
                          <a:solidFill>
                            <a:schemeClr val="dk1"/>
                          </a:solidFill>
                          <a:effectLst/>
                          <a:latin typeface="+mn-lt"/>
                          <a:ea typeface="+mn-ea"/>
                          <a:cs typeface="+mn-cs"/>
                        </a:rPr>
                        <a:t>Number of reports on the implementation of CCPs</a:t>
                      </a:r>
                      <a:endParaRPr lang="en-GB" sz="1800" dirty="0">
                        <a:effectLst/>
                        <a:latin typeface="+mn-lt"/>
                        <a:ea typeface="Calibri" panose="020F0502020204030204" pitchFamily="34" charset="0"/>
                      </a:endParaRPr>
                    </a:p>
                  </a:txBody>
                  <a:tcPr marL="68580" marR="68580" marT="0" marB="0"/>
                </a:tc>
                <a:tc>
                  <a:txBody>
                    <a:bodyPr/>
                    <a:lstStyle/>
                    <a:p>
                      <a:pPr>
                        <a:lnSpc>
                          <a:spcPct val="115000"/>
                        </a:lnSpc>
                        <a:spcAft>
                          <a:spcPts val="0"/>
                        </a:spcAft>
                      </a:pPr>
                      <a:r>
                        <a:rPr lang="en-ZA" sz="1800" kern="1200" dirty="0" smtClean="0">
                          <a:solidFill>
                            <a:schemeClr val="dk1"/>
                          </a:solidFill>
                          <a:effectLst/>
                          <a:latin typeface="+mn-lt"/>
                          <a:ea typeface="+mn-ea"/>
                          <a:cs typeface="+mn-cs"/>
                        </a:rPr>
                        <a:t>50 reports developed on the implementation of the 2017/18 CCPs</a:t>
                      </a:r>
                      <a:endParaRPr lang="en-GB" sz="1800" dirty="0">
                        <a:effectLst/>
                        <a:latin typeface="+mn-lt"/>
                        <a:ea typeface="Calibri" panose="020F0502020204030204" pitchFamily="34" charset="0"/>
                      </a:endParaRPr>
                    </a:p>
                  </a:txBody>
                  <a:tcPr marL="68580" marR="68580" marT="0" marB="0"/>
                </a:tc>
              </a:tr>
              <a:tr h="720080">
                <a:tc>
                  <a:txBody>
                    <a:bodyPr/>
                    <a:lstStyle/>
                    <a:p>
                      <a:pPr>
                        <a:lnSpc>
                          <a:spcPct val="115000"/>
                        </a:lnSpc>
                        <a:spcAft>
                          <a:spcPts val="0"/>
                        </a:spcAft>
                      </a:pPr>
                      <a:r>
                        <a:rPr lang="en-ZA" sz="1800" dirty="0">
                          <a:effectLst/>
                          <a:latin typeface="+mn-lt"/>
                          <a:ea typeface="Calibri" panose="020F0502020204030204" pitchFamily="34" charset="0"/>
                        </a:rPr>
                        <a:t>Number of Internal Communicators’ Forum (ICF) </a:t>
                      </a:r>
                      <a:r>
                        <a:rPr lang="en-ZA" sz="1800" dirty="0" smtClean="0">
                          <a:effectLst/>
                          <a:latin typeface="+mn-lt"/>
                          <a:ea typeface="Calibri" panose="020F0502020204030204" pitchFamily="34" charset="0"/>
                        </a:rPr>
                        <a:t>held</a:t>
                      </a:r>
                      <a:endParaRPr lang="en-GB" sz="1800" dirty="0">
                        <a:effectLst/>
                        <a:latin typeface="+mn-lt"/>
                        <a:ea typeface="Calibri" panose="020F0502020204030204" pitchFamily="34" charset="0"/>
                      </a:endParaRPr>
                    </a:p>
                  </a:txBody>
                  <a:tcPr marL="68580" marR="68580" marT="0" marB="0"/>
                </a:tc>
                <a:tc>
                  <a:txBody>
                    <a:bodyPr/>
                    <a:lstStyle/>
                    <a:p>
                      <a:pPr>
                        <a:lnSpc>
                          <a:spcPct val="115000"/>
                        </a:lnSpc>
                        <a:spcAft>
                          <a:spcPts val="0"/>
                        </a:spcAft>
                      </a:pPr>
                      <a:r>
                        <a:rPr lang="en-ZA" sz="1800" kern="1200" dirty="0" smtClean="0">
                          <a:solidFill>
                            <a:schemeClr val="dk1"/>
                          </a:solidFill>
                          <a:effectLst/>
                          <a:latin typeface="+mn-lt"/>
                          <a:ea typeface="+mn-ea"/>
                          <a:cs typeface="+mn-cs"/>
                        </a:rPr>
                        <a:t>10 ICFs held</a:t>
                      </a:r>
                      <a:r>
                        <a:rPr lang="en-ZA" sz="1800" dirty="0">
                          <a:effectLst/>
                          <a:latin typeface="+mn-lt"/>
                          <a:ea typeface="Times New Roman" panose="02020603050405020304" pitchFamily="18" charset="0"/>
                        </a:rPr>
                        <a:t> </a:t>
                      </a:r>
                      <a:endParaRPr lang="en-GB" sz="1800" dirty="0">
                        <a:effectLst/>
                        <a:latin typeface="+mn-lt"/>
                        <a:ea typeface="Calibri" panose="020F0502020204030204" pitchFamily="34" charset="0"/>
                      </a:endParaRPr>
                    </a:p>
                    <a:p>
                      <a:pPr>
                        <a:lnSpc>
                          <a:spcPct val="115000"/>
                        </a:lnSpc>
                        <a:spcAft>
                          <a:spcPts val="0"/>
                        </a:spcAft>
                      </a:pPr>
                      <a:r>
                        <a:rPr lang="en-ZA" sz="1800" dirty="0">
                          <a:effectLst/>
                          <a:latin typeface="+mn-lt"/>
                          <a:ea typeface="Times New Roman" panose="02020603050405020304" pitchFamily="18" charset="0"/>
                        </a:rPr>
                        <a:t> </a:t>
                      </a:r>
                      <a:endParaRPr lang="en-GB" sz="1800" dirty="0">
                        <a:effectLst/>
                        <a:latin typeface="+mn-lt"/>
                        <a:ea typeface="Calibri" panose="020F0502020204030204" pitchFamily="34" charset="0"/>
                      </a:endParaRPr>
                    </a:p>
                    <a:p>
                      <a:pPr>
                        <a:lnSpc>
                          <a:spcPct val="115000"/>
                        </a:lnSpc>
                        <a:spcAft>
                          <a:spcPts val="0"/>
                        </a:spcAft>
                      </a:pPr>
                      <a:r>
                        <a:rPr lang="en-ZA" sz="1800" dirty="0">
                          <a:effectLst/>
                          <a:latin typeface="+mn-lt"/>
                          <a:ea typeface="Calibri" panose="020F0502020204030204" pitchFamily="34" charset="0"/>
                        </a:rPr>
                        <a:t> </a:t>
                      </a:r>
                      <a:endParaRPr lang="en-GB" sz="1800" dirty="0">
                        <a:effectLst/>
                        <a:latin typeface="+mn-lt"/>
                        <a:ea typeface="Calibri" panose="020F0502020204030204" pitchFamily="34" charset="0"/>
                      </a:endParaRPr>
                    </a:p>
                  </a:txBody>
                  <a:tcPr marL="68580" marR="68580" marT="0" marB="0"/>
                </a:tc>
              </a:tr>
              <a:tr h="720080">
                <a:tc>
                  <a:txBody>
                    <a:bodyPr/>
                    <a:lstStyle/>
                    <a:p>
                      <a:pPr marL="0" marR="0" lvl="0" indent="0" algn="l" defTabSz="457200" rtl="0" eaLnBrk="1" fontAlgn="auto" latinLnBrk="0" hangingPunct="1">
                        <a:lnSpc>
                          <a:spcPct val="115000"/>
                        </a:lnSpc>
                        <a:spcBef>
                          <a:spcPts val="0"/>
                        </a:spcBef>
                        <a:spcAft>
                          <a:spcPts val="0"/>
                        </a:spcAft>
                        <a:buClrTx/>
                        <a:buSzTx/>
                        <a:buFontTx/>
                        <a:buNone/>
                        <a:tabLst/>
                        <a:defRPr/>
                      </a:pPr>
                      <a:r>
                        <a:rPr lang="en-ZA" sz="1800" i="0" kern="1200" dirty="0" smtClean="0">
                          <a:solidFill>
                            <a:schemeClr val="dk1"/>
                          </a:solidFill>
                          <a:latin typeface="+mn-lt"/>
                          <a:ea typeface="+mn-ea"/>
                          <a:cs typeface="+mn-cs"/>
                        </a:rPr>
                        <a:t>Number of reports on government communication training produced</a:t>
                      </a:r>
                      <a:r>
                        <a:rPr lang="en-GB" sz="1800" i="0" kern="1200" dirty="0" smtClean="0">
                          <a:solidFill>
                            <a:schemeClr val="dk1"/>
                          </a:solidFill>
                          <a:latin typeface="+mn-lt"/>
                          <a:ea typeface="+mn-ea"/>
                          <a:cs typeface="+mn-cs"/>
                        </a:rPr>
                        <a:t> </a:t>
                      </a:r>
                      <a:r>
                        <a:rPr lang="en-ZA" sz="1800" i="0" kern="1200" dirty="0" smtClean="0">
                          <a:solidFill>
                            <a:schemeClr val="dk1"/>
                          </a:solidFill>
                          <a:latin typeface="+mn-lt"/>
                          <a:ea typeface="+mn-ea"/>
                          <a:cs typeface="+mn-cs"/>
                        </a:rPr>
                        <a:t> </a:t>
                      </a:r>
                      <a:endParaRPr lang="en-GB" sz="1800" i="0" kern="1200" dirty="0" smtClean="0">
                        <a:solidFill>
                          <a:schemeClr val="dk1"/>
                        </a:solidFill>
                        <a:latin typeface="+mn-lt"/>
                        <a:ea typeface="+mn-ea"/>
                        <a:cs typeface="+mn-cs"/>
                      </a:endParaRPr>
                    </a:p>
                    <a:p>
                      <a:pPr>
                        <a:lnSpc>
                          <a:spcPct val="115000"/>
                        </a:lnSpc>
                        <a:spcAft>
                          <a:spcPts val="0"/>
                        </a:spcAft>
                      </a:pPr>
                      <a:endParaRPr lang="en-GB" sz="1800" dirty="0">
                        <a:effectLst/>
                        <a:latin typeface="+mn-lt"/>
                        <a:ea typeface="Calibri" panose="020F0502020204030204" pitchFamily="34" charset="0"/>
                      </a:endParaRPr>
                    </a:p>
                  </a:txBody>
                  <a:tcPr marL="68580" marR="68580" marT="0" marB="0"/>
                </a:tc>
                <a:tc>
                  <a:txBody>
                    <a:bodyPr/>
                    <a:lstStyle/>
                    <a:p>
                      <a:pPr>
                        <a:lnSpc>
                          <a:spcPct val="115000"/>
                        </a:lnSpc>
                        <a:spcAft>
                          <a:spcPts val="0"/>
                        </a:spcAft>
                      </a:pPr>
                      <a:r>
                        <a:rPr lang="en-ZA" sz="1800" i="0" kern="1200" dirty="0" smtClean="0">
                          <a:solidFill>
                            <a:schemeClr val="dk1"/>
                          </a:solidFill>
                          <a:latin typeface="+mn-lt"/>
                          <a:ea typeface="+mn-ea"/>
                          <a:cs typeface="+mn-cs"/>
                        </a:rPr>
                        <a:t>Four reports on government communication training produced per year</a:t>
                      </a:r>
                      <a:endParaRPr lang="en-GB" sz="1800" i="0" kern="1200" dirty="0" smtClean="0">
                        <a:solidFill>
                          <a:schemeClr val="dk1"/>
                        </a:solidFill>
                        <a:latin typeface="+mn-lt"/>
                        <a:ea typeface="+mn-ea"/>
                        <a:cs typeface="+mn-cs"/>
                      </a:endParaRPr>
                    </a:p>
                  </a:txBody>
                  <a:tcPr marL="68580" marR="68580" marT="0" marB="0"/>
                </a:tc>
              </a:tr>
              <a:tr h="720080">
                <a:tc>
                  <a:txBody>
                    <a:bodyPr/>
                    <a:lstStyle/>
                    <a:p>
                      <a:pPr marL="0" marR="0" lvl="0" indent="0" algn="l" defTabSz="457200" rtl="0" eaLnBrk="1" fontAlgn="auto" latinLnBrk="0" hangingPunct="1">
                        <a:lnSpc>
                          <a:spcPct val="115000"/>
                        </a:lnSpc>
                        <a:spcBef>
                          <a:spcPts val="0"/>
                        </a:spcBef>
                        <a:spcAft>
                          <a:spcPts val="0"/>
                        </a:spcAft>
                        <a:buClrTx/>
                        <a:buSzTx/>
                        <a:buFontTx/>
                        <a:buNone/>
                        <a:tabLst/>
                        <a:defRPr/>
                      </a:pPr>
                      <a:r>
                        <a:rPr lang="en-ZA" sz="1800" kern="1200" dirty="0" smtClean="0">
                          <a:solidFill>
                            <a:schemeClr val="dk1"/>
                          </a:solidFill>
                          <a:effectLst/>
                          <a:latin typeface="+mn-lt"/>
                          <a:ea typeface="+mn-ea"/>
                          <a:cs typeface="+mn-cs"/>
                        </a:rPr>
                        <a:t>Number of engagements with HoCs held</a:t>
                      </a:r>
                      <a:endParaRPr lang="en-GB" sz="1800" i="0" kern="1200" dirty="0" smtClean="0">
                        <a:solidFill>
                          <a:schemeClr val="dk1"/>
                        </a:solidFill>
                        <a:latin typeface="+mn-lt"/>
                        <a:ea typeface="+mn-ea"/>
                        <a:cs typeface="+mn-cs"/>
                      </a:endParaRPr>
                    </a:p>
                    <a:p>
                      <a:pPr>
                        <a:lnSpc>
                          <a:spcPct val="115000"/>
                        </a:lnSpc>
                        <a:spcAft>
                          <a:spcPts val="0"/>
                        </a:spcAft>
                      </a:pPr>
                      <a:endParaRPr lang="en-GB" sz="1800" dirty="0">
                        <a:effectLst/>
                        <a:latin typeface="+mn-lt"/>
                        <a:ea typeface="Calibri" panose="020F0502020204030204" pitchFamily="34" charset="0"/>
                      </a:endParaRPr>
                    </a:p>
                  </a:txBody>
                  <a:tcPr marL="68580" marR="68580" marT="0" marB="0"/>
                </a:tc>
                <a:tc>
                  <a:txBody>
                    <a:bodyPr/>
                    <a:lstStyle/>
                    <a:p>
                      <a:pPr marL="0" marR="0" lvl="0" indent="0" algn="l" defTabSz="457200" rtl="0" eaLnBrk="1" fontAlgn="auto" latinLnBrk="0" hangingPunct="1">
                        <a:lnSpc>
                          <a:spcPct val="115000"/>
                        </a:lnSpc>
                        <a:spcBef>
                          <a:spcPts val="0"/>
                        </a:spcBef>
                        <a:spcAft>
                          <a:spcPts val="0"/>
                        </a:spcAft>
                        <a:buClrTx/>
                        <a:buSzTx/>
                        <a:buFontTx/>
                        <a:buNone/>
                        <a:tabLst/>
                        <a:defRPr/>
                      </a:pPr>
                      <a:r>
                        <a:rPr lang="en-ZA" sz="1800" kern="1200" dirty="0" smtClean="0">
                          <a:solidFill>
                            <a:schemeClr val="dk1"/>
                          </a:solidFill>
                          <a:effectLst/>
                          <a:latin typeface="+mn-lt"/>
                          <a:ea typeface="+mn-ea"/>
                          <a:cs typeface="+mn-cs"/>
                        </a:rPr>
                        <a:t>Four engagements with HoCs held</a:t>
                      </a:r>
                      <a:endParaRPr lang="en-GB" sz="1800" i="0" kern="1200" dirty="0" smtClean="0">
                        <a:solidFill>
                          <a:schemeClr val="dk1"/>
                        </a:solidFill>
                        <a:latin typeface="+mn-lt"/>
                        <a:ea typeface="+mn-ea"/>
                        <a:cs typeface="+mn-cs"/>
                      </a:endParaRPr>
                    </a:p>
                    <a:p>
                      <a:pPr>
                        <a:lnSpc>
                          <a:spcPct val="115000"/>
                        </a:lnSpc>
                        <a:spcAft>
                          <a:spcPts val="0"/>
                        </a:spcAft>
                      </a:pPr>
                      <a:endParaRPr lang="en-GB" sz="1800" dirty="0">
                        <a:effectLst/>
                        <a:latin typeface="+mn-lt"/>
                        <a:ea typeface="Calibri" panose="020F0502020204030204" pitchFamily="34" charset="0"/>
                      </a:endParaRPr>
                    </a:p>
                  </a:txBody>
                  <a:tcPr marL="68580" marR="68580" marT="0" marB="0"/>
                </a:tc>
              </a:tr>
            </a:tbl>
          </a:graphicData>
        </a:graphic>
      </p:graphicFrame>
      <p:sp>
        <p:nvSpPr>
          <p:cNvPr id="8" name="Slide Number Placeholder 2"/>
          <p:cNvSpPr>
            <a:spLocks noGrp="1"/>
          </p:cNvSpPr>
          <p:nvPr>
            <p:ph type="sldNum" sz="quarter" idx="12"/>
          </p:nvPr>
        </p:nvSpPr>
        <p:spPr>
          <a:xfrm>
            <a:off x="6656676" y="6335807"/>
            <a:ext cx="2133600" cy="365125"/>
          </a:xfrm>
        </p:spPr>
        <p:txBody>
          <a:bodyPr/>
          <a:lstStyle/>
          <a:p>
            <a:r>
              <a:rPr lang="en-US" dirty="0" smtClean="0">
                <a:solidFill>
                  <a:prstClr val="black">
                    <a:tint val="75000"/>
                  </a:prstClr>
                </a:solidFill>
              </a:rPr>
              <a:t>20</a:t>
            </a:r>
            <a:endParaRPr lang="en-US" dirty="0">
              <a:solidFill>
                <a:prstClr val="black">
                  <a:tint val="75000"/>
                </a:prstClr>
              </a:solidFill>
            </a:endParaRPr>
          </a:p>
        </p:txBody>
      </p:sp>
    </p:spTree>
    <p:extLst>
      <p:ext uri="{BB962C8B-B14F-4D97-AF65-F5344CB8AC3E}">
        <p14:creationId xmlns:p14="http://schemas.microsoft.com/office/powerpoint/2010/main" xmlns="" val="25467213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194915" y="1167645"/>
            <a:ext cx="8868234" cy="8640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1800" b="1" dirty="0" smtClean="0">
                <a:solidFill>
                  <a:prstClr val="black"/>
                </a:solidFill>
              </a:rPr>
              <a:t>Strategic Objective 3</a:t>
            </a:r>
            <a:r>
              <a:rPr lang="en-ZA" sz="1800" b="1" dirty="0" smtClean="0"/>
              <a:t>.3: </a:t>
            </a:r>
            <a:r>
              <a:rPr lang="en-ZA" sz="1800" dirty="0" smtClean="0"/>
              <a:t>An </a:t>
            </a:r>
            <a:r>
              <a:rPr lang="en-ZA" sz="1800" dirty="0"/>
              <a:t>informed and empowered citizenry on government’s policies, plans, programmes and achievements to increase public participation in government.</a:t>
            </a:r>
            <a:endParaRPr lang="en-ZA" sz="1800" dirty="0">
              <a:solidFill>
                <a:prstClr val="black"/>
              </a:solidFill>
            </a:endParaRPr>
          </a:p>
        </p:txBody>
      </p:sp>
      <p:sp>
        <p:nvSpPr>
          <p:cNvPr id="2" name="Rectangle 1">
            <a:hlinkClick r:id="rId3"/>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457200"/>
            <a:endParaRPr lang="en-ZA" dirty="0">
              <a:solidFill>
                <a:prstClr val="black"/>
              </a:solidFill>
            </a:endParaRPr>
          </a:p>
        </p:txBody>
      </p:sp>
      <p:sp>
        <p:nvSpPr>
          <p:cNvPr id="11" name="Rectangle 10"/>
          <p:cNvSpPr/>
          <p:nvPr/>
        </p:nvSpPr>
        <p:spPr>
          <a:xfrm>
            <a:off x="0" y="0"/>
            <a:ext cx="9144000" cy="491340"/>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defTabSz="895350">
              <a:spcBef>
                <a:spcPct val="20000"/>
              </a:spcBef>
            </a:pPr>
            <a:r>
              <a:rPr lang="en-ZA" sz="3600" b="1" dirty="0" smtClean="0">
                <a:solidFill>
                  <a:prstClr val="white"/>
                </a:solidFill>
              </a:rPr>
              <a:t>3.  2017/20 Targets Per Programme </a:t>
            </a:r>
            <a:endParaRPr lang="en-US" sz="3600" b="1" dirty="0">
              <a:solidFill>
                <a:prstClr val="white"/>
              </a:solidFill>
            </a:endParaRPr>
          </a:p>
        </p:txBody>
      </p:sp>
      <p:sp>
        <p:nvSpPr>
          <p:cNvPr id="6" name="Rectangle 5"/>
          <p:cNvSpPr/>
          <p:nvPr/>
        </p:nvSpPr>
        <p:spPr>
          <a:xfrm>
            <a:off x="194915" y="562654"/>
            <a:ext cx="8856984"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lvl="0" algn="ctr"/>
            <a:r>
              <a:rPr lang="en-ZA" sz="2400" b="1" dirty="0" smtClean="0">
                <a:solidFill>
                  <a:prstClr val="black"/>
                </a:solidFill>
              </a:rPr>
              <a:t>Programme: Provincial and Local Liaison</a:t>
            </a:r>
            <a:endParaRPr lang="en-ZA" sz="2400" b="1" dirty="0">
              <a:solidFill>
                <a:prstClr val="black"/>
              </a:solidFill>
            </a:endParaRPr>
          </a:p>
        </p:txBody>
      </p:sp>
      <p:graphicFrame>
        <p:nvGraphicFramePr>
          <p:cNvPr id="7" name="Table 6"/>
          <p:cNvGraphicFramePr>
            <a:graphicFrameLocks noGrp="1"/>
          </p:cNvGraphicFramePr>
          <p:nvPr>
            <p:extLst>
              <p:ext uri="{D42A27DB-BD31-4B8C-83A1-F6EECF244321}">
                <p14:modId xmlns:p14="http://schemas.microsoft.com/office/powerpoint/2010/main" xmlns="" val="291991293"/>
              </p:ext>
            </p:extLst>
          </p:nvPr>
        </p:nvGraphicFramePr>
        <p:xfrm>
          <a:off x="194915" y="2151811"/>
          <a:ext cx="8860544" cy="4392676"/>
        </p:xfrm>
        <a:graphic>
          <a:graphicData uri="http://schemas.openxmlformats.org/drawingml/2006/table">
            <a:tbl>
              <a:tblPr firstRow="1" bandRow="1">
                <a:tableStyleId>{F5AB1C69-6EDB-4FF4-983F-18BD219EF322}</a:tableStyleId>
              </a:tblPr>
              <a:tblGrid>
                <a:gridCol w="4363150"/>
                <a:gridCol w="4497394"/>
              </a:tblGrid>
              <a:tr h="336037">
                <a:tc>
                  <a:txBody>
                    <a:bodyPr/>
                    <a:lstStyle/>
                    <a:p>
                      <a:r>
                        <a:rPr lang="en-ZA" sz="1800" dirty="0" smtClean="0"/>
                        <a:t>Performance Indicator</a:t>
                      </a:r>
                      <a:endParaRPr lang="en-GB" sz="1800" dirty="0"/>
                    </a:p>
                  </a:txBody>
                  <a:tcPr/>
                </a:tc>
                <a:tc>
                  <a:txBody>
                    <a:bodyPr/>
                    <a:lstStyle/>
                    <a:p>
                      <a:r>
                        <a:rPr lang="en-ZA" sz="1800" dirty="0" smtClean="0"/>
                        <a:t> Target (2017/20)</a:t>
                      </a:r>
                      <a:endParaRPr lang="en-GB" sz="1800" dirty="0"/>
                    </a:p>
                  </a:txBody>
                  <a:tcPr/>
                </a:tc>
              </a:tr>
              <a:tr h="138296">
                <a:tc>
                  <a:txBody>
                    <a:bodyPr/>
                    <a:lstStyle/>
                    <a:p>
                      <a:pPr>
                        <a:lnSpc>
                          <a:spcPct val="115000"/>
                        </a:lnSpc>
                        <a:spcAft>
                          <a:spcPts val="0"/>
                        </a:spcAft>
                      </a:pPr>
                      <a:r>
                        <a:rPr lang="en-ZA" sz="1800" i="1" kern="1200" dirty="0" smtClean="0">
                          <a:solidFill>
                            <a:schemeClr val="dk1"/>
                          </a:solidFill>
                          <a:effectLst/>
                          <a:latin typeface="+mn-lt"/>
                          <a:ea typeface="+mn-ea"/>
                          <a:cs typeface="+mn-cs"/>
                        </a:rPr>
                        <a:t>Number of reports on support to the functioning of government communication system produced</a:t>
                      </a:r>
                      <a:endParaRPr lang="en-ZA" sz="1800" i="1" kern="1200" dirty="0" smtClean="0">
                        <a:solidFill>
                          <a:schemeClr val="dk1"/>
                        </a:solidFill>
                        <a:latin typeface="+mn-lt"/>
                        <a:ea typeface="+mn-ea"/>
                        <a:cs typeface="+mn-cs"/>
                      </a:endParaRPr>
                    </a:p>
                    <a:p>
                      <a:pPr>
                        <a:lnSpc>
                          <a:spcPct val="115000"/>
                        </a:lnSpc>
                        <a:spcAft>
                          <a:spcPts val="0"/>
                        </a:spcAft>
                      </a:pPr>
                      <a:r>
                        <a:rPr lang="en-ZA" sz="1800" i="0" kern="1200" dirty="0" smtClean="0">
                          <a:solidFill>
                            <a:schemeClr val="dk1"/>
                          </a:solidFill>
                          <a:latin typeface="+mn-lt"/>
                          <a:ea typeface="+mn-ea"/>
                          <a:cs typeface="+mn-cs"/>
                        </a:rPr>
                        <a:t>Number </a:t>
                      </a:r>
                      <a:r>
                        <a:rPr lang="en-ZA" sz="1800" i="0" kern="1200" dirty="0">
                          <a:solidFill>
                            <a:schemeClr val="dk1"/>
                          </a:solidFill>
                          <a:latin typeface="+mn-lt"/>
                          <a:ea typeface="+mn-ea"/>
                          <a:cs typeface="+mn-cs"/>
                        </a:rPr>
                        <a:t>of development communication activations aligned to the GCP</a:t>
                      </a:r>
                      <a:endParaRPr lang="en-GB" sz="1800" i="0" kern="1200" dirty="0">
                        <a:solidFill>
                          <a:schemeClr val="dk1"/>
                        </a:solidFill>
                        <a:latin typeface="+mn-lt"/>
                        <a:ea typeface="+mn-ea"/>
                        <a:cs typeface="+mn-cs"/>
                      </a:endParaRPr>
                    </a:p>
                  </a:txBody>
                  <a:tcPr marL="68580" marR="68580" marT="0" marB="0"/>
                </a:tc>
                <a:tc>
                  <a:txBody>
                    <a:bodyPr/>
                    <a:lstStyle/>
                    <a:p>
                      <a:pPr>
                        <a:lnSpc>
                          <a:spcPct val="115000"/>
                        </a:lnSpc>
                        <a:spcAft>
                          <a:spcPts val="0"/>
                        </a:spcAft>
                      </a:pPr>
                      <a:r>
                        <a:rPr lang="en-ZA" sz="1800" i="1" kern="1200" dirty="0" smtClean="0">
                          <a:solidFill>
                            <a:schemeClr val="dk1"/>
                          </a:solidFill>
                          <a:effectLst/>
                          <a:latin typeface="+mn-lt"/>
                          <a:ea typeface="+mn-ea"/>
                          <a:cs typeface="+mn-cs"/>
                        </a:rPr>
                        <a:t>Four reports on support to the functioning of government communication system produced </a:t>
                      </a:r>
                      <a:endParaRPr lang="en-ZA" sz="1800" i="1" kern="1200" dirty="0" smtClean="0">
                        <a:solidFill>
                          <a:schemeClr val="dk1"/>
                        </a:solidFill>
                        <a:latin typeface="+mn-lt"/>
                        <a:ea typeface="+mn-ea"/>
                        <a:cs typeface="+mn-cs"/>
                      </a:endParaRPr>
                    </a:p>
                    <a:p>
                      <a:pPr>
                        <a:lnSpc>
                          <a:spcPct val="115000"/>
                        </a:lnSpc>
                        <a:spcAft>
                          <a:spcPts val="0"/>
                        </a:spcAft>
                      </a:pPr>
                      <a:r>
                        <a:rPr lang="en-ZA" sz="1800" i="0" kern="1200" dirty="0" smtClean="0">
                          <a:solidFill>
                            <a:schemeClr val="dk1"/>
                          </a:solidFill>
                          <a:latin typeface="+mn-lt"/>
                          <a:ea typeface="+mn-ea"/>
                          <a:cs typeface="+mn-cs"/>
                        </a:rPr>
                        <a:t>1 </a:t>
                      </a:r>
                      <a:r>
                        <a:rPr lang="en-ZA" sz="1800" i="0" kern="1200" dirty="0">
                          <a:solidFill>
                            <a:schemeClr val="dk1"/>
                          </a:solidFill>
                          <a:latin typeface="+mn-lt"/>
                          <a:ea typeface="+mn-ea"/>
                          <a:cs typeface="+mn-cs"/>
                        </a:rPr>
                        <a:t>200 development communication activations aligned to the GCP</a:t>
                      </a:r>
                      <a:endParaRPr lang="en-GB" sz="1800" i="0" kern="1200" dirty="0">
                        <a:solidFill>
                          <a:schemeClr val="dk1"/>
                        </a:solidFill>
                        <a:latin typeface="+mn-lt"/>
                        <a:ea typeface="+mn-ea"/>
                        <a:cs typeface="+mn-cs"/>
                      </a:endParaRPr>
                    </a:p>
                  </a:txBody>
                  <a:tcPr marL="68580" marR="68580" marT="0" marB="0"/>
                </a:tc>
              </a:tr>
              <a:tr h="336037">
                <a:tc>
                  <a:txBody>
                    <a:bodyPr/>
                    <a:lstStyle/>
                    <a:p>
                      <a:pPr>
                        <a:lnSpc>
                          <a:spcPct val="115000"/>
                        </a:lnSpc>
                        <a:spcAft>
                          <a:spcPts val="0"/>
                        </a:spcAft>
                      </a:pPr>
                      <a:r>
                        <a:rPr lang="en-ZA" sz="1800" i="0" kern="1200" dirty="0">
                          <a:solidFill>
                            <a:schemeClr val="dk1"/>
                          </a:solidFill>
                          <a:latin typeface="+mn-lt"/>
                          <a:ea typeface="+mn-ea"/>
                          <a:cs typeface="+mn-cs"/>
                        </a:rPr>
                        <a:t>Number of marketing events for Thusong programme held</a:t>
                      </a:r>
                      <a:endParaRPr lang="en-GB" sz="1800" i="0" kern="1200" dirty="0">
                        <a:solidFill>
                          <a:schemeClr val="dk1"/>
                        </a:solidFill>
                        <a:latin typeface="+mn-lt"/>
                        <a:ea typeface="+mn-ea"/>
                        <a:cs typeface="+mn-cs"/>
                      </a:endParaRPr>
                    </a:p>
                  </a:txBody>
                  <a:tcPr marL="68580" marR="68580" marT="0" marB="0"/>
                </a:tc>
                <a:tc>
                  <a:txBody>
                    <a:bodyPr/>
                    <a:lstStyle/>
                    <a:p>
                      <a:pPr>
                        <a:lnSpc>
                          <a:spcPct val="115000"/>
                        </a:lnSpc>
                        <a:spcAft>
                          <a:spcPts val="0"/>
                        </a:spcAft>
                      </a:pPr>
                      <a:r>
                        <a:rPr lang="en-ZA" sz="1800" i="0" kern="1200" dirty="0">
                          <a:solidFill>
                            <a:schemeClr val="dk1"/>
                          </a:solidFill>
                          <a:latin typeface="+mn-lt"/>
                          <a:ea typeface="+mn-ea"/>
                          <a:cs typeface="+mn-cs"/>
                        </a:rPr>
                        <a:t>486 marketing events for Thusong programme held</a:t>
                      </a:r>
                      <a:endParaRPr lang="en-GB" sz="1800" i="0" kern="1200" dirty="0">
                        <a:solidFill>
                          <a:schemeClr val="dk1"/>
                        </a:solidFill>
                        <a:latin typeface="+mn-lt"/>
                        <a:ea typeface="+mn-ea"/>
                        <a:cs typeface="+mn-cs"/>
                      </a:endParaRPr>
                    </a:p>
                  </a:txBody>
                  <a:tcPr marL="68580" marR="68580" marT="0" marB="0"/>
                </a:tc>
              </a:tr>
              <a:tr h="336037">
                <a:tc>
                  <a:txBody>
                    <a:bodyPr/>
                    <a:lstStyle/>
                    <a:p>
                      <a:pPr>
                        <a:lnSpc>
                          <a:spcPct val="115000"/>
                        </a:lnSpc>
                        <a:spcAft>
                          <a:spcPts val="0"/>
                        </a:spcAft>
                      </a:pPr>
                      <a:r>
                        <a:rPr lang="en-ZA" sz="1800" i="0" kern="1200" dirty="0">
                          <a:solidFill>
                            <a:schemeClr val="dk1"/>
                          </a:solidFill>
                          <a:latin typeface="+mn-lt"/>
                          <a:ea typeface="+mn-ea"/>
                          <a:cs typeface="+mn-cs"/>
                        </a:rPr>
                        <a:t>Number of community and stakeholder liaison visits undertaken</a:t>
                      </a:r>
                      <a:endParaRPr lang="en-GB" sz="1800" i="0" kern="1200" dirty="0">
                        <a:solidFill>
                          <a:schemeClr val="dk1"/>
                        </a:solidFill>
                        <a:latin typeface="+mn-lt"/>
                        <a:ea typeface="+mn-ea"/>
                        <a:cs typeface="+mn-cs"/>
                      </a:endParaRPr>
                    </a:p>
                  </a:txBody>
                  <a:tcPr marL="68580" marR="68580" marT="0" marB="0"/>
                </a:tc>
                <a:tc>
                  <a:txBody>
                    <a:bodyPr/>
                    <a:lstStyle/>
                    <a:p>
                      <a:pPr>
                        <a:lnSpc>
                          <a:spcPct val="115000"/>
                        </a:lnSpc>
                        <a:spcAft>
                          <a:spcPts val="0"/>
                        </a:spcAft>
                      </a:pPr>
                      <a:r>
                        <a:rPr lang="en-ZA" sz="1800" i="0" kern="1200" dirty="0">
                          <a:solidFill>
                            <a:schemeClr val="dk1"/>
                          </a:solidFill>
                          <a:latin typeface="+mn-lt"/>
                          <a:ea typeface="+mn-ea"/>
                          <a:cs typeface="+mn-cs"/>
                        </a:rPr>
                        <a:t>1 800 community and stakeholder liaison visits undertaken</a:t>
                      </a:r>
                      <a:endParaRPr lang="en-GB" sz="1800" i="0" kern="1200" dirty="0">
                        <a:solidFill>
                          <a:schemeClr val="dk1"/>
                        </a:solidFill>
                        <a:latin typeface="+mn-lt"/>
                        <a:ea typeface="+mn-ea"/>
                        <a:cs typeface="+mn-cs"/>
                      </a:endParaRPr>
                    </a:p>
                  </a:txBody>
                  <a:tcPr marL="68580" marR="68580" marT="0" marB="0"/>
                </a:tc>
              </a:tr>
              <a:tr h="336037">
                <a:tc>
                  <a:txBody>
                    <a:bodyPr/>
                    <a:lstStyle/>
                    <a:p>
                      <a:pPr>
                        <a:lnSpc>
                          <a:spcPct val="115000"/>
                        </a:lnSpc>
                        <a:spcAft>
                          <a:spcPts val="0"/>
                        </a:spcAft>
                      </a:pPr>
                      <a:r>
                        <a:rPr lang="en-ZA" sz="1800" i="0" kern="1200" dirty="0">
                          <a:solidFill>
                            <a:schemeClr val="dk1"/>
                          </a:solidFill>
                          <a:latin typeface="+mn-lt"/>
                          <a:ea typeface="+mn-ea"/>
                          <a:cs typeface="+mn-cs"/>
                        </a:rPr>
                        <a:t>Number of reports on </a:t>
                      </a:r>
                      <a:r>
                        <a:rPr lang="en-ZA" sz="1800" i="1" kern="1200" dirty="0">
                          <a:solidFill>
                            <a:schemeClr val="dk1"/>
                          </a:solidFill>
                          <a:latin typeface="+mn-lt"/>
                          <a:ea typeface="+mn-ea"/>
                          <a:cs typeface="+mn-cs"/>
                        </a:rPr>
                        <a:t>Izimbizo</a:t>
                      </a:r>
                      <a:r>
                        <a:rPr lang="en-ZA" sz="1800" i="0" kern="1200" dirty="0">
                          <a:solidFill>
                            <a:schemeClr val="dk1"/>
                          </a:solidFill>
                          <a:latin typeface="+mn-lt"/>
                          <a:ea typeface="+mn-ea"/>
                          <a:cs typeface="+mn-cs"/>
                        </a:rPr>
                        <a:t> events </a:t>
                      </a:r>
                      <a:r>
                        <a:rPr lang="en-ZA" sz="1800" i="0" kern="1200" dirty="0" smtClean="0">
                          <a:solidFill>
                            <a:schemeClr val="dk1"/>
                          </a:solidFill>
                          <a:latin typeface="+mn-lt"/>
                          <a:ea typeface="+mn-ea"/>
                          <a:cs typeface="+mn-cs"/>
                        </a:rPr>
                        <a:t>held</a:t>
                      </a:r>
                      <a:endParaRPr lang="en-GB" sz="1800" i="0" kern="1200" dirty="0" smtClean="0">
                        <a:solidFill>
                          <a:schemeClr val="dk1"/>
                        </a:solidFill>
                        <a:latin typeface="+mn-lt"/>
                        <a:ea typeface="+mn-ea"/>
                        <a:cs typeface="+mn-cs"/>
                      </a:endParaRPr>
                    </a:p>
                    <a:p>
                      <a:pPr>
                        <a:lnSpc>
                          <a:spcPct val="115000"/>
                        </a:lnSpc>
                        <a:spcAft>
                          <a:spcPts val="0"/>
                        </a:spcAft>
                      </a:pPr>
                      <a:endParaRPr lang="en-GB" sz="1800" i="0" kern="1200" dirty="0" smtClean="0">
                        <a:solidFill>
                          <a:schemeClr val="dk1"/>
                        </a:solidFill>
                        <a:latin typeface="+mn-lt"/>
                        <a:ea typeface="+mn-ea"/>
                        <a:cs typeface="+mn-cs"/>
                      </a:endParaRPr>
                    </a:p>
                    <a:p>
                      <a:pPr>
                        <a:lnSpc>
                          <a:spcPct val="115000"/>
                        </a:lnSpc>
                        <a:spcAft>
                          <a:spcPts val="0"/>
                        </a:spcAft>
                      </a:pPr>
                      <a:r>
                        <a:rPr lang="en-ZA" sz="1800" i="1" kern="1200" dirty="0" smtClean="0">
                          <a:solidFill>
                            <a:schemeClr val="dk1"/>
                          </a:solidFill>
                          <a:effectLst/>
                          <a:latin typeface="+mn-lt"/>
                          <a:ea typeface="+mn-ea"/>
                          <a:cs typeface="+mn-cs"/>
                        </a:rPr>
                        <a:t>Number of electronic My District Today newsletters published</a:t>
                      </a:r>
                      <a:endParaRPr lang="en-GB" sz="1800" i="1" kern="1200" dirty="0">
                        <a:solidFill>
                          <a:schemeClr val="dk1"/>
                        </a:solidFill>
                        <a:latin typeface="+mn-lt"/>
                        <a:ea typeface="+mn-ea"/>
                        <a:cs typeface="+mn-cs"/>
                      </a:endParaRPr>
                    </a:p>
                  </a:txBody>
                  <a:tcPr marL="68580" marR="68580" marT="0" marB="0"/>
                </a:tc>
                <a:tc>
                  <a:txBody>
                    <a:bodyPr/>
                    <a:lstStyle/>
                    <a:p>
                      <a:pPr>
                        <a:lnSpc>
                          <a:spcPct val="115000"/>
                        </a:lnSpc>
                        <a:spcAft>
                          <a:spcPts val="0"/>
                        </a:spcAft>
                      </a:pPr>
                      <a:r>
                        <a:rPr lang="en-ZA" sz="1800" i="0" kern="1200" dirty="0">
                          <a:solidFill>
                            <a:schemeClr val="dk1"/>
                          </a:solidFill>
                          <a:latin typeface="+mn-lt"/>
                          <a:ea typeface="+mn-ea"/>
                          <a:cs typeface="+mn-cs"/>
                        </a:rPr>
                        <a:t>Four quarterly reports on </a:t>
                      </a:r>
                      <a:r>
                        <a:rPr lang="en-ZA" sz="1800" i="1" kern="1200" dirty="0">
                          <a:solidFill>
                            <a:schemeClr val="dk1"/>
                          </a:solidFill>
                          <a:latin typeface="+mn-lt"/>
                          <a:ea typeface="+mn-ea"/>
                          <a:cs typeface="+mn-cs"/>
                        </a:rPr>
                        <a:t>Izimbizo</a:t>
                      </a:r>
                      <a:r>
                        <a:rPr lang="en-ZA" sz="1800" i="0" kern="1200" dirty="0">
                          <a:solidFill>
                            <a:schemeClr val="dk1"/>
                          </a:solidFill>
                          <a:latin typeface="+mn-lt"/>
                          <a:ea typeface="+mn-ea"/>
                          <a:cs typeface="+mn-cs"/>
                        </a:rPr>
                        <a:t> events </a:t>
                      </a:r>
                      <a:r>
                        <a:rPr lang="en-ZA" sz="1800" i="0" kern="1200" dirty="0" smtClean="0">
                          <a:solidFill>
                            <a:schemeClr val="dk1"/>
                          </a:solidFill>
                          <a:latin typeface="+mn-lt"/>
                          <a:ea typeface="+mn-ea"/>
                          <a:cs typeface="+mn-cs"/>
                        </a:rPr>
                        <a:t>held</a:t>
                      </a:r>
                    </a:p>
                    <a:p>
                      <a:pPr>
                        <a:lnSpc>
                          <a:spcPct val="115000"/>
                        </a:lnSpc>
                        <a:spcAft>
                          <a:spcPts val="0"/>
                        </a:spcAft>
                      </a:pPr>
                      <a:endParaRPr lang="en-ZA" sz="1800" i="1" kern="1200" dirty="0" smtClean="0">
                        <a:solidFill>
                          <a:schemeClr val="dk1"/>
                        </a:solidFill>
                        <a:effectLst/>
                        <a:latin typeface="+mn-lt"/>
                        <a:ea typeface="+mn-ea"/>
                        <a:cs typeface="+mn-cs"/>
                      </a:endParaRPr>
                    </a:p>
                    <a:p>
                      <a:pPr>
                        <a:lnSpc>
                          <a:spcPct val="115000"/>
                        </a:lnSpc>
                        <a:spcAft>
                          <a:spcPts val="0"/>
                        </a:spcAft>
                      </a:pPr>
                      <a:r>
                        <a:rPr lang="en-ZA" sz="1800" i="1" kern="1200" dirty="0" smtClean="0">
                          <a:solidFill>
                            <a:schemeClr val="dk1"/>
                          </a:solidFill>
                          <a:effectLst/>
                          <a:latin typeface="+mn-lt"/>
                          <a:ea typeface="+mn-ea"/>
                          <a:cs typeface="+mn-cs"/>
                        </a:rPr>
                        <a:t>44 electronic My District Today newsletters published per year</a:t>
                      </a:r>
                      <a:endParaRPr lang="en-GB" sz="1800" i="1" kern="1200" dirty="0">
                        <a:solidFill>
                          <a:schemeClr val="dk1"/>
                        </a:solidFill>
                        <a:latin typeface="+mn-lt"/>
                        <a:ea typeface="+mn-ea"/>
                        <a:cs typeface="+mn-cs"/>
                      </a:endParaRPr>
                    </a:p>
                  </a:txBody>
                  <a:tcPr marL="68580" marR="68580" marT="0" marB="0"/>
                </a:tc>
              </a:tr>
            </a:tbl>
          </a:graphicData>
        </a:graphic>
      </p:graphicFrame>
      <p:sp>
        <p:nvSpPr>
          <p:cNvPr id="8" name="Slide Number Placeholder 2"/>
          <p:cNvSpPr>
            <a:spLocks noGrp="1"/>
          </p:cNvSpPr>
          <p:nvPr>
            <p:ph type="sldNum" sz="quarter" idx="12"/>
          </p:nvPr>
        </p:nvSpPr>
        <p:spPr>
          <a:xfrm>
            <a:off x="6656676" y="6335807"/>
            <a:ext cx="2133600" cy="365125"/>
          </a:xfrm>
        </p:spPr>
        <p:txBody>
          <a:bodyPr/>
          <a:lstStyle/>
          <a:p>
            <a:r>
              <a:rPr lang="en-US" dirty="0" smtClean="0">
                <a:solidFill>
                  <a:prstClr val="black">
                    <a:tint val="75000"/>
                  </a:prstClr>
                </a:solidFill>
              </a:rPr>
              <a:t>21</a:t>
            </a:r>
            <a:endParaRPr lang="en-US" dirty="0">
              <a:solidFill>
                <a:prstClr val="black">
                  <a:tint val="75000"/>
                </a:prstClr>
              </a:solidFill>
            </a:endParaRPr>
          </a:p>
        </p:txBody>
      </p:sp>
    </p:spTree>
    <p:extLst>
      <p:ext uri="{BB962C8B-B14F-4D97-AF65-F5344CB8AC3E}">
        <p14:creationId xmlns:p14="http://schemas.microsoft.com/office/powerpoint/2010/main" xmlns="" val="42331186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784976" cy="490066"/>
          </a:xfrm>
          <a:solidFill>
            <a:schemeClr val="accent6">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ZA" sz="3600" b="1" dirty="0" smtClean="0"/>
              <a:t>4. 2017/20 Strategic Risks</a:t>
            </a:r>
            <a:endParaRPr lang="en-ZA" sz="36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360401790"/>
              </p:ext>
            </p:extLst>
          </p:nvPr>
        </p:nvGraphicFramePr>
        <p:xfrm>
          <a:off x="251520" y="836712"/>
          <a:ext cx="8784976" cy="5552688"/>
        </p:xfrm>
        <a:graphic>
          <a:graphicData uri="http://schemas.openxmlformats.org/drawingml/2006/table">
            <a:tbl>
              <a:tblPr firstRow="1" bandRow="1">
                <a:tableStyleId>{93296810-A885-4BE3-A3E7-6D5BEEA58F35}</a:tableStyleId>
              </a:tblPr>
              <a:tblGrid>
                <a:gridCol w="549114"/>
                <a:gridCol w="1767952"/>
                <a:gridCol w="3074699"/>
                <a:gridCol w="3393211"/>
              </a:tblGrid>
              <a:tr h="432048">
                <a:tc>
                  <a:txBody>
                    <a:bodyPr/>
                    <a:lstStyle/>
                    <a:p>
                      <a:r>
                        <a:rPr lang="en-ZA" dirty="0" smtClean="0"/>
                        <a:t>NO</a:t>
                      </a:r>
                      <a:endParaRPr lang="en-ZA" dirty="0"/>
                    </a:p>
                  </a:txBody>
                  <a:tcPr/>
                </a:tc>
                <a:tc>
                  <a:txBody>
                    <a:bodyPr/>
                    <a:lstStyle/>
                    <a:p>
                      <a:r>
                        <a:rPr lang="en-ZA" dirty="0" smtClean="0"/>
                        <a:t>STRATEGIC</a:t>
                      </a:r>
                      <a:r>
                        <a:rPr lang="en-ZA" baseline="0" dirty="0" smtClean="0"/>
                        <a:t> RISK</a:t>
                      </a:r>
                      <a:endParaRPr lang="en-ZA" dirty="0"/>
                    </a:p>
                  </a:txBody>
                  <a:tcPr/>
                </a:tc>
                <a:tc>
                  <a:txBody>
                    <a:bodyPr/>
                    <a:lstStyle/>
                    <a:p>
                      <a:r>
                        <a:rPr lang="en-ZA" dirty="0" smtClean="0"/>
                        <a:t>ROOT CAUSES</a:t>
                      </a:r>
                      <a:endParaRPr lang="en-ZA" dirty="0"/>
                    </a:p>
                  </a:txBody>
                  <a:tcPr/>
                </a:tc>
                <a:tc>
                  <a:txBody>
                    <a:bodyPr/>
                    <a:lstStyle/>
                    <a:p>
                      <a:r>
                        <a:rPr lang="en-ZA" dirty="0" smtClean="0"/>
                        <a:t>TREATMENT</a:t>
                      </a:r>
                      <a:r>
                        <a:rPr lang="en-ZA" baseline="0" dirty="0" smtClean="0"/>
                        <a:t> PLAN</a:t>
                      </a:r>
                      <a:endParaRPr lang="en-ZA" dirty="0"/>
                    </a:p>
                  </a:txBody>
                  <a:tcPr/>
                </a:tc>
              </a:tr>
              <a:tr h="370840">
                <a:tc>
                  <a:txBody>
                    <a:bodyPr/>
                    <a:lstStyle/>
                    <a:p>
                      <a:r>
                        <a:rPr lang="en-ZA" dirty="0" smtClean="0"/>
                        <a:t>1.</a:t>
                      </a:r>
                      <a:endParaRPr lang="en-ZA" dirty="0"/>
                    </a:p>
                  </a:txBody>
                  <a:tcPr/>
                </a:tc>
                <a:tc>
                  <a:txBody>
                    <a:bodyPr/>
                    <a:lstStyle/>
                    <a:p>
                      <a:r>
                        <a:rPr lang="en-ZA" dirty="0" smtClean="0"/>
                        <a:t>Inability to provide relevant information to targeted audiences.</a:t>
                      </a:r>
                      <a:endParaRPr lang="en-ZA" dirty="0"/>
                    </a:p>
                  </a:txBody>
                  <a:tcPr/>
                </a:tc>
                <a:tc>
                  <a:txBody>
                    <a:bodyPr/>
                    <a:lstStyle/>
                    <a:p>
                      <a:pPr marL="285750" indent="-285750">
                        <a:buFont typeface="Arial" panose="020B0604020202020204" pitchFamily="34" charset="0"/>
                        <a:buChar char="•"/>
                      </a:pPr>
                      <a:r>
                        <a:rPr lang="en-ZA" dirty="0" smtClean="0"/>
                        <a:t>Content not</a:t>
                      </a:r>
                      <a:r>
                        <a:rPr lang="en-ZA" baseline="0" dirty="0" smtClean="0"/>
                        <a:t> supplied timeously by client departments.</a:t>
                      </a:r>
                    </a:p>
                    <a:p>
                      <a:pPr marL="285750" indent="-285750">
                        <a:buFont typeface="Arial" panose="020B0604020202020204" pitchFamily="34" charset="0"/>
                        <a:buChar char="•"/>
                      </a:pPr>
                      <a:r>
                        <a:rPr lang="en-ZA" baseline="0" dirty="0" smtClean="0"/>
                        <a:t>Limited resources.</a:t>
                      </a:r>
                    </a:p>
                    <a:p>
                      <a:pPr marL="285750" indent="-285750">
                        <a:buFont typeface="Arial" panose="020B0604020202020204" pitchFamily="34" charset="0"/>
                        <a:buChar char="•"/>
                      </a:pPr>
                      <a:r>
                        <a:rPr lang="en-ZA" baseline="0" dirty="0" smtClean="0"/>
                        <a:t>Products and platforms not aligned to targeted audiences.</a:t>
                      </a:r>
                    </a:p>
                    <a:p>
                      <a:pPr marL="285750" indent="-285750">
                        <a:buFont typeface="Arial" panose="020B0604020202020204" pitchFamily="34" charset="0"/>
                        <a:buChar char="•"/>
                      </a:pPr>
                      <a:r>
                        <a:rPr lang="en-ZA" baseline="0" dirty="0" smtClean="0"/>
                        <a:t>Limited use of platforms.</a:t>
                      </a:r>
                      <a:endParaRPr lang="en-ZA" dirty="0"/>
                    </a:p>
                  </a:txBody>
                  <a:tcPr/>
                </a:tc>
                <a:tc>
                  <a:txBody>
                    <a:bodyPr/>
                    <a:lstStyle/>
                    <a:p>
                      <a:pPr marL="285750" indent="-285750">
                        <a:buFont typeface="Arial" panose="020B0604020202020204" pitchFamily="34" charset="0"/>
                        <a:buChar char="•"/>
                      </a:pPr>
                      <a:r>
                        <a:rPr lang="en-ZA" dirty="0" smtClean="0"/>
                        <a:t>Segmented</a:t>
                      </a:r>
                      <a:r>
                        <a:rPr lang="en-ZA" baseline="0" dirty="0" smtClean="0"/>
                        <a:t> approach to all audiences.</a:t>
                      </a:r>
                    </a:p>
                    <a:p>
                      <a:pPr marL="285750" indent="-285750">
                        <a:buFont typeface="Arial" panose="020B0604020202020204" pitchFamily="34" charset="0"/>
                        <a:buChar char="•"/>
                      </a:pPr>
                      <a:r>
                        <a:rPr lang="en-ZA" baseline="0" dirty="0" smtClean="0"/>
                        <a:t>Effective use of GCIS products and platforms.</a:t>
                      </a:r>
                    </a:p>
                    <a:p>
                      <a:pPr marL="285750" indent="-285750">
                        <a:buFont typeface="Arial" panose="020B0604020202020204" pitchFamily="34" charset="0"/>
                        <a:buChar char="•"/>
                      </a:pPr>
                      <a:r>
                        <a:rPr lang="en-ZA" baseline="0" dirty="0" smtClean="0"/>
                        <a:t>Collaboration with other government departments on campaigns. </a:t>
                      </a:r>
                    </a:p>
                    <a:p>
                      <a:pPr marL="285750" indent="-285750">
                        <a:buFont typeface="Arial" panose="020B0604020202020204" pitchFamily="34" charset="0"/>
                        <a:buChar char="•"/>
                      </a:pPr>
                      <a:r>
                        <a:rPr lang="en-ZA" baseline="0" dirty="0" smtClean="0"/>
                        <a:t>Monthly Content Hub held and quarterly plans produced.</a:t>
                      </a:r>
                      <a:endParaRPr lang="en-ZA" dirty="0"/>
                    </a:p>
                  </a:txBody>
                  <a:tcPr/>
                </a:tc>
              </a:tr>
              <a:tr h="370840">
                <a:tc>
                  <a:txBody>
                    <a:bodyPr/>
                    <a:lstStyle/>
                    <a:p>
                      <a:r>
                        <a:rPr lang="en-ZA" dirty="0" smtClean="0"/>
                        <a:t>2.</a:t>
                      </a:r>
                      <a:endParaRPr lang="en-ZA" dirty="0"/>
                    </a:p>
                  </a:txBody>
                  <a:tcPr/>
                </a:tc>
                <a:tc>
                  <a:txBody>
                    <a:bodyPr/>
                    <a:lstStyle/>
                    <a:p>
                      <a:r>
                        <a:rPr lang="en-ZA" dirty="0" smtClean="0"/>
                        <a:t>Inability to lead and influence  the issues in the environment timeously.</a:t>
                      </a:r>
                      <a:endParaRPr lang="en-ZA" dirty="0"/>
                    </a:p>
                  </a:txBody>
                  <a:tcPr/>
                </a:tc>
                <a:tc>
                  <a:txBody>
                    <a:bodyPr/>
                    <a:lstStyle/>
                    <a:p>
                      <a:pPr marL="285750" indent="-285750">
                        <a:buFont typeface="Arial" panose="020B0604020202020204" pitchFamily="34" charset="0"/>
                        <a:buChar char="•"/>
                      </a:pPr>
                      <a:r>
                        <a:rPr lang="en-ZA" dirty="0" smtClean="0"/>
                        <a:t>Ineffective cluster system.</a:t>
                      </a:r>
                    </a:p>
                    <a:p>
                      <a:pPr marL="285750" indent="-285750">
                        <a:buFont typeface="Arial" panose="020B0604020202020204" pitchFamily="34" charset="0"/>
                        <a:buChar char="•"/>
                      </a:pPr>
                      <a:r>
                        <a:rPr lang="en-ZA" dirty="0" smtClean="0"/>
                        <a:t>lack of capacity.</a:t>
                      </a:r>
                    </a:p>
                    <a:p>
                      <a:pPr marL="285750" indent="-285750">
                        <a:buFont typeface="Arial" panose="020B0604020202020204" pitchFamily="34" charset="0"/>
                        <a:buChar char="•"/>
                      </a:pPr>
                      <a:r>
                        <a:rPr lang="en-ZA" dirty="0" smtClean="0"/>
                        <a:t>Non-responsiveness and uncooperative responses of government programmes.</a:t>
                      </a:r>
                    </a:p>
                    <a:p>
                      <a:pPr marL="285750" indent="-285750">
                        <a:buFont typeface="Arial" panose="020B0604020202020204" pitchFamily="34" charset="0"/>
                        <a:buChar char="•"/>
                      </a:pPr>
                      <a:r>
                        <a:rPr lang="en-ZA" dirty="0" smtClean="0"/>
                        <a:t>Inefficient coordination.</a:t>
                      </a:r>
                    </a:p>
                    <a:p>
                      <a:pPr marL="285750" indent="-285750">
                        <a:buFont typeface="Arial" panose="020B0604020202020204" pitchFamily="34" charset="0"/>
                        <a:buChar char="•"/>
                      </a:pPr>
                      <a:r>
                        <a:rPr lang="en-ZA" dirty="0" smtClean="0"/>
                        <a:t>Lack of timeous and relevant content from client departments.</a:t>
                      </a:r>
                      <a:endParaRPr lang="en-ZA" dirty="0"/>
                    </a:p>
                  </a:txBody>
                  <a:tcPr/>
                </a:tc>
                <a:tc>
                  <a:txBody>
                    <a:bodyPr/>
                    <a:lstStyle/>
                    <a:p>
                      <a:pPr marL="285750" indent="-285750">
                        <a:buFont typeface="Arial" panose="020B0604020202020204" pitchFamily="34" charset="0"/>
                        <a:buChar char="•"/>
                      </a:pPr>
                      <a:r>
                        <a:rPr lang="en-ZA" dirty="0" smtClean="0"/>
                        <a:t>Rapid Response, opinion pieces, key messages.</a:t>
                      </a:r>
                    </a:p>
                    <a:p>
                      <a:pPr marL="285750" indent="-285750">
                        <a:buFont typeface="Arial" panose="020B0604020202020204" pitchFamily="34" charset="0"/>
                        <a:buChar char="•"/>
                      </a:pPr>
                      <a:r>
                        <a:rPr lang="en-ZA" dirty="0" smtClean="0"/>
                        <a:t>Development</a:t>
                      </a:r>
                      <a:r>
                        <a:rPr lang="en-ZA" baseline="0" dirty="0" smtClean="0"/>
                        <a:t> communication.</a:t>
                      </a:r>
                    </a:p>
                    <a:p>
                      <a:pPr marL="285750" indent="-285750">
                        <a:buFont typeface="Arial" panose="020B0604020202020204" pitchFamily="34" charset="0"/>
                        <a:buChar char="•"/>
                      </a:pPr>
                      <a:r>
                        <a:rPr lang="en-ZA" baseline="0" dirty="0" smtClean="0"/>
                        <a:t>Cluster coordination</a:t>
                      </a:r>
                    </a:p>
                    <a:p>
                      <a:pPr marL="285750" indent="-285750">
                        <a:buFont typeface="Arial" panose="020B0604020202020204" pitchFamily="34" charset="0"/>
                        <a:buChar char="•"/>
                      </a:pPr>
                      <a:r>
                        <a:rPr lang="en-ZA" baseline="0" dirty="0" smtClean="0"/>
                        <a:t>Localisation of national content.</a:t>
                      </a:r>
                      <a:endParaRPr lang="en-ZA" dirty="0" smtClean="0"/>
                    </a:p>
                    <a:p>
                      <a:pPr marL="285750" indent="-285750">
                        <a:buFont typeface="Arial" panose="020B0604020202020204" pitchFamily="34" charset="0"/>
                        <a:buChar char="•"/>
                      </a:pPr>
                      <a:endParaRPr lang="en-ZA" dirty="0"/>
                    </a:p>
                  </a:txBody>
                  <a:tcPr/>
                </a:tc>
              </a:tr>
            </a:tbl>
          </a:graphicData>
        </a:graphic>
      </p:graphicFrame>
      <p:sp>
        <p:nvSpPr>
          <p:cNvPr id="4" name="Slide Number Placeholder 3"/>
          <p:cNvSpPr>
            <a:spLocks noGrp="1"/>
          </p:cNvSpPr>
          <p:nvPr>
            <p:ph type="sldNum" sz="quarter" idx="12"/>
          </p:nvPr>
        </p:nvSpPr>
        <p:spPr/>
        <p:txBody>
          <a:bodyPr/>
          <a:lstStyle/>
          <a:p>
            <a:fld id="{8843D58F-2DAB-1446-A47E-C34A82BC1FA1}" type="slidenum">
              <a:rPr lang="en-US" smtClean="0">
                <a:solidFill>
                  <a:prstClr val="black">
                    <a:tint val="75000"/>
                  </a:prstClr>
                </a:solidFill>
              </a:rPr>
              <a:pPr/>
              <a:t>22</a:t>
            </a:fld>
            <a:endParaRPr lang="en-US" dirty="0">
              <a:solidFill>
                <a:prstClr val="black">
                  <a:tint val="75000"/>
                </a:prstClr>
              </a:solidFill>
            </a:endParaRPr>
          </a:p>
        </p:txBody>
      </p:sp>
    </p:spTree>
    <p:extLst>
      <p:ext uri="{BB962C8B-B14F-4D97-AF65-F5344CB8AC3E}">
        <p14:creationId xmlns:p14="http://schemas.microsoft.com/office/powerpoint/2010/main" xmlns="" val="29668320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a:solidFill>
            <a:schemeClr val="accent6">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ZA" sz="3200" b="1" dirty="0" smtClean="0"/>
              <a:t>4. 2017/20 Strategic Risks</a:t>
            </a:r>
            <a:endParaRPr lang="en-ZA" sz="32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495530761"/>
              </p:ext>
            </p:extLst>
          </p:nvPr>
        </p:nvGraphicFramePr>
        <p:xfrm>
          <a:off x="179512" y="1124744"/>
          <a:ext cx="8856984" cy="5422384"/>
        </p:xfrm>
        <a:graphic>
          <a:graphicData uri="http://schemas.openxmlformats.org/drawingml/2006/table">
            <a:tbl>
              <a:tblPr firstRow="1" bandRow="1">
                <a:tableStyleId>{93296810-A885-4BE3-A3E7-6D5BEEA58F35}</a:tableStyleId>
              </a:tblPr>
              <a:tblGrid>
                <a:gridCol w="553615"/>
                <a:gridCol w="2402424"/>
                <a:gridCol w="2712414"/>
                <a:gridCol w="3188531"/>
              </a:tblGrid>
              <a:tr h="576064">
                <a:tc>
                  <a:txBody>
                    <a:bodyPr/>
                    <a:lstStyle/>
                    <a:p>
                      <a:r>
                        <a:rPr lang="en-ZA" dirty="0" smtClean="0"/>
                        <a:t>NO</a:t>
                      </a:r>
                      <a:endParaRPr lang="en-ZA" dirty="0"/>
                    </a:p>
                  </a:txBody>
                  <a:tcPr/>
                </a:tc>
                <a:tc>
                  <a:txBody>
                    <a:bodyPr/>
                    <a:lstStyle/>
                    <a:p>
                      <a:r>
                        <a:rPr lang="en-ZA" dirty="0" smtClean="0"/>
                        <a:t>STRATEGIC</a:t>
                      </a:r>
                      <a:r>
                        <a:rPr lang="en-ZA" baseline="0" dirty="0" smtClean="0"/>
                        <a:t> RISK</a:t>
                      </a:r>
                      <a:endParaRPr lang="en-ZA" dirty="0"/>
                    </a:p>
                  </a:txBody>
                  <a:tcPr/>
                </a:tc>
                <a:tc>
                  <a:txBody>
                    <a:bodyPr/>
                    <a:lstStyle/>
                    <a:p>
                      <a:r>
                        <a:rPr lang="en-ZA" dirty="0" smtClean="0"/>
                        <a:t>ROOT CAUSES</a:t>
                      </a:r>
                      <a:endParaRPr lang="en-ZA" dirty="0"/>
                    </a:p>
                  </a:txBody>
                  <a:tcPr/>
                </a:tc>
                <a:tc>
                  <a:txBody>
                    <a:bodyPr/>
                    <a:lstStyle/>
                    <a:p>
                      <a:r>
                        <a:rPr lang="en-ZA" dirty="0" smtClean="0"/>
                        <a:t>TREATMENT</a:t>
                      </a:r>
                      <a:r>
                        <a:rPr lang="en-ZA" baseline="0" dirty="0" smtClean="0"/>
                        <a:t> PLAN</a:t>
                      </a:r>
                      <a:endParaRPr lang="en-ZA" dirty="0"/>
                    </a:p>
                  </a:txBody>
                  <a:tcPr/>
                </a:tc>
              </a:tr>
              <a:tr h="370840">
                <a:tc>
                  <a:txBody>
                    <a:bodyPr/>
                    <a:lstStyle/>
                    <a:p>
                      <a:r>
                        <a:rPr lang="en-ZA" dirty="0" smtClean="0"/>
                        <a:t>3.</a:t>
                      </a:r>
                      <a:endParaRPr lang="en-ZA" dirty="0"/>
                    </a:p>
                  </a:txBody>
                  <a:tcPr/>
                </a:tc>
                <a:tc>
                  <a:txBody>
                    <a:bodyPr/>
                    <a:lstStyle/>
                    <a:p>
                      <a:r>
                        <a:rPr lang="en-ZA" sz="1700" dirty="0" smtClean="0"/>
                        <a:t>Inability to attract human capital that is responsive to changing environment.</a:t>
                      </a:r>
                      <a:endParaRPr lang="en-ZA" sz="1700" dirty="0"/>
                    </a:p>
                  </a:txBody>
                  <a:tcPr/>
                </a:tc>
                <a:tc>
                  <a:txBody>
                    <a:bodyPr/>
                    <a:lstStyle/>
                    <a:p>
                      <a:pPr marL="285750" indent="-285750">
                        <a:buFont typeface="Arial" panose="020B0604020202020204" pitchFamily="34" charset="0"/>
                        <a:buChar char="•"/>
                      </a:pPr>
                      <a:r>
                        <a:rPr lang="en-ZA" sz="1700" dirty="0" smtClean="0"/>
                        <a:t>Ineffective HR policies.</a:t>
                      </a:r>
                    </a:p>
                    <a:p>
                      <a:pPr marL="285750" indent="-285750">
                        <a:buFont typeface="Arial" panose="020B0604020202020204" pitchFamily="34" charset="0"/>
                        <a:buChar char="•"/>
                      </a:pPr>
                      <a:r>
                        <a:rPr lang="en-ZA" sz="1700" dirty="0" smtClean="0"/>
                        <a:t>Procedures. </a:t>
                      </a:r>
                    </a:p>
                    <a:p>
                      <a:pPr marL="285750" indent="-285750">
                        <a:buFont typeface="Arial" panose="020B0604020202020204" pitchFamily="34" charset="0"/>
                        <a:buChar char="•"/>
                      </a:pPr>
                      <a:r>
                        <a:rPr lang="en-ZA" sz="1700" dirty="0" smtClean="0"/>
                        <a:t>Regulation restrictions.</a:t>
                      </a:r>
                    </a:p>
                    <a:p>
                      <a:pPr marL="285750" indent="-285750">
                        <a:buFont typeface="Arial" panose="020B0604020202020204" pitchFamily="34" charset="0"/>
                        <a:buChar char="•"/>
                      </a:pPr>
                      <a:r>
                        <a:rPr lang="en-ZA" sz="1700" dirty="0" smtClean="0"/>
                        <a:t>Plans and strategies.</a:t>
                      </a:r>
                    </a:p>
                    <a:p>
                      <a:pPr marL="285750" indent="-285750">
                        <a:buFont typeface="Arial" panose="020B0604020202020204" pitchFamily="34" charset="0"/>
                        <a:buChar char="•"/>
                      </a:pPr>
                      <a:r>
                        <a:rPr lang="en-ZA" sz="1700" dirty="0" smtClean="0"/>
                        <a:t>Poor performance management.</a:t>
                      </a:r>
                    </a:p>
                    <a:p>
                      <a:pPr marL="285750" indent="-285750">
                        <a:buFont typeface="Arial" panose="020B0604020202020204" pitchFamily="34" charset="0"/>
                        <a:buChar char="•"/>
                      </a:pPr>
                      <a:r>
                        <a:rPr lang="en-ZA" sz="1700" dirty="0" smtClean="0"/>
                        <a:t>Ineffective recruitment practices.</a:t>
                      </a:r>
                      <a:endParaRPr lang="en-ZA" sz="1700" dirty="0"/>
                    </a:p>
                  </a:txBody>
                  <a:tcPr/>
                </a:tc>
                <a:tc>
                  <a:txBody>
                    <a:bodyPr/>
                    <a:lstStyle/>
                    <a:p>
                      <a:pPr marL="285750" indent="-285750">
                        <a:buFont typeface="Arial" panose="020B0604020202020204" pitchFamily="34" charset="0"/>
                        <a:buChar char="•"/>
                      </a:pPr>
                      <a:r>
                        <a:rPr lang="en-ZA" sz="1700" dirty="0" smtClean="0"/>
                        <a:t>Effective</a:t>
                      </a:r>
                      <a:r>
                        <a:rPr lang="en-ZA" sz="1700" baseline="0" dirty="0" smtClean="0"/>
                        <a:t> implementation of HR policies and plans.</a:t>
                      </a:r>
                    </a:p>
                    <a:p>
                      <a:pPr marL="285750" indent="-285750">
                        <a:buFont typeface="Arial" panose="020B0604020202020204" pitchFamily="34" charset="0"/>
                        <a:buChar char="•"/>
                      </a:pPr>
                      <a:r>
                        <a:rPr lang="en-ZA" sz="1700" baseline="0" dirty="0" smtClean="0"/>
                        <a:t>Recruitment of skilled personnel.</a:t>
                      </a:r>
                    </a:p>
                    <a:p>
                      <a:pPr marL="285750" indent="-285750">
                        <a:buFont typeface="Arial" panose="020B0604020202020204" pitchFamily="34" charset="0"/>
                        <a:buChar char="•"/>
                      </a:pPr>
                      <a:r>
                        <a:rPr lang="en-ZA" sz="1700" baseline="0" dirty="0" smtClean="0"/>
                        <a:t>Training and development programmes implemented.</a:t>
                      </a:r>
                    </a:p>
                    <a:p>
                      <a:pPr marL="285750" indent="-285750">
                        <a:buFont typeface="Arial" panose="020B0604020202020204" pitchFamily="34" charset="0"/>
                        <a:buChar char="•"/>
                      </a:pPr>
                      <a:r>
                        <a:rPr lang="en-ZA" sz="1700" baseline="0" dirty="0" smtClean="0"/>
                        <a:t>Assessment of qualifications and criminal records of recruited staff by SSA/NIA.</a:t>
                      </a:r>
                      <a:endParaRPr lang="en-ZA" sz="1700" dirty="0"/>
                    </a:p>
                  </a:txBody>
                  <a:tcPr/>
                </a:tc>
              </a:tr>
              <a:tr h="370840">
                <a:tc>
                  <a:txBody>
                    <a:bodyPr/>
                    <a:lstStyle/>
                    <a:p>
                      <a:r>
                        <a:rPr lang="en-ZA" dirty="0" smtClean="0"/>
                        <a:t>4.</a:t>
                      </a:r>
                      <a:endParaRPr lang="en-ZA" dirty="0"/>
                    </a:p>
                  </a:txBody>
                  <a:tcPr/>
                </a:tc>
                <a:tc>
                  <a:txBody>
                    <a:bodyPr/>
                    <a:lstStyle/>
                    <a:p>
                      <a:r>
                        <a:rPr lang="en-ZA" sz="1700" dirty="0" smtClean="0"/>
                        <a:t>Failure to effectively support the execution of the GCIS mandate.</a:t>
                      </a:r>
                      <a:endParaRPr lang="en-ZA" sz="1700" dirty="0"/>
                    </a:p>
                  </a:txBody>
                  <a:tcPr/>
                </a:tc>
                <a:tc>
                  <a:txBody>
                    <a:bodyPr/>
                    <a:lstStyle/>
                    <a:p>
                      <a:r>
                        <a:rPr lang="en-ZA" sz="1700" dirty="0" smtClean="0"/>
                        <a:t>Limited resources.</a:t>
                      </a:r>
                      <a:endParaRPr lang="en-ZA" sz="1700" dirty="0"/>
                    </a:p>
                  </a:txBody>
                  <a:tcPr/>
                </a:tc>
                <a:tc>
                  <a:txBody>
                    <a:bodyPr/>
                    <a:lstStyle/>
                    <a:p>
                      <a:pPr marL="285750" indent="-285750">
                        <a:buFont typeface="Arial" panose="020B0604020202020204" pitchFamily="34" charset="0"/>
                        <a:buChar char="•"/>
                      </a:pPr>
                      <a:r>
                        <a:rPr lang="en-ZA" sz="1700" dirty="0" smtClean="0"/>
                        <a:t>Effective implementation of corporate governance</a:t>
                      </a:r>
                      <a:r>
                        <a:rPr lang="en-ZA" sz="1700" baseline="0" dirty="0" smtClean="0"/>
                        <a:t> policies, strategies and plans including ICT Governance.</a:t>
                      </a:r>
                    </a:p>
                    <a:p>
                      <a:pPr marL="285750" indent="-285750">
                        <a:buFont typeface="Arial" panose="020B0604020202020204" pitchFamily="34" charset="0"/>
                        <a:buChar char="•"/>
                      </a:pPr>
                      <a:r>
                        <a:rPr lang="en-ZA" sz="1700" dirty="0" smtClean="0"/>
                        <a:t>Provide</a:t>
                      </a:r>
                      <a:r>
                        <a:rPr lang="en-ZA" sz="1700" baseline="0" dirty="0" smtClean="0"/>
                        <a:t> assurance in the systems of internal control.</a:t>
                      </a:r>
                    </a:p>
                    <a:p>
                      <a:pPr marL="285750" indent="-285750">
                        <a:buFont typeface="Arial" panose="020B0604020202020204" pitchFamily="34" charset="0"/>
                        <a:buChar char="•"/>
                      </a:pPr>
                      <a:r>
                        <a:rPr lang="en-ZA" sz="1700" baseline="0" dirty="0" smtClean="0"/>
                        <a:t>Development of compliant strategic, annual performance and operational plans.</a:t>
                      </a:r>
                      <a:endParaRPr lang="en-ZA" sz="1700" dirty="0"/>
                    </a:p>
                  </a:txBody>
                  <a:tcPr/>
                </a:tc>
              </a:tr>
            </a:tbl>
          </a:graphicData>
        </a:graphic>
      </p:graphicFrame>
      <p:sp>
        <p:nvSpPr>
          <p:cNvPr id="4" name="Slide Number Placeholder 3"/>
          <p:cNvSpPr>
            <a:spLocks noGrp="1"/>
          </p:cNvSpPr>
          <p:nvPr>
            <p:ph type="sldNum" sz="quarter" idx="12"/>
          </p:nvPr>
        </p:nvSpPr>
        <p:spPr/>
        <p:txBody>
          <a:bodyPr/>
          <a:lstStyle/>
          <a:p>
            <a:fld id="{8843D58F-2DAB-1446-A47E-C34A82BC1FA1}" type="slidenum">
              <a:rPr lang="en-US" smtClean="0">
                <a:solidFill>
                  <a:prstClr val="black">
                    <a:tint val="75000"/>
                  </a:prstClr>
                </a:solidFill>
              </a:rPr>
              <a:pPr/>
              <a:t>23</a:t>
            </a:fld>
            <a:endParaRPr lang="en-US" dirty="0">
              <a:solidFill>
                <a:prstClr val="black">
                  <a:tint val="75000"/>
                </a:prstClr>
              </a:solidFill>
            </a:endParaRPr>
          </a:p>
        </p:txBody>
      </p:sp>
    </p:spTree>
    <p:extLst>
      <p:ext uri="{BB962C8B-B14F-4D97-AF65-F5344CB8AC3E}">
        <p14:creationId xmlns:p14="http://schemas.microsoft.com/office/powerpoint/2010/main" xmlns="" val="36770185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ontent Placeholder 12"/>
          <p:cNvGraphicFramePr>
            <a:graphicFrameLocks noGrp="1"/>
          </p:cNvGraphicFramePr>
          <p:nvPr>
            <p:ph sz="half" idx="1"/>
            <p:extLst>
              <p:ext uri="{D42A27DB-BD31-4B8C-83A1-F6EECF244321}">
                <p14:modId xmlns:p14="http://schemas.microsoft.com/office/powerpoint/2010/main" xmlns="" val="170988921"/>
              </p:ext>
            </p:extLst>
          </p:nvPr>
        </p:nvGraphicFramePr>
        <p:xfrm>
          <a:off x="469988" y="1052295"/>
          <a:ext cx="8216812" cy="3208215"/>
        </p:xfrm>
        <a:graphic>
          <a:graphicData uri="http://schemas.openxmlformats.org/drawingml/2006/table">
            <a:tbl>
              <a:tblPr firstRow="1" bandRow="1">
                <a:tableStyleId>{21E4AEA4-8DFA-4A89-87EB-49C32662AFE0}</a:tableStyleId>
              </a:tblPr>
              <a:tblGrid>
                <a:gridCol w="4750084"/>
                <a:gridCol w="3466728"/>
              </a:tblGrid>
              <a:tr h="451960">
                <a:tc gridSpan="2">
                  <a:txBody>
                    <a:bodyPr/>
                    <a:lstStyle/>
                    <a:p>
                      <a:pPr algn="ctr"/>
                      <a:r>
                        <a:rPr lang="en-ZA" sz="2400" dirty="0" smtClean="0"/>
                        <a:t>Programme 2: </a:t>
                      </a:r>
                      <a:r>
                        <a:rPr lang="en-ZA" sz="2400" b="1" kern="1200" dirty="0" smtClean="0">
                          <a:solidFill>
                            <a:schemeClr val="lt1"/>
                          </a:solidFill>
                          <a:latin typeface="+mn-lt"/>
                          <a:ea typeface="+mn-ea"/>
                          <a:cs typeface="+mn-cs"/>
                        </a:rPr>
                        <a:t>Content  Processing and Dissemination</a:t>
                      </a:r>
                      <a:endParaRPr lang="en-ZA" sz="2400" b="1" kern="1200" dirty="0">
                        <a:solidFill>
                          <a:schemeClr val="lt1"/>
                        </a:solidFill>
                        <a:latin typeface="+mn-lt"/>
                        <a:ea typeface="+mn-ea"/>
                        <a:cs typeface="+mn-cs"/>
                      </a:endParaRPr>
                    </a:p>
                  </a:txBody>
                  <a:tcPr/>
                </a:tc>
                <a:tc hMerge="1">
                  <a:txBody>
                    <a:bodyPr/>
                    <a:lstStyle/>
                    <a:p>
                      <a:endParaRPr lang="en-ZA" dirty="0"/>
                    </a:p>
                  </a:txBody>
                  <a:tcPr>
                    <a:solidFill>
                      <a:schemeClr val="bg1">
                        <a:lumMod val="75000"/>
                      </a:schemeClr>
                    </a:solidFill>
                  </a:tcPr>
                </a:tc>
              </a:tr>
              <a:tr h="366595">
                <a:tc>
                  <a:txBody>
                    <a:bodyPr/>
                    <a:lstStyle/>
                    <a:p>
                      <a:r>
                        <a:rPr lang="en-ZA" sz="2000" b="1" dirty="0" smtClean="0"/>
                        <a:t>2016/17</a:t>
                      </a:r>
                      <a:r>
                        <a:rPr lang="en-ZA" sz="2000" b="1" baseline="0" dirty="0" smtClean="0"/>
                        <a:t> – 2018/19 APP</a:t>
                      </a:r>
                      <a:endParaRPr lang="en-ZA" sz="2000" b="1" dirty="0"/>
                    </a:p>
                  </a:txBody>
                  <a:tcPr>
                    <a:solidFill>
                      <a:schemeClr val="accent6">
                        <a:lumMod val="75000"/>
                      </a:schemeClr>
                    </a:solidFill>
                  </a:tcPr>
                </a:tc>
                <a:tc>
                  <a:txBody>
                    <a:bodyPr/>
                    <a:lstStyle/>
                    <a:p>
                      <a:r>
                        <a:rPr lang="en-ZA" sz="2000" b="1" kern="1200" baseline="0" dirty="0" smtClean="0">
                          <a:solidFill>
                            <a:schemeClr val="dk1"/>
                          </a:solidFill>
                          <a:latin typeface="+mn-lt"/>
                          <a:ea typeface="+mn-ea"/>
                          <a:cs typeface="+mn-cs"/>
                        </a:rPr>
                        <a:t>2017/18-2019/20 APP</a:t>
                      </a:r>
                      <a:endParaRPr lang="en-ZA" sz="2000" b="1" kern="1200" baseline="0" dirty="0">
                        <a:solidFill>
                          <a:schemeClr val="dk1"/>
                        </a:solidFill>
                        <a:latin typeface="+mn-lt"/>
                        <a:ea typeface="+mn-ea"/>
                        <a:cs typeface="+mn-cs"/>
                      </a:endParaRPr>
                    </a:p>
                  </a:txBody>
                  <a:tcPr>
                    <a:solidFill>
                      <a:schemeClr val="accent6">
                        <a:lumMod val="75000"/>
                      </a:schemeClr>
                    </a:solidFill>
                  </a:tcPr>
                </a:tc>
              </a:tr>
              <a:tr h="343095">
                <a:tc>
                  <a:txBody>
                    <a:bodyPr/>
                    <a:lstStyle/>
                    <a:p>
                      <a:pPr marL="0" indent="0">
                        <a:buFont typeface="+mj-lt"/>
                        <a:buNone/>
                      </a:pPr>
                      <a:r>
                        <a:rPr lang="en-ZA" b="1" strike="noStrike" dirty="0" smtClean="0">
                          <a:effectLst/>
                        </a:rPr>
                        <a:t>INDICATOR</a:t>
                      </a:r>
                      <a:endParaRPr lang="en-ZA" b="1" strike="noStrike" dirty="0">
                        <a:effectLst/>
                      </a:endParaRPr>
                    </a:p>
                  </a:txBody>
                  <a:tcPr>
                    <a:solidFill>
                      <a:schemeClr val="accent3">
                        <a:lumMod val="75000"/>
                      </a:schemeClr>
                    </a:solidFill>
                  </a:tcPr>
                </a:tc>
                <a:tc>
                  <a:txBody>
                    <a:bodyPr/>
                    <a:lstStyle/>
                    <a:p>
                      <a:pPr marL="0" indent="0">
                        <a:buFont typeface="+mj-lt"/>
                        <a:buNone/>
                      </a:pPr>
                      <a:r>
                        <a:rPr lang="en-ZA" b="1" strike="noStrike" dirty="0" smtClean="0">
                          <a:effectLst/>
                        </a:rPr>
                        <a:t>CHANGES</a:t>
                      </a:r>
                      <a:endParaRPr lang="en-ZA" b="1" strike="noStrike" dirty="0">
                        <a:effectLst/>
                      </a:endParaRPr>
                    </a:p>
                  </a:txBody>
                  <a:tcPr>
                    <a:solidFill>
                      <a:schemeClr val="accent3">
                        <a:lumMod val="75000"/>
                      </a:schemeClr>
                    </a:solidFill>
                  </a:tcPr>
                </a:tc>
              </a:tr>
              <a:tr h="343095">
                <a:tc>
                  <a:txBody>
                    <a:bodyPr/>
                    <a:lstStyle/>
                    <a:p>
                      <a:pPr marL="0" indent="0">
                        <a:buFont typeface="+mj-lt"/>
                        <a:buNone/>
                      </a:pPr>
                      <a:r>
                        <a:rPr lang="en-ZA" sz="1800" kern="1200" dirty="0" smtClean="0">
                          <a:solidFill>
                            <a:schemeClr val="dk1"/>
                          </a:solidFill>
                          <a:effectLst/>
                          <a:latin typeface="+mn-lt"/>
                          <a:ea typeface="+mn-ea"/>
                          <a:cs typeface="+mn-cs"/>
                        </a:rPr>
                        <a:t>Number of language services requests completed</a:t>
                      </a:r>
                      <a:endParaRPr lang="en-ZA" strike="noStrike" dirty="0">
                        <a:effectLst/>
                      </a:endParaRPr>
                    </a:p>
                  </a:txBody>
                  <a:tcPr/>
                </a:tc>
                <a:tc rowSpan="4">
                  <a:txBody>
                    <a:bodyPr/>
                    <a:lstStyle/>
                    <a:p>
                      <a:pPr marL="0" marR="0" lvl="0" indent="0" algn="l" defTabSz="457200" rtl="0" eaLnBrk="1" fontAlgn="auto" latinLnBrk="0" hangingPunct="1">
                        <a:lnSpc>
                          <a:spcPct val="100000"/>
                        </a:lnSpc>
                        <a:spcBef>
                          <a:spcPts val="0"/>
                        </a:spcBef>
                        <a:spcAft>
                          <a:spcPts val="0"/>
                        </a:spcAft>
                        <a:buClrTx/>
                        <a:buSzTx/>
                        <a:buFont typeface="+mj-lt"/>
                        <a:buNone/>
                        <a:tabLst/>
                        <a:defRPr/>
                      </a:pPr>
                      <a:r>
                        <a:rPr lang="en-ZA" sz="1800" strike="noStrike" kern="1200" dirty="0" smtClean="0">
                          <a:solidFill>
                            <a:schemeClr val="dk1"/>
                          </a:solidFill>
                          <a:effectLst/>
                          <a:latin typeface="+mn-lt"/>
                          <a:ea typeface="+mn-ea"/>
                          <a:cs typeface="+mn-cs"/>
                        </a:rPr>
                        <a:t>Removed from APP to</a:t>
                      </a:r>
                      <a:r>
                        <a:rPr lang="en-ZA" sz="1800" strike="noStrike" kern="1200" baseline="0" dirty="0" smtClean="0">
                          <a:solidFill>
                            <a:schemeClr val="dk1"/>
                          </a:solidFill>
                          <a:effectLst/>
                          <a:latin typeface="+mn-lt"/>
                          <a:ea typeface="+mn-ea"/>
                          <a:cs typeface="+mn-cs"/>
                        </a:rPr>
                        <a:t> an</a:t>
                      </a:r>
                      <a:r>
                        <a:rPr lang="en-ZA" sz="1800" strike="noStrike" kern="1200" dirty="0" smtClean="0">
                          <a:solidFill>
                            <a:schemeClr val="dk1"/>
                          </a:solidFill>
                          <a:effectLst/>
                          <a:latin typeface="+mn-lt"/>
                          <a:ea typeface="+mn-ea"/>
                          <a:cs typeface="+mn-cs"/>
                        </a:rPr>
                        <a:t> operational</a:t>
                      </a:r>
                      <a:r>
                        <a:rPr lang="en-ZA" sz="1800" strike="noStrike" kern="1200" baseline="0" dirty="0" smtClean="0">
                          <a:solidFill>
                            <a:schemeClr val="dk1"/>
                          </a:solidFill>
                          <a:effectLst/>
                          <a:latin typeface="+mn-lt"/>
                          <a:ea typeface="+mn-ea"/>
                          <a:cs typeface="+mn-cs"/>
                        </a:rPr>
                        <a:t> plan</a:t>
                      </a:r>
                      <a:endParaRPr lang="en-ZA" sz="1800" strike="noStrike" kern="1200" dirty="0" smtClean="0">
                        <a:solidFill>
                          <a:schemeClr val="dk1"/>
                        </a:solidFill>
                        <a:effectLst/>
                        <a:latin typeface="+mn-lt"/>
                        <a:ea typeface="+mn-ea"/>
                        <a:cs typeface="+mn-cs"/>
                      </a:endParaRPr>
                    </a:p>
                    <a:p>
                      <a:pPr marL="0" indent="0">
                        <a:buFont typeface="+mj-lt"/>
                        <a:buNone/>
                      </a:pPr>
                      <a:endParaRPr lang="en-ZA" strike="noStrike" dirty="0">
                        <a:effectLst/>
                      </a:endParaRPr>
                    </a:p>
                  </a:txBody>
                  <a:tcPr/>
                </a:tc>
              </a:tr>
              <a:tr h="343095">
                <a:tc>
                  <a:txBody>
                    <a:bodyPr/>
                    <a:lstStyle/>
                    <a:p>
                      <a:pPr marL="0" indent="0">
                        <a:buFont typeface="+mj-lt"/>
                        <a:buNone/>
                      </a:pPr>
                      <a:r>
                        <a:rPr lang="en-ZA" sz="1800" kern="1200" dirty="0" smtClean="0">
                          <a:solidFill>
                            <a:schemeClr val="dk1"/>
                          </a:solidFill>
                          <a:effectLst/>
                          <a:latin typeface="+mn-lt"/>
                          <a:ea typeface="+mn-ea"/>
                          <a:cs typeface="+mn-cs"/>
                        </a:rPr>
                        <a:t>Number of editions of </a:t>
                      </a:r>
                      <a:r>
                        <a:rPr lang="en-ZA" sz="1800" i="1" kern="1200" dirty="0" smtClean="0">
                          <a:solidFill>
                            <a:schemeClr val="dk1"/>
                          </a:solidFill>
                          <a:effectLst/>
                          <a:latin typeface="+mn-lt"/>
                          <a:ea typeface="+mn-ea"/>
                          <a:cs typeface="+mn-cs"/>
                        </a:rPr>
                        <a:t>GovComms </a:t>
                      </a:r>
                      <a:r>
                        <a:rPr lang="en-ZA" sz="1800" kern="1200" dirty="0" smtClean="0">
                          <a:solidFill>
                            <a:schemeClr val="dk1"/>
                          </a:solidFill>
                          <a:effectLst/>
                          <a:latin typeface="+mn-lt"/>
                          <a:ea typeface="+mn-ea"/>
                          <a:cs typeface="+mn-cs"/>
                        </a:rPr>
                        <a:t>published annually</a:t>
                      </a:r>
                      <a:endParaRPr lang="en-ZA" strike="noStrike" dirty="0">
                        <a:effectLst/>
                      </a:endParaRPr>
                    </a:p>
                  </a:txBody>
                  <a:tcPr/>
                </a:tc>
                <a:tc vMerge="1">
                  <a:txBody>
                    <a:bodyPr/>
                    <a:lstStyle/>
                    <a:p>
                      <a:endParaRPr lang="en-ZA" dirty="0"/>
                    </a:p>
                  </a:txBody>
                  <a:tcPr>
                    <a:solidFill>
                      <a:schemeClr val="accent6">
                        <a:lumMod val="40000"/>
                        <a:lumOff val="60000"/>
                      </a:schemeClr>
                    </a:solidFill>
                  </a:tcPr>
                </a:tc>
              </a:tr>
              <a:tr h="343095">
                <a:tc>
                  <a:txBody>
                    <a:bodyPr/>
                    <a:lstStyle/>
                    <a:p>
                      <a:pPr marL="0" indent="0">
                        <a:spcAft>
                          <a:spcPts val="1000"/>
                        </a:spcAft>
                        <a:buFont typeface="+mj-lt"/>
                        <a:buNone/>
                      </a:pPr>
                      <a:r>
                        <a:rPr lang="en-ZA" sz="1800" i="1" kern="1200" dirty="0" smtClean="0">
                          <a:solidFill>
                            <a:schemeClr val="dk1"/>
                          </a:solidFill>
                          <a:effectLst/>
                          <a:latin typeface="+mn-lt"/>
                          <a:ea typeface="+mn-ea"/>
                          <a:cs typeface="+mn-cs"/>
                        </a:rPr>
                        <a:t>Pocket Guide to South Africa</a:t>
                      </a:r>
                      <a:r>
                        <a:rPr lang="en-ZA" sz="1800" kern="1200" dirty="0" smtClean="0">
                          <a:solidFill>
                            <a:schemeClr val="dk1"/>
                          </a:solidFill>
                          <a:effectLst/>
                          <a:latin typeface="+mn-lt"/>
                          <a:ea typeface="+mn-ea"/>
                          <a:cs typeface="+mn-cs"/>
                        </a:rPr>
                        <a:t> DVDs</a:t>
                      </a:r>
                      <a:endParaRPr lang="en-ZA" sz="1800" strike="noStrike" dirty="0">
                        <a:effectLst/>
                        <a:latin typeface="Calibri" panose="020F0502020204030204" pitchFamily="34" charset="0"/>
                      </a:endParaRPr>
                    </a:p>
                  </a:txBody>
                  <a:tcPr marL="68580" marR="68580" marT="0" marB="0"/>
                </a:tc>
                <a:tc vMerge="1">
                  <a:txBody>
                    <a:bodyPr/>
                    <a:lstStyle/>
                    <a:p>
                      <a:endParaRPr lang="en-ZA" dirty="0"/>
                    </a:p>
                  </a:txBody>
                  <a:tcPr>
                    <a:solidFill>
                      <a:schemeClr val="accent6">
                        <a:lumMod val="40000"/>
                        <a:lumOff val="60000"/>
                      </a:schemeClr>
                    </a:solidFill>
                  </a:tcPr>
                </a:tc>
              </a:tr>
              <a:tr h="343095">
                <a:tc>
                  <a:txBody>
                    <a:bodyPr/>
                    <a:lstStyle/>
                    <a:p>
                      <a:pPr marL="0" indent="0">
                        <a:buFont typeface="+mj-lt"/>
                        <a:buNone/>
                      </a:pPr>
                      <a:r>
                        <a:rPr lang="en-ZA" sz="1800" kern="1200" dirty="0" smtClean="0">
                          <a:solidFill>
                            <a:schemeClr val="dk1"/>
                          </a:solidFill>
                          <a:effectLst/>
                          <a:latin typeface="+mn-lt"/>
                          <a:ea typeface="+mn-ea"/>
                          <a:cs typeface="+mn-cs"/>
                        </a:rPr>
                        <a:t>Number of Corporate Identity services provided</a:t>
                      </a:r>
                      <a:endParaRPr lang="en-ZA" strike="noStrike" dirty="0">
                        <a:effectLst/>
                      </a:endParaRPr>
                    </a:p>
                  </a:txBody>
                  <a:tcPr/>
                </a:tc>
                <a:tc vMerge="1">
                  <a:txBody>
                    <a:bodyPr/>
                    <a:lstStyle/>
                    <a:p>
                      <a:endParaRPr lang="en-ZA" dirty="0"/>
                    </a:p>
                  </a:txBody>
                  <a:tcPr>
                    <a:solidFill>
                      <a:schemeClr val="accent6">
                        <a:lumMod val="40000"/>
                        <a:lumOff val="60000"/>
                      </a:schemeClr>
                    </a:solidFill>
                  </a:tcPr>
                </a:tc>
              </a:tr>
            </a:tbl>
          </a:graphicData>
        </a:graphic>
      </p:graphicFrame>
      <p:sp>
        <p:nvSpPr>
          <p:cNvPr id="5" name="Title 4"/>
          <p:cNvSpPr>
            <a:spLocks noGrp="1"/>
          </p:cNvSpPr>
          <p:nvPr>
            <p:ph type="title"/>
          </p:nvPr>
        </p:nvSpPr>
        <p:spPr>
          <a:xfrm>
            <a:off x="418752" y="260648"/>
            <a:ext cx="8268048" cy="648072"/>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defTabSz="895350">
              <a:spcBef>
                <a:spcPct val="20000"/>
              </a:spcBef>
            </a:pPr>
            <a:r>
              <a:rPr lang="en-ZA" sz="3200" b="1" dirty="0" smtClean="0">
                <a:solidFill>
                  <a:prstClr val="white"/>
                </a:solidFill>
              </a:rPr>
              <a:t/>
            </a:r>
            <a:br>
              <a:rPr lang="en-ZA" sz="3200" b="1" dirty="0" smtClean="0">
                <a:solidFill>
                  <a:prstClr val="white"/>
                </a:solidFill>
              </a:rPr>
            </a:br>
            <a:r>
              <a:rPr lang="en-ZA" sz="3200" b="1" dirty="0" smtClean="0">
                <a:solidFill>
                  <a:prstClr val="white"/>
                </a:solidFill>
              </a:rPr>
              <a:t>5. Amendments to the 2017/20</a:t>
            </a:r>
            <a:r>
              <a:rPr lang="en-ZA" sz="3200" b="1" dirty="0">
                <a:solidFill>
                  <a:prstClr val="white"/>
                </a:solidFill>
              </a:rPr>
              <a:t> </a:t>
            </a:r>
            <a:r>
              <a:rPr lang="en-ZA" sz="3200" b="1" dirty="0" smtClean="0">
                <a:solidFill>
                  <a:prstClr val="white"/>
                </a:solidFill>
              </a:rPr>
              <a:t>APP</a:t>
            </a:r>
            <a:br>
              <a:rPr lang="en-ZA" sz="3200" b="1" dirty="0" smtClean="0">
                <a:solidFill>
                  <a:prstClr val="white"/>
                </a:solidFill>
              </a:rPr>
            </a:br>
            <a:endParaRPr lang="en-US" sz="3200" b="1" dirty="0">
              <a:solidFill>
                <a:prstClr val="white"/>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564317589"/>
              </p:ext>
            </p:extLst>
          </p:nvPr>
        </p:nvGraphicFramePr>
        <p:xfrm>
          <a:off x="469988" y="4404085"/>
          <a:ext cx="8216812" cy="730879"/>
        </p:xfrm>
        <a:graphic>
          <a:graphicData uri="http://schemas.openxmlformats.org/drawingml/2006/table">
            <a:tbl>
              <a:tblPr firstRow="1" bandRow="1">
                <a:tableStyleId>{21E4AEA4-8DFA-4A89-87EB-49C32662AFE0}</a:tableStyleId>
              </a:tblPr>
              <a:tblGrid>
                <a:gridCol w="4750084"/>
                <a:gridCol w="3466728"/>
              </a:tblGrid>
              <a:tr h="360039">
                <a:tc>
                  <a:txBody>
                    <a:bodyPr/>
                    <a:lstStyle/>
                    <a:p>
                      <a:pPr marL="0" indent="0">
                        <a:spcAft>
                          <a:spcPts val="1000"/>
                        </a:spcAft>
                        <a:buFont typeface="+mj-lt"/>
                        <a:buNone/>
                      </a:pPr>
                      <a:r>
                        <a:rPr lang="en-ZA" sz="1800" baseline="0" dirty="0" smtClean="0">
                          <a:effectLst/>
                          <a:latin typeface="Calibri" panose="020F0502020204030204" pitchFamily="34" charset="0"/>
                        </a:rPr>
                        <a:t>STRATEGIC OBJECTIVE</a:t>
                      </a:r>
                      <a:endParaRPr lang="en-ZA" sz="1800" dirty="0">
                        <a:effectLst/>
                        <a:latin typeface="Calibri" panose="020F0502020204030204" pitchFamily="34" charset="0"/>
                      </a:endParaRPr>
                    </a:p>
                  </a:txBody>
                  <a:tcPr marL="68580" marR="68580" marT="0" marB="0">
                    <a:solidFill>
                      <a:schemeClr val="accent3">
                        <a:lumMod val="75000"/>
                      </a:schemeClr>
                    </a:solidFill>
                  </a:tcPr>
                </a:tc>
                <a:tc>
                  <a:txBody>
                    <a:bodyPr/>
                    <a:lstStyle/>
                    <a:p>
                      <a:pPr marL="0" indent="0">
                        <a:spcAft>
                          <a:spcPts val="1000"/>
                        </a:spcAft>
                        <a:buFont typeface="+mj-lt"/>
                        <a:buNone/>
                      </a:pPr>
                      <a:r>
                        <a:rPr lang="en-ZA" sz="1800" dirty="0" smtClean="0">
                          <a:effectLst/>
                          <a:latin typeface="Calibri" panose="020F0502020204030204" pitchFamily="34" charset="0"/>
                        </a:rPr>
                        <a:t>CHANGES</a:t>
                      </a:r>
                      <a:endParaRPr lang="en-ZA" sz="1800" dirty="0">
                        <a:effectLst/>
                        <a:latin typeface="Calibri" panose="020F0502020204030204" pitchFamily="34" charset="0"/>
                      </a:endParaRPr>
                    </a:p>
                  </a:txBody>
                  <a:tcPr marL="68580" marR="68580" marT="0" marB="0">
                    <a:solidFill>
                      <a:schemeClr val="accent3">
                        <a:lumMod val="75000"/>
                      </a:schemeClr>
                    </a:solidFill>
                  </a:tcPr>
                </a:tc>
              </a:tr>
              <a:tr h="370840">
                <a:tc>
                  <a:txBody>
                    <a:bodyPr/>
                    <a:lstStyle/>
                    <a:p>
                      <a:pPr marL="0" indent="0">
                        <a:spcAft>
                          <a:spcPts val="1000"/>
                        </a:spcAft>
                        <a:buFont typeface="+mj-lt"/>
                        <a:buNone/>
                      </a:pPr>
                      <a:r>
                        <a:rPr lang="en-ZA" sz="1800" dirty="0">
                          <a:effectLst/>
                        </a:rPr>
                        <a:t>Manage the corporate identity for government.	</a:t>
                      </a:r>
                      <a:endParaRPr lang="en-ZA" sz="1800" dirty="0">
                        <a:effectLst/>
                        <a:latin typeface="Calibri" panose="020F0502020204030204" pitchFamily="34" charset="0"/>
                      </a:endParaRPr>
                    </a:p>
                  </a:txBody>
                  <a:tcPr marL="68580" marR="68580" marT="0" marB="0"/>
                </a:tc>
                <a:tc>
                  <a:txBody>
                    <a:bodyPr/>
                    <a:lstStyle/>
                    <a:p>
                      <a:pPr marL="0" indent="0">
                        <a:spcAft>
                          <a:spcPts val="1000"/>
                        </a:spcAft>
                        <a:buFont typeface="+mj-lt"/>
                        <a:buNone/>
                      </a:pPr>
                      <a:r>
                        <a:rPr lang="en-ZA" sz="1800" dirty="0" smtClean="0">
                          <a:effectLst/>
                        </a:rPr>
                        <a:t>Removed</a:t>
                      </a:r>
                      <a:r>
                        <a:rPr lang="en-ZA" sz="1800" baseline="0" dirty="0" smtClean="0">
                          <a:effectLst/>
                        </a:rPr>
                        <a:t> from the APP</a:t>
                      </a:r>
                      <a:r>
                        <a:rPr lang="en-ZA" sz="1800" dirty="0">
                          <a:effectLst/>
                        </a:rPr>
                        <a:t>	</a:t>
                      </a:r>
                      <a:endParaRPr lang="en-ZA" sz="1800" dirty="0">
                        <a:effectLst/>
                        <a:latin typeface="Calibri" panose="020F0502020204030204" pitchFamily="34" charset="0"/>
                      </a:endParaRPr>
                    </a:p>
                  </a:txBody>
                  <a:tcPr marL="68580" marR="68580" marT="0" marB="0"/>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xmlns="" val="241772790"/>
              </p:ext>
            </p:extLst>
          </p:nvPr>
        </p:nvGraphicFramePr>
        <p:xfrm>
          <a:off x="470556" y="5278539"/>
          <a:ext cx="8216244" cy="1132962"/>
        </p:xfrm>
        <a:graphic>
          <a:graphicData uri="http://schemas.openxmlformats.org/drawingml/2006/table">
            <a:tbl>
              <a:tblPr firstRow="1" bandRow="1">
                <a:tableStyleId>{21E4AEA4-8DFA-4A89-87EB-49C32662AFE0}</a:tableStyleId>
              </a:tblPr>
              <a:tblGrid>
                <a:gridCol w="4821524"/>
                <a:gridCol w="3394720"/>
              </a:tblGrid>
              <a:tr h="492882">
                <a:tc>
                  <a:txBody>
                    <a:bodyPr/>
                    <a:lstStyle/>
                    <a:p>
                      <a:r>
                        <a:rPr lang="en-ZA" sz="2000" dirty="0" smtClean="0"/>
                        <a:t>2015/20</a:t>
                      </a:r>
                      <a:r>
                        <a:rPr lang="en-ZA" sz="2000" baseline="0" dirty="0" smtClean="0"/>
                        <a:t> </a:t>
                      </a:r>
                      <a:r>
                        <a:rPr lang="en-ZA" sz="2000" dirty="0" smtClean="0"/>
                        <a:t>STRATEGIC</a:t>
                      </a:r>
                      <a:r>
                        <a:rPr lang="en-ZA" sz="2000" baseline="0" dirty="0" smtClean="0"/>
                        <a:t> GOAL</a:t>
                      </a:r>
                      <a:endParaRPr lang="en-ZA" sz="2000" dirty="0"/>
                    </a:p>
                  </a:txBody>
                  <a:tcPr>
                    <a:solidFill>
                      <a:schemeClr val="accent3">
                        <a:lumMod val="75000"/>
                      </a:schemeClr>
                    </a:solidFill>
                  </a:tcPr>
                </a:tc>
                <a:tc>
                  <a:txBody>
                    <a:bodyPr/>
                    <a:lstStyle/>
                    <a:p>
                      <a:r>
                        <a:rPr lang="en-ZA" sz="2000" b="1" kern="1200" dirty="0" smtClean="0">
                          <a:solidFill>
                            <a:schemeClr val="lt1"/>
                          </a:solidFill>
                          <a:latin typeface="+mn-lt"/>
                          <a:ea typeface="+mn-ea"/>
                          <a:cs typeface="+mn-cs"/>
                        </a:rPr>
                        <a:t>2017/20 STRATEGIC GOAL</a:t>
                      </a:r>
                      <a:endParaRPr lang="en-ZA" sz="2000" b="1" kern="1200" dirty="0">
                        <a:solidFill>
                          <a:schemeClr val="lt1"/>
                        </a:solidFill>
                        <a:latin typeface="+mn-lt"/>
                        <a:ea typeface="+mn-ea"/>
                        <a:cs typeface="+mn-cs"/>
                      </a:endParaRPr>
                    </a:p>
                  </a:txBody>
                  <a:tcPr>
                    <a:solidFill>
                      <a:schemeClr val="accent3">
                        <a:lumMod val="75000"/>
                      </a:schemeClr>
                    </a:solidFill>
                  </a:tcPr>
                </a:tc>
              </a:tr>
              <a:tr h="545725">
                <a:tc>
                  <a:txBody>
                    <a:bodyPr/>
                    <a:lstStyle/>
                    <a:p>
                      <a:r>
                        <a:rPr lang="en-ZA" dirty="0" smtClean="0"/>
                        <a:t>Enhance the image of government</a:t>
                      </a:r>
                      <a:endParaRPr lang="en-ZA"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dirty="0" smtClean="0"/>
                        <a:t>Removed from APP</a:t>
                      </a:r>
                    </a:p>
                    <a:p>
                      <a:endParaRPr lang="en-ZA" dirty="0"/>
                    </a:p>
                  </a:txBody>
                  <a:tcPr/>
                </a:tc>
              </a:tr>
            </a:tbl>
          </a:graphicData>
        </a:graphic>
      </p:graphicFrame>
      <p:sp>
        <p:nvSpPr>
          <p:cNvPr id="6" name="Slide Number Placeholder 2"/>
          <p:cNvSpPr>
            <a:spLocks noGrp="1"/>
          </p:cNvSpPr>
          <p:nvPr>
            <p:ph type="sldNum" sz="quarter" idx="12"/>
          </p:nvPr>
        </p:nvSpPr>
        <p:spPr>
          <a:xfrm>
            <a:off x="6656676" y="6335807"/>
            <a:ext cx="2133600" cy="365125"/>
          </a:xfrm>
        </p:spPr>
        <p:txBody>
          <a:bodyPr/>
          <a:lstStyle/>
          <a:p>
            <a:r>
              <a:rPr lang="en-US" dirty="0" smtClean="0">
                <a:solidFill>
                  <a:prstClr val="black">
                    <a:tint val="75000"/>
                  </a:prstClr>
                </a:solidFill>
              </a:rPr>
              <a:t>24</a:t>
            </a:r>
            <a:endParaRPr lang="en-US" dirty="0">
              <a:solidFill>
                <a:prstClr val="black">
                  <a:tint val="75000"/>
                </a:prstClr>
              </a:solidFill>
            </a:endParaRPr>
          </a:p>
        </p:txBody>
      </p:sp>
    </p:spTree>
    <p:extLst>
      <p:ext uri="{BB962C8B-B14F-4D97-AF65-F5344CB8AC3E}">
        <p14:creationId xmlns:p14="http://schemas.microsoft.com/office/powerpoint/2010/main" xmlns="" val="33726020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ontent Placeholder 12"/>
          <p:cNvGraphicFramePr>
            <a:graphicFrameLocks noGrp="1"/>
          </p:cNvGraphicFramePr>
          <p:nvPr>
            <p:ph sz="half" idx="1"/>
            <p:extLst>
              <p:ext uri="{D42A27DB-BD31-4B8C-83A1-F6EECF244321}">
                <p14:modId xmlns:p14="http://schemas.microsoft.com/office/powerpoint/2010/main" xmlns="" val="1567179077"/>
              </p:ext>
            </p:extLst>
          </p:nvPr>
        </p:nvGraphicFramePr>
        <p:xfrm>
          <a:off x="323528" y="1052736"/>
          <a:ext cx="8496944" cy="5615399"/>
        </p:xfrm>
        <a:graphic>
          <a:graphicData uri="http://schemas.openxmlformats.org/drawingml/2006/table">
            <a:tbl>
              <a:tblPr firstRow="1" bandRow="1">
                <a:tableStyleId>{21E4AEA4-8DFA-4A89-87EB-49C32662AFE0}</a:tableStyleId>
              </a:tblPr>
              <a:tblGrid>
                <a:gridCol w="4493267"/>
                <a:gridCol w="4003677"/>
              </a:tblGrid>
              <a:tr h="709937">
                <a:tc gridSpan="2">
                  <a:txBody>
                    <a:bodyPr/>
                    <a:lstStyle/>
                    <a:p>
                      <a:pPr lvl="0" algn="ctr"/>
                      <a:r>
                        <a:rPr lang="en-ZA" sz="2000" b="1" dirty="0" smtClean="0">
                          <a:solidFill>
                            <a:schemeClr val="bg1"/>
                          </a:solidFill>
                        </a:rPr>
                        <a:t>PROGRAMME 3: INTERGOVERNMENTAL COORDINATION AND STAKEHOLDER MANAGEMENT</a:t>
                      </a:r>
                      <a:endParaRPr lang="en-ZA" sz="2000" b="1" dirty="0">
                        <a:solidFill>
                          <a:schemeClr val="bg1"/>
                        </a:solidFill>
                      </a:endParaRPr>
                    </a:p>
                  </a:txBody>
                  <a:tcPr/>
                </a:tc>
                <a:tc hMerge="1">
                  <a:txBody>
                    <a:bodyPr/>
                    <a:lstStyle/>
                    <a:p>
                      <a:endParaRPr lang="en-ZA" dirty="0"/>
                    </a:p>
                  </a:txBody>
                  <a:tcPr>
                    <a:solidFill>
                      <a:schemeClr val="bg1">
                        <a:lumMod val="75000"/>
                      </a:schemeClr>
                    </a:solidFill>
                  </a:tcPr>
                </a:tc>
              </a:tr>
              <a:tr h="375427">
                <a:tc>
                  <a:txBody>
                    <a:bodyPr/>
                    <a:lstStyle/>
                    <a:p>
                      <a:r>
                        <a:rPr lang="en-ZA" sz="2000" b="1" dirty="0" smtClean="0"/>
                        <a:t>2015/20</a:t>
                      </a:r>
                      <a:r>
                        <a:rPr lang="en-ZA" sz="2000" b="1" baseline="0" dirty="0" smtClean="0"/>
                        <a:t> </a:t>
                      </a:r>
                      <a:r>
                        <a:rPr lang="en-ZA" sz="2000" b="1" dirty="0" smtClean="0"/>
                        <a:t>Strategic</a:t>
                      </a:r>
                      <a:r>
                        <a:rPr lang="en-ZA" sz="2000" b="1" baseline="0" dirty="0" smtClean="0"/>
                        <a:t> Objectives</a:t>
                      </a:r>
                      <a:endParaRPr lang="en-ZA" sz="2000" b="1" dirty="0"/>
                    </a:p>
                  </a:txBody>
                  <a:tcPr>
                    <a:solidFill>
                      <a:schemeClr val="accent6">
                        <a:lumMod val="75000"/>
                      </a:schemeClr>
                    </a:solidFill>
                  </a:tcPr>
                </a:tc>
                <a:tc>
                  <a:txBody>
                    <a:bodyPr/>
                    <a:lstStyle/>
                    <a:p>
                      <a:r>
                        <a:rPr lang="en-ZA" sz="2000" b="1" kern="1200" baseline="0" dirty="0" smtClean="0">
                          <a:solidFill>
                            <a:schemeClr val="dk1"/>
                          </a:solidFill>
                          <a:latin typeface="+mn-lt"/>
                          <a:ea typeface="+mn-ea"/>
                          <a:cs typeface="+mn-cs"/>
                        </a:rPr>
                        <a:t>2017/20 Strategic Objectives</a:t>
                      </a:r>
                      <a:endParaRPr lang="en-ZA" sz="2000" b="1" kern="1200" baseline="0" dirty="0">
                        <a:solidFill>
                          <a:schemeClr val="dk1"/>
                        </a:solidFill>
                        <a:latin typeface="+mn-lt"/>
                        <a:ea typeface="+mn-ea"/>
                        <a:cs typeface="+mn-cs"/>
                      </a:endParaRPr>
                    </a:p>
                  </a:txBody>
                  <a:tcPr>
                    <a:solidFill>
                      <a:schemeClr val="accent6">
                        <a:lumMod val="75000"/>
                      </a:schemeClr>
                    </a:solidFill>
                  </a:tcPr>
                </a:tc>
              </a:tr>
              <a:tr h="1126282">
                <a:tc>
                  <a:txBody>
                    <a:bodyPr/>
                    <a:lstStyle/>
                    <a:p>
                      <a:pPr marL="0" indent="0">
                        <a:buFont typeface="+mj-lt"/>
                        <a:buNone/>
                      </a:pPr>
                      <a:r>
                        <a:rPr lang="en-ZA" sz="1800" kern="1200" dirty="0" smtClean="0">
                          <a:solidFill>
                            <a:schemeClr val="dk1"/>
                          </a:solidFill>
                          <a:effectLst/>
                          <a:latin typeface="+mn-lt"/>
                          <a:ea typeface="+mn-ea"/>
                          <a:cs typeface="+mn-cs"/>
                        </a:rPr>
                        <a:t>Strategic platforms for government communicators (GCF &amp; ICF) to share best practices and content about  government programmes</a:t>
                      </a:r>
                      <a:endParaRPr lang="en-ZA" strike="noStrike" dirty="0">
                        <a:effectLst/>
                      </a:endParaRPr>
                    </a:p>
                  </a:txBody>
                  <a:tcPr/>
                </a:tc>
                <a:tc rowSpan="5">
                  <a:txBody>
                    <a:bodyPr/>
                    <a:lstStyle/>
                    <a:p>
                      <a:pPr marL="0" marR="0" lvl="0" indent="0" algn="l" defTabSz="457200" rtl="0" eaLnBrk="1" fontAlgn="auto" latinLnBrk="0" hangingPunct="1">
                        <a:lnSpc>
                          <a:spcPct val="100000"/>
                        </a:lnSpc>
                        <a:spcBef>
                          <a:spcPts val="0"/>
                        </a:spcBef>
                        <a:spcAft>
                          <a:spcPts val="0"/>
                        </a:spcAft>
                        <a:buClrTx/>
                        <a:buSzTx/>
                        <a:buFont typeface="+mj-lt"/>
                        <a:buNone/>
                        <a:tabLst/>
                        <a:defRPr/>
                      </a:pPr>
                      <a:r>
                        <a:rPr lang="en-ZA" sz="1800" kern="1200" dirty="0" smtClean="0">
                          <a:solidFill>
                            <a:schemeClr val="dk1"/>
                          </a:solidFill>
                          <a:effectLst/>
                          <a:latin typeface="+mn-lt"/>
                          <a:ea typeface="+mn-ea"/>
                          <a:cs typeface="+mn-cs"/>
                        </a:rPr>
                        <a:t>Number of strategic engagements with government communicators held</a:t>
                      </a:r>
                      <a:endParaRPr lang="en-US" sz="1800" kern="1200" dirty="0" smtClean="0">
                        <a:solidFill>
                          <a:schemeClr val="dk1"/>
                        </a:solidFill>
                        <a:effectLst/>
                        <a:latin typeface="+mn-lt"/>
                        <a:ea typeface="+mn-ea"/>
                        <a:cs typeface="+mn-cs"/>
                      </a:endParaRPr>
                    </a:p>
                    <a:p>
                      <a:pPr marL="0" indent="0">
                        <a:buFont typeface="+mj-lt"/>
                        <a:buNone/>
                      </a:pPr>
                      <a:endParaRPr lang="en-ZA" strike="noStrike" dirty="0" smtClean="0">
                        <a:effectLst/>
                      </a:endParaRPr>
                    </a:p>
                    <a:p>
                      <a:pPr marL="0" indent="0">
                        <a:buFont typeface="+mj-lt"/>
                        <a:buNone/>
                      </a:pPr>
                      <a:endParaRPr lang="en-ZA" strike="noStrike" dirty="0" smtClean="0">
                        <a:effectLst/>
                      </a:endParaRPr>
                    </a:p>
                    <a:p>
                      <a:pPr marL="0" indent="0">
                        <a:buFont typeface="+mj-lt"/>
                        <a:buNone/>
                      </a:pPr>
                      <a:r>
                        <a:rPr lang="en-ZA" sz="1800" kern="1200" dirty="0" smtClean="0">
                          <a:solidFill>
                            <a:schemeClr val="dk1"/>
                          </a:solidFill>
                          <a:effectLst/>
                          <a:latin typeface="+mn-lt"/>
                          <a:ea typeface="+mn-ea"/>
                          <a:cs typeface="+mn-cs"/>
                        </a:rPr>
                        <a:t>Number of engagements with HoCs held</a:t>
                      </a:r>
                    </a:p>
                    <a:p>
                      <a:pPr marL="0" indent="0">
                        <a:buFont typeface="+mj-lt"/>
                        <a:buNone/>
                      </a:pPr>
                      <a:endParaRPr lang="en-ZA" sz="1800" kern="1200" dirty="0" smtClean="0">
                        <a:solidFill>
                          <a:schemeClr val="dk1"/>
                        </a:solidFill>
                        <a:effectLst/>
                        <a:latin typeface="+mn-lt"/>
                        <a:ea typeface="+mn-ea"/>
                        <a:cs typeface="+mn-cs"/>
                      </a:endParaRPr>
                    </a:p>
                    <a:p>
                      <a:pPr marL="0" indent="0">
                        <a:buFont typeface="+mj-lt"/>
                        <a:buNone/>
                      </a:pPr>
                      <a:r>
                        <a:rPr lang="en-ZA" sz="1800" strike="noStrike" kern="1200" dirty="0" smtClean="0">
                          <a:solidFill>
                            <a:schemeClr val="dk1"/>
                          </a:solidFill>
                          <a:effectLst/>
                          <a:latin typeface="+mn-lt"/>
                          <a:ea typeface="+mn-ea"/>
                          <a:cs typeface="+mn-cs"/>
                        </a:rPr>
                        <a:t>New target</a:t>
                      </a:r>
                      <a:r>
                        <a:rPr lang="en-ZA" sz="1800" strike="noStrike" kern="1200" baseline="0" dirty="0" smtClean="0">
                          <a:solidFill>
                            <a:schemeClr val="dk1"/>
                          </a:solidFill>
                          <a:effectLst/>
                          <a:latin typeface="+mn-lt"/>
                          <a:ea typeface="+mn-ea"/>
                          <a:cs typeface="+mn-cs"/>
                        </a:rPr>
                        <a:t> in the APP</a:t>
                      </a:r>
                    </a:p>
                    <a:p>
                      <a:pPr marL="0" marR="0" lvl="0" indent="0" algn="l" defTabSz="457200" rtl="0" eaLnBrk="1" fontAlgn="auto" latinLnBrk="0" hangingPunct="1">
                        <a:lnSpc>
                          <a:spcPct val="100000"/>
                        </a:lnSpc>
                        <a:spcBef>
                          <a:spcPts val="0"/>
                        </a:spcBef>
                        <a:spcAft>
                          <a:spcPts val="0"/>
                        </a:spcAft>
                        <a:buClrTx/>
                        <a:buSzTx/>
                        <a:buFont typeface="+mj-lt"/>
                        <a:buNone/>
                        <a:tabLst/>
                        <a:defRPr/>
                      </a:pPr>
                      <a:endParaRPr lang="en-ZA" sz="1800" strike="noStrike"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mj-lt"/>
                        <a:buNone/>
                        <a:tabLst/>
                        <a:defRPr/>
                      </a:pPr>
                      <a:r>
                        <a:rPr lang="en-ZA" sz="1800" strike="noStrike" kern="1200" dirty="0" smtClean="0">
                          <a:solidFill>
                            <a:schemeClr val="dk1"/>
                          </a:solidFill>
                          <a:effectLst/>
                          <a:latin typeface="+mn-lt"/>
                          <a:ea typeface="+mn-ea"/>
                          <a:cs typeface="+mn-cs"/>
                        </a:rPr>
                        <a:t>Removed from APP to an operational</a:t>
                      </a:r>
                      <a:r>
                        <a:rPr lang="en-ZA" sz="1800" strike="noStrike" kern="1200" baseline="0" dirty="0" smtClean="0">
                          <a:solidFill>
                            <a:schemeClr val="dk1"/>
                          </a:solidFill>
                          <a:effectLst/>
                          <a:latin typeface="+mn-lt"/>
                          <a:ea typeface="+mn-ea"/>
                          <a:cs typeface="+mn-cs"/>
                        </a:rPr>
                        <a:t> plan</a:t>
                      </a:r>
                      <a:endParaRPr lang="en-ZA" sz="1800" strike="noStrike"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mj-lt"/>
                        <a:buNone/>
                        <a:tabLst/>
                        <a:defRPr/>
                      </a:pPr>
                      <a:endParaRPr lang="en-ZA" sz="1800" strike="noStrike"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mj-lt"/>
                        <a:buNone/>
                        <a:tabLst/>
                        <a:defRPr/>
                      </a:pPr>
                      <a:endParaRPr lang="en-ZA" sz="1800" strike="noStrike"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mj-lt"/>
                        <a:buNone/>
                        <a:tabLst/>
                        <a:defRPr/>
                      </a:pPr>
                      <a:r>
                        <a:rPr lang="en-ZA" sz="1800" strike="noStrike" kern="1200" dirty="0" smtClean="0">
                          <a:solidFill>
                            <a:schemeClr val="dk1"/>
                          </a:solidFill>
                          <a:effectLst/>
                          <a:latin typeface="+mn-lt"/>
                          <a:ea typeface="+mn-ea"/>
                          <a:cs typeface="+mn-cs"/>
                        </a:rPr>
                        <a:t>Removed from APP to an operational</a:t>
                      </a:r>
                      <a:r>
                        <a:rPr lang="en-ZA" sz="1800" strike="noStrike" kern="1200" baseline="0" dirty="0" smtClean="0">
                          <a:solidFill>
                            <a:schemeClr val="dk1"/>
                          </a:solidFill>
                          <a:effectLst/>
                          <a:latin typeface="+mn-lt"/>
                          <a:ea typeface="+mn-ea"/>
                          <a:cs typeface="+mn-cs"/>
                        </a:rPr>
                        <a:t> plan</a:t>
                      </a:r>
                      <a:endParaRPr lang="en-ZA" strike="noStrike" dirty="0">
                        <a:effectLst/>
                      </a:endParaRPr>
                    </a:p>
                  </a:txBody>
                  <a:tcPr/>
                </a:tc>
              </a:tr>
              <a:tr h="606459">
                <a:tc>
                  <a:txBody>
                    <a:bodyPr/>
                    <a:lstStyle/>
                    <a:p>
                      <a:pPr marL="0" indent="0">
                        <a:buFont typeface="+mj-lt"/>
                        <a:buNone/>
                      </a:pPr>
                      <a:r>
                        <a:rPr lang="en-ZA" sz="1800" kern="1200" dirty="0" smtClean="0">
                          <a:solidFill>
                            <a:schemeClr val="dk1"/>
                          </a:solidFill>
                          <a:effectLst/>
                          <a:latin typeface="+mn-lt"/>
                          <a:ea typeface="+mn-ea"/>
                          <a:cs typeface="+mn-cs"/>
                        </a:rPr>
                        <a:t>Number of Government Communicators’ Forums (GCF) coordinated</a:t>
                      </a:r>
                      <a:endParaRPr lang="en-ZA" strike="noStrike" dirty="0">
                        <a:effectLst/>
                      </a:endParaRPr>
                    </a:p>
                  </a:txBody>
                  <a:tcPr/>
                </a:tc>
                <a:tc vMerge="1">
                  <a:txBody>
                    <a:bodyPr/>
                    <a:lstStyle/>
                    <a:p>
                      <a:endParaRPr lang="en-ZA" dirty="0"/>
                    </a:p>
                  </a:txBody>
                  <a:tcPr>
                    <a:solidFill>
                      <a:schemeClr val="accent6">
                        <a:lumMod val="40000"/>
                        <a:lumOff val="60000"/>
                      </a:schemeClr>
                    </a:solidFill>
                  </a:tcPr>
                </a:tc>
              </a:tr>
              <a:tr h="640152">
                <a:tc>
                  <a:txBody>
                    <a:bodyPr/>
                    <a:lstStyle/>
                    <a:p>
                      <a:pPr marL="0" indent="0">
                        <a:spcAft>
                          <a:spcPts val="1000"/>
                        </a:spcAft>
                        <a:buFont typeface="+mj-lt"/>
                        <a:buNone/>
                      </a:pPr>
                      <a:r>
                        <a:rPr lang="en-ZA" sz="1800" strike="noStrike" dirty="0" smtClean="0">
                          <a:effectLst/>
                          <a:latin typeface="Calibri" panose="020F0502020204030204" pitchFamily="34" charset="0"/>
                        </a:rPr>
                        <a:t>Number of reports on CCPs</a:t>
                      </a:r>
                    </a:p>
                    <a:p>
                      <a:pPr marL="0" indent="0">
                        <a:spcAft>
                          <a:spcPts val="1000"/>
                        </a:spcAft>
                        <a:buFont typeface="+mj-lt"/>
                        <a:buNone/>
                      </a:pPr>
                      <a:endParaRPr lang="en-ZA" sz="1800" strike="noStrike" dirty="0">
                        <a:effectLst/>
                        <a:latin typeface="Calibri" panose="020F0502020204030204" pitchFamily="34" charset="0"/>
                      </a:endParaRPr>
                    </a:p>
                  </a:txBody>
                  <a:tcPr marL="68580" marR="68580" marT="0" marB="0"/>
                </a:tc>
                <a:tc vMerge="1">
                  <a:txBody>
                    <a:bodyPr/>
                    <a:lstStyle/>
                    <a:p>
                      <a:endParaRPr lang="en-ZA" dirty="0"/>
                    </a:p>
                  </a:txBody>
                  <a:tcPr>
                    <a:solidFill>
                      <a:schemeClr val="accent6">
                        <a:lumMod val="40000"/>
                        <a:lumOff val="60000"/>
                      </a:schemeClr>
                    </a:solidFill>
                  </a:tcPr>
                </a:tc>
              </a:tr>
              <a:tr h="1126282">
                <a:tc>
                  <a:txBody>
                    <a:bodyPr/>
                    <a:lstStyle/>
                    <a:p>
                      <a:pPr marL="0" indent="0">
                        <a:buFont typeface="+mj-lt"/>
                        <a:buNone/>
                      </a:pPr>
                      <a:r>
                        <a:rPr lang="en-ZA" sz="1800" kern="1200" dirty="0" smtClean="0">
                          <a:solidFill>
                            <a:schemeClr val="dk1"/>
                          </a:solidFill>
                          <a:effectLst/>
                          <a:latin typeface="+mn-lt"/>
                          <a:ea typeface="+mn-ea"/>
                          <a:cs typeface="+mn-cs"/>
                        </a:rPr>
                        <a:t>Percentage of   communication strategies developed for cluster campaigns/projects/programmes  (based on demand)</a:t>
                      </a:r>
                      <a:endParaRPr lang="en-ZA" strike="noStrike" dirty="0">
                        <a:effectLst/>
                      </a:endParaRPr>
                    </a:p>
                  </a:txBody>
                  <a:tcPr/>
                </a:tc>
                <a:tc vMerge="1">
                  <a:txBody>
                    <a:bodyPr/>
                    <a:lstStyle/>
                    <a:p>
                      <a:endParaRPr lang="en-ZA" dirty="0"/>
                    </a:p>
                  </a:txBody>
                  <a:tcPr>
                    <a:solidFill>
                      <a:schemeClr val="accent6">
                        <a:lumMod val="40000"/>
                        <a:lumOff val="60000"/>
                      </a:schemeClr>
                    </a:solidFill>
                  </a:tcPr>
                </a:tc>
              </a:tr>
              <a:tr h="816062">
                <a:tc>
                  <a:txBody>
                    <a:bodyPr/>
                    <a:lstStyle/>
                    <a:p>
                      <a:pPr marL="0" indent="0">
                        <a:buFont typeface="+mj-lt"/>
                        <a:buNone/>
                      </a:pPr>
                      <a:r>
                        <a:rPr lang="en-ZA" sz="1800" kern="1200" dirty="0" smtClean="0">
                          <a:solidFill>
                            <a:schemeClr val="dk1"/>
                          </a:solidFill>
                          <a:effectLst/>
                          <a:latin typeface="+mn-lt"/>
                          <a:ea typeface="+mn-ea"/>
                          <a:cs typeface="+mn-cs"/>
                        </a:rPr>
                        <a:t>Percentage of  communication projects implemented (based on demand)</a:t>
                      </a:r>
                      <a:endParaRPr lang="en-ZA" strike="noStrike" dirty="0">
                        <a:effectLst/>
                      </a:endParaRPr>
                    </a:p>
                  </a:txBody>
                  <a:tcPr/>
                </a:tc>
                <a:tc vMerge="1">
                  <a:txBody>
                    <a:bodyPr/>
                    <a:lstStyle/>
                    <a:p>
                      <a:endParaRPr lang="en-ZA" dirty="0"/>
                    </a:p>
                  </a:txBody>
                  <a:tcPr>
                    <a:solidFill>
                      <a:schemeClr val="accent6">
                        <a:lumMod val="40000"/>
                        <a:lumOff val="60000"/>
                      </a:schemeClr>
                    </a:solidFill>
                  </a:tcPr>
                </a:tc>
              </a:tr>
            </a:tbl>
          </a:graphicData>
        </a:graphic>
      </p:graphicFrame>
      <p:sp>
        <p:nvSpPr>
          <p:cNvPr id="6" name="Title 4"/>
          <p:cNvSpPr>
            <a:spLocks noGrp="1"/>
          </p:cNvSpPr>
          <p:nvPr>
            <p:ph type="title"/>
          </p:nvPr>
        </p:nvSpPr>
        <p:spPr>
          <a:xfrm>
            <a:off x="323528" y="260648"/>
            <a:ext cx="8496944" cy="648072"/>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defTabSz="895350">
              <a:spcBef>
                <a:spcPct val="20000"/>
              </a:spcBef>
            </a:pPr>
            <a:r>
              <a:rPr lang="en-ZA" sz="3200" b="1" dirty="0" smtClean="0">
                <a:solidFill>
                  <a:prstClr val="white"/>
                </a:solidFill>
              </a:rPr>
              <a:t/>
            </a:r>
            <a:br>
              <a:rPr lang="en-ZA" sz="3200" b="1" dirty="0" smtClean="0">
                <a:solidFill>
                  <a:prstClr val="white"/>
                </a:solidFill>
              </a:rPr>
            </a:br>
            <a:r>
              <a:rPr lang="en-ZA" sz="3200" b="1" dirty="0" smtClean="0">
                <a:solidFill>
                  <a:prstClr val="white"/>
                </a:solidFill>
              </a:rPr>
              <a:t>5. Amendments to the 2017/20</a:t>
            </a:r>
            <a:r>
              <a:rPr lang="en-ZA" sz="3200" b="1" dirty="0">
                <a:solidFill>
                  <a:prstClr val="white"/>
                </a:solidFill>
              </a:rPr>
              <a:t> </a:t>
            </a:r>
            <a:r>
              <a:rPr lang="en-ZA" sz="3200" b="1" dirty="0" smtClean="0">
                <a:solidFill>
                  <a:prstClr val="white"/>
                </a:solidFill>
              </a:rPr>
              <a:t>APP</a:t>
            </a:r>
            <a:br>
              <a:rPr lang="en-ZA" sz="3200" b="1" dirty="0" smtClean="0">
                <a:solidFill>
                  <a:prstClr val="white"/>
                </a:solidFill>
              </a:rPr>
            </a:br>
            <a:endParaRPr lang="en-US" sz="3200" b="1" dirty="0">
              <a:solidFill>
                <a:prstClr val="white"/>
              </a:solidFill>
            </a:endParaRPr>
          </a:p>
        </p:txBody>
      </p:sp>
      <p:sp>
        <p:nvSpPr>
          <p:cNvPr id="4" name="Slide Number Placeholder 2"/>
          <p:cNvSpPr>
            <a:spLocks noGrp="1"/>
          </p:cNvSpPr>
          <p:nvPr>
            <p:ph type="sldNum" sz="quarter" idx="12"/>
          </p:nvPr>
        </p:nvSpPr>
        <p:spPr>
          <a:xfrm>
            <a:off x="6656676" y="6335807"/>
            <a:ext cx="2133600" cy="365125"/>
          </a:xfrm>
        </p:spPr>
        <p:txBody>
          <a:bodyPr/>
          <a:lstStyle/>
          <a:p>
            <a:r>
              <a:rPr lang="en-US" dirty="0" smtClean="0">
                <a:solidFill>
                  <a:prstClr val="black">
                    <a:tint val="75000"/>
                  </a:prstClr>
                </a:solidFill>
              </a:rPr>
              <a:t>25</a:t>
            </a:r>
            <a:endParaRPr lang="en-US" dirty="0">
              <a:solidFill>
                <a:prstClr val="black">
                  <a:tint val="75000"/>
                </a:prstClr>
              </a:solidFill>
            </a:endParaRPr>
          </a:p>
        </p:txBody>
      </p:sp>
    </p:spTree>
    <p:extLst>
      <p:ext uri="{BB962C8B-B14F-4D97-AF65-F5344CB8AC3E}">
        <p14:creationId xmlns:p14="http://schemas.microsoft.com/office/powerpoint/2010/main" xmlns="" val="25209566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nvPr>
        </p:nvGraphicFramePr>
        <p:xfrm>
          <a:off x="148398" y="1427006"/>
          <a:ext cx="8850035" cy="4312175"/>
        </p:xfrm>
        <a:graphic>
          <a:graphicData uri="http://schemas.openxmlformats.org/drawingml/2006/table">
            <a:tbl>
              <a:tblPr>
                <a:tableStyleId>{22838BEF-8BB2-4498-84A7-C5851F593DF1}</a:tableStyleId>
              </a:tblPr>
              <a:tblGrid>
                <a:gridCol w="2724346"/>
                <a:gridCol w="1263192"/>
                <a:gridCol w="989814"/>
                <a:gridCol w="1128284"/>
                <a:gridCol w="999552"/>
                <a:gridCol w="879801"/>
                <a:gridCol w="865046"/>
              </a:tblGrid>
              <a:tr h="309563">
                <a:tc rowSpan="2">
                  <a:txBody>
                    <a:bodyPr/>
                    <a:lstStyle/>
                    <a:p>
                      <a:pPr algn="l" fontAlgn="b"/>
                      <a:endParaRPr lang="en-US" sz="1800" b="1" i="0" u="none" strike="noStrike" dirty="0">
                        <a:solidFill>
                          <a:srgbClr val="000000"/>
                        </a:solidFill>
                        <a:latin typeface="+mj-lt"/>
                        <a:cs typeface="Arial" pitchFamily="34" charset="0"/>
                      </a:endParaRPr>
                    </a:p>
                  </a:txBody>
                  <a:tcPr marL="9525" marR="9525" marT="9525" marB="0" anchor="b"/>
                </a:tc>
                <a:tc gridSpan="4">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2017/18</a:t>
                      </a:r>
                      <a:endParaRPr kumimoji="0" lang="en-US" sz="1800" b="1" i="1" u="none" strike="noStrike" kern="1200" dirty="0" smtClean="0">
                        <a:solidFill>
                          <a:schemeClr val="tx1"/>
                        </a:solidFill>
                        <a:latin typeface="+mj-lt"/>
                        <a:ea typeface="+mn-ea"/>
                        <a:cs typeface="+mn-cs"/>
                      </a:endParaRPr>
                    </a:p>
                  </a:txBody>
                  <a:tcPr marL="9525" marR="9525" marT="9525" marB="0" anchor="b"/>
                </a:tc>
                <a:tc hMerge="1">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kumimoji="0" lang="en-US" sz="1800" b="1" i="1" u="none" strike="noStrike" kern="1200" dirty="0" smtClean="0">
                        <a:solidFill>
                          <a:schemeClr val="tx1"/>
                        </a:solidFill>
                        <a:latin typeface="+mj-lt"/>
                        <a:ea typeface="+mn-ea"/>
                        <a:cs typeface="+mn-cs"/>
                      </a:endParaRPr>
                    </a:p>
                  </a:txBody>
                  <a:tcPr marL="9525" marR="9525" marT="9525" marB="0" anchor="b"/>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kumimoji="0" lang="en-US" sz="1800" b="1" i="1" u="none" strike="noStrike" kern="1200" dirty="0" smtClean="0">
                        <a:solidFill>
                          <a:schemeClr val="tx1"/>
                        </a:solidFill>
                        <a:latin typeface="+mj-lt"/>
                        <a:ea typeface="+mn-ea"/>
                        <a:cs typeface="+mn-cs"/>
                      </a:endParaRPr>
                    </a:p>
                  </a:txBody>
                  <a:tcPr marL="9525" marR="9525" marT="9525" marB="0" anchor="b"/>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kumimoji="0" lang="en-US" sz="1800" b="1" i="1" u="none" strike="noStrike" kern="1200" dirty="0" smtClean="0">
                        <a:solidFill>
                          <a:schemeClr val="tx1"/>
                        </a:solidFill>
                        <a:latin typeface="+mj-lt"/>
                        <a:ea typeface="+mn-ea"/>
                        <a:cs typeface="+mn-cs"/>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2018/19</a:t>
                      </a:r>
                      <a:endParaRPr kumimoji="0" lang="en-US" sz="1800" b="1" i="1" u="none" strike="noStrike" kern="1200" dirty="0" smtClean="0">
                        <a:solidFill>
                          <a:schemeClr val="tx1"/>
                        </a:solidFill>
                        <a:latin typeface="+mj-lt"/>
                        <a:ea typeface="+mn-ea"/>
                        <a:cs typeface="+mn-cs"/>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2019/20</a:t>
                      </a:r>
                      <a:endParaRPr kumimoji="0" lang="en-US" sz="1800" b="1" i="1" u="none" strike="noStrike" kern="1200" dirty="0" smtClean="0">
                        <a:solidFill>
                          <a:schemeClr val="tx1"/>
                        </a:solidFill>
                        <a:latin typeface="+mj-lt"/>
                        <a:ea typeface="+mn-ea"/>
                        <a:cs typeface="+mn-cs"/>
                      </a:endParaRPr>
                    </a:p>
                  </a:txBody>
                  <a:tcPr marL="9525" marR="9525" marT="9525" marB="0" anchor="b"/>
                </a:tc>
              </a:tr>
              <a:tr h="309563">
                <a:tc vMerge="1">
                  <a:txBody>
                    <a:bodyPr/>
                    <a:lstStyle/>
                    <a:p>
                      <a:pPr algn="l" fontAlgn="b"/>
                      <a:endParaRPr lang="en-US" sz="1800" b="1" i="0" u="none" strike="noStrike" dirty="0">
                        <a:solidFill>
                          <a:srgbClr val="000000"/>
                        </a:solidFill>
                        <a:latin typeface="+mj-lt"/>
                        <a:cs typeface="Arial" pitchFamily="34" charset="0"/>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Total</a:t>
                      </a:r>
                      <a:r>
                        <a:rPr kumimoji="0" lang="en-US" sz="1800" b="1" u="none" strike="noStrike" kern="1200" baseline="0" dirty="0" smtClean="0"/>
                        <a:t> appropriated</a:t>
                      </a:r>
                      <a:endParaRPr kumimoji="0" lang="en-US" sz="1800" b="1" i="1" u="none" strike="noStrike" kern="1200" dirty="0" smtClean="0">
                        <a:solidFill>
                          <a:schemeClr val="tx1"/>
                        </a:solidFill>
                        <a:latin typeface="+mj-lt"/>
                        <a:ea typeface="+mn-ea"/>
                        <a:cs typeface="+mn-cs"/>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Current</a:t>
                      </a:r>
                      <a:r>
                        <a:rPr kumimoji="0" lang="en-US" sz="1800" b="1" u="none" strike="noStrike" kern="1200" baseline="0" dirty="0" smtClean="0"/>
                        <a:t> payments</a:t>
                      </a:r>
                      <a:endParaRPr kumimoji="0" lang="en-US" sz="1800" b="1" i="1" u="none" strike="noStrike" kern="1200" dirty="0" smtClean="0">
                        <a:solidFill>
                          <a:schemeClr val="tx1"/>
                        </a:solidFill>
                        <a:latin typeface="+mj-lt"/>
                        <a:ea typeface="+mn-ea"/>
                        <a:cs typeface="+mn-cs"/>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Transfers and Subsidies</a:t>
                      </a:r>
                      <a:endParaRPr kumimoji="0" lang="en-US" sz="1800" b="1" i="1" u="none" strike="noStrike" kern="1200" dirty="0" smtClean="0">
                        <a:solidFill>
                          <a:schemeClr val="tx1"/>
                        </a:solidFill>
                        <a:latin typeface="+mj-lt"/>
                        <a:ea typeface="+mn-ea"/>
                        <a:cs typeface="+mn-cs"/>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Payments for capital</a:t>
                      </a:r>
                      <a:r>
                        <a:rPr kumimoji="0" lang="en-US" sz="1800" b="1" u="none" strike="noStrike" kern="1200" baseline="0" dirty="0" smtClean="0"/>
                        <a:t> assets</a:t>
                      </a:r>
                      <a:endParaRPr kumimoji="0" lang="en-US" sz="1800" b="1" i="1" u="none" strike="noStrike" kern="1200" dirty="0" smtClean="0">
                        <a:solidFill>
                          <a:schemeClr val="tx1"/>
                        </a:solidFill>
                        <a:latin typeface="+mj-lt"/>
                        <a:ea typeface="+mn-ea"/>
                        <a:cs typeface="+mn-cs"/>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Total</a:t>
                      </a:r>
                      <a:endParaRPr kumimoji="0" lang="en-US" sz="1800" b="1" i="1" u="none" strike="noStrike" kern="1200" dirty="0" smtClean="0">
                        <a:solidFill>
                          <a:schemeClr val="tx1"/>
                        </a:solidFill>
                        <a:latin typeface="+mj-lt"/>
                        <a:ea typeface="+mn-ea"/>
                        <a:cs typeface="+mn-cs"/>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Total</a:t>
                      </a:r>
                      <a:endParaRPr kumimoji="0" lang="en-US" sz="1800" b="1" i="1" u="none" strike="noStrike" kern="1200" dirty="0" smtClean="0">
                        <a:solidFill>
                          <a:schemeClr val="tx1"/>
                        </a:solidFill>
                        <a:latin typeface="+mj-lt"/>
                        <a:ea typeface="+mn-ea"/>
                        <a:cs typeface="+mn-cs"/>
                      </a:endParaRPr>
                    </a:p>
                  </a:txBody>
                  <a:tcPr marL="9525" marR="9525" marT="9525" marB="0" anchor="ctr"/>
                </a:tc>
              </a:tr>
              <a:tr h="309563">
                <a:tc>
                  <a:txBody>
                    <a:bodyPr/>
                    <a:lstStyle/>
                    <a:p>
                      <a:pPr algn="l" fontAlgn="b"/>
                      <a:r>
                        <a:rPr lang="en-US" sz="1800" b="1" u="none" strike="noStrike" dirty="0" smtClean="0"/>
                        <a:t>MTEF</a:t>
                      </a:r>
                      <a:r>
                        <a:rPr lang="en-US" sz="1800" b="1" u="none" strike="noStrike" baseline="0" dirty="0" smtClean="0"/>
                        <a:t> allocation</a:t>
                      </a:r>
                      <a:endParaRPr lang="en-US" sz="1800" b="1" i="0" u="none" strike="noStrike" dirty="0">
                        <a:solidFill>
                          <a:srgbClr val="000000"/>
                        </a:solidFill>
                        <a:latin typeface="+mj-lt"/>
                        <a:cs typeface="Arial" pitchFamily="34" charset="0"/>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tc>
              </a:tr>
              <a:tr h="409595">
                <a:tc>
                  <a:txBody>
                    <a:bodyPr/>
                    <a:lstStyle/>
                    <a:p>
                      <a:pPr algn="l" fontAlgn="b"/>
                      <a:r>
                        <a:rPr lang="en-US" sz="1800" u="none" strike="noStrike" dirty="0" smtClean="0"/>
                        <a:t>P1 Administration</a:t>
                      </a:r>
                      <a:endParaRPr lang="en-US" sz="1800" b="0" i="0" u="none" strike="noStrike" dirty="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t>154</a:t>
                      </a:r>
                      <a:r>
                        <a:rPr lang="en-US" sz="1800" i="0" u="none" strike="noStrike" baseline="0" dirty="0" smtClean="0"/>
                        <a:t> 316</a:t>
                      </a:r>
                      <a:endParaRPr lang="en-US" sz="1800" b="0" i="0" u="none" strike="noStrike" dirty="0" smtClean="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t>153</a:t>
                      </a:r>
                      <a:r>
                        <a:rPr lang="en-US" sz="1800" i="0" u="none" strike="noStrike" baseline="0" dirty="0" smtClean="0"/>
                        <a:t> 940</a:t>
                      </a:r>
                      <a:endParaRPr lang="en-US" sz="1800" b="0" i="0" u="none" strike="noStrike" dirty="0" smtClean="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48</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dk1"/>
                          </a:solidFill>
                          <a:latin typeface="+mn-lt"/>
                          <a:cs typeface="+mn-cs"/>
                        </a:rPr>
                        <a:t>328</a:t>
                      </a:r>
                      <a:endParaRPr lang="en-US" sz="1800" b="0" i="0" u="none" strike="noStrike" dirty="0" smtClean="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dk1"/>
                          </a:solidFill>
                          <a:latin typeface="+mn-lt"/>
                          <a:cs typeface="+mn-cs"/>
                        </a:rPr>
                        <a:t>163</a:t>
                      </a:r>
                      <a:r>
                        <a:rPr lang="en-US" sz="1800" b="0" i="0" u="none" strike="noStrike" baseline="0" dirty="0" smtClean="0">
                          <a:solidFill>
                            <a:schemeClr val="dk1"/>
                          </a:solidFill>
                          <a:latin typeface="+mn-lt"/>
                          <a:cs typeface="+mn-cs"/>
                        </a:rPr>
                        <a:t> 410</a:t>
                      </a:r>
                      <a:endParaRPr lang="en-US" sz="1800" b="0" i="0" u="none" strike="noStrike" dirty="0" smtClean="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t>173</a:t>
                      </a:r>
                      <a:r>
                        <a:rPr lang="en-US" sz="1800" i="0" u="none" strike="noStrike" baseline="0" dirty="0" smtClean="0"/>
                        <a:t> 114</a:t>
                      </a:r>
                      <a:endParaRPr lang="en-US" sz="1800" b="0" i="0" u="none" strike="noStrike" dirty="0" smtClean="0">
                        <a:solidFill>
                          <a:srgbClr val="000000"/>
                        </a:solidFill>
                        <a:latin typeface="+mj-lt"/>
                        <a:cs typeface="Arial" pitchFamily="34" charset="0"/>
                      </a:endParaRPr>
                    </a:p>
                  </a:txBody>
                  <a:tcPr marL="9525" marR="9525" marT="9525" marB="0" anchor="ctr"/>
                </a:tc>
              </a:tr>
              <a:tr h="725864">
                <a:tc>
                  <a:txBody>
                    <a:bodyPr/>
                    <a:lstStyle/>
                    <a:p>
                      <a:pPr marL="263525" indent="-263525" algn="l" fontAlgn="b"/>
                      <a:r>
                        <a:rPr lang="en-US" sz="1800" u="none" strike="noStrike" dirty="0" smtClean="0"/>
                        <a:t>P2 Content</a:t>
                      </a:r>
                      <a:r>
                        <a:rPr lang="en-US" sz="1800" u="none" strike="noStrike" baseline="0" dirty="0" smtClean="0"/>
                        <a:t> Processing &amp; Dissemination</a:t>
                      </a:r>
                      <a:endParaRPr lang="en-US" sz="1800" b="0" i="0" u="none" strike="noStrike" dirty="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dk1"/>
                          </a:solidFill>
                          <a:latin typeface="+mn-lt"/>
                          <a:cs typeface="+mn-cs"/>
                        </a:rPr>
                        <a:t>140</a:t>
                      </a:r>
                      <a:r>
                        <a:rPr lang="en-US" sz="1800" b="0" i="0" u="none" strike="noStrike" baseline="0" dirty="0" smtClean="0">
                          <a:solidFill>
                            <a:schemeClr val="dk1"/>
                          </a:solidFill>
                          <a:latin typeface="+mn-lt"/>
                          <a:cs typeface="+mn-cs"/>
                        </a:rPr>
                        <a:t> 367</a:t>
                      </a:r>
                      <a:endParaRPr lang="en-US" sz="1800" b="0" i="0" u="none" strike="noStrike" dirty="0" smtClean="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139 959</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dk1"/>
                          </a:solidFill>
                          <a:latin typeface="+mn-lt"/>
                          <a:cs typeface="+mn-cs"/>
                        </a:rPr>
                        <a:t>-</a:t>
                      </a:r>
                      <a:endParaRPr lang="en-US" sz="1800" b="0" i="0" u="none" strike="noStrike" dirty="0" smtClean="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dk1"/>
                          </a:solidFill>
                          <a:latin typeface="+mn-lt"/>
                          <a:cs typeface="+mn-cs"/>
                        </a:rPr>
                        <a:t>408</a:t>
                      </a:r>
                      <a:endParaRPr lang="en-US" sz="1800" b="0" i="0" u="none" strike="noStrike" dirty="0" smtClean="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t>149</a:t>
                      </a:r>
                      <a:r>
                        <a:rPr lang="en-US" sz="1800" i="0" u="none" strike="noStrike" baseline="0" dirty="0" smtClean="0"/>
                        <a:t> 348</a:t>
                      </a:r>
                      <a:endParaRPr lang="en-US" sz="1800" b="0" i="0" u="none" strike="noStrike" dirty="0" smtClean="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t>159</a:t>
                      </a:r>
                      <a:r>
                        <a:rPr lang="en-US" sz="1800" i="0" u="none" strike="noStrike" baseline="0" dirty="0" smtClean="0"/>
                        <a:t> 786</a:t>
                      </a:r>
                      <a:endParaRPr lang="en-US" sz="1800" b="0" i="0" u="none" strike="noStrike" dirty="0" smtClean="0">
                        <a:solidFill>
                          <a:srgbClr val="000000"/>
                        </a:solidFill>
                        <a:latin typeface="+mj-lt"/>
                        <a:cs typeface="Arial" pitchFamily="34" charset="0"/>
                      </a:endParaRPr>
                    </a:p>
                  </a:txBody>
                  <a:tcPr marL="9525" marR="9525" marT="9525" marB="0" anchor="ctr"/>
                </a:tc>
              </a:tr>
              <a:tr h="989814">
                <a:tc>
                  <a:txBody>
                    <a:bodyPr/>
                    <a:lstStyle/>
                    <a:p>
                      <a:pPr marL="263525" indent="-263525" algn="l" fontAlgn="b"/>
                      <a:r>
                        <a:rPr lang="en-US" sz="1800" u="none" strike="noStrike" dirty="0" smtClean="0"/>
                        <a:t>P3 Intergovernmental</a:t>
                      </a:r>
                      <a:r>
                        <a:rPr lang="en-US" sz="1800" u="none" strike="noStrike" baseline="0" dirty="0" smtClean="0"/>
                        <a:t> Coordination &amp; Stakeholder Management</a:t>
                      </a:r>
                      <a:endParaRPr lang="en-US" sz="1800" b="0" i="0" u="none" strike="noStrike" dirty="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t>110</a:t>
                      </a:r>
                      <a:r>
                        <a:rPr lang="en-US" sz="1800" i="0" u="none" strike="noStrike" baseline="0" dirty="0" smtClean="0"/>
                        <a:t> 067</a:t>
                      </a:r>
                      <a:endParaRPr lang="en-US" sz="1800" b="0" i="0" u="none" strike="noStrike" dirty="0" smtClean="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baseline="0" dirty="0" smtClean="0"/>
                        <a:t>109 594</a:t>
                      </a:r>
                      <a:endParaRPr lang="en-US" sz="1800" b="0" i="0" u="none" strike="noStrike" dirty="0" smtClean="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dk1"/>
                          </a:solidFill>
                          <a:latin typeface="+mn-lt"/>
                          <a:cs typeface="+mn-cs"/>
                        </a:rPr>
                        <a:t>12</a:t>
                      </a:r>
                      <a:endParaRPr lang="en-US" sz="1800" b="0" i="0" u="none" strike="noStrike" dirty="0" smtClean="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dk1"/>
                          </a:solidFill>
                          <a:latin typeface="+mn-lt"/>
                          <a:cs typeface="+mn-cs"/>
                        </a:rPr>
                        <a:t>461</a:t>
                      </a:r>
                      <a:endParaRPr lang="en-US" sz="1800" b="0" i="0" u="none" strike="noStrike" dirty="0" smtClean="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t>118</a:t>
                      </a:r>
                      <a:r>
                        <a:rPr lang="en-US" sz="1800" i="0" u="none" strike="noStrike" baseline="0" dirty="0" smtClean="0"/>
                        <a:t> 509</a:t>
                      </a:r>
                      <a:endParaRPr lang="en-US" sz="1800" b="0" i="0" u="none" strike="noStrike" dirty="0" smtClean="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t>127</a:t>
                      </a:r>
                      <a:r>
                        <a:rPr lang="en-US" sz="1800" i="0" u="none" strike="noStrike" baseline="0" dirty="0" smtClean="0"/>
                        <a:t> 556</a:t>
                      </a:r>
                      <a:endParaRPr lang="en-US" sz="1800" b="0" i="0" u="none" strike="noStrike" dirty="0" smtClean="0">
                        <a:solidFill>
                          <a:srgbClr val="000000"/>
                        </a:solidFill>
                        <a:latin typeface="+mj-lt"/>
                        <a:cs typeface="Arial" pitchFamily="34" charset="0"/>
                      </a:endParaRPr>
                    </a:p>
                  </a:txBody>
                  <a:tcPr marL="9525" marR="9525" marT="9525" marB="0" anchor="ctr"/>
                </a:tc>
              </a:tr>
              <a:tr h="735291">
                <a:tc>
                  <a:txBody>
                    <a:bodyPr/>
                    <a:lstStyle/>
                    <a:p>
                      <a:pPr algn="l" fontAlgn="b"/>
                      <a:r>
                        <a:rPr lang="en-US" sz="1800" b="1" u="none" strike="noStrike" dirty="0" smtClean="0"/>
                        <a:t>Total expenditure estimates</a:t>
                      </a:r>
                      <a:endParaRPr lang="en-US" sz="1800" b="1" i="0" u="none" strike="noStrike" dirty="0">
                        <a:solidFill>
                          <a:schemeClr val="tx1"/>
                        </a:solidFill>
                        <a:latin typeface="+mj-lt"/>
                        <a:cs typeface="Arial" pitchFamily="34" charset="0"/>
                      </a:endParaRPr>
                    </a:p>
                  </a:txBody>
                  <a:tcPr marL="9525" marR="9525" marT="9525" marB="0" anchor="ctr">
                    <a:solidFill>
                      <a:schemeClr val="accent5">
                        <a:lumMod val="60000"/>
                        <a:lumOff val="4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baseline="0" dirty="0" smtClean="0">
                          <a:solidFill>
                            <a:schemeClr val="dk1"/>
                          </a:solidFill>
                          <a:latin typeface="+mn-lt"/>
                          <a:cs typeface="+mn-cs"/>
                        </a:rPr>
                        <a:t>404 750</a:t>
                      </a:r>
                      <a:endParaRPr lang="en-US" sz="1800" b="1" i="0" u="none" strike="noStrike" dirty="0" smtClean="0">
                        <a:solidFill>
                          <a:schemeClr val="tx1"/>
                        </a:solidFill>
                        <a:latin typeface="+mj-lt"/>
                        <a:cs typeface="Arial" pitchFamily="34" charset="0"/>
                      </a:endParaRPr>
                    </a:p>
                  </a:txBody>
                  <a:tcPr marL="9525" marR="9525" marT="9525" marB="0" anchor="ctr">
                    <a:solidFill>
                      <a:schemeClr val="accent5">
                        <a:lumMod val="60000"/>
                        <a:lumOff val="4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t>403 493</a:t>
                      </a:r>
                      <a:endParaRPr lang="en-US" sz="1800" b="1" i="0" u="none" strike="noStrike" dirty="0" smtClean="0">
                        <a:solidFill>
                          <a:schemeClr val="tx1"/>
                        </a:solidFill>
                        <a:latin typeface="+mj-lt"/>
                        <a:cs typeface="Arial" pitchFamily="34" charset="0"/>
                      </a:endParaRPr>
                    </a:p>
                  </a:txBody>
                  <a:tcPr marL="9525" marR="9525" marT="9525" marB="0" anchor="ctr">
                    <a:solidFill>
                      <a:schemeClr val="accent5">
                        <a:lumMod val="60000"/>
                        <a:lumOff val="4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dk1"/>
                          </a:solidFill>
                          <a:latin typeface="+mn-lt"/>
                          <a:cs typeface="+mn-cs"/>
                        </a:rPr>
                        <a:t>60</a:t>
                      </a:r>
                      <a:endParaRPr lang="en-US" sz="1800" b="1" i="0" u="none" strike="noStrike" dirty="0" smtClean="0">
                        <a:solidFill>
                          <a:schemeClr val="tx1"/>
                        </a:solidFill>
                        <a:latin typeface="+mj-lt"/>
                        <a:cs typeface="Arial" pitchFamily="34" charset="0"/>
                      </a:endParaRPr>
                    </a:p>
                  </a:txBody>
                  <a:tcPr marL="9525" marR="9525" marT="9525" marB="0" anchor="ctr">
                    <a:solidFill>
                      <a:schemeClr val="accent5">
                        <a:lumMod val="60000"/>
                        <a:lumOff val="4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t>1 197</a:t>
                      </a:r>
                      <a:endParaRPr lang="en-US" sz="1800" b="1" i="0" u="none" strike="noStrike" dirty="0" smtClean="0">
                        <a:solidFill>
                          <a:schemeClr val="tx1"/>
                        </a:solidFill>
                        <a:latin typeface="+mj-lt"/>
                        <a:cs typeface="Arial" pitchFamily="34" charset="0"/>
                      </a:endParaRPr>
                    </a:p>
                  </a:txBody>
                  <a:tcPr marL="9525" marR="9525" marT="9525" marB="0" anchor="ctr">
                    <a:solidFill>
                      <a:schemeClr val="accent5">
                        <a:lumMod val="60000"/>
                        <a:lumOff val="4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t>431</a:t>
                      </a:r>
                      <a:r>
                        <a:rPr lang="en-US" sz="1800" b="1" i="0" u="none" strike="noStrike" baseline="0" dirty="0" smtClean="0"/>
                        <a:t> 267</a:t>
                      </a:r>
                      <a:endParaRPr lang="en-US" sz="1800" b="1" i="0" u="none" strike="noStrike" dirty="0" smtClean="0">
                        <a:solidFill>
                          <a:schemeClr val="tx1"/>
                        </a:solidFill>
                        <a:latin typeface="+mj-lt"/>
                        <a:cs typeface="Arial" pitchFamily="34" charset="0"/>
                      </a:endParaRPr>
                    </a:p>
                  </a:txBody>
                  <a:tcPr marL="9525" marR="9525" marT="9525" marB="0" anchor="ctr">
                    <a:solidFill>
                      <a:schemeClr val="accent5">
                        <a:lumMod val="60000"/>
                        <a:lumOff val="4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t>460</a:t>
                      </a:r>
                      <a:r>
                        <a:rPr lang="en-US" sz="1800" b="1" i="0" u="none" strike="noStrike" baseline="0" dirty="0" smtClean="0"/>
                        <a:t> 456</a:t>
                      </a:r>
                      <a:endParaRPr lang="en-US" sz="1800" b="1" i="0" u="none" strike="noStrike" dirty="0" smtClean="0">
                        <a:solidFill>
                          <a:schemeClr val="tx1"/>
                        </a:solidFill>
                        <a:latin typeface="+mj-lt"/>
                        <a:cs typeface="Arial" pitchFamily="34" charset="0"/>
                      </a:endParaRPr>
                    </a:p>
                  </a:txBody>
                  <a:tcPr marL="9525" marR="9525" marT="9525" marB="0" anchor="ctr">
                    <a:solidFill>
                      <a:schemeClr val="accent5">
                        <a:lumMod val="60000"/>
                        <a:lumOff val="40000"/>
                      </a:schemeClr>
                    </a:solidFill>
                  </a:tcPr>
                </a:tc>
              </a:tr>
            </a:tbl>
          </a:graphicData>
        </a:graphic>
      </p:graphicFrame>
      <p:sp>
        <p:nvSpPr>
          <p:cNvPr id="13" name="Rectangle 12"/>
          <p:cNvSpPr/>
          <p:nvPr/>
        </p:nvSpPr>
        <p:spPr>
          <a:xfrm>
            <a:off x="277479" y="202242"/>
            <a:ext cx="8591872" cy="584775"/>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defTabSz="895350">
              <a:spcBef>
                <a:spcPct val="20000"/>
              </a:spcBef>
            </a:pPr>
            <a:r>
              <a:rPr lang="en-US" sz="3200" b="1" dirty="0">
                <a:solidFill>
                  <a:prstClr val="white"/>
                </a:solidFill>
                <a:latin typeface="+mj-lt"/>
                <a:ea typeface="+mj-ea"/>
                <a:cs typeface="+mj-cs"/>
              </a:rPr>
              <a:t>6.        2017/20 MTEF Budget Summary</a:t>
            </a:r>
          </a:p>
        </p:txBody>
      </p:sp>
      <p:sp>
        <p:nvSpPr>
          <p:cNvPr id="10" name="Slide Number Placeholder 9"/>
          <p:cNvSpPr>
            <a:spLocks noGrp="1"/>
          </p:cNvSpPr>
          <p:nvPr>
            <p:ph type="sldNum" sz="quarter" idx="12"/>
          </p:nvPr>
        </p:nvSpPr>
        <p:spPr/>
        <p:txBody>
          <a:bodyPr/>
          <a:lstStyle/>
          <a:p>
            <a:pPr>
              <a:defRPr/>
            </a:pPr>
            <a:fld id="{0F169759-5B8E-4615-9B5F-9FE9CB008716}" type="slidenum">
              <a:rPr lang="en-US" smtClean="0">
                <a:solidFill>
                  <a:srgbClr val="4F271C">
                    <a:shade val="90000"/>
                  </a:srgbClr>
                </a:solidFill>
              </a:rPr>
              <a:pPr>
                <a:defRPr/>
              </a:pPr>
              <a:t>26</a:t>
            </a:fld>
            <a:endParaRPr lang="en-US" dirty="0">
              <a:solidFill>
                <a:srgbClr val="4F271C">
                  <a:shade val="90000"/>
                </a:srgbClr>
              </a:solidFill>
            </a:endParaRPr>
          </a:p>
        </p:txBody>
      </p:sp>
    </p:spTree>
    <p:extLst>
      <p:ext uri="{BB962C8B-B14F-4D97-AF65-F5344CB8AC3E}">
        <p14:creationId xmlns:p14="http://schemas.microsoft.com/office/powerpoint/2010/main" xmlns="" val="7132117"/>
      </p:ext>
    </p:extLst>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ext uri="{D42A27DB-BD31-4B8C-83A1-F6EECF244321}">
                <p14:modId xmlns:p14="http://schemas.microsoft.com/office/powerpoint/2010/main" xmlns="" val="849842391"/>
              </p:ext>
            </p:extLst>
          </p:nvPr>
        </p:nvGraphicFramePr>
        <p:xfrm>
          <a:off x="117848" y="1268760"/>
          <a:ext cx="8703946" cy="4024854"/>
        </p:xfrm>
        <a:graphic>
          <a:graphicData uri="http://schemas.openxmlformats.org/drawingml/2006/table">
            <a:tbl>
              <a:tblPr>
                <a:tableStyleId>{22838BEF-8BB2-4498-84A7-C5851F593DF1}</a:tableStyleId>
              </a:tblPr>
              <a:tblGrid>
                <a:gridCol w="2699071"/>
                <a:gridCol w="1404595"/>
                <a:gridCol w="1131216"/>
                <a:gridCol w="1272619"/>
                <a:gridCol w="1206630"/>
                <a:gridCol w="989815"/>
              </a:tblGrid>
              <a:tr h="309563">
                <a:tc rowSpan="2">
                  <a:txBody>
                    <a:bodyPr/>
                    <a:lstStyle/>
                    <a:p>
                      <a:pPr algn="ctr" fontAlgn="b"/>
                      <a:r>
                        <a:rPr lang="en-US" sz="1800" b="1" i="0" u="none" strike="noStrike" dirty="0" smtClean="0">
                          <a:solidFill>
                            <a:srgbClr val="000000"/>
                          </a:solidFill>
                          <a:latin typeface="+mj-lt"/>
                          <a:cs typeface="Arial" pitchFamily="34" charset="0"/>
                        </a:rPr>
                        <a:t>GCIS CONSOLIDATED</a:t>
                      </a:r>
                      <a:endParaRPr lang="en-US" sz="1800" b="1" i="0" u="none" strike="noStrike" dirty="0">
                        <a:solidFill>
                          <a:srgbClr val="000000"/>
                        </a:solidFill>
                        <a:latin typeface="+mj-lt"/>
                        <a:cs typeface="Arial" pitchFamily="34" charset="0"/>
                      </a:endParaRPr>
                    </a:p>
                  </a:txBody>
                  <a:tcPr marL="9525" marR="9525" marT="9525" marB="0" anchor="ctr"/>
                </a:tc>
                <a:tc gridSpan="5">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2017/18</a:t>
                      </a:r>
                      <a:endParaRPr kumimoji="0" lang="en-US" sz="1800" b="1" i="1" u="none" strike="noStrike" kern="1200" dirty="0" smtClean="0">
                        <a:solidFill>
                          <a:schemeClr val="tx1"/>
                        </a:solidFill>
                        <a:latin typeface="+mj-lt"/>
                        <a:ea typeface="+mn-ea"/>
                        <a:cs typeface="+mn-cs"/>
                      </a:endParaRPr>
                    </a:p>
                  </a:txBody>
                  <a:tcPr marL="9525" marR="9525" marT="9525" marB="0" anchor="b"/>
                </a:tc>
                <a:tc hMerge="1">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kumimoji="0" lang="en-US" sz="1800" b="1" i="1" u="none" strike="noStrike" kern="1200" dirty="0" smtClean="0">
                        <a:solidFill>
                          <a:schemeClr val="tx1"/>
                        </a:solidFill>
                        <a:latin typeface="+mj-lt"/>
                        <a:ea typeface="+mn-ea"/>
                        <a:cs typeface="+mn-cs"/>
                      </a:endParaRPr>
                    </a:p>
                  </a:txBody>
                  <a:tcPr marL="9525" marR="9525" marT="9525" marB="0" anchor="b"/>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kumimoji="0" lang="en-US" sz="1800" b="1" i="1" u="none" strike="noStrike" kern="1200" dirty="0" smtClean="0">
                        <a:solidFill>
                          <a:schemeClr val="tx1"/>
                        </a:solidFill>
                        <a:latin typeface="+mj-lt"/>
                        <a:ea typeface="+mn-ea"/>
                        <a:cs typeface="+mn-cs"/>
                      </a:endParaRPr>
                    </a:p>
                  </a:txBody>
                  <a:tcPr marL="9525" marR="9525" marT="9525" marB="0" anchor="b"/>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kumimoji="0" lang="en-US" sz="1800" b="1" i="1" u="none" strike="noStrike" kern="1200" dirty="0" smtClean="0">
                        <a:solidFill>
                          <a:schemeClr val="tx1"/>
                        </a:solidFill>
                        <a:latin typeface="+mj-lt"/>
                        <a:ea typeface="+mn-ea"/>
                        <a:cs typeface="+mn-cs"/>
                      </a:endParaRPr>
                    </a:p>
                  </a:txBody>
                  <a:tcPr marL="9525" marR="9525" marT="9525" marB="0" anchor="b"/>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kumimoji="0" lang="en-US" sz="1800" b="1" i="1" u="none" strike="noStrike" kern="1200" dirty="0" smtClean="0">
                        <a:solidFill>
                          <a:schemeClr val="tx1"/>
                        </a:solidFill>
                        <a:latin typeface="+mj-lt"/>
                        <a:ea typeface="+mn-ea"/>
                        <a:cs typeface="+mn-cs"/>
                      </a:endParaRPr>
                    </a:p>
                  </a:txBody>
                  <a:tcPr marL="9525" marR="9525" marT="9525" marB="0" anchor="b"/>
                </a:tc>
              </a:tr>
              <a:tr h="309563">
                <a:tc vMerge="1">
                  <a:txBody>
                    <a:bodyPr/>
                    <a:lstStyle/>
                    <a:p>
                      <a:pPr algn="l" fontAlgn="b"/>
                      <a:endParaRPr lang="en-US" sz="1800" b="1" i="0" u="none" strike="noStrike" dirty="0">
                        <a:solidFill>
                          <a:srgbClr val="000000"/>
                        </a:solidFill>
                        <a:latin typeface="+mj-lt"/>
                        <a:cs typeface="Arial" pitchFamily="34" charset="0"/>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Compensation of Employees</a:t>
                      </a:r>
                      <a:endParaRPr kumimoji="0" lang="en-US" sz="1800" b="1" i="1" u="none" strike="noStrike" kern="1200" dirty="0" smtClean="0">
                        <a:solidFill>
                          <a:schemeClr val="tx1"/>
                        </a:solidFill>
                        <a:latin typeface="+mj-lt"/>
                        <a:ea typeface="+mn-ea"/>
                        <a:cs typeface="+mn-cs"/>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Goods and Services</a:t>
                      </a:r>
                      <a:endParaRPr kumimoji="0" lang="en-US" sz="1800" b="1" i="1" u="none" strike="noStrike" kern="1200" dirty="0" smtClean="0">
                        <a:solidFill>
                          <a:schemeClr val="tx1"/>
                        </a:solidFill>
                        <a:latin typeface="+mj-lt"/>
                        <a:ea typeface="+mn-ea"/>
                        <a:cs typeface="+mn-cs"/>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Transfers and Subsidies</a:t>
                      </a:r>
                      <a:endParaRPr kumimoji="0" lang="en-US" sz="1800" b="1" i="1" u="none" strike="noStrike" kern="1200" dirty="0" smtClean="0">
                        <a:solidFill>
                          <a:schemeClr val="tx1"/>
                        </a:solidFill>
                        <a:latin typeface="+mj-lt"/>
                        <a:ea typeface="+mn-ea"/>
                        <a:cs typeface="+mn-cs"/>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Payments for capital</a:t>
                      </a:r>
                      <a:r>
                        <a:rPr kumimoji="0" lang="en-US" sz="1800" b="1" u="none" strike="noStrike" kern="1200" baseline="0" dirty="0" smtClean="0"/>
                        <a:t> assets</a:t>
                      </a:r>
                      <a:endParaRPr kumimoji="0" lang="en-US" sz="1800" b="1" i="1" u="none" strike="noStrike" kern="1200" dirty="0" smtClean="0">
                        <a:solidFill>
                          <a:schemeClr val="tx1"/>
                        </a:solidFill>
                        <a:latin typeface="+mj-lt"/>
                        <a:ea typeface="+mn-ea"/>
                        <a:cs typeface="+mn-cs"/>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Total</a:t>
                      </a:r>
                      <a:endParaRPr kumimoji="0" lang="en-US" sz="1800" b="1" i="1" u="none" strike="noStrike" kern="1200" dirty="0" smtClean="0">
                        <a:solidFill>
                          <a:schemeClr val="tx1"/>
                        </a:solidFill>
                        <a:latin typeface="+mj-lt"/>
                        <a:ea typeface="+mn-ea"/>
                        <a:cs typeface="+mn-cs"/>
                      </a:endParaRPr>
                    </a:p>
                  </a:txBody>
                  <a:tcPr marL="9525" marR="9525" marT="9525" marB="0" anchor="ctr"/>
                </a:tc>
              </a:tr>
              <a:tr h="309563">
                <a:tc>
                  <a:txBody>
                    <a:bodyPr/>
                    <a:lstStyle/>
                    <a:p>
                      <a:pPr algn="l" fontAlgn="b"/>
                      <a:r>
                        <a:rPr lang="en-US" sz="1800" b="1" u="none" strike="noStrike" dirty="0" smtClean="0"/>
                        <a:t>MTEF</a:t>
                      </a:r>
                      <a:r>
                        <a:rPr lang="en-US" sz="1800" b="1" u="none" strike="noStrike" baseline="0" dirty="0" smtClean="0"/>
                        <a:t> allocation</a:t>
                      </a:r>
                      <a:endParaRPr lang="en-US" sz="1800" b="1" i="0" u="none" strike="noStrike" dirty="0">
                        <a:solidFill>
                          <a:srgbClr val="000000"/>
                        </a:solidFill>
                        <a:latin typeface="+mj-lt"/>
                        <a:cs typeface="Arial" pitchFamily="34" charset="0"/>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tc>
              </a:tr>
              <a:tr h="447302">
                <a:tc>
                  <a:txBody>
                    <a:bodyPr/>
                    <a:lstStyle/>
                    <a:p>
                      <a:pPr algn="l" fontAlgn="b"/>
                      <a:r>
                        <a:rPr lang="en-US" sz="1800" b="0" i="0" u="none" strike="noStrike" dirty="0" smtClean="0">
                          <a:solidFill>
                            <a:schemeClr val="dk1"/>
                          </a:solidFill>
                          <a:latin typeface="+mn-lt"/>
                          <a:cs typeface="+mn-cs"/>
                        </a:rPr>
                        <a:t>P1 Administration</a:t>
                      </a:r>
                      <a:endParaRPr lang="en-US" sz="1800" b="0" i="0" u="none" strike="noStrike" dirty="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69</a:t>
                      </a:r>
                      <a:r>
                        <a:rPr lang="en-US" sz="1800" b="0" i="0" u="none" strike="noStrike" baseline="0" dirty="0" smtClean="0">
                          <a:solidFill>
                            <a:srgbClr val="000000"/>
                          </a:solidFill>
                          <a:latin typeface="+mj-lt"/>
                          <a:cs typeface="Arial" pitchFamily="34" charset="0"/>
                        </a:rPr>
                        <a:t> 162</a:t>
                      </a:r>
                      <a:endParaRPr lang="en-US" sz="1800" b="0" i="0" u="none" strike="noStrike" dirty="0" smtClean="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84 778</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48</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328</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latin typeface="+mj-lt"/>
                          <a:cs typeface="Arial" pitchFamily="34" charset="0"/>
                        </a:rPr>
                        <a:t>154 316</a:t>
                      </a:r>
                    </a:p>
                  </a:txBody>
                  <a:tcPr marL="9525" marR="9525" marT="9525" marB="0" anchor="ctr"/>
                </a:tc>
              </a:tr>
              <a:tr h="414779">
                <a:tc>
                  <a:txBody>
                    <a:bodyPr/>
                    <a:lstStyle/>
                    <a:p>
                      <a:pPr marL="263525" indent="-263525" algn="l" fontAlgn="b"/>
                      <a:r>
                        <a:rPr lang="en-US" sz="1800" u="none" strike="noStrike" dirty="0" smtClean="0"/>
                        <a:t>P2 Content Processing and Dissemination</a:t>
                      </a:r>
                      <a:endParaRPr lang="en-US" sz="1800" b="0" i="0" u="none" strike="noStrike" dirty="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79 287</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60 672</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408</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latin typeface="+mj-lt"/>
                          <a:cs typeface="Arial" pitchFamily="34" charset="0"/>
                        </a:rPr>
                        <a:t>140 367</a:t>
                      </a:r>
                    </a:p>
                  </a:txBody>
                  <a:tcPr marL="9525" marR="9525" marT="9525" marB="0" anchor="ctr"/>
                </a:tc>
              </a:tr>
              <a:tr h="424206">
                <a:tc>
                  <a:txBody>
                    <a:bodyPr/>
                    <a:lstStyle/>
                    <a:p>
                      <a:pPr marL="263525" indent="-263525" algn="l" fontAlgn="b"/>
                      <a:r>
                        <a:rPr lang="en-US" sz="1800" u="none" strike="noStrike" dirty="0" smtClean="0"/>
                        <a:t>P3 Intergovernmental Coordination and Stakeholder Management</a:t>
                      </a:r>
                      <a:endParaRPr lang="en-US" sz="1800" b="0" i="0" u="none" strike="noStrike" dirty="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88 376</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21 218</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12</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461</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latin typeface="+mj-lt"/>
                          <a:cs typeface="Arial" pitchFamily="34" charset="0"/>
                        </a:rPr>
                        <a:t>110 067</a:t>
                      </a:r>
                    </a:p>
                  </a:txBody>
                  <a:tcPr marL="9525" marR="9525" marT="9525" marB="0" anchor="ctr"/>
                </a:tc>
              </a:tr>
              <a:tr h="735291">
                <a:tc>
                  <a:txBody>
                    <a:bodyPr/>
                    <a:lstStyle/>
                    <a:p>
                      <a:pPr algn="l" fontAlgn="b"/>
                      <a:r>
                        <a:rPr lang="en-US" sz="1800" b="1" u="none" strike="noStrike" dirty="0" smtClean="0"/>
                        <a:t>Total expenditure estimates</a:t>
                      </a:r>
                      <a:endParaRPr lang="en-US" sz="1800" b="1" i="0" u="none" strike="noStrike" dirty="0">
                        <a:solidFill>
                          <a:schemeClr val="tx1"/>
                        </a:solidFill>
                        <a:latin typeface="+mj-lt"/>
                        <a:cs typeface="Arial" pitchFamily="34" charset="0"/>
                      </a:endParaRPr>
                    </a:p>
                  </a:txBody>
                  <a:tcPr marL="9525" marR="9525" marT="9525" marB="0" anchor="ctr">
                    <a:solidFill>
                      <a:schemeClr val="accent5">
                        <a:lumMod val="60000"/>
                        <a:lumOff val="4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236 825</a:t>
                      </a:r>
                    </a:p>
                  </a:txBody>
                  <a:tcPr marL="9525" marR="9525" marT="9525" marB="0" anchor="ctr">
                    <a:solidFill>
                      <a:schemeClr val="accent5">
                        <a:lumMod val="60000"/>
                        <a:lumOff val="4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166 668</a:t>
                      </a:r>
                    </a:p>
                  </a:txBody>
                  <a:tcPr marL="9525" marR="9525" marT="9525" marB="0" anchor="ctr">
                    <a:solidFill>
                      <a:schemeClr val="accent5">
                        <a:lumMod val="60000"/>
                        <a:lumOff val="4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60</a:t>
                      </a:r>
                    </a:p>
                  </a:txBody>
                  <a:tcPr marL="9525" marR="9525" marT="9525" marB="0" anchor="ctr">
                    <a:solidFill>
                      <a:schemeClr val="accent5">
                        <a:lumMod val="60000"/>
                        <a:lumOff val="4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1 197</a:t>
                      </a:r>
                    </a:p>
                  </a:txBody>
                  <a:tcPr marL="9525" marR="9525" marT="9525" marB="0" anchor="ctr">
                    <a:solidFill>
                      <a:schemeClr val="accent5">
                        <a:lumMod val="60000"/>
                        <a:lumOff val="4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404 750</a:t>
                      </a:r>
                    </a:p>
                  </a:txBody>
                  <a:tcPr marL="9525" marR="9525" marT="9525" marB="0" anchor="ctr">
                    <a:solidFill>
                      <a:schemeClr val="accent5">
                        <a:lumMod val="60000"/>
                        <a:lumOff val="40000"/>
                      </a:schemeClr>
                    </a:solidFill>
                  </a:tcPr>
                </a:tc>
              </a:tr>
            </a:tbl>
          </a:graphicData>
        </a:graphic>
      </p:graphicFrame>
      <p:sp>
        <p:nvSpPr>
          <p:cNvPr id="13" name="Rectangle 12"/>
          <p:cNvSpPr/>
          <p:nvPr/>
        </p:nvSpPr>
        <p:spPr>
          <a:xfrm>
            <a:off x="94928" y="0"/>
            <a:ext cx="8591872" cy="584775"/>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defTabSz="895350">
              <a:spcBef>
                <a:spcPct val="20000"/>
              </a:spcBef>
            </a:pPr>
            <a:r>
              <a:rPr lang="en-US" sz="3200" b="1" dirty="0">
                <a:solidFill>
                  <a:prstClr val="white"/>
                </a:solidFill>
                <a:latin typeface="+mj-lt"/>
                <a:ea typeface="+mj-ea"/>
                <a:cs typeface="+mj-cs"/>
              </a:rPr>
              <a:t>6.	2017/20 MTEF Budget Summary</a:t>
            </a:r>
          </a:p>
        </p:txBody>
      </p:sp>
      <p:sp>
        <p:nvSpPr>
          <p:cNvPr id="10" name="Slide Number Placeholder 9"/>
          <p:cNvSpPr>
            <a:spLocks noGrp="1"/>
          </p:cNvSpPr>
          <p:nvPr>
            <p:ph type="sldNum" sz="quarter" idx="12"/>
          </p:nvPr>
        </p:nvSpPr>
        <p:spPr/>
        <p:txBody>
          <a:bodyPr/>
          <a:lstStyle/>
          <a:p>
            <a:pPr>
              <a:defRPr/>
            </a:pPr>
            <a:fld id="{0F169759-5B8E-4615-9B5F-9FE9CB008716}" type="slidenum">
              <a:rPr lang="en-US" smtClean="0">
                <a:solidFill>
                  <a:srgbClr val="4F271C">
                    <a:shade val="90000"/>
                  </a:srgbClr>
                </a:solidFill>
              </a:rPr>
              <a:pPr>
                <a:defRPr/>
              </a:pPr>
              <a:t>27</a:t>
            </a:fld>
            <a:endParaRPr lang="en-US" dirty="0">
              <a:solidFill>
                <a:srgbClr val="4F271C">
                  <a:shade val="90000"/>
                </a:srgbClr>
              </a:solidFill>
            </a:endParaRPr>
          </a:p>
        </p:txBody>
      </p:sp>
    </p:spTree>
    <p:extLst>
      <p:ext uri="{BB962C8B-B14F-4D97-AF65-F5344CB8AC3E}">
        <p14:creationId xmlns:p14="http://schemas.microsoft.com/office/powerpoint/2010/main" xmlns="" val="1599511120"/>
      </p:ext>
    </p:extLst>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nvPr>
        </p:nvGraphicFramePr>
        <p:xfrm>
          <a:off x="323528" y="1484784"/>
          <a:ext cx="8397838" cy="3609888"/>
        </p:xfrm>
        <a:graphic>
          <a:graphicData uri="http://schemas.openxmlformats.org/drawingml/2006/table">
            <a:tbl>
              <a:tblPr>
                <a:tableStyleId>{22838BEF-8BB2-4498-84A7-C5851F593DF1}</a:tableStyleId>
              </a:tblPr>
              <a:tblGrid>
                <a:gridCol w="3463901"/>
                <a:gridCol w="1666617"/>
                <a:gridCol w="1619536"/>
                <a:gridCol w="1647784"/>
              </a:tblGrid>
              <a:tr h="321747">
                <a:tc rowSpan="2">
                  <a:txBody>
                    <a:bodyPr/>
                    <a:lstStyle/>
                    <a:p>
                      <a:pPr algn="ctr" fontAlgn="b"/>
                      <a:r>
                        <a:rPr lang="en-US" sz="1800" b="1" i="0" u="none" strike="noStrike" dirty="0" smtClean="0">
                          <a:solidFill>
                            <a:srgbClr val="000000"/>
                          </a:solidFill>
                          <a:latin typeface="+mj-lt"/>
                          <a:cs typeface="Arial" pitchFamily="34" charset="0"/>
                        </a:rPr>
                        <a:t>PROG 1: ADMINISTRATION </a:t>
                      </a:r>
                      <a:endParaRPr lang="en-US" sz="1800" b="1" i="0" u="none" strike="noStrike" dirty="0">
                        <a:solidFill>
                          <a:srgbClr val="000000"/>
                        </a:solidFill>
                        <a:latin typeface="+mj-lt"/>
                        <a:cs typeface="Arial" pitchFamily="34" charset="0"/>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2017/18</a:t>
                      </a:r>
                      <a:endParaRPr kumimoji="0" lang="en-US" sz="1800" b="1" i="1" u="none" strike="noStrike" kern="1200" dirty="0" smtClean="0">
                        <a:solidFill>
                          <a:schemeClr val="tx1"/>
                        </a:solidFill>
                        <a:latin typeface="+mj-lt"/>
                        <a:ea typeface="+mn-ea"/>
                        <a:cs typeface="+mn-cs"/>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2018/19</a:t>
                      </a:r>
                      <a:endParaRPr kumimoji="0" lang="en-US" sz="1800" b="1" i="1" u="none" strike="noStrike" kern="1200" dirty="0" smtClean="0">
                        <a:solidFill>
                          <a:schemeClr val="tx1"/>
                        </a:solidFill>
                        <a:latin typeface="+mj-lt"/>
                        <a:ea typeface="+mn-ea"/>
                        <a:cs typeface="+mn-cs"/>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2019/20</a:t>
                      </a:r>
                      <a:endParaRPr kumimoji="0" lang="en-US" sz="1800" b="1" i="1" u="none" strike="noStrike" kern="1200" dirty="0" smtClean="0">
                        <a:solidFill>
                          <a:schemeClr val="tx1"/>
                        </a:solidFill>
                        <a:latin typeface="+mj-lt"/>
                        <a:ea typeface="+mn-ea"/>
                        <a:cs typeface="+mn-cs"/>
                      </a:endParaRPr>
                    </a:p>
                  </a:txBody>
                  <a:tcPr marL="9525" marR="9525" marT="9525" marB="0" anchor="b"/>
                </a:tc>
              </a:tr>
              <a:tr h="321747">
                <a:tc vMerge="1">
                  <a:txBody>
                    <a:bodyPr/>
                    <a:lstStyle/>
                    <a:p>
                      <a:pPr algn="l" fontAlgn="b"/>
                      <a:endParaRPr lang="en-US" sz="1800" b="1" i="0" u="none" strike="noStrike" dirty="0">
                        <a:solidFill>
                          <a:srgbClr val="000000"/>
                        </a:solidFill>
                        <a:latin typeface="+mj-lt"/>
                        <a:cs typeface="Arial" pitchFamily="34" charset="0"/>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tc>
              </a:tr>
              <a:tr h="425716">
                <a:tc>
                  <a:txBody>
                    <a:bodyPr/>
                    <a:lstStyle/>
                    <a:p>
                      <a:pPr algn="l" fontAlgn="b"/>
                      <a:r>
                        <a:rPr lang="en-US" sz="1800" u="none" strike="noStrike" dirty="0" smtClean="0"/>
                        <a:t>Departmental Management</a:t>
                      </a:r>
                      <a:endParaRPr lang="en-US" sz="1800" b="0" i="0" u="none" strike="noStrike" dirty="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t>7 665</a:t>
                      </a:r>
                      <a:endParaRPr lang="en-US" sz="1800" b="0" i="0" u="none" strike="noStrike" dirty="0" smtClean="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dk1"/>
                          </a:solidFill>
                          <a:latin typeface="+mn-lt"/>
                          <a:cs typeface="+mn-cs"/>
                        </a:rPr>
                        <a:t>8 205</a:t>
                      </a:r>
                      <a:endParaRPr lang="en-US" sz="1800" b="0" i="0" u="none" strike="noStrike" dirty="0" smtClean="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t>8 805</a:t>
                      </a:r>
                      <a:endParaRPr lang="en-US" sz="1800" b="0" i="0" u="none" strike="noStrike" dirty="0" smtClean="0">
                        <a:solidFill>
                          <a:srgbClr val="000000"/>
                        </a:solidFill>
                        <a:latin typeface="+mj-lt"/>
                        <a:cs typeface="Arial" pitchFamily="34" charset="0"/>
                      </a:endParaRPr>
                    </a:p>
                  </a:txBody>
                  <a:tcPr marL="9525" marR="9525" marT="9525" marB="0" anchor="ctr"/>
                </a:tc>
              </a:tr>
              <a:tr h="424347">
                <a:tc>
                  <a:txBody>
                    <a:bodyPr/>
                    <a:lstStyle/>
                    <a:p>
                      <a:pPr algn="l" fontAlgn="b"/>
                      <a:r>
                        <a:rPr lang="en-US" sz="1800" b="0" i="0" u="none" strike="noStrike" dirty="0" smtClean="0">
                          <a:solidFill>
                            <a:schemeClr val="dk1"/>
                          </a:solidFill>
                          <a:latin typeface="+mn-lt"/>
                          <a:cs typeface="+mn-cs"/>
                        </a:rPr>
                        <a:t>Corporate</a:t>
                      </a:r>
                      <a:r>
                        <a:rPr lang="en-US" sz="1800" b="0" i="0" u="none" strike="noStrike" baseline="0" dirty="0" smtClean="0">
                          <a:solidFill>
                            <a:schemeClr val="dk1"/>
                          </a:solidFill>
                          <a:latin typeface="+mn-lt"/>
                          <a:cs typeface="+mn-cs"/>
                        </a:rPr>
                        <a:t> Services</a:t>
                      </a:r>
                      <a:endParaRPr lang="en-US" sz="1800" b="0" i="0" u="none" strike="noStrike" dirty="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dk1"/>
                          </a:solidFill>
                          <a:latin typeface="+mn-lt"/>
                          <a:cs typeface="+mn-cs"/>
                        </a:rPr>
                        <a:t>52 884</a:t>
                      </a:r>
                      <a:endParaRPr lang="en-US" sz="1800" b="0" i="0" u="none" strike="noStrike" dirty="0" smtClean="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t>56 246</a:t>
                      </a:r>
                      <a:endParaRPr lang="en-US" sz="1800" b="0" i="0" u="none" strike="noStrike" dirty="0" smtClean="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t>59 842</a:t>
                      </a:r>
                      <a:endParaRPr lang="en-US" sz="1800" b="0" i="0" u="none" strike="noStrike" dirty="0" smtClean="0">
                        <a:solidFill>
                          <a:srgbClr val="000000"/>
                        </a:solidFill>
                        <a:latin typeface="+mj-lt"/>
                        <a:cs typeface="Arial" pitchFamily="34" charset="0"/>
                      </a:endParaRPr>
                    </a:p>
                  </a:txBody>
                  <a:tcPr marL="9525" marR="9525" marT="9525" marB="0" anchor="ctr"/>
                </a:tc>
              </a:tr>
              <a:tr h="450700">
                <a:tc>
                  <a:txBody>
                    <a:bodyPr/>
                    <a:lstStyle/>
                    <a:p>
                      <a:pPr algn="l" fontAlgn="b"/>
                      <a:r>
                        <a:rPr lang="en-US" sz="1800" b="0" i="0" u="none" strike="noStrike" dirty="0" smtClean="0">
                          <a:solidFill>
                            <a:schemeClr val="dk1"/>
                          </a:solidFill>
                          <a:latin typeface="+mn-lt"/>
                          <a:cs typeface="+mn-cs"/>
                        </a:rPr>
                        <a:t>Financial</a:t>
                      </a:r>
                      <a:r>
                        <a:rPr lang="en-US" sz="1800" b="0" i="0" u="none" strike="noStrike" baseline="0" dirty="0" smtClean="0">
                          <a:solidFill>
                            <a:schemeClr val="dk1"/>
                          </a:solidFill>
                          <a:latin typeface="+mn-lt"/>
                          <a:cs typeface="+mn-cs"/>
                        </a:rPr>
                        <a:t> Administration</a:t>
                      </a:r>
                      <a:endParaRPr lang="en-US" sz="1800" b="0" i="0" u="none" strike="noStrike" dirty="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t>34 177</a:t>
                      </a:r>
                      <a:endParaRPr lang="en-US" sz="1800" b="0" i="0" u="none" strike="noStrike" dirty="0" smtClean="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t>35 955</a:t>
                      </a:r>
                      <a:endParaRPr lang="en-US" sz="1800" b="0" i="0" u="none" strike="noStrike" dirty="0" smtClean="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t>37 825</a:t>
                      </a:r>
                      <a:endParaRPr lang="en-US" sz="1800" b="0" i="0" u="none" strike="noStrike" dirty="0" smtClean="0">
                        <a:solidFill>
                          <a:srgbClr val="000000"/>
                        </a:solidFill>
                        <a:latin typeface="+mj-lt"/>
                        <a:cs typeface="Arial" pitchFamily="34" charset="0"/>
                      </a:endParaRPr>
                    </a:p>
                  </a:txBody>
                  <a:tcPr marL="9525" marR="9525" marT="9525" marB="0" anchor="ctr"/>
                </a:tc>
              </a:tr>
              <a:tr h="450700">
                <a:tc>
                  <a:txBody>
                    <a:bodyPr/>
                    <a:lstStyle/>
                    <a:p>
                      <a:pPr algn="l" fontAlgn="b"/>
                      <a:r>
                        <a:rPr lang="en-US" sz="1800" b="0" i="0" u="none" strike="noStrike" dirty="0" smtClean="0">
                          <a:solidFill>
                            <a:srgbClr val="000000"/>
                          </a:solidFill>
                          <a:latin typeface="+mj-lt"/>
                          <a:cs typeface="Arial" pitchFamily="34" charset="0"/>
                        </a:rPr>
                        <a:t>Internal Audit</a:t>
                      </a:r>
                      <a:endParaRPr lang="en-US" sz="1800" b="0" i="0" u="none" strike="noStrike" dirty="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7 764</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8 205</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8 806</a:t>
                      </a:r>
                    </a:p>
                  </a:txBody>
                  <a:tcPr marL="9525" marR="9525" marT="9525" marB="0" anchor="ctr"/>
                </a:tc>
              </a:tr>
              <a:tr h="450700">
                <a:tc>
                  <a:txBody>
                    <a:bodyPr/>
                    <a:lstStyle/>
                    <a:p>
                      <a:pPr algn="l" fontAlgn="b"/>
                      <a:r>
                        <a:rPr lang="en-US" sz="1800" b="0" i="0" u="none" strike="noStrike" dirty="0" smtClean="0">
                          <a:solidFill>
                            <a:srgbClr val="000000"/>
                          </a:solidFill>
                          <a:latin typeface="+mj-lt"/>
                          <a:cs typeface="Arial" pitchFamily="34" charset="0"/>
                        </a:rPr>
                        <a:t>Office Accommodation</a:t>
                      </a:r>
                      <a:endParaRPr lang="en-US" sz="1800" b="0" i="0" u="none" strike="noStrike" dirty="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51 826</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54 799</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57 836</a:t>
                      </a:r>
                    </a:p>
                  </a:txBody>
                  <a:tcPr marL="9525" marR="9525" marT="9525" marB="0" anchor="ctr"/>
                </a:tc>
              </a:tr>
              <a:tr h="764231">
                <a:tc>
                  <a:txBody>
                    <a:bodyPr/>
                    <a:lstStyle/>
                    <a:p>
                      <a:pPr algn="l" fontAlgn="b"/>
                      <a:r>
                        <a:rPr lang="en-US" sz="1800" b="1" u="none" strike="noStrike" dirty="0" smtClean="0"/>
                        <a:t>Total expenditure estimates</a:t>
                      </a:r>
                      <a:endParaRPr lang="en-US" sz="1800" b="1" i="0" u="none" strike="noStrike" dirty="0">
                        <a:solidFill>
                          <a:schemeClr val="tx1"/>
                        </a:solidFill>
                        <a:latin typeface="+mj-lt"/>
                        <a:cs typeface="Arial" pitchFamily="34" charset="0"/>
                      </a:endParaRPr>
                    </a:p>
                  </a:txBody>
                  <a:tcPr marL="9525" marR="9525" marT="9525" marB="0" anchor="ctr">
                    <a:solidFill>
                      <a:schemeClr val="accent5">
                        <a:lumMod val="60000"/>
                        <a:lumOff val="4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baseline="0" dirty="0" smtClean="0"/>
                        <a:t>154 316</a:t>
                      </a:r>
                      <a:endParaRPr lang="en-US" sz="1800" b="1" i="0" u="none" strike="noStrike" dirty="0" smtClean="0">
                        <a:solidFill>
                          <a:schemeClr val="tx1"/>
                        </a:solidFill>
                        <a:latin typeface="+mj-lt"/>
                        <a:cs typeface="Arial" pitchFamily="34" charset="0"/>
                      </a:endParaRPr>
                    </a:p>
                  </a:txBody>
                  <a:tcPr marL="9525" marR="9525" marT="9525" marB="0" anchor="ctr">
                    <a:solidFill>
                      <a:schemeClr val="accent5">
                        <a:lumMod val="60000"/>
                        <a:lumOff val="4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t>163 410</a:t>
                      </a:r>
                      <a:endParaRPr lang="en-US" sz="1800" b="1" i="0" u="none" strike="noStrike" dirty="0" smtClean="0">
                        <a:solidFill>
                          <a:schemeClr val="tx1"/>
                        </a:solidFill>
                        <a:latin typeface="+mj-lt"/>
                        <a:cs typeface="Arial" pitchFamily="34" charset="0"/>
                      </a:endParaRPr>
                    </a:p>
                  </a:txBody>
                  <a:tcPr marL="9525" marR="9525" marT="9525" marB="0" anchor="ctr">
                    <a:solidFill>
                      <a:schemeClr val="accent5">
                        <a:lumMod val="60000"/>
                        <a:lumOff val="4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t>173 114</a:t>
                      </a:r>
                      <a:endParaRPr lang="en-US" sz="1800" b="1" i="0" u="none" strike="noStrike" dirty="0" smtClean="0">
                        <a:solidFill>
                          <a:schemeClr val="tx1"/>
                        </a:solidFill>
                        <a:latin typeface="+mj-lt"/>
                        <a:cs typeface="Arial" pitchFamily="34" charset="0"/>
                      </a:endParaRPr>
                    </a:p>
                  </a:txBody>
                  <a:tcPr marL="9525" marR="9525" marT="9525" marB="0" anchor="ctr">
                    <a:solidFill>
                      <a:schemeClr val="accent5">
                        <a:lumMod val="60000"/>
                        <a:lumOff val="40000"/>
                      </a:schemeClr>
                    </a:solidFill>
                  </a:tcPr>
                </a:tc>
              </a:tr>
            </a:tbl>
          </a:graphicData>
        </a:graphic>
      </p:graphicFrame>
      <p:sp>
        <p:nvSpPr>
          <p:cNvPr id="13" name="Rectangle 12"/>
          <p:cNvSpPr/>
          <p:nvPr/>
        </p:nvSpPr>
        <p:spPr>
          <a:xfrm>
            <a:off x="288962" y="7466"/>
            <a:ext cx="8397838" cy="584775"/>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defTabSz="895350">
              <a:spcBef>
                <a:spcPct val="20000"/>
              </a:spcBef>
            </a:pPr>
            <a:r>
              <a:rPr lang="en-US" sz="3200" b="1" dirty="0">
                <a:solidFill>
                  <a:prstClr val="white"/>
                </a:solidFill>
                <a:latin typeface="+mj-lt"/>
                <a:ea typeface="+mj-ea"/>
                <a:cs typeface="+mj-cs"/>
              </a:rPr>
              <a:t>6.	  2017/20 MTEF Budget Summary</a:t>
            </a:r>
          </a:p>
        </p:txBody>
      </p:sp>
      <p:sp>
        <p:nvSpPr>
          <p:cNvPr id="10" name="Slide Number Placeholder 9"/>
          <p:cNvSpPr>
            <a:spLocks noGrp="1"/>
          </p:cNvSpPr>
          <p:nvPr>
            <p:ph type="sldNum" sz="quarter" idx="12"/>
          </p:nvPr>
        </p:nvSpPr>
        <p:spPr/>
        <p:txBody>
          <a:bodyPr/>
          <a:lstStyle/>
          <a:p>
            <a:pPr>
              <a:defRPr/>
            </a:pPr>
            <a:fld id="{0F169759-5B8E-4615-9B5F-9FE9CB008716}" type="slidenum">
              <a:rPr lang="en-US" smtClean="0">
                <a:solidFill>
                  <a:srgbClr val="4F271C">
                    <a:shade val="90000"/>
                  </a:srgbClr>
                </a:solidFill>
              </a:rPr>
              <a:pPr>
                <a:defRPr/>
              </a:pPr>
              <a:t>28</a:t>
            </a:fld>
            <a:endParaRPr lang="en-US" dirty="0">
              <a:solidFill>
                <a:srgbClr val="4F271C">
                  <a:shade val="90000"/>
                </a:srgbClr>
              </a:solidFill>
            </a:endParaRPr>
          </a:p>
        </p:txBody>
      </p:sp>
    </p:spTree>
    <p:extLst>
      <p:ext uri="{BB962C8B-B14F-4D97-AF65-F5344CB8AC3E}">
        <p14:creationId xmlns:p14="http://schemas.microsoft.com/office/powerpoint/2010/main" xmlns="" val="1524747703"/>
      </p:ext>
    </p:extLst>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nvPr>
        </p:nvGraphicFramePr>
        <p:xfrm>
          <a:off x="250234" y="1573744"/>
          <a:ext cx="8738648" cy="4321601"/>
        </p:xfrm>
        <a:graphic>
          <a:graphicData uri="http://schemas.openxmlformats.org/drawingml/2006/table">
            <a:tbl>
              <a:tblPr>
                <a:tableStyleId>{22838BEF-8BB2-4498-84A7-C5851F593DF1}</a:tableStyleId>
              </a:tblPr>
              <a:tblGrid>
                <a:gridCol w="2733773"/>
                <a:gridCol w="1404595"/>
                <a:gridCol w="1131216"/>
                <a:gridCol w="1272619"/>
                <a:gridCol w="1206630"/>
                <a:gridCol w="989815"/>
              </a:tblGrid>
              <a:tr h="309563">
                <a:tc rowSpan="2">
                  <a:txBody>
                    <a:bodyPr/>
                    <a:lstStyle/>
                    <a:p>
                      <a:pPr algn="ctr" fontAlgn="b"/>
                      <a:r>
                        <a:rPr lang="en-US" sz="1800" b="1" i="0" u="none" strike="noStrike" dirty="0" smtClean="0">
                          <a:solidFill>
                            <a:srgbClr val="000000"/>
                          </a:solidFill>
                          <a:latin typeface="+mj-lt"/>
                          <a:cs typeface="Arial" pitchFamily="34" charset="0"/>
                        </a:rPr>
                        <a:t>PROG 1: ADMINISTRATION </a:t>
                      </a:r>
                      <a:endParaRPr lang="en-US" sz="1800" b="1" i="0" u="none" strike="noStrike" dirty="0">
                        <a:solidFill>
                          <a:srgbClr val="000000"/>
                        </a:solidFill>
                        <a:latin typeface="+mj-lt"/>
                        <a:cs typeface="Arial" pitchFamily="34" charset="0"/>
                      </a:endParaRPr>
                    </a:p>
                  </a:txBody>
                  <a:tcPr marL="9525" marR="9525" marT="9525" marB="0" anchor="ctr"/>
                </a:tc>
                <a:tc gridSpan="5">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2017/18</a:t>
                      </a:r>
                      <a:endParaRPr kumimoji="0" lang="en-US" sz="1800" b="1" i="1" u="none" strike="noStrike" kern="1200" dirty="0" smtClean="0">
                        <a:solidFill>
                          <a:schemeClr val="tx1"/>
                        </a:solidFill>
                        <a:latin typeface="+mj-lt"/>
                        <a:ea typeface="+mn-ea"/>
                        <a:cs typeface="+mn-cs"/>
                      </a:endParaRPr>
                    </a:p>
                  </a:txBody>
                  <a:tcPr marL="9525" marR="9525" marT="9525" marB="0" anchor="b"/>
                </a:tc>
                <a:tc hMerge="1">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kumimoji="0" lang="en-US" sz="1800" b="1" i="1" u="none" strike="noStrike" kern="1200" dirty="0" smtClean="0">
                        <a:solidFill>
                          <a:schemeClr val="tx1"/>
                        </a:solidFill>
                        <a:latin typeface="+mj-lt"/>
                        <a:ea typeface="+mn-ea"/>
                        <a:cs typeface="+mn-cs"/>
                      </a:endParaRPr>
                    </a:p>
                  </a:txBody>
                  <a:tcPr marL="9525" marR="9525" marT="9525" marB="0" anchor="b"/>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kumimoji="0" lang="en-US" sz="1800" b="1" i="1" u="none" strike="noStrike" kern="1200" dirty="0" smtClean="0">
                        <a:solidFill>
                          <a:schemeClr val="tx1"/>
                        </a:solidFill>
                        <a:latin typeface="+mj-lt"/>
                        <a:ea typeface="+mn-ea"/>
                        <a:cs typeface="+mn-cs"/>
                      </a:endParaRPr>
                    </a:p>
                  </a:txBody>
                  <a:tcPr marL="9525" marR="9525" marT="9525" marB="0" anchor="b"/>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kumimoji="0" lang="en-US" sz="1800" b="1" i="1" u="none" strike="noStrike" kern="1200" dirty="0" smtClean="0">
                        <a:solidFill>
                          <a:schemeClr val="tx1"/>
                        </a:solidFill>
                        <a:latin typeface="+mj-lt"/>
                        <a:ea typeface="+mn-ea"/>
                        <a:cs typeface="+mn-cs"/>
                      </a:endParaRPr>
                    </a:p>
                  </a:txBody>
                  <a:tcPr marL="9525" marR="9525" marT="9525" marB="0" anchor="b"/>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kumimoji="0" lang="en-US" sz="1800" b="1" i="1" u="none" strike="noStrike" kern="1200" dirty="0" smtClean="0">
                        <a:solidFill>
                          <a:schemeClr val="tx1"/>
                        </a:solidFill>
                        <a:latin typeface="+mj-lt"/>
                        <a:ea typeface="+mn-ea"/>
                        <a:cs typeface="+mn-cs"/>
                      </a:endParaRPr>
                    </a:p>
                  </a:txBody>
                  <a:tcPr marL="9525" marR="9525" marT="9525" marB="0" anchor="b"/>
                </a:tc>
              </a:tr>
              <a:tr h="309563">
                <a:tc vMerge="1">
                  <a:txBody>
                    <a:bodyPr/>
                    <a:lstStyle/>
                    <a:p>
                      <a:pPr algn="l" fontAlgn="b"/>
                      <a:endParaRPr lang="en-US" sz="1800" b="1" i="0" u="none" strike="noStrike" dirty="0">
                        <a:solidFill>
                          <a:srgbClr val="000000"/>
                        </a:solidFill>
                        <a:latin typeface="+mj-lt"/>
                        <a:cs typeface="Arial" pitchFamily="34" charset="0"/>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Compensation of Employees</a:t>
                      </a:r>
                      <a:endParaRPr kumimoji="0" lang="en-US" sz="1800" b="1" i="1" u="none" strike="noStrike" kern="1200" dirty="0" smtClean="0">
                        <a:solidFill>
                          <a:schemeClr val="tx1"/>
                        </a:solidFill>
                        <a:latin typeface="+mj-lt"/>
                        <a:ea typeface="+mn-ea"/>
                        <a:cs typeface="+mn-cs"/>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Goods and Services</a:t>
                      </a:r>
                      <a:endParaRPr kumimoji="0" lang="en-US" sz="1800" b="1" i="1" u="none" strike="noStrike" kern="1200" dirty="0" smtClean="0">
                        <a:solidFill>
                          <a:schemeClr val="tx1"/>
                        </a:solidFill>
                        <a:latin typeface="+mj-lt"/>
                        <a:ea typeface="+mn-ea"/>
                        <a:cs typeface="+mn-cs"/>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Transfers and Subsidies</a:t>
                      </a:r>
                      <a:endParaRPr kumimoji="0" lang="en-US" sz="1800" b="1" i="1" u="none" strike="noStrike" kern="1200" dirty="0" smtClean="0">
                        <a:solidFill>
                          <a:schemeClr val="tx1"/>
                        </a:solidFill>
                        <a:latin typeface="+mj-lt"/>
                        <a:ea typeface="+mn-ea"/>
                        <a:cs typeface="+mn-cs"/>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Payments for capital</a:t>
                      </a:r>
                      <a:r>
                        <a:rPr kumimoji="0" lang="en-US" sz="1800" b="1" u="none" strike="noStrike" kern="1200" baseline="0" dirty="0" smtClean="0"/>
                        <a:t> assets</a:t>
                      </a:r>
                      <a:endParaRPr kumimoji="0" lang="en-US" sz="1800" b="1" i="1" u="none" strike="noStrike" kern="1200" dirty="0" smtClean="0">
                        <a:solidFill>
                          <a:schemeClr val="tx1"/>
                        </a:solidFill>
                        <a:latin typeface="+mj-lt"/>
                        <a:ea typeface="+mn-ea"/>
                        <a:cs typeface="+mn-cs"/>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Total</a:t>
                      </a:r>
                      <a:endParaRPr kumimoji="0" lang="en-US" sz="1800" b="1" i="1" u="none" strike="noStrike" kern="1200" dirty="0" smtClean="0">
                        <a:solidFill>
                          <a:schemeClr val="tx1"/>
                        </a:solidFill>
                        <a:latin typeface="+mj-lt"/>
                        <a:ea typeface="+mn-ea"/>
                        <a:cs typeface="+mn-cs"/>
                      </a:endParaRPr>
                    </a:p>
                  </a:txBody>
                  <a:tcPr marL="9525" marR="9525" marT="9525" marB="0" anchor="ctr"/>
                </a:tc>
              </a:tr>
              <a:tr h="309563">
                <a:tc>
                  <a:txBody>
                    <a:bodyPr/>
                    <a:lstStyle/>
                    <a:p>
                      <a:pPr algn="l" fontAlgn="b"/>
                      <a:r>
                        <a:rPr lang="en-US" sz="1800" b="1" u="none" strike="noStrike" dirty="0" smtClean="0"/>
                        <a:t>MTEF</a:t>
                      </a:r>
                      <a:r>
                        <a:rPr lang="en-US" sz="1800" b="1" u="none" strike="noStrike" baseline="0" dirty="0" smtClean="0"/>
                        <a:t> allocation</a:t>
                      </a:r>
                      <a:endParaRPr lang="en-US" sz="1800" b="1" i="0" u="none" strike="noStrike" dirty="0">
                        <a:solidFill>
                          <a:srgbClr val="000000"/>
                        </a:solidFill>
                        <a:latin typeface="+mj-lt"/>
                        <a:cs typeface="Arial" pitchFamily="34" charset="0"/>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tc>
              </a:tr>
              <a:tr h="447302">
                <a:tc>
                  <a:txBody>
                    <a:bodyPr/>
                    <a:lstStyle/>
                    <a:p>
                      <a:pPr algn="l" fontAlgn="b"/>
                      <a:r>
                        <a:rPr lang="en-US" sz="1800" b="0" i="0" u="none" strike="noStrike" dirty="0" smtClean="0">
                          <a:solidFill>
                            <a:schemeClr val="dk1"/>
                          </a:solidFill>
                          <a:latin typeface="+mn-lt"/>
                          <a:cs typeface="+mn-cs"/>
                        </a:rPr>
                        <a:t>Departmental</a:t>
                      </a:r>
                      <a:r>
                        <a:rPr lang="en-US" sz="1800" b="0" i="0" u="none" strike="noStrike" baseline="0" dirty="0" smtClean="0">
                          <a:solidFill>
                            <a:schemeClr val="dk1"/>
                          </a:solidFill>
                          <a:latin typeface="+mn-lt"/>
                          <a:cs typeface="+mn-cs"/>
                        </a:rPr>
                        <a:t> Management</a:t>
                      </a:r>
                      <a:endParaRPr lang="en-US" sz="1800" b="0" i="0" u="none" strike="noStrike" dirty="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6 767</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898</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latin typeface="+mj-lt"/>
                          <a:cs typeface="Arial" pitchFamily="34" charset="0"/>
                        </a:rPr>
                        <a:t>7 665</a:t>
                      </a:r>
                    </a:p>
                  </a:txBody>
                  <a:tcPr marL="9525" marR="9525" marT="9525" marB="0" anchor="ctr"/>
                </a:tc>
              </a:tr>
              <a:tr h="414779">
                <a:tc>
                  <a:txBody>
                    <a:bodyPr/>
                    <a:lstStyle/>
                    <a:p>
                      <a:pPr algn="l" fontAlgn="b"/>
                      <a:r>
                        <a:rPr lang="en-US" sz="1800" u="none" strike="noStrike" dirty="0" smtClean="0"/>
                        <a:t>Corporate Services</a:t>
                      </a:r>
                      <a:endParaRPr lang="en-US" sz="1800" b="0" i="0" u="none" strike="noStrike" dirty="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30 042</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22 842</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latin typeface="+mj-lt"/>
                          <a:cs typeface="Arial" pitchFamily="34" charset="0"/>
                        </a:rPr>
                        <a:t>52 884</a:t>
                      </a:r>
                    </a:p>
                  </a:txBody>
                  <a:tcPr marL="9525" marR="9525" marT="9525" marB="0" anchor="ctr"/>
                </a:tc>
              </a:tr>
              <a:tr h="424206">
                <a:tc>
                  <a:txBody>
                    <a:bodyPr/>
                    <a:lstStyle/>
                    <a:p>
                      <a:pPr algn="l" fontAlgn="b"/>
                      <a:r>
                        <a:rPr lang="en-US" sz="1800" u="none" strike="noStrike" dirty="0" smtClean="0"/>
                        <a:t>Financial Administration</a:t>
                      </a:r>
                      <a:endParaRPr lang="en-US" sz="1800" b="0" i="0" u="none" strike="noStrike" dirty="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27 108</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6 753</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48</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268</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latin typeface="+mj-lt"/>
                          <a:cs typeface="Arial" pitchFamily="34" charset="0"/>
                        </a:rPr>
                        <a:t>34 177</a:t>
                      </a:r>
                    </a:p>
                  </a:txBody>
                  <a:tcPr marL="9525" marR="9525" marT="9525" marB="0" anchor="ctr"/>
                </a:tc>
              </a:tr>
              <a:tr h="424206">
                <a:tc>
                  <a:txBody>
                    <a:bodyPr/>
                    <a:lstStyle/>
                    <a:p>
                      <a:pPr algn="l" fontAlgn="b"/>
                      <a:r>
                        <a:rPr lang="en-US" sz="1800" b="0" i="0" u="none" strike="noStrike" dirty="0" smtClean="0">
                          <a:solidFill>
                            <a:srgbClr val="000000"/>
                          </a:solidFill>
                          <a:latin typeface="+mj-lt"/>
                          <a:cs typeface="Arial" pitchFamily="34" charset="0"/>
                        </a:rPr>
                        <a:t>Internal Audit</a:t>
                      </a:r>
                      <a:endParaRPr lang="en-US" sz="1800" b="0" i="0" u="none" strike="noStrike" dirty="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5 245</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2 459</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60</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latin typeface="+mj-lt"/>
                          <a:cs typeface="Arial" pitchFamily="34" charset="0"/>
                        </a:rPr>
                        <a:t>7 764</a:t>
                      </a:r>
                    </a:p>
                  </a:txBody>
                  <a:tcPr marL="9525" marR="9525" marT="9525" marB="0" anchor="ctr"/>
                </a:tc>
              </a:tr>
              <a:tr h="424206">
                <a:tc>
                  <a:txBody>
                    <a:bodyPr/>
                    <a:lstStyle/>
                    <a:p>
                      <a:pPr algn="l" fontAlgn="b"/>
                      <a:r>
                        <a:rPr lang="en-US" sz="1800" b="0" i="0" u="none" strike="noStrike" dirty="0" smtClean="0">
                          <a:solidFill>
                            <a:srgbClr val="000000"/>
                          </a:solidFill>
                          <a:latin typeface="+mj-lt"/>
                          <a:cs typeface="Arial" pitchFamily="34" charset="0"/>
                        </a:rPr>
                        <a:t>Office Accommodation</a:t>
                      </a:r>
                      <a:endParaRPr lang="en-US" sz="1800" b="0" i="0" u="none" strike="noStrike" dirty="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51 826</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latin typeface="+mj-lt"/>
                          <a:cs typeface="Arial" pitchFamily="34" charset="0"/>
                        </a:rPr>
                        <a:t>51 826</a:t>
                      </a:r>
                    </a:p>
                  </a:txBody>
                  <a:tcPr marL="9525" marR="9525" marT="9525" marB="0" anchor="ctr"/>
                </a:tc>
              </a:tr>
              <a:tr h="735291">
                <a:tc>
                  <a:txBody>
                    <a:bodyPr/>
                    <a:lstStyle/>
                    <a:p>
                      <a:pPr algn="l" fontAlgn="b"/>
                      <a:r>
                        <a:rPr lang="en-US" sz="1800" b="1" u="none" strike="noStrike" dirty="0" smtClean="0"/>
                        <a:t>Total expenditure estimates</a:t>
                      </a:r>
                      <a:endParaRPr lang="en-US" sz="1800" b="1" i="0" u="none" strike="noStrike" dirty="0">
                        <a:solidFill>
                          <a:schemeClr val="tx1"/>
                        </a:solidFill>
                        <a:latin typeface="+mj-lt"/>
                        <a:cs typeface="Arial" pitchFamily="34" charset="0"/>
                      </a:endParaRPr>
                    </a:p>
                  </a:txBody>
                  <a:tcPr marL="9525" marR="9525" marT="9525" marB="0" anchor="ctr">
                    <a:solidFill>
                      <a:schemeClr val="accent5">
                        <a:lumMod val="60000"/>
                        <a:lumOff val="4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69 162</a:t>
                      </a:r>
                    </a:p>
                  </a:txBody>
                  <a:tcPr marL="9525" marR="9525" marT="9525" marB="0" anchor="ctr">
                    <a:solidFill>
                      <a:schemeClr val="accent5">
                        <a:lumMod val="60000"/>
                        <a:lumOff val="4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84 778</a:t>
                      </a:r>
                    </a:p>
                  </a:txBody>
                  <a:tcPr marL="9525" marR="9525" marT="9525" marB="0" anchor="ctr">
                    <a:solidFill>
                      <a:schemeClr val="accent5">
                        <a:lumMod val="60000"/>
                        <a:lumOff val="4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48</a:t>
                      </a:r>
                    </a:p>
                  </a:txBody>
                  <a:tcPr marL="9525" marR="9525" marT="9525" marB="0" anchor="ctr">
                    <a:solidFill>
                      <a:schemeClr val="accent5">
                        <a:lumMod val="60000"/>
                        <a:lumOff val="4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328</a:t>
                      </a:r>
                    </a:p>
                  </a:txBody>
                  <a:tcPr marL="9525" marR="9525" marT="9525" marB="0" anchor="ctr">
                    <a:solidFill>
                      <a:schemeClr val="accent5">
                        <a:lumMod val="60000"/>
                        <a:lumOff val="4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154 316</a:t>
                      </a:r>
                    </a:p>
                  </a:txBody>
                  <a:tcPr marL="9525" marR="9525" marT="9525" marB="0" anchor="ctr">
                    <a:solidFill>
                      <a:schemeClr val="accent5">
                        <a:lumMod val="60000"/>
                        <a:lumOff val="40000"/>
                      </a:schemeClr>
                    </a:solidFill>
                  </a:tcPr>
                </a:tc>
              </a:tr>
            </a:tbl>
          </a:graphicData>
        </a:graphic>
      </p:graphicFrame>
      <p:sp>
        <p:nvSpPr>
          <p:cNvPr id="13" name="Rectangle 12"/>
          <p:cNvSpPr/>
          <p:nvPr/>
        </p:nvSpPr>
        <p:spPr>
          <a:xfrm>
            <a:off x="250234" y="0"/>
            <a:ext cx="8591872" cy="584775"/>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defTabSz="895350">
              <a:spcBef>
                <a:spcPct val="20000"/>
              </a:spcBef>
            </a:pPr>
            <a:r>
              <a:rPr lang="en-US" sz="3200" b="1" dirty="0">
                <a:solidFill>
                  <a:prstClr val="white"/>
                </a:solidFill>
                <a:latin typeface="+mj-lt"/>
                <a:ea typeface="+mj-ea"/>
                <a:cs typeface="+mj-cs"/>
              </a:rPr>
              <a:t>6.	  2017/20 MTEF Budget Summary</a:t>
            </a:r>
          </a:p>
        </p:txBody>
      </p:sp>
      <p:sp>
        <p:nvSpPr>
          <p:cNvPr id="10" name="Slide Number Placeholder 9"/>
          <p:cNvSpPr>
            <a:spLocks noGrp="1"/>
          </p:cNvSpPr>
          <p:nvPr>
            <p:ph type="sldNum" sz="quarter" idx="12"/>
          </p:nvPr>
        </p:nvSpPr>
        <p:spPr/>
        <p:txBody>
          <a:bodyPr/>
          <a:lstStyle/>
          <a:p>
            <a:pPr>
              <a:defRPr/>
            </a:pPr>
            <a:fld id="{0F169759-5B8E-4615-9B5F-9FE9CB008716}" type="slidenum">
              <a:rPr lang="en-US" smtClean="0">
                <a:solidFill>
                  <a:srgbClr val="4F271C">
                    <a:shade val="90000"/>
                  </a:srgbClr>
                </a:solidFill>
              </a:rPr>
              <a:pPr>
                <a:defRPr/>
              </a:pPr>
              <a:t>29</a:t>
            </a:fld>
            <a:endParaRPr lang="en-US" dirty="0">
              <a:solidFill>
                <a:srgbClr val="4F271C">
                  <a:shade val="90000"/>
                </a:srgbClr>
              </a:solidFill>
            </a:endParaRPr>
          </a:p>
        </p:txBody>
      </p:sp>
    </p:spTree>
    <p:extLst>
      <p:ext uri="{BB962C8B-B14F-4D97-AF65-F5344CB8AC3E}">
        <p14:creationId xmlns:p14="http://schemas.microsoft.com/office/powerpoint/2010/main" xmlns="" val="2910231985"/>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8972" y="1356910"/>
            <a:ext cx="4503068" cy="418503"/>
          </a:xfrm>
          <a:solidFill>
            <a:schemeClr val="accent6">
              <a:lumMod val="60000"/>
              <a:lumOff val="40000"/>
            </a:schemeClr>
          </a:solidFill>
        </p:spPr>
        <p:txBody>
          <a:bodyPr>
            <a:normAutofit fontScale="92500" lnSpcReduction="10000"/>
          </a:bodyPr>
          <a:lstStyle/>
          <a:p>
            <a:pPr algn="ctr"/>
            <a:r>
              <a:rPr lang="en-ZA" dirty="0" smtClean="0"/>
              <a:t>1.1 Constitutional Mandate     </a:t>
            </a:r>
            <a:r>
              <a:rPr lang="en-ZA" dirty="0"/>
              <a:t> </a:t>
            </a:r>
            <a:r>
              <a:rPr lang="en-ZA" dirty="0" smtClean="0"/>
              <a:t>      &amp;</a:t>
            </a:r>
            <a:endParaRPr lang="en-ZA" dirty="0"/>
          </a:p>
        </p:txBody>
      </p:sp>
      <p:sp>
        <p:nvSpPr>
          <p:cNvPr id="4" name="Content Placeholder 3"/>
          <p:cNvSpPr>
            <a:spLocks noGrp="1"/>
          </p:cNvSpPr>
          <p:nvPr>
            <p:ph sz="half" idx="2"/>
          </p:nvPr>
        </p:nvSpPr>
        <p:spPr>
          <a:xfrm>
            <a:off x="428972" y="1775413"/>
            <a:ext cx="4244282" cy="4677923"/>
          </a:xfrm>
          <a:ln>
            <a:solidFill>
              <a:schemeClr val="accent6">
                <a:lumMod val="50000"/>
              </a:schemeClr>
            </a:solidFill>
          </a:ln>
        </p:spPr>
        <p:txBody>
          <a:bodyPr>
            <a:noAutofit/>
          </a:bodyPr>
          <a:lstStyle/>
          <a:p>
            <a:pPr fontAlgn="t">
              <a:buFont typeface="+mj-lt"/>
              <a:buAutoNum type="arabicPeriod"/>
            </a:pPr>
            <a:r>
              <a:rPr lang="en-ZA" sz="1800" dirty="0" smtClean="0"/>
              <a:t>Section 195 (g) of the Constitution (1996)  - Public should be provided with timely, accurate and accessible information.</a:t>
            </a:r>
          </a:p>
          <a:p>
            <a:pPr>
              <a:buFont typeface="+mj-lt"/>
              <a:buAutoNum type="arabicPeriod"/>
            </a:pPr>
            <a:r>
              <a:rPr lang="en-ZA" sz="1800" dirty="0" smtClean="0"/>
              <a:t>Deepen </a:t>
            </a:r>
            <a:r>
              <a:rPr lang="en-ZA" sz="1800" dirty="0"/>
              <a:t>democracy and sustain </a:t>
            </a:r>
            <a:r>
              <a:rPr lang="en-ZA" sz="1800" dirty="0" smtClean="0"/>
              <a:t>nation-building </a:t>
            </a:r>
            <a:r>
              <a:rPr lang="en-ZA" sz="1800" dirty="0"/>
              <a:t>and patriotism by ensuring that the </a:t>
            </a:r>
            <a:r>
              <a:rPr lang="en-ZA" sz="1800" dirty="0" smtClean="0"/>
              <a:t>citizenry </a:t>
            </a:r>
            <a:r>
              <a:rPr lang="en-ZA" sz="1800" dirty="0"/>
              <a:t>is informed about government </a:t>
            </a:r>
            <a:r>
              <a:rPr lang="en-ZA" sz="1800" dirty="0" smtClean="0"/>
              <a:t>programmes </a:t>
            </a:r>
            <a:r>
              <a:rPr lang="en-ZA" sz="1800" dirty="0"/>
              <a:t>and that they are able </a:t>
            </a:r>
            <a:r>
              <a:rPr lang="en-ZA" sz="1800" dirty="0" smtClean="0"/>
              <a:t>to influence </a:t>
            </a:r>
            <a:r>
              <a:rPr lang="en-ZA" sz="1800" dirty="0"/>
              <a:t>and participate in such </a:t>
            </a:r>
            <a:r>
              <a:rPr lang="en-ZA" sz="1800" dirty="0" smtClean="0"/>
              <a:t>programmes</a:t>
            </a:r>
            <a:r>
              <a:rPr lang="en-ZA" sz="1800" dirty="0"/>
              <a:t>.</a:t>
            </a:r>
          </a:p>
          <a:p>
            <a:pPr>
              <a:buFont typeface="+mj-lt"/>
              <a:buAutoNum type="arabicPeriod"/>
            </a:pPr>
            <a:r>
              <a:rPr lang="en-GB" sz="1700" dirty="0" smtClean="0"/>
              <a:t>In </a:t>
            </a:r>
            <a:r>
              <a:rPr lang="en-GB" sz="1700" dirty="0"/>
              <a:t>1998, the South African Communication Service was dissolved and the GCIS established by Cabinet, largely on the basis of recommendations contained in the report of the Task Group on Government Communications (Comtask: 1996: 58</a:t>
            </a:r>
            <a:r>
              <a:rPr lang="en-GB" sz="1700" dirty="0" smtClean="0"/>
              <a:t>).</a:t>
            </a:r>
          </a:p>
        </p:txBody>
      </p:sp>
      <p:sp>
        <p:nvSpPr>
          <p:cNvPr id="5" name="Text Placeholder 4"/>
          <p:cNvSpPr>
            <a:spLocks noGrp="1"/>
          </p:cNvSpPr>
          <p:nvPr>
            <p:ph type="body" sz="quarter" idx="3"/>
          </p:nvPr>
        </p:nvSpPr>
        <p:spPr>
          <a:xfrm>
            <a:off x="4788024" y="1356910"/>
            <a:ext cx="3927004" cy="418503"/>
          </a:xfrm>
          <a:solidFill>
            <a:schemeClr val="accent6">
              <a:lumMod val="60000"/>
              <a:lumOff val="40000"/>
            </a:schemeClr>
          </a:solidFill>
        </p:spPr>
        <p:txBody>
          <a:bodyPr>
            <a:normAutofit fontScale="92500" lnSpcReduction="10000"/>
          </a:bodyPr>
          <a:lstStyle/>
          <a:p>
            <a:pPr algn="ctr"/>
            <a:r>
              <a:rPr lang="en-ZA" dirty="0" smtClean="0"/>
              <a:t>     Legislative Mandate</a:t>
            </a:r>
            <a:endParaRPr lang="en-ZA" dirty="0"/>
          </a:p>
        </p:txBody>
      </p:sp>
      <p:sp>
        <p:nvSpPr>
          <p:cNvPr id="6" name="Content Placeholder 5"/>
          <p:cNvSpPr>
            <a:spLocks noGrp="1"/>
          </p:cNvSpPr>
          <p:nvPr>
            <p:ph sz="quarter" idx="4"/>
          </p:nvPr>
        </p:nvSpPr>
        <p:spPr>
          <a:xfrm>
            <a:off x="4674495" y="1823837"/>
            <a:ext cx="4041774" cy="4629499"/>
          </a:xfrm>
          <a:ln>
            <a:solidFill>
              <a:schemeClr val="accent6">
                <a:lumMod val="50000"/>
              </a:schemeClr>
            </a:solidFill>
          </a:ln>
        </p:spPr>
        <p:txBody>
          <a:bodyPr>
            <a:normAutofit/>
          </a:bodyPr>
          <a:lstStyle/>
          <a:p>
            <a:pPr marL="457200" indent="-457200">
              <a:buFont typeface="+mj-lt"/>
              <a:buAutoNum type="arabicPeriod"/>
            </a:pPr>
            <a:r>
              <a:rPr lang="en-ZA" sz="1800" dirty="0"/>
              <a:t>The Public Finance Management Act, 1999 (Act 1 of 1999), as amended.</a:t>
            </a:r>
          </a:p>
          <a:p>
            <a:pPr marL="457200" indent="-457200">
              <a:buFont typeface="+mj-lt"/>
              <a:buAutoNum type="arabicPeriod"/>
            </a:pPr>
            <a:r>
              <a:rPr lang="en-ZA" sz="1800" dirty="0" smtClean="0"/>
              <a:t>Section </a:t>
            </a:r>
            <a:r>
              <a:rPr lang="en-ZA" sz="1800" dirty="0"/>
              <a:t>41: Cooperative governance values.</a:t>
            </a:r>
          </a:p>
          <a:p>
            <a:pPr marL="457200" indent="-457200">
              <a:buFont typeface="+mj-lt"/>
              <a:buAutoNum type="arabicPeriod"/>
            </a:pPr>
            <a:r>
              <a:rPr lang="en-ZA" sz="1800" dirty="0" smtClean="0"/>
              <a:t>Section </a:t>
            </a:r>
            <a:r>
              <a:rPr lang="en-ZA" sz="1800" dirty="0"/>
              <a:t>195: Basic values and principles governing public administration.</a:t>
            </a:r>
          </a:p>
          <a:p>
            <a:pPr marL="457200" indent="-457200">
              <a:buFont typeface="+mj-lt"/>
              <a:buAutoNum type="arabicPeriod"/>
            </a:pPr>
            <a:r>
              <a:rPr lang="en-ZA" sz="1800" dirty="0" smtClean="0"/>
              <a:t>Sections </a:t>
            </a:r>
            <a:r>
              <a:rPr lang="en-ZA" sz="1800" dirty="0"/>
              <a:t>231: International agreements.</a:t>
            </a:r>
          </a:p>
          <a:p>
            <a:pPr marL="457200" indent="-457200">
              <a:buFont typeface="+mj-lt"/>
              <a:buAutoNum type="arabicPeriod"/>
            </a:pPr>
            <a:r>
              <a:rPr lang="en-ZA" sz="1800" dirty="0" smtClean="0"/>
              <a:t>The Medium Term Strategic Framework 2014-2019.</a:t>
            </a:r>
          </a:p>
          <a:p>
            <a:pPr marL="457200" indent="-457200">
              <a:buFont typeface="+mj-lt"/>
              <a:buAutoNum type="arabicPeriod"/>
            </a:pPr>
            <a:r>
              <a:rPr lang="en-ZA" sz="1800" dirty="0" smtClean="0"/>
              <a:t>Framework for Developing Strategic &amp; Annual Performance Plans.</a:t>
            </a:r>
            <a:endParaRPr lang="en-ZA" sz="1800" dirty="0"/>
          </a:p>
          <a:p>
            <a:pPr marL="0" indent="0">
              <a:buNone/>
            </a:pPr>
            <a:endParaRPr lang="en-ZA" dirty="0"/>
          </a:p>
        </p:txBody>
      </p:sp>
      <p:sp>
        <p:nvSpPr>
          <p:cNvPr id="7" name="Slide Number Placeholder 6"/>
          <p:cNvSpPr>
            <a:spLocks noGrp="1"/>
          </p:cNvSpPr>
          <p:nvPr>
            <p:ph type="sldNum" sz="quarter" idx="12"/>
          </p:nvPr>
        </p:nvSpPr>
        <p:spPr/>
        <p:txBody>
          <a:bodyPr/>
          <a:lstStyle/>
          <a:p>
            <a:fld id="{8843D58F-2DAB-1446-A47E-C34A82BC1FA1}" type="slidenum">
              <a:rPr lang="en-US" smtClean="0"/>
              <a:pPr/>
              <a:t>3</a:t>
            </a:fld>
            <a:endParaRPr lang="en-US" dirty="0"/>
          </a:p>
        </p:txBody>
      </p:sp>
      <p:sp>
        <p:nvSpPr>
          <p:cNvPr id="8" name="Rectangle 7"/>
          <p:cNvSpPr/>
          <p:nvPr/>
        </p:nvSpPr>
        <p:spPr>
          <a:xfrm>
            <a:off x="251519" y="425002"/>
            <a:ext cx="8467477" cy="567219"/>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a:spcBef>
                <a:spcPct val="0"/>
              </a:spcBef>
              <a:defRPr/>
            </a:pPr>
            <a:r>
              <a:rPr lang="en-US" sz="3400" b="1" dirty="0" smtClean="0">
                <a:solidFill>
                  <a:schemeClr val="bg1"/>
                </a:solidFill>
              </a:rPr>
              <a:t>1. Strategic Overview</a:t>
            </a:r>
            <a:endParaRPr lang="en-US" sz="3400" b="1" dirty="0">
              <a:solidFill>
                <a:schemeClr val="bg1"/>
              </a:solidFill>
            </a:endParaRPr>
          </a:p>
        </p:txBody>
      </p:sp>
      <p:sp>
        <p:nvSpPr>
          <p:cNvPr id="9" name="Line 138"/>
          <p:cNvSpPr>
            <a:spLocks noChangeShapeType="1"/>
          </p:cNvSpPr>
          <p:nvPr/>
        </p:nvSpPr>
        <p:spPr bwMode="auto">
          <a:xfrm>
            <a:off x="279748" y="1111874"/>
            <a:ext cx="8435280"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ZA" dirty="0"/>
          </a:p>
        </p:txBody>
      </p:sp>
    </p:spTree>
    <p:extLst>
      <p:ext uri="{BB962C8B-B14F-4D97-AF65-F5344CB8AC3E}">
        <p14:creationId xmlns:p14="http://schemas.microsoft.com/office/powerpoint/2010/main" xmlns="" val="37781134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nvPr>
        </p:nvGraphicFramePr>
        <p:xfrm>
          <a:off x="315175" y="1484784"/>
          <a:ext cx="8407555" cy="3039556"/>
        </p:xfrm>
        <a:graphic>
          <a:graphicData uri="http://schemas.openxmlformats.org/drawingml/2006/table">
            <a:tbl>
              <a:tblPr>
                <a:tableStyleId>{22838BEF-8BB2-4498-84A7-C5851F593DF1}</a:tableStyleId>
              </a:tblPr>
              <a:tblGrid>
                <a:gridCol w="3467909"/>
                <a:gridCol w="1668545"/>
                <a:gridCol w="1621410"/>
                <a:gridCol w="1649691"/>
              </a:tblGrid>
              <a:tr h="309563">
                <a:tc rowSpan="2">
                  <a:txBody>
                    <a:bodyPr/>
                    <a:lstStyle/>
                    <a:p>
                      <a:pPr algn="ctr" fontAlgn="b"/>
                      <a:r>
                        <a:rPr lang="en-US" sz="1800" b="1" i="0" u="none" strike="noStrike" dirty="0" smtClean="0">
                          <a:solidFill>
                            <a:srgbClr val="000000"/>
                          </a:solidFill>
                          <a:latin typeface="+mj-lt"/>
                          <a:cs typeface="Arial" pitchFamily="34" charset="0"/>
                        </a:rPr>
                        <a:t>PROG 2: CONTENT PROCESSING AND DISSEMINATION </a:t>
                      </a:r>
                      <a:endParaRPr lang="en-US" sz="1800" b="1" i="0" u="none" strike="noStrike" dirty="0">
                        <a:solidFill>
                          <a:srgbClr val="000000"/>
                        </a:solidFill>
                        <a:latin typeface="+mj-lt"/>
                        <a:cs typeface="Arial" pitchFamily="34" charset="0"/>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2017/18</a:t>
                      </a:r>
                      <a:endParaRPr kumimoji="0" lang="en-US" sz="1800" b="1" i="1" u="none" strike="noStrike" kern="1200" dirty="0" smtClean="0">
                        <a:solidFill>
                          <a:schemeClr val="tx1"/>
                        </a:solidFill>
                        <a:latin typeface="+mj-lt"/>
                        <a:ea typeface="+mn-ea"/>
                        <a:cs typeface="+mn-cs"/>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2018/19</a:t>
                      </a:r>
                      <a:endParaRPr kumimoji="0" lang="en-US" sz="1800" b="1" i="1" u="none" strike="noStrike" kern="1200" dirty="0" smtClean="0">
                        <a:solidFill>
                          <a:schemeClr val="tx1"/>
                        </a:solidFill>
                        <a:latin typeface="+mj-lt"/>
                        <a:ea typeface="+mn-ea"/>
                        <a:cs typeface="+mn-cs"/>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2019/20</a:t>
                      </a:r>
                      <a:endParaRPr kumimoji="0" lang="en-US" sz="1800" b="1" i="1" u="none" strike="noStrike" kern="1200" dirty="0" smtClean="0">
                        <a:solidFill>
                          <a:schemeClr val="tx1"/>
                        </a:solidFill>
                        <a:latin typeface="+mj-lt"/>
                        <a:ea typeface="+mn-ea"/>
                        <a:cs typeface="+mn-cs"/>
                      </a:endParaRPr>
                    </a:p>
                  </a:txBody>
                  <a:tcPr marL="9525" marR="9525" marT="9525" marB="0" anchor="b"/>
                </a:tc>
              </a:tr>
              <a:tr h="309563">
                <a:tc vMerge="1">
                  <a:txBody>
                    <a:bodyPr/>
                    <a:lstStyle/>
                    <a:p>
                      <a:pPr algn="l" fontAlgn="b"/>
                      <a:endParaRPr lang="en-US" sz="1800" b="1" i="0" u="none" strike="noStrike" dirty="0">
                        <a:solidFill>
                          <a:srgbClr val="000000"/>
                        </a:solidFill>
                        <a:latin typeface="+mj-lt"/>
                        <a:cs typeface="Arial" pitchFamily="34" charset="0"/>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tc>
              </a:tr>
              <a:tr h="409595">
                <a:tc>
                  <a:txBody>
                    <a:bodyPr/>
                    <a:lstStyle/>
                    <a:p>
                      <a:pPr algn="l" fontAlgn="b"/>
                      <a:r>
                        <a:rPr lang="en-US" sz="1800" u="none" strike="noStrike" dirty="0" smtClean="0"/>
                        <a:t>Programme Management</a:t>
                      </a:r>
                      <a:endParaRPr lang="en-US" sz="1800" b="0" i="0" u="none" strike="noStrike" dirty="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t>3 633</a:t>
                      </a:r>
                      <a:endParaRPr lang="en-US" sz="1800" b="0" i="0" u="none" strike="noStrike" dirty="0" smtClean="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dk1"/>
                          </a:solidFill>
                          <a:latin typeface="+mn-lt"/>
                          <a:cs typeface="+mn-cs"/>
                        </a:rPr>
                        <a:t>3 889</a:t>
                      </a:r>
                      <a:endParaRPr lang="en-US" sz="1800" b="0" i="0" u="none" strike="noStrike" dirty="0" smtClean="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t>4 176</a:t>
                      </a:r>
                      <a:endParaRPr lang="en-US" sz="1800" b="0" i="0" u="none" strike="noStrike" dirty="0" smtClean="0">
                        <a:solidFill>
                          <a:srgbClr val="000000"/>
                        </a:solidFill>
                        <a:latin typeface="+mj-lt"/>
                        <a:cs typeface="Arial" pitchFamily="34" charset="0"/>
                      </a:endParaRPr>
                    </a:p>
                  </a:txBody>
                  <a:tcPr marL="9525" marR="9525" marT="9525" marB="0" anchor="ctr"/>
                </a:tc>
              </a:tr>
              <a:tr h="408278">
                <a:tc>
                  <a:txBody>
                    <a:bodyPr/>
                    <a:lstStyle/>
                    <a:p>
                      <a:pPr algn="l" fontAlgn="b"/>
                      <a:r>
                        <a:rPr lang="en-US" sz="1800" b="0" i="0" u="none" strike="noStrike" dirty="0" smtClean="0">
                          <a:solidFill>
                            <a:schemeClr val="dk1"/>
                          </a:solidFill>
                          <a:latin typeface="+mn-lt"/>
                          <a:cs typeface="+mn-cs"/>
                        </a:rPr>
                        <a:t>Policy</a:t>
                      </a:r>
                      <a:r>
                        <a:rPr lang="en-US" sz="1800" b="0" i="0" u="none" strike="noStrike" baseline="0" dirty="0" smtClean="0">
                          <a:solidFill>
                            <a:schemeClr val="dk1"/>
                          </a:solidFill>
                          <a:latin typeface="+mn-lt"/>
                          <a:cs typeface="+mn-cs"/>
                        </a:rPr>
                        <a:t> and Research</a:t>
                      </a:r>
                      <a:endParaRPr lang="en-US" sz="1800" b="0" i="0" u="none" strike="noStrike" dirty="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dk1"/>
                          </a:solidFill>
                          <a:latin typeface="+mn-lt"/>
                          <a:cs typeface="+mn-cs"/>
                        </a:rPr>
                        <a:t>35 007</a:t>
                      </a:r>
                      <a:endParaRPr lang="en-US" sz="1800" b="0" i="0" u="none" strike="noStrike" dirty="0" smtClean="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t>36 800</a:t>
                      </a:r>
                      <a:endParaRPr lang="en-US" sz="1800" b="0" i="0" u="none" strike="noStrike" dirty="0" smtClean="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t>39 371</a:t>
                      </a:r>
                      <a:endParaRPr lang="en-US" sz="1800" b="0" i="0" u="none" strike="noStrike" dirty="0" smtClean="0">
                        <a:solidFill>
                          <a:srgbClr val="000000"/>
                        </a:solidFill>
                        <a:latin typeface="+mj-lt"/>
                        <a:cs typeface="Arial" pitchFamily="34" charset="0"/>
                      </a:endParaRPr>
                    </a:p>
                  </a:txBody>
                  <a:tcPr marL="9525" marR="9525" marT="9525" marB="0" anchor="ctr"/>
                </a:tc>
              </a:tr>
              <a:tr h="433633">
                <a:tc>
                  <a:txBody>
                    <a:bodyPr/>
                    <a:lstStyle/>
                    <a:p>
                      <a:pPr algn="l" fontAlgn="b"/>
                      <a:r>
                        <a:rPr lang="en-US" sz="1800" b="0" i="0" u="none" strike="noStrike" dirty="0" smtClean="0">
                          <a:solidFill>
                            <a:schemeClr val="dk1"/>
                          </a:solidFill>
                          <a:latin typeface="+mn-lt"/>
                          <a:cs typeface="+mn-cs"/>
                        </a:rPr>
                        <a:t>Products</a:t>
                      </a:r>
                      <a:r>
                        <a:rPr lang="en-US" sz="1800" b="0" i="0" u="none" strike="noStrike" baseline="0" dirty="0" smtClean="0">
                          <a:solidFill>
                            <a:schemeClr val="dk1"/>
                          </a:solidFill>
                          <a:latin typeface="+mn-lt"/>
                          <a:cs typeface="+mn-cs"/>
                        </a:rPr>
                        <a:t> and Platforms</a:t>
                      </a:r>
                      <a:endParaRPr lang="en-US" sz="1800" b="0" i="0" u="none" strike="noStrike" dirty="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t>48 873</a:t>
                      </a:r>
                      <a:endParaRPr lang="en-US" sz="1800" b="0" i="0" u="none" strike="noStrike" dirty="0" smtClean="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t>53 411</a:t>
                      </a:r>
                      <a:endParaRPr lang="en-US" sz="1800" b="0" i="0" u="none" strike="noStrike" dirty="0" smtClean="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t>57 129</a:t>
                      </a:r>
                      <a:endParaRPr lang="en-US" sz="1800" b="0" i="0" u="none" strike="noStrike" dirty="0" smtClean="0">
                        <a:solidFill>
                          <a:srgbClr val="000000"/>
                        </a:solidFill>
                        <a:latin typeface="+mj-lt"/>
                        <a:cs typeface="Arial" pitchFamily="34" charset="0"/>
                      </a:endParaRPr>
                    </a:p>
                  </a:txBody>
                  <a:tcPr marL="9525" marR="9525" marT="9525" marB="0" anchor="ctr"/>
                </a:tc>
              </a:tr>
              <a:tr h="433633">
                <a:tc>
                  <a:txBody>
                    <a:bodyPr/>
                    <a:lstStyle/>
                    <a:p>
                      <a:pPr algn="l" fontAlgn="b"/>
                      <a:r>
                        <a:rPr lang="en-US" sz="1800" b="0" i="0" u="none" strike="noStrike" dirty="0" smtClean="0">
                          <a:solidFill>
                            <a:srgbClr val="000000"/>
                          </a:solidFill>
                          <a:latin typeface="+mj-lt"/>
                          <a:cs typeface="Arial" pitchFamily="34" charset="0"/>
                        </a:rPr>
                        <a:t>Communication</a:t>
                      </a:r>
                      <a:r>
                        <a:rPr lang="en-US" sz="1800" b="0" i="0" u="none" strike="noStrike" baseline="0" dirty="0" smtClean="0">
                          <a:solidFill>
                            <a:srgbClr val="000000"/>
                          </a:solidFill>
                          <a:latin typeface="+mj-lt"/>
                          <a:cs typeface="Arial" pitchFamily="34" charset="0"/>
                        </a:rPr>
                        <a:t> Service Agency</a:t>
                      </a:r>
                      <a:endParaRPr lang="en-US" sz="1800" b="0" i="0" u="none" strike="noStrike" dirty="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52 854</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55 248</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59 110</a:t>
                      </a:r>
                    </a:p>
                  </a:txBody>
                  <a:tcPr marL="9525" marR="9525" marT="9525" marB="0" anchor="ctr"/>
                </a:tc>
              </a:tr>
              <a:tr h="735291">
                <a:tc>
                  <a:txBody>
                    <a:bodyPr/>
                    <a:lstStyle/>
                    <a:p>
                      <a:pPr algn="l" fontAlgn="b"/>
                      <a:r>
                        <a:rPr lang="en-US" sz="1800" b="1" u="none" strike="noStrike" dirty="0" smtClean="0"/>
                        <a:t>Total expenditure estimates</a:t>
                      </a:r>
                      <a:endParaRPr lang="en-US" sz="1800" b="1" i="0" u="none" strike="noStrike" dirty="0">
                        <a:solidFill>
                          <a:schemeClr val="tx1"/>
                        </a:solidFill>
                        <a:latin typeface="+mj-lt"/>
                        <a:cs typeface="Arial" pitchFamily="34" charset="0"/>
                      </a:endParaRPr>
                    </a:p>
                  </a:txBody>
                  <a:tcPr marL="9525" marR="9525" marT="9525" marB="0" anchor="ctr">
                    <a:solidFill>
                      <a:schemeClr val="accent5">
                        <a:lumMod val="60000"/>
                        <a:lumOff val="4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baseline="0" dirty="0" smtClean="0"/>
                        <a:t>140 367</a:t>
                      </a:r>
                      <a:endParaRPr lang="en-US" sz="1800" b="1" i="0" u="none" strike="noStrike" dirty="0" smtClean="0">
                        <a:solidFill>
                          <a:schemeClr val="tx1"/>
                        </a:solidFill>
                        <a:latin typeface="+mj-lt"/>
                        <a:cs typeface="Arial" pitchFamily="34" charset="0"/>
                      </a:endParaRPr>
                    </a:p>
                  </a:txBody>
                  <a:tcPr marL="9525" marR="9525" marT="9525" marB="0" anchor="ctr">
                    <a:solidFill>
                      <a:schemeClr val="accent5">
                        <a:lumMod val="60000"/>
                        <a:lumOff val="4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t>149 348</a:t>
                      </a:r>
                      <a:endParaRPr lang="en-US" sz="1800" b="1" i="0" u="none" strike="noStrike" dirty="0" smtClean="0">
                        <a:solidFill>
                          <a:schemeClr val="tx1"/>
                        </a:solidFill>
                        <a:latin typeface="+mj-lt"/>
                        <a:cs typeface="Arial" pitchFamily="34" charset="0"/>
                      </a:endParaRPr>
                    </a:p>
                  </a:txBody>
                  <a:tcPr marL="9525" marR="9525" marT="9525" marB="0" anchor="ctr">
                    <a:solidFill>
                      <a:schemeClr val="accent5">
                        <a:lumMod val="60000"/>
                        <a:lumOff val="4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t>159 786</a:t>
                      </a:r>
                      <a:endParaRPr lang="en-US" sz="1800" b="1" i="0" u="none" strike="noStrike" dirty="0" smtClean="0">
                        <a:solidFill>
                          <a:schemeClr val="tx1"/>
                        </a:solidFill>
                        <a:latin typeface="+mj-lt"/>
                        <a:cs typeface="Arial" pitchFamily="34" charset="0"/>
                      </a:endParaRPr>
                    </a:p>
                  </a:txBody>
                  <a:tcPr marL="9525" marR="9525" marT="9525" marB="0" anchor="ctr">
                    <a:solidFill>
                      <a:schemeClr val="accent5">
                        <a:lumMod val="60000"/>
                        <a:lumOff val="40000"/>
                      </a:schemeClr>
                    </a:solidFill>
                  </a:tcPr>
                </a:tc>
              </a:tr>
            </a:tbl>
          </a:graphicData>
        </a:graphic>
      </p:graphicFrame>
      <p:sp>
        <p:nvSpPr>
          <p:cNvPr id="13" name="Rectangle 12"/>
          <p:cNvSpPr/>
          <p:nvPr/>
        </p:nvSpPr>
        <p:spPr>
          <a:xfrm>
            <a:off x="498420" y="276392"/>
            <a:ext cx="8041064" cy="584775"/>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defTabSz="895350">
              <a:spcBef>
                <a:spcPct val="20000"/>
              </a:spcBef>
            </a:pPr>
            <a:r>
              <a:rPr lang="en-US" sz="3200" b="1" dirty="0">
                <a:solidFill>
                  <a:prstClr val="white"/>
                </a:solidFill>
                <a:latin typeface="+mj-lt"/>
                <a:ea typeface="+mj-ea"/>
                <a:cs typeface="+mj-cs"/>
              </a:rPr>
              <a:t>6.	  2017/20 MTEF Budget Summary</a:t>
            </a:r>
          </a:p>
        </p:txBody>
      </p:sp>
      <p:sp>
        <p:nvSpPr>
          <p:cNvPr id="10" name="Slide Number Placeholder 9"/>
          <p:cNvSpPr>
            <a:spLocks noGrp="1"/>
          </p:cNvSpPr>
          <p:nvPr>
            <p:ph type="sldNum" sz="quarter" idx="12"/>
          </p:nvPr>
        </p:nvSpPr>
        <p:spPr/>
        <p:txBody>
          <a:bodyPr/>
          <a:lstStyle/>
          <a:p>
            <a:pPr>
              <a:defRPr/>
            </a:pPr>
            <a:fld id="{0F169759-5B8E-4615-9B5F-9FE9CB008716}" type="slidenum">
              <a:rPr lang="en-US" smtClean="0">
                <a:solidFill>
                  <a:srgbClr val="4F271C">
                    <a:shade val="90000"/>
                  </a:srgbClr>
                </a:solidFill>
              </a:rPr>
              <a:pPr>
                <a:defRPr/>
              </a:pPr>
              <a:t>30</a:t>
            </a:fld>
            <a:endParaRPr lang="en-US" dirty="0">
              <a:solidFill>
                <a:srgbClr val="4F271C">
                  <a:shade val="90000"/>
                </a:srgbClr>
              </a:solidFill>
            </a:endParaRPr>
          </a:p>
        </p:txBody>
      </p:sp>
    </p:spTree>
    <p:extLst>
      <p:ext uri="{BB962C8B-B14F-4D97-AF65-F5344CB8AC3E}">
        <p14:creationId xmlns:p14="http://schemas.microsoft.com/office/powerpoint/2010/main" xmlns="" val="2264641291"/>
      </p:ext>
    </p:extLst>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nvPr>
        </p:nvGraphicFramePr>
        <p:xfrm>
          <a:off x="290205" y="1412776"/>
          <a:ext cx="8738648" cy="4031354"/>
        </p:xfrm>
        <a:graphic>
          <a:graphicData uri="http://schemas.openxmlformats.org/drawingml/2006/table">
            <a:tbl>
              <a:tblPr>
                <a:tableStyleId>{22838BEF-8BB2-4498-84A7-C5851F593DF1}</a:tableStyleId>
              </a:tblPr>
              <a:tblGrid>
                <a:gridCol w="2733773"/>
                <a:gridCol w="1404595"/>
                <a:gridCol w="1131216"/>
                <a:gridCol w="1272619"/>
                <a:gridCol w="1206630"/>
                <a:gridCol w="989815"/>
              </a:tblGrid>
              <a:tr h="309563">
                <a:tc rowSpan="2">
                  <a:txBody>
                    <a:bodyPr/>
                    <a:lstStyle/>
                    <a:p>
                      <a:pPr algn="ctr" fontAlgn="b"/>
                      <a:r>
                        <a:rPr lang="en-US" sz="1800" b="1" i="0" u="none" strike="noStrike" dirty="0" smtClean="0">
                          <a:solidFill>
                            <a:srgbClr val="000000"/>
                          </a:solidFill>
                          <a:latin typeface="+mj-lt"/>
                          <a:cs typeface="Arial" pitchFamily="34" charset="0"/>
                        </a:rPr>
                        <a:t>PROG 2: CONTENT PROCESSING AND DISSEMINATION </a:t>
                      </a:r>
                      <a:endParaRPr lang="en-US" sz="1800" b="1" i="0" u="none" strike="noStrike" dirty="0">
                        <a:solidFill>
                          <a:srgbClr val="000000"/>
                        </a:solidFill>
                        <a:latin typeface="+mj-lt"/>
                        <a:cs typeface="Arial" pitchFamily="34" charset="0"/>
                      </a:endParaRPr>
                    </a:p>
                  </a:txBody>
                  <a:tcPr marL="9525" marR="9525" marT="9525" marB="0" anchor="ctr"/>
                </a:tc>
                <a:tc gridSpan="5">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2017/18</a:t>
                      </a:r>
                      <a:endParaRPr kumimoji="0" lang="en-US" sz="1800" b="1" i="1" u="none" strike="noStrike" kern="1200" dirty="0" smtClean="0">
                        <a:solidFill>
                          <a:schemeClr val="tx1"/>
                        </a:solidFill>
                        <a:latin typeface="+mj-lt"/>
                        <a:ea typeface="+mn-ea"/>
                        <a:cs typeface="+mn-cs"/>
                      </a:endParaRPr>
                    </a:p>
                  </a:txBody>
                  <a:tcPr marL="9525" marR="9525" marT="9525" marB="0" anchor="b"/>
                </a:tc>
                <a:tc hMerge="1">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kumimoji="0" lang="en-US" sz="1800" b="1" i="1" u="none" strike="noStrike" kern="1200" dirty="0" smtClean="0">
                        <a:solidFill>
                          <a:schemeClr val="tx1"/>
                        </a:solidFill>
                        <a:latin typeface="+mj-lt"/>
                        <a:ea typeface="+mn-ea"/>
                        <a:cs typeface="+mn-cs"/>
                      </a:endParaRPr>
                    </a:p>
                  </a:txBody>
                  <a:tcPr marL="9525" marR="9525" marT="9525" marB="0" anchor="b"/>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kumimoji="0" lang="en-US" sz="1800" b="1" i="1" u="none" strike="noStrike" kern="1200" dirty="0" smtClean="0">
                        <a:solidFill>
                          <a:schemeClr val="tx1"/>
                        </a:solidFill>
                        <a:latin typeface="+mj-lt"/>
                        <a:ea typeface="+mn-ea"/>
                        <a:cs typeface="+mn-cs"/>
                      </a:endParaRPr>
                    </a:p>
                  </a:txBody>
                  <a:tcPr marL="9525" marR="9525" marT="9525" marB="0" anchor="b"/>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kumimoji="0" lang="en-US" sz="1800" b="1" i="1" u="none" strike="noStrike" kern="1200" dirty="0" smtClean="0">
                        <a:solidFill>
                          <a:schemeClr val="tx1"/>
                        </a:solidFill>
                        <a:latin typeface="+mj-lt"/>
                        <a:ea typeface="+mn-ea"/>
                        <a:cs typeface="+mn-cs"/>
                      </a:endParaRPr>
                    </a:p>
                  </a:txBody>
                  <a:tcPr marL="9525" marR="9525" marT="9525" marB="0" anchor="b"/>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kumimoji="0" lang="en-US" sz="1800" b="1" i="1" u="none" strike="noStrike" kern="1200" dirty="0" smtClean="0">
                        <a:solidFill>
                          <a:schemeClr val="tx1"/>
                        </a:solidFill>
                        <a:latin typeface="+mj-lt"/>
                        <a:ea typeface="+mn-ea"/>
                        <a:cs typeface="+mn-cs"/>
                      </a:endParaRPr>
                    </a:p>
                  </a:txBody>
                  <a:tcPr marL="9525" marR="9525" marT="9525" marB="0" anchor="b"/>
                </a:tc>
              </a:tr>
              <a:tr h="309563">
                <a:tc vMerge="1">
                  <a:txBody>
                    <a:bodyPr/>
                    <a:lstStyle/>
                    <a:p>
                      <a:pPr algn="l" fontAlgn="b"/>
                      <a:endParaRPr lang="en-US" sz="1800" b="1" i="0" u="none" strike="noStrike" dirty="0">
                        <a:solidFill>
                          <a:srgbClr val="000000"/>
                        </a:solidFill>
                        <a:latin typeface="+mj-lt"/>
                        <a:cs typeface="Arial" pitchFamily="34" charset="0"/>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Compensation of Employees</a:t>
                      </a:r>
                      <a:endParaRPr kumimoji="0" lang="en-US" sz="1800" b="1" i="1" u="none" strike="noStrike" kern="1200" dirty="0" smtClean="0">
                        <a:solidFill>
                          <a:schemeClr val="tx1"/>
                        </a:solidFill>
                        <a:latin typeface="+mj-lt"/>
                        <a:ea typeface="+mn-ea"/>
                        <a:cs typeface="+mn-cs"/>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Goods and Services</a:t>
                      </a:r>
                      <a:endParaRPr kumimoji="0" lang="en-US" sz="1800" b="1" i="1" u="none" strike="noStrike" kern="1200" dirty="0" smtClean="0">
                        <a:solidFill>
                          <a:schemeClr val="tx1"/>
                        </a:solidFill>
                        <a:latin typeface="+mj-lt"/>
                        <a:ea typeface="+mn-ea"/>
                        <a:cs typeface="+mn-cs"/>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Transfers and Subsidies</a:t>
                      </a:r>
                      <a:endParaRPr kumimoji="0" lang="en-US" sz="1800" b="1" i="1" u="none" strike="noStrike" kern="1200" dirty="0" smtClean="0">
                        <a:solidFill>
                          <a:schemeClr val="tx1"/>
                        </a:solidFill>
                        <a:latin typeface="+mj-lt"/>
                        <a:ea typeface="+mn-ea"/>
                        <a:cs typeface="+mn-cs"/>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Payments for capital</a:t>
                      </a:r>
                      <a:r>
                        <a:rPr kumimoji="0" lang="en-US" sz="1800" b="1" u="none" strike="noStrike" kern="1200" baseline="0" dirty="0" smtClean="0"/>
                        <a:t> assets</a:t>
                      </a:r>
                      <a:endParaRPr kumimoji="0" lang="en-US" sz="1800" b="1" i="1" u="none" strike="noStrike" kern="1200" dirty="0" smtClean="0">
                        <a:solidFill>
                          <a:schemeClr val="tx1"/>
                        </a:solidFill>
                        <a:latin typeface="+mj-lt"/>
                        <a:ea typeface="+mn-ea"/>
                        <a:cs typeface="+mn-cs"/>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Total</a:t>
                      </a:r>
                      <a:endParaRPr kumimoji="0" lang="en-US" sz="1800" b="1" i="1" u="none" strike="noStrike" kern="1200" dirty="0" smtClean="0">
                        <a:solidFill>
                          <a:schemeClr val="tx1"/>
                        </a:solidFill>
                        <a:latin typeface="+mj-lt"/>
                        <a:ea typeface="+mn-ea"/>
                        <a:cs typeface="+mn-cs"/>
                      </a:endParaRPr>
                    </a:p>
                  </a:txBody>
                  <a:tcPr marL="9525" marR="9525" marT="9525" marB="0" anchor="ctr"/>
                </a:tc>
              </a:tr>
              <a:tr h="309563">
                <a:tc>
                  <a:txBody>
                    <a:bodyPr/>
                    <a:lstStyle/>
                    <a:p>
                      <a:pPr algn="l" fontAlgn="b"/>
                      <a:r>
                        <a:rPr lang="en-US" sz="1800" b="1" u="none" strike="noStrike" dirty="0" smtClean="0"/>
                        <a:t>MTEF</a:t>
                      </a:r>
                      <a:r>
                        <a:rPr lang="en-US" sz="1800" b="1" u="none" strike="noStrike" baseline="0" dirty="0" smtClean="0"/>
                        <a:t> allocation</a:t>
                      </a:r>
                      <a:endParaRPr lang="en-US" sz="1800" b="1" i="0" u="none" strike="noStrike" dirty="0">
                        <a:solidFill>
                          <a:srgbClr val="000000"/>
                        </a:solidFill>
                        <a:latin typeface="+mj-lt"/>
                        <a:cs typeface="Arial" pitchFamily="34" charset="0"/>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tc>
              </a:tr>
              <a:tr h="447302">
                <a:tc>
                  <a:txBody>
                    <a:bodyPr/>
                    <a:lstStyle/>
                    <a:p>
                      <a:pPr algn="l" fontAlgn="b"/>
                      <a:r>
                        <a:rPr lang="en-US" sz="1800" u="none" strike="noStrike" dirty="0" smtClean="0"/>
                        <a:t>Programme Management</a:t>
                      </a:r>
                      <a:endParaRPr lang="en-US" sz="1800" b="0" i="0" u="none" strike="noStrike" dirty="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3 245</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388</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latin typeface="+mj-lt"/>
                          <a:cs typeface="Arial" pitchFamily="34" charset="0"/>
                        </a:rPr>
                        <a:t>3 633</a:t>
                      </a:r>
                    </a:p>
                  </a:txBody>
                  <a:tcPr marL="9525" marR="9525" marT="9525" marB="0" anchor="ctr"/>
                </a:tc>
              </a:tr>
              <a:tr h="414779">
                <a:tc>
                  <a:txBody>
                    <a:bodyPr/>
                    <a:lstStyle/>
                    <a:p>
                      <a:pPr algn="l" fontAlgn="b"/>
                      <a:r>
                        <a:rPr lang="en-US" sz="1800" b="0" i="0" u="none" strike="noStrike" dirty="0" smtClean="0">
                          <a:solidFill>
                            <a:schemeClr val="dk1"/>
                          </a:solidFill>
                          <a:latin typeface="+mn-lt"/>
                          <a:cs typeface="+mn-cs"/>
                        </a:rPr>
                        <a:t>Policy</a:t>
                      </a:r>
                      <a:r>
                        <a:rPr lang="en-US" sz="1800" b="0" i="0" u="none" strike="noStrike" baseline="0" dirty="0" smtClean="0">
                          <a:solidFill>
                            <a:schemeClr val="dk1"/>
                          </a:solidFill>
                          <a:latin typeface="+mn-lt"/>
                          <a:cs typeface="+mn-cs"/>
                        </a:rPr>
                        <a:t> and Research</a:t>
                      </a:r>
                      <a:endParaRPr lang="en-US" sz="1800" b="0" i="0" u="none" strike="noStrike" dirty="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26 307</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8 675</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25</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latin typeface="+mj-lt"/>
                          <a:cs typeface="Arial" pitchFamily="34" charset="0"/>
                        </a:rPr>
                        <a:t>35 007</a:t>
                      </a:r>
                    </a:p>
                  </a:txBody>
                  <a:tcPr marL="9525" marR="9525" marT="9525" marB="0" anchor="ctr"/>
                </a:tc>
              </a:tr>
              <a:tr h="424206">
                <a:tc>
                  <a:txBody>
                    <a:bodyPr/>
                    <a:lstStyle/>
                    <a:p>
                      <a:pPr algn="l" fontAlgn="b"/>
                      <a:r>
                        <a:rPr lang="en-US" sz="1800" b="0" i="0" u="none" strike="noStrike" dirty="0" smtClean="0">
                          <a:solidFill>
                            <a:schemeClr val="dk1"/>
                          </a:solidFill>
                          <a:latin typeface="+mn-lt"/>
                          <a:cs typeface="+mn-cs"/>
                        </a:rPr>
                        <a:t>Products</a:t>
                      </a:r>
                      <a:r>
                        <a:rPr lang="en-US" sz="1800" b="0" i="0" u="none" strike="noStrike" baseline="0" dirty="0" smtClean="0">
                          <a:solidFill>
                            <a:schemeClr val="dk1"/>
                          </a:solidFill>
                          <a:latin typeface="+mn-lt"/>
                          <a:cs typeface="+mn-cs"/>
                        </a:rPr>
                        <a:t> and Platforms</a:t>
                      </a:r>
                      <a:endParaRPr lang="en-US" sz="1800" b="0" i="0" u="none" strike="noStrike" dirty="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20 605</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28 134</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134</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latin typeface="+mj-lt"/>
                          <a:cs typeface="Arial" pitchFamily="34" charset="0"/>
                        </a:rPr>
                        <a:t>48 873</a:t>
                      </a:r>
                    </a:p>
                  </a:txBody>
                  <a:tcPr marL="9525" marR="9525" marT="9525" marB="0" anchor="ctr"/>
                </a:tc>
              </a:tr>
              <a:tr h="424206">
                <a:tc>
                  <a:txBody>
                    <a:bodyPr/>
                    <a:lstStyle/>
                    <a:p>
                      <a:pPr algn="l" fontAlgn="b"/>
                      <a:r>
                        <a:rPr lang="en-US" sz="1800" b="0" i="0" u="none" strike="noStrike" dirty="0" smtClean="0">
                          <a:solidFill>
                            <a:srgbClr val="000000"/>
                          </a:solidFill>
                          <a:latin typeface="+mj-lt"/>
                          <a:cs typeface="Arial" pitchFamily="34" charset="0"/>
                        </a:rPr>
                        <a:t>Communication</a:t>
                      </a:r>
                      <a:r>
                        <a:rPr lang="en-US" sz="1800" b="0" i="0" u="none" strike="noStrike" baseline="0" dirty="0" smtClean="0">
                          <a:solidFill>
                            <a:srgbClr val="000000"/>
                          </a:solidFill>
                          <a:latin typeface="+mj-lt"/>
                          <a:cs typeface="Arial" pitchFamily="34" charset="0"/>
                        </a:rPr>
                        <a:t> Service Agency</a:t>
                      </a:r>
                      <a:endParaRPr lang="en-US" sz="1800" b="0" i="0" u="none" strike="noStrike" dirty="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29 130</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23 475</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249</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latin typeface="+mj-lt"/>
                          <a:cs typeface="Arial" pitchFamily="34" charset="0"/>
                        </a:rPr>
                        <a:t>52 854</a:t>
                      </a:r>
                    </a:p>
                  </a:txBody>
                  <a:tcPr marL="9525" marR="9525" marT="9525" marB="0" anchor="ctr"/>
                </a:tc>
              </a:tr>
              <a:tr h="735291">
                <a:tc>
                  <a:txBody>
                    <a:bodyPr/>
                    <a:lstStyle/>
                    <a:p>
                      <a:pPr algn="l" fontAlgn="b"/>
                      <a:r>
                        <a:rPr lang="en-US" sz="1800" b="1" u="none" strike="noStrike" dirty="0" smtClean="0"/>
                        <a:t>Total expenditure estimates</a:t>
                      </a:r>
                      <a:endParaRPr lang="en-US" sz="1800" b="1" i="0" u="none" strike="noStrike" dirty="0">
                        <a:solidFill>
                          <a:schemeClr val="tx1"/>
                        </a:solidFill>
                        <a:latin typeface="+mj-lt"/>
                        <a:cs typeface="Arial" pitchFamily="34" charset="0"/>
                      </a:endParaRPr>
                    </a:p>
                  </a:txBody>
                  <a:tcPr marL="9525" marR="9525" marT="9525" marB="0" anchor="ctr">
                    <a:solidFill>
                      <a:schemeClr val="accent5">
                        <a:lumMod val="60000"/>
                        <a:lumOff val="4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79 287</a:t>
                      </a:r>
                    </a:p>
                  </a:txBody>
                  <a:tcPr marL="9525" marR="9525" marT="9525" marB="0" anchor="ctr">
                    <a:solidFill>
                      <a:schemeClr val="accent5">
                        <a:lumMod val="60000"/>
                        <a:lumOff val="4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60 672</a:t>
                      </a:r>
                    </a:p>
                  </a:txBody>
                  <a:tcPr marL="9525" marR="9525" marT="9525" marB="0" anchor="ctr">
                    <a:solidFill>
                      <a:schemeClr val="accent5">
                        <a:lumMod val="60000"/>
                        <a:lumOff val="4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a:t>
                      </a:r>
                    </a:p>
                  </a:txBody>
                  <a:tcPr marL="9525" marR="9525" marT="9525" marB="0" anchor="ctr">
                    <a:solidFill>
                      <a:schemeClr val="accent5">
                        <a:lumMod val="60000"/>
                        <a:lumOff val="4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408</a:t>
                      </a:r>
                    </a:p>
                  </a:txBody>
                  <a:tcPr marL="9525" marR="9525" marT="9525" marB="0" anchor="ctr">
                    <a:solidFill>
                      <a:schemeClr val="accent5">
                        <a:lumMod val="60000"/>
                        <a:lumOff val="4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140 367</a:t>
                      </a:r>
                    </a:p>
                  </a:txBody>
                  <a:tcPr marL="9525" marR="9525" marT="9525" marB="0" anchor="ctr">
                    <a:solidFill>
                      <a:schemeClr val="accent5">
                        <a:lumMod val="60000"/>
                        <a:lumOff val="40000"/>
                      </a:schemeClr>
                    </a:solidFill>
                  </a:tcPr>
                </a:tc>
              </a:tr>
            </a:tbl>
          </a:graphicData>
        </a:graphic>
      </p:graphicFrame>
      <p:sp>
        <p:nvSpPr>
          <p:cNvPr id="13" name="Rectangle 12"/>
          <p:cNvSpPr/>
          <p:nvPr/>
        </p:nvSpPr>
        <p:spPr>
          <a:xfrm>
            <a:off x="286832" y="85259"/>
            <a:ext cx="8591872" cy="584775"/>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defTabSz="895350">
              <a:spcBef>
                <a:spcPct val="20000"/>
              </a:spcBef>
            </a:pPr>
            <a:r>
              <a:rPr lang="en-US" sz="3200" b="1" dirty="0">
                <a:solidFill>
                  <a:prstClr val="white"/>
                </a:solidFill>
                <a:latin typeface="+mj-lt"/>
                <a:ea typeface="+mj-ea"/>
                <a:cs typeface="+mj-cs"/>
              </a:rPr>
              <a:t>6.	  2017/20 MTEF Budget Summary</a:t>
            </a:r>
          </a:p>
        </p:txBody>
      </p:sp>
      <p:sp>
        <p:nvSpPr>
          <p:cNvPr id="10" name="Slide Number Placeholder 9"/>
          <p:cNvSpPr>
            <a:spLocks noGrp="1"/>
          </p:cNvSpPr>
          <p:nvPr>
            <p:ph type="sldNum" sz="quarter" idx="12"/>
          </p:nvPr>
        </p:nvSpPr>
        <p:spPr/>
        <p:txBody>
          <a:bodyPr/>
          <a:lstStyle/>
          <a:p>
            <a:pPr>
              <a:defRPr/>
            </a:pPr>
            <a:fld id="{0F169759-5B8E-4615-9B5F-9FE9CB008716}" type="slidenum">
              <a:rPr lang="en-US" smtClean="0">
                <a:solidFill>
                  <a:srgbClr val="4F271C">
                    <a:shade val="90000"/>
                  </a:srgbClr>
                </a:solidFill>
              </a:rPr>
              <a:pPr>
                <a:defRPr/>
              </a:pPr>
              <a:t>31</a:t>
            </a:fld>
            <a:endParaRPr lang="en-US" dirty="0">
              <a:solidFill>
                <a:srgbClr val="4F271C">
                  <a:shade val="90000"/>
                </a:srgbClr>
              </a:solidFill>
            </a:endParaRPr>
          </a:p>
        </p:txBody>
      </p:sp>
    </p:spTree>
    <p:extLst>
      <p:ext uri="{BB962C8B-B14F-4D97-AF65-F5344CB8AC3E}">
        <p14:creationId xmlns:p14="http://schemas.microsoft.com/office/powerpoint/2010/main" xmlns="" val="2910514773"/>
      </p:ext>
    </p:extLst>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nvPr>
        </p:nvGraphicFramePr>
        <p:xfrm>
          <a:off x="294884" y="1844824"/>
          <a:ext cx="8407555" cy="3686548"/>
        </p:xfrm>
        <a:graphic>
          <a:graphicData uri="http://schemas.openxmlformats.org/drawingml/2006/table">
            <a:tbl>
              <a:tblPr>
                <a:tableStyleId>{22838BEF-8BB2-4498-84A7-C5851F593DF1}</a:tableStyleId>
              </a:tblPr>
              <a:tblGrid>
                <a:gridCol w="3467909"/>
                <a:gridCol w="1668545"/>
                <a:gridCol w="1621410"/>
                <a:gridCol w="1649691"/>
              </a:tblGrid>
              <a:tr h="309563">
                <a:tc rowSpan="2">
                  <a:txBody>
                    <a:bodyPr/>
                    <a:lstStyle/>
                    <a:p>
                      <a:pPr algn="ctr" fontAlgn="b"/>
                      <a:r>
                        <a:rPr lang="en-US" sz="1800" b="1" i="0" u="none" strike="noStrike" dirty="0" smtClean="0">
                          <a:solidFill>
                            <a:srgbClr val="000000"/>
                          </a:solidFill>
                          <a:latin typeface="+mj-lt"/>
                          <a:cs typeface="Arial" pitchFamily="34" charset="0"/>
                        </a:rPr>
                        <a:t>PROG 3: INTERGOVERNMENTAL COORDINATION  AND STAKEHOLDER MANAGEMENT</a:t>
                      </a:r>
                      <a:endParaRPr lang="en-US" sz="1800" b="1" i="0" u="none" strike="noStrike" dirty="0">
                        <a:solidFill>
                          <a:srgbClr val="000000"/>
                        </a:solidFill>
                        <a:latin typeface="+mj-lt"/>
                        <a:cs typeface="Arial" pitchFamily="34" charset="0"/>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2017/18</a:t>
                      </a:r>
                      <a:endParaRPr kumimoji="0" lang="en-US" sz="1800" b="1" i="1" u="none" strike="noStrike" kern="1200" dirty="0" smtClean="0">
                        <a:solidFill>
                          <a:schemeClr val="tx1"/>
                        </a:solidFill>
                        <a:latin typeface="+mj-lt"/>
                        <a:ea typeface="+mn-ea"/>
                        <a:cs typeface="+mn-cs"/>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2018/19</a:t>
                      </a:r>
                      <a:endParaRPr kumimoji="0" lang="en-US" sz="1800" b="1" i="1" u="none" strike="noStrike" kern="1200" dirty="0" smtClean="0">
                        <a:solidFill>
                          <a:schemeClr val="tx1"/>
                        </a:solidFill>
                        <a:latin typeface="+mj-lt"/>
                        <a:ea typeface="+mn-ea"/>
                        <a:cs typeface="+mn-cs"/>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2019/20</a:t>
                      </a:r>
                      <a:endParaRPr kumimoji="0" lang="en-US" sz="1800" b="1" i="1" u="none" strike="noStrike" kern="1200" dirty="0" smtClean="0">
                        <a:solidFill>
                          <a:schemeClr val="tx1"/>
                        </a:solidFill>
                        <a:latin typeface="+mj-lt"/>
                        <a:ea typeface="+mn-ea"/>
                        <a:cs typeface="+mn-cs"/>
                      </a:endParaRPr>
                    </a:p>
                  </a:txBody>
                  <a:tcPr marL="9525" marR="9525" marT="9525" marB="0" anchor="ctr"/>
                </a:tc>
              </a:tr>
              <a:tr h="309563">
                <a:tc vMerge="1">
                  <a:txBody>
                    <a:bodyPr/>
                    <a:lstStyle/>
                    <a:p>
                      <a:pPr algn="l" fontAlgn="b"/>
                      <a:endParaRPr lang="en-US" sz="1800" b="1" i="0" u="none" strike="noStrike" dirty="0">
                        <a:solidFill>
                          <a:srgbClr val="000000"/>
                        </a:solidFill>
                        <a:latin typeface="+mj-lt"/>
                        <a:cs typeface="Arial" pitchFamily="34" charset="0"/>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ctr"/>
                </a:tc>
              </a:tr>
              <a:tr h="409595">
                <a:tc>
                  <a:txBody>
                    <a:bodyPr/>
                    <a:lstStyle/>
                    <a:p>
                      <a:pPr algn="l" fontAlgn="b"/>
                      <a:r>
                        <a:rPr lang="en-US" sz="1800" u="none" strike="noStrike" dirty="0" smtClean="0"/>
                        <a:t>Programme Management</a:t>
                      </a:r>
                      <a:endParaRPr lang="en-US" sz="1800" b="0" i="0" u="none" strike="noStrike" dirty="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t>3 252</a:t>
                      </a:r>
                      <a:endParaRPr lang="en-US" sz="1800" b="0" i="0" u="none" strike="noStrike" dirty="0" smtClean="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dk1"/>
                          </a:solidFill>
                          <a:latin typeface="+mn-lt"/>
                          <a:cs typeface="+mn-cs"/>
                        </a:rPr>
                        <a:t>3 483</a:t>
                      </a:r>
                      <a:endParaRPr lang="en-US" sz="1800" b="0" i="0" u="none" strike="noStrike" dirty="0" smtClean="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t>3 740</a:t>
                      </a:r>
                      <a:endParaRPr lang="en-US" sz="1800" b="0" i="0" u="none" strike="noStrike" dirty="0" smtClean="0">
                        <a:solidFill>
                          <a:srgbClr val="000000"/>
                        </a:solidFill>
                        <a:latin typeface="+mj-lt"/>
                        <a:cs typeface="Arial" pitchFamily="34" charset="0"/>
                      </a:endParaRPr>
                    </a:p>
                  </a:txBody>
                  <a:tcPr marL="9525" marR="9525" marT="9525" marB="0" anchor="ctr"/>
                </a:tc>
              </a:tr>
              <a:tr h="408278">
                <a:tc>
                  <a:txBody>
                    <a:bodyPr/>
                    <a:lstStyle/>
                    <a:p>
                      <a:pPr algn="l" fontAlgn="b"/>
                      <a:r>
                        <a:rPr lang="en-US" sz="1800" b="0" i="0" u="none" strike="noStrike" dirty="0" smtClean="0">
                          <a:solidFill>
                            <a:schemeClr val="dk1"/>
                          </a:solidFill>
                          <a:latin typeface="+mn-lt"/>
                          <a:cs typeface="+mn-cs"/>
                        </a:rPr>
                        <a:t>Provincial</a:t>
                      </a:r>
                      <a:r>
                        <a:rPr lang="en-US" sz="1800" b="0" i="0" u="none" strike="noStrike" baseline="0" dirty="0" smtClean="0">
                          <a:solidFill>
                            <a:schemeClr val="dk1"/>
                          </a:solidFill>
                          <a:latin typeface="+mn-lt"/>
                          <a:cs typeface="+mn-cs"/>
                        </a:rPr>
                        <a:t> and Local Liaison</a:t>
                      </a:r>
                      <a:endParaRPr lang="en-US" sz="1800" b="0" i="0" u="none" strike="noStrike" dirty="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chemeClr val="dk1"/>
                          </a:solidFill>
                          <a:latin typeface="+mn-lt"/>
                          <a:cs typeface="+mn-cs"/>
                        </a:rPr>
                        <a:t>77 061</a:t>
                      </a:r>
                      <a:endParaRPr lang="en-US" sz="1800" b="0" i="0" u="none" strike="noStrike" dirty="0" smtClean="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t>82 443</a:t>
                      </a:r>
                      <a:endParaRPr lang="en-US" sz="1800" b="0" i="0" u="none" strike="noStrike" dirty="0" smtClean="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t>88 670</a:t>
                      </a:r>
                      <a:endParaRPr lang="en-US" sz="1800" b="0" i="0" u="none" strike="noStrike" dirty="0" smtClean="0">
                        <a:solidFill>
                          <a:srgbClr val="000000"/>
                        </a:solidFill>
                        <a:latin typeface="+mj-lt"/>
                        <a:cs typeface="Arial" pitchFamily="34" charset="0"/>
                      </a:endParaRPr>
                    </a:p>
                  </a:txBody>
                  <a:tcPr marL="9525" marR="9525" marT="9525" marB="0" anchor="ctr"/>
                </a:tc>
              </a:tr>
              <a:tr h="433633">
                <a:tc>
                  <a:txBody>
                    <a:bodyPr/>
                    <a:lstStyle/>
                    <a:p>
                      <a:pPr algn="l" fontAlgn="b"/>
                      <a:r>
                        <a:rPr lang="en-US" sz="1800" b="0" i="0" u="none" strike="noStrike" dirty="0" smtClean="0">
                          <a:solidFill>
                            <a:schemeClr val="dk1"/>
                          </a:solidFill>
                          <a:latin typeface="+mn-lt"/>
                          <a:cs typeface="+mn-cs"/>
                        </a:rPr>
                        <a:t>Media</a:t>
                      </a:r>
                      <a:r>
                        <a:rPr lang="en-US" sz="1800" b="0" i="0" u="none" strike="noStrike" baseline="0" dirty="0" smtClean="0">
                          <a:solidFill>
                            <a:schemeClr val="dk1"/>
                          </a:solidFill>
                          <a:latin typeface="+mn-lt"/>
                          <a:cs typeface="+mn-cs"/>
                        </a:rPr>
                        <a:t> Engagement</a:t>
                      </a:r>
                      <a:endParaRPr lang="en-US" sz="1800" b="0" i="0" u="none" strike="noStrike" dirty="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t>13 337</a:t>
                      </a:r>
                      <a:endParaRPr lang="en-US" sz="1800" b="0" i="0" u="none" strike="noStrike" dirty="0" smtClean="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t>15 003</a:t>
                      </a:r>
                      <a:endParaRPr lang="en-US" sz="1800" b="0" i="0" u="none" strike="noStrike" dirty="0" smtClean="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i="0" u="none" strike="noStrike" dirty="0" smtClean="0"/>
                        <a:t>16 214</a:t>
                      </a:r>
                      <a:endParaRPr lang="en-US" sz="1800" b="0" i="0" u="none" strike="noStrike" dirty="0" smtClean="0">
                        <a:solidFill>
                          <a:srgbClr val="000000"/>
                        </a:solidFill>
                        <a:latin typeface="+mj-lt"/>
                        <a:cs typeface="Arial" pitchFamily="34" charset="0"/>
                      </a:endParaRPr>
                    </a:p>
                  </a:txBody>
                  <a:tcPr marL="9525" marR="9525" marT="9525" marB="0" anchor="ctr"/>
                </a:tc>
              </a:tr>
              <a:tr h="433633">
                <a:tc>
                  <a:txBody>
                    <a:bodyPr/>
                    <a:lstStyle/>
                    <a:p>
                      <a:pPr algn="l" fontAlgn="b"/>
                      <a:r>
                        <a:rPr lang="en-US" sz="1800" b="0" i="0" u="none" strike="noStrike" dirty="0" smtClean="0">
                          <a:solidFill>
                            <a:srgbClr val="000000"/>
                          </a:solidFill>
                          <a:latin typeface="+mj-lt"/>
                          <a:cs typeface="Arial" pitchFamily="34" charset="0"/>
                        </a:rPr>
                        <a:t>Cluster</a:t>
                      </a:r>
                      <a:r>
                        <a:rPr lang="en-US" sz="1800" b="0" i="0" u="none" strike="noStrike" baseline="0" dirty="0" smtClean="0">
                          <a:solidFill>
                            <a:srgbClr val="000000"/>
                          </a:solidFill>
                          <a:latin typeface="+mj-lt"/>
                          <a:cs typeface="Arial" pitchFamily="34" charset="0"/>
                        </a:rPr>
                        <a:t> Supervision (HD, SP, GA)</a:t>
                      </a:r>
                      <a:endParaRPr lang="en-US" sz="1800" b="0" i="0" u="none" strike="noStrike" dirty="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8 735</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9 356</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10 048</a:t>
                      </a:r>
                    </a:p>
                  </a:txBody>
                  <a:tcPr marL="9525" marR="9525" marT="9525" marB="0" anchor="ctr"/>
                </a:tc>
              </a:tr>
              <a:tr h="433633">
                <a:tc>
                  <a:txBody>
                    <a:bodyPr/>
                    <a:lstStyle/>
                    <a:p>
                      <a:pPr algn="l" fontAlgn="b"/>
                      <a:r>
                        <a:rPr lang="en-US" sz="1800" b="0" i="0" u="none" strike="noStrike" dirty="0" smtClean="0">
                          <a:solidFill>
                            <a:srgbClr val="000000"/>
                          </a:solidFill>
                          <a:latin typeface="+mj-lt"/>
                          <a:cs typeface="Arial" pitchFamily="34" charset="0"/>
                        </a:rPr>
                        <a:t>Cluster Supervision (EI, JI)</a:t>
                      </a:r>
                      <a:endParaRPr lang="en-US" sz="1800" b="0" i="0" u="none" strike="noStrike" dirty="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7 682</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8 224</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8 884</a:t>
                      </a:r>
                    </a:p>
                  </a:txBody>
                  <a:tcPr marL="9525" marR="9525" marT="9525" marB="0" anchor="ctr"/>
                </a:tc>
              </a:tr>
              <a:tr h="735291">
                <a:tc>
                  <a:txBody>
                    <a:bodyPr/>
                    <a:lstStyle/>
                    <a:p>
                      <a:pPr algn="l" fontAlgn="b"/>
                      <a:r>
                        <a:rPr lang="en-US" sz="1800" b="1" u="none" strike="noStrike" dirty="0" smtClean="0"/>
                        <a:t>Total expenditure estimates</a:t>
                      </a:r>
                      <a:endParaRPr lang="en-US" sz="1800" b="1" i="0" u="none" strike="noStrike" dirty="0">
                        <a:solidFill>
                          <a:schemeClr val="tx1"/>
                        </a:solidFill>
                        <a:latin typeface="+mj-lt"/>
                        <a:cs typeface="Arial" pitchFamily="34" charset="0"/>
                      </a:endParaRPr>
                    </a:p>
                  </a:txBody>
                  <a:tcPr marL="9525" marR="9525" marT="9525" marB="0" anchor="ctr">
                    <a:solidFill>
                      <a:schemeClr val="accent5">
                        <a:lumMod val="60000"/>
                        <a:lumOff val="4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baseline="0" dirty="0" smtClean="0"/>
                        <a:t>110 067</a:t>
                      </a:r>
                      <a:endParaRPr lang="en-US" sz="1800" b="1" i="0" u="none" strike="noStrike" dirty="0" smtClean="0">
                        <a:solidFill>
                          <a:schemeClr val="tx1"/>
                        </a:solidFill>
                        <a:latin typeface="+mj-lt"/>
                        <a:cs typeface="Arial" pitchFamily="34" charset="0"/>
                      </a:endParaRPr>
                    </a:p>
                  </a:txBody>
                  <a:tcPr marL="9525" marR="9525" marT="9525" marB="0" anchor="ctr">
                    <a:solidFill>
                      <a:schemeClr val="accent5">
                        <a:lumMod val="60000"/>
                        <a:lumOff val="4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t>118 509</a:t>
                      </a:r>
                      <a:endParaRPr lang="en-US" sz="1800" b="1" i="0" u="none" strike="noStrike" dirty="0" smtClean="0">
                        <a:solidFill>
                          <a:schemeClr val="tx1"/>
                        </a:solidFill>
                        <a:latin typeface="+mj-lt"/>
                        <a:cs typeface="Arial" pitchFamily="34" charset="0"/>
                      </a:endParaRPr>
                    </a:p>
                  </a:txBody>
                  <a:tcPr marL="9525" marR="9525" marT="9525" marB="0" anchor="ctr">
                    <a:solidFill>
                      <a:schemeClr val="accent5">
                        <a:lumMod val="60000"/>
                        <a:lumOff val="4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t>127 556</a:t>
                      </a:r>
                      <a:endParaRPr lang="en-US" sz="1800" b="1" i="0" u="none" strike="noStrike" dirty="0" smtClean="0">
                        <a:solidFill>
                          <a:schemeClr val="tx1"/>
                        </a:solidFill>
                        <a:latin typeface="+mj-lt"/>
                        <a:cs typeface="Arial" pitchFamily="34" charset="0"/>
                      </a:endParaRPr>
                    </a:p>
                  </a:txBody>
                  <a:tcPr marL="9525" marR="9525" marT="9525" marB="0" anchor="ctr">
                    <a:solidFill>
                      <a:schemeClr val="accent5">
                        <a:lumMod val="60000"/>
                        <a:lumOff val="40000"/>
                      </a:schemeClr>
                    </a:solidFill>
                  </a:tcPr>
                </a:tc>
              </a:tr>
            </a:tbl>
          </a:graphicData>
        </a:graphic>
      </p:graphicFrame>
      <p:sp>
        <p:nvSpPr>
          <p:cNvPr id="13" name="Rectangle 12"/>
          <p:cNvSpPr/>
          <p:nvPr/>
        </p:nvSpPr>
        <p:spPr>
          <a:xfrm>
            <a:off x="350652" y="116632"/>
            <a:ext cx="8363272" cy="584775"/>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defTabSz="895350">
              <a:spcBef>
                <a:spcPct val="20000"/>
              </a:spcBef>
            </a:pPr>
            <a:r>
              <a:rPr lang="en-US" sz="3200" b="1" dirty="0">
                <a:solidFill>
                  <a:prstClr val="white"/>
                </a:solidFill>
                <a:latin typeface="+mj-lt"/>
                <a:ea typeface="+mj-ea"/>
                <a:cs typeface="+mj-cs"/>
              </a:rPr>
              <a:t>6.	  2017/20 MTEF Budget Summary</a:t>
            </a:r>
          </a:p>
        </p:txBody>
      </p:sp>
      <p:sp>
        <p:nvSpPr>
          <p:cNvPr id="10" name="Slide Number Placeholder 9"/>
          <p:cNvSpPr>
            <a:spLocks noGrp="1"/>
          </p:cNvSpPr>
          <p:nvPr>
            <p:ph type="sldNum" sz="quarter" idx="12"/>
          </p:nvPr>
        </p:nvSpPr>
        <p:spPr/>
        <p:txBody>
          <a:bodyPr/>
          <a:lstStyle/>
          <a:p>
            <a:pPr>
              <a:defRPr/>
            </a:pPr>
            <a:fld id="{0F169759-5B8E-4615-9B5F-9FE9CB008716}" type="slidenum">
              <a:rPr lang="en-US" smtClean="0">
                <a:solidFill>
                  <a:srgbClr val="4F271C">
                    <a:shade val="90000"/>
                  </a:srgbClr>
                </a:solidFill>
              </a:rPr>
              <a:pPr>
                <a:defRPr/>
              </a:pPr>
              <a:t>32</a:t>
            </a:fld>
            <a:endParaRPr lang="en-US" dirty="0">
              <a:solidFill>
                <a:srgbClr val="4F271C">
                  <a:shade val="90000"/>
                </a:srgbClr>
              </a:solidFill>
            </a:endParaRPr>
          </a:p>
        </p:txBody>
      </p:sp>
    </p:spTree>
    <p:extLst>
      <p:ext uri="{BB962C8B-B14F-4D97-AF65-F5344CB8AC3E}">
        <p14:creationId xmlns:p14="http://schemas.microsoft.com/office/powerpoint/2010/main" xmlns="" val="2621599803"/>
      </p:ext>
    </p:extLst>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nvPr>
        </p:nvGraphicFramePr>
        <p:xfrm>
          <a:off x="131976" y="1501736"/>
          <a:ext cx="8823490" cy="4321601"/>
        </p:xfrm>
        <a:graphic>
          <a:graphicData uri="http://schemas.openxmlformats.org/drawingml/2006/table">
            <a:tbl>
              <a:tblPr>
                <a:tableStyleId>{22838BEF-8BB2-4498-84A7-C5851F593DF1}</a:tableStyleId>
              </a:tblPr>
              <a:tblGrid>
                <a:gridCol w="3054284"/>
                <a:gridCol w="1508288"/>
                <a:gridCol w="914400"/>
                <a:gridCol w="1150073"/>
                <a:gridCol w="1206630"/>
                <a:gridCol w="989815"/>
              </a:tblGrid>
              <a:tr h="309563">
                <a:tc rowSpan="2">
                  <a:txBody>
                    <a:bodyPr/>
                    <a:lstStyle/>
                    <a:p>
                      <a:pPr algn="ctr" fontAlgn="b"/>
                      <a:r>
                        <a:rPr lang="en-US" sz="1800" b="1" i="0" u="none" strike="noStrike" dirty="0" smtClean="0">
                          <a:solidFill>
                            <a:srgbClr val="000000"/>
                          </a:solidFill>
                          <a:latin typeface="+mj-lt"/>
                          <a:cs typeface="Arial" pitchFamily="34" charset="0"/>
                        </a:rPr>
                        <a:t>PROG 3: INTERGOVERNMENTAL</a:t>
                      </a:r>
                      <a:r>
                        <a:rPr lang="en-US" sz="1800" b="1" i="0" u="none" strike="noStrike" baseline="0" dirty="0" smtClean="0">
                          <a:solidFill>
                            <a:srgbClr val="000000"/>
                          </a:solidFill>
                          <a:latin typeface="+mj-lt"/>
                          <a:cs typeface="Arial" pitchFamily="34" charset="0"/>
                        </a:rPr>
                        <a:t> COORDINATION AND STAKEHOLDER MANAGEMENT</a:t>
                      </a:r>
                      <a:r>
                        <a:rPr lang="en-US" sz="1800" b="1" i="0" u="none" strike="noStrike" dirty="0" smtClean="0">
                          <a:solidFill>
                            <a:srgbClr val="000000"/>
                          </a:solidFill>
                          <a:latin typeface="+mj-lt"/>
                          <a:cs typeface="Arial" pitchFamily="34" charset="0"/>
                        </a:rPr>
                        <a:t> </a:t>
                      </a:r>
                      <a:endParaRPr lang="en-US" sz="1800" b="1" i="0" u="none" strike="noStrike" dirty="0">
                        <a:solidFill>
                          <a:srgbClr val="000000"/>
                        </a:solidFill>
                        <a:latin typeface="+mj-lt"/>
                        <a:cs typeface="Arial" pitchFamily="34" charset="0"/>
                      </a:endParaRPr>
                    </a:p>
                  </a:txBody>
                  <a:tcPr marL="9525" marR="9525" marT="9525" marB="0" anchor="ctr"/>
                </a:tc>
                <a:tc gridSpan="5">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2017/18</a:t>
                      </a:r>
                      <a:endParaRPr kumimoji="0" lang="en-US" sz="1800" b="1" i="1" u="none" strike="noStrike" kern="1200" dirty="0" smtClean="0">
                        <a:solidFill>
                          <a:schemeClr val="tx1"/>
                        </a:solidFill>
                        <a:latin typeface="+mj-lt"/>
                        <a:ea typeface="+mn-ea"/>
                        <a:cs typeface="+mn-cs"/>
                      </a:endParaRPr>
                    </a:p>
                  </a:txBody>
                  <a:tcPr marL="9525" marR="9525" marT="9525" marB="0" anchor="b"/>
                </a:tc>
                <a:tc hMerge="1">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kumimoji="0" lang="en-US" sz="1800" b="1" i="1" u="none" strike="noStrike" kern="1200" dirty="0" smtClean="0">
                        <a:solidFill>
                          <a:schemeClr val="tx1"/>
                        </a:solidFill>
                        <a:latin typeface="+mj-lt"/>
                        <a:ea typeface="+mn-ea"/>
                        <a:cs typeface="+mn-cs"/>
                      </a:endParaRPr>
                    </a:p>
                  </a:txBody>
                  <a:tcPr marL="9525" marR="9525" marT="9525" marB="0" anchor="b"/>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kumimoji="0" lang="en-US" sz="1800" b="1" i="1" u="none" strike="noStrike" kern="1200" dirty="0" smtClean="0">
                        <a:solidFill>
                          <a:schemeClr val="tx1"/>
                        </a:solidFill>
                        <a:latin typeface="+mj-lt"/>
                        <a:ea typeface="+mn-ea"/>
                        <a:cs typeface="+mn-cs"/>
                      </a:endParaRPr>
                    </a:p>
                  </a:txBody>
                  <a:tcPr marL="9525" marR="9525" marT="9525" marB="0" anchor="b"/>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kumimoji="0" lang="en-US" sz="1800" b="1" i="1" u="none" strike="noStrike" kern="1200" dirty="0" smtClean="0">
                        <a:solidFill>
                          <a:schemeClr val="tx1"/>
                        </a:solidFill>
                        <a:latin typeface="+mj-lt"/>
                        <a:ea typeface="+mn-ea"/>
                        <a:cs typeface="+mn-cs"/>
                      </a:endParaRPr>
                    </a:p>
                  </a:txBody>
                  <a:tcPr marL="9525" marR="9525" marT="9525" marB="0" anchor="b"/>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kumimoji="0" lang="en-US" sz="1800" b="1" i="1" u="none" strike="noStrike" kern="1200" dirty="0" smtClean="0">
                        <a:solidFill>
                          <a:schemeClr val="tx1"/>
                        </a:solidFill>
                        <a:latin typeface="+mj-lt"/>
                        <a:ea typeface="+mn-ea"/>
                        <a:cs typeface="+mn-cs"/>
                      </a:endParaRPr>
                    </a:p>
                  </a:txBody>
                  <a:tcPr marL="9525" marR="9525" marT="9525" marB="0" anchor="b"/>
                </a:tc>
              </a:tr>
              <a:tr h="309563">
                <a:tc vMerge="1">
                  <a:txBody>
                    <a:bodyPr/>
                    <a:lstStyle/>
                    <a:p>
                      <a:pPr algn="l" fontAlgn="b"/>
                      <a:endParaRPr lang="en-US" sz="1800" b="1" i="0" u="none" strike="noStrike" dirty="0">
                        <a:solidFill>
                          <a:srgbClr val="000000"/>
                        </a:solidFill>
                        <a:latin typeface="+mj-lt"/>
                        <a:cs typeface="Arial" pitchFamily="34" charset="0"/>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Compensation of Employees</a:t>
                      </a:r>
                      <a:endParaRPr kumimoji="0" lang="en-US" sz="1800" b="1" i="1" u="none" strike="noStrike" kern="1200" dirty="0" smtClean="0">
                        <a:solidFill>
                          <a:schemeClr val="tx1"/>
                        </a:solidFill>
                        <a:latin typeface="+mj-lt"/>
                        <a:ea typeface="+mn-ea"/>
                        <a:cs typeface="+mn-cs"/>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Goods and Services</a:t>
                      </a:r>
                      <a:endParaRPr kumimoji="0" lang="en-US" sz="1800" b="1" i="1" u="none" strike="noStrike" kern="1200" dirty="0" smtClean="0">
                        <a:solidFill>
                          <a:schemeClr val="tx1"/>
                        </a:solidFill>
                        <a:latin typeface="+mj-lt"/>
                        <a:ea typeface="+mn-ea"/>
                        <a:cs typeface="+mn-cs"/>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Transfers and Subsidies</a:t>
                      </a:r>
                      <a:endParaRPr kumimoji="0" lang="en-US" sz="1800" b="1" i="1" u="none" strike="noStrike" kern="1200" dirty="0" smtClean="0">
                        <a:solidFill>
                          <a:schemeClr val="tx1"/>
                        </a:solidFill>
                        <a:latin typeface="+mj-lt"/>
                        <a:ea typeface="+mn-ea"/>
                        <a:cs typeface="+mn-cs"/>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Payments for capital</a:t>
                      </a:r>
                      <a:r>
                        <a:rPr kumimoji="0" lang="en-US" sz="1800" b="1" u="none" strike="noStrike" kern="1200" baseline="0" dirty="0" smtClean="0"/>
                        <a:t> assets</a:t>
                      </a:r>
                      <a:endParaRPr kumimoji="0" lang="en-US" sz="1800" b="1" i="1" u="none" strike="noStrike" kern="1200" dirty="0" smtClean="0">
                        <a:solidFill>
                          <a:schemeClr val="tx1"/>
                        </a:solidFill>
                        <a:latin typeface="+mj-lt"/>
                        <a:ea typeface="+mn-ea"/>
                        <a:cs typeface="+mn-cs"/>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1" u="none" strike="noStrike" kern="1200" dirty="0" smtClean="0"/>
                        <a:t>Total</a:t>
                      </a:r>
                      <a:endParaRPr kumimoji="0" lang="en-US" sz="1800" b="1" i="1" u="none" strike="noStrike" kern="1200" dirty="0" smtClean="0">
                        <a:solidFill>
                          <a:schemeClr val="tx1"/>
                        </a:solidFill>
                        <a:latin typeface="+mj-lt"/>
                        <a:ea typeface="+mn-ea"/>
                        <a:cs typeface="+mn-cs"/>
                      </a:endParaRPr>
                    </a:p>
                  </a:txBody>
                  <a:tcPr marL="9525" marR="9525" marT="9525" marB="0" anchor="ctr"/>
                </a:tc>
              </a:tr>
              <a:tr h="309563">
                <a:tc>
                  <a:txBody>
                    <a:bodyPr/>
                    <a:lstStyle/>
                    <a:p>
                      <a:pPr algn="l" fontAlgn="b"/>
                      <a:r>
                        <a:rPr lang="en-US" sz="1800" b="1" u="none" strike="noStrike" dirty="0" smtClean="0"/>
                        <a:t>MTEF</a:t>
                      </a:r>
                      <a:r>
                        <a:rPr lang="en-US" sz="1800" b="1" u="none" strike="noStrike" baseline="0" dirty="0" smtClean="0"/>
                        <a:t> allocation</a:t>
                      </a:r>
                      <a:endParaRPr lang="en-US" sz="1800" b="1" i="0" u="none" strike="noStrike" dirty="0">
                        <a:solidFill>
                          <a:srgbClr val="000000"/>
                        </a:solidFill>
                        <a:latin typeface="+mj-lt"/>
                        <a:cs typeface="Arial" pitchFamily="34" charset="0"/>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sng" strike="noStrike" dirty="0" smtClean="0">
                          <a:solidFill>
                            <a:srgbClr val="000000"/>
                          </a:solidFill>
                          <a:latin typeface="+mj-lt"/>
                          <a:cs typeface="Arial" pitchFamily="34" charset="0"/>
                        </a:rPr>
                        <a:t>R’000</a:t>
                      </a:r>
                    </a:p>
                  </a:txBody>
                  <a:tcPr marL="9525" marR="9525" marT="9525" marB="0" anchor="b"/>
                </a:tc>
              </a:tr>
              <a:tr h="447302">
                <a:tc>
                  <a:txBody>
                    <a:bodyPr/>
                    <a:lstStyle/>
                    <a:p>
                      <a:pPr algn="l" fontAlgn="b"/>
                      <a:r>
                        <a:rPr lang="en-US" sz="1800" u="none" strike="noStrike" dirty="0" smtClean="0"/>
                        <a:t>Programme Management</a:t>
                      </a:r>
                      <a:endParaRPr lang="en-US" sz="1800" b="0" i="0" u="none" strike="noStrike" dirty="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2 885</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367</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latin typeface="+mj-lt"/>
                          <a:cs typeface="Arial" pitchFamily="34" charset="0"/>
                        </a:rPr>
                        <a:t>3 252</a:t>
                      </a:r>
                    </a:p>
                  </a:txBody>
                  <a:tcPr marL="9525" marR="9525" marT="9525" marB="0" anchor="ctr"/>
                </a:tc>
              </a:tr>
              <a:tr h="414779">
                <a:tc>
                  <a:txBody>
                    <a:bodyPr/>
                    <a:lstStyle/>
                    <a:p>
                      <a:pPr algn="l" fontAlgn="b"/>
                      <a:r>
                        <a:rPr lang="en-US" sz="1800" b="0" i="0" u="none" strike="noStrike" dirty="0" smtClean="0">
                          <a:solidFill>
                            <a:schemeClr val="dk1"/>
                          </a:solidFill>
                          <a:latin typeface="+mn-lt"/>
                          <a:cs typeface="+mn-cs"/>
                        </a:rPr>
                        <a:t>Provincial</a:t>
                      </a:r>
                      <a:r>
                        <a:rPr lang="en-US" sz="1800" b="0" i="0" u="none" strike="noStrike" baseline="0" dirty="0" smtClean="0">
                          <a:solidFill>
                            <a:schemeClr val="dk1"/>
                          </a:solidFill>
                          <a:latin typeface="+mn-lt"/>
                          <a:cs typeface="+mn-cs"/>
                        </a:rPr>
                        <a:t> and Local Liaison</a:t>
                      </a:r>
                      <a:endParaRPr lang="en-US" sz="1800" b="0" i="0" u="none" strike="noStrike" dirty="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60 466</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16 124</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10</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461</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latin typeface="+mj-lt"/>
                          <a:cs typeface="Arial" pitchFamily="34" charset="0"/>
                        </a:rPr>
                        <a:t>77 061</a:t>
                      </a:r>
                    </a:p>
                  </a:txBody>
                  <a:tcPr marL="9525" marR="9525" marT="9525" marB="0" anchor="ctr"/>
                </a:tc>
              </a:tr>
              <a:tr h="424206">
                <a:tc>
                  <a:txBody>
                    <a:bodyPr/>
                    <a:lstStyle/>
                    <a:p>
                      <a:pPr algn="l" fontAlgn="b"/>
                      <a:r>
                        <a:rPr lang="en-US" sz="1800" b="0" i="0" u="none" strike="noStrike" dirty="0" smtClean="0">
                          <a:solidFill>
                            <a:schemeClr val="dk1"/>
                          </a:solidFill>
                          <a:latin typeface="+mn-lt"/>
                          <a:cs typeface="+mn-cs"/>
                        </a:rPr>
                        <a:t>Media</a:t>
                      </a:r>
                      <a:r>
                        <a:rPr lang="en-US" sz="1800" b="0" i="0" u="none" strike="noStrike" baseline="0" dirty="0" smtClean="0">
                          <a:solidFill>
                            <a:schemeClr val="dk1"/>
                          </a:solidFill>
                          <a:latin typeface="+mn-lt"/>
                          <a:cs typeface="+mn-cs"/>
                        </a:rPr>
                        <a:t> Engagement</a:t>
                      </a:r>
                      <a:endParaRPr lang="en-US" sz="1800" b="0" i="0" u="none" strike="noStrike" dirty="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10 398</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2 937</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2</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latin typeface="+mj-lt"/>
                          <a:cs typeface="Arial" pitchFamily="34" charset="0"/>
                        </a:rPr>
                        <a:t>13 337</a:t>
                      </a:r>
                    </a:p>
                  </a:txBody>
                  <a:tcPr marL="9525" marR="9525" marT="9525" marB="0" anchor="ctr"/>
                </a:tc>
              </a:tr>
              <a:tr h="424206">
                <a:tc>
                  <a:txBody>
                    <a:bodyPr/>
                    <a:lstStyle/>
                    <a:p>
                      <a:pPr algn="l" fontAlgn="b"/>
                      <a:r>
                        <a:rPr lang="en-US" sz="1800" b="0" i="0" u="none" strike="noStrike" dirty="0" smtClean="0">
                          <a:solidFill>
                            <a:srgbClr val="000000"/>
                          </a:solidFill>
                          <a:latin typeface="+mj-lt"/>
                          <a:cs typeface="Arial" pitchFamily="34" charset="0"/>
                        </a:rPr>
                        <a:t>Cluster</a:t>
                      </a:r>
                      <a:r>
                        <a:rPr lang="en-US" sz="1800" b="0" i="0" u="none" strike="noStrike" baseline="0" dirty="0" smtClean="0">
                          <a:solidFill>
                            <a:srgbClr val="000000"/>
                          </a:solidFill>
                          <a:latin typeface="+mj-lt"/>
                          <a:cs typeface="Arial" pitchFamily="34" charset="0"/>
                        </a:rPr>
                        <a:t> Supervision (HD, SP, GA)</a:t>
                      </a:r>
                      <a:endParaRPr lang="en-US" sz="1800" b="0" i="0" u="none" strike="noStrike" dirty="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7 836</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899</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latin typeface="+mj-lt"/>
                          <a:cs typeface="Arial" pitchFamily="34" charset="0"/>
                        </a:rPr>
                        <a:t>8 735</a:t>
                      </a:r>
                    </a:p>
                  </a:txBody>
                  <a:tcPr marL="9525" marR="9525" marT="9525" marB="0" anchor="ctr"/>
                </a:tc>
              </a:tr>
              <a:tr h="424206">
                <a:tc>
                  <a:txBody>
                    <a:bodyPr/>
                    <a:lstStyle/>
                    <a:p>
                      <a:pPr algn="l" fontAlgn="b"/>
                      <a:r>
                        <a:rPr lang="en-US" sz="1800" b="0" i="0" u="none" strike="noStrike" dirty="0" smtClean="0">
                          <a:solidFill>
                            <a:srgbClr val="000000"/>
                          </a:solidFill>
                          <a:latin typeface="+mj-lt"/>
                          <a:cs typeface="Arial" pitchFamily="34" charset="0"/>
                        </a:rPr>
                        <a:t>Cluster Supervision (EI, JI)</a:t>
                      </a:r>
                      <a:endParaRPr lang="en-US" sz="1800" b="0" i="0" u="none" strike="noStrike" dirty="0">
                        <a:solidFill>
                          <a:srgbClr val="000000"/>
                        </a:solidFill>
                        <a:latin typeface="+mj-lt"/>
                        <a:cs typeface="Arial" pitchFamily="34" charset="0"/>
                      </a:endParaRP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6 791</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891</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mj-lt"/>
                          <a:cs typeface="Arial" pitchFamily="34" charset="0"/>
                        </a:rPr>
                        <a:t>-</a:t>
                      </a:r>
                    </a:p>
                  </a:txBody>
                  <a:tcPr marL="9525" marR="9525" marT="9525"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latin typeface="+mj-lt"/>
                          <a:cs typeface="Arial" pitchFamily="34" charset="0"/>
                        </a:rPr>
                        <a:t>7 682</a:t>
                      </a:r>
                    </a:p>
                  </a:txBody>
                  <a:tcPr marL="9525" marR="9525" marT="9525" marB="0" anchor="ctr"/>
                </a:tc>
              </a:tr>
              <a:tr h="735291">
                <a:tc>
                  <a:txBody>
                    <a:bodyPr/>
                    <a:lstStyle/>
                    <a:p>
                      <a:pPr algn="l" fontAlgn="b"/>
                      <a:r>
                        <a:rPr lang="en-US" sz="1800" b="1" u="none" strike="noStrike" dirty="0" smtClean="0"/>
                        <a:t>Total expenditure estimates</a:t>
                      </a:r>
                      <a:endParaRPr lang="en-US" sz="1800" b="1" i="0" u="none" strike="noStrike" dirty="0">
                        <a:solidFill>
                          <a:schemeClr val="tx1"/>
                        </a:solidFill>
                        <a:latin typeface="+mj-lt"/>
                        <a:cs typeface="Arial" pitchFamily="34" charset="0"/>
                      </a:endParaRPr>
                    </a:p>
                  </a:txBody>
                  <a:tcPr marL="9525" marR="9525" marT="9525" marB="0" anchor="ctr">
                    <a:solidFill>
                      <a:schemeClr val="accent5">
                        <a:lumMod val="60000"/>
                        <a:lumOff val="4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88 376</a:t>
                      </a:r>
                    </a:p>
                  </a:txBody>
                  <a:tcPr marL="9525" marR="9525" marT="9525" marB="0" anchor="ctr">
                    <a:solidFill>
                      <a:schemeClr val="accent5">
                        <a:lumMod val="60000"/>
                        <a:lumOff val="4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21 218</a:t>
                      </a:r>
                    </a:p>
                  </a:txBody>
                  <a:tcPr marL="9525" marR="9525" marT="9525" marB="0" anchor="ctr">
                    <a:solidFill>
                      <a:schemeClr val="accent5">
                        <a:lumMod val="60000"/>
                        <a:lumOff val="4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12</a:t>
                      </a:r>
                    </a:p>
                  </a:txBody>
                  <a:tcPr marL="9525" marR="9525" marT="9525" marB="0" anchor="ctr">
                    <a:solidFill>
                      <a:schemeClr val="accent5">
                        <a:lumMod val="60000"/>
                        <a:lumOff val="4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461</a:t>
                      </a:r>
                    </a:p>
                  </a:txBody>
                  <a:tcPr marL="9525" marR="9525" marT="9525" marB="0" anchor="ctr">
                    <a:solidFill>
                      <a:schemeClr val="accent5">
                        <a:lumMod val="60000"/>
                        <a:lumOff val="4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mj-lt"/>
                          <a:cs typeface="Arial" pitchFamily="34" charset="0"/>
                        </a:rPr>
                        <a:t>110 067</a:t>
                      </a:r>
                    </a:p>
                  </a:txBody>
                  <a:tcPr marL="9525" marR="9525" marT="9525" marB="0" anchor="ctr">
                    <a:solidFill>
                      <a:schemeClr val="accent5">
                        <a:lumMod val="60000"/>
                        <a:lumOff val="40000"/>
                      </a:schemeClr>
                    </a:solidFill>
                  </a:tcPr>
                </a:tc>
              </a:tr>
            </a:tbl>
          </a:graphicData>
        </a:graphic>
      </p:graphicFrame>
      <p:sp>
        <p:nvSpPr>
          <p:cNvPr id="13" name="Rectangle 12"/>
          <p:cNvSpPr/>
          <p:nvPr/>
        </p:nvSpPr>
        <p:spPr>
          <a:xfrm>
            <a:off x="131976" y="188640"/>
            <a:ext cx="8823490" cy="584775"/>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defTabSz="895350">
              <a:spcBef>
                <a:spcPct val="20000"/>
              </a:spcBef>
            </a:pPr>
            <a:r>
              <a:rPr lang="en-US" sz="3200" b="1" dirty="0">
                <a:solidFill>
                  <a:prstClr val="white"/>
                </a:solidFill>
                <a:latin typeface="+mj-lt"/>
                <a:ea typeface="+mj-ea"/>
                <a:cs typeface="+mj-cs"/>
              </a:rPr>
              <a:t>6.	  2017/20 MTEF Budget Summary</a:t>
            </a:r>
          </a:p>
        </p:txBody>
      </p:sp>
      <p:sp>
        <p:nvSpPr>
          <p:cNvPr id="10" name="Slide Number Placeholder 9"/>
          <p:cNvSpPr>
            <a:spLocks noGrp="1"/>
          </p:cNvSpPr>
          <p:nvPr>
            <p:ph type="sldNum" sz="quarter" idx="12"/>
          </p:nvPr>
        </p:nvSpPr>
        <p:spPr/>
        <p:txBody>
          <a:bodyPr/>
          <a:lstStyle/>
          <a:p>
            <a:pPr>
              <a:defRPr/>
            </a:pPr>
            <a:fld id="{0F169759-5B8E-4615-9B5F-9FE9CB008716}" type="slidenum">
              <a:rPr lang="en-US" smtClean="0">
                <a:solidFill>
                  <a:srgbClr val="4F271C">
                    <a:shade val="90000"/>
                  </a:srgbClr>
                </a:solidFill>
              </a:rPr>
              <a:pPr>
                <a:defRPr/>
              </a:pPr>
              <a:t>33</a:t>
            </a:fld>
            <a:endParaRPr lang="en-US" dirty="0">
              <a:solidFill>
                <a:srgbClr val="4F271C">
                  <a:shade val="90000"/>
                </a:srgbClr>
              </a:solidFill>
            </a:endParaRPr>
          </a:p>
        </p:txBody>
      </p:sp>
    </p:spTree>
    <p:extLst>
      <p:ext uri="{BB962C8B-B14F-4D97-AF65-F5344CB8AC3E}">
        <p14:creationId xmlns:p14="http://schemas.microsoft.com/office/powerpoint/2010/main" xmlns="" val="864745465"/>
      </p:ext>
    </p:extLst>
  </p:cSld>
  <p:clrMapOvr>
    <a:masterClrMapping/>
  </p:clrMapOvr>
  <p:transition>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txBox="1">
            <a:spLocks noChangeArrowheads="1"/>
          </p:cNvSpPr>
          <p:nvPr/>
        </p:nvSpPr>
        <p:spPr bwMode="auto">
          <a:xfrm>
            <a:off x="1930395" y="2087563"/>
            <a:ext cx="4835227" cy="1143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anchor="b"/>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defTabSz="457200" eaLnBrk="1" hangingPunct="1"/>
            <a:r>
              <a:rPr lang="en-US" sz="6600" dirty="0">
                <a:solidFill>
                  <a:srgbClr val="9BBB59">
                    <a:lumMod val="75000"/>
                  </a:srgbClr>
                </a:solidFill>
                <a:latin typeface="+mn-lt"/>
                <a:ea typeface="Calibri" pitchFamily="34" charset="0"/>
                <a:cs typeface="Calibri" pitchFamily="34" charset="0"/>
              </a:rPr>
              <a:t>Thank you</a:t>
            </a:r>
          </a:p>
        </p:txBody>
      </p:sp>
      <p:sp>
        <p:nvSpPr>
          <p:cNvPr id="2" name="Slide Number Placeholder 1"/>
          <p:cNvSpPr>
            <a:spLocks noGrp="1"/>
          </p:cNvSpPr>
          <p:nvPr>
            <p:ph type="sldNum" sz="quarter" idx="12"/>
          </p:nvPr>
        </p:nvSpPr>
        <p:spPr/>
        <p:txBody>
          <a:bodyPr/>
          <a:lstStyle/>
          <a:p>
            <a:fld id="{8843D58F-2DAB-1446-A47E-C34A82BC1FA1}" type="slidenum">
              <a:rPr lang="en-US" smtClean="0">
                <a:solidFill>
                  <a:prstClr val="black">
                    <a:tint val="75000"/>
                  </a:prstClr>
                </a:solidFill>
              </a:rPr>
              <a:pPr/>
              <a:t>34</a:t>
            </a:fld>
            <a:endParaRPr lang="en-US" dirty="0">
              <a:solidFill>
                <a:prstClr val="black">
                  <a:tint val="75000"/>
                </a:prstClr>
              </a:solidFill>
            </a:endParaRPr>
          </a:p>
        </p:txBody>
      </p:sp>
    </p:spTree>
    <p:extLst>
      <p:ext uri="{BB962C8B-B14F-4D97-AF65-F5344CB8AC3E}">
        <p14:creationId xmlns:p14="http://schemas.microsoft.com/office/powerpoint/2010/main" xmlns="" val="392877539"/>
      </p:ext>
    </p:extLst>
  </p:cSld>
  <p:clrMapOvr>
    <a:masterClrMapping/>
  </p:clrMapOvr>
  <p:transition>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Group 48"/>
          <p:cNvGrpSpPr/>
          <p:nvPr/>
        </p:nvGrpSpPr>
        <p:grpSpPr>
          <a:xfrm>
            <a:off x="790063" y="5424657"/>
            <a:ext cx="8098706" cy="1028679"/>
            <a:chOff x="993531" y="4932485"/>
            <a:chExt cx="8098706" cy="1178169"/>
          </a:xfrm>
        </p:grpSpPr>
        <p:sp>
          <p:nvSpPr>
            <p:cNvPr id="48" name="Rectangle 47"/>
            <p:cNvSpPr/>
            <p:nvPr/>
          </p:nvSpPr>
          <p:spPr>
            <a:xfrm>
              <a:off x="993531" y="4932485"/>
              <a:ext cx="8098706" cy="1178169"/>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dirty="0"/>
            </a:p>
          </p:txBody>
        </p:sp>
        <p:sp>
          <p:nvSpPr>
            <p:cNvPr id="15" name="Rectangle 14"/>
            <p:cNvSpPr/>
            <p:nvPr/>
          </p:nvSpPr>
          <p:spPr>
            <a:xfrm>
              <a:off x="1722379" y="5086098"/>
              <a:ext cx="2276957" cy="646331"/>
            </a:xfrm>
            <a:prstGeom prst="rect">
              <a:avLst/>
            </a:prstGeom>
          </p:spPr>
          <p:txBody>
            <a:bodyPr wrap="square">
              <a:spAutoFit/>
            </a:bodyPr>
            <a:lstStyle/>
            <a:p>
              <a:r>
                <a:rPr lang="en-ZA" sz="1200" b="1" dirty="0" smtClean="0"/>
                <a:t>COMMUNICATION STRATEGY</a:t>
              </a:r>
            </a:p>
            <a:p>
              <a:r>
                <a:rPr lang="en-ZA" sz="1200" dirty="0" smtClean="0"/>
                <a:t>Enhance system communication effectiveness and accountability.</a:t>
              </a:r>
              <a:endParaRPr lang="en-ZA" sz="1200" dirty="0"/>
            </a:p>
          </p:txBody>
        </p:sp>
        <p:sp>
          <p:nvSpPr>
            <p:cNvPr id="16" name="Rectangle 15"/>
            <p:cNvSpPr/>
            <p:nvPr/>
          </p:nvSpPr>
          <p:spPr>
            <a:xfrm>
              <a:off x="1722379" y="5106838"/>
              <a:ext cx="2276957" cy="800704"/>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dirty="0"/>
            </a:p>
          </p:txBody>
        </p:sp>
        <p:sp>
          <p:nvSpPr>
            <p:cNvPr id="17" name="Rectangle 16"/>
            <p:cNvSpPr/>
            <p:nvPr/>
          </p:nvSpPr>
          <p:spPr>
            <a:xfrm>
              <a:off x="4212537" y="5091850"/>
              <a:ext cx="2276957" cy="830997"/>
            </a:xfrm>
            <a:prstGeom prst="rect">
              <a:avLst/>
            </a:prstGeom>
          </p:spPr>
          <p:txBody>
            <a:bodyPr wrap="square">
              <a:spAutoFit/>
            </a:bodyPr>
            <a:lstStyle/>
            <a:p>
              <a:r>
                <a:rPr lang="en-ZA" sz="1200" b="1" dirty="0" smtClean="0"/>
                <a:t>CAMPAIGN MANAGEMENT</a:t>
              </a:r>
            </a:p>
            <a:p>
              <a:r>
                <a:rPr lang="en-ZA" sz="1200" dirty="0" smtClean="0"/>
                <a:t>Integrated planning, execution, monitoring and evaluation of communication activity.</a:t>
              </a:r>
              <a:endParaRPr lang="en-ZA" sz="1200" dirty="0"/>
            </a:p>
          </p:txBody>
        </p:sp>
        <p:sp>
          <p:nvSpPr>
            <p:cNvPr id="18" name="Rectangle 17"/>
            <p:cNvSpPr/>
            <p:nvPr/>
          </p:nvSpPr>
          <p:spPr>
            <a:xfrm>
              <a:off x="4212537" y="5112590"/>
              <a:ext cx="2276957" cy="800704"/>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dirty="0"/>
            </a:p>
          </p:txBody>
        </p:sp>
        <p:sp>
          <p:nvSpPr>
            <p:cNvPr id="19" name="Rectangle 18"/>
            <p:cNvSpPr/>
            <p:nvPr/>
          </p:nvSpPr>
          <p:spPr>
            <a:xfrm>
              <a:off x="6694060" y="5088976"/>
              <a:ext cx="2276957" cy="646331"/>
            </a:xfrm>
            <a:prstGeom prst="rect">
              <a:avLst/>
            </a:prstGeom>
          </p:spPr>
          <p:txBody>
            <a:bodyPr wrap="square">
              <a:spAutoFit/>
            </a:bodyPr>
            <a:lstStyle/>
            <a:p>
              <a:r>
                <a:rPr lang="en-ZA" sz="1200" b="1" dirty="0" smtClean="0"/>
                <a:t>CONTENT DEVELOPMENT</a:t>
              </a:r>
            </a:p>
            <a:p>
              <a:r>
                <a:rPr lang="en-ZA" sz="1200" dirty="0" smtClean="0"/>
                <a:t>Enhance system communication effectiveness and accountability.</a:t>
              </a:r>
              <a:endParaRPr lang="en-ZA" sz="1200" dirty="0"/>
            </a:p>
          </p:txBody>
        </p:sp>
        <p:sp>
          <p:nvSpPr>
            <p:cNvPr id="20" name="Rectangle 19"/>
            <p:cNvSpPr/>
            <p:nvPr/>
          </p:nvSpPr>
          <p:spPr>
            <a:xfrm>
              <a:off x="6694060" y="5109716"/>
              <a:ext cx="2276957" cy="800704"/>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dirty="0"/>
            </a:p>
          </p:txBody>
        </p:sp>
        <p:sp>
          <p:nvSpPr>
            <p:cNvPr id="45" name="TextBox 44"/>
            <p:cNvSpPr txBox="1"/>
            <p:nvPr/>
          </p:nvSpPr>
          <p:spPr>
            <a:xfrm rot="16200000">
              <a:off x="955378" y="5365495"/>
              <a:ext cx="805157" cy="461665"/>
            </a:xfrm>
            <a:prstGeom prst="rect">
              <a:avLst/>
            </a:prstGeom>
            <a:noFill/>
          </p:spPr>
          <p:txBody>
            <a:bodyPr wrap="none" rtlCol="0">
              <a:spAutoFit/>
            </a:bodyPr>
            <a:lstStyle/>
            <a:p>
              <a:r>
                <a:rPr lang="en-ZA" sz="1200" b="1" dirty="0" smtClean="0"/>
                <a:t>CORE </a:t>
              </a:r>
            </a:p>
            <a:p>
              <a:r>
                <a:rPr lang="en-ZA" sz="1200" b="1" dirty="0" smtClean="0"/>
                <a:t>BUSINESS</a:t>
              </a:r>
              <a:endParaRPr lang="en-ZA" sz="1200" b="1" dirty="0"/>
            </a:p>
          </p:txBody>
        </p:sp>
      </p:grpSp>
      <p:grpSp>
        <p:nvGrpSpPr>
          <p:cNvPr id="54" name="Group 53"/>
          <p:cNvGrpSpPr/>
          <p:nvPr/>
        </p:nvGrpSpPr>
        <p:grpSpPr>
          <a:xfrm>
            <a:off x="730586" y="4312679"/>
            <a:ext cx="8098706" cy="1000230"/>
            <a:chOff x="993532" y="3791580"/>
            <a:chExt cx="8098706" cy="1000230"/>
          </a:xfrm>
        </p:grpSpPr>
        <p:sp>
          <p:nvSpPr>
            <p:cNvPr id="50" name="Rectangle 49"/>
            <p:cNvSpPr/>
            <p:nvPr/>
          </p:nvSpPr>
          <p:spPr>
            <a:xfrm>
              <a:off x="993532" y="3791580"/>
              <a:ext cx="8098706" cy="1000230"/>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dirty="0"/>
            </a:p>
          </p:txBody>
        </p:sp>
        <p:sp>
          <p:nvSpPr>
            <p:cNvPr id="21" name="Rectangle 20"/>
            <p:cNvSpPr/>
            <p:nvPr/>
          </p:nvSpPr>
          <p:spPr>
            <a:xfrm>
              <a:off x="1420730" y="3853124"/>
              <a:ext cx="2276957" cy="646331"/>
            </a:xfrm>
            <a:prstGeom prst="rect">
              <a:avLst/>
            </a:prstGeom>
          </p:spPr>
          <p:txBody>
            <a:bodyPr wrap="square">
              <a:spAutoFit/>
            </a:bodyPr>
            <a:lstStyle/>
            <a:p>
              <a:r>
                <a:rPr lang="en-ZA" sz="1200" b="1" dirty="0" smtClean="0"/>
                <a:t>PEOPLE READINESS</a:t>
              </a:r>
            </a:p>
            <a:p>
              <a:r>
                <a:rPr lang="en-ZA" sz="1200" dirty="0" smtClean="0"/>
                <a:t>Align leadership talent to drive execution of Corporate Strategy</a:t>
              </a:r>
              <a:endParaRPr lang="en-ZA" sz="1200" dirty="0"/>
            </a:p>
          </p:txBody>
        </p:sp>
        <p:sp>
          <p:nvSpPr>
            <p:cNvPr id="22" name="Rectangle 21"/>
            <p:cNvSpPr/>
            <p:nvPr/>
          </p:nvSpPr>
          <p:spPr>
            <a:xfrm>
              <a:off x="1420730" y="3873864"/>
              <a:ext cx="2276957" cy="800704"/>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dirty="0"/>
            </a:p>
          </p:txBody>
        </p:sp>
        <p:sp>
          <p:nvSpPr>
            <p:cNvPr id="23" name="Rectangle 22"/>
            <p:cNvSpPr/>
            <p:nvPr/>
          </p:nvSpPr>
          <p:spPr>
            <a:xfrm>
              <a:off x="3910888" y="3858876"/>
              <a:ext cx="2276957" cy="646331"/>
            </a:xfrm>
            <a:prstGeom prst="rect">
              <a:avLst/>
            </a:prstGeom>
          </p:spPr>
          <p:txBody>
            <a:bodyPr wrap="square">
              <a:spAutoFit/>
            </a:bodyPr>
            <a:lstStyle/>
            <a:p>
              <a:r>
                <a:rPr lang="en-ZA" sz="1200" b="1" dirty="0" smtClean="0"/>
                <a:t>INFORMATION READINESS</a:t>
              </a:r>
            </a:p>
            <a:p>
              <a:r>
                <a:rPr lang="en-ZA" sz="1200" dirty="0" smtClean="0"/>
                <a:t>Access to relevant, timely, quality information</a:t>
              </a:r>
              <a:endParaRPr lang="en-ZA" sz="1200" dirty="0"/>
            </a:p>
          </p:txBody>
        </p:sp>
        <p:sp>
          <p:nvSpPr>
            <p:cNvPr id="24" name="Rectangle 23"/>
            <p:cNvSpPr/>
            <p:nvPr/>
          </p:nvSpPr>
          <p:spPr>
            <a:xfrm>
              <a:off x="3910888" y="3879616"/>
              <a:ext cx="2276957" cy="800704"/>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dirty="0"/>
            </a:p>
          </p:txBody>
        </p:sp>
        <p:sp>
          <p:nvSpPr>
            <p:cNvPr id="25" name="Rectangle 24"/>
            <p:cNvSpPr/>
            <p:nvPr/>
          </p:nvSpPr>
          <p:spPr>
            <a:xfrm>
              <a:off x="6392411" y="3856002"/>
              <a:ext cx="2613400" cy="646331"/>
            </a:xfrm>
            <a:prstGeom prst="rect">
              <a:avLst/>
            </a:prstGeom>
          </p:spPr>
          <p:txBody>
            <a:bodyPr wrap="square">
              <a:spAutoFit/>
            </a:bodyPr>
            <a:lstStyle/>
            <a:p>
              <a:r>
                <a:rPr lang="en-ZA" sz="1200" b="1" dirty="0" smtClean="0"/>
                <a:t>PERFORMANCE EXCELLENCE CULTURE</a:t>
              </a:r>
            </a:p>
            <a:p>
              <a:r>
                <a:rPr lang="en-ZA" sz="1200" dirty="0" smtClean="0"/>
                <a:t>Align department performance to Corporate Strategy</a:t>
              </a:r>
              <a:endParaRPr lang="en-ZA" sz="1200" dirty="0"/>
            </a:p>
          </p:txBody>
        </p:sp>
        <p:sp>
          <p:nvSpPr>
            <p:cNvPr id="26" name="Rectangle 25"/>
            <p:cNvSpPr/>
            <p:nvPr/>
          </p:nvSpPr>
          <p:spPr>
            <a:xfrm>
              <a:off x="6392411" y="3876742"/>
              <a:ext cx="2613400" cy="800704"/>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dirty="0"/>
            </a:p>
          </p:txBody>
        </p:sp>
        <p:sp>
          <p:nvSpPr>
            <p:cNvPr id="46" name="TextBox 45"/>
            <p:cNvSpPr txBox="1"/>
            <p:nvPr/>
          </p:nvSpPr>
          <p:spPr>
            <a:xfrm rot="16200000">
              <a:off x="792006" y="4194667"/>
              <a:ext cx="838819" cy="276999"/>
            </a:xfrm>
            <a:prstGeom prst="rect">
              <a:avLst/>
            </a:prstGeom>
            <a:noFill/>
          </p:spPr>
          <p:txBody>
            <a:bodyPr wrap="none" rtlCol="0">
              <a:spAutoFit/>
            </a:bodyPr>
            <a:lstStyle/>
            <a:p>
              <a:r>
                <a:rPr lang="en-ZA" sz="1200" b="1" dirty="0" smtClean="0"/>
                <a:t>ENABLERS</a:t>
              </a:r>
              <a:endParaRPr lang="en-ZA" sz="1200" b="1" dirty="0"/>
            </a:p>
          </p:txBody>
        </p:sp>
      </p:grpSp>
      <p:grpSp>
        <p:nvGrpSpPr>
          <p:cNvPr id="53" name="Group 52"/>
          <p:cNvGrpSpPr/>
          <p:nvPr/>
        </p:nvGrpSpPr>
        <p:grpSpPr>
          <a:xfrm>
            <a:off x="50264" y="2792860"/>
            <a:ext cx="8955712" cy="1450731"/>
            <a:chOff x="136525" y="2180492"/>
            <a:chExt cx="8955712" cy="1450731"/>
          </a:xfrm>
        </p:grpSpPr>
        <p:sp>
          <p:nvSpPr>
            <p:cNvPr id="52" name="Rectangle 51"/>
            <p:cNvSpPr/>
            <p:nvPr/>
          </p:nvSpPr>
          <p:spPr>
            <a:xfrm>
              <a:off x="136525" y="2180492"/>
              <a:ext cx="8955712" cy="1450731"/>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dirty="0"/>
            </a:p>
          </p:txBody>
        </p:sp>
        <p:sp>
          <p:nvSpPr>
            <p:cNvPr id="33" name="Rectangle 32"/>
            <p:cNvSpPr/>
            <p:nvPr/>
          </p:nvSpPr>
          <p:spPr>
            <a:xfrm>
              <a:off x="3666792" y="2325568"/>
              <a:ext cx="2469290" cy="1126462"/>
            </a:xfrm>
            <a:prstGeom prst="rect">
              <a:avLst/>
            </a:prstGeom>
          </p:spPr>
          <p:txBody>
            <a:bodyPr wrap="square">
              <a:spAutoFit/>
            </a:bodyPr>
            <a:lstStyle/>
            <a:p>
              <a:r>
                <a:rPr lang="en-ZA" sz="1200" b="1" dirty="0" smtClean="0"/>
                <a:t>GOAL 2</a:t>
              </a:r>
            </a:p>
            <a:p>
              <a:pPr lvl="0">
                <a:lnSpc>
                  <a:spcPct val="115000"/>
                </a:lnSpc>
                <a:spcAft>
                  <a:spcPts val="0"/>
                </a:spcAft>
              </a:pPr>
              <a:r>
                <a:rPr lang="en-ZA" sz="1200" dirty="0" smtClean="0"/>
                <a:t>Professionalise the </a:t>
              </a:r>
              <a:r>
                <a:rPr lang="en-ZA" sz="1200" dirty="0"/>
                <a:t>communication system by building a reliable knowledge </a:t>
              </a:r>
              <a:r>
                <a:rPr lang="en-ZA" sz="1200" dirty="0" smtClean="0"/>
                <a:t>base </a:t>
              </a:r>
              <a:r>
                <a:rPr lang="en-ZA" sz="1200" dirty="0"/>
                <a:t>through communication products.</a:t>
              </a:r>
              <a:endParaRPr lang="en-ZA" sz="1400" dirty="0">
                <a:latin typeface="Arial" panose="020B0604020202020204" pitchFamily="34" charset="0"/>
                <a:ea typeface="Calibri" panose="020F0502020204030204" pitchFamily="34" charset="0"/>
              </a:endParaRPr>
            </a:p>
          </p:txBody>
        </p:sp>
        <p:sp>
          <p:nvSpPr>
            <p:cNvPr id="34" name="Rectangle 33"/>
            <p:cNvSpPr/>
            <p:nvPr/>
          </p:nvSpPr>
          <p:spPr>
            <a:xfrm>
              <a:off x="3632326" y="2293608"/>
              <a:ext cx="2310653" cy="11795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dirty="0"/>
            </a:p>
          </p:txBody>
        </p:sp>
        <p:sp>
          <p:nvSpPr>
            <p:cNvPr id="39" name="Rectangle 38"/>
            <p:cNvSpPr/>
            <p:nvPr/>
          </p:nvSpPr>
          <p:spPr>
            <a:xfrm>
              <a:off x="610227" y="2268421"/>
              <a:ext cx="1880711" cy="1200329"/>
            </a:xfrm>
            <a:prstGeom prst="rect">
              <a:avLst/>
            </a:prstGeom>
          </p:spPr>
          <p:txBody>
            <a:bodyPr wrap="square">
              <a:spAutoFit/>
            </a:bodyPr>
            <a:lstStyle/>
            <a:p>
              <a:r>
                <a:rPr lang="en-ZA" sz="1200" b="1" dirty="0" smtClean="0"/>
                <a:t>GOAL 1</a:t>
              </a:r>
            </a:p>
            <a:p>
              <a:r>
                <a:rPr lang="en-ZA" sz="1200" dirty="0"/>
                <a:t>Maintain and strengthen a well-functioning communication system that proactively informs and engages the public.</a:t>
              </a:r>
            </a:p>
          </p:txBody>
        </p:sp>
        <p:sp>
          <p:nvSpPr>
            <p:cNvPr id="40" name="Rectangle 39"/>
            <p:cNvSpPr/>
            <p:nvPr/>
          </p:nvSpPr>
          <p:spPr>
            <a:xfrm>
              <a:off x="610227" y="2280368"/>
              <a:ext cx="1957125" cy="11795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dirty="0"/>
            </a:p>
          </p:txBody>
        </p:sp>
        <p:sp>
          <p:nvSpPr>
            <p:cNvPr id="43" name="Rectangle 42"/>
            <p:cNvSpPr/>
            <p:nvPr/>
          </p:nvSpPr>
          <p:spPr>
            <a:xfrm>
              <a:off x="6952821" y="2261358"/>
              <a:ext cx="1615489" cy="1015663"/>
            </a:xfrm>
            <a:prstGeom prst="rect">
              <a:avLst/>
            </a:prstGeom>
          </p:spPr>
          <p:txBody>
            <a:bodyPr wrap="square">
              <a:spAutoFit/>
            </a:bodyPr>
            <a:lstStyle/>
            <a:p>
              <a:r>
                <a:rPr lang="en-ZA" sz="1200" b="1" dirty="0" smtClean="0"/>
                <a:t>GOAL </a:t>
              </a:r>
            </a:p>
            <a:p>
              <a:r>
                <a:rPr lang="en-ZA" sz="1200" dirty="0" smtClean="0"/>
                <a:t>A responsive</a:t>
              </a:r>
              <a:r>
                <a:rPr lang="en-ZA" sz="1200" dirty="0"/>
                <a:t>, cost-effective, compliant and business-focused organisation.</a:t>
              </a:r>
            </a:p>
          </p:txBody>
        </p:sp>
        <p:sp>
          <p:nvSpPr>
            <p:cNvPr id="44" name="Rectangle 43"/>
            <p:cNvSpPr/>
            <p:nvPr/>
          </p:nvSpPr>
          <p:spPr>
            <a:xfrm>
              <a:off x="6876407" y="2272441"/>
              <a:ext cx="1808735" cy="117958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dirty="0"/>
            </a:p>
          </p:txBody>
        </p:sp>
        <p:sp>
          <p:nvSpPr>
            <p:cNvPr id="47" name="TextBox 46"/>
            <p:cNvSpPr txBox="1"/>
            <p:nvPr/>
          </p:nvSpPr>
          <p:spPr>
            <a:xfrm rot="16200000">
              <a:off x="-85779" y="2853827"/>
              <a:ext cx="906274" cy="461665"/>
            </a:xfrm>
            <a:prstGeom prst="rect">
              <a:avLst/>
            </a:prstGeom>
            <a:noFill/>
          </p:spPr>
          <p:txBody>
            <a:bodyPr wrap="none" rtlCol="0">
              <a:spAutoFit/>
            </a:bodyPr>
            <a:lstStyle/>
            <a:p>
              <a:r>
                <a:rPr lang="en-ZA" sz="1200" b="1" dirty="0" smtClean="0"/>
                <a:t>STRATEGIC </a:t>
              </a:r>
            </a:p>
            <a:p>
              <a:r>
                <a:rPr lang="en-ZA" sz="1200" b="1" dirty="0" smtClean="0"/>
                <a:t>GOALS</a:t>
              </a:r>
              <a:endParaRPr lang="en-ZA" sz="1200" b="1" dirty="0"/>
            </a:p>
          </p:txBody>
        </p:sp>
      </p:grpSp>
      <p:grpSp>
        <p:nvGrpSpPr>
          <p:cNvPr id="57" name="Group 56"/>
          <p:cNvGrpSpPr/>
          <p:nvPr/>
        </p:nvGrpSpPr>
        <p:grpSpPr>
          <a:xfrm>
            <a:off x="83882" y="743455"/>
            <a:ext cx="8963426" cy="1943100"/>
            <a:chOff x="128812" y="140677"/>
            <a:chExt cx="8963426" cy="1943100"/>
          </a:xfrm>
        </p:grpSpPr>
        <p:sp>
          <p:nvSpPr>
            <p:cNvPr id="55" name="Rectangle 54"/>
            <p:cNvSpPr/>
            <p:nvPr/>
          </p:nvSpPr>
          <p:spPr>
            <a:xfrm>
              <a:off x="136526" y="140677"/>
              <a:ext cx="8955712" cy="1943100"/>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dirty="0"/>
            </a:p>
          </p:txBody>
        </p:sp>
        <p:sp>
          <p:nvSpPr>
            <p:cNvPr id="5" name="TextBox 4"/>
            <p:cNvSpPr txBox="1"/>
            <p:nvPr/>
          </p:nvSpPr>
          <p:spPr>
            <a:xfrm>
              <a:off x="3496739" y="241536"/>
              <a:ext cx="1342677" cy="1015663"/>
            </a:xfrm>
            <a:prstGeom prst="rect">
              <a:avLst/>
            </a:prstGeom>
            <a:noFill/>
          </p:spPr>
          <p:txBody>
            <a:bodyPr wrap="square" rtlCol="0">
              <a:spAutoFit/>
            </a:bodyPr>
            <a:lstStyle/>
            <a:p>
              <a:r>
                <a:rPr lang="en-ZA" sz="1200" b="1" dirty="0" smtClean="0"/>
                <a:t>VISION</a:t>
              </a:r>
            </a:p>
            <a:p>
              <a:r>
                <a:rPr lang="en-GB" sz="1200" dirty="0"/>
                <a:t>The pulse of communication excellence in </a:t>
              </a:r>
              <a:r>
                <a:rPr lang="en-GB" sz="1200" dirty="0" smtClean="0"/>
                <a:t>government</a:t>
              </a:r>
              <a:r>
                <a:rPr lang="en-GB" sz="1200" dirty="0"/>
                <a:t>.</a:t>
              </a:r>
              <a:endParaRPr lang="en-ZA" sz="1200" dirty="0"/>
            </a:p>
          </p:txBody>
        </p:sp>
        <p:sp>
          <p:nvSpPr>
            <p:cNvPr id="6" name="TextBox 5"/>
            <p:cNvSpPr txBox="1"/>
            <p:nvPr/>
          </p:nvSpPr>
          <p:spPr>
            <a:xfrm>
              <a:off x="4899801" y="247578"/>
              <a:ext cx="2363637" cy="1754326"/>
            </a:xfrm>
            <a:prstGeom prst="rect">
              <a:avLst/>
            </a:prstGeom>
            <a:noFill/>
          </p:spPr>
          <p:txBody>
            <a:bodyPr wrap="square" rtlCol="0">
              <a:spAutoFit/>
            </a:bodyPr>
            <a:lstStyle/>
            <a:p>
              <a:r>
                <a:rPr lang="en-ZA" sz="1200" b="1" dirty="0" smtClean="0"/>
                <a:t>MISSION</a:t>
              </a:r>
            </a:p>
            <a:p>
              <a:r>
                <a:rPr lang="en-ZA" sz="1200" dirty="0"/>
                <a:t>To deliver effective strategic government communication; set and influence adherence to standards and coherence of message and proactively communicate with the public about government policies, plans, programmes and achievements.</a:t>
              </a:r>
            </a:p>
          </p:txBody>
        </p:sp>
        <p:sp>
          <p:nvSpPr>
            <p:cNvPr id="7" name="TextBox 6"/>
            <p:cNvSpPr txBox="1"/>
            <p:nvPr/>
          </p:nvSpPr>
          <p:spPr>
            <a:xfrm>
              <a:off x="7260555" y="238667"/>
              <a:ext cx="1831682" cy="1200329"/>
            </a:xfrm>
            <a:prstGeom prst="rect">
              <a:avLst/>
            </a:prstGeom>
            <a:noFill/>
          </p:spPr>
          <p:txBody>
            <a:bodyPr wrap="square" rtlCol="0">
              <a:spAutoFit/>
            </a:bodyPr>
            <a:lstStyle/>
            <a:p>
              <a:r>
                <a:rPr lang="en-ZA" sz="1200" b="1" dirty="0" smtClean="0"/>
                <a:t>CORE VALUES</a:t>
              </a:r>
            </a:p>
            <a:p>
              <a:r>
                <a:rPr lang="en-ZA" sz="1200" dirty="0" smtClean="0"/>
                <a:t>Professionalism</a:t>
              </a:r>
            </a:p>
            <a:p>
              <a:r>
                <a:rPr lang="en-ZA" sz="1200" dirty="0" smtClean="0"/>
                <a:t>Diversity</a:t>
              </a:r>
            </a:p>
            <a:p>
              <a:r>
                <a:rPr lang="en-ZA" sz="1200" dirty="0" smtClean="0"/>
                <a:t>Openness &amp; Transparency</a:t>
              </a:r>
            </a:p>
            <a:p>
              <a:r>
                <a:rPr lang="en-ZA" sz="1200" dirty="0" smtClean="0"/>
                <a:t>Innovation</a:t>
              </a:r>
            </a:p>
            <a:p>
              <a:r>
                <a:rPr lang="en-ZA" sz="1200" dirty="0" smtClean="0"/>
                <a:t>Honesty &amp; Integrity</a:t>
              </a:r>
            </a:p>
          </p:txBody>
        </p:sp>
        <p:sp>
          <p:nvSpPr>
            <p:cNvPr id="10" name="Rectangle 9"/>
            <p:cNvSpPr/>
            <p:nvPr/>
          </p:nvSpPr>
          <p:spPr>
            <a:xfrm>
              <a:off x="425982" y="226839"/>
              <a:ext cx="2950862" cy="1569660"/>
            </a:xfrm>
            <a:prstGeom prst="rect">
              <a:avLst/>
            </a:prstGeom>
          </p:spPr>
          <p:txBody>
            <a:bodyPr wrap="square">
              <a:spAutoFit/>
            </a:bodyPr>
            <a:lstStyle/>
            <a:p>
              <a:r>
                <a:rPr lang="en-ZA" sz="1200" b="1" dirty="0" smtClean="0"/>
                <a:t>MANDATE</a:t>
              </a:r>
            </a:p>
            <a:p>
              <a:r>
                <a:rPr lang="en-ZA" sz="1200" dirty="0" smtClean="0"/>
                <a:t>Provide strategic leadership and coordination of a government communications system that ensures that the public is informed, and have access to government programmes and policies that benefit them.</a:t>
              </a:r>
              <a:endParaRPr lang="en-ZA" sz="1200" dirty="0"/>
            </a:p>
            <a:p>
              <a:endParaRPr lang="en-ZA" sz="1200" dirty="0"/>
            </a:p>
          </p:txBody>
        </p:sp>
        <p:sp>
          <p:nvSpPr>
            <p:cNvPr id="11" name="Rectangle 10"/>
            <p:cNvSpPr/>
            <p:nvPr/>
          </p:nvSpPr>
          <p:spPr>
            <a:xfrm>
              <a:off x="425982" y="247578"/>
              <a:ext cx="2892486" cy="1733587"/>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dirty="0"/>
            </a:p>
          </p:txBody>
        </p:sp>
        <p:sp>
          <p:nvSpPr>
            <p:cNvPr id="12" name="Rectangle 11"/>
            <p:cNvSpPr/>
            <p:nvPr/>
          </p:nvSpPr>
          <p:spPr>
            <a:xfrm>
              <a:off x="3496740" y="241536"/>
              <a:ext cx="1230533" cy="173962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dirty="0"/>
            </a:p>
          </p:txBody>
        </p:sp>
        <p:sp>
          <p:nvSpPr>
            <p:cNvPr id="13" name="Rectangle 12"/>
            <p:cNvSpPr/>
            <p:nvPr/>
          </p:nvSpPr>
          <p:spPr>
            <a:xfrm>
              <a:off x="4899801" y="241536"/>
              <a:ext cx="2260122" cy="173962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dirty="0"/>
            </a:p>
          </p:txBody>
        </p:sp>
        <p:sp>
          <p:nvSpPr>
            <p:cNvPr id="14" name="Rectangle 13"/>
            <p:cNvSpPr/>
            <p:nvPr/>
          </p:nvSpPr>
          <p:spPr>
            <a:xfrm>
              <a:off x="7263438" y="241536"/>
              <a:ext cx="1742538" cy="173962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dirty="0"/>
            </a:p>
          </p:txBody>
        </p:sp>
        <p:sp>
          <p:nvSpPr>
            <p:cNvPr id="56" name="TextBox 55"/>
            <p:cNvSpPr txBox="1"/>
            <p:nvPr/>
          </p:nvSpPr>
          <p:spPr>
            <a:xfrm rot="16200000">
              <a:off x="-566859" y="1107827"/>
              <a:ext cx="1668342" cy="276999"/>
            </a:xfrm>
            <a:prstGeom prst="rect">
              <a:avLst/>
            </a:prstGeom>
            <a:noFill/>
          </p:spPr>
          <p:txBody>
            <a:bodyPr wrap="none" rtlCol="0">
              <a:spAutoFit/>
            </a:bodyPr>
            <a:lstStyle/>
            <a:p>
              <a:r>
                <a:rPr lang="en-ZA" sz="1200" b="1" dirty="0" smtClean="0"/>
                <a:t>ORGANISATIONAL DNA</a:t>
              </a:r>
              <a:endParaRPr lang="en-ZA" sz="1200" b="1" dirty="0"/>
            </a:p>
          </p:txBody>
        </p:sp>
      </p:grpSp>
      <p:sp>
        <p:nvSpPr>
          <p:cNvPr id="41" name="Title 3"/>
          <p:cNvSpPr txBox="1">
            <a:spLocks/>
          </p:cNvSpPr>
          <p:nvPr/>
        </p:nvSpPr>
        <p:spPr>
          <a:xfrm>
            <a:off x="91597" y="116632"/>
            <a:ext cx="8955710" cy="517239"/>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defRPr/>
            </a:pPr>
            <a:r>
              <a:rPr lang="en-US" sz="3600" b="1" dirty="0" smtClean="0">
                <a:solidFill>
                  <a:prstClr val="white"/>
                </a:solidFill>
              </a:rPr>
              <a:t>1.2   Strategy Map</a:t>
            </a:r>
            <a:endParaRPr lang="en-US" sz="3600" b="1" dirty="0">
              <a:solidFill>
                <a:prstClr val="white"/>
              </a:solidFill>
            </a:endParaRPr>
          </a:p>
        </p:txBody>
      </p:sp>
      <p:sp>
        <p:nvSpPr>
          <p:cNvPr id="42" name="Slide Number Placeholder 2"/>
          <p:cNvSpPr>
            <a:spLocks noGrp="1"/>
          </p:cNvSpPr>
          <p:nvPr>
            <p:ph type="sldNum" sz="quarter" idx="12"/>
          </p:nvPr>
        </p:nvSpPr>
        <p:spPr>
          <a:xfrm>
            <a:off x="6656676" y="6335807"/>
            <a:ext cx="2133600" cy="365125"/>
          </a:xfrm>
        </p:spPr>
        <p:txBody>
          <a:bodyPr/>
          <a:lstStyle/>
          <a:p>
            <a:r>
              <a:rPr lang="en-US" dirty="0">
                <a:solidFill>
                  <a:prstClr val="black">
                    <a:tint val="75000"/>
                  </a:prstClr>
                </a:solidFill>
              </a:rPr>
              <a:t>4</a:t>
            </a:r>
          </a:p>
        </p:txBody>
      </p:sp>
    </p:spTree>
    <p:extLst>
      <p:ext uri="{BB962C8B-B14F-4D97-AF65-F5344CB8AC3E}">
        <p14:creationId xmlns:p14="http://schemas.microsoft.com/office/powerpoint/2010/main" xmlns="" val="1057833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xmlns="" val="2540293444"/>
              </p:ext>
            </p:extLst>
          </p:nvPr>
        </p:nvGraphicFramePr>
        <p:xfrm>
          <a:off x="755576" y="908720"/>
          <a:ext cx="7931224"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3"/>
          <p:cNvSpPr>
            <a:spLocks noGrp="1"/>
          </p:cNvSpPr>
          <p:nvPr>
            <p:ph type="title"/>
          </p:nvPr>
        </p:nvSpPr>
        <p:spPr>
          <a:xfrm>
            <a:off x="457200" y="116632"/>
            <a:ext cx="8229600" cy="432048"/>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defTabSz="457200">
              <a:spcBef>
                <a:spcPct val="0"/>
              </a:spcBef>
              <a:defRPr/>
            </a:pPr>
            <a:r>
              <a:rPr lang="en-US" sz="3600" b="1" dirty="0" smtClean="0">
                <a:solidFill>
                  <a:prstClr val="white"/>
                </a:solidFill>
              </a:rPr>
              <a:t>1.3	2017/20 Strategic Objectives</a:t>
            </a:r>
            <a:endParaRPr lang="en-US" sz="3600" b="1" dirty="0">
              <a:solidFill>
                <a:prstClr val="white"/>
              </a:solidFill>
            </a:endParaRPr>
          </a:p>
        </p:txBody>
      </p:sp>
      <p:sp>
        <p:nvSpPr>
          <p:cNvPr id="5" name="Slide Number Placeholder 2"/>
          <p:cNvSpPr>
            <a:spLocks noGrp="1"/>
          </p:cNvSpPr>
          <p:nvPr>
            <p:ph type="sldNum" sz="quarter" idx="12"/>
          </p:nvPr>
        </p:nvSpPr>
        <p:spPr>
          <a:xfrm>
            <a:off x="6656676" y="6335807"/>
            <a:ext cx="2133600" cy="365125"/>
          </a:xfrm>
        </p:spPr>
        <p:txBody>
          <a:bodyPr/>
          <a:lstStyle/>
          <a:p>
            <a:r>
              <a:rPr lang="en-US" dirty="0" smtClean="0">
                <a:solidFill>
                  <a:prstClr val="black">
                    <a:tint val="75000"/>
                  </a:prstClr>
                </a:solidFill>
              </a:rPr>
              <a:t>5</a:t>
            </a:r>
            <a:endParaRPr lang="en-US" dirty="0">
              <a:solidFill>
                <a:prstClr val="black">
                  <a:tint val="75000"/>
                </a:prstClr>
              </a:solidFill>
            </a:endParaRPr>
          </a:p>
        </p:txBody>
      </p:sp>
    </p:spTree>
    <p:extLst>
      <p:ext uri="{BB962C8B-B14F-4D97-AF65-F5344CB8AC3E}">
        <p14:creationId xmlns:p14="http://schemas.microsoft.com/office/powerpoint/2010/main" xmlns="" val="19458033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pPr>
              <a:defRPr/>
            </a:pPr>
            <a:fld id="{77790086-B0CB-4773-B5CA-215602DDF80F}" type="slidenum">
              <a:rPr lang="en-US" smtClean="0"/>
              <a:pPr>
                <a:defRPr/>
              </a:pPr>
              <a:t>6</a:t>
            </a:fld>
            <a:endParaRPr lang="en-US" dirty="0"/>
          </a:p>
        </p:txBody>
      </p:sp>
      <p:sp>
        <p:nvSpPr>
          <p:cNvPr id="8" name="Line 138"/>
          <p:cNvSpPr>
            <a:spLocks noChangeShapeType="1"/>
          </p:cNvSpPr>
          <p:nvPr/>
        </p:nvSpPr>
        <p:spPr bwMode="auto">
          <a:xfrm>
            <a:off x="179512" y="836712"/>
            <a:ext cx="8712968"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ZA" dirty="0"/>
          </a:p>
        </p:txBody>
      </p:sp>
      <p:graphicFrame>
        <p:nvGraphicFramePr>
          <p:cNvPr id="2" name="Table 1"/>
          <p:cNvGraphicFramePr>
            <a:graphicFrameLocks noGrp="1"/>
          </p:cNvGraphicFramePr>
          <p:nvPr>
            <p:extLst>
              <p:ext uri="{D42A27DB-BD31-4B8C-83A1-F6EECF244321}">
                <p14:modId xmlns:p14="http://schemas.microsoft.com/office/powerpoint/2010/main" xmlns="" val="271163024"/>
              </p:ext>
            </p:extLst>
          </p:nvPr>
        </p:nvGraphicFramePr>
        <p:xfrm>
          <a:off x="251520" y="1196752"/>
          <a:ext cx="8640960" cy="4114800"/>
        </p:xfrm>
        <a:graphic>
          <a:graphicData uri="http://schemas.openxmlformats.org/drawingml/2006/table">
            <a:tbl>
              <a:tblPr firstRow="1" bandRow="1">
                <a:tableStyleId>{073A0DAA-6AF3-43AB-8588-CEC1D06C72B9}</a:tableStyleId>
              </a:tblPr>
              <a:tblGrid>
                <a:gridCol w="4104456"/>
                <a:gridCol w="4536504"/>
              </a:tblGrid>
              <a:tr h="41782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2400" dirty="0" smtClean="0">
                          <a:solidFill>
                            <a:schemeClr val="bg1"/>
                          </a:solidFill>
                          <a:latin typeface="+mj-lt"/>
                        </a:rPr>
                        <a:t>Challenges</a:t>
                      </a:r>
                    </a:p>
                  </a:txBody>
                  <a:tcPr>
                    <a:solidFill>
                      <a:schemeClr val="accent2">
                        <a:lumMod val="7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2400" dirty="0" smtClean="0">
                          <a:solidFill>
                            <a:schemeClr val="bg1"/>
                          </a:solidFill>
                          <a:latin typeface="+mj-lt"/>
                        </a:rPr>
                        <a:t>Action</a:t>
                      </a:r>
                      <a:r>
                        <a:rPr lang="en-ZA" sz="2400" baseline="0" dirty="0" smtClean="0">
                          <a:solidFill>
                            <a:schemeClr val="bg1"/>
                          </a:solidFill>
                          <a:latin typeface="+mj-lt"/>
                        </a:rPr>
                        <a:t> </a:t>
                      </a:r>
                      <a:r>
                        <a:rPr lang="en-ZA" sz="2400" dirty="0" smtClean="0">
                          <a:solidFill>
                            <a:schemeClr val="bg1"/>
                          </a:solidFill>
                          <a:latin typeface="+mj-lt"/>
                        </a:rPr>
                        <a:t>Plans</a:t>
                      </a:r>
                    </a:p>
                  </a:txBody>
                  <a:tcPr>
                    <a:solidFill>
                      <a:schemeClr val="accent2">
                        <a:lumMod val="75000"/>
                      </a:schemeClr>
                    </a:solidFill>
                  </a:tcPr>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kern="1200" dirty="0" smtClean="0"/>
                        <a:t>1.	Limited fiscal</a:t>
                      </a:r>
                      <a:r>
                        <a:rPr lang="en-ZA" sz="1800" kern="1200" baseline="0" dirty="0" smtClean="0"/>
                        <a:t> resources in 	constrained budget environment</a:t>
                      </a:r>
                      <a:endParaRPr lang="en-ZA" sz="1800" b="0" kern="1200" dirty="0" smtClean="0">
                        <a:solidFill>
                          <a:schemeClr val="tx1"/>
                        </a:solidFill>
                      </a:endParaRPr>
                    </a:p>
                  </a:txBody>
                  <a:tcPr/>
                </a:tc>
                <a:tc>
                  <a:txBody>
                    <a:bodyPr/>
                    <a:lstStyle/>
                    <a:p>
                      <a:pPr marL="342900" marR="0" indent="-342900" algn="l" defTabSz="457200" rtl="0" eaLnBrk="1" fontAlgn="auto" latinLnBrk="0" hangingPunct="1">
                        <a:lnSpc>
                          <a:spcPct val="100000"/>
                        </a:lnSpc>
                        <a:spcBef>
                          <a:spcPts val="0"/>
                        </a:spcBef>
                        <a:spcAft>
                          <a:spcPts val="0"/>
                        </a:spcAft>
                        <a:buClrTx/>
                        <a:buSzTx/>
                        <a:buFontTx/>
                        <a:buAutoNum type="arabicPeriod"/>
                        <a:tabLst/>
                        <a:defRPr/>
                      </a:pPr>
                      <a:r>
                        <a:rPr lang="en-ZA" sz="1800" b="0" i="0" kern="1200" dirty="0" smtClean="0">
                          <a:solidFill>
                            <a:schemeClr val="tx1"/>
                          </a:solidFill>
                        </a:rPr>
                        <a:t>Reprioritisation and improved efficiency from </a:t>
                      </a:r>
                      <a:r>
                        <a:rPr lang="en-ZA" sz="1800" b="0" i="0" kern="1200" baseline="0" dirty="0" smtClean="0">
                          <a:solidFill>
                            <a:schemeClr val="tx1"/>
                          </a:solidFill>
                        </a:rPr>
                        <a:t>other departmental resources for priority interventions</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200" b="0" i="0" kern="1200" dirty="0" smtClean="0">
                        <a:solidFill>
                          <a:schemeClr val="tx1"/>
                        </a:solidFill>
                      </a:endParaRPr>
                    </a:p>
                  </a:txBody>
                  <a:tcPr/>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kern="1200" dirty="0" smtClean="0"/>
                        <a:t>2.	Increased demand for government</a:t>
                      </a:r>
                      <a:r>
                        <a:rPr lang="en-ZA" sz="1800" kern="1200" baseline="0" dirty="0" smtClean="0"/>
                        <a:t> 	communication in a dynamic 	democracy</a:t>
                      </a:r>
                      <a:endParaRPr lang="en-ZA" sz="1800" b="0" kern="12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kern="1200" dirty="0" smtClean="0"/>
                        <a:t>2.1	Re-evaluate govt communication 	approach, platform and language mix</a:t>
                      </a:r>
                      <a:endParaRPr lang="en-ZA" sz="1800" b="0" kern="1200" dirty="0" smtClean="0">
                        <a:solidFill>
                          <a:schemeClr val="tx1"/>
                        </a:solidFill>
                      </a:endParaRPr>
                    </a:p>
                  </a:txBody>
                  <a:tcPr/>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ZA" sz="1800" b="0" kern="12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kern="1200" dirty="0" smtClean="0"/>
                        <a:t>2.2	Increase </a:t>
                      </a:r>
                      <a:r>
                        <a:rPr lang="en-ZA" sz="1800" i="1" kern="1200" dirty="0" smtClean="0"/>
                        <a:t>Vuk’uzenzele</a:t>
                      </a:r>
                      <a:r>
                        <a:rPr lang="en-ZA" sz="1800" kern="1200" dirty="0" smtClean="0"/>
                        <a:t> newspaper’s reach </a:t>
                      </a:r>
                      <a:endParaRPr lang="en-ZA" sz="1800" b="0" kern="1200" dirty="0" smtClean="0">
                        <a:solidFill>
                          <a:schemeClr val="tx1"/>
                        </a:solidFill>
                      </a:endParaRPr>
                    </a:p>
                  </a:txBody>
                  <a:tcPr/>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kern="1200" dirty="0" smtClean="0"/>
                        <a:t>3.	Contested communication 	environment</a:t>
                      </a:r>
                      <a:endParaRPr lang="en-ZA" sz="1800" b="0" kern="12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kern="1200" dirty="0" smtClean="0"/>
                        <a:t>3.	Present government programmes 	timeously</a:t>
                      </a:r>
                      <a:r>
                        <a:rPr lang="en-ZA" sz="1800" kern="1200" baseline="0" dirty="0" smtClean="0"/>
                        <a:t> and transparently to citizens</a:t>
                      </a:r>
                      <a:endParaRPr lang="en-ZA" sz="1800" b="0" i="1" kern="1200" dirty="0" smtClean="0">
                        <a:solidFill>
                          <a:schemeClr val="tx1"/>
                        </a:solidFill>
                      </a:endParaRPr>
                    </a:p>
                  </a:txBody>
                  <a:tcPr/>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b="0" kern="1200" dirty="0" smtClean="0">
                          <a:solidFill>
                            <a:schemeClr val="tx1"/>
                          </a:solidFill>
                        </a:rPr>
                        <a:t>4.	Public perception of government 	performance</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b="0" i="0" kern="1200" dirty="0" smtClean="0">
                          <a:solidFill>
                            <a:schemeClr val="tx1"/>
                          </a:solidFill>
                        </a:rPr>
                        <a:t>4.	Communicate honestly what government</a:t>
                      </a:r>
                      <a:r>
                        <a:rPr lang="en-ZA" sz="1800" b="0" i="0" kern="1200" baseline="0" dirty="0" smtClean="0">
                          <a:solidFill>
                            <a:schemeClr val="tx1"/>
                          </a:solidFill>
                        </a:rPr>
                        <a:t> 	has achieved</a:t>
                      </a:r>
                      <a:endParaRPr lang="en-ZA" sz="1800" b="0" i="0" kern="1200" dirty="0" smtClean="0">
                        <a:solidFill>
                          <a:schemeClr val="tx1"/>
                        </a:solidFill>
                      </a:endParaRPr>
                    </a:p>
                  </a:txBody>
                  <a:tcPr/>
                </a:tc>
              </a:tr>
            </a:tbl>
          </a:graphicData>
        </a:graphic>
      </p:graphicFrame>
      <p:sp>
        <p:nvSpPr>
          <p:cNvPr id="9" name="Rectangle 8"/>
          <p:cNvSpPr/>
          <p:nvPr/>
        </p:nvSpPr>
        <p:spPr>
          <a:xfrm>
            <a:off x="179512" y="176418"/>
            <a:ext cx="8712968" cy="491340"/>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defTabSz="895350">
              <a:spcBef>
                <a:spcPct val="20000"/>
              </a:spcBef>
            </a:pPr>
            <a:r>
              <a:rPr lang="en-ZA" sz="3600" b="1" dirty="0" smtClean="0">
                <a:solidFill>
                  <a:schemeClr val="bg1"/>
                </a:solidFill>
              </a:rPr>
              <a:t>1.4  Situational </a:t>
            </a:r>
            <a:r>
              <a:rPr lang="en-ZA" sz="3600" b="1" dirty="0">
                <a:solidFill>
                  <a:schemeClr val="bg1"/>
                </a:solidFill>
              </a:rPr>
              <a:t>analysis</a:t>
            </a:r>
            <a:endParaRPr lang="en-US" sz="3600" b="1" dirty="0">
              <a:solidFill>
                <a:schemeClr val="bg1"/>
              </a:solidFill>
            </a:endParaRPr>
          </a:p>
        </p:txBody>
      </p:sp>
    </p:spTree>
    <p:extLst>
      <p:ext uri="{BB962C8B-B14F-4D97-AF65-F5344CB8AC3E}">
        <p14:creationId xmlns:p14="http://schemas.microsoft.com/office/powerpoint/2010/main" xmlns="" val="10617676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6656676" y="6335807"/>
            <a:ext cx="2133600" cy="365125"/>
          </a:xfrm>
        </p:spPr>
        <p:txBody>
          <a:bodyPr/>
          <a:lstStyle/>
          <a:p>
            <a:fld id="{8843D58F-2DAB-1446-A47E-C34A82BC1FA1}" type="slidenum">
              <a:rPr lang="en-US" smtClean="0">
                <a:solidFill>
                  <a:prstClr val="black">
                    <a:tint val="75000"/>
                  </a:prstClr>
                </a:solidFill>
              </a:rPr>
              <a:pPr/>
              <a:t>7</a:t>
            </a:fld>
            <a:endParaRPr lang="en-US" dirty="0">
              <a:solidFill>
                <a:prstClr val="black">
                  <a:tint val="75000"/>
                </a:prstClr>
              </a:solidFill>
            </a:endParaRPr>
          </a:p>
        </p:txBody>
      </p:sp>
      <p:sp>
        <p:nvSpPr>
          <p:cNvPr id="2" name="Freeform 65"/>
          <p:cNvSpPr>
            <a:spLocks/>
          </p:cNvSpPr>
          <p:nvPr/>
        </p:nvSpPr>
        <p:spPr bwMode="auto">
          <a:xfrm>
            <a:off x="2887867" y="1733257"/>
            <a:ext cx="344797" cy="304154"/>
          </a:xfrm>
          <a:custGeom>
            <a:avLst/>
            <a:gdLst>
              <a:gd name="T0" fmla="*/ 120340 w 91440"/>
              <a:gd name="T1" fmla="*/ 0 h 367665"/>
              <a:gd name="T2" fmla="*/ 120340 w 91440"/>
              <a:gd name="T3" fmla="*/ 367628 h 367665"/>
              <a:gd name="T4" fmla="*/ 45720 w 91440"/>
              <a:gd name="T5" fmla="*/ 367628 h 367665"/>
              <a:gd name="T6" fmla="*/ 0 w 91440"/>
              <a:gd name="T7" fmla="*/ 0 h 367665"/>
              <a:gd name="T8" fmla="*/ 91440 w 91440"/>
              <a:gd name="T9" fmla="*/ 367665 h 367665"/>
            </a:gdLst>
            <a:ahLst/>
            <a:cxnLst>
              <a:cxn ang="0">
                <a:pos x="T0" y="T1"/>
              </a:cxn>
              <a:cxn ang="0">
                <a:pos x="T2" y="T3"/>
              </a:cxn>
              <a:cxn ang="0">
                <a:pos x="T4" y="T5"/>
              </a:cxn>
            </a:cxnLst>
            <a:rect l="T6" t="T7" r="T8" b="T9"/>
            <a:pathLst>
              <a:path w="91440" h="367665">
                <a:moveTo>
                  <a:pt x="120340" y="0"/>
                </a:moveTo>
                <a:lnTo>
                  <a:pt x="120340" y="367628"/>
                </a:lnTo>
                <a:lnTo>
                  <a:pt x="45720" y="367628"/>
                </a:lnTo>
              </a:path>
            </a:pathLst>
          </a:custGeom>
          <a:noFill/>
          <a:ln w="25400">
            <a:solidFill>
              <a:srgbClr val="4774AB"/>
            </a:solidFill>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8" name="Freeform 8"/>
          <p:cNvSpPr>
            <a:spLocks/>
          </p:cNvSpPr>
          <p:nvPr/>
        </p:nvSpPr>
        <p:spPr bwMode="auto">
          <a:xfrm>
            <a:off x="2653570" y="3321604"/>
            <a:ext cx="319869" cy="2357990"/>
          </a:xfrm>
          <a:custGeom>
            <a:avLst/>
            <a:gdLst>
              <a:gd name="T0" fmla="*/ 0 w 255270"/>
              <a:gd name="T1" fmla="*/ 0 h 2451100"/>
              <a:gd name="T2" fmla="*/ 0 w 255270"/>
              <a:gd name="T3" fmla="*/ 2450827 h 2451100"/>
              <a:gd name="T4" fmla="*/ 255303 w 255270"/>
              <a:gd name="T5" fmla="*/ 2450827 h 2451100"/>
              <a:gd name="T6" fmla="*/ 0 w 255270"/>
              <a:gd name="T7" fmla="*/ 0 h 2451100"/>
              <a:gd name="T8" fmla="*/ 255270 w 255270"/>
              <a:gd name="T9" fmla="*/ 2451100 h 2451100"/>
            </a:gdLst>
            <a:ahLst/>
            <a:cxnLst>
              <a:cxn ang="0">
                <a:pos x="T0" y="T1"/>
              </a:cxn>
              <a:cxn ang="0">
                <a:pos x="T2" y="T3"/>
              </a:cxn>
              <a:cxn ang="0">
                <a:pos x="T4" y="T5"/>
              </a:cxn>
            </a:cxnLst>
            <a:rect l="T6" t="T7" r="T8" b="T9"/>
            <a:pathLst>
              <a:path w="255270" h="2451100">
                <a:moveTo>
                  <a:pt x="0" y="0"/>
                </a:moveTo>
                <a:lnTo>
                  <a:pt x="0" y="2450827"/>
                </a:lnTo>
                <a:lnTo>
                  <a:pt x="255303" y="2450827"/>
                </a:lnTo>
              </a:path>
            </a:pathLst>
          </a:custGeom>
          <a:noFill/>
          <a:ln w="25400">
            <a:solidFill>
              <a:srgbClr val="4774AB"/>
            </a:solidFill>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9" name="Freeform 9"/>
          <p:cNvSpPr>
            <a:spLocks/>
          </p:cNvSpPr>
          <p:nvPr/>
        </p:nvSpPr>
        <p:spPr bwMode="auto">
          <a:xfrm>
            <a:off x="2653569" y="3049946"/>
            <a:ext cx="256685" cy="1827161"/>
          </a:xfrm>
          <a:custGeom>
            <a:avLst/>
            <a:gdLst>
              <a:gd name="T0" fmla="*/ 0 w 255270"/>
              <a:gd name="T1" fmla="*/ 0 h 1782445"/>
              <a:gd name="T2" fmla="*/ 0 w 255270"/>
              <a:gd name="T3" fmla="*/ 1782446 h 1782445"/>
              <a:gd name="T4" fmla="*/ 255303 w 255270"/>
              <a:gd name="T5" fmla="*/ 1782446 h 1782445"/>
              <a:gd name="T6" fmla="*/ 0 w 255270"/>
              <a:gd name="T7" fmla="*/ 0 h 1782445"/>
              <a:gd name="T8" fmla="*/ 255270 w 255270"/>
              <a:gd name="T9" fmla="*/ 1782445 h 1782445"/>
            </a:gdLst>
            <a:ahLst/>
            <a:cxnLst>
              <a:cxn ang="0">
                <a:pos x="T0" y="T1"/>
              </a:cxn>
              <a:cxn ang="0">
                <a:pos x="T2" y="T3"/>
              </a:cxn>
              <a:cxn ang="0">
                <a:pos x="T4" y="T5"/>
              </a:cxn>
            </a:cxnLst>
            <a:rect l="T6" t="T7" r="T8" b="T9"/>
            <a:pathLst>
              <a:path w="255270" h="1782445">
                <a:moveTo>
                  <a:pt x="0" y="0"/>
                </a:moveTo>
                <a:lnTo>
                  <a:pt x="0" y="1782446"/>
                </a:lnTo>
                <a:lnTo>
                  <a:pt x="255303" y="1782446"/>
                </a:lnTo>
              </a:path>
            </a:pathLst>
          </a:custGeom>
          <a:noFill/>
          <a:ln w="25400">
            <a:solidFill>
              <a:srgbClr val="4774AB"/>
            </a:solidFill>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14" name="Freeform 14"/>
          <p:cNvSpPr>
            <a:spLocks/>
          </p:cNvSpPr>
          <p:nvPr/>
        </p:nvSpPr>
        <p:spPr bwMode="auto">
          <a:xfrm>
            <a:off x="233391" y="1906672"/>
            <a:ext cx="3096582" cy="753076"/>
          </a:xfrm>
          <a:custGeom>
            <a:avLst/>
            <a:gdLst>
              <a:gd name="T0" fmla="*/ 3165657 w 3165475"/>
              <a:gd name="T1" fmla="*/ 0 h 726440"/>
              <a:gd name="T2" fmla="*/ 3165657 w 3165475"/>
              <a:gd name="T3" fmla="*/ 651599 h 726440"/>
              <a:gd name="T4" fmla="*/ 0 w 3165475"/>
              <a:gd name="T5" fmla="*/ 651599 h 726440"/>
              <a:gd name="T6" fmla="*/ 0 w 3165475"/>
              <a:gd name="T7" fmla="*/ 726220 h 726440"/>
              <a:gd name="T8" fmla="*/ 0 w 3165475"/>
              <a:gd name="T9" fmla="*/ 0 h 726440"/>
              <a:gd name="T10" fmla="*/ 3165475 w 3165475"/>
              <a:gd name="T11" fmla="*/ 726440 h 726440"/>
            </a:gdLst>
            <a:ahLst/>
            <a:cxnLst>
              <a:cxn ang="0">
                <a:pos x="T0" y="T1"/>
              </a:cxn>
              <a:cxn ang="0">
                <a:pos x="T2" y="T3"/>
              </a:cxn>
              <a:cxn ang="0">
                <a:pos x="T4" y="T5"/>
              </a:cxn>
              <a:cxn ang="0">
                <a:pos x="T6" y="T7"/>
              </a:cxn>
            </a:cxnLst>
            <a:rect l="T8" t="T9" r="T10" b="T11"/>
            <a:pathLst>
              <a:path w="3165475" h="726440">
                <a:moveTo>
                  <a:pt x="3165657" y="0"/>
                </a:moveTo>
                <a:lnTo>
                  <a:pt x="3165657" y="651599"/>
                </a:lnTo>
                <a:lnTo>
                  <a:pt x="0" y="651599"/>
                </a:lnTo>
                <a:lnTo>
                  <a:pt x="0" y="726220"/>
                </a:lnTo>
              </a:path>
            </a:pathLst>
          </a:custGeom>
          <a:noFill/>
          <a:ln w="25400">
            <a:solidFill>
              <a:srgbClr val="4774AB"/>
            </a:solidFill>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15" name="Freeform 15"/>
          <p:cNvSpPr>
            <a:spLocks/>
          </p:cNvSpPr>
          <p:nvPr/>
        </p:nvSpPr>
        <p:spPr bwMode="auto">
          <a:xfrm>
            <a:off x="3281167" y="1170203"/>
            <a:ext cx="92075" cy="149225"/>
          </a:xfrm>
          <a:custGeom>
            <a:avLst/>
            <a:gdLst>
              <a:gd name="T0" fmla="*/ 45720 w 91440"/>
              <a:gd name="T1" fmla="*/ 0 h 149225"/>
              <a:gd name="T2" fmla="*/ 45720 w 91440"/>
              <a:gd name="T3" fmla="*/ 149241 h 149225"/>
              <a:gd name="T4" fmla="*/ 0 w 91440"/>
              <a:gd name="T5" fmla="*/ 0 h 149225"/>
              <a:gd name="T6" fmla="*/ 91440 w 91440"/>
              <a:gd name="T7" fmla="*/ 149225 h 149225"/>
            </a:gdLst>
            <a:ahLst/>
            <a:cxnLst>
              <a:cxn ang="0">
                <a:pos x="T0" y="T1"/>
              </a:cxn>
              <a:cxn ang="0">
                <a:pos x="T2" y="T3"/>
              </a:cxn>
            </a:cxnLst>
            <a:rect l="T4" t="T5" r="T6" b="T7"/>
            <a:pathLst>
              <a:path w="91440" h="149225">
                <a:moveTo>
                  <a:pt x="45720" y="0"/>
                </a:moveTo>
                <a:lnTo>
                  <a:pt x="45720" y="149241"/>
                </a:lnTo>
              </a:path>
            </a:pathLst>
          </a:custGeom>
          <a:noFill/>
          <a:ln w="25400">
            <a:solidFill>
              <a:srgbClr val="4774AB"/>
            </a:solidFill>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16" name="Freeform 16"/>
          <p:cNvSpPr>
            <a:spLocks/>
          </p:cNvSpPr>
          <p:nvPr/>
        </p:nvSpPr>
        <p:spPr bwMode="auto">
          <a:xfrm>
            <a:off x="3298439" y="535166"/>
            <a:ext cx="92075" cy="92075"/>
          </a:xfrm>
          <a:custGeom>
            <a:avLst/>
            <a:gdLst>
              <a:gd name="T0" fmla="*/ 45720 w 91440"/>
              <a:gd name="T1" fmla="*/ 45720 h 91440"/>
              <a:gd name="T2" fmla="*/ 45720 w 91440"/>
              <a:gd name="T3" fmla="*/ 128044 h 91440"/>
              <a:gd name="T4" fmla="*/ 0 w 91440"/>
              <a:gd name="T5" fmla="*/ 0 h 91440"/>
              <a:gd name="T6" fmla="*/ 91440 w 91440"/>
              <a:gd name="T7" fmla="*/ 91440 h 91440"/>
            </a:gdLst>
            <a:ahLst/>
            <a:cxnLst>
              <a:cxn ang="0">
                <a:pos x="T0" y="T1"/>
              </a:cxn>
              <a:cxn ang="0">
                <a:pos x="T2" y="T3"/>
              </a:cxn>
            </a:cxnLst>
            <a:rect l="T4" t="T5" r="T6" b="T7"/>
            <a:pathLst>
              <a:path w="91440" h="91440">
                <a:moveTo>
                  <a:pt x="45720" y="45720"/>
                </a:moveTo>
                <a:lnTo>
                  <a:pt x="45720" y="128044"/>
                </a:lnTo>
              </a:path>
            </a:pathLst>
          </a:custGeom>
          <a:noFill/>
          <a:ln w="25400">
            <a:solidFill>
              <a:srgbClr val="3D6696"/>
            </a:solidFill>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17" name="Freeform 18"/>
          <p:cNvSpPr>
            <a:spLocks/>
          </p:cNvSpPr>
          <p:nvPr/>
        </p:nvSpPr>
        <p:spPr bwMode="auto">
          <a:xfrm>
            <a:off x="2572951" y="714117"/>
            <a:ext cx="1463675" cy="464700"/>
          </a:xfrm>
          <a:custGeom>
            <a:avLst/>
            <a:gdLst>
              <a:gd name="T0" fmla="*/ 0 w 1219602"/>
              <a:gd name="T1" fmla="*/ 0 h 355337"/>
              <a:gd name="T2" fmla="*/ 1219835 w 1219602"/>
              <a:gd name="T3" fmla="*/ 0 h 355337"/>
              <a:gd name="T4" fmla="*/ 1219835 w 1219602"/>
              <a:gd name="T5" fmla="*/ 355600 h 355337"/>
              <a:gd name="T6" fmla="*/ 0 w 1219602"/>
              <a:gd name="T7" fmla="*/ 355600 h 355337"/>
              <a:gd name="T8" fmla="*/ 0 w 1219602"/>
              <a:gd name="T9" fmla="*/ 0 h 355337"/>
              <a:gd name="T10" fmla="*/ 0 60000 65536"/>
              <a:gd name="T11" fmla="*/ 0 60000 65536"/>
              <a:gd name="T12" fmla="*/ 0 60000 65536"/>
              <a:gd name="T13" fmla="*/ 0 60000 65536"/>
              <a:gd name="T14" fmla="*/ 0 60000 65536"/>
              <a:gd name="T15" fmla="*/ 0 w 1219602"/>
              <a:gd name="T16" fmla="*/ 0 h 355337"/>
              <a:gd name="T17" fmla="*/ 1219602 w 1219602"/>
              <a:gd name="T18" fmla="*/ 355337 h 355337"/>
            </a:gdLst>
            <a:ahLst/>
            <a:cxnLst>
              <a:cxn ang="T10">
                <a:pos x="T0" y="T1"/>
              </a:cxn>
              <a:cxn ang="T11">
                <a:pos x="T2" y="T3"/>
              </a:cxn>
              <a:cxn ang="T12">
                <a:pos x="T4" y="T5"/>
              </a:cxn>
              <a:cxn ang="T13">
                <a:pos x="T6" y="T7"/>
              </a:cxn>
              <a:cxn ang="T14">
                <a:pos x="T8" y="T9"/>
              </a:cxn>
            </a:cxnLst>
            <a:rect l="T15" t="T16" r="T17" b="T18"/>
            <a:pathLst>
              <a:path w="1219602" h="355337">
                <a:moveTo>
                  <a:pt x="0" y="0"/>
                </a:moveTo>
                <a:lnTo>
                  <a:pt x="1219602" y="0"/>
                </a:lnTo>
                <a:lnTo>
                  <a:pt x="1219602" y="355337"/>
                </a:lnTo>
                <a:lnTo>
                  <a:pt x="0" y="355337"/>
                </a:lnTo>
                <a:lnTo>
                  <a:pt x="0" y="0"/>
                </a:lnTo>
                <a:close/>
              </a:path>
            </a:pathLst>
          </a:custGeom>
          <a:solidFill>
            <a:srgbClr val="FFFFFF"/>
          </a:solidFill>
          <a:ln w="25400">
            <a:solidFill>
              <a:srgbClr val="C45911"/>
            </a:solidFill>
            <a:miter lim="800000"/>
            <a:headEnd/>
            <a:tailEnd/>
          </a:ln>
        </p:spPr>
        <p:txBody>
          <a:bodyPr vert="horz" wrap="square" lIns="5080" tIns="5080" rIns="5080" bIns="508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50" b="1" i="0" u="none" strike="noStrike" cap="none" normalizeH="0" baseline="0" dirty="0" smtClean="0">
                <a:ln>
                  <a:noFill/>
                </a:ln>
                <a:solidFill>
                  <a:srgbClr val="000000"/>
                </a:solidFill>
                <a:effectLst/>
                <a:latin typeface="Calibri" panose="020F0502020204030204" pitchFamily="34" charset="0"/>
              </a:rPr>
              <a:t>Deputy Minister</a:t>
            </a:r>
            <a:br>
              <a:rPr kumimoji="0" lang="en-US" altLang="en-US" sz="1050" b="1" i="0" u="none" strike="noStrike" cap="none" normalizeH="0" baseline="0" dirty="0" smtClean="0">
                <a:ln>
                  <a:noFill/>
                </a:ln>
                <a:solidFill>
                  <a:srgbClr val="000000"/>
                </a:solidFill>
                <a:effectLst/>
                <a:latin typeface="Calibri" panose="020F0502020204030204" pitchFamily="34" charset="0"/>
              </a:rPr>
            </a:br>
            <a:r>
              <a:rPr kumimoji="0" lang="en-US" altLang="en-US" sz="1050" b="1" i="0" u="none" strike="noStrike" cap="none" normalizeH="0" baseline="0" dirty="0" smtClean="0">
                <a:ln>
                  <a:noFill/>
                </a:ln>
                <a:solidFill>
                  <a:srgbClr val="000000"/>
                </a:solidFill>
                <a:effectLst/>
                <a:latin typeface="Calibri" panose="020F0502020204030204" pitchFamily="34" charset="0"/>
              </a:rPr>
              <a:t>Ms Thandi Mahambehlala, MP</a:t>
            </a:r>
            <a:endParaRPr kumimoji="0" lang="en-US" altLang="en-US" sz="1050" b="0" i="0" u="none" strike="noStrike" cap="none" normalizeH="0" baseline="0" dirty="0" smtClean="0">
              <a:ln>
                <a:noFill/>
              </a:ln>
              <a:solidFill>
                <a:schemeClr val="tx1"/>
              </a:solidFill>
              <a:effectLst/>
              <a:latin typeface="Arial" panose="020B0604020202020204" pitchFamily="34" charset="0"/>
            </a:endParaRPr>
          </a:p>
        </p:txBody>
      </p:sp>
      <p:sp>
        <p:nvSpPr>
          <p:cNvPr id="18" name="Freeform 73"/>
          <p:cNvSpPr>
            <a:spLocks/>
          </p:cNvSpPr>
          <p:nvPr/>
        </p:nvSpPr>
        <p:spPr bwMode="auto">
          <a:xfrm>
            <a:off x="2560251" y="1325257"/>
            <a:ext cx="1476375" cy="434975"/>
          </a:xfrm>
          <a:custGeom>
            <a:avLst/>
            <a:gdLst>
              <a:gd name="T0" fmla="*/ 0 w 1234257"/>
              <a:gd name="T1" fmla="*/ 0 h 355337"/>
              <a:gd name="T2" fmla="*/ 1233805 w 1234257"/>
              <a:gd name="T3" fmla="*/ 0 h 355337"/>
              <a:gd name="T4" fmla="*/ 1233805 w 1234257"/>
              <a:gd name="T5" fmla="*/ 435610 h 355337"/>
              <a:gd name="T6" fmla="*/ 0 w 1234257"/>
              <a:gd name="T7" fmla="*/ 435610 h 355337"/>
              <a:gd name="T8" fmla="*/ 0 w 1234257"/>
              <a:gd name="T9" fmla="*/ 0 h 355337"/>
              <a:gd name="T10" fmla="*/ 0 60000 65536"/>
              <a:gd name="T11" fmla="*/ 0 60000 65536"/>
              <a:gd name="T12" fmla="*/ 0 60000 65536"/>
              <a:gd name="T13" fmla="*/ 0 60000 65536"/>
              <a:gd name="T14" fmla="*/ 0 60000 65536"/>
              <a:gd name="T15" fmla="*/ 0 w 1234257"/>
              <a:gd name="T16" fmla="*/ 0 h 355337"/>
              <a:gd name="T17" fmla="*/ 1234257 w 1234257"/>
              <a:gd name="T18" fmla="*/ 355337 h 355337"/>
            </a:gdLst>
            <a:ahLst/>
            <a:cxnLst>
              <a:cxn ang="T10">
                <a:pos x="T0" y="T1"/>
              </a:cxn>
              <a:cxn ang="T11">
                <a:pos x="T2" y="T3"/>
              </a:cxn>
              <a:cxn ang="T12">
                <a:pos x="T4" y="T5"/>
              </a:cxn>
              <a:cxn ang="T13">
                <a:pos x="T6" y="T7"/>
              </a:cxn>
              <a:cxn ang="T14">
                <a:pos x="T8" y="T9"/>
              </a:cxn>
            </a:cxnLst>
            <a:rect l="T15" t="T16" r="T17" b="T18"/>
            <a:pathLst>
              <a:path w="1234257" h="355337">
                <a:moveTo>
                  <a:pt x="0" y="0"/>
                </a:moveTo>
                <a:lnTo>
                  <a:pt x="1234257" y="0"/>
                </a:lnTo>
                <a:lnTo>
                  <a:pt x="1234257" y="355337"/>
                </a:lnTo>
                <a:lnTo>
                  <a:pt x="0" y="355337"/>
                </a:lnTo>
                <a:lnTo>
                  <a:pt x="0" y="0"/>
                </a:lnTo>
                <a:close/>
              </a:path>
            </a:pathLst>
          </a:custGeom>
          <a:solidFill>
            <a:srgbClr val="FFFFFF"/>
          </a:solidFill>
          <a:ln w="25400">
            <a:solidFill>
              <a:srgbClr val="5B9BD5"/>
            </a:solidFill>
            <a:miter lim="800000"/>
            <a:headEnd/>
            <a:tailEnd/>
          </a:ln>
        </p:spPr>
        <p:txBody>
          <a:bodyPr vert="horz" wrap="square" lIns="5080" tIns="5080" rIns="5080" bIns="508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Director-General</a:t>
            </a:r>
            <a:endParaRPr kumimoji="0" lang="en-US" altLang="en-US" sz="9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Mr Donald </a:t>
            </a:r>
            <a:r>
              <a:rPr kumimoji="0" lang="en-US" altLang="en-US" sz="900" b="1" i="0" u="none" strike="noStrike" cap="none" normalizeH="0" baseline="0" dirty="0" err="1" smtClean="0">
                <a:ln>
                  <a:noFill/>
                </a:ln>
                <a:solidFill>
                  <a:srgbClr val="000000"/>
                </a:solidFill>
                <a:effectLst/>
                <a:latin typeface="Calibri" panose="020F0502020204030204" pitchFamily="34" charset="0"/>
              </a:rPr>
              <a:t>Liphoko</a:t>
            </a:r>
            <a:r>
              <a:rPr kumimoji="0" lang="en-US" altLang="en-US" sz="900" b="1" i="0" u="none" strike="noStrike" cap="none" normalizeH="0" dirty="0" smtClean="0">
                <a:ln>
                  <a:noFill/>
                </a:ln>
                <a:solidFill>
                  <a:srgbClr val="000000"/>
                </a:solidFill>
                <a:effectLst/>
                <a:latin typeface="Calibri" panose="020F0502020204030204" pitchFamily="34" charset="0"/>
              </a:rPr>
              <a:t> (</a:t>
            </a:r>
            <a:r>
              <a:rPr lang="en-US" altLang="en-US" sz="900" b="1" dirty="0" smtClean="0">
                <a:solidFill>
                  <a:srgbClr val="000000"/>
                </a:solidFill>
                <a:latin typeface="Calibri" panose="020F0502020204030204" pitchFamily="34" charset="0"/>
              </a:rPr>
              <a:t>Acting</a:t>
            </a:r>
            <a:r>
              <a:rPr kumimoji="0" lang="en-US" altLang="en-US" sz="900" b="1" i="0" u="none" strike="noStrike" cap="none" normalizeH="0" dirty="0" smtClean="0">
                <a:ln>
                  <a:noFill/>
                </a:ln>
                <a:solidFill>
                  <a:srgbClr val="000000"/>
                </a:solidFill>
                <a:effectLst/>
                <a:latin typeface="Calibri" panose="020F0502020204030204" pitchFamily="34" charset="0"/>
              </a:rPr>
              <a:t>)</a:t>
            </a:r>
            <a:endParaRPr kumimoji="0" lang="en-US" altLang="en-US" sz="900" b="0" i="0" u="none" strike="noStrike" cap="none" normalizeH="0" baseline="0" dirty="0" smtClean="0">
              <a:ln>
                <a:noFill/>
              </a:ln>
              <a:solidFill>
                <a:schemeClr val="tx1"/>
              </a:solidFill>
              <a:effectLst/>
              <a:latin typeface="Arial" panose="020B0604020202020204" pitchFamily="34" charset="0"/>
            </a:endParaRPr>
          </a:p>
        </p:txBody>
      </p:sp>
      <p:sp>
        <p:nvSpPr>
          <p:cNvPr id="19" name="Freeform 70"/>
          <p:cNvSpPr>
            <a:spLocks/>
          </p:cNvSpPr>
          <p:nvPr/>
        </p:nvSpPr>
        <p:spPr bwMode="auto">
          <a:xfrm>
            <a:off x="556689" y="2810188"/>
            <a:ext cx="1701800" cy="550863"/>
          </a:xfrm>
          <a:custGeom>
            <a:avLst/>
            <a:gdLst>
              <a:gd name="T0" fmla="*/ 0 w 1702023"/>
              <a:gd name="T1" fmla="*/ 0 h 551579"/>
              <a:gd name="T2" fmla="*/ 1701800 w 1702023"/>
              <a:gd name="T3" fmla="*/ 0 h 551579"/>
              <a:gd name="T4" fmla="*/ 1701800 w 1702023"/>
              <a:gd name="T5" fmla="*/ 551180 h 551579"/>
              <a:gd name="T6" fmla="*/ 0 w 1702023"/>
              <a:gd name="T7" fmla="*/ 551180 h 551579"/>
              <a:gd name="T8" fmla="*/ 0 w 1702023"/>
              <a:gd name="T9" fmla="*/ 0 h 551579"/>
              <a:gd name="T10" fmla="*/ 0 60000 65536"/>
              <a:gd name="T11" fmla="*/ 0 60000 65536"/>
              <a:gd name="T12" fmla="*/ 0 60000 65536"/>
              <a:gd name="T13" fmla="*/ 0 60000 65536"/>
              <a:gd name="T14" fmla="*/ 0 60000 65536"/>
              <a:gd name="T15" fmla="*/ 0 w 1702023"/>
              <a:gd name="T16" fmla="*/ 0 h 551579"/>
              <a:gd name="T17" fmla="*/ 1702023 w 1702023"/>
              <a:gd name="T18" fmla="*/ 551579 h 551579"/>
            </a:gdLst>
            <a:ahLst/>
            <a:cxnLst>
              <a:cxn ang="T10">
                <a:pos x="T0" y="T1"/>
              </a:cxn>
              <a:cxn ang="T11">
                <a:pos x="T2" y="T3"/>
              </a:cxn>
              <a:cxn ang="T12">
                <a:pos x="T4" y="T5"/>
              </a:cxn>
              <a:cxn ang="T13">
                <a:pos x="T6" y="T7"/>
              </a:cxn>
              <a:cxn ang="T14">
                <a:pos x="T8" y="T9"/>
              </a:cxn>
            </a:cxnLst>
            <a:rect l="T15" t="T16" r="T17" b="T18"/>
            <a:pathLst>
              <a:path w="1702023" h="551579">
                <a:moveTo>
                  <a:pt x="0" y="0"/>
                </a:moveTo>
                <a:lnTo>
                  <a:pt x="1702023" y="0"/>
                </a:lnTo>
                <a:lnTo>
                  <a:pt x="1702023" y="551579"/>
                </a:lnTo>
                <a:lnTo>
                  <a:pt x="0" y="551579"/>
                </a:lnTo>
                <a:lnTo>
                  <a:pt x="0" y="0"/>
                </a:lnTo>
                <a:close/>
              </a:path>
            </a:pathLst>
          </a:custGeom>
          <a:solidFill>
            <a:srgbClr val="D99694"/>
          </a:solidFill>
          <a:ln w="25400">
            <a:solidFill>
              <a:srgbClr val="FFFFFF"/>
            </a:solidFill>
            <a:miter lim="800000"/>
            <a:headEnd/>
            <a:tailEnd/>
          </a:ln>
        </p:spPr>
        <p:txBody>
          <a:bodyPr vert="horz" wrap="square" lIns="5080" tIns="5080" rIns="5080" bIns="508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Deputy Director-General: Content Processing and Dissemination </a:t>
            </a:r>
            <a:endParaRPr kumimoji="0" lang="en-US" altLang="en-US" sz="9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FF0000"/>
                </a:solidFill>
                <a:effectLst/>
                <a:latin typeface="Calibri" panose="020F0502020204030204" pitchFamily="34" charset="0"/>
              </a:rPr>
              <a:t>Vacant</a:t>
            </a:r>
            <a:endParaRPr kumimoji="0" lang="en-US" altLang="en-US" sz="900" b="0" i="0" u="none" strike="noStrike" cap="none" normalizeH="0" baseline="0" dirty="0" smtClean="0">
              <a:ln>
                <a:noFill/>
              </a:ln>
              <a:solidFill>
                <a:srgbClr val="FF0000"/>
              </a:solidFill>
              <a:effectLst/>
              <a:latin typeface="Arial" panose="020B0604020202020204" pitchFamily="34" charset="0"/>
            </a:endParaRPr>
          </a:p>
        </p:txBody>
      </p:sp>
      <p:sp>
        <p:nvSpPr>
          <p:cNvPr id="20" name="Freeform 74"/>
          <p:cNvSpPr>
            <a:spLocks/>
          </p:cNvSpPr>
          <p:nvPr/>
        </p:nvSpPr>
        <p:spPr bwMode="auto">
          <a:xfrm>
            <a:off x="711470" y="3586079"/>
            <a:ext cx="1392238" cy="431800"/>
          </a:xfrm>
          <a:custGeom>
            <a:avLst/>
            <a:gdLst>
              <a:gd name="T0" fmla="*/ 0 w 1391970"/>
              <a:gd name="T1" fmla="*/ 0 h 431791"/>
              <a:gd name="T2" fmla="*/ 1391920 w 1391970"/>
              <a:gd name="T3" fmla="*/ 0 h 431791"/>
              <a:gd name="T4" fmla="*/ 1391920 w 1391970"/>
              <a:gd name="T5" fmla="*/ 431165 h 431791"/>
              <a:gd name="T6" fmla="*/ 0 w 1391970"/>
              <a:gd name="T7" fmla="*/ 431165 h 431791"/>
              <a:gd name="T8" fmla="*/ 0 w 1391970"/>
              <a:gd name="T9" fmla="*/ 0 h 431791"/>
              <a:gd name="T10" fmla="*/ 0 60000 65536"/>
              <a:gd name="T11" fmla="*/ 0 60000 65536"/>
              <a:gd name="T12" fmla="*/ 0 60000 65536"/>
              <a:gd name="T13" fmla="*/ 0 60000 65536"/>
              <a:gd name="T14" fmla="*/ 0 60000 65536"/>
              <a:gd name="T15" fmla="*/ 0 w 1391970"/>
              <a:gd name="T16" fmla="*/ 0 h 431791"/>
              <a:gd name="T17" fmla="*/ 1391970 w 1391970"/>
              <a:gd name="T18" fmla="*/ 431791 h 431791"/>
            </a:gdLst>
            <a:ahLst/>
            <a:cxnLst>
              <a:cxn ang="T10">
                <a:pos x="T0" y="T1"/>
              </a:cxn>
              <a:cxn ang="T11">
                <a:pos x="T2" y="T3"/>
              </a:cxn>
              <a:cxn ang="T12">
                <a:pos x="T4" y="T5"/>
              </a:cxn>
              <a:cxn ang="T13">
                <a:pos x="T6" y="T7"/>
              </a:cxn>
              <a:cxn ang="T14">
                <a:pos x="T8" y="T9"/>
              </a:cxn>
            </a:cxnLst>
            <a:rect l="T15" t="T16" r="T17" b="T18"/>
            <a:pathLst>
              <a:path w="1391970" h="431791">
                <a:moveTo>
                  <a:pt x="0" y="0"/>
                </a:moveTo>
                <a:lnTo>
                  <a:pt x="1391970" y="0"/>
                </a:lnTo>
                <a:lnTo>
                  <a:pt x="1391970" y="431791"/>
                </a:lnTo>
                <a:lnTo>
                  <a:pt x="0" y="431791"/>
                </a:lnTo>
                <a:lnTo>
                  <a:pt x="0" y="0"/>
                </a:lnTo>
                <a:close/>
              </a:path>
            </a:pathLst>
          </a:custGeom>
          <a:solidFill>
            <a:srgbClr val="FCB69A"/>
          </a:solidFill>
          <a:ln w="25400">
            <a:solidFill>
              <a:srgbClr val="FFFFFF"/>
            </a:solidFill>
            <a:miter lim="800000"/>
            <a:headEnd/>
            <a:tailEnd/>
          </a:ln>
        </p:spPr>
        <p:txBody>
          <a:bodyPr vert="horz" wrap="square" lIns="5080" tIns="5080" rIns="5080" bIns="508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Chief Director: Policy and Research</a:t>
            </a:r>
            <a:endParaRPr kumimoji="0" lang="en-US" altLang="en-US" sz="9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dirty="0" smtClean="0">
                <a:ln>
                  <a:noFill/>
                </a:ln>
                <a:solidFill>
                  <a:srgbClr val="000000"/>
                </a:solidFill>
                <a:effectLst/>
                <a:latin typeface="Calibri" panose="020F0502020204030204" pitchFamily="34" charset="0"/>
                <a:ea typeface="+mn-ea"/>
                <a:cs typeface="+mn-cs"/>
              </a:rPr>
              <a:t>Ms T Carrim</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1" name="Freeform 19"/>
          <p:cNvSpPr>
            <a:spLocks/>
          </p:cNvSpPr>
          <p:nvPr/>
        </p:nvSpPr>
        <p:spPr bwMode="auto">
          <a:xfrm>
            <a:off x="2869954" y="2799936"/>
            <a:ext cx="1701800" cy="552450"/>
          </a:xfrm>
          <a:custGeom>
            <a:avLst/>
            <a:gdLst>
              <a:gd name="T0" fmla="*/ 0 w 1702023"/>
              <a:gd name="T1" fmla="*/ 0 h 551579"/>
              <a:gd name="T2" fmla="*/ 1701800 w 1702023"/>
              <a:gd name="T3" fmla="*/ 0 h 551579"/>
              <a:gd name="T4" fmla="*/ 1701800 w 1702023"/>
              <a:gd name="T5" fmla="*/ 551815 h 551579"/>
              <a:gd name="T6" fmla="*/ 0 w 1702023"/>
              <a:gd name="T7" fmla="*/ 551815 h 551579"/>
              <a:gd name="T8" fmla="*/ 0 w 1702023"/>
              <a:gd name="T9" fmla="*/ 0 h 551579"/>
              <a:gd name="T10" fmla="*/ 0 60000 65536"/>
              <a:gd name="T11" fmla="*/ 0 60000 65536"/>
              <a:gd name="T12" fmla="*/ 0 60000 65536"/>
              <a:gd name="T13" fmla="*/ 0 60000 65536"/>
              <a:gd name="T14" fmla="*/ 0 60000 65536"/>
              <a:gd name="T15" fmla="*/ 0 w 1702023"/>
              <a:gd name="T16" fmla="*/ 0 h 551579"/>
              <a:gd name="T17" fmla="*/ 1702023 w 1702023"/>
              <a:gd name="T18" fmla="*/ 551579 h 551579"/>
            </a:gdLst>
            <a:ahLst/>
            <a:cxnLst>
              <a:cxn ang="T10">
                <a:pos x="T0" y="T1"/>
              </a:cxn>
              <a:cxn ang="T11">
                <a:pos x="T2" y="T3"/>
              </a:cxn>
              <a:cxn ang="T12">
                <a:pos x="T4" y="T5"/>
              </a:cxn>
              <a:cxn ang="T13">
                <a:pos x="T6" y="T7"/>
              </a:cxn>
              <a:cxn ang="T14">
                <a:pos x="T8" y="T9"/>
              </a:cxn>
            </a:cxnLst>
            <a:rect l="T15" t="T16" r="T17" b="T18"/>
            <a:pathLst>
              <a:path w="1702023" h="551579">
                <a:moveTo>
                  <a:pt x="0" y="0"/>
                </a:moveTo>
                <a:lnTo>
                  <a:pt x="1702023" y="0"/>
                </a:lnTo>
                <a:lnTo>
                  <a:pt x="1702023" y="551579"/>
                </a:lnTo>
                <a:lnTo>
                  <a:pt x="0" y="551579"/>
                </a:lnTo>
                <a:lnTo>
                  <a:pt x="0" y="0"/>
                </a:lnTo>
                <a:close/>
              </a:path>
            </a:pathLst>
          </a:custGeom>
          <a:solidFill>
            <a:srgbClr val="D99694"/>
          </a:solidFill>
          <a:ln w="25400">
            <a:solidFill>
              <a:srgbClr val="FFFFFF"/>
            </a:solidFill>
            <a:miter lim="800000"/>
            <a:headEnd/>
            <a:tailEnd/>
          </a:ln>
        </p:spPr>
        <p:txBody>
          <a:bodyPr vert="horz" wrap="square" lIns="5080" tIns="5080" rIns="5080" bIns="508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Deputy Director-General Intergovernmental Coordination and Stakeholder Management</a:t>
            </a:r>
            <a:endParaRPr kumimoji="0" lang="en-US" altLang="en-US" sz="9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FF0000"/>
                </a:solidFill>
                <a:effectLst/>
                <a:latin typeface="Calibri" panose="020F0502020204030204" pitchFamily="34" charset="0"/>
              </a:rPr>
              <a:t>Vacant</a:t>
            </a:r>
            <a:endParaRPr kumimoji="0" lang="en-US" altLang="en-US" sz="900" b="0" i="0" u="none" strike="noStrike" cap="none" normalizeH="0" baseline="0" dirty="0" smtClean="0">
              <a:ln>
                <a:noFill/>
              </a:ln>
              <a:solidFill>
                <a:srgbClr val="FF0000"/>
              </a:solidFill>
              <a:effectLst/>
              <a:latin typeface="Arial" panose="020B0604020202020204" pitchFamily="34" charset="0"/>
            </a:endParaRPr>
          </a:p>
        </p:txBody>
      </p:sp>
      <p:sp>
        <p:nvSpPr>
          <p:cNvPr id="22" name="Freeform 20"/>
          <p:cNvSpPr>
            <a:spLocks/>
          </p:cNvSpPr>
          <p:nvPr/>
        </p:nvSpPr>
        <p:spPr bwMode="auto">
          <a:xfrm>
            <a:off x="2910254" y="3584671"/>
            <a:ext cx="1412875" cy="431800"/>
          </a:xfrm>
          <a:custGeom>
            <a:avLst/>
            <a:gdLst>
              <a:gd name="T0" fmla="*/ 0 w 1391970"/>
              <a:gd name="T1" fmla="*/ 0 h 431791"/>
              <a:gd name="T2" fmla="*/ 1391920 w 1391970"/>
              <a:gd name="T3" fmla="*/ 0 h 431791"/>
              <a:gd name="T4" fmla="*/ 1391920 w 1391970"/>
              <a:gd name="T5" fmla="*/ 431800 h 431791"/>
              <a:gd name="T6" fmla="*/ 0 w 1391970"/>
              <a:gd name="T7" fmla="*/ 431800 h 431791"/>
              <a:gd name="T8" fmla="*/ 0 w 1391970"/>
              <a:gd name="T9" fmla="*/ 0 h 431791"/>
              <a:gd name="T10" fmla="*/ 0 60000 65536"/>
              <a:gd name="T11" fmla="*/ 0 60000 65536"/>
              <a:gd name="T12" fmla="*/ 0 60000 65536"/>
              <a:gd name="T13" fmla="*/ 0 60000 65536"/>
              <a:gd name="T14" fmla="*/ 0 60000 65536"/>
              <a:gd name="T15" fmla="*/ 0 w 1391970"/>
              <a:gd name="T16" fmla="*/ 0 h 431791"/>
              <a:gd name="T17" fmla="*/ 1391970 w 1391970"/>
              <a:gd name="T18" fmla="*/ 431791 h 431791"/>
            </a:gdLst>
            <a:ahLst/>
            <a:cxnLst>
              <a:cxn ang="T10">
                <a:pos x="T0" y="T1"/>
              </a:cxn>
              <a:cxn ang="T11">
                <a:pos x="T2" y="T3"/>
              </a:cxn>
              <a:cxn ang="T12">
                <a:pos x="T4" y="T5"/>
              </a:cxn>
              <a:cxn ang="T13">
                <a:pos x="T6" y="T7"/>
              </a:cxn>
              <a:cxn ang="T14">
                <a:pos x="T8" y="T9"/>
              </a:cxn>
            </a:cxnLst>
            <a:rect l="T15" t="T16" r="T17" b="T18"/>
            <a:pathLst>
              <a:path w="1391970" h="431791">
                <a:moveTo>
                  <a:pt x="0" y="0"/>
                </a:moveTo>
                <a:lnTo>
                  <a:pt x="1391970" y="0"/>
                </a:lnTo>
                <a:lnTo>
                  <a:pt x="1391970" y="431791"/>
                </a:lnTo>
                <a:lnTo>
                  <a:pt x="0" y="431791"/>
                </a:lnTo>
                <a:lnTo>
                  <a:pt x="0" y="0"/>
                </a:lnTo>
                <a:close/>
              </a:path>
            </a:pathLst>
          </a:custGeom>
          <a:solidFill>
            <a:srgbClr val="FCB69A"/>
          </a:solidFill>
          <a:ln w="25400">
            <a:solidFill>
              <a:srgbClr val="FFFFFF"/>
            </a:solidFill>
            <a:miter lim="800000"/>
            <a:headEnd/>
            <a:tailEnd/>
          </a:ln>
        </p:spPr>
        <p:txBody>
          <a:bodyPr vert="horz" wrap="square" lIns="5080" tIns="5080" rIns="5080" bIns="508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Chief Director: Provincial and Local Liaison</a:t>
            </a:r>
            <a:endParaRPr kumimoji="0" lang="en-US" altLang="en-US" sz="9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Mr M Currin</a:t>
            </a:r>
            <a:endParaRPr kumimoji="0" lang="en-US" altLang="en-US" sz="900" b="0" i="0" u="none" strike="noStrike" cap="none" normalizeH="0" baseline="0" dirty="0" smtClean="0">
              <a:ln>
                <a:noFill/>
              </a:ln>
              <a:solidFill>
                <a:schemeClr val="tx1"/>
              </a:solidFill>
              <a:effectLst/>
              <a:latin typeface="Arial" panose="020B0604020202020204" pitchFamily="34" charset="0"/>
            </a:endParaRPr>
          </a:p>
        </p:txBody>
      </p:sp>
      <p:sp>
        <p:nvSpPr>
          <p:cNvPr id="23" name="Freeform 21"/>
          <p:cNvSpPr>
            <a:spLocks/>
          </p:cNvSpPr>
          <p:nvPr/>
        </p:nvSpPr>
        <p:spPr bwMode="auto">
          <a:xfrm>
            <a:off x="2910254" y="4047807"/>
            <a:ext cx="1433513" cy="619125"/>
          </a:xfrm>
          <a:custGeom>
            <a:avLst/>
            <a:gdLst>
              <a:gd name="T0" fmla="*/ 0 w 1433196"/>
              <a:gd name="T1" fmla="*/ 0 h 618891"/>
              <a:gd name="T2" fmla="*/ 1433195 w 1433196"/>
              <a:gd name="T3" fmla="*/ 0 h 618891"/>
              <a:gd name="T4" fmla="*/ 1433195 w 1433196"/>
              <a:gd name="T5" fmla="*/ 619125 h 618891"/>
              <a:gd name="T6" fmla="*/ 0 w 1433196"/>
              <a:gd name="T7" fmla="*/ 619125 h 618891"/>
              <a:gd name="T8" fmla="*/ 0 w 1433196"/>
              <a:gd name="T9" fmla="*/ 0 h 618891"/>
              <a:gd name="T10" fmla="*/ 0 60000 65536"/>
              <a:gd name="T11" fmla="*/ 0 60000 65536"/>
              <a:gd name="T12" fmla="*/ 0 60000 65536"/>
              <a:gd name="T13" fmla="*/ 0 60000 65536"/>
              <a:gd name="T14" fmla="*/ 0 60000 65536"/>
              <a:gd name="T15" fmla="*/ 0 w 1433196"/>
              <a:gd name="T16" fmla="*/ 0 h 618891"/>
              <a:gd name="T17" fmla="*/ 1433196 w 1433196"/>
              <a:gd name="T18" fmla="*/ 618891 h 618891"/>
            </a:gdLst>
            <a:ahLst/>
            <a:cxnLst>
              <a:cxn ang="T10">
                <a:pos x="T0" y="T1"/>
              </a:cxn>
              <a:cxn ang="T11">
                <a:pos x="T2" y="T3"/>
              </a:cxn>
              <a:cxn ang="T12">
                <a:pos x="T4" y="T5"/>
              </a:cxn>
              <a:cxn ang="T13">
                <a:pos x="T6" y="T7"/>
              </a:cxn>
              <a:cxn ang="T14">
                <a:pos x="T8" y="T9"/>
              </a:cxn>
            </a:cxnLst>
            <a:rect l="T15" t="T16" r="T17" b="T18"/>
            <a:pathLst>
              <a:path w="1433196" h="618891">
                <a:moveTo>
                  <a:pt x="0" y="0"/>
                </a:moveTo>
                <a:lnTo>
                  <a:pt x="1433196" y="0"/>
                </a:lnTo>
                <a:lnTo>
                  <a:pt x="1433196" y="618891"/>
                </a:lnTo>
                <a:lnTo>
                  <a:pt x="0" y="618891"/>
                </a:lnTo>
                <a:lnTo>
                  <a:pt x="0" y="0"/>
                </a:lnTo>
                <a:close/>
              </a:path>
            </a:pathLst>
          </a:custGeom>
          <a:solidFill>
            <a:srgbClr val="FCB69A"/>
          </a:solidFill>
          <a:ln w="25400">
            <a:solidFill>
              <a:srgbClr val="FFFFFF"/>
            </a:solidFill>
            <a:miter lim="800000"/>
            <a:headEnd/>
            <a:tailEnd/>
          </a:ln>
        </p:spPr>
        <p:txBody>
          <a:bodyPr vert="horz" wrap="square" lIns="5080" tIns="5080" rIns="5080" bIns="508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Calibri" panose="020F0502020204030204" pitchFamily="34" charset="0"/>
              </a:rPr>
              <a:t>Chief Director:</a:t>
            </a:r>
            <a:r>
              <a:rPr kumimoji="0" lang="en-US" altLang="en-US" sz="1000" b="1"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rPr>
              <a:t> Social Sector and Governance and Administration Cluster</a:t>
            </a:r>
            <a:endParaRPr kumimoji="0" lang="en-US" altLang="en-US" sz="10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FF0000"/>
                </a:solidFill>
                <a:effectLst/>
                <a:latin typeface="Arial" panose="020B0604020202020204" pitchFamily="34" charset="0"/>
              </a:rPr>
              <a:t>Vacant</a:t>
            </a:r>
          </a:p>
        </p:txBody>
      </p:sp>
      <p:sp>
        <p:nvSpPr>
          <p:cNvPr id="24" name="Freeform 22"/>
          <p:cNvSpPr>
            <a:spLocks/>
          </p:cNvSpPr>
          <p:nvPr/>
        </p:nvSpPr>
        <p:spPr bwMode="auto">
          <a:xfrm>
            <a:off x="2932168" y="4707061"/>
            <a:ext cx="1447800" cy="715963"/>
          </a:xfrm>
          <a:custGeom>
            <a:avLst/>
            <a:gdLst>
              <a:gd name="T0" fmla="*/ 0 w 1447850"/>
              <a:gd name="T1" fmla="*/ 0 h 568077"/>
              <a:gd name="T2" fmla="*/ 1447800 w 1447850"/>
              <a:gd name="T3" fmla="*/ 0 h 568077"/>
              <a:gd name="T4" fmla="*/ 1447800 w 1447850"/>
              <a:gd name="T5" fmla="*/ 568325 h 568077"/>
              <a:gd name="T6" fmla="*/ 0 w 1447850"/>
              <a:gd name="T7" fmla="*/ 568325 h 568077"/>
              <a:gd name="T8" fmla="*/ 0 w 1447850"/>
              <a:gd name="T9" fmla="*/ 0 h 568077"/>
              <a:gd name="T10" fmla="*/ 0 60000 65536"/>
              <a:gd name="T11" fmla="*/ 0 60000 65536"/>
              <a:gd name="T12" fmla="*/ 0 60000 65536"/>
              <a:gd name="T13" fmla="*/ 0 60000 65536"/>
              <a:gd name="T14" fmla="*/ 0 60000 65536"/>
              <a:gd name="T15" fmla="*/ 0 w 1447850"/>
              <a:gd name="T16" fmla="*/ 0 h 568077"/>
              <a:gd name="T17" fmla="*/ 1447850 w 1447850"/>
              <a:gd name="T18" fmla="*/ 568077 h 568077"/>
            </a:gdLst>
            <a:ahLst/>
            <a:cxnLst>
              <a:cxn ang="T10">
                <a:pos x="T0" y="T1"/>
              </a:cxn>
              <a:cxn ang="T11">
                <a:pos x="T2" y="T3"/>
              </a:cxn>
              <a:cxn ang="T12">
                <a:pos x="T4" y="T5"/>
              </a:cxn>
              <a:cxn ang="T13">
                <a:pos x="T6" y="T7"/>
              </a:cxn>
              <a:cxn ang="T14">
                <a:pos x="T8" y="T9"/>
              </a:cxn>
            </a:cxnLst>
            <a:rect l="T15" t="T16" r="T17" b="T18"/>
            <a:pathLst>
              <a:path w="1447850" h="568077">
                <a:moveTo>
                  <a:pt x="0" y="0"/>
                </a:moveTo>
                <a:lnTo>
                  <a:pt x="1447850" y="0"/>
                </a:lnTo>
                <a:lnTo>
                  <a:pt x="1447850" y="568077"/>
                </a:lnTo>
                <a:lnTo>
                  <a:pt x="0" y="568077"/>
                </a:lnTo>
                <a:lnTo>
                  <a:pt x="0" y="0"/>
                </a:lnTo>
                <a:close/>
              </a:path>
            </a:pathLst>
          </a:custGeom>
          <a:solidFill>
            <a:srgbClr val="FCB69A"/>
          </a:solidFill>
          <a:ln w="25400">
            <a:solidFill>
              <a:srgbClr val="FFFFFF"/>
            </a:solidFill>
            <a:miter lim="800000"/>
            <a:headEnd/>
            <a:tailEnd/>
          </a:ln>
        </p:spPr>
        <p:txBody>
          <a:bodyPr vert="horz" wrap="square" lIns="5080" tIns="5080" rIns="5080" bIns="508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800" b="1" i="0" u="none" strike="noStrike" cap="none" normalizeH="0" baseline="0" dirty="0" smtClean="0">
              <a:ln>
                <a:noFill/>
              </a:ln>
              <a:solidFill>
                <a:srgbClr val="000000"/>
              </a:solidFill>
              <a:effectLst/>
              <a:latin typeface="Calibri" panose="020F050202020403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900" b="1" dirty="0">
              <a:solidFill>
                <a:srgbClr val="000000"/>
              </a:solidFill>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Chief Director: </a:t>
            </a:r>
            <a:r>
              <a:rPr kumimoji="0" lang="en-US" altLang="en-US" sz="900" b="1"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rPr>
              <a:t>Economic and Infrastructure, Justice and International Cluster</a:t>
            </a:r>
            <a:endParaRPr kumimoji="0" lang="en-US" altLang="en-US" sz="9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ea typeface="MS PGothic" panose="020B0600070205080204" pitchFamily="34" charset="-128"/>
              </a:rPr>
              <a:t>Mr D Jacobs</a:t>
            </a:r>
            <a:endParaRPr kumimoji="0" lang="en-US" altLang="en-US" sz="900" b="0" i="0" u="none" strike="noStrike" cap="none" normalizeH="0" baseline="0" dirty="0" smtClean="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5" name="Freeform 23"/>
          <p:cNvSpPr>
            <a:spLocks/>
          </p:cNvSpPr>
          <p:nvPr/>
        </p:nvSpPr>
        <p:spPr bwMode="auto">
          <a:xfrm>
            <a:off x="2959991" y="5481352"/>
            <a:ext cx="1408113" cy="469900"/>
          </a:xfrm>
          <a:custGeom>
            <a:avLst/>
            <a:gdLst>
              <a:gd name="T0" fmla="*/ 0 w 1512692"/>
              <a:gd name="T1" fmla="*/ 0 h 470200"/>
              <a:gd name="T2" fmla="*/ 1512570 w 1512692"/>
              <a:gd name="T3" fmla="*/ 0 h 470200"/>
              <a:gd name="T4" fmla="*/ 1512570 w 1512692"/>
              <a:gd name="T5" fmla="*/ 469900 h 470200"/>
              <a:gd name="T6" fmla="*/ 0 w 1512692"/>
              <a:gd name="T7" fmla="*/ 469900 h 470200"/>
              <a:gd name="T8" fmla="*/ 0 w 1512692"/>
              <a:gd name="T9" fmla="*/ 0 h 470200"/>
              <a:gd name="T10" fmla="*/ 0 60000 65536"/>
              <a:gd name="T11" fmla="*/ 0 60000 65536"/>
              <a:gd name="T12" fmla="*/ 0 60000 65536"/>
              <a:gd name="T13" fmla="*/ 0 60000 65536"/>
              <a:gd name="T14" fmla="*/ 0 60000 65536"/>
              <a:gd name="T15" fmla="*/ 0 w 1512692"/>
              <a:gd name="T16" fmla="*/ 0 h 470200"/>
              <a:gd name="T17" fmla="*/ 1512692 w 1512692"/>
              <a:gd name="T18" fmla="*/ 470200 h 470200"/>
            </a:gdLst>
            <a:ahLst/>
            <a:cxnLst>
              <a:cxn ang="T10">
                <a:pos x="T0" y="T1"/>
              </a:cxn>
              <a:cxn ang="T11">
                <a:pos x="T2" y="T3"/>
              </a:cxn>
              <a:cxn ang="T12">
                <a:pos x="T4" y="T5"/>
              </a:cxn>
              <a:cxn ang="T13">
                <a:pos x="T6" y="T7"/>
              </a:cxn>
              <a:cxn ang="T14">
                <a:pos x="T8" y="T9"/>
              </a:cxn>
            </a:cxnLst>
            <a:rect l="T15" t="T16" r="T17" b="T18"/>
            <a:pathLst>
              <a:path w="1512692" h="470200">
                <a:moveTo>
                  <a:pt x="0" y="0"/>
                </a:moveTo>
                <a:lnTo>
                  <a:pt x="1512692" y="0"/>
                </a:lnTo>
                <a:lnTo>
                  <a:pt x="1512692" y="470200"/>
                </a:lnTo>
                <a:lnTo>
                  <a:pt x="0" y="470200"/>
                </a:lnTo>
                <a:lnTo>
                  <a:pt x="0" y="0"/>
                </a:lnTo>
                <a:close/>
              </a:path>
            </a:pathLst>
          </a:custGeom>
          <a:solidFill>
            <a:srgbClr val="FCB69A"/>
          </a:solidFill>
          <a:ln w="25400">
            <a:solidFill>
              <a:srgbClr val="FFFFFF"/>
            </a:solidFill>
            <a:miter lim="800000"/>
            <a:headEnd/>
            <a:tailEnd/>
          </a:ln>
        </p:spPr>
        <p:txBody>
          <a:bodyPr vert="horz" wrap="square" lIns="5080" tIns="5080" rIns="5080" bIns="508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Chief Director: Media Engagement</a:t>
            </a:r>
            <a:br>
              <a:rPr kumimoji="0" lang="en-US" altLang="en-US" sz="900" b="1" i="0" u="none" strike="noStrike" cap="none" normalizeH="0" baseline="0" dirty="0" smtClean="0">
                <a:ln>
                  <a:noFill/>
                </a:ln>
                <a:solidFill>
                  <a:srgbClr val="000000"/>
                </a:solidFill>
                <a:effectLst/>
                <a:latin typeface="Calibri" panose="020F0502020204030204" pitchFamily="34" charset="0"/>
              </a:rPr>
            </a:br>
            <a:r>
              <a:rPr kumimoji="0" lang="en-US" altLang="en-US" sz="900" b="1" i="0" u="none" strike="noStrike" cap="none" normalizeH="0" baseline="0" dirty="0" smtClean="0">
                <a:ln>
                  <a:noFill/>
                </a:ln>
                <a:solidFill>
                  <a:srgbClr val="FF0000"/>
                </a:solidFill>
                <a:effectLst/>
                <a:latin typeface="Calibri" panose="020F0502020204030204" pitchFamily="34" charset="0"/>
              </a:rPr>
              <a:t>Vacant</a:t>
            </a:r>
            <a:endParaRPr kumimoji="0" lang="en-US" altLang="en-US" sz="900" b="0" i="0" u="none" strike="noStrike" cap="none" normalizeH="0" baseline="0" dirty="0" smtClean="0">
              <a:ln>
                <a:noFill/>
              </a:ln>
              <a:solidFill>
                <a:srgbClr val="FF0000"/>
              </a:solidFill>
              <a:effectLst/>
              <a:latin typeface="Arial" panose="020B0604020202020204" pitchFamily="34" charset="0"/>
            </a:endParaRPr>
          </a:p>
        </p:txBody>
      </p:sp>
      <p:sp>
        <p:nvSpPr>
          <p:cNvPr id="26" name="Freeform 24"/>
          <p:cNvSpPr>
            <a:spLocks/>
          </p:cNvSpPr>
          <p:nvPr/>
        </p:nvSpPr>
        <p:spPr bwMode="auto">
          <a:xfrm>
            <a:off x="4719320" y="2799936"/>
            <a:ext cx="1612900" cy="552450"/>
          </a:xfrm>
          <a:custGeom>
            <a:avLst/>
            <a:gdLst>
              <a:gd name="T0" fmla="*/ 0 w 1613473"/>
              <a:gd name="T1" fmla="*/ 0 h 551579"/>
              <a:gd name="T2" fmla="*/ 1613535 w 1613473"/>
              <a:gd name="T3" fmla="*/ 0 h 551579"/>
              <a:gd name="T4" fmla="*/ 1613535 w 1613473"/>
              <a:gd name="T5" fmla="*/ 551815 h 551579"/>
              <a:gd name="T6" fmla="*/ 0 w 1613473"/>
              <a:gd name="T7" fmla="*/ 551815 h 551579"/>
              <a:gd name="T8" fmla="*/ 0 w 1613473"/>
              <a:gd name="T9" fmla="*/ 0 h 551579"/>
              <a:gd name="T10" fmla="*/ 0 60000 65536"/>
              <a:gd name="T11" fmla="*/ 0 60000 65536"/>
              <a:gd name="T12" fmla="*/ 0 60000 65536"/>
              <a:gd name="T13" fmla="*/ 0 60000 65536"/>
              <a:gd name="T14" fmla="*/ 0 60000 65536"/>
              <a:gd name="T15" fmla="*/ 0 w 1613473"/>
              <a:gd name="T16" fmla="*/ 0 h 551579"/>
              <a:gd name="T17" fmla="*/ 1613473 w 1613473"/>
              <a:gd name="T18" fmla="*/ 551579 h 551579"/>
            </a:gdLst>
            <a:ahLst/>
            <a:cxnLst>
              <a:cxn ang="T10">
                <a:pos x="T0" y="T1"/>
              </a:cxn>
              <a:cxn ang="T11">
                <a:pos x="T2" y="T3"/>
              </a:cxn>
              <a:cxn ang="T12">
                <a:pos x="T4" y="T5"/>
              </a:cxn>
              <a:cxn ang="T13">
                <a:pos x="T6" y="T7"/>
              </a:cxn>
              <a:cxn ang="T14">
                <a:pos x="T8" y="T9"/>
              </a:cxn>
            </a:cxnLst>
            <a:rect l="T15" t="T16" r="T17" b="T18"/>
            <a:pathLst>
              <a:path w="1613473" h="551579">
                <a:moveTo>
                  <a:pt x="0" y="0"/>
                </a:moveTo>
                <a:lnTo>
                  <a:pt x="1613473" y="0"/>
                </a:lnTo>
                <a:lnTo>
                  <a:pt x="1613473" y="551579"/>
                </a:lnTo>
                <a:lnTo>
                  <a:pt x="0" y="551579"/>
                </a:lnTo>
                <a:lnTo>
                  <a:pt x="0" y="0"/>
                </a:lnTo>
                <a:close/>
              </a:path>
            </a:pathLst>
          </a:custGeom>
          <a:solidFill>
            <a:srgbClr val="D99694"/>
          </a:solidFill>
          <a:ln w="25400">
            <a:solidFill>
              <a:srgbClr val="FFFFFF"/>
            </a:solidFill>
            <a:miter lim="800000"/>
            <a:headEnd/>
            <a:tailEnd/>
          </a:ln>
        </p:spPr>
        <p:txBody>
          <a:bodyPr vert="horz" wrap="square" lIns="5080" tIns="5080" rIns="5080" bIns="508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Deputy Director-General: Corporate Services</a:t>
            </a:r>
            <a:endParaRPr kumimoji="0" lang="en-US" altLang="en-US" sz="9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Ms P Williams</a:t>
            </a:r>
            <a:endParaRPr kumimoji="0" lang="en-US" altLang="en-US" sz="900" b="0" i="0" u="none" strike="noStrike" cap="none" normalizeH="0" baseline="0" dirty="0" smtClean="0">
              <a:ln>
                <a:noFill/>
              </a:ln>
              <a:solidFill>
                <a:schemeClr val="tx1"/>
              </a:solidFill>
              <a:effectLst/>
              <a:latin typeface="Arial" panose="020B0604020202020204" pitchFamily="34" charset="0"/>
            </a:endParaRPr>
          </a:p>
        </p:txBody>
      </p:sp>
      <p:sp>
        <p:nvSpPr>
          <p:cNvPr id="27" name="Freeform 25"/>
          <p:cNvSpPr>
            <a:spLocks/>
          </p:cNvSpPr>
          <p:nvPr/>
        </p:nvSpPr>
        <p:spPr bwMode="auto">
          <a:xfrm>
            <a:off x="5319720" y="3488472"/>
            <a:ext cx="1319213" cy="514350"/>
          </a:xfrm>
          <a:custGeom>
            <a:avLst/>
            <a:gdLst>
              <a:gd name="T0" fmla="*/ 0 w 1319552"/>
              <a:gd name="T1" fmla="*/ 0 h 513899"/>
              <a:gd name="T2" fmla="*/ 1319530 w 1319552"/>
              <a:gd name="T3" fmla="*/ 0 h 513899"/>
              <a:gd name="T4" fmla="*/ 1319530 w 1319552"/>
              <a:gd name="T5" fmla="*/ 513715 h 513899"/>
              <a:gd name="T6" fmla="*/ 0 w 1319552"/>
              <a:gd name="T7" fmla="*/ 513715 h 513899"/>
              <a:gd name="T8" fmla="*/ 0 w 1319552"/>
              <a:gd name="T9" fmla="*/ 0 h 513899"/>
              <a:gd name="T10" fmla="*/ 0 60000 65536"/>
              <a:gd name="T11" fmla="*/ 0 60000 65536"/>
              <a:gd name="T12" fmla="*/ 0 60000 65536"/>
              <a:gd name="T13" fmla="*/ 0 60000 65536"/>
              <a:gd name="T14" fmla="*/ 0 60000 65536"/>
              <a:gd name="T15" fmla="*/ 0 w 1319552"/>
              <a:gd name="T16" fmla="*/ 0 h 513899"/>
              <a:gd name="T17" fmla="*/ 1319552 w 1319552"/>
              <a:gd name="T18" fmla="*/ 513899 h 513899"/>
            </a:gdLst>
            <a:ahLst/>
            <a:cxnLst>
              <a:cxn ang="T10">
                <a:pos x="T0" y="T1"/>
              </a:cxn>
              <a:cxn ang="T11">
                <a:pos x="T2" y="T3"/>
              </a:cxn>
              <a:cxn ang="T12">
                <a:pos x="T4" y="T5"/>
              </a:cxn>
              <a:cxn ang="T13">
                <a:pos x="T6" y="T7"/>
              </a:cxn>
              <a:cxn ang="T14">
                <a:pos x="T8" y="T9"/>
              </a:cxn>
            </a:cxnLst>
            <a:rect l="T15" t="T16" r="T17" b="T18"/>
            <a:pathLst>
              <a:path w="1319552" h="513899">
                <a:moveTo>
                  <a:pt x="0" y="0"/>
                </a:moveTo>
                <a:lnTo>
                  <a:pt x="1319552" y="0"/>
                </a:lnTo>
                <a:lnTo>
                  <a:pt x="1319552" y="513899"/>
                </a:lnTo>
                <a:lnTo>
                  <a:pt x="0" y="513899"/>
                </a:lnTo>
                <a:lnTo>
                  <a:pt x="0" y="0"/>
                </a:lnTo>
                <a:close/>
              </a:path>
            </a:pathLst>
          </a:custGeom>
          <a:solidFill>
            <a:srgbClr val="FCB69A"/>
          </a:solidFill>
          <a:ln w="25400">
            <a:solidFill>
              <a:srgbClr val="FFFFFF"/>
            </a:solidFill>
            <a:miter lim="800000"/>
            <a:headEnd/>
            <a:tailEnd/>
          </a:ln>
        </p:spPr>
        <p:txBody>
          <a:bodyPr vert="horz" wrap="square" lIns="3810" tIns="3810" rIns="3810" bIns="381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Chief Director: Strategic Management</a:t>
            </a:r>
            <a:endParaRPr kumimoji="0" lang="en-US" altLang="en-US" sz="9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Ms Z Potye</a:t>
            </a:r>
            <a:endParaRPr kumimoji="0" lang="en-US" altLang="en-US" sz="900" b="0" i="0" u="none" strike="noStrike" cap="none" normalizeH="0" baseline="0" dirty="0" smtClean="0">
              <a:ln>
                <a:noFill/>
              </a:ln>
              <a:solidFill>
                <a:schemeClr val="tx1"/>
              </a:solidFill>
              <a:effectLst/>
              <a:latin typeface="Arial" panose="020B0604020202020204" pitchFamily="34" charset="0"/>
            </a:endParaRPr>
          </a:p>
        </p:txBody>
      </p:sp>
      <p:sp>
        <p:nvSpPr>
          <p:cNvPr id="28" name="Freeform 26"/>
          <p:cNvSpPr>
            <a:spLocks/>
          </p:cNvSpPr>
          <p:nvPr/>
        </p:nvSpPr>
        <p:spPr bwMode="auto">
          <a:xfrm>
            <a:off x="7945365" y="3467136"/>
            <a:ext cx="1153931" cy="522288"/>
          </a:xfrm>
          <a:custGeom>
            <a:avLst/>
            <a:gdLst>
              <a:gd name="T0" fmla="*/ 0 w 1319552"/>
              <a:gd name="T1" fmla="*/ 0 h 372812"/>
              <a:gd name="T2" fmla="*/ 1319530 w 1319552"/>
              <a:gd name="T3" fmla="*/ 0 h 372812"/>
              <a:gd name="T4" fmla="*/ 1319530 w 1319552"/>
              <a:gd name="T5" fmla="*/ 521970 h 372812"/>
              <a:gd name="T6" fmla="*/ 0 w 1319552"/>
              <a:gd name="T7" fmla="*/ 521970 h 372812"/>
              <a:gd name="T8" fmla="*/ 0 w 1319552"/>
              <a:gd name="T9" fmla="*/ 0 h 372812"/>
              <a:gd name="T10" fmla="*/ 0 60000 65536"/>
              <a:gd name="T11" fmla="*/ 0 60000 65536"/>
              <a:gd name="T12" fmla="*/ 0 60000 65536"/>
              <a:gd name="T13" fmla="*/ 0 60000 65536"/>
              <a:gd name="T14" fmla="*/ 0 60000 65536"/>
              <a:gd name="T15" fmla="*/ 0 w 1319552"/>
              <a:gd name="T16" fmla="*/ 0 h 372812"/>
              <a:gd name="T17" fmla="*/ 1319552 w 1319552"/>
              <a:gd name="T18" fmla="*/ 372812 h 372812"/>
            </a:gdLst>
            <a:ahLst/>
            <a:cxnLst>
              <a:cxn ang="T10">
                <a:pos x="T0" y="T1"/>
              </a:cxn>
              <a:cxn ang="T11">
                <a:pos x="T2" y="T3"/>
              </a:cxn>
              <a:cxn ang="T12">
                <a:pos x="T4" y="T5"/>
              </a:cxn>
              <a:cxn ang="T13">
                <a:pos x="T6" y="T7"/>
              </a:cxn>
              <a:cxn ang="T14">
                <a:pos x="T8" y="T9"/>
              </a:cxn>
            </a:cxnLst>
            <a:rect l="T15" t="T16" r="T17" b="T18"/>
            <a:pathLst>
              <a:path w="1319552" h="372812">
                <a:moveTo>
                  <a:pt x="0" y="0"/>
                </a:moveTo>
                <a:lnTo>
                  <a:pt x="1319552" y="0"/>
                </a:lnTo>
                <a:lnTo>
                  <a:pt x="1319552" y="372812"/>
                </a:lnTo>
                <a:lnTo>
                  <a:pt x="0" y="372812"/>
                </a:lnTo>
                <a:lnTo>
                  <a:pt x="0" y="0"/>
                </a:lnTo>
                <a:close/>
              </a:path>
            </a:pathLst>
          </a:custGeom>
          <a:solidFill>
            <a:srgbClr val="FCB69A"/>
          </a:solidFill>
          <a:ln w="25400">
            <a:solidFill>
              <a:srgbClr val="FFFFFF"/>
            </a:solidFill>
            <a:miter lim="800000"/>
            <a:headEnd/>
            <a:tailEnd/>
          </a:ln>
        </p:spPr>
        <p:txBody>
          <a:bodyPr vert="horz" wrap="square" lIns="3810" tIns="3810" rIns="3810" bIns="381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Chief Financial Officer</a:t>
            </a:r>
            <a:endParaRPr kumimoji="0" lang="en-US" altLang="en-US" sz="9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Mr KZ Momeka</a:t>
            </a:r>
            <a:endParaRPr kumimoji="0" lang="en-US" altLang="en-US" sz="900" b="0" i="0" u="none" strike="noStrike" cap="none" normalizeH="0" baseline="0" dirty="0" smtClean="0">
              <a:ln>
                <a:noFill/>
              </a:ln>
              <a:solidFill>
                <a:schemeClr val="tx1"/>
              </a:solidFill>
              <a:effectLst/>
              <a:latin typeface="Arial" panose="020B0604020202020204" pitchFamily="34" charset="0"/>
            </a:endParaRPr>
          </a:p>
        </p:txBody>
      </p:sp>
      <p:sp>
        <p:nvSpPr>
          <p:cNvPr id="29" name="Freeform 27"/>
          <p:cNvSpPr>
            <a:spLocks/>
          </p:cNvSpPr>
          <p:nvPr/>
        </p:nvSpPr>
        <p:spPr bwMode="auto">
          <a:xfrm>
            <a:off x="5352401" y="4101374"/>
            <a:ext cx="1319212" cy="457200"/>
          </a:xfrm>
          <a:custGeom>
            <a:avLst/>
            <a:gdLst>
              <a:gd name="T0" fmla="*/ 0 w 1319552"/>
              <a:gd name="T1" fmla="*/ 0 h 456580"/>
              <a:gd name="T2" fmla="*/ 1319530 w 1319552"/>
              <a:gd name="T3" fmla="*/ 0 h 456580"/>
              <a:gd name="T4" fmla="*/ 1319530 w 1319552"/>
              <a:gd name="T5" fmla="*/ 456565 h 456580"/>
              <a:gd name="T6" fmla="*/ 0 w 1319552"/>
              <a:gd name="T7" fmla="*/ 456565 h 456580"/>
              <a:gd name="T8" fmla="*/ 0 w 1319552"/>
              <a:gd name="T9" fmla="*/ 0 h 456580"/>
              <a:gd name="T10" fmla="*/ 0 60000 65536"/>
              <a:gd name="T11" fmla="*/ 0 60000 65536"/>
              <a:gd name="T12" fmla="*/ 0 60000 65536"/>
              <a:gd name="T13" fmla="*/ 0 60000 65536"/>
              <a:gd name="T14" fmla="*/ 0 60000 65536"/>
              <a:gd name="T15" fmla="*/ 0 w 1319552"/>
              <a:gd name="T16" fmla="*/ 0 h 456580"/>
              <a:gd name="T17" fmla="*/ 1319552 w 1319552"/>
              <a:gd name="T18" fmla="*/ 456580 h 456580"/>
            </a:gdLst>
            <a:ahLst/>
            <a:cxnLst>
              <a:cxn ang="T10">
                <a:pos x="T0" y="T1"/>
              </a:cxn>
              <a:cxn ang="T11">
                <a:pos x="T2" y="T3"/>
              </a:cxn>
              <a:cxn ang="T12">
                <a:pos x="T4" y="T5"/>
              </a:cxn>
              <a:cxn ang="T13">
                <a:pos x="T6" y="T7"/>
              </a:cxn>
              <a:cxn ang="T14">
                <a:pos x="T8" y="T9"/>
              </a:cxn>
            </a:cxnLst>
            <a:rect l="T15" t="T16" r="T17" b="T18"/>
            <a:pathLst>
              <a:path w="1319552" h="456580">
                <a:moveTo>
                  <a:pt x="0" y="0"/>
                </a:moveTo>
                <a:lnTo>
                  <a:pt x="1319552" y="0"/>
                </a:lnTo>
                <a:lnTo>
                  <a:pt x="1319552" y="456580"/>
                </a:lnTo>
                <a:lnTo>
                  <a:pt x="0" y="456580"/>
                </a:lnTo>
                <a:lnTo>
                  <a:pt x="0" y="0"/>
                </a:lnTo>
                <a:close/>
              </a:path>
            </a:pathLst>
          </a:custGeom>
          <a:solidFill>
            <a:srgbClr val="FCB69A"/>
          </a:solidFill>
          <a:ln w="25400">
            <a:solidFill>
              <a:srgbClr val="FFFFFF"/>
            </a:solidFill>
            <a:miter lim="800000"/>
            <a:headEnd/>
            <a:tailEnd/>
          </a:ln>
        </p:spPr>
        <p:txBody>
          <a:bodyPr vert="horz" wrap="square" lIns="3810" tIns="3810" rIns="3810" bIns="381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Chief Director: Human Resources</a:t>
            </a:r>
            <a:endParaRPr kumimoji="0" lang="en-US" altLang="en-US" sz="9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Mr K Semakane</a:t>
            </a:r>
            <a:endParaRPr kumimoji="0" lang="en-US" altLang="en-US" sz="900" b="0" i="0" u="none" strike="noStrike" cap="none" normalizeH="0" baseline="0" dirty="0" smtClean="0">
              <a:ln>
                <a:noFill/>
              </a:ln>
              <a:solidFill>
                <a:schemeClr val="tx1"/>
              </a:solidFill>
              <a:effectLst/>
              <a:latin typeface="Arial" panose="020B0604020202020204" pitchFamily="34" charset="0"/>
            </a:endParaRPr>
          </a:p>
        </p:txBody>
      </p:sp>
      <p:sp>
        <p:nvSpPr>
          <p:cNvPr id="30" name="Freeform 28"/>
          <p:cNvSpPr>
            <a:spLocks/>
          </p:cNvSpPr>
          <p:nvPr/>
        </p:nvSpPr>
        <p:spPr bwMode="auto">
          <a:xfrm>
            <a:off x="5397477" y="4641195"/>
            <a:ext cx="1319213" cy="698500"/>
          </a:xfrm>
          <a:custGeom>
            <a:avLst/>
            <a:gdLst>
              <a:gd name="T0" fmla="*/ 0 w 1319552"/>
              <a:gd name="T1" fmla="*/ 0 h 488023"/>
              <a:gd name="T2" fmla="*/ 1319530 w 1319552"/>
              <a:gd name="T3" fmla="*/ 0 h 488023"/>
              <a:gd name="T4" fmla="*/ 1319530 w 1319552"/>
              <a:gd name="T5" fmla="*/ 488315 h 488023"/>
              <a:gd name="T6" fmla="*/ 0 w 1319552"/>
              <a:gd name="T7" fmla="*/ 488315 h 488023"/>
              <a:gd name="T8" fmla="*/ 0 w 1319552"/>
              <a:gd name="T9" fmla="*/ 0 h 488023"/>
              <a:gd name="T10" fmla="*/ 0 60000 65536"/>
              <a:gd name="T11" fmla="*/ 0 60000 65536"/>
              <a:gd name="T12" fmla="*/ 0 60000 65536"/>
              <a:gd name="T13" fmla="*/ 0 60000 65536"/>
              <a:gd name="T14" fmla="*/ 0 60000 65536"/>
              <a:gd name="T15" fmla="*/ 0 w 1319552"/>
              <a:gd name="T16" fmla="*/ 0 h 488023"/>
              <a:gd name="T17" fmla="*/ 1319552 w 1319552"/>
              <a:gd name="T18" fmla="*/ 488023 h 488023"/>
            </a:gdLst>
            <a:ahLst/>
            <a:cxnLst>
              <a:cxn ang="T10">
                <a:pos x="T0" y="T1"/>
              </a:cxn>
              <a:cxn ang="T11">
                <a:pos x="T2" y="T3"/>
              </a:cxn>
              <a:cxn ang="T12">
                <a:pos x="T4" y="T5"/>
              </a:cxn>
              <a:cxn ang="T13">
                <a:pos x="T6" y="T7"/>
              </a:cxn>
              <a:cxn ang="T14">
                <a:pos x="T8" y="T9"/>
              </a:cxn>
            </a:cxnLst>
            <a:rect l="T15" t="T16" r="T17" b="T18"/>
            <a:pathLst>
              <a:path w="1319552" h="488023">
                <a:moveTo>
                  <a:pt x="0" y="0"/>
                </a:moveTo>
                <a:lnTo>
                  <a:pt x="1319552" y="0"/>
                </a:lnTo>
                <a:lnTo>
                  <a:pt x="1319552" y="488023"/>
                </a:lnTo>
                <a:lnTo>
                  <a:pt x="0" y="488023"/>
                </a:lnTo>
                <a:lnTo>
                  <a:pt x="0" y="0"/>
                </a:lnTo>
                <a:close/>
              </a:path>
            </a:pathLst>
          </a:custGeom>
          <a:solidFill>
            <a:srgbClr val="FCB69A"/>
          </a:solidFill>
          <a:ln w="25400">
            <a:solidFill>
              <a:srgbClr val="FFFFFF"/>
            </a:solidFill>
            <a:miter lim="800000"/>
            <a:headEnd/>
            <a:tailEnd/>
          </a:ln>
        </p:spPr>
        <p:txBody>
          <a:bodyPr vert="horz" wrap="square" lIns="3810" tIns="3810" rIns="3810" bIns="381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Chief Director: Information Management and Technology</a:t>
            </a:r>
            <a:endParaRPr kumimoji="0" lang="en-US" altLang="en-US" sz="9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Mr T Vandayar</a:t>
            </a:r>
            <a:endParaRPr kumimoji="0" lang="en-US" altLang="en-US" sz="900" b="0" i="0" u="none" strike="noStrike" cap="none" normalizeH="0" baseline="0" dirty="0" smtClean="0">
              <a:ln>
                <a:noFill/>
              </a:ln>
              <a:solidFill>
                <a:schemeClr val="tx1"/>
              </a:solidFill>
              <a:effectLst/>
              <a:latin typeface="Arial" panose="020B0604020202020204" pitchFamily="34" charset="0"/>
            </a:endParaRPr>
          </a:p>
        </p:txBody>
      </p:sp>
      <p:sp>
        <p:nvSpPr>
          <p:cNvPr id="31" name="Freeform 29"/>
          <p:cNvSpPr>
            <a:spLocks/>
          </p:cNvSpPr>
          <p:nvPr/>
        </p:nvSpPr>
        <p:spPr bwMode="auto">
          <a:xfrm>
            <a:off x="1472676" y="1849662"/>
            <a:ext cx="1571625" cy="436562"/>
          </a:xfrm>
          <a:custGeom>
            <a:avLst/>
            <a:gdLst>
              <a:gd name="T0" fmla="*/ 0 w 1571848"/>
              <a:gd name="T1" fmla="*/ 0 h 436773"/>
              <a:gd name="T2" fmla="*/ 1571625 w 1571848"/>
              <a:gd name="T3" fmla="*/ 0 h 436773"/>
              <a:gd name="T4" fmla="*/ 1571625 w 1571848"/>
              <a:gd name="T5" fmla="*/ 436880 h 436773"/>
              <a:gd name="T6" fmla="*/ 0 w 1571848"/>
              <a:gd name="T7" fmla="*/ 436880 h 436773"/>
              <a:gd name="T8" fmla="*/ 0 w 1571848"/>
              <a:gd name="T9" fmla="*/ 0 h 436773"/>
              <a:gd name="T10" fmla="*/ 0 60000 65536"/>
              <a:gd name="T11" fmla="*/ 0 60000 65536"/>
              <a:gd name="T12" fmla="*/ 0 60000 65536"/>
              <a:gd name="T13" fmla="*/ 0 60000 65536"/>
              <a:gd name="T14" fmla="*/ 0 60000 65536"/>
              <a:gd name="T15" fmla="*/ 0 w 1571848"/>
              <a:gd name="T16" fmla="*/ 0 h 436773"/>
              <a:gd name="T17" fmla="*/ 1571848 w 1571848"/>
              <a:gd name="T18" fmla="*/ 436773 h 436773"/>
            </a:gdLst>
            <a:ahLst/>
            <a:cxnLst>
              <a:cxn ang="T10">
                <a:pos x="T0" y="T1"/>
              </a:cxn>
              <a:cxn ang="T11">
                <a:pos x="T2" y="T3"/>
              </a:cxn>
              <a:cxn ang="T12">
                <a:pos x="T4" y="T5"/>
              </a:cxn>
              <a:cxn ang="T13">
                <a:pos x="T6" y="T7"/>
              </a:cxn>
              <a:cxn ang="T14">
                <a:pos x="T8" y="T9"/>
              </a:cxn>
            </a:cxnLst>
            <a:rect l="T15" t="T16" r="T17" b="T18"/>
            <a:pathLst>
              <a:path w="1571848" h="436773">
                <a:moveTo>
                  <a:pt x="0" y="0"/>
                </a:moveTo>
                <a:lnTo>
                  <a:pt x="1571848" y="0"/>
                </a:lnTo>
                <a:lnTo>
                  <a:pt x="1571848" y="436773"/>
                </a:lnTo>
                <a:lnTo>
                  <a:pt x="0" y="436773"/>
                </a:lnTo>
                <a:lnTo>
                  <a:pt x="0" y="0"/>
                </a:lnTo>
                <a:close/>
              </a:path>
            </a:pathLst>
          </a:custGeom>
          <a:solidFill>
            <a:srgbClr val="C4BD97"/>
          </a:solidFill>
          <a:ln w="25400">
            <a:solidFill>
              <a:srgbClr val="FFFFFF"/>
            </a:solidFill>
            <a:miter lim="800000"/>
            <a:headEnd/>
            <a:tailEnd/>
          </a:ln>
        </p:spPr>
        <p:txBody>
          <a:bodyPr vert="horz" wrap="square" lIns="5080" tIns="5080" rIns="5080" bIns="508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Director: Office of the Acting DG</a:t>
            </a:r>
            <a:endParaRPr kumimoji="0" lang="en-US" altLang="en-US" sz="9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Mr G Letsoalo</a:t>
            </a:r>
            <a:endParaRPr kumimoji="0" lang="en-US" altLang="en-US" sz="900" b="0" i="0" u="none" strike="noStrike" cap="none" normalizeH="0" baseline="0" dirty="0" smtClean="0">
              <a:ln>
                <a:noFill/>
              </a:ln>
              <a:solidFill>
                <a:schemeClr val="tx1"/>
              </a:solidFill>
              <a:effectLst/>
              <a:latin typeface="Arial" panose="020B0604020202020204" pitchFamily="34" charset="0"/>
            </a:endParaRPr>
          </a:p>
        </p:txBody>
      </p:sp>
      <p:sp>
        <p:nvSpPr>
          <p:cNvPr id="32" name="Straight Connector 7"/>
          <p:cNvSpPr>
            <a:spLocks/>
          </p:cNvSpPr>
          <p:nvPr/>
        </p:nvSpPr>
        <p:spPr bwMode="auto">
          <a:xfrm>
            <a:off x="3316464" y="2593272"/>
            <a:ext cx="3940361" cy="64707"/>
          </a:xfrm>
          <a:prstGeom prst="line">
            <a:avLst/>
          </a:prstGeom>
          <a:noFill/>
          <a:ln w="25400">
            <a:solidFill>
              <a:srgbClr val="4774AB"/>
            </a:solidFill>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33" name="Straight Connector 5"/>
          <p:cNvSpPr>
            <a:spLocks/>
          </p:cNvSpPr>
          <p:nvPr/>
        </p:nvSpPr>
        <p:spPr bwMode="auto">
          <a:xfrm>
            <a:off x="7270334" y="2668128"/>
            <a:ext cx="0" cy="787436"/>
          </a:xfrm>
          <a:prstGeom prst="line">
            <a:avLst/>
          </a:prstGeom>
          <a:noFill/>
          <a:ln w="25400">
            <a:solidFill>
              <a:srgbClr val="4F81BD"/>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ZA" dirty="0"/>
          </a:p>
        </p:txBody>
      </p:sp>
      <p:grpSp>
        <p:nvGrpSpPr>
          <p:cNvPr id="34" name="Group 2"/>
          <p:cNvGrpSpPr>
            <a:grpSpLocks/>
          </p:cNvGrpSpPr>
          <p:nvPr/>
        </p:nvGrpSpPr>
        <p:grpSpPr bwMode="auto">
          <a:xfrm>
            <a:off x="6716690" y="3421673"/>
            <a:ext cx="1152525" cy="622300"/>
            <a:chOff x="74149" y="26848"/>
            <a:chExt cx="11525" cy="6220"/>
          </a:xfrm>
        </p:grpSpPr>
        <p:sp>
          <p:nvSpPr>
            <p:cNvPr id="35" name="Rectangle 58"/>
            <p:cNvSpPr>
              <a:spLocks noChangeArrowheads="1"/>
            </p:cNvSpPr>
            <p:nvPr/>
          </p:nvSpPr>
          <p:spPr bwMode="auto">
            <a:xfrm>
              <a:off x="74149" y="27306"/>
              <a:ext cx="11525" cy="5763"/>
            </a:xfrm>
            <a:prstGeom prst="rect">
              <a:avLst/>
            </a:prstGeom>
            <a:solidFill>
              <a:srgbClr val="FCB69A"/>
            </a:solidFill>
            <a:ln w="25400">
              <a:solidFill>
                <a:srgbClr val="FFFFFF"/>
              </a:solidFill>
              <a:miter lim="800000"/>
              <a:headEnd/>
              <a:tailEnd/>
            </a:ln>
          </p:spPr>
          <p:txBody>
            <a:bodyPr vert="horz" wrap="square" lIns="91440" tIns="45720" rIns="91440" bIns="45720" numCol="1" anchor="t" anchorCtr="0" compatLnSpc="1">
              <a:prstTxWarp prst="textNoShape">
                <a:avLst/>
              </a:prstTxWarp>
            </a:bodyPr>
            <a:lstStyle/>
            <a:p>
              <a:endParaRPr lang="en-ZA" dirty="0"/>
            </a:p>
          </p:txBody>
        </p:sp>
        <p:sp>
          <p:nvSpPr>
            <p:cNvPr id="36" name="Rectangle 59"/>
            <p:cNvSpPr>
              <a:spLocks noChangeArrowheads="1"/>
            </p:cNvSpPr>
            <p:nvPr/>
          </p:nvSpPr>
          <p:spPr bwMode="auto">
            <a:xfrm>
              <a:off x="74149" y="26848"/>
              <a:ext cx="11525" cy="5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5080" tIns="5080" rIns="5080" bIns="508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Chief Director: </a:t>
              </a:r>
              <a:endParaRPr kumimoji="0" lang="en-US" altLang="en-US" sz="9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Internal Audit</a:t>
              </a:r>
              <a:endParaRPr kumimoji="0" lang="en-US" altLang="en-US" sz="9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Mr N Modiba</a:t>
              </a:r>
              <a:endParaRPr kumimoji="0" lang="en-US" altLang="en-US" sz="900" b="0" i="0" u="none" strike="noStrike" cap="none" normalizeH="0" baseline="0" dirty="0" smtClean="0">
                <a:ln>
                  <a:noFill/>
                </a:ln>
                <a:solidFill>
                  <a:schemeClr val="tx1"/>
                </a:solidFill>
                <a:effectLst/>
                <a:latin typeface="Arial" panose="020B0604020202020204" pitchFamily="34" charset="0"/>
              </a:endParaRPr>
            </a:p>
          </p:txBody>
        </p:sp>
      </p:grpSp>
      <p:sp>
        <p:nvSpPr>
          <p:cNvPr id="37" name="Freeform 75"/>
          <p:cNvSpPr>
            <a:spLocks/>
          </p:cNvSpPr>
          <p:nvPr/>
        </p:nvSpPr>
        <p:spPr bwMode="auto">
          <a:xfrm>
            <a:off x="683468" y="4717770"/>
            <a:ext cx="1392238" cy="635917"/>
          </a:xfrm>
          <a:custGeom>
            <a:avLst/>
            <a:gdLst>
              <a:gd name="T0" fmla="*/ 0 w 1392147"/>
              <a:gd name="T1" fmla="*/ 0 h 499476"/>
              <a:gd name="T2" fmla="*/ 1391920 w 1392147"/>
              <a:gd name="T3" fmla="*/ 0 h 499476"/>
              <a:gd name="T4" fmla="*/ 1391920 w 1392147"/>
              <a:gd name="T5" fmla="*/ 499110 h 499476"/>
              <a:gd name="T6" fmla="*/ 0 w 1392147"/>
              <a:gd name="T7" fmla="*/ 499110 h 499476"/>
              <a:gd name="T8" fmla="*/ 0 w 1392147"/>
              <a:gd name="T9" fmla="*/ 0 h 499476"/>
              <a:gd name="T10" fmla="*/ 0 60000 65536"/>
              <a:gd name="T11" fmla="*/ 0 60000 65536"/>
              <a:gd name="T12" fmla="*/ 0 60000 65536"/>
              <a:gd name="T13" fmla="*/ 0 60000 65536"/>
              <a:gd name="T14" fmla="*/ 0 60000 65536"/>
              <a:gd name="T15" fmla="*/ 0 w 1392147"/>
              <a:gd name="T16" fmla="*/ 0 h 499476"/>
              <a:gd name="T17" fmla="*/ 1392147 w 1392147"/>
              <a:gd name="T18" fmla="*/ 499476 h 499476"/>
            </a:gdLst>
            <a:ahLst/>
            <a:cxnLst>
              <a:cxn ang="T10">
                <a:pos x="T0" y="T1"/>
              </a:cxn>
              <a:cxn ang="T11">
                <a:pos x="T2" y="T3"/>
              </a:cxn>
              <a:cxn ang="T12">
                <a:pos x="T4" y="T5"/>
              </a:cxn>
              <a:cxn ang="T13">
                <a:pos x="T6" y="T7"/>
              </a:cxn>
              <a:cxn ang="T14">
                <a:pos x="T8" y="T9"/>
              </a:cxn>
            </a:cxnLst>
            <a:rect l="T15" t="T16" r="T17" b="T18"/>
            <a:pathLst>
              <a:path w="1392147" h="499476">
                <a:moveTo>
                  <a:pt x="0" y="0"/>
                </a:moveTo>
                <a:lnTo>
                  <a:pt x="1392147" y="0"/>
                </a:lnTo>
                <a:lnTo>
                  <a:pt x="1392147" y="499476"/>
                </a:lnTo>
                <a:lnTo>
                  <a:pt x="0" y="499476"/>
                </a:lnTo>
                <a:lnTo>
                  <a:pt x="0" y="0"/>
                </a:lnTo>
                <a:close/>
              </a:path>
            </a:pathLst>
          </a:custGeom>
          <a:solidFill>
            <a:srgbClr val="FCB69A"/>
          </a:solidFill>
          <a:ln w="25400">
            <a:solidFill>
              <a:srgbClr val="FFFFFF"/>
            </a:solidFill>
            <a:miter lim="800000"/>
            <a:headEnd/>
            <a:tailEnd/>
          </a:ln>
        </p:spPr>
        <p:txBody>
          <a:bodyPr vert="horz" wrap="square" lIns="5080" tIns="5080" rIns="5080" bIns="508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800" b="1" i="0" u="none" strike="noStrike" cap="none" normalizeH="0" baseline="0" dirty="0" smtClean="0">
              <a:ln>
                <a:noFill/>
              </a:ln>
              <a:solidFill>
                <a:srgbClr val="000000"/>
              </a:solidFill>
              <a:effectLst/>
              <a:latin typeface="Calibri" panose="020F050202020403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800" b="1" dirty="0">
              <a:solidFill>
                <a:srgbClr val="000000"/>
              </a:solidFill>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Calibri" panose="020F0502020204030204" pitchFamily="34" charset="0"/>
              </a:rPr>
              <a:t>Chief Director: Communication Service Agency</a:t>
            </a:r>
            <a:endParaRPr kumimoji="0" lang="en-US" altLang="en-US" sz="10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Calibri" panose="020F0502020204030204" pitchFamily="34" charset="0"/>
              </a:rPr>
              <a:t>Mr A Mohamed (Acting)</a:t>
            </a:r>
            <a:endParaRPr kumimoji="0" lang="en-US" altLang="en-US" sz="1000" b="0" i="0" u="none" strike="noStrike" cap="none" normalizeH="0" baseline="0" dirty="0" smtClean="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8" name="Freeform 76"/>
          <p:cNvSpPr>
            <a:spLocks/>
          </p:cNvSpPr>
          <p:nvPr/>
        </p:nvSpPr>
        <p:spPr bwMode="auto">
          <a:xfrm>
            <a:off x="692790" y="4100352"/>
            <a:ext cx="1392238" cy="514034"/>
          </a:xfrm>
          <a:custGeom>
            <a:avLst/>
            <a:gdLst>
              <a:gd name="T0" fmla="*/ 0 w 1391970"/>
              <a:gd name="T1" fmla="*/ 0 h 431791"/>
              <a:gd name="T2" fmla="*/ 1391920 w 1391970"/>
              <a:gd name="T3" fmla="*/ 0 h 431791"/>
              <a:gd name="T4" fmla="*/ 1391920 w 1391970"/>
              <a:gd name="T5" fmla="*/ 431165 h 431791"/>
              <a:gd name="T6" fmla="*/ 0 w 1391970"/>
              <a:gd name="T7" fmla="*/ 431165 h 431791"/>
              <a:gd name="T8" fmla="*/ 0 w 1391970"/>
              <a:gd name="T9" fmla="*/ 0 h 431791"/>
              <a:gd name="T10" fmla="*/ 0 60000 65536"/>
              <a:gd name="T11" fmla="*/ 0 60000 65536"/>
              <a:gd name="T12" fmla="*/ 0 60000 65536"/>
              <a:gd name="T13" fmla="*/ 0 60000 65536"/>
              <a:gd name="T14" fmla="*/ 0 60000 65536"/>
              <a:gd name="T15" fmla="*/ 0 w 1391970"/>
              <a:gd name="T16" fmla="*/ 0 h 431791"/>
              <a:gd name="T17" fmla="*/ 1391970 w 1391970"/>
              <a:gd name="T18" fmla="*/ 431791 h 431791"/>
            </a:gdLst>
            <a:ahLst/>
            <a:cxnLst>
              <a:cxn ang="T10">
                <a:pos x="T0" y="T1"/>
              </a:cxn>
              <a:cxn ang="T11">
                <a:pos x="T2" y="T3"/>
              </a:cxn>
              <a:cxn ang="T12">
                <a:pos x="T4" y="T5"/>
              </a:cxn>
              <a:cxn ang="T13">
                <a:pos x="T6" y="T7"/>
              </a:cxn>
              <a:cxn ang="T14">
                <a:pos x="T8" y="T9"/>
              </a:cxn>
            </a:cxnLst>
            <a:rect l="T15" t="T16" r="T17" b="T18"/>
            <a:pathLst>
              <a:path w="1391970" h="431791">
                <a:moveTo>
                  <a:pt x="0" y="0"/>
                </a:moveTo>
                <a:lnTo>
                  <a:pt x="1391970" y="0"/>
                </a:lnTo>
                <a:lnTo>
                  <a:pt x="1391970" y="431791"/>
                </a:lnTo>
                <a:lnTo>
                  <a:pt x="0" y="431791"/>
                </a:lnTo>
                <a:lnTo>
                  <a:pt x="0" y="0"/>
                </a:lnTo>
                <a:close/>
              </a:path>
            </a:pathLst>
          </a:custGeom>
          <a:solidFill>
            <a:srgbClr val="FCB69A"/>
          </a:solidFill>
          <a:ln w="25400">
            <a:solidFill>
              <a:srgbClr val="FFFFFF"/>
            </a:solidFill>
            <a:miter lim="800000"/>
            <a:headEnd/>
            <a:tailEnd/>
          </a:ln>
        </p:spPr>
        <p:txBody>
          <a:bodyPr vert="horz" wrap="square" lIns="5080" tIns="5080" rIns="5080" bIns="508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800" b="1" i="0" u="none" strike="noStrike" cap="none" normalizeH="0" baseline="0" dirty="0" smtClean="0">
              <a:ln>
                <a:noFill/>
              </a:ln>
              <a:solidFill>
                <a:srgbClr val="000000"/>
              </a:solidFill>
              <a:effectLst/>
              <a:latin typeface="Calibri" panose="020F050202020403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800" b="1" dirty="0">
              <a:solidFill>
                <a:srgbClr val="000000"/>
              </a:solidFill>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Calibri" panose="020F0502020204030204" pitchFamily="34" charset="0"/>
              </a:rPr>
              <a:t>Chief Director: Products and Platforms</a:t>
            </a:r>
            <a:endParaRPr kumimoji="0" lang="en-US" altLang="en-US" sz="9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rgbClr val="FF0000"/>
                </a:solidFill>
                <a:effectLst/>
                <a:ea typeface="Times New Roman" panose="02020603050405020304" pitchFamily="18" charset="0"/>
              </a:rPr>
              <a:t>Seconded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9" name="Straight Connector 31"/>
          <p:cNvSpPr>
            <a:spLocks/>
          </p:cNvSpPr>
          <p:nvPr/>
        </p:nvSpPr>
        <p:spPr bwMode="auto">
          <a:xfrm flipH="1">
            <a:off x="8686799" y="2656559"/>
            <a:ext cx="14373" cy="799005"/>
          </a:xfrm>
          <a:prstGeom prst="line">
            <a:avLst/>
          </a:prstGeom>
          <a:noFill/>
          <a:ln w="25400">
            <a:solidFill>
              <a:srgbClr val="4F81BD"/>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40" name="Straight Connector 30"/>
          <p:cNvSpPr>
            <a:spLocks/>
          </p:cNvSpPr>
          <p:nvPr/>
        </p:nvSpPr>
        <p:spPr bwMode="auto">
          <a:xfrm>
            <a:off x="7248609" y="2656559"/>
            <a:ext cx="1452563" cy="0"/>
          </a:xfrm>
          <a:prstGeom prst="line">
            <a:avLst/>
          </a:prstGeom>
          <a:noFill/>
          <a:ln w="25400">
            <a:solidFill>
              <a:srgbClr val="4774AB"/>
            </a:solidFill>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41" name="Straight Connector 79"/>
          <p:cNvSpPr>
            <a:spLocks noChangeShapeType="1"/>
          </p:cNvSpPr>
          <p:nvPr/>
        </p:nvSpPr>
        <p:spPr bwMode="auto">
          <a:xfrm>
            <a:off x="220201" y="3753099"/>
            <a:ext cx="490538" cy="3175"/>
          </a:xfrm>
          <a:prstGeom prst="line">
            <a:avLst/>
          </a:prstGeom>
          <a:noFill/>
          <a:ln w="25400">
            <a:solidFill>
              <a:srgbClr val="4774AB"/>
            </a:solidFill>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42" name="Straight Connector 80"/>
          <p:cNvSpPr>
            <a:spLocks noChangeShapeType="1"/>
          </p:cNvSpPr>
          <p:nvPr/>
        </p:nvSpPr>
        <p:spPr bwMode="auto">
          <a:xfrm>
            <a:off x="194518" y="5013595"/>
            <a:ext cx="488950" cy="3175"/>
          </a:xfrm>
          <a:prstGeom prst="line">
            <a:avLst/>
          </a:prstGeom>
          <a:noFill/>
          <a:ln w="25400">
            <a:solidFill>
              <a:srgbClr val="4774AB"/>
            </a:solidFill>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43" name="Straight Connector 81"/>
          <p:cNvSpPr>
            <a:spLocks noChangeShapeType="1"/>
          </p:cNvSpPr>
          <p:nvPr/>
        </p:nvSpPr>
        <p:spPr bwMode="auto">
          <a:xfrm flipV="1">
            <a:off x="203838" y="2659835"/>
            <a:ext cx="26785" cy="2353760"/>
          </a:xfrm>
          <a:prstGeom prst="line">
            <a:avLst/>
          </a:prstGeom>
          <a:noFill/>
          <a:ln w="25400">
            <a:solidFill>
              <a:srgbClr val="4774AB"/>
            </a:solidFill>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44" name="Straight Connector 82"/>
          <p:cNvSpPr>
            <a:spLocks noChangeShapeType="1"/>
          </p:cNvSpPr>
          <p:nvPr/>
        </p:nvSpPr>
        <p:spPr bwMode="auto">
          <a:xfrm>
            <a:off x="203840" y="4328610"/>
            <a:ext cx="488950" cy="3175"/>
          </a:xfrm>
          <a:prstGeom prst="line">
            <a:avLst/>
          </a:prstGeom>
          <a:noFill/>
          <a:ln w="25400">
            <a:solidFill>
              <a:srgbClr val="4774AB"/>
            </a:solidFill>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45" name="Straight Connector 83"/>
          <p:cNvSpPr>
            <a:spLocks noChangeShapeType="1"/>
          </p:cNvSpPr>
          <p:nvPr/>
        </p:nvSpPr>
        <p:spPr bwMode="auto">
          <a:xfrm flipH="1">
            <a:off x="5139574" y="3321605"/>
            <a:ext cx="37692" cy="1542142"/>
          </a:xfrm>
          <a:prstGeom prst="line">
            <a:avLst/>
          </a:prstGeom>
          <a:noFill/>
          <a:ln w="25400">
            <a:solidFill>
              <a:srgbClr val="4774AB"/>
            </a:solidFill>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46" name="Straight Connector 84"/>
          <p:cNvSpPr>
            <a:spLocks noChangeShapeType="1"/>
          </p:cNvSpPr>
          <p:nvPr/>
        </p:nvSpPr>
        <p:spPr bwMode="auto">
          <a:xfrm flipV="1">
            <a:off x="5139574" y="4307994"/>
            <a:ext cx="212827" cy="0"/>
          </a:xfrm>
          <a:prstGeom prst="line">
            <a:avLst/>
          </a:prstGeom>
          <a:noFill/>
          <a:ln w="25400">
            <a:solidFill>
              <a:srgbClr val="4774AB"/>
            </a:solidFill>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47" name="Straight Connector 86"/>
          <p:cNvSpPr>
            <a:spLocks noChangeShapeType="1"/>
          </p:cNvSpPr>
          <p:nvPr/>
        </p:nvSpPr>
        <p:spPr bwMode="auto">
          <a:xfrm flipV="1">
            <a:off x="5139573" y="4833315"/>
            <a:ext cx="212829" cy="0"/>
          </a:xfrm>
          <a:prstGeom prst="line">
            <a:avLst/>
          </a:prstGeom>
          <a:noFill/>
          <a:ln w="25400">
            <a:solidFill>
              <a:srgbClr val="4774AB"/>
            </a:solidFill>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49" name="Rectangle 44"/>
          <p:cNvSpPr>
            <a:spLocks noChangeArrowheads="1"/>
          </p:cNvSpPr>
          <p:nvPr/>
        </p:nvSpPr>
        <p:spPr bwMode="auto">
          <a:xfrm>
            <a:off x="0" y="129693"/>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799848" tIns="914112" rIns="914112" bIns="914112" numCol="1" anchor="ctr" anchorCtr="0" compatLnSpc="1">
            <a:prstTxWarp prst="textNoShape">
              <a:avLst/>
            </a:prstTxWarp>
            <a:spAutoFit/>
          </a:bodyPr>
          <a:lstStyle/>
          <a:p>
            <a:endParaRPr lang="en-ZA" dirty="0"/>
          </a:p>
        </p:txBody>
      </p:sp>
      <p:sp>
        <p:nvSpPr>
          <p:cNvPr id="52" name="Freeform 17"/>
          <p:cNvSpPr>
            <a:spLocks/>
          </p:cNvSpPr>
          <p:nvPr/>
        </p:nvSpPr>
        <p:spPr bwMode="auto">
          <a:xfrm>
            <a:off x="2560251" y="228572"/>
            <a:ext cx="1476375" cy="355600"/>
          </a:xfrm>
          <a:custGeom>
            <a:avLst/>
            <a:gdLst>
              <a:gd name="T0" fmla="*/ 0 w 1204955"/>
              <a:gd name="T1" fmla="*/ 0 h 355337"/>
              <a:gd name="T2" fmla="*/ 1205230 w 1204955"/>
              <a:gd name="T3" fmla="*/ 0 h 355337"/>
              <a:gd name="T4" fmla="*/ 1205230 w 1204955"/>
              <a:gd name="T5" fmla="*/ 355600 h 355337"/>
              <a:gd name="T6" fmla="*/ 0 w 1204955"/>
              <a:gd name="T7" fmla="*/ 355600 h 355337"/>
              <a:gd name="T8" fmla="*/ 0 w 1204955"/>
              <a:gd name="T9" fmla="*/ 0 h 355337"/>
              <a:gd name="T10" fmla="*/ 0 60000 65536"/>
              <a:gd name="T11" fmla="*/ 0 60000 65536"/>
              <a:gd name="T12" fmla="*/ 0 60000 65536"/>
              <a:gd name="T13" fmla="*/ 0 60000 65536"/>
              <a:gd name="T14" fmla="*/ 0 60000 65536"/>
              <a:gd name="T15" fmla="*/ 0 w 1204955"/>
              <a:gd name="T16" fmla="*/ 0 h 355337"/>
              <a:gd name="T17" fmla="*/ 1204955 w 1204955"/>
              <a:gd name="T18" fmla="*/ 355337 h 355337"/>
            </a:gdLst>
            <a:ahLst/>
            <a:cxnLst>
              <a:cxn ang="T10">
                <a:pos x="T0" y="T1"/>
              </a:cxn>
              <a:cxn ang="T11">
                <a:pos x="T2" y="T3"/>
              </a:cxn>
              <a:cxn ang="T12">
                <a:pos x="T4" y="T5"/>
              </a:cxn>
              <a:cxn ang="T13">
                <a:pos x="T6" y="T7"/>
              </a:cxn>
              <a:cxn ang="T14">
                <a:pos x="T8" y="T9"/>
              </a:cxn>
            </a:cxnLst>
            <a:rect l="T15" t="T16" r="T17" b="T18"/>
            <a:pathLst>
              <a:path w="1204955" h="355337">
                <a:moveTo>
                  <a:pt x="0" y="0"/>
                </a:moveTo>
                <a:lnTo>
                  <a:pt x="1204955" y="0"/>
                </a:lnTo>
                <a:lnTo>
                  <a:pt x="1204955" y="355337"/>
                </a:lnTo>
                <a:lnTo>
                  <a:pt x="0" y="355337"/>
                </a:lnTo>
                <a:lnTo>
                  <a:pt x="0" y="0"/>
                </a:lnTo>
                <a:close/>
              </a:path>
            </a:pathLst>
          </a:custGeom>
          <a:solidFill>
            <a:srgbClr val="FFFFFF"/>
          </a:solidFill>
          <a:ln w="25400" algn="ctr">
            <a:solidFill>
              <a:srgbClr val="000000"/>
            </a:solidFill>
            <a:miter lim="800000"/>
            <a:headEnd/>
            <a:tailEnd/>
          </a:ln>
        </p:spPr>
        <p:txBody>
          <a:bodyPr vert="horz" wrap="square" lIns="5080" tIns="5080" rIns="5080" bIns="508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325"/>
              </a:spcAft>
              <a:buClrTx/>
              <a:buSzTx/>
              <a:buFontTx/>
              <a:buNone/>
              <a:tabLst/>
            </a:pPr>
            <a:r>
              <a:rPr kumimoji="0" lang="en-ZA" altLang="en-US" sz="1050" b="1" i="0" u="none" strike="noStrike" cap="none" normalizeH="0" baseline="0" dirty="0" smtClean="0">
                <a:ln>
                  <a:noFill/>
                </a:ln>
                <a:solidFill>
                  <a:srgbClr val="000000"/>
                </a:solidFill>
                <a:effectLst/>
                <a:latin typeface="Calibri" panose="020F0502020204030204" pitchFamily="34" charset="0"/>
              </a:rPr>
              <a:t>Minister</a:t>
            </a:r>
            <a:br>
              <a:rPr kumimoji="0" lang="en-ZA" altLang="en-US" sz="1050" b="1" i="0" u="none" strike="noStrike" cap="none" normalizeH="0" baseline="0" dirty="0" smtClean="0">
                <a:ln>
                  <a:noFill/>
                </a:ln>
                <a:solidFill>
                  <a:srgbClr val="000000"/>
                </a:solidFill>
                <a:effectLst/>
                <a:latin typeface="Calibri" panose="020F0502020204030204" pitchFamily="34" charset="0"/>
              </a:rPr>
            </a:br>
            <a:r>
              <a:rPr kumimoji="0" lang="en-ZA" altLang="en-US" sz="1050" b="1" i="0" u="none" strike="noStrike" cap="none" normalizeH="0" baseline="0" dirty="0" smtClean="0">
                <a:ln>
                  <a:noFill/>
                </a:ln>
                <a:solidFill>
                  <a:srgbClr val="000000"/>
                </a:solidFill>
                <a:effectLst/>
                <a:latin typeface="Calibri" panose="020F0502020204030204" pitchFamily="34" charset="0"/>
              </a:rPr>
              <a:t>Ms Ayanda Dlodlo, MP</a:t>
            </a:r>
            <a:endParaRPr kumimoji="0" lang="en-US" altLang="en-US" sz="1050" b="0" i="0" u="none" strike="noStrike" cap="none" normalizeH="0" baseline="0" dirty="0" smtClean="0">
              <a:ln>
                <a:noFill/>
              </a:ln>
              <a:solidFill>
                <a:schemeClr val="tx1"/>
              </a:solidFill>
              <a:effectLst/>
              <a:latin typeface="Arial" panose="020B0604020202020204" pitchFamily="34" charset="0"/>
            </a:endParaRPr>
          </a:p>
        </p:txBody>
      </p:sp>
      <p:sp>
        <p:nvSpPr>
          <p:cNvPr id="53" name="Straight Connector 84"/>
          <p:cNvSpPr>
            <a:spLocks noChangeShapeType="1"/>
          </p:cNvSpPr>
          <p:nvPr/>
        </p:nvSpPr>
        <p:spPr bwMode="auto">
          <a:xfrm>
            <a:off x="2666178" y="3061846"/>
            <a:ext cx="244076" cy="0"/>
          </a:xfrm>
          <a:prstGeom prst="line">
            <a:avLst/>
          </a:prstGeom>
          <a:noFill/>
          <a:ln w="25400">
            <a:solidFill>
              <a:srgbClr val="4774AB"/>
            </a:solidFill>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54" name="Straight Connector 84"/>
          <p:cNvSpPr>
            <a:spLocks noChangeShapeType="1"/>
          </p:cNvSpPr>
          <p:nvPr/>
        </p:nvSpPr>
        <p:spPr bwMode="auto">
          <a:xfrm>
            <a:off x="5139575" y="3719514"/>
            <a:ext cx="212826" cy="0"/>
          </a:xfrm>
          <a:prstGeom prst="line">
            <a:avLst/>
          </a:prstGeom>
          <a:noFill/>
          <a:ln w="25400">
            <a:solidFill>
              <a:srgbClr val="4774AB"/>
            </a:solidFill>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55" name="TextBox 54"/>
          <p:cNvSpPr txBox="1"/>
          <p:nvPr/>
        </p:nvSpPr>
        <p:spPr>
          <a:xfrm>
            <a:off x="5317330" y="132802"/>
            <a:ext cx="2999085" cy="4001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000" dirty="0" smtClean="0">
                <a:solidFill>
                  <a:prstClr val="black"/>
                </a:solidFill>
                <a:latin typeface="Arial Black" pitchFamily="34" charset="0"/>
              </a:rPr>
              <a:t>2.  GCIS Structure</a:t>
            </a:r>
          </a:p>
        </p:txBody>
      </p:sp>
      <p:cxnSp>
        <p:nvCxnSpPr>
          <p:cNvPr id="58" name="Straight Connector 57"/>
          <p:cNvCxnSpPr/>
          <p:nvPr/>
        </p:nvCxnSpPr>
        <p:spPr>
          <a:xfrm>
            <a:off x="1403648" y="2593272"/>
            <a:ext cx="0" cy="216916"/>
          </a:xfrm>
          <a:prstGeom prst="line">
            <a:avLst/>
          </a:prstGeom>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p:nvCxnSpPr>
        <p:spPr>
          <a:xfrm>
            <a:off x="3329973" y="2593272"/>
            <a:ext cx="0" cy="216916"/>
          </a:xfrm>
          <a:prstGeom prst="line">
            <a:avLst/>
          </a:prstGeom>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a:off x="5580112" y="2646307"/>
            <a:ext cx="0" cy="153629"/>
          </a:xfrm>
          <a:prstGeom prst="line">
            <a:avLst/>
          </a:prstGeom>
        </p:spPr>
        <p:style>
          <a:lnRef idx="2">
            <a:schemeClr val="accent1"/>
          </a:lnRef>
          <a:fillRef idx="0">
            <a:schemeClr val="accent1"/>
          </a:fillRef>
          <a:effectRef idx="1">
            <a:schemeClr val="accent1"/>
          </a:effectRef>
          <a:fontRef idx="minor">
            <a:schemeClr val="tx1"/>
          </a:fontRef>
        </p:style>
      </p:cxnSp>
      <p:sp>
        <p:nvSpPr>
          <p:cNvPr id="50" name="Straight Connector 79"/>
          <p:cNvSpPr>
            <a:spLocks noChangeShapeType="1"/>
          </p:cNvSpPr>
          <p:nvPr/>
        </p:nvSpPr>
        <p:spPr bwMode="auto">
          <a:xfrm flipV="1">
            <a:off x="2642598" y="4241182"/>
            <a:ext cx="289570" cy="22121"/>
          </a:xfrm>
          <a:prstGeom prst="line">
            <a:avLst/>
          </a:prstGeom>
          <a:noFill/>
          <a:ln w="25400">
            <a:solidFill>
              <a:srgbClr val="4774AB"/>
            </a:solidFill>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51" name="Straight Connector 79"/>
          <p:cNvSpPr>
            <a:spLocks noChangeShapeType="1"/>
          </p:cNvSpPr>
          <p:nvPr/>
        </p:nvSpPr>
        <p:spPr bwMode="auto">
          <a:xfrm flipV="1">
            <a:off x="2666178" y="3719514"/>
            <a:ext cx="320226" cy="0"/>
          </a:xfrm>
          <a:prstGeom prst="line">
            <a:avLst/>
          </a:prstGeom>
          <a:noFill/>
          <a:ln w="25400">
            <a:solidFill>
              <a:srgbClr val="4774AB"/>
            </a:solidFill>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ZA" dirty="0"/>
          </a:p>
        </p:txBody>
      </p:sp>
    </p:spTree>
    <p:extLst>
      <p:ext uri="{BB962C8B-B14F-4D97-AF65-F5344CB8AC3E}">
        <p14:creationId xmlns:p14="http://schemas.microsoft.com/office/powerpoint/2010/main" xmlns="" val="2016877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6B99FE7-67B7-4BBE-9EFC-886B802F219B}" type="slidenum">
              <a:rPr lang="en-US" smtClean="0">
                <a:solidFill>
                  <a:srgbClr val="4F271C">
                    <a:shade val="90000"/>
                  </a:srgbClr>
                </a:solidFill>
              </a:rPr>
              <a:pPr>
                <a:defRPr/>
              </a:pPr>
              <a:t>8</a:t>
            </a:fld>
            <a:endParaRPr lang="en-US" dirty="0">
              <a:solidFill>
                <a:srgbClr val="4F271C">
                  <a:shade val="90000"/>
                </a:srgbClr>
              </a:solidFill>
            </a:endParaRPr>
          </a:p>
        </p:txBody>
      </p:sp>
      <p:grpSp>
        <p:nvGrpSpPr>
          <p:cNvPr id="11" name="Inside-right pages with text"/>
          <p:cNvGrpSpPr/>
          <p:nvPr/>
        </p:nvGrpSpPr>
        <p:grpSpPr>
          <a:xfrm>
            <a:off x="4474953" y="1383474"/>
            <a:ext cx="3636444" cy="4131074"/>
            <a:chOff x="4572000" y="1371600"/>
            <a:chExt cx="3044952" cy="4114800"/>
          </a:xfrm>
        </p:grpSpPr>
        <p:grpSp>
          <p:nvGrpSpPr>
            <p:cNvPr id="13" name="Inside-right"/>
            <p:cNvGrpSpPr/>
            <p:nvPr/>
          </p:nvGrpSpPr>
          <p:grpSpPr>
            <a:xfrm rot="10800000">
              <a:off x="4572000" y="1371600"/>
              <a:ext cx="3044952" cy="4114800"/>
              <a:chOff x="1527048" y="1371600"/>
              <a:chExt cx="3044952" cy="4114800"/>
            </a:xfrm>
          </p:grpSpPr>
          <p:sp>
            <p:nvSpPr>
              <p:cNvPr id="26" name="Rounded Rectangle 25"/>
              <p:cNvSpPr/>
              <p:nvPr/>
            </p:nvSpPr>
            <p:spPr>
              <a:xfrm>
                <a:off x="1527048" y="1371600"/>
                <a:ext cx="3044952" cy="4114800"/>
              </a:xfrm>
              <a:prstGeom prst="roundRect">
                <a:avLst>
                  <a:gd name="adj" fmla="val 1580"/>
                </a:avLst>
              </a:prstGeom>
              <a:gradFill flip="none" rotWithShape="1">
                <a:gsLst>
                  <a:gs pos="0">
                    <a:schemeClr val="accent2">
                      <a:lumMod val="75000"/>
                    </a:schemeClr>
                  </a:gs>
                  <a:gs pos="100000">
                    <a:schemeClr val="accent2">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7" name="Rectangle 26"/>
              <p:cNvSpPr/>
              <p:nvPr/>
            </p:nvSpPr>
            <p:spPr>
              <a:xfrm>
                <a:off x="169164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sp>
          <p:nvSpPr>
            <p:cNvPr id="18" name="TextBox 17"/>
            <p:cNvSpPr txBox="1"/>
            <p:nvPr/>
          </p:nvSpPr>
          <p:spPr>
            <a:xfrm>
              <a:off x="4765486" y="1554980"/>
              <a:ext cx="2324291" cy="400110"/>
            </a:xfrm>
            <a:prstGeom prst="rect">
              <a:avLst/>
            </a:prstGeom>
            <a:noFill/>
            <a:ln>
              <a:solidFill>
                <a:schemeClr val="accent2"/>
              </a:solidFill>
            </a:ln>
          </p:spPr>
          <p:txBody>
            <a:bodyPr wrap="square" rtlCol="0">
              <a:spAutoFit/>
            </a:bodyPr>
            <a:lstStyle/>
            <a:p>
              <a:pPr algn="ctr"/>
              <a:r>
                <a:rPr lang="en-US" sz="2000" b="1" dirty="0" smtClean="0">
                  <a:solidFill>
                    <a:prstClr val="black"/>
                  </a:solidFill>
                  <a:latin typeface="+mj-lt"/>
                </a:rPr>
                <a:t>Purpose</a:t>
              </a:r>
              <a:endParaRPr lang="en-US" sz="2000" b="1" dirty="0">
                <a:solidFill>
                  <a:prstClr val="black"/>
                </a:solidFill>
                <a:latin typeface="+mj-lt"/>
              </a:endParaRPr>
            </a:p>
          </p:txBody>
        </p:sp>
        <p:grpSp>
          <p:nvGrpSpPr>
            <p:cNvPr id="19" name="Group 167"/>
            <p:cNvGrpSpPr/>
            <p:nvPr/>
          </p:nvGrpSpPr>
          <p:grpSpPr>
            <a:xfrm>
              <a:off x="7162800" y="1453896"/>
              <a:ext cx="246855" cy="3950208"/>
              <a:chOff x="7162800" y="1453896"/>
              <a:chExt cx="246855" cy="3950208"/>
            </a:xfrm>
          </p:grpSpPr>
          <p:cxnSp>
            <p:nvCxnSpPr>
              <p:cNvPr id="20" name="Straight Connector 19"/>
              <p:cNvCxnSpPr/>
              <p:nvPr/>
            </p:nvCxnSpPr>
            <p:spPr>
              <a:xfrm rot="5400000">
                <a:off x="5263102"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318266"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5356763"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395260"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5433757"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5188490" y="3428206"/>
                <a:ext cx="3950208" cy="1588"/>
              </a:xfrm>
              <a:prstGeom prst="line">
                <a:avLst/>
              </a:prstGeom>
              <a:ln w="9525">
                <a:solidFill>
                  <a:schemeClr val="bg1">
                    <a:lumMod val="85000"/>
                  </a:schemeClr>
                </a:solidFill>
              </a:ln>
              <a:effectLst/>
            </p:spPr>
            <p:style>
              <a:lnRef idx="1">
                <a:schemeClr val="accent1"/>
              </a:lnRef>
              <a:fillRef idx="0">
                <a:schemeClr val="accent1"/>
              </a:fillRef>
              <a:effectRef idx="0">
                <a:schemeClr val="accent1"/>
              </a:effectRef>
              <a:fontRef idx="minor">
                <a:schemeClr val="tx1"/>
              </a:fontRef>
            </p:style>
          </p:cxnSp>
        </p:grpSp>
      </p:grpSp>
      <p:grpSp>
        <p:nvGrpSpPr>
          <p:cNvPr id="28" name="Inside-left pages"/>
          <p:cNvGrpSpPr/>
          <p:nvPr/>
        </p:nvGrpSpPr>
        <p:grpSpPr>
          <a:xfrm>
            <a:off x="1043608" y="1493325"/>
            <a:ext cx="3549008" cy="4114800"/>
            <a:chOff x="1527048" y="1371600"/>
            <a:chExt cx="3044952" cy="4114800"/>
          </a:xfrm>
        </p:grpSpPr>
        <p:sp>
          <p:nvSpPr>
            <p:cNvPr id="29" name="Rounded Rectangle 28"/>
            <p:cNvSpPr/>
            <p:nvPr/>
          </p:nvSpPr>
          <p:spPr>
            <a:xfrm>
              <a:off x="1527048" y="1371600"/>
              <a:ext cx="3044952" cy="4114800"/>
            </a:xfrm>
            <a:prstGeom prst="roundRect">
              <a:avLst>
                <a:gd name="adj" fmla="val 1580"/>
              </a:avLst>
            </a:prstGeom>
            <a:gradFill flip="none" rotWithShape="1">
              <a:gsLst>
                <a:gs pos="0">
                  <a:schemeClr val="accent2">
                    <a:lumMod val="75000"/>
                  </a:schemeClr>
                </a:gs>
                <a:gs pos="100000">
                  <a:schemeClr val="accent2">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0" name="Rectangle 29"/>
            <p:cNvSpPr/>
            <p:nvPr/>
          </p:nvSpPr>
          <p:spPr>
            <a:xfrm>
              <a:off x="1691640" y="1449324"/>
              <a:ext cx="2880360" cy="3959352"/>
            </a:xfrm>
            <a:prstGeom prst="rect">
              <a:avLst/>
            </a:prstGeom>
            <a:gradFill flip="none" rotWithShape="1">
              <a:gsLst>
                <a:gs pos="0">
                  <a:schemeClr val="bg1">
                    <a:lumMod val="65000"/>
                  </a:schemeClr>
                </a:gs>
                <a:gs pos="5000">
                  <a:schemeClr val="bg1"/>
                </a:gs>
                <a:gs pos="18000">
                  <a:schemeClr val="bg1">
                    <a:lumMod val="95000"/>
                  </a:schemeClr>
                </a:gs>
                <a:gs pos="38000">
                  <a:schemeClr val="bg1"/>
                </a:gs>
                <a:gs pos="100000">
                  <a:schemeClr val="bg1"/>
                </a:gs>
              </a:gsLst>
              <a:lin ang="108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sp>
        <p:nvSpPr>
          <p:cNvPr id="38" name="TextBox 37"/>
          <p:cNvSpPr txBox="1"/>
          <p:nvPr/>
        </p:nvSpPr>
        <p:spPr>
          <a:xfrm>
            <a:off x="1529642" y="1701248"/>
            <a:ext cx="2376264" cy="1508105"/>
          </a:xfrm>
          <a:prstGeom prst="rect">
            <a:avLst/>
          </a:prstGeom>
          <a:noFill/>
        </p:spPr>
        <p:txBody>
          <a:bodyPr wrap="square" rtlCol="0">
            <a:spAutoFit/>
          </a:bodyPr>
          <a:lstStyle/>
          <a:p>
            <a:pPr algn="ctr"/>
            <a:r>
              <a:rPr lang="en-US" sz="2000" dirty="0" smtClean="0">
                <a:solidFill>
                  <a:prstClr val="black"/>
                </a:solidFill>
                <a:latin typeface="Arial Black" pitchFamily="34" charset="0"/>
              </a:rPr>
              <a:t>Programme 1</a:t>
            </a:r>
          </a:p>
          <a:p>
            <a:pPr algn="ctr"/>
            <a:endParaRPr lang="en-ZA" sz="2400" dirty="0" smtClean="0">
              <a:solidFill>
                <a:prstClr val="black"/>
              </a:solidFill>
              <a:latin typeface="+mj-lt"/>
            </a:endParaRPr>
          </a:p>
          <a:p>
            <a:pPr algn="ctr"/>
            <a:endParaRPr lang="en-ZA" sz="2400" dirty="0" smtClean="0">
              <a:solidFill>
                <a:prstClr val="black"/>
              </a:solidFill>
              <a:latin typeface="+mj-lt"/>
            </a:endParaRPr>
          </a:p>
          <a:p>
            <a:pPr algn="ctr"/>
            <a:r>
              <a:rPr lang="en-ZA" sz="2400" b="1" dirty="0" smtClean="0">
                <a:solidFill>
                  <a:prstClr val="black"/>
                </a:solidFill>
                <a:latin typeface="+mj-lt"/>
              </a:rPr>
              <a:t>Administration</a:t>
            </a:r>
            <a:endParaRPr lang="en-US" sz="2400" b="1" dirty="0">
              <a:solidFill>
                <a:prstClr val="black"/>
              </a:solidFill>
              <a:latin typeface="+mj-lt"/>
            </a:endParaRPr>
          </a:p>
        </p:txBody>
      </p:sp>
      <p:sp>
        <p:nvSpPr>
          <p:cNvPr id="39" name="TextBox 38"/>
          <p:cNvSpPr txBox="1"/>
          <p:nvPr/>
        </p:nvSpPr>
        <p:spPr>
          <a:xfrm>
            <a:off x="4913182" y="2455300"/>
            <a:ext cx="2376264" cy="1477328"/>
          </a:xfrm>
          <a:prstGeom prst="rect">
            <a:avLst/>
          </a:prstGeom>
          <a:noFill/>
        </p:spPr>
        <p:txBody>
          <a:bodyPr wrap="square" rtlCol="0">
            <a:spAutoFit/>
          </a:bodyPr>
          <a:lstStyle/>
          <a:p>
            <a:pPr algn="ctr"/>
            <a:r>
              <a:rPr lang="en-US" b="1" dirty="0" smtClean="0">
                <a:solidFill>
                  <a:prstClr val="black"/>
                </a:solidFill>
                <a:latin typeface="+mj-lt"/>
              </a:rPr>
              <a:t>Provide strategic leadership, management and support services to the department</a:t>
            </a:r>
            <a:endParaRPr lang="en-US" b="1" dirty="0">
              <a:solidFill>
                <a:prstClr val="black"/>
              </a:solidFill>
              <a:latin typeface="+mj-lt"/>
            </a:endParaRPr>
          </a:p>
        </p:txBody>
      </p:sp>
      <p:sp>
        <p:nvSpPr>
          <p:cNvPr id="40" name="Rectangle 39"/>
          <p:cNvSpPr/>
          <p:nvPr/>
        </p:nvSpPr>
        <p:spPr>
          <a:xfrm>
            <a:off x="418751" y="377811"/>
            <a:ext cx="8112405" cy="491340"/>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defTabSz="457200">
              <a:spcBef>
                <a:spcPct val="0"/>
              </a:spcBef>
              <a:defRPr/>
            </a:pPr>
            <a:r>
              <a:rPr lang="en-US" sz="3600" b="1" dirty="0" smtClean="0">
                <a:solidFill>
                  <a:prstClr val="white"/>
                </a:solidFill>
              </a:rPr>
              <a:t>3.	2017/20 Targets Per Programme</a:t>
            </a:r>
            <a:endParaRPr lang="en-US" sz="3600" b="1" dirty="0">
              <a:solidFill>
                <a:prstClr val="white"/>
              </a:solidFill>
            </a:endParaRPr>
          </a:p>
        </p:txBody>
      </p:sp>
      <p:sp>
        <p:nvSpPr>
          <p:cNvPr id="41" name="Line 138"/>
          <p:cNvSpPr>
            <a:spLocks noChangeShapeType="1"/>
          </p:cNvSpPr>
          <p:nvPr/>
        </p:nvSpPr>
        <p:spPr bwMode="auto">
          <a:xfrm>
            <a:off x="418750" y="917194"/>
            <a:ext cx="8112406" cy="9429"/>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ZA" dirty="0"/>
          </a:p>
        </p:txBody>
      </p:sp>
    </p:spTree>
    <p:extLst>
      <p:ext uri="{BB962C8B-B14F-4D97-AF65-F5344CB8AC3E}">
        <p14:creationId xmlns:p14="http://schemas.microsoft.com/office/powerpoint/2010/main" xmlns="" val="330139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right)">
                                      <p:cBhvr>
                                        <p:cTn id="7" dur="750"/>
                                        <p:tgtEl>
                                          <p:spTgt spid="28"/>
                                        </p:tgtEl>
                                      </p:cBhvr>
                                    </p:animEffect>
                                  </p:childTnLst>
                                </p:cTn>
                              </p:par>
                            </p:childTnLst>
                          </p:cTn>
                        </p:par>
                        <p:par>
                          <p:cTn id="8" fill="hold">
                            <p:stCondLst>
                              <p:cond delay="750"/>
                            </p:stCondLst>
                            <p:childTnLst>
                              <p:par>
                                <p:cTn id="9" presetID="1" presetClass="entr" presetSubtype="0"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279400" y="1196753"/>
            <a:ext cx="8613080" cy="72008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1800" b="1" dirty="0" smtClean="0">
                <a:solidFill>
                  <a:prstClr val="black"/>
                </a:solidFill>
              </a:rPr>
              <a:t>Strategic Objective 1.: </a:t>
            </a:r>
            <a:r>
              <a:rPr lang="en-ZA" sz="1800" dirty="0" smtClean="0">
                <a:solidFill>
                  <a:prstClr val="black"/>
                </a:solidFill>
              </a:rPr>
              <a:t>Provide </a:t>
            </a:r>
            <a:r>
              <a:rPr lang="en-ZA" sz="1800" dirty="0">
                <a:solidFill>
                  <a:prstClr val="black"/>
                </a:solidFill>
              </a:rPr>
              <a:t>adequate and effective Corporate Services functions in pursuit of good </a:t>
            </a:r>
            <a:r>
              <a:rPr lang="en-ZA" sz="1800" dirty="0" smtClean="0">
                <a:solidFill>
                  <a:prstClr val="black"/>
                </a:solidFill>
              </a:rPr>
              <a:t>governance  </a:t>
            </a:r>
            <a:endParaRPr lang="en-ZA" sz="1800" dirty="0">
              <a:solidFill>
                <a:prstClr val="black"/>
              </a:solidFill>
            </a:endParaRPr>
          </a:p>
        </p:txBody>
      </p:sp>
      <p:sp>
        <p:nvSpPr>
          <p:cNvPr id="2" name="Rectangle 1">
            <a:hlinkClick r:id="rId3"/>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457200"/>
            <a:endParaRPr lang="en-ZA" dirty="0">
              <a:solidFill>
                <a:prstClr val="black"/>
              </a:solidFill>
            </a:endParaRPr>
          </a:p>
        </p:txBody>
      </p:sp>
      <p:sp>
        <p:nvSpPr>
          <p:cNvPr id="11" name="Rectangle 10"/>
          <p:cNvSpPr/>
          <p:nvPr/>
        </p:nvSpPr>
        <p:spPr>
          <a:xfrm>
            <a:off x="0" y="0"/>
            <a:ext cx="9144000" cy="491340"/>
          </a:xfrm>
          <a:prstGeom prst="rect">
            <a:avLst/>
          </a:prstGeom>
          <a:solidFill>
            <a:srgbClr val="147D0B"/>
          </a:solidFill>
          <a:ln w="9525">
            <a:noFill/>
            <a:miter lim="800000"/>
            <a:headEnd/>
            <a:tailEnd/>
          </a:ln>
        </p:spPr>
        <p:txBody>
          <a:bodyPr vert="horz" wrap="square" lIns="91429" tIns="45715" rIns="91429" bIns="45715" numCol="1" rtlCol="0" anchor="ctr" anchorCtr="0" compatLnSpc="1">
            <a:prstTxWarp prst="textNoShape">
              <a:avLst/>
            </a:prstTxWarp>
            <a:noAutofit/>
          </a:bodyPr>
          <a:lstStyle/>
          <a:p>
            <a:pPr algn="ctr" defTabSz="895350">
              <a:spcBef>
                <a:spcPct val="20000"/>
              </a:spcBef>
            </a:pPr>
            <a:r>
              <a:rPr lang="en-ZA" sz="3600" b="1" dirty="0" smtClean="0">
                <a:solidFill>
                  <a:prstClr val="white"/>
                </a:solidFill>
              </a:rPr>
              <a:t>3.  2017/20 Targets Per Programme</a:t>
            </a:r>
            <a:endParaRPr lang="en-US" sz="3600" b="1" dirty="0">
              <a:solidFill>
                <a:prstClr val="white"/>
              </a:solidFill>
            </a:endParaRPr>
          </a:p>
        </p:txBody>
      </p:sp>
      <p:graphicFrame>
        <p:nvGraphicFramePr>
          <p:cNvPr id="7" name="Table 6"/>
          <p:cNvGraphicFramePr>
            <a:graphicFrameLocks noGrp="1"/>
          </p:cNvGraphicFramePr>
          <p:nvPr>
            <p:extLst>
              <p:ext uri="{D42A27DB-BD31-4B8C-83A1-F6EECF244321}">
                <p14:modId xmlns:p14="http://schemas.microsoft.com/office/powerpoint/2010/main" xmlns="" val="2506572377"/>
              </p:ext>
            </p:extLst>
          </p:nvPr>
        </p:nvGraphicFramePr>
        <p:xfrm>
          <a:off x="279400" y="2024750"/>
          <a:ext cx="8613080" cy="4310029"/>
        </p:xfrm>
        <a:graphic>
          <a:graphicData uri="http://schemas.openxmlformats.org/drawingml/2006/table">
            <a:tbl>
              <a:tblPr firstRow="1" bandRow="1">
                <a:tableStyleId>{F5AB1C69-6EDB-4FF4-983F-18BD219EF322}</a:tableStyleId>
              </a:tblPr>
              <a:tblGrid>
                <a:gridCol w="3428504"/>
                <a:gridCol w="5184576"/>
              </a:tblGrid>
              <a:tr h="360680">
                <a:tc>
                  <a:txBody>
                    <a:bodyPr/>
                    <a:lstStyle/>
                    <a:p>
                      <a:r>
                        <a:rPr lang="en-ZA" dirty="0" smtClean="0"/>
                        <a:t>Performance Indicator</a:t>
                      </a:r>
                      <a:endParaRPr lang="en-GB" dirty="0"/>
                    </a:p>
                  </a:txBody>
                  <a:tcPr/>
                </a:tc>
                <a:tc>
                  <a:txBody>
                    <a:bodyPr/>
                    <a:lstStyle/>
                    <a:p>
                      <a:r>
                        <a:rPr lang="en-ZA" dirty="0" smtClean="0"/>
                        <a:t> Target (2017/20)</a:t>
                      </a:r>
                      <a:endParaRPr lang="en-GB" dirty="0"/>
                    </a:p>
                  </a:txBody>
                  <a:tcPr/>
                </a:tc>
              </a:tr>
              <a:tr h="606442">
                <a:tc rowSpan="3">
                  <a:txBody>
                    <a:bodyPr/>
                    <a:lstStyle/>
                    <a:p>
                      <a:r>
                        <a:rPr lang="en-ZA" sz="1600" dirty="0" smtClean="0"/>
                        <a:t>Strategic management processes and procedures implemented </a:t>
                      </a:r>
                      <a:endParaRPr lang="en-GB" sz="1600" dirty="0"/>
                    </a:p>
                  </a:txBody>
                  <a:tcPr/>
                </a:tc>
                <a:tc>
                  <a:txBody>
                    <a:bodyPr/>
                    <a:lstStyle/>
                    <a:p>
                      <a:pPr marL="9525">
                        <a:lnSpc>
                          <a:spcPct val="115000"/>
                        </a:lnSpc>
                        <a:spcAft>
                          <a:spcPts val="0"/>
                        </a:spcAft>
                      </a:pPr>
                      <a:r>
                        <a:rPr lang="en-ZA" sz="1600" kern="1200" dirty="0">
                          <a:solidFill>
                            <a:schemeClr val="dk1"/>
                          </a:solidFill>
                          <a:latin typeface="+mn-lt"/>
                          <a:ea typeface="+mn-ea"/>
                          <a:cs typeface="+mn-cs"/>
                        </a:rPr>
                        <a:t>2017-2020 APP </a:t>
                      </a:r>
                      <a:r>
                        <a:rPr lang="en-ZA" sz="1600" kern="1200" dirty="0" smtClean="0">
                          <a:solidFill>
                            <a:schemeClr val="dk1"/>
                          </a:solidFill>
                          <a:latin typeface="+mn-lt"/>
                          <a:ea typeface="+mn-ea"/>
                          <a:cs typeface="+mn-cs"/>
                        </a:rPr>
                        <a:t>tabled </a:t>
                      </a:r>
                      <a:r>
                        <a:rPr lang="en-ZA" sz="1600" kern="1200" dirty="0">
                          <a:solidFill>
                            <a:schemeClr val="dk1"/>
                          </a:solidFill>
                          <a:latin typeface="+mn-lt"/>
                          <a:ea typeface="+mn-ea"/>
                          <a:cs typeface="+mn-cs"/>
                        </a:rPr>
                        <a:t>in Parliament according to prescribed legislation</a:t>
                      </a:r>
                      <a:endParaRPr lang="en-GB" sz="1600" kern="1200" dirty="0">
                        <a:solidFill>
                          <a:schemeClr val="dk1"/>
                        </a:solidFill>
                        <a:latin typeface="+mn-lt"/>
                        <a:ea typeface="+mn-ea"/>
                        <a:cs typeface="+mn-cs"/>
                      </a:endParaRPr>
                    </a:p>
                  </a:txBody>
                  <a:tcPr marL="68580" marR="68580" marT="0" marB="0"/>
                </a:tc>
              </a:tr>
              <a:tr h="1043373">
                <a:tc vMerge="1">
                  <a:txBody>
                    <a:bodyPr/>
                    <a:lstStyle/>
                    <a:p>
                      <a:endParaRPr lang="en-GB" dirty="0"/>
                    </a:p>
                  </a:txBody>
                  <a:tcPr/>
                </a:tc>
                <a:tc>
                  <a:txBody>
                    <a:bodyPr/>
                    <a:lstStyle/>
                    <a:p>
                      <a:pPr marL="9525">
                        <a:lnSpc>
                          <a:spcPct val="115000"/>
                        </a:lnSpc>
                        <a:spcAft>
                          <a:spcPts val="0"/>
                        </a:spcAft>
                      </a:pPr>
                      <a:r>
                        <a:rPr lang="en-ZA" sz="1600" kern="1200" dirty="0">
                          <a:solidFill>
                            <a:schemeClr val="dk1"/>
                          </a:solidFill>
                          <a:latin typeface="+mn-lt"/>
                          <a:ea typeface="+mn-ea"/>
                          <a:cs typeface="+mn-cs"/>
                        </a:rPr>
                        <a:t>Four approved quarterly performance reports submitted to National Treasury, DPME and Executive Authority according to prescribed legislation</a:t>
                      </a:r>
                      <a:endParaRPr lang="en-GB" sz="1600" kern="1200" dirty="0">
                        <a:solidFill>
                          <a:schemeClr val="dk1"/>
                        </a:solidFill>
                        <a:latin typeface="+mn-lt"/>
                        <a:ea typeface="+mn-ea"/>
                        <a:cs typeface="+mn-cs"/>
                      </a:endParaRPr>
                    </a:p>
                  </a:txBody>
                  <a:tcPr marL="68580" marR="68580" marT="0" marB="0"/>
                </a:tc>
              </a:tr>
              <a:tr h="778633">
                <a:tc vMerge="1">
                  <a:txBody>
                    <a:bodyPr/>
                    <a:lstStyle/>
                    <a:p>
                      <a:endParaRPr lang="en-GB" dirty="0"/>
                    </a:p>
                  </a:txBody>
                  <a:tcPr/>
                </a:tc>
                <a:tc>
                  <a:txBody>
                    <a:bodyPr/>
                    <a:lstStyle/>
                    <a:p>
                      <a:pPr marL="9525">
                        <a:lnSpc>
                          <a:spcPct val="115000"/>
                        </a:lnSpc>
                        <a:spcAft>
                          <a:spcPts val="0"/>
                        </a:spcAft>
                      </a:pPr>
                      <a:r>
                        <a:rPr lang="en-ZA" sz="1600" kern="1200" dirty="0">
                          <a:solidFill>
                            <a:schemeClr val="dk1"/>
                          </a:solidFill>
                          <a:latin typeface="+mn-lt"/>
                          <a:ea typeface="+mn-ea"/>
                          <a:cs typeface="+mn-cs"/>
                        </a:rPr>
                        <a:t>Departmental Annual Report tabled in Parliament within National Treasury guidelines and legislative time </a:t>
                      </a:r>
                      <a:r>
                        <a:rPr lang="en-ZA" sz="1600" kern="1200" dirty="0" smtClean="0">
                          <a:solidFill>
                            <a:schemeClr val="dk1"/>
                          </a:solidFill>
                          <a:latin typeface="+mn-lt"/>
                          <a:ea typeface="+mn-ea"/>
                          <a:cs typeface="+mn-cs"/>
                        </a:rPr>
                        <a:t>frames</a:t>
                      </a:r>
                    </a:p>
                    <a:p>
                      <a:pPr marL="9525">
                        <a:lnSpc>
                          <a:spcPct val="115000"/>
                        </a:lnSpc>
                        <a:spcAft>
                          <a:spcPts val="0"/>
                        </a:spcAft>
                      </a:pPr>
                      <a:r>
                        <a:rPr lang="en-ZA" sz="1600" i="1" kern="1200" dirty="0" smtClean="0">
                          <a:solidFill>
                            <a:schemeClr val="dk1"/>
                          </a:solidFill>
                          <a:effectLst/>
                          <a:latin typeface="+mn-lt"/>
                          <a:ea typeface="+mn-ea"/>
                          <a:cs typeface="+mn-cs"/>
                        </a:rPr>
                        <a:t>Four progress reports on the implementation of  the enterprise risk management framework produced</a:t>
                      </a:r>
                      <a:endParaRPr lang="en-GB" sz="1400" i="1" kern="1200" dirty="0">
                        <a:solidFill>
                          <a:schemeClr val="dk1"/>
                        </a:solidFill>
                        <a:latin typeface="+mn-lt"/>
                        <a:ea typeface="+mn-ea"/>
                        <a:cs typeface="+mn-cs"/>
                      </a:endParaRPr>
                    </a:p>
                  </a:txBody>
                  <a:tcPr marL="68580" marR="68580" marT="0" marB="0"/>
                </a:tc>
              </a:tr>
              <a:tr h="596726">
                <a:tc>
                  <a:txBody>
                    <a:bodyPr/>
                    <a:lstStyle/>
                    <a:p>
                      <a:pPr marL="9525" algn="l" defTabSz="457200" rtl="0" eaLnBrk="1" latinLnBrk="0" hangingPunct="1">
                        <a:lnSpc>
                          <a:spcPct val="115000"/>
                        </a:lnSpc>
                        <a:spcAft>
                          <a:spcPts val="0"/>
                        </a:spcAft>
                      </a:pPr>
                      <a:r>
                        <a:rPr lang="en-GB" sz="1600" kern="1200" dirty="0" smtClean="0">
                          <a:solidFill>
                            <a:schemeClr val="dk1"/>
                          </a:solidFill>
                          <a:latin typeface="+mn-lt"/>
                          <a:ea typeface="+mn-ea"/>
                          <a:cs typeface="+mn-cs"/>
                        </a:rPr>
                        <a:t>IM&amp;T governance implemented</a:t>
                      </a:r>
                      <a:endParaRPr lang="en-GB" sz="1600" kern="1200" dirty="0">
                        <a:solidFill>
                          <a:schemeClr val="dk1"/>
                        </a:solidFill>
                        <a:latin typeface="+mn-lt"/>
                        <a:ea typeface="+mn-ea"/>
                        <a:cs typeface="+mn-cs"/>
                      </a:endParaRPr>
                    </a:p>
                  </a:txBody>
                  <a:tcPr/>
                </a:tc>
                <a:tc>
                  <a:txBody>
                    <a:bodyPr/>
                    <a:lstStyle/>
                    <a:p>
                      <a:pPr marL="9525" algn="l" defTabSz="457200" rtl="0" eaLnBrk="1" latinLnBrk="0" hangingPunct="1">
                        <a:lnSpc>
                          <a:spcPct val="115000"/>
                        </a:lnSpc>
                        <a:spcAft>
                          <a:spcPts val="0"/>
                        </a:spcAft>
                      </a:pPr>
                      <a:r>
                        <a:rPr lang="en-ZA" sz="1600" kern="1200" dirty="0">
                          <a:solidFill>
                            <a:schemeClr val="dk1"/>
                          </a:solidFill>
                          <a:latin typeface="+mn-lt"/>
                          <a:ea typeface="+mn-ea"/>
                          <a:cs typeface="+mn-cs"/>
                        </a:rPr>
                        <a:t>Four reports on the availability of IT Infrastructure presented to the IM&amp;T SC</a:t>
                      </a:r>
                      <a:endParaRPr lang="en-GB" sz="1600" kern="1200" dirty="0">
                        <a:solidFill>
                          <a:schemeClr val="dk1"/>
                        </a:solidFill>
                        <a:latin typeface="+mn-lt"/>
                        <a:ea typeface="+mn-ea"/>
                        <a:cs typeface="+mn-cs"/>
                      </a:endParaRPr>
                    </a:p>
                  </a:txBody>
                  <a:tcPr marL="68580" marR="68580" marT="0" marB="0"/>
                </a:tc>
              </a:tr>
              <a:tr h="576064">
                <a:tc>
                  <a:txBody>
                    <a:bodyPr/>
                    <a:lstStyle/>
                    <a:p>
                      <a:pPr marL="9525" algn="l" defTabSz="457200" rtl="0" eaLnBrk="1" latinLnBrk="0" hangingPunct="1">
                        <a:lnSpc>
                          <a:spcPct val="115000"/>
                        </a:lnSpc>
                        <a:spcAft>
                          <a:spcPts val="0"/>
                        </a:spcAft>
                      </a:pPr>
                      <a:endParaRPr lang="en-GB" sz="1600" kern="1200" dirty="0">
                        <a:solidFill>
                          <a:schemeClr val="dk1"/>
                        </a:solidFill>
                        <a:latin typeface="+mn-lt"/>
                        <a:ea typeface="+mn-ea"/>
                        <a:cs typeface="+mn-cs"/>
                      </a:endParaRPr>
                    </a:p>
                  </a:txBody>
                  <a:tcPr/>
                </a:tc>
                <a:tc>
                  <a:txBody>
                    <a:bodyPr/>
                    <a:lstStyle/>
                    <a:p>
                      <a:pPr marL="9525" algn="l" defTabSz="457200" rtl="0" eaLnBrk="1" latinLnBrk="0" hangingPunct="1">
                        <a:lnSpc>
                          <a:spcPct val="115000"/>
                        </a:lnSpc>
                        <a:spcAft>
                          <a:spcPts val="0"/>
                        </a:spcAft>
                      </a:pPr>
                      <a:r>
                        <a:rPr lang="en-ZA" sz="1600" kern="1200" dirty="0">
                          <a:solidFill>
                            <a:schemeClr val="dk1"/>
                          </a:solidFill>
                          <a:latin typeface="+mn-lt"/>
                          <a:ea typeface="+mn-ea"/>
                          <a:cs typeface="+mn-cs"/>
                        </a:rPr>
                        <a:t>Four reports on IM systems development presented to the IM&amp;T SC</a:t>
                      </a:r>
                      <a:endParaRPr lang="en-GB" sz="1600" kern="1200" dirty="0">
                        <a:solidFill>
                          <a:schemeClr val="dk1"/>
                        </a:solidFill>
                        <a:latin typeface="+mn-lt"/>
                        <a:ea typeface="+mn-ea"/>
                        <a:cs typeface="+mn-cs"/>
                      </a:endParaRPr>
                    </a:p>
                  </a:txBody>
                  <a:tcPr marL="68580" marR="68580" marT="0" marB="0"/>
                </a:tc>
              </a:tr>
            </a:tbl>
          </a:graphicData>
        </a:graphic>
      </p:graphicFrame>
      <p:sp>
        <p:nvSpPr>
          <p:cNvPr id="6" name="Rectangle 5"/>
          <p:cNvSpPr/>
          <p:nvPr/>
        </p:nvSpPr>
        <p:spPr>
          <a:xfrm>
            <a:off x="279400" y="627171"/>
            <a:ext cx="8613080"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r>
              <a:rPr lang="en-ZA" sz="2400" b="1" dirty="0">
                <a:solidFill>
                  <a:prstClr val="black"/>
                </a:solidFill>
              </a:rPr>
              <a:t>Programme </a:t>
            </a:r>
            <a:r>
              <a:rPr lang="en-ZA" sz="2400" b="1" dirty="0" smtClean="0">
                <a:solidFill>
                  <a:prstClr val="black"/>
                </a:solidFill>
              </a:rPr>
              <a:t>1: Administration</a:t>
            </a:r>
            <a:endParaRPr lang="en-ZA" sz="2400" b="1" dirty="0">
              <a:solidFill>
                <a:prstClr val="black"/>
              </a:solidFill>
            </a:endParaRPr>
          </a:p>
        </p:txBody>
      </p:sp>
      <p:sp>
        <p:nvSpPr>
          <p:cNvPr id="8" name="Slide Number Placeholder 2"/>
          <p:cNvSpPr>
            <a:spLocks noGrp="1"/>
          </p:cNvSpPr>
          <p:nvPr>
            <p:ph type="sldNum" sz="quarter" idx="12"/>
          </p:nvPr>
        </p:nvSpPr>
        <p:spPr>
          <a:xfrm>
            <a:off x="6656676" y="6335807"/>
            <a:ext cx="2133600" cy="365125"/>
          </a:xfrm>
        </p:spPr>
        <p:txBody>
          <a:bodyPr/>
          <a:lstStyle/>
          <a:p>
            <a:r>
              <a:rPr lang="en-US" dirty="0">
                <a:solidFill>
                  <a:prstClr val="black">
                    <a:tint val="75000"/>
                  </a:prstClr>
                </a:solidFill>
              </a:rPr>
              <a:t>9</a:t>
            </a:r>
          </a:p>
        </p:txBody>
      </p:sp>
    </p:spTree>
    <p:extLst>
      <p:ext uri="{BB962C8B-B14F-4D97-AF65-F5344CB8AC3E}">
        <p14:creationId xmlns:p14="http://schemas.microsoft.com/office/powerpoint/2010/main" xmlns="" val="341441543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2719</TotalTime>
  <Words>3173</Words>
  <Application>Microsoft Office PowerPoint</Application>
  <PresentationFormat>On-screen Show (4:3)</PresentationFormat>
  <Paragraphs>749</Paragraphs>
  <Slides>34</Slides>
  <Notes>13</Notes>
  <HiddenSlides>0</HiddenSlides>
  <MMClips>0</MMClips>
  <ScaleCrop>false</ScaleCrop>
  <HeadingPairs>
    <vt:vector size="4" baseType="variant">
      <vt:variant>
        <vt:lpstr>Theme</vt:lpstr>
      </vt:variant>
      <vt:variant>
        <vt:i4>5</vt:i4>
      </vt:variant>
      <vt:variant>
        <vt:lpstr>Slide Titles</vt:lpstr>
      </vt:variant>
      <vt:variant>
        <vt:i4>34</vt:i4>
      </vt:variant>
    </vt:vector>
  </HeadingPairs>
  <TitlesOfParts>
    <vt:vector size="39" baseType="lpstr">
      <vt:lpstr>1_Office Theme</vt:lpstr>
      <vt:lpstr>2_Office Theme</vt:lpstr>
      <vt:lpstr>4_Office Theme</vt:lpstr>
      <vt:lpstr>5_Office Theme</vt:lpstr>
      <vt:lpstr>6_Office Theme</vt:lpstr>
      <vt:lpstr>2017/18-2019/20 ANNUAL PERFORMANCE PLAN</vt:lpstr>
      <vt:lpstr>Slide 2</vt:lpstr>
      <vt:lpstr>Slide 3</vt:lpstr>
      <vt:lpstr>Slide 4</vt:lpstr>
      <vt:lpstr>1.3 2017/20 Strategic Objectives</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4. 2017/20 Strategic Risks</vt:lpstr>
      <vt:lpstr>4. 2017/20 Strategic Risks</vt:lpstr>
      <vt:lpstr> 5. Amendments to the 2017/20 APP </vt:lpstr>
      <vt:lpstr> 5. Amendments to the 2017/20 APP </vt:lpstr>
      <vt:lpstr>Slide 26</vt:lpstr>
      <vt:lpstr>Slide 27</vt:lpstr>
      <vt:lpstr>Slide 28</vt:lpstr>
      <vt:lpstr>Slide 29</vt:lpstr>
      <vt:lpstr>Slide 30</vt:lpstr>
      <vt:lpstr>Slide 31</vt:lpstr>
      <vt:lpstr>Slide 32</vt:lpstr>
      <vt:lpstr>Slide 33</vt:lpstr>
      <vt:lpstr>Slide 34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2013/14 Annual Report</dc:title>
  <dc:creator>Karabo Matlou</dc:creator>
  <cp:lastModifiedBy>PUMZA</cp:lastModifiedBy>
  <cp:revision>194</cp:revision>
  <cp:lastPrinted>2017-04-28T08:59:26Z</cp:lastPrinted>
  <dcterms:created xsi:type="dcterms:W3CDTF">2014-10-01T13:28:29Z</dcterms:created>
  <dcterms:modified xsi:type="dcterms:W3CDTF">2017-05-03T10:56:00Z</dcterms:modified>
</cp:coreProperties>
</file>