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2" r:id="rId1"/>
  </p:sldMasterIdLst>
  <p:notesMasterIdLst>
    <p:notesMasterId r:id="rId29"/>
  </p:notesMasterIdLst>
  <p:handoutMasterIdLst>
    <p:handoutMasterId r:id="rId30"/>
  </p:handoutMasterIdLst>
  <p:sldIdLst>
    <p:sldId id="1322" r:id="rId2"/>
    <p:sldId id="1323" r:id="rId3"/>
    <p:sldId id="1324" r:id="rId4"/>
    <p:sldId id="1325" r:id="rId5"/>
    <p:sldId id="1342" r:id="rId6"/>
    <p:sldId id="1304" r:id="rId7"/>
    <p:sldId id="1339" r:id="rId8"/>
    <p:sldId id="1340" r:id="rId9"/>
    <p:sldId id="1341" r:id="rId10"/>
    <p:sldId id="1306" r:id="rId11"/>
    <p:sldId id="1326" r:id="rId12"/>
    <p:sldId id="1327" r:id="rId13"/>
    <p:sldId id="1307" r:id="rId14"/>
    <p:sldId id="1308" r:id="rId15"/>
    <p:sldId id="1309" r:id="rId16"/>
    <p:sldId id="1344" r:id="rId17"/>
    <p:sldId id="1313" r:id="rId18"/>
    <p:sldId id="1328" r:id="rId19"/>
    <p:sldId id="1329" r:id="rId20"/>
    <p:sldId id="1330" r:id="rId21"/>
    <p:sldId id="1331" r:id="rId22"/>
    <p:sldId id="1332" r:id="rId23"/>
    <p:sldId id="1333" r:id="rId24"/>
    <p:sldId id="1336" r:id="rId25"/>
    <p:sldId id="1337" r:id="rId26"/>
    <p:sldId id="1338" r:id="rId27"/>
    <p:sldId id="1343" r:id="rId28"/>
  </p:sldIdLst>
  <p:sldSz cx="9144000" cy="6858000" type="screen4x3"/>
  <p:notesSz cx="6797675" cy="9926638"/>
  <p:custDataLst>
    <p:tags r:id="rId31"/>
  </p:custDataLst>
  <p:defaultTextStyle>
    <a:defPPr>
      <a:defRPr lang="en-US"/>
    </a:defPPr>
    <a:lvl1pPr algn="l" rtl="0" fontAlgn="base">
      <a:spcBef>
        <a:spcPct val="0"/>
      </a:spcBef>
      <a:spcAft>
        <a:spcPct val="0"/>
      </a:spcAft>
      <a:defRPr sz="1600" b="1" kern="1200">
        <a:solidFill>
          <a:schemeClr val="tx1"/>
        </a:solidFill>
        <a:latin typeface="Arial" charset="0"/>
        <a:ea typeface="+mn-ea"/>
        <a:cs typeface="Arial" charset="0"/>
      </a:defRPr>
    </a:lvl1pPr>
    <a:lvl2pPr marL="457200" algn="l" rtl="0" fontAlgn="base">
      <a:spcBef>
        <a:spcPct val="0"/>
      </a:spcBef>
      <a:spcAft>
        <a:spcPct val="0"/>
      </a:spcAft>
      <a:defRPr sz="1600" b="1" kern="1200">
        <a:solidFill>
          <a:schemeClr val="tx1"/>
        </a:solidFill>
        <a:latin typeface="Arial" charset="0"/>
        <a:ea typeface="+mn-ea"/>
        <a:cs typeface="Arial" charset="0"/>
      </a:defRPr>
    </a:lvl2pPr>
    <a:lvl3pPr marL="914400" algn="l" rtl="0" fontAlgn="base">
      <a:spcBef>
        <a:spcPct val="0"/>
      </a:spcBef>
      <a:spcAft>
        <a:spcPct val="0"/>
      </a:spcAft>
      <a:defRPr sz="1600" b="1" kern="1200">
        <a:solidFill>
          <a:schemeClr val="tx1"/>
        </a:solidFill>
        <a:latin typeface="Arial" charset="0"/>
        <a:ea typeface="+mn-ea"/>
        <a:cs typeface="Arial" charset="0"/>
      </a:defRPr>
    </a:lvl3pPr>
    <a:lvl4pPr marL="1371600" algn="l" rtl="0" fontAlgn="base">
      <a:spcBef>
        <a:spcPct val="0"/>
      </a:spcBef>
      <a:spcAft>
        <a:spcPct val="0"/>
      </a:spcAft>
      <a:defRPr sz="1600" b="1" kern="1200">
        <a:solidFill>
          <a:schemeClr val="tx1"/>
        </a:solidFill>
        <a:latin typeface="Arial" charset="0"/>
        <a:ea typeface="+mn-ea"/>
        <a:cs typeface="Arial" charset="0"/>
      </a:defRPr>
    </a:lvl4pPr>
    <a:lvl5pPr marL="1828800" algn="l" rtl="0" fontAlgn="base">
      <a:spcBef>
        <a:spcPct val="0"/>
      </a:spcBef>
      <a:spcAft>
        <a:spcPct val="0"/>
      </a:spcAft>
      <a:defRPr sz="1600" b="1" kern="1200">
        <a:solidFill>
          <a:schemeClr val="tx1"/>
        </a:solidFill>
        <a:latin typeface="Arial" charset="0"/>
        <a:ea typeface="+mn-ea"/>
        <a:cs typeface="Arial" charset="0"/>
      </a:defRPr>
    </a:lvl5pPr>
    <a:lvl6pPr marL="2286000" algn="l" defTabSz="914400" rtl="0" eaLnBrk="1" latinLnBrk="0" hangingPunct="1">
      <a:defRPr sz="1600" b="1" kern="1200">
        <a:solidFill>
          <a:schemeClr val="tx1"/>
        </a:solidFill>
        <a:latin typeface="Arial" charset="0"/>
        <a:ea typeface="+mn-ea"/>
        <a:cs typeface="Arial" charset="0"/>
      </a:defRPr>
    </a:lvl6pPr>
    <a:lvl7pPr marL="2743200" algn="l" defTabSz="914400" rtl="0" eaLnBrk="1" latinLnBrk="0" hangingPunct="1">
      <a:defRPr sz="1600" b="1" kern="1200">
        <a:solidFill>
          <a:schemeClr val="tx1"/>
        </a:solidFill>
        <a:latin typeface="Arial" charset="0"/>
        <a:ea typeface="+mn-ea"/>
        <a:cs typeface="Arial" charset="0"/>
      </a:defRPr>
    </a:lvl7pPr>
    <a:lvl8pPr marL="3200400" algn="l" defTabSz="914400" rtl="0" eaLnBrk="1" latinLnBrk="0" hangingPunct="1">
      <a:defRPr sz="1600" b="1" kern="1200">
        <a:solidFill>
          <a:schemeClr val="tx1"/>
        </a:solidFill>
        <a:latin typeface="Arial" charset="0"/>
        <a:ea typeface="+mn-ea"/>
        <a:cs typeface="Arial" charset="0"/>
      </a:defRPr>
    </a:lvl8pPr>
    <a:lvl9pPr marL="3657600" algn="l" defTabSz="914400" rtl="0" eaLnBrk="1" latinLnBrk="0" hangingPunct="1">
      <a:defRPr sz="1600"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ma Mbhele" initials="DM" lastIdx="7" clrIdx="0"/>
  <p:cmAuthor id="1" name="Johannes Makhubela" initials="J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FF00"/>
    <a:srgbClr val="FF9933"/>
    <a:srgbClr val="3399FF"/>
    <a:srgbClr val="FF00FF"/>
    <a:srgbClr val="CC3300"/>
    <a:srgbClr val="FFCC99"/>
    <a:srgbClr val="FFCC66"/>
    <a:srgbClr val="FF0000"/>
    <a:srgbClr val="EAEAEA"/>
    <a:srgbClr val="FCEEE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6" autoAdjust="0"/>
    <p:restoredTop sz="82878" autoAdjust="0"/>
  </p:normalViewPr>
  <p:slideViewPr>
    <p:cSldViewPr>
      <p:cViewPr>
        <p:scale>
          <a:sx n="96" d="100"/>
          <a:sy n="96" d="100"/>
        </p:scale>
        <p:origin x="-2298" y="-540"/>
      </p:cViewPr>
      <p:guideLst>
        <p:guide orient="horz" pos="2160"/>
        <p:guide pos="2880"/>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61" d="100"/>
          <a:sy n="61" d="100"/>
        </p:scale>
        <p:origin x="-3226" y="-101"/>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862" cy="495793"/>
          </a:xfrm>
          <a:prstGeom prst="rect">
            <a:avLst/>
          </a:prstGeom>
        </p:spPr>
        <p:txBody>
          <a:bodyPr vert="horz" lIns="88221" tIns="44111" rIns="88221" bIns="44111" rtlCol="0"/>
          <a:lstStyle>
            <a:lvl1pPr algn="l">
              <a:defRPr sz="1200"/>
            </a:lvl1pPr>
          </a:lstStyle>
          <a:p>
            <a:endParaRPr lang="en-ZA"/>
          </a:p>
        </p:txBody>
      </p:sp>
      <p:sp>
        <p:nvSpPr>
          <p:cNvPr id="3" name="Date Placeholder 2"/>
          <p:cNvSpPr>
            <a:spLocks noGrp="1"/>
          </p:cNvSpPr>
          <p:nvPr>
            <p:ph type="dt" sz="quarter" idx="1"/>
          </p:nvPr>
        </p:nvSpPr>
        <p:spPr>
          <a:xfrm>
            <a:off x="3850294" y="0"/>
            <a:ext cx="2945862" cy="495793"/>
          </a:xfrm>
          <a:prstGeom prst="rect">
            <a:avLst/>
          </a:prstGeom>
        </p:spPr>
        <p:txBody>
          <a:bodyPr vert="horz" lIns="88221" tIns="44111" rIns="88221" bIns="44111" rtlCol="0"/>
          <a:lstStyle>
            <a:lvl1pPr algn="r">
              <a:defRPr sz="1200"/>
            </a:lvl1pPr>
          </a:lstStyle>
          <a:p>
            <a:fld id="{889F9DAA-ABA0-4D8A-9655-CA70B43D5D05}" type="datetimeFigureOut">
              <a:rPr lang="en-ZA" smtClean="0"/>
              <a:pPr/>
              <a:t>2017/05/08</a:t>
            </a:fld>
            <a:endParaRPr lang="en-ZA"/>
          </a:p>
        </p:txBody>
      </p:sp>
      <p:sp>
        <p:nvSpPr>
          <p:cNvPr id="4" name="Footer Placeholder 3"/>
          <p:cNvSpPr>
            <a:spLocks noGrp="1"/>
          </p:cNvSpPr>
          <p:nvPr>
            <p:ph type="ftr" sz="quarter" idx="2"/>
          </p:nvPr>
        </p:nvSpPr>
        <p:spPr>
          <a:xfrm>
            <a:off x="0" y="9429305"/>
            <a:ext cx="2945862" cy="495793"/>
          </a:xfrm>
          <a:prstGeom prst="rect">
            <a:avLst/>
          </a:prstGeom>
        </p:spPr>
        <p:txBody>
          <a:bodyPr vert="horz" lIns="88221" tIns="44111" rIns="88221" bIns="44111" rtlCol="0" anchor="b"/>
          <a:lstStyle>
            <a:lvl1pPr algn="l">
              <a:defRPr sz="1200"/>
            </a:lvl1pPr>
          </a:lstStyle>
          <a:p>
            <a:endParaRPr lang="en-ZA"/>
          </a:p>
        </p:txBody>
      </p:sp>
      <p:sp>
        <p:nvSpPr>
          <p:cNvPr id="5" name="Slide Number Placeholder 4"/>
          <p:cNvSpPr>
            <a:spLocks noGrp="1"/>
          </p:cNvSpPr>
          <p:nvPr>
            <p:ph type="sldNum" sz="quarter" idx="3"/>
          </p:nvPr>
        </p:nvSpPr>
        <p:spPr>
          <a:xfrm>
            <a:off x="3850294" y="9429305"/>
            <a:ext cx="2945862" cy="495793"/>
          </a:xfrm>
          <a:prstGeom prst="rect">
            <a:avLst/>
          </a:prstGeom>
        </p:spPr>
        <p:txBody>
          <a:bodyPr vert="horz" lIns="88221" tIns="44111" rIns="88221" bIns="44111" rtlCol="0" anchor="b"/>
          <a:lstStyle>
            <a:lvl1pPr algn="r">
              <a:defRPr sz="1200"/>
            </a:lvl1pPr>
          </a:lstStyle>
          <a:p>
            <a:fld id="{CA24F105-A2B0-499A-9669-9780D104C350}" type="slidenum">
              <a:rPr lang="en-ZA" smtClean="0"/>
              <a:pPr/>
              <a:t>‹#›</a:t>
            </a:fld>
            <a:endParaRPr lang="en-ZA"/>
          </a:p>
        </p:txBody>
      </p:sp>
    </p:spTree>
    <p:extLst>
      <p:ext uri="{BB962C8B-B14F-4D97-AF65-F5344CB8AC3E}">
        <p14:creationId xmlns:p14="http://schemas.microsoft.com/office/powerpoint/2010/main" xmlns="" val="120362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Header Placeholder 46081"/>
          <p:cNvSpPr>
            <a:spLocks noGrp="1" noChangeArrowheads="1"/>
          </p:cNvSpPr>
          <p:nvPr>
            <p:ph type="hdr" sz="quarter"/>
          </p:nvPr>
        </p:nvSpPr>
        <p:spPr bwMode="auto">
          <a:xfrm>
            <a:off x="0" y="1"/>
            <a:ext cx="2945659" cy="496332"/>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algn="l">
              <a:defRPr sz="1300" b="0">
                <a:cs typeface="+mn-cs"/>
              </a:defRPr>
            </a:lvl1pPr>
          </a:lstStyle>
          <a:p>
            <a:pPr>
              <a:defRPr/>
            </a:pPr>
            <a:endParaRPr lang="en-GB" dirty="0"/>
          </a:p>
        </p:txBody>
      </p:sp>
      <p:sp>
        <p:nvSpPr>
          <p:cNvPr id="46083" name="Date Placeholder 46082"/>
          <p:cNvSpPr>
            <a:spLocks noGrp="1" noChangeArrowheads="1"/>
          </p:cNvSpPr>
          <p:nvPr>
            <p:ph type="dt" idx="1"/>
          </p:nvPr>
        </p:nvSpPr>
        <p:spPr bwMode="auto">
          <a:xfrm>
            <a:off x="3850443" y="1"/>
            <a:ext cx="2945659" cy="496332"/>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algn="r">
              <a:defRPr sz="1300" b="0">
                <a:cs typeface="+mn-cs"/>
              </a:defRPr>
            </a:lvl1pPr>
          </a:lstStyle>
          <a:p>
            <a:pPr>
              <a:defRPr/>
            </a:pPr>
            <a:endParaRPr lang="en-GB" dirty="0"/>
          </a:p>
        </p:txBody>
      </p:sp>
      <p:sp>
        <p:nvSpPr>
          <p:cNvPr id="48132" name="Slide Image Placeholder 46083"/>
          <p:cNvSpPr>
            <a:spLocks noGrp="1" noRot="1" noChangeAspect="1" noChangeArrowheads="1" noTextEdit="1"/>
          </p:cNvSpPr>
          <p:nvPr>
            <p:ph type="sldImg" idx="2"/>
          </p:nvPr>
        </p:nvSpPr>
        <p:spPr bwMode="auto">
          <a:xfrm>
            <a:off x="917575" y="744538"/>
            <a:ext cx="4962525" cy="3722687"/>
          </a:xfrm>
          <a:prstGeom prst="rect">
            <a:avLst/>
          </a:prstGeom>
          <a:noFill/>
          <a:ln w="9525" algn="ctr">
            <a:solidFill>
              <a:srgbClr val="000000"/>
            </a:solidFill>
            <a:miter lim="800000"/>
            <a:headEnd/>
            <a:tailEnd/>
          </a:ln>
        </p:spPr>
      </p:sp>
      <p:sp>
        <p:nvSpPr>
          <p:cNvPr id="9221" name="Notes Placeholder 9220"/>
          <p:cNvSpPr>
            <a:spLocks noGrp="1" noChangeArrowheads="1"/>
          </p:cNvSpPr>
          <p:nvPr>
            <p:ph type="body" sz="quarter" idx="3"/>
          </p:nvPr>
        </p:nvSpPr>
        <p:spPr bwMode="auto">
          <a:xfrm>
            <a:off x="679768" y="4715153"/>
            <a:ext cx="5438140" cy="4466987"/>
          </a:xfrm>
          <a:prstGeom prst="rect">
            <a:avLst/>
          </a:prstGeom>
          <a:noFill/>
          <a:ln w="9525" cap="flat" cmpd="sng" algn="ctr">
            <a:noFill/>
            <a:prstDash val="solid"/>
            <a:miter lim="800000"/>
            <a:headEnd type="none" w="med" len="med"/>
            <a:tailEnd type="none" w="med" len="med"/>
          </a:ln>
          <a:effectLst/>
        </p:spPr>
        <p:txBody>
          <a:bodyPr vert="horz" wrap="square" lIns="95562" tIns="47781" rIns="95562" bIns="47781" numCol="1" anchor="t" anchorCtr="0" compatLnSpc="1">
            <a:prstTxWarp prst="textNoShape">
              <a:avLst/>
            </a:prstTxWarp>
          </a:bodyPr>
          <a:lstStyle/>
          <a:p>
            <a:pPr lvl="0"/>
            <a:r>
              <a:rPr lang="en-GB" noProof="0" smtClean="0"/>
              <a:t>Click to edit Master text styles</a:t>
            </a:r>
            <a:endParaRPr lang="en-US" noProof="0" smtClean="0"/>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6086" name="Footer Placeholder 46085"/>
          <p:cNvSpPr>
            <a:spLocks noGrp="1" noChangeArrowheads="1"/>
          </p:cNvSpPr>
          <p:nvPr>
            <p:ph type="ftr" sz="quarter" idx="4"/>
          </p:nvPr>
        </p:nvSpPr>
        <p:spPr bwMode="auto">
          <a:xfrm>
            <a:off x="0" y="9428584"/>
            <a:ext cx="2945659" cy="496332"/>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algn="l">
              <a:defRPr sz="1300" b="0">
                <a:cs typeface="+mn-cs"/>
              </a:defRPr>
            </a:lvl1pPr>
          </a:lstStyle>
          <a:p>
            <a:pPr>
              <a:defRPr/>
            </a:pPr>
            <a:endParaRPr lang="en-GB" dirty="0"/>
          </a:p>
        </p:txBody>
      </p:sp>
      <p:sp>
        <p:nvSpPr>
          <p:cNvPr id="9223" name="Slide Number Placeholder 9222"/>
          <p:cNvSpPr>
            <a:spLocks noGrp="1" noChangeArrowheads="1"/>
          </p:cNvSpPr>
          <p:nvPr>
            <p:ph type="sldNum" sz="quarter" idx="5"/>
          </p:nvPr>
        </p:nvSpPr>
        <p:spPr bwMode="auto">
          <a:xfrm>
            <a:off x="3850443" y="9428584"/>
            <a:ext cx="2945659" cy="496332"/>
          </a:xfrm>
          <a:prstGeom prst="rect">
            <a:avLst/>
          </a:prstGeom>
          <a:noFill/>
          <a:ln w="9525" cap="flat" cmpd="sng" algn="ctr">
            <a:noFill/>
            <a:prstDash val="solid"/>
            <a:miter lim="800000"/>
            <a:headEnd type="none" w="med" len="med"/>
            <a:tailEnd type="none" w="med" len="med"/>
          </a:ln>
          <a:effectLst/>
        </p:spPr>
        <p:txBody>
          <a:bodyPr vert="horz" wrap="square" lIns="95562" tIns="47781" rIns="95562" bIns="47781" numCol="1" anchor="b" anchorCtr="0" compatLnSpc="1">
            <a:prstTxWarp prst="textNoShape">
              <a:avLst/>
            </a:prstTxWarp>
          </a:bodyPr>
          <a:lstStyle>
            <a:lvl1pPr algn="r">
              <a:defRPr sz="1300" b="0">
                <a:cs typeface="+mn-cs"/>
              </a:defRPr>
            </a:lvl1pPr>
          </a:lstStyle>
          <a:p>
            <a:pPr>
              <a:defRPr/>
            </a:pPr>
            <a:fld id="{8EBA8CA7-8F35-4652-888A-31B2866C3D55}" type="slidenum">
              <a:rPr lang="en-US"/>
              <a:pPr>
                <a:defRPr/>
              </a:pPr>
              <a:t>‹#›</a:t>
            </a:fld>
            <a:endParaRPr lang="en-GB" dirty="0"/>
          </a:p>
        </p:txBody>
      </p:sp>
    </p:spTree>
    <p:extLst>
      <p:ext uri="{BB962C8B-B14F-4D97-AF65-F5344CB8AC3E}">
        <p14:creationId xmlns:p14="http://schemas.microsoft.com/office/powerpoint/2010/main" xmlns="" val="21996219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headEnd/>
            <a:tailEnd/>
          </a:ln>
        </p:spPr>
        <p:txBody>
          <a:bodyPr/>
          <a:lstStyle/>
          <a:p>
            <a:fld id="{685B77D4-9D76-4120-8464-3A7881D97EC3}" type="slidenum">
              <a:rPr lang="en-US" smtClean="0">
                <a:cs typeface="Arial" charset="0"/>
              </a:rPr>
              <a:pPr/>
              <a:t>1</a:t>
            </a:fld>
            <a:endParaRPr lang="en-US" dirty="0" smtClean="0">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dirty="0" smtClean="0"/>
          </a:p>
        </p:txBody>
      </p:sp>
      <p:sp>
        <p:nvSpPr>
          <p:cNvPr id="2" name="Header Placeholder 1"/>
          <p:cNvSpPr>
            <a:spLocks noGrp="1"/>
          </p:cNvSpPr>
          <p:nvPr>
            <p:ph type="hdr" sz="quarter" idx="10"/>
          </p:nvPr>
        </p:nvSpPr>
        <p:spPr/>
        <p:txBody>
          <a:bodyPr/>
          <a:lstStyle/>
          <a:p>
            <a:pPr>
              <a:defRPr/>
            </a:pPr>
            <a:endParaRPr lang="en-GB" dirty="0"/>
          </a:p>
        </p:txBody>
      </p:sp>
    </p:spTree>
    <p:extLst>
      <p:ext uri="{BB962C8B-B14F-4D97-AF65-F5344CB8AC3E}">
        <p14:creationId xmlns:p14="http://schemas.microsoft.com/office/powerpoint/2010/main" xmlns="" val="2339758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pPr>
                <a:defRPr/>
              </a:pPr>
              <a:t>16</a:t>
            </a:fld>
            <a:endParaRPr lang="en-GB" dirty="0"/>
          </a:p>
        </p:txBody>
      </p:sp>
      <p:sp>
        <p:nvSpPr>
          <p:cNvPr id="5" name="Header Placeholder 4"/>
          <p:cNvSpPr>
            <a:spLocks noGrp="1"/>
          </p:cNvSpPr>
          <p:nvPr>
            <p:ph type="hdr" sz="quarter" idx="11"/>
          </p:nvPr>
        </p:nvSpPr>
        <p:spPr/>
        <p:txBody>
          <a:bodyPr/>
          <a:lstStyle/>
          <a:p>
            <a:pPr>
              <a:defRPr/>
            </a:pPr>
            <a:endParaRPr lang="en-GB" dirty="0"/>
          </a:p>
        </p:txBody>
      </p:sp>
    </p:spTree>
    <p:extLst>
      <p:ext uri="{BB962C8B-B14F-4D97-AF65-F5344CB8AC3E}">
        <p14:creationId xmlns:p14="http://schemas.microsoft.com/office/powerpoint/2010/main" xmlns="" val="4248718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97E39D-5247-3041-9E23-6C3445E18744}" type="slidenum">
              <a:rPr lang="en-US" smtClean="0"/>
              <a:pPr/>
              <a:t>27</a:t>
            </a:fld>
            <a:endParaRPr lang="en-US"/>
          </a:p>
        </p:txBody>
      </p:sp>
    </p:spTree>
    <p:extLst>
      <p:ext uri="{BB962C8B-B14F-4D97-AF65-F5344CB8AC3E}">
        <p14:creationId xmlns:p14="http://schemas.microsoft.com/office/powerpoint/2010/main" xmlns="" val="257044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8733" y="2339976"/>
            <a:ext cx="4207933" cy="1046691"/>
          </a:xfrm>
        </p:spPr>
        <p:txBody>
          <a:bodyPr anchor="t"/>
          <a:lstStyle>
            <a:lvl1pPr algn="l">
              <a:defRPr sz="2800" b="1">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8733" y="3225800"/>
            <a:ext cx="7772400" cy="920750"/>
          </a:xfrm>
        </p:spPr>
        <p:txBody>
          <a:bodyPr>
            <a:normAutofit/>
          </a:bodyPr>
          <a:lstStyle>
            <a:lvl1pPr marL="0" indent="0" algn="l">
              <a:buNone/>
              <a:defRPr sz="1200" b="0" i="0">
                <a:solidFill>
                  <a:schemeClr val="tx1">
                    <a:tint val="75000"/>
                  </a:schemeClr>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Blank">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hasCustomPrompt="1"/>
          </p:nvPr>
        </p:nvSpPr>
        <p:spPr>
          <a:xfrm>
            <a:off x="190500" y="3375819"/>
            <a:ext cx="3568700" cy="2745581"/>
          </a:xfrm>
        </p:spPr>
        <p:txBody>
          <a:bodyPr vert="horz" wrap="none">
            <a:normAutofit/>
          </a:bodyPr>
          <a:lstStyle>
            <a:lvl1pPr>
              <a:buFontTx/>
              <a:buNone/>
              <a:defRPr sz="1400" cap="none">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lgn="l">
              <a:spcAft>
                <a:spcPts val="0"/>
              </a:spcAft>
              <a:buNone/>
              <a:defRPr sz="1600">
                <a:solidFill>
                  <a:srgbClr val="FFFFFF"/>
                </a:solidFill>
              </a:defRPr>
            </a:lvl5pPr>
          </a:lstStyle>
          <a:p>
            <a:pPr lvl="0"/>
            <a:r>
              <a:rPr lang="en-GB"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16" descr="titleslideimag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solidFill>
            <a:srgbClr val="FF0000">
              <a:alpha val="30196"/>
            </a:srgbClr>
          </a:solidFill>
          <a:ln w="9525">
            <a:noFill/>
            <a:miter lim="800000"/>
            <a:headEnd/>
            <a:tailEnd/>
          </a:ln>
        </p:spPr>
      </p:pic>
      <p:pic>
        <p:nvPicPr>
          <p:cNvPr id="8" name="Picture 27" descr="mustard"/>
          <p:cNvPicPr>
            <a:picLocks noChangeAspect="1" noChangeArrowheads="1"/>
          </p:cNvPicPr>
          <p:nvPr userDrawn="1"/>
        </p:nvPicPr>
        <p:blipFill>
          <a:blip r:embed="rId3" cstate="print">
            <a:duotone>
              <a:prstClr val="black"/>
              <a:schemeClr val="accent5">
                <a:tint val="45000"/>
                <a:satMod val="400000"/>
              </a:schemeClr>
            </a:duotone>
          </a:blip>
          <a:srcRect r="764"/>
          <a:stretch>
            <a:fillRect/>
          </a:stretch>
        </p:blipFill>
        <p:spPr bwMode="auto">
          <a:xfrm>
            <a:off x="0" y="0"/>
            <a:ext cx="9144000" cy="5000625"/>
          </a:xfrm>
          <a:prstGeom prst="rect">
            <a:avLst/>
          </a:prstGeom>
          <a:gradFill>
            <a:gsLst>
              <a:gs pos="0">
                <a:schemeClr val="accent5">
                  <a:lumMod val="40000"/>
                  <a:lumOff val="60000"/>
                </a:schemeClr>
              </a:gs>
              <a:gs pos="100000">
                <a:schemeClr val="bg2">
                  <a:tint val="87000"/>
                  <a:shade val="40000"/>
                  <a:satMod val="500000"/>
                </a:schemeClr>
              </a:gs>
            </a:gsLst>
            <a:path path="circle">
              <a:fillToRect l="50000" t="50000" r="50000" b="50000"/>
            </a:path>
          </a:gradFill>
          <a:ln w="9525">
            <a:noFill/>
            <a:miter lim="800000"/>
            <a:headEnd/>
            <a:tailEnd/>
          </a:ln>
        </p:spPr>
      </p:pic>
      <p:sp>
        <p:nvSpPr>
          <p:cNvPr id="16" name="Rectangle 20"/>
          <p:cNvSpPr>
            <a:spLocks noGrp="1"/>
          </p:cNvSpPr>
          <p:nvPr>
            <p:ph type="ctrTitle"/>
          </p:nvPr>
        </p:nvSpPr>
        <p:spPr>
          <a:xfrm>
            <a:off x="3216424" y="1126518"/>
            <a:ext cx="5470376" cy="3014463"/>
          </a:xfrm>
          <a:gradFill flip="none" rotWithShape="1">
            <a:gsLst>
              <a:gs pos="0">
                <a:srgbClr val="CC9900">
                  <a:shade val="30000"/>
                  <a:satMod val="115000"/>
                </a:srgbClr>
              </a:gs>
              <a:gs pos="50000">
                <a:srgbClr val="CC9900">
                  <a:shade val="67500"/>
                  <a:satMod val="115000"/>
                </a:srgbClr>
              </a:gs>
              <a:gs pos="100000">
                <a:srgbClr val="CC9900">
                  <a:shade val="100000"/>
                  <a:satMod val="115000"/>
                </a:srgbClr>
              </a:gs>
            </a:gsLst>
            <a:lin ang="10800000" scaled="1"/>
            <a:tileRect/>
          </a:gradFill>
          <a:ln>
            <a:noFill/>
          </a:ln>
          <a:effectLst/>
          <a:scene3d>
            <a:camera prst="orthographicFront">
              <a:rot lat="0" lon="0" rev="0"/>
            </a:camera>
            <a:lightRig rig="contrasting" dir="t">
              <a:rot lat="0" lon="0" rev="7800000"/>
            </a:lightRig>
          </a:scene3d>
          <a:sp3d>
            <a:bevelT w="139700" h="139700"/>
          </a:sp3d>
        </p:spPr>
        <p:txBody>
          <a:bodyPr>
            <a:noAutofit/>
            <a:scene3d>
              <a:camera prst="orthographicFront"/>
              <a:lightRig rig="soft" dir="t">
                <a:rot lat="0" lon="0" rev="2100000"/>
              </a:lightRig>
            </a:scene3d>
            <a:sp3d prstMaterial="matte">
              <a:bevelT w="38100" h="38100"/>
              <a:contourClr>
                <a:srgbClr val="FFFFFF"/>
              </a:contourClr>
            </a:sp3d>
          </a:bodyPr>
          <a:lstStyle>
            <a:lvl1pPr algn="ctr">
              <a:defRPr lang="en-US" sz="4800" dirty="0" smtClean="0">
                <a:ln w="9525">
                  <a:noFill/>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4" name="Rectangle 6"/>
          <p:cNvSpPr>
            <a:spLocks noGrp="1"/>
          </p:cNvSpPr>
          <p:nvPr>
            <p:ph type="dt" sz="half" idx="10"/>
          </p:nvPr>
        </p:nvSpPr>
        <p:spPr>
          <a:xfrm>
            <a:off x="457200" y="6245225"/>
            <a:ext cx="2133600" cy="476250"/>
          </a:xfrm>
          <a:prstGeom prst="rect">
            <a:avLst/>
          </a:prstGeom>
        </p:spPr>
        <p:txBody>
          <a:bodyPr/>
          <a:lstStyle>
            <a:lvl1pPr algn="ctr">
              <a:defRPr lang="en-US"/>
            </a:lvl1pPr>
          </a:lstStyle>
          <a:p>
            <a:pPr>
              <a:defRPr/>
            </a:pPr>
            <a:fld id="{A0875CDF-8CA1-4B5C-B5A9-905085CCA8CC}" type="datetimeFigureOut">
              <a:rPr lang="en-US"/>
              <a:pPr>
                <a:defRPr/>
              </a:pPr>
              <a:t>5/8/2017</a:t>
            </a:fld>
            <a:endParaRPr dirty="0"/>
          </a:p>
        </p:txBody>
      </p:sp>
      <p:sp>
        <p:nvSpPr>
          <p:cNvPr id="5" name="Rectangle 14"/>
          <p:cNvSpPr>
            <a:spLocks noGrp="1"/>
          </p:cNvSpPr>
          <p:nvPr>
            <p:ph type="sldNum" sz="quarter" idx="11"/>
          </p:nvPr>
        </p:nvSpPr>
        <p:spPr>
          <a:xfrm>
            <a:off x="6553200" y="6245225"/>
            <a:ext cx="2133600" cy="476250"/>
          </a:xfrm>
          <a:prstGeom prst="rect">
            <a:avLst/>
          </a:prstGeom>
        </p:spPr>
        <p:txBody>
          <a:bodyPr/>
          <a:lstStyle>
            <a:lvl1pPr algn="r">
              <a:defRPr lang="en-US"/>
            </a:lvl1pPr>
          </a:lstStyle>
          <a:p>
            <a:pPr>
              <a:defRPr/>
            </a:pPr>
            <a:fld id="{F8C4E976-72A8-4CF3-818B-3BFF462DD279}" type="slidenum">
              <a:rPr/>
              <a:pPr>
                <a:defRPr/>
              </a:pPr>
              <a:t>‹#›</a:t>
            </a:fld>
            <a:endParaRPr sz="1400" dirty="0">
              <a:solidFill>
                <a:srgbClr val="FFFFFF"/>
              </a:solidFill>
            </a:endParaRPr>
          </a:p>
        </p:txBody>
      </p:sp>
      <p:sp>
        <p:nvSpPr>
          <p:cNvPr id="6" name="Rectangle 27"/>
          <p:cNvSpPr>
            <a:spLocks noGrp="1"/>
          </p:cNvSpPr>
          <p:nvPr>
            <p:ph type="ftr" sz="quarter" idx="12"/>
          </p:nvPr>
        </p:nvSpPr>
        <p:spPr>
          <a:xfrm>
            <a:off x="3124200" y="6245225"/>
            <a:ext cx="2895600" cy="476250"/>
          </a:xfrm>
          <a:prstGeom prst="rect">
            <a:avLst/>
          </a:prstGeom>
        </p:spPr>
        <p:txBody>
          <a:bodyPr/>
          <a:lstStyle>
            <a:lvl1pPr>
              <a:defRPr lang="en-US" sz="1200" dirty="0"/>
            </a:lvl1pPr>
          </a:lstStyle>
          <a:p>
            <a:pPr>
              <a:defRPr/>
            </a:pPr>
            <a:endParaRPr dirty="0"/>
          </a:p>
        </p:txBody>
      </p:sp>
      <p:pic>
        <p:nvPicPr>
          <p:cNvPr id="15" name="Picture 14" descr="Feathergrey1"/>
          <p:cNvPicPr>
            <a:picLocks noChangeAspect="1" noChangeArrowheads="1"/>
          </p:cNvPicPr>
          <p:nvPr userDrawn="1"/>
        </p:nvPicPr>
        <p:blipFill>
          <a:blip r:embed="rId4" cstate="print">
            <a:clrChange>
              <a:clrFrom>
                <a:srgbClr val="767982"/>
              </a:clrFrom>
              <a:clrTo>
                <a:srgbClr val="767982">
                  <a:alpha val="0"/>
                </a:srgbClr>
              </a:clrTo>
            </a:clrChange>
          </a:blip>
          <a:srcRect/>
          <a:stretch>
            <a:fillRect/>
          </a:stretch>
        </p:blipFill>
        <p:spPr bwMode="auto">
          <a:xfrm>
            <a:off x="928688" y="1357313"/>
            <a:ext cx="2041525" cy="2808287"/>
          </a:xfrm>
          <a:prstGeom prst="rect">
            <a:avLst/>
          </a:prstGeom>
          <a:noFill/>
          <a:effectLst>
            <a:outerShdw dist="141990" dir="1593903" algn="ctr" rotWithShape="0">
              <a:schemeClr val="tx1">
                <a:alpha val="50000"/>
              </a:schemeClr>
            </a:outerShdw>
          </a:effectLst>
        </p:spPr>
      </p:pic>
    </p:spTree>
    <p:extLst>
      <p:ext uri="{BB962C8B-B14F-4D97-AF65-F5344CB8AC3E}">
        <p14:creationId xmlns:p14="http://schemas.microsoft.com/office/powerpoint/2010/main" xmlns="" val="380893057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marL="360000" indent="-360000">
              <a:spcBef>
                <a:spcPts val="0"/>
              </a:spcBef>
              <a:defRPr sz="2000" b="1"/>
            </a:lvl1pPr>
            <a:lvl2pPr marL="719138" indent="-357188">
              <a:spcBef>
                <a:spcPts val="0"/>
              </a:spcBef>
              <a:defRPr sz="2000" b="1"/>
            </a:lvl2pPr>
            <a:lvl3pPr marL="1085850" indent="-361950">
              <a:spcBef>
                <a:spcPts val="0"/>
              </a:spcBef>
              <a:defRPr sz="1800" b="1"/>
            </a:lvl3pPr>
            <a:lvl4pPr marL="1428750" indent="-342900">
              <a:spcBef>
                <a:spcPts val="0"/>
              </a:spcBef>
              <a:defRPr sz="1600" b="1"/>
            </a:lvl4pPr>
            <a:lvl5pPr marL="1790700" indent="-361950">
              <a:spcBef>
                <a:spcPts val="0"/>
              </a:spcBef>
              <a:defRPr sz="14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14701" y="4724400"/>
            <a:ext cx="5180012" cy="1044575"/>
          </a:xfrm>
        </p:spPr>
        <p:txBody>
          <a:bodyPr anchor="t"/>
          <a:lstStyle>
            <a:lvl1pPr algn="r">
              <a:defRPr sz="2800" b="1" i="0" cap="none" baseline="0">
                <a:solidFill>
                  <a:srgbClr val="FFFFFF"/>
                </a:solidFill>
                <a:latin typeface="Arial Narrow"/>
                <a:cs typeface="Arial Narrow"/>
              </a:defRPr>
            </a:lvl1pPr>
          </a:lstStyle>
          <a:p>
            <a:r>
              <a:rPr lang="en-GB" dirty="0" smtClean="0"/>
              <a:t>Click to edit </a:t>
            </a:r>
            <a:br>
              <a:rPr lang="en-GB" dirty="0" smtClean="0"/>
            </a:br>
            <a:r>
              <a:rPr lang="en-GB" dirty="0" smtClean="0"/>
              <a:t>Master title style</a:t>
            </a:r>
            <a:endParaRPr lang="en-US" dirty="0"/>
          </a:p>
        </p:txBody>
      </p:sp>
      <p:sp>
        <p:nvSpPr>
          <p:cNvPr id="3" name="Text Placeholder 2"/>
          <p:cNvSpPr>
            <a:spLocks noGrp="1"/>
          </p:cNvSpPr>
          <p:nvPr>
            <p:ph type="body" idx="1"/>
          </p:nvPr>
        </p:nvSpPr>
        <p:spPr>
          <a:xfrm>
            <a:off x="3314701" y="5643298"/>
            <a:ext cx="5180012" cy="530754"/>
          </a:xfrm>
        </p:spPr>
        <p:txBody>
          <a:bodyPr anchor="t">
            <a:normAutofit/>
          </a:bodyPr>
          <a:lstStyle>
            <a:lvl1pPr marL="0" indent="0" algn="r">
              <a:buNone/>
              <a:defRPr sz="1600" b="0" i="0">
                <a:solidFill>
                  <a:schemeClr val="bg1"/>
                </a:solidFill>
                <a:latin typeface="Arial Narrow"/>
                <a:cs typeface="Arial Narrow"/>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94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94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cap="none">
                <a:solidFill>
                  <a:schemeClr val="bg1">
                    <a:lumMod val="50000"/>
                  </a:schemeClr>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451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cap="none">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451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162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1376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23386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3616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8006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17638"/>
            <a:ext cx="8229600" cy="39163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txBox="1">
            <a:spLocks/>
          </p:cNvSpPr>
          <p:nvPr userDrawn="1"/>
        </p:nvSpPr>
        <p:spPr>
          <a:xfrm>
            <a:off x="8460432" y="6381328"/>
            <a:ext cx="514400" cy="365125"/>
          </a:xfrm>
          <a:prstGeom prst="rect">
            <a:avLst/>
          </a:prstGeom>
        </p:spPr>
        <p:txBody>
          <a:bodyPr/>
          <a:lstStyle>
            <a:defPPr>
              <a:defRPr lang="en-US"/>
            </a:defPPr>
            <a:lvl1pPr algn="l" rtl="0" fontAlgn="base">
              <a:spcBef>
                <a:spcPct val="0"/>
              </a:spcBef>
              <a:spcAft>
                <a:spcPct val="0"/>
              </a:spcAft>
              <a:defRPr sz="1600" b="1" kern="1200">
                <a:solidFill>
                  <a:schemeClr val="tx1"/>
                </a:solidFill>
                <a:latin typeface="Arial" charset="0"/>
                <a:ea typeface="+mn-ea"/>
                <a:cs typeface="Arial" charset="0"/>
              </a:defRPr>
            </a:lvl1pPr>
            <a:lvl2pPr marL="457200" algn="l" rtl="0" fontAlgn="base">
              <a:spcBef>
                <a:spcPct val="0"/>
              </a:spcBef>
              <a:spcAft>
                <a:spcPct val="0"/>
              </a:spcAft>
              <a:defRPr sz="1600" b="1" kern="1200">
                <a:solidFill>
                  <a:schemeClr val="tx1"/>
                </a:solidFill>
                <a:latin typeface="Arial" charset="0"/>
                <a:ea typeface="+mn-ea"/>
                <a:cs typeface="Arial" charset="0"/>
              </a:defRPr>
            </a:lvl2pPr>
            <a:lvl3pPr marL="914400" algn="l" rtl="0" fontAlgn="base">
              <a:spcBef>
                <a:spcPct val="0"/>
              </a:spcBef>
              <a:spcAft>
                <a:spcPct val="0"/>
              </a:spcAft>
              <a:defRPr sz="1600" b="1" kern="1200">
                <a:solidFill>
                  <a:schemeClr val="tx1"/>
                </a:solidFill>
                <a:latin typeface="Arial" charset="0"/>
                <a:ea typeface="+mn-ea"/>
                <a:cs typeface="Arial" charset="0"/>
              </a:defRPr>
            </a:lvl3pPr>
            <a:lvl4pPr marL="1371600" algn="l" rtl="0" fontAlgn="base">
              <a:spcBef>
                <a:spcPct val="0"/>
              </a:spcBef>
              <a:spcAft>
                <a:spcPct val="0"/>
              </a:spcAft>
              <a:defRPr sz="1600" b="1" kern="1200">
                <a:solidFill>
                  <a:schemeClr val="tx1"/>
                </a:solidFill>
                <a:latin typeface="Arial" charset="0"/>
                <a:ea typeface="+mn-ea"/>
                <a:cs typeface="Arial" charset="0"/>
              </a:defRPr>
            </a:lvl4pPr>
            <a:lvl5pPr marL="1828800" algn="l" rtl="0" fontAlgn="base">
              <a:spcBef>
                <a:spcPct val="0"/>
              </a:spcBef>
              <a:spcAft>
                <a:spcPct val="0"/>
              </a:spcAft>
              <a:defRPr sz="1600" b="1" kern="1200">
                <a:solidFill>
                  <a:schemeClr val="tx1"/>
                </a:solidFill>
                <a:latin typeface="Arial" charset="0"/>
                <a:ea typeface="+mn-ea"/>
                <a:cs typeface="Arial" charset="0"/>
              </a:defRPr>
            </a:lvl5pPr>
            <a:lvl6pPr marL="2286000" algn="l" defTabSz="914400" rtl="0" eaLnBrk="1" latinLnBrk="0" hangingPunct="1">
              <a:defRPr sz="1600" b="1" kern="1200">
                <a:solidFill>
                  <a:schemeClr val="tx1"/>
                </a:solidFill>
                <a:latin typeface="Arial" charset="0"/>
                <a:ea typeface="+mn-ea"/>
                <a:cs typeface="Arial" charset="0"/>
              </a:defRPr>
            </a:lvl6pPr>
            <a:lvl7pPr marL="2743200" algn="l" defTabSz="914400" rtl="0" eaLnBrk="1" latinLnBrk="0" hangingPunct="1">
              <a:defRPr sz="1600" b="1" kern="1200">
                <a:solidFill>
                  <a:schemeClr val="tx1"/>
                </a:solidFill>
                <a:latin typeface="Arial" charset="0"/>
                <a:ea typeface="+mn-ea"/>
                <a:cs typeface="Arial" charset="0"/>
              </a:defRPr>
            </a:lvl7pPr>
            <a:lvl8pPr marL="3200400" algn="l" defTabSz="914400" rtl="0" eaLnBrk="1" latinLnBrk="0" hangingPunct="1">
              <a:defRPr sz="1600" b="1" kern="1200">
                <a:solidFill>
                  <a:schemeClr val="tx1"/>
                </a:solidFill>
                <a:latin typeface="Arial" charset="0"/>
                <a:ea typeface="+mn-ea"/>
                <a:cs typeface="Arial" charset="0"/>
              </a:defRPr>
            </a:lvl8pPr>
            <a:lvl9pPr marL="3657600" algn="l" defTabSz="914400" rtl="0" eaLnBrk="1" latinLnBrk="0" hangingPunct="1">
              <a:defRPr sz="1600" b="1" kern="1200">
                <a:solidFill>
                  <a:schemeClr val="tx1"/>
                </a:solidFill>
                <a:latin typeface="Arial" charset="0"/>
                <a:ea typeface="+mn-ea"/>
                <a:cs typeface="Arial" charset="0"/>
              </a:defRPr>
            </a:lvl9pPr>
          </a:lstStyle>
          <a:p>
            <a:pPr algn="r"/>
            <a:fld id="{FB787E5A-B2B4-40E4-B489-078893A8D720}" type="slidenum">
              <a:rPr lang="en-ZA" smtClean="0"/>
              <a:pPr algn="r"/>
              <a:t>‹#›</a:t>
            </a:fld>
            <a:endParaRPr lang="en-ZA"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hf hdr="0" ftr="0" dt="0"/>
  <p:txStyles>
    <p:titleStyle>
      <a:lvl1pPr algn="l" defTabSz="457200" rtl="0" eaLnBrk="1" latinLnBrk="0" hangingPunct="1">
        <a:spcBef>
          <a:spcPct val="0"/>
        </a:spcBef>
        <a:buNone/>
        <a:defRPr sz="3200" b="1" i="0" kern="1200" cap="none">
          <a:solidFill>
            <a:srgbClr val="B60305"/>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b="1" i="0" kern="1200" cap="none">
          <a:solidFill>
            <a:schemeClr val="tx1"/>
          </a:solidFill>
          <a:latin typeface="Arial"/>
          <a:ea typeface="+mn-ea"/>
          <a:cs typeface="Arial"/>
        </a:defRPr>
      </a:lvl1pPr>
      <a:lvl2pPr marL="742950" indent="-379413" algn="l" defTabSz="457200" rtl="0" eaLnBrk="1" latinLnBrk="0" hangingPunct="1">
        <a:spcBef>
          <a:spcPct val="20000"/>
        </a:spcBef>
        <a:buFont typeface="Arial"/>
        <a:buChar char="–"/>
        <a:defRPr sz="2400" b="1" i="0" kern="1200">
          <a:solidFill>
            <a:schemeClr val="tx1"/>
          </a:solidFill>
          <a:latin typeface="Arial"/>
          <a:ea typeface="+mn-ea"/>
          <a:cs typeface="Arial"/>
        </a:defRPr>
      </a:lvl2pPr>
      <a:lvl3pPr marL="1076325" indent="-363538" algn="l" defTabSz="457200" rtl="0" eaLnBrk="1" latinLnBrk="0" hangingPunct="1">
        <a:spcBef>
          <a:spcPct val="20000"/>
        </a:spcBef>
        <a:buFont typeface="Arial"/>
        <a:buChar char="•"/>
        <a:defRPr sz="2000" b="1" i="0" kern="1200">
          <a:solidFill>
            <a:schemeClr val="tx1"/>
          </a:solidFill>
          <a:latin typeface="Arial"/>
          <a:ea typeface="+mn-ea"/>
          <a:cs typeface="Arial"/>
        </a:defRPr>
      </a:lvl3pPr>
      <a:lvl4pPr marL="1438275" indent="-361950" algn="l" defTabSz="457200" rtl="0" eaLnBrk="1" latinLnBrk="0" hangingPunct="1">
        <a:spcBef>
          <a:spcPct val="20000"/>
        </a:spcBef>
        <a:buFont typeface="Arial"/>
        <a:buChar char="–"/>
        <a:defRPr sz="1800" b="1" i="0" kern="1200">
          <a:solidFill>
            <a:schemeClr val="tx1"/>
          </a:solidFill>
          <a:latin typeface="Arial"/>
          <a:ea typeface="+mn-ea"/>
          <a:cs typeface="Arial"/>
        </a:defRPr>
      </a:lvl4pPr>
      <a:lvl5pPr marL="1789113" indent="-350838" algn="l" defTabSz="457200" rtl="0" eaLnBrk="1" latinLnBrk="0" hangingPunct="1">
        <a:spcBef>
          <a:spcPct val="20000"/>
        </a:spcBef>
        <a:buFont typeface="Arial"/>
        <a:buChar char="»"/>
        <a:defRPr sz="1600" b="1"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ctrTitle"/>
          </p:nvPr>
        </p:nvSpPr>
        <p:spPr>
          <a:xfrm>
            <a:off x="251520" y="2276872"/>
            <a:ext cx="8496944" cy="3033240"/>
          </a:xfrm>
        </p:spPr>
        <p:txBody>
          <a:bodyPr/>
          <a:lstStyle/>
          <a:p>
            <a:r>
              <a:rPr lang="en-US" sz="3200" dirty="0"/>
              <a:t>Presentation to </a:t>
            </a:r>
            <a:r>
              <a:rPr lang="en-US" sz="3200" dirty="0" smtClean="0"/>
              <a:t>the </a:t>
            </a:r>
            <a:r>
              <a:rPr lang="en-US" sz="3200" dirty="0"/>
              <a:t>Parliamentary Portfolio Committee on Public Works</a:t>
            </a:r>
            <a:r>
              <a:rPr lang="en-US" sz="3200" dirty="0" smtClean="0"/>
              <a:t/>
            </a:r>
            <a:br>
              <a:rPr lang="en-US" sz="3200" dirty="0" smtClean="0"/>
            </a:br>
            <a:r>
              <a:rPr lang="en-US" sz="3200" dirty="0"/>
              <a:t/>
            </a:r>
            <a:br>
              <a:rPr lang="en-US" sz="3200" dirty="0"/>
            </a:br>
            <a:r>
              <a:rPr lang="en-US" sz="3200" dirty="0" smtClean="0"/>
              <a:t>STRATEGIC &amp; ANNUAL PERFORMANCE PLAN</a:t>
            </a:r>
            <a:r>
              <a:rPr lang="en-US" sz="2400" dirty="0"/>
              <a:t/>
            </a:r>
            <a:br>
              <a:rPr lang="en-US" sz="2400" dirty="0"/>
            </a:br>
            <a:r>
              <a:rPr lang="en-US" sz="2400" dirty="0"/>
              <a:t/>
            </a:r>
            <a:br>
              <a:rPr lang="en-US" sz="2400" dirty="0"/>
            </a:br>
            <a:r>
              <a:rPr lang="en-US" sz="2400" dirty="0" smtClean="0">
                <a:solidFill>
                  <a:schemeClr val="bg1">
                    <a:lumMod val="50000"/>
                  </a:schemeClr>
                </a:solidFill>
              </a:rPr>
              <a:t/>
            </a:r>
            <a:br>
              <a:rPr lang="en-US" sz="2400" dirty="0" smtClean="0">
                <a:solidFill>
                  <a:schemeClr val="bg1">
                    <a:lumMod val="50000"/>
                  </a:schemeClr>
                </a:solidFill>
              </a:rPr>
            </a:br>
            <a:r>
              <a:rPr lang="en-US" sz="2400" dirty="0" smtClean="0">
                <a:solidFill>
                  <a:schemeClr val="bg1">
                    <a:lumMod val="50000"/>
                  </a:schemeClr>
                </a:solidFill>
              </a:rPr>
              <a:t/>
            </a:r>
            <a:br>
              <a:rPr lang="en-US" sz="2400" dirty="0" smtClean="0">
                <a:solidFill>
                  <a:schemeClr val="bg1">
                    <a:lumMod val="50000"/>
                  </a:schemeClr>
                </a:solidFill>
              </a:rPr>
            </a:br>
            <a:r>
              <a:rPr lang="en-US" sz="2400" dirty="0" smtClean="0">
                <a:solidFill>
                  <a:schemeClr val="bg1">
                    <a:lumMod val="50000"/>
                  </a:schemeClr>
                </a:solidFill>
              </a:rPr>
              <a:t/>
            </a:r>
            <a:br>
              <a:rPr lang="en-US" sz="2400" dirty="0" smtClean="0">
                <a:solidFill>
                  <a:schemeClr val="bg1">
                    <a:lumMod val="50000"/>
                  </a:schemeClr>
                </a:solidFill>
              </a:rPr>
            </a:br>
            <a:endParaRPr lang="en-US" sz="2400" dirty="0" smtClean="0">
              <a:solidFill>
                <a:schemeClr val="bg1">
                  <a:lumMod val="50000"/>
                </a:schemeClr>
              </a:solidFill>
            </a:endParaRPr>
          </a:p>
        </p:txBody>
      </p:sp>
    </p:spTree>
    <p:extLst>
      <p:ext uri="{BB962C8B-B14F-4D97-AF65-F5344CB8AC3E}">
        <p14:creationId xmlns:p14="http://schemas.microsoft.com/office/powerpoint/2010/main" xmlns="" val="26774840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1143000"/>
          </a:xfrm>
        </p:spPr>
        <p:txBody>
          <a:bodyPr/>
          <a:lstStyle/>
          <a:p>
            <a:r>
              <a:rPr lang="en-ZA" dirty="0" smtClean="0"/>
              <a:t>Approved Macro structure – Programme alignment</a:t>
            </a:r>
            <a:endParaRPr lang="en-GB" dirty="0"/>
          </a:p>
        </p:txBody>
      </p:sp>
      <p:sp>
        <p:nvSpPr>
          <p:cNvPr id="11" name="Content Placeholder 10"/>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0" y="1196751"/>
            <a:ext cx="9144000" cy="5670215"/>
          </a:xfrm>
          <a:prstGeom prst="rect">
            <a:avLst/>
          </a:prstGeom>
        </p:spPr>
      </p:pic>
    </p:spTree>
    <p:extLst>
      <p:ext uri="{BB962C8B-B14F-4D97-AF65-F5344CB8AC3E}">
        <p14:creationId xmlns:p14="http://schemas.microsoft.com/office/powerpoint/2010/main" xmlns="" val="35152084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Finalised Programmes</a:t>
            </a:r>
            <a:endParaRPr lang="en-GB" dirty="0"/>
          </a:p>
        </p:txBody>
      </p:sp>
      <p:sp>
        <p:nvSpPr>
          <p:cNvPr id="6" name="Text Placeholder 5"/>
          <p:cNvSpPr>
            <a:spLocks noGrp="1"/>
          </p:cNvSpPr>
          <p:nvPr>
            <p:ph idx="1"/>
          </p:nvPr>
        </p:nvSpPr>
        <p:spPr>
          <a:xfrm>
            <a:off x="457200" y="1417638"/>
            <a:ext cx="8686800" cy="3916362"/>
          </a:xfrm>
        </p:spPr>
        <p:txBody>
          <a:bodyPr>
            <a:normAutofit/>
          </a:bodyPr>
          <a:lstStyle/>
          <a:p>
            <a:pPr marL="0" indent="0">
              <a:buNone/>
            </a:pPr>
            <a:r>
              <a:rPr lang="en-ZA" sz="2400" dirty="0" smtClean="0"/>
              <a:t>Programme </a:t>
            </a:r>
            <a:r>
              <a:rPr lang="en-ZA" sz="2400" dirty="0"/>
              <a:t>1 – </a:t>
            </a:r>
            <a:r>
              <a:rPr lang="en-ZA" sz="2400" dirty="0" smtClean="0"/>
              <a:t>Administration</a:t>
            </a:r>
          </a:p>
          <a:p>
            <a:pPr lvl="1"/>
            <a:r>
              <a:rPr lang="en-ZA" sz="2400" dirty="0" smtClean="0"/>
              <a:t>Financial Management</a:t>
            </a:r>
          </a:p>
          <a:p>
            <a:pPr lvl="1"/>
            <a:r>
              <a:rPr lang="en-ZA" sz="2400" dirty="0" smtClean="0"/>
              <a:t>Information and Communications Technology (ICT)</a:t>
            </a:r>
          </a:p>
          <a:p>
            <a:pPr lvl="1"/>
            <a:r>
              <a:rPr lang="en-ZA" sz="2400" dirty="0" smtClean="0"/>
              <a:t>Strategic and Corporate Governance</a:t>
            </a:r>
          </a:p>
          <a:p>
            <a:pPr lvl="1"/>
            <a:r>
              <a:rPr lang="en-ZA" sz="2400" dirty="0" smtClean="0"/>
              <a:t>Office of the CEO</a:t>
            </a:r>
            <a:endParaRPr lang="en-ZA" sz="2400" dirty="0"/>
          </a:p>
          <a:p>
            <a:pPr marL="0" indent="0">
              <a:buNone/>
            </a:pPr>
            <a:endParaRPr lang="en-ZA" sz="2400" dirty="0" smtClean="0"/>
          </a:p>
          <a:p>
            <a:pPr marL="0" indent="0">
              <a:buNone/>
            </a:pPr>
            <a:r>
              <a:rPr lang="en-ZA" sz="2400" dirty="0" smtClean="0"/>
              <a:t>Programme </a:t>
            </a:r>
            <a:r>
              <a:rPr lang="en-ZA" sz="2400" dirty="0"/>
              <a:t>2 – Regulation and </a:t>
            </a:r>
            <a:r>
              <a:rPr lang="en-ZA" sz="2400" dirty="0" smtClean="0"/>
              <a:t>Advocacy</a:t>
            </a:r>
          </a:p>
          <a:p>
            <a:pPr lvl="1"/>
            <a:r>
              <a:rPr lang="en-ZA" sz="2400" dirty="0" smtClean="0"/>
              <a:t>Regulatory Framework Compliance</a:t>
            </a:r>
          </a:p>
          <a:p>
            <a:pPr lvl="1"/>
            <a:r>
              <a:rPr lang="en-ZA" sz="2400" dirty="0" smtClean="0"/>
              <a:t>Registrations</a:t>
            </a:r>
          </a:p>
          <a:p>
            <a:pPr lvl="1"/>
            <a:r>
              <a:rPr lang="en-ZA" sz="2400" dirty="0" smtClean="0"/>
              <a:t>Provincial Offices</a:t>
            </a:r>
            <a:endParaRPr lang="en-ZA" sz="2400" dirty="0"/>
          </a:p>
        </p:txBody>
      </p:sp>
    </p:spTree>
    <p:extLst>
      <p:ext uri="{BB962C8B-B14F-4D97-AF65-F5344CB8AC3E}">
        <p14:creationId xmlns:p14="http://schemas.microsoft.com/office/powerpoint/2010/main" xmlns="" val="41501361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Finalised Programmes</a:t>
            </a:r>
            <a:endParaRPr lang="en-GB" dirty="0"/>
          </a:p>
        </p:txBody>
      </p:sp>
      <p:sp>
        <p:nvSpPr>
          <p:cNvPr id="6" name="Text Placeholder 5"/>
          <p:cNvSpPr>
            <a:spLocks noGrp="1"/>
          </p:cNvSpPr>
          <p:nvPr>
            <p:ph idx="1"/>
          </p:nvPr>
        </p:nvSpPr>
        <p:spPr>
          <a:xfrm>
            <a:off x="457200" y="1417638"/>
            <a:ext cx="8686800" cy="3916362"/>
          </a:xfrm>
        </p:spPr>
        <p:txBody>
          <a:bodyPr>
            <a:normAutofit/>
          </a:bodyPr>
          <a:lstStyle/>
          <a:p>
            <a:pPr marL="0" indent="0">
              <a:buNone/>
            </a:pPr>
            <a:r>
              <a:rPr lang="en-ZA" sz="2400" dirty="0" smtClean="0"/>
              <a:t>Programme </a:t>
            </a:r>
            <a:r>
              <a:rPr lang="en-ZA" sz="2400" dirty="0"/>
              <a:t>3 – Development and </a:t>
            </a:r>
            <a:r>
              <a:rPr lang="en-ZA" sz="2400" dirty="0" smtClean="0"/>
              <a:t>Capacitation</a:t>
            </a:r>
          </a:p>
          <a:p>
            <a:pPr lvl="1"/>
            <a:r>
              <a:rPr lang="en-ZA" sz="2400" dirty="0" smtClean="0"/>
              <a:t>Contractor and PSP Recognition</a:t>
            </a:r>
          </a:p>
          <a:p>
            <a:pPr lvl="1"/>
            <a:r>
              <a:rPr lang="en-ZA" sz="2400" dirty="0" smtClean="0"/>
              <a:t>Developmental Opportunities and Support</a:t>
            </a:r>
          </a:p>
          <a:p>
            <a:pPr lvl="1"/>
            <a:r>
              <a:rPr lang="en-ZA" sz="2400" dirty="0" smtClean="0"/>
              <a:t>Construction Skills Development</a:t>
            </a:r>
            <a:endParaRPr lang="en-ZA" sz="2400" dirty="0"/>
          </a:p>
          <a:p>
            <a:pPr marL="0" indent="0">
              <a:buNone/>
            </a:pPr>
            <a:endParaRPr lang="en-ZA" sz="2400" dirty="0"/>
          </a:p>
          <a:p>
            <a:pPr marL="809625" indent="-809625">
              <a:buNone/>
            </a:pPr>
            <a:r>
              <a:rPr lang="en-ZA" sz="2400" dirty="0" smtClean="0"/>
              <a:t>P</a:t>
            </a:r>
            <a:r>
              <a:rPr lang="en-ZA" sz="2400" dirty="0"/>
              <a:t>rogramme</a:t>
            </a:r>
            <a:r>
              <a:rPr lang="en-ZA" sz="2400" dirty="0" smtClean="0"/>
              <a:t> </a:t>
            </a:r>
            <a:r>
              <a:rPr lang="en-ZA" sz="2400" dirty="0"/>
              <a:t>4 – Industry Performance and </a:t>
            </a:r>
            <a:r>
              <a:rPr lang="en-ZA" sz="2400" dirty="0" smtClean="0"/>
              <a:t>Transformation</a:t>
            </a:r>
            <a:endParaRPr lang="en-ZA" sz="2400" dirty="0"/>
          </a:p>
          <a:p>
            <a:pPr lvl="1"/>
            <a:r>
              <a:rPr lang="en-ZA" sz="2400" dirty="0"/>
              <a:t>Construction </a:t>
            </a:r>
            <a:r>
              <a:rPr lang="en-ZA" sz="2400" dirty="0" smtClean="0"/>
              <a:t>Industry Monitoring and Evaluation</a:t>
            </a:r>
          </a:p>
          <a:p>
            <a:pPr lvl="1"/>
            <a:r>
              <a:rPr lang="en-ZA" sz="2400" dirty="0" smtClean="0"/>
              <a:t>Business and Policy Advisory Services</a:t>
            </a:r>
          </a:p>
          <a:p>
            <a:pPr lvl="1"/>
            <a:r>
              <a:rPr lang="en-ZA" sz="2400" dirty="0" smtClean="0"/>
              <a:t>Partnerships and Collaboration</a:t>
            </a:r>
            <a:endParaRPr lang="en-GB" sz="2400" dirty="0"/>
          </a:p>
        </p:txBody>
      </p:sp>
    </p:spTree>
    <p:extLst>
      <p:ext uri="{BB962C8B-B14F-4D97-AF65-F5344CB8AC3E}">
        <p14:creationId xmlns:p14="http://schemas.microsoft.com/office/powerpoint/2010/main" xmlns="" val="5212303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p:nvPr/>
        </p:nvSpPr>
        <p:spPr>
          <a:xfrm rot="18463">
            <a:off x="202092" y="1520867"/>
            <a:ext cx="2573941" cy="611706"/>
          </a:xfrm>
          <a:prstGeom prst="rect">
            <a:avLst/>
          </a:prstGeom>
          <a:solidFill>
            <a:schemeClr val="bg1">
              <a:lumMod val="50000"/>
            </a:schemeClr>
          </a:solidFill>
          <a:ln w="19050">
            <a:solidFill>
              <a:schemeClr val="bg1">
                <a:lumMod val="95000"/>
              </a:schemeClr>
            </a:solidFill>
          </a:ln>
          <a:effectLst/>
        </p:spPr>
        <p:txBody>
          <a:bodyPr wrap="square">
            <a:spAutoFit/>
          </a:bodyPr>
          <a:lstStyle/>
          <a:p>
            <a:pPr defTabSz="575668"/>
            <a:r>
              <a:rPr lang="en-ZA" sz="675" b="1" u="sng" dirty="0">
                <a:solidFill>
                  <a:prstClr val="white"/>
                </a:solidFill>
              </a:rPr>
              <a:t>Sub Programme</a:t>
            </a:r>
          </a:p>
          <a:p>
            <a:pPr marL="89297" indent="-86916" defTabSz="575668">
              <a:buFont typeface="Wingdings" panose="05000000000000000000" pitchFamily="2" charset="2"/>
              <a:buChar char="§"/>
            </a:pPr>
            <a:r>
              <a:rPr lang="en-US" sz="675" dirty="0">
                <a:solidFill>
                  <a:prstClr val="white"/>
                </a:solidFill>
              </a:rPr>
              <a:t>Financial Management</a:t>
            </a:r>
          </a:p>
          <a:p>
            <a:pPr marL="89297" indent="-86916" defTabSz="575668">
              <a:buFont typeface="Wingdings" panose="05000000000000000000" pitchFamily="2" charset="2"/>
              <a:buChar char="§"/>
            </a:pPr>
            <a:r>
              <a:rPr lang="en-US" sz="675" dirty="0">
                <a:solidFill>
                  <a:prstClr val="white"/>
                </a:solidFill>
              </a:rPr>
              <a:t>Information and Communications Technology (ICT)</a:t>
            </a:r>
          </a:p>
          <a:p>
            <a:pPr marL="89297" indent="-86916" defTabSz="575668">
              <a:buFont typeface="Wingdings" panose="05000000000000000000" pitchFamily="2" charset="2"/>
              <a:buChar char="§"/>
            </a:pPr>
            <a:r>
              <a:rPr lang="en-US" sz="675" dirty="0">
                <a:solidFill>
                  <a:prstClr val="white"/>
                </a:solidFill>
              </a:rPr>
              <a:t>Strategic and Corporate Governance</a:t>
            </a:r>
          </a:p>
          <a:p>
            <a:pPr marL="89297" indent="-86916" defTabSz="575668">
              <a:buFont typeface="Wingdings" panose="05000000000000000000" pitchFamily="2" charset="2"/>
              <a:buChar char="§"/>
            </a:pPr>
            <a:r>
              <a:rPr lang="en-US" sz="675" dirty="0">
                <a:solidFill>
                  <a:prstClr val="white"/>
                </a:solidFill>
              </a:rPr>
              <a:t> Office of the CEO</a:t>
            </a:r>
          </a:p>
        </p:txBody>
      </p:sp>
      <p:sp>
        <p:nvSpPr>
          <p:cNvPr id="58" name="Rectangle 57"/>
          <p:cNvSpPr/>
          <p:nvPr/>
        </p:nvSpPr>
        <p:spPr>
          <a:xfrm>
            <a:off x="138060" y="284449"/>
            <a:ext cx="8842544" cy="265004"/>
          </a:xfrm>
          <a:prstGeom prst="rect">
            <a:avLst/>
          </a:prstGeom>
          <a:solidFill>
            <a:srgbClr val="C00000"/>
          </a:solidFill>
          <a:ln w="28575">
            <a:solidFill>
              <a:srgbClr val="C00000"/>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defTabSz="379839"/>
            <a:r>
              <a:rPr lang="en-US" sz="1050" b="1" dirty="0">
                <a:solidFill>
                  <a:prstClr val="white"/>
                </a:solidFill>
              </a:rPr>
              <a:t>PROGRAMME 1 – ADMINISTRATION</a:t>
            </a:r>
          </a:p>
        </p:txBody>
      </p:sp>
      <p:sp>
        <p:nvSpPr>
          <p:cNvPr id="59" name="Rectangle 58"/>
          <p:cNvSpPr/>
          <p:nvPr/>
        </p:nvSpPr>
        <p:spPr>
          <a:xfrm rot="18463">
            <a:off x="133678" y="602699"/>
            <a:ext cx="4437761" cy="421334"/>
          </a:xfrm>
          <a:prstGeom prst="rect">
            <a:avLst/>
          </a:prstGeom>
          <a:solidFill>
            <a:schemeClr val="tx1"/>
          </a:solidFill>
          <a:ln w="19050">
            <a:noFill/>
          </a:ln>
          <a:effectLst/>
        </p:spPr>
        <p:txBody>
          <a:bodyPr wrap="square">
            <a:spAutoFit/>
          </a:bodyPr>
          <a:lstStyle/>
          <a:p>
            <a:pPr defTabSz="575668"/>
            <a:r>
              <a:rPr lang="en-ZA" sz="788" b="1" u="sng" dirty="0">
                <a:solidFill>
                  <a:prstClr val="white"/>
                </a:solidFill>
              </a:rPr>
              <a:t>Strategic Goal 5  </a:t>
            </a:r>
            <a:r>
              <a:rPr lang="en-ZA" sz="788" b="1" dirty="0">
                <a:solidFill>
                  <a:prstClr val="white"/>
                </a:solidFill>
              </a:rPr>
              <a:t>– </a:t>
            </a:r>
            <a:r>
              <a:rPr lang="en-US" sz="788" b="1" dirty="0">
                <a:solidFill>
                  <a:prstClr val="white"/>
                </a:solidFill>
              </a:rPr>
              <a:t>Sound corporate </a:t>
            </a:r>
            <a:r>
              <a:rPr lang="en-US" sz="750" b="1" dirty="0">
                <a:solidFill>
                  <a:prstClr val="white"/>
                </a:solidFill>
              </a:rPr>
              <a:t>governance</a:t>
            </a:r>
          </a:p>
          <a:p>
            <a:pPr defTabSz="575668"/>
            <a:endParaRPr lang="en-ZA" sz="675" b="1" u="sng" dirty="0">
              <a:solidFill>
                <a:prstClr val="white"/>
              </a:solidFill>
            </a:endParaRPr>
          </a:p>
          <a:p>
            <a:pPr defTabSz="575668"/>
            <a:r>
              <a:rPr lang="en-ZA" sz="675" b="1" u="sng" dirty="0">
                <a:solidFill>
                  <a:prstClr val="white"/>
                </a:solidFill>
              </a:rPr>
              <a:t>Goal Statement </a:t>
            </a:r>
            <a:r>
              <a:rPr lang="en-ZA" sz="675" b="1" dirty="0">
                <a:solidFill>
                  <a:prstClr val="white"/>
                </a:solidFill>
              </a:rPr>
              <a:t>-  </a:t>
            </a:r>
            <a:r>
              <a:rPr lang="en-US" sz="675" b="1" dirty="0">
                <a:solidFill>
                  <a:prstClr val="white"/>
                </a:solidFill>
              </a:rPr>
              <a:t>An effective, efficient adequately structured well-governed and sustainable institution</a:t>
            </a:r>
          </a:p>
        </p:txBody>
      </p:sp>
      <p:sp>
        <p:nvSpPr>
          <p:cNvPr id="72" name="Rectangle 71"/>
          <p:cNvSpPr/>
          <p:nvPr/>
        </p:nvSpPr>
        <p:spPr>
          <a:xfrm rot="18463">
            <a:off x="61533" y="4378738"/>
            <a:ext cx="3060086" cy="253916"/>
          </a:xfrm>
          <a:prstGeom prst="rect">
            <a:avLst/>
          </a:prstGeom>
          <a:solidFill>
            <a:schemeClr val="bg1">
              <a:lumMod val="85000"/>
            </a:schemeClr>
          </a:solidFill>
          <a:ln>
            <a:solidFill>
              <a:srgbClr val="CC0000"/>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n-ZA" sz="525" b="1" dirty="0">
                <a:solidFill>
                  <a:srgbClr val="C00000"/>
                </a:solidFill>
              </a:rPr>
              <a:t>Strategic Objective 1.3 – To become a high performing organisation that will achieve all objectives and set targets </a:t>
            </a:r>
            <a:r>
              <a:rPr lang="en-ZA" sz="525" b="1" dirty="0">
                <a:solidFill>
                  <a:prstClr val="black"/>
                </a:solidFill>
              </a:rPr>
              <a:t>(Strategic and Corporate Governance)</a:t>
            </a:r>
          </a:p>
        </p:txBody>
      </p:sp>
      <p:sp>
        <p:nvSpPr>
          <p:cNvPr id="74" name="Rectangle 73"/>
          <p:cNvSpPr/>
          <p:nvPr/>
        </p:nvSpPr>
        <p:spPr>
          <a:xfrm>
            <a:off x="200437" y="1116659"/>
            <a:ext cx="1380281" cy="323165"/>
          </a:xfrm>
          <a:prstGeom prst="rect">
            <a:avLst/>
          </a:prstGeom>
          <a:solidFill>
            <a:schemeClr val="tx2">
              <a:lumMod val="10000"/>
              <a:lumOff val="90000"/>
            </a:schemeClr>
          </a:solidFill>
          <a:ln w="28575">
            <a:solidFill>
              <a:srgbClr val="C00000"/>
            </a:solidFill>
            <a:prstDash val="dash"/>
          </a:ln>
        </p:spPr>
        <p:txBody>
          <a:bodyPr wrap="square">
            <a:spAutoFit/>
          </a:bodyPr>
          <a:lstStyle/>
          <a:p>
            <a:pPr marL="1190" algn="ctr"/>
            <a:r>
              <a:rPr lang="en-ZA" sz="750" b="1" dirty="0">
                <a:solidFill>
                  <a:srgbClr val="CC0000"/>
                </a:solidFill>
              </a:rPr>
              <a:t>Impact / End Result</a:t>
            </a:r>
          </a:p>
          <a:p>
            <a:pPr marL="1190" algn="ctr"/>
            <a:r>
              <a:rPr lang="en-US" sz="750" b="1" dirty="0">
                <a:solidFill>
                  <a:prstClr val="black"/>
                </a:solidFill>
              </a:rPr>
              <a:t>Service Excellence</a:t>
            </a:r>
          </a:p>
        </p:txBody>
      </p:sp>
      <p:sp>
        <p:nvSpPr>
          <p:cNvPr id="75" name="Rectangle 74"/>
          <p:cNvSpPr/>
          <p:nvPr/>
        </p:nvSpPr>
        <p:spPr>
          <a:xfrm>
            <a:off x="569194" y="4842344"/>
            <a:ext cx="2408274" cy="173124"/>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rPr>
              <a:t>% of targets achieved in scorecard</a:t>
            </a:r>
          </a:p>
        </p:txBody>
      </p:sp>
      <p:graphicFrame>
        <p:nvGraphicFramePr>
          <p:cNvPr id="76" name="Table 75"/>
          <p:cNvGraphicFramePr>
            <a:graphicFrameLocks noGrp="1"/>
          </p:cNvGraphicFramePr>
          <p:nvPr>
            <p:extLst>
              <p:ext uri="{D42A27DB-BD31-4B8C-83A1-F6EECF244321}">
                <p14:modId xmlns:p14="http://schemas.microsoft.com/office/powerpoint/2010/main" xmlns="" val="2183077567"/>
              </p:ext>
            </p:extLst>
          </p:nvPr>
        </p:nvGraphicFramePr>
        <p:xfrm>
          <a:off x="59585" y="4649550"/>
          <a:ext cx="3062011" cy="171260"/>
        </p:xfrm>
        <a:graphic>
          <a:graphicData uri="http://schemas.openxmlformats.org/drawingml/2006/table">
            <a:tbl>
              <a:tblPr firstRow="1" firstCol="1" bandRow="1">
                <a:tableStyleId>{2D5ABB26-0587-4C30-8999-92F81FD0307C}</a:tableStyleId>
              </a:tblPr>
              <a:tblGrid>
                <a:gridCol w="413729"/>
                <a:gridCol w="2648282"/>
              </a:tblGrid>
              <a:tr h="171260">
                <a:tc>
                  <a:txBody>
                    <a:bodyPr/>
                    <a:lstStyle/>
                    <a:p>
                      <a:pPr marL="0" marR="0">
                        <a:lnSpc>
                          <a:spcPct val="107000"/>
                        </a:lnSpc>
                        <a:spcBef>
                          <a:spcPts val="0"/>
                        </a:spcBef>
                        <a:spcAft>
                          <a:spcPts val="0"/>
                        </a:spcAft>
                      </a:pPr>
                      <a:r>
                        <a:rPr lang="en-ZA" sz="500" b="1" dirty="0">
                          <a:solidFill>
                            <a:schemeClr val="bg1"/>
                          </a:solidFill>
                          <a:effectLst/>
                          <a:latin typeface="Calibri" panose="020F0502020204030204" pitchFamily="34" charset="0"/>
                        </a:rPr>
                        <a:t>Objective  </a:t>
                      </a:r>
                      <a:r>
                        <a:rPr lang="en-ZA" sz="500" b="1" dirty="0" smtClean="0">
                          <a:solidFill>
                            <a:schemeClr val="bg1"/>
                          </a:solidFill>
                          <a:effectLst/>
                          <a:latin typeface="Calibri" panose="020F0502020204030204" pitchFamily="34" charset="0"/>
                        </a:rPr>
                        <a:t>statement </a:t>
                      </a:r>
                      <a:endParaRPr lang="en-US" sz="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c>
                  <a:txBody>
                    <a:bodyPr/>
                    <a:lstStyle/>
                    <a:p>
                      <a:pPr marL="0" marR="0">
                        <a:lnSpc>
                          <a:spcPct val="107000"/>
                        </a:lnSpc>
                        <a:spcBef>
                          <a:spcPts val="0"/>
                        </a:spcBef>
                        <a:spcAft>
                          <a:spcPts val="0"/>
                        </a:spcAft>
                      </a:pPr>
                      <a:r>
                        <a:rPr lang="en-ZA" sz="500"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ensure that all systems, processes and procedures are effective in order for the organisation to achieve all targets</a:t>
                      </a:r>
                      <a:endParaRPr lang="en-US" sz="500"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r>
            </a:tbl>
          </a:graphicData>
        </a:graphic>
      </p:graphicFrame>
      <p:sp>
        <p:nvSpPr>
          <p:cNvPr id="77" name="Pentagon 76"/>
          <p:cNvSpPr/>
          <p:nvPr/>
        </p:nvSpPr>
        <p:spPr>
          <a:xfrm>
            <a:off x="67676" y="4860376"/>
            <a:ext cx="544782" cy="112204"/>
          </a:xfrm>
          <a:prstGeom prst="homePlate">
            <a:avLst/>
          </a:prstGeom>
          <a:solidFill>
            <a:srgbClr val="00B0F0"/>
          </a:solidFill>
          <a:ln w="3175"/>
        </p:spPr>
        <p:style>
          <a:lnRef idx="1">
            <a:schemeClr val="dk1"/>
          </a:lnRef>
          <a:fillRef idx="2">
            <a:schemeClr val="dk1"/>
          </a:fillRef>
          <a:effectRef idx="1">
            <a:schemeClr val="dk1"/>
          </a:effectRef>
          <a:fontRef idx="minor">
            <a:schemeClr val="dk1"/>
          </a:fontRef>
        </p:style>
        <p:txBody>
          <a:bodyPr rtlCol="0" anchor="ctr"/>
          <a:lstStyle/>
          <a:p>
            <a:pPr algn="ctr"/>
            <a:r>
              <a:rPr lang="en-US" sz="450" b="1" dirty="0">
                <a:solidFill>
                  <a:prstClr val="black"/>
                </a:solidFill>
              </a:rPr>
              <a:t>SP Indicator</a:t>
            </a:r>
          </a:p>
        </p:txBody>
      </p:sp>
      <p:grpSp>
        <p:nvGrpSpPr>
          <p:cNvPr id="79" name="Group 78"/>
          <p:cNvGrpSpPr/>
          <p:nvPr/>
        </p:nvGrpSpPr>
        <p:grpSpPr>
          <a:xfrm>
            <a:off x="2763775" y="1085242"/>
            <a:ext cx="1808225" cy="438074"/>
            <a:chOff x="124478" y="-25796"/>
            <a:chExt cx="1773321" cy="488511"/>
          </a:xfrm>
        </p:grpSpPr>
        <p:sp>
          <p:nvSpPr>
            <p:cNvPr id="80" name="Rounded Rectangle 79"/>
            <p:cNvSpPr/>
            <p:nvPr/>
          </p:nvSpPr>
          <p:spPr>
            <a:xfrm>
              <a:off x="124478" y="0"/>
              <a:ext cx="1773321" cy="462715"/>
            </a:xfrm>
            <a:prstGeom prst="roundRect">
              <a:avLst>
                <a:gd name="adj" fmla="val 10000"/>
              </a:avLst>
            </a:prstGeom>
            <a:solidFill>
              <a:srgbClr val="C00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1" name="Rounded Rectangle 4"/>
            <p:cNvSpPr/>
            <p:nvPr/>
          </p:nvSpPr>
          <p:spPr>
            <a:xfrm>
              <a:off x="138030" y="-25796"/>
              <a:ext cx="1746217" cy="474960"/>
            </a:xfrm>
            <a:prstGeom prst="rect">
              <a:avLst/>
            </a:prstGeom>
            <a:solidFill>
              <a:srgbClr val="FFA7A7"/>
            </a:solidFill>
          </p:spPr>
          <p:style>
            <a:lnRef idx="0">
              <a:scrgbClr r="0" g="0" b="0"/>
            </a:lnRef>
            <a:fillRef idx="0">
              <a:scrgbClr r="0" g="0" b="0"/>
            </a:fillRef>
            <a:effectRef idx="0">
              <a:scrgbClr r="0" g="0" b="0"/>
            </a:effectRef>
            <a:fontRef idx="minor">
              <a:schemeClr val="lt1"/>
            </a:fontRef>
          </p:style>
          <p:txBody>
            <a:bodyPr spcFirstLastPara="0" vert="horz" wrap="square" lIns="31433" tIns="31433" rIns="31433" bIns="31433" numCol="1" spcCol="1270" anchor="ctr" anchorCtr="0">
              <a:noAutofit/>
            </a:bodyPr>
            <a:lstStyle/>
            <a:p>
              <a:pPr algn="ctr" defTabSz="350044">
                <a:lnSpc>
                  <a:spcPct val="90000"/>
                </a:lnSpc>
                <a:spcBef>
                  <a:spcPct val="0"/>
                </a:spcBef>
                <a:spcAft>
                  <a:spcPct val="35000"/>
                </a:spcAft>
              </a:pPr>
              <a:r>
                <a:rPr lang="en-US" sz="900" b="1" u="sng" dirty="0">
                  <a:solidFill>
                    <a:prstClr val="black"/>
                  </a:solidFill>
                </a:rPr>
                <a:t>Goal Indicator</a:t>
              </a:r>
            </a:p>
            <a:p>
              <a:pPr defTabSz="350044">
                <a:lnSpc>
                  <a:spcPct val="90000"/>
                </a:lnSpc>
                <a:spcBef>
                  <a:spcPct val="0"/>
                </a:spcBef>
                <a:spcAft>
                  <a:spcPct val="35000"/>
                </a:spcAft>
              </a:pPr>
              <a:r>
                <a:rPr lang="en-US" sz="900" dirty="0">
                  <a:solidFill>
                    <a:prstClr val="black"/>
                  </a:solidFill>
                </a:rPr>
                <a:t>Clean Audit</a:t>
              </a:r>
            </a:p>
          </p:txBody>
        </p:sp>
      </p:grpSp>
      <p:sp>
        <p:nvSpPr>
          <p:cNvPr id="83" name="Rectangle 82"/>
          <p:cNvSpPr/>
          <p:nvPr/>
        </p:nvSpPr>
        <p:spPr>
          <a:xfrm rot="18463">
            <a:off x="54702" y="2304705"/>
            <a:ext cx="3110937" cy="253916"/>
          </a:xfrm>
          <a:prstGeom prst="rect">
            <a:avLst/>
          </a:prstGeom>
          <a:solidFill>
            <a:schemeClr val="bg1">
              <a:lumMod val="85000"/>
            </a:schemeClr>
          </a:solidFill>
          <a:ln>
            <a:solidFill>
              <a:srgbClr val="CC0000"/>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n-ZA" sz="525" b="1" dirty="0">
                <a:solidFill>
                  <a:srgbClr val="C00000"/>
                </a:solidFill>
              </a:rPr>
              <a:t>Strategic Objective 1.1 </a:t>
            </a:r>
            <a:r>
              <a:rPr lang="en-US" sz="525" b="1" dirty="0">
                <a:solidFill>
                  <a:srgbClr val="C00000"/>
                </a:solidFill>
              </a:rPr>
              <a:t>- </a:t>
            </a:r>
            <a:r>
              <a:rPr lang="en-ZA" sz="525" b="1" dirty="0">
                <a:solidFill>
                  <a:srgbClr val="C00000"/>
                </a:solidFill>
              </a:rPr>
              <a:t>To increase alternate revenue streams to more than 75% of total budget by 2020 </a:t>
            </a:r>
            <a:r>
              <a:rPr lang="en-ZA" sz="525" b="1" dirty="0">
                <a:solidFill>
                  <a:prstClr val="black"/>
                </a:solidFill>
              </a:rPr>
              <a:t>(Financial Management)</a:t>
            </a:r>
          </a:p>
        </p:txBody>
      </p:sp>
      <p:sp>
        <p:nvSpPr>
          <p:cNvPr id="85" name="Rectangle 84"/>
          <p:cNvSpPr/>
          <p:nvPr/>
        </p:nvSpPr>
        <p:spPr>
          <a:xfrm>
            <a:off x="562054" y="2784482"/>
            <a:ext cx="2331590" cy="173124"/>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rPr>
              <a:t>% of total revenue received through other revenue streams</a:t>
            </a:r>
          </a:p>
        </p:txBody>
      </p:sp>
      <p:graphicFrame>
        <p:nvGraphicFramePr>
          <p:cNvPr id="86" name="Table 85"/>
          <p:cNvGraphicFramePr>
            <a:graphicFrameLocks noGrp="1"/>
          </p:cNvGraphicFramePr>
          <p:nvPr>
            <p:extLst>
              <p:ext uri="{D42A27DB-BD31-4B8C-83A1-F6EECF244321}">
                <p14:modId xmlns:p14="http://schemas.microsoft.com/office/powerpoint/2010/main" xmlns="" val="1163088756"/>
              </p:ext>
            </p:extLst>
          </p:nvPr>
        </p:nvGraphicFramePr>
        <p:xfrm>
          <a:off x="54353" y="2587044"/>
          <a:ext cx="3111822" cy="166901"/>
        </p:xfrm>
        <a:graphic>
          <a:graphicData uri="http://schemas.openxmlformats.org/drawingml/2006/table">
            <a:tbl>
              <a:tblPr firstRow="1" firstCol="1" bandRow="1">
                <a:tableStyleId>{2D5ABB26-0587-4C30-8999-92F81FD0307C}</a:tableStyleId>
              </a:tblPr>
              <a:tblGrid>
                <a:gridCol w="742384"/>
                <a:gridCol w="2369438"/>
              </a:tblGrid>
              <a:tr h="166901">
                <a:tc>
                  <a:txBody>
                    <a:bodyPr/>
                    <a:lstStyle/>
                    <a:p>
                      <a:pPr marL="0" marR="0">
                        <a:lnSpc>
                          <a:spcPct val="107000"/>
                        </a:lnSpc>
                        <a:spcBef>
                          <a:spcPts val="0"/>
                        </a:spcBef>
                        <a:spcAft>
                          <a:spcPts val="0"/>
                        </a:spcAft>
                      </a:pPr>
                      <a:r>
                        <a:rPr lang="en-ZA" sz="500" b="1" dirty="0">
                          <a:solidFill>
                            <a:schemeClr val="bg1"/>
                          </a:solidFill>
                          <a:effectLst/>
                          <a:latin typeface="Calibri" panose="020F0502020204030204" pitchFamily="34" charset="0"/>
                        </a:rPr>
                        <a:t>Objective  </a:t>
                      </a:r>
                      <a:r>
                        <a:rPr lang="en-ZA" sz="500" b="1" dirty="0" smtClean="0">
                          <a:solidFill>
                            <a:schemeClr val="bg1"/>
                          </a:solidFill>
                          <a:effectLst/>
                          <a:latin typeface="Calibri" panose="020F0502020204030204" pitchFamily="34" charset="0"/>
                        </a:rPr>
                        <a:t>statement </a:t>
                      </a:r>
                      <a:endParaRPr lang="en-US" sz="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c>
                  <a:txBody>
                    <a:bodyPr/>
                    <a:lstStyle/>
                    <a:p>
                      <a:pPr marL="0" marR="0">
                        <a:lnSpc>
                          <a:spcPct val="107000"/>
                        </a:lnSpc>
                        <a:spcBef>
                          <a:spcPts val="0"/>
                        </a:spcBef>
                        <a:spcAft>
                          <a:spcPts val="0"/>
                        </a:spcAft>
                      </a:pPr>
                      <a:r>
                        <a:rPr lang="en-US" sz="5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source alternative revenue to achieve cidb objectives</a:t>
                      </a:r>
                      <a:endParaRPr lang="en-US" sz="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r>
            </a:tbl>
          </a:graphicData>
        </a:graphic>
      </p:graphicFrame>
      <p:sp>
        <p:nvSpPr>
          <p:cNvPr id="103" name="Rectangle 102"/>
          <p:cNvSpPr/>
          <p:nvPr/>
        </p:nvSpPr>
        <p:spPr>
          <a:xfrm rot="18463">
            <a:off x="3220714" y="4393456"/>
            <a:ext cx="2656440" cy="334707"/>
          </a:xfrm>
          <a:prstGeom prst="rect">
            <a:avLst/>
          </a:prstGeom>
          <a:solidFill>
            <a:schemeClr val="bg1">
              <a:lumMod val="85000"/>
            </a:schemeClr>
          </a:solidFill>
          <a:ln>
            <a:solidFill>
              <a:srgbClr val="CC0000"/>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n-ZA" sz="525" b="1" dirty="0">
                <a:solidFill>
                  <a:srgbClr val="C00000"/>
                </a:solidFill>
              </a:rPr>
              <a:t>Strategic Objective 1.6 – To ensure that sound governance practices are implemented through effective implementation of all Board decisions and resolutions </a:t>
            </a:r>
            <a:r>
              <a:rPr lang="en-ZA" sz="525" b="1" dirty="0">
                <a:solidFill>
                  <a:prstClr val="black"/>
                </a:solidFill>
              </a:rPr>
              <a:t>(Office of the CEO)</a:t>
            </a:r>
          </a:p>
        </p:txBody>
      </p:sp>
      <p:sp>
        <p:nvSpPr>
          <p:cNvPr id="105" name="Rectangle 104"/>
          <p:cNvSpPr/>
          <p:nvPr/>
        </p:nvSpPr>
        <p:spPr>
          <a:xfrm>
            <a:off x="3773510" y="2585827"/>
            <a:ext cx="2170656" cy="173124"/>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rPr>
              <a:t>% legislative compliance index</a:t>
            </a:r>
          </a:p>
        </p:txBody>
      </p:sp>
      <p:graphicFrame>
        <p:nvGraphicFramePr>
          <p:cNvPr id="106" name="Table 105"/>
          <p:cNvGraphicFramePr>
            <a:graphicFrameLocks noGrp="1"/>
          </p:cNvGraphicFramePr>
          <p:nvPr>
            <p:extLst>
              <p:ext uri="{D42A27DB-BD31-4B8C-83A1-F6EECF244321}">
                <p14:modId xmlns:p14="http://schemas.microsoft.com/office/powerpoint/2010/main" xmlns="" val="2631591682"/>
              </p:ext>
            </p:extLst>
          </p:nvPr>
        </p:nvGraphicFramePr>
        <p:xfrm>
          <a:off x="3212115" y="4763733"/>
          <a:ext cx="2680933" cy="256889"/>
        </p:xfrm>
        <a:graphic>
          <a:graphicData uri="http://schemas.openxmlformats.org/drawingml/2006/table">
            <a:tbl>
              <a:tblPr firstRow="1" firstCol="1" bandRow="1">
                <a:tableStyleId>{2D5ABB26-0587-4C30-8999-92F81FD0307C}</a:tableStyleId>
              </a:tblPr>
              <a:tblGrid>
                <a:gridCol w="438383"/>
                <a:gridCol w="2242550"/>
              </a:tblGrid>
              <a:tr h="256889">
                <a:tc>
                  <a:txBody>
                    <a:bodyPr/>
                    <a:lstStyle/>
                    <a:p>
                      <a:pPr marL="0" marR="0">
                        <a:lnSpc>
                          <a:spcPct val="107000"/>
                        </a:lnSpc>
                        <a:spcBef>
                          <a:spcPts val="0"/>
                        </a:spcBef>
                        <a:spcAft>
                          <a:spcPts val="0"/>
                        </a:spcAft>
                      </a:pPr>
                      <a:r>
                        <a:rPr lang="en-ZA" sz="500" b="1" dirty="0">
                          <a:solidFill>
                            <a:schemeClr val="bg1"/>
                          </a:solidFill>
                          <a:effectLst/>
                          <a:latin typeface="Calibri" panose="020F0502020204030204" pitchFamily="34" charset="0"/>
                        </a:rPr>
                        <a:t>Objective  </a:t>
                      </a:r>
                      <a:r>
                        <a:rPr lang="en-ZA" sz="500" b="1" dirty="0" smtClean="0">
                          <a:solidFill>
                            <a:schemeClr val="bg1"/>
                          </a:solidFill>
                          <a:effectLst/>
                          <a:latin typeface="Calibri" panose="020F0502020204030204" pitchFamily="34" charset="0"/>
                        </a:rPr>
                        <a:t>statement </a:t>
                      </a:r>
                      <a:endParaRPr lang="en-US" sz="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c>
                  <a:txBody>
                    <a:bodyPr/>
                    <a:lstStyle/>
                    <a:p>
                      <a:pPr marL="0" marR="0" indent="0">
                        <a:lnSpc>
                          <a:spcPct val="107000"/>
                        </a:lnSpc>
                        <a:spcBef>
                          <a:spcPts val="0"/>
                        </a:spcBef>
                        <a:spcAft>
                          <a:spcPts val="0"/>
                        </a:spcAft>
                        <a:buFont typeface="Arial" panose="020B0604020202020204" pitchFamily="34" charset="0"/>
                        <a:buNone/>
                      </a:pPr>
                      <a:r>
                        <a:rPr lang="en-US" sz="5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ensure that the board can fulfil fiduciary duties and mandate through decisions and resolutions that are effectively implemented within the </a:t>
                      </a:r>
                      <a:r>
                        <a:rPr lang="en-US" sz="500"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organisation</a:t>
                      </a:r>
                      <a:endParaRPr lang="en-US" sz="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r>
            </a:tbl>
          </a:graphicData>
        </a:graphic>
      </p:graphicFrame>
      <p:sp>
        <p:nvSpPr>
          <p:cNvPr id="155" name="Rectangle 154"/>
          <p:cNvSpPr/>
          <p:nvPr/>
        </p:nvSpPr>
        <p:spPr>
          <a:xfrm rot="18463">
            <a:off x="6402447" y="4018964"/>
            <a:ext cx="2673448" cy="334707"/>
          </a:xfrm>
          <a:prstGeom prst="rect">
            <a:avLst/>
          </a:prstGeom>
          <a:solidFill>
            <a:schemeClr val="bg1">
              <a:lumMod val="85000"/>
            </a:schemeClr>
          </a:solidFill>
          <a:ln>
            <a:solidFill>
              <a:srgbClr val="CC0000"/>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n-ZA" sz="525" b="1" dirty="0">
                <a:solidFill>
                  <a:srgbClr val="C00000"/>
                </a:solidFill>
              </a:rPr>
              <a:t>Strategic Objective 1.7 – </a:t>
            </a:r>
            <a:r>
              <a:rPr lang="en-US" sz="525" b="1" dirty="0">
                <a:solidFill>
                  <a:srgbClr val="C00000"/>
                </a:solidFill>
              </a:rPr>
              <a:t>To become a reputable </a:t>
            </a:r>
            <a:r>
              <a:rPr lang="en-US" sz="525" b="1" dirty="0" err="1">
                <a:solidFill>
                  <a:srgbClr val="C00000"/>
                </a:solidFill>
              </a:rPr>
              <a:t>organisation</a:t>
            </a:r>
            <a:r>
              <a:rPr lang="en-US" sz="525" b="1" dirty="0">
                <a:solidFill>
                  <a:srgbClr val="C00000"/>
                </a:solidFill>
              </a:rPr>
              <a:t> through sound stakeholder relations and improved customer satisfaction levels by 2020 </a:t>
            </a:r>
            <a:r>
              <a:rPr lang="en-ZA" sz="525" b="1" dirty="0">
                <a:solidFill>
                  <a:prstClr val="black"/>
                </a:solidFill>
              </a:rPr>
              <a:t>(Office of the CEO)</a:t>
            </a:r>
          </a:p>
        </p:txBody>
      </p:sp>
      <p:sp>
        <p:nvSpPr>
          <p:cNvPr id="169" name="Rectangle 168"/>
          <p:cNvSpPr/>
          <p:nvPr/>
        </p:nvSpPr>
        <p:spPr>
          <a:xfrm>
            <a:off x="6926510" y="4786958"/>
            <a:ext cx="2085846" cy="173124"/>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rPr>
              <a:t>% Customer satisfaction rating</a:t>
            </a:r>
          </a:p>
        </p:txBody>
      </p:sp>
      <p:graphicFrame>
        <p:nvGraphicFramePr>
          <p:cNvPr id="170" name="Table 169"/>
          <p:cNvGraphicFramePr>
            <a:graphicFrameLocks noGrp="1"/>
          </p:cNvGraphicFramePr>
          <p:nvPr>
            <p:extLst>
              <p:ext uri="{D42A27DB-BD31-4B8C-83A1-F6EECF244321}">
                <p14:modId xmlns:p14="http://schemas.microsoft.com/office/powerpoint/2010/main" xmlns="" val="1286365532"/>
              </p:ext>
            </p:extLst>
          </p:nvPr>
        </p:nvGraphicFramePr>
        <p:xfrm>
          <a:off x="6401630" y="4425632"/>
          <a:ext cx="2674228" cy="342519"/>
        </p:xfrm>
        <a:graphic>
          <a:graphicData uri="http://schemas.openxmlformats.org/drawingml/2006/table">
            <a:tbl>
              <a:tblPr firstRow="1" firstCol="1" bandRow="1">
                <a:tableStyleId>{2D5ABB26-0587-4C30-8999-92F81FD0307C}</a:tableStyleId>
              </a:tblPr>
              <a:tblGrid>
                <a:gridCol w="437288"/>
                <a:gridCol w="2236940"/>
              </a:tblGrid>
              <a:tr h="342519">
                <a:tc>
                  <a:txBody>
                    <a:bodyPr/>
                    <a:lstStyle/>
                    <a:p>
                      <a:pPr marL="0" marR="0">
                        <a:lnSpc>
                          <a:spcPct val="107000"/>
                        </a:lnSpc>
                        <a:spcBef>
                          <a:spcPts val="0"/>
                        </a:spcBef>
                        <a:spcAft>
                          <a:spcPts val="0"/>
                        </a:spcAft>
                      </a:pPr>
                      <a:r>
                        <a:rPr lang="en-ZA" sz="500" b="1" dirty="0">
                          <a:solidFill>
                            <a:schemeClr val="bg1"/>
                          </a:solidFill>
                          <a:effectLst/>
                          <a:latin typeface="Calibri" panose="020F0502020204030204" pitchFamily="34" charset="0"/>
                        </a:rPr>
                        <a:t>Objective  </a:t>
                      </a:r>
                      <a:r>
                        <a:rPr lang="en-ZA" sz="500" b="1" dirty="0" smtClean="0">
                          <a:solidFill>
                            <a:schemeClr val="bg1"/>
                          </a:solidFill>
                          <a:effectLst/>
                          <a:latin typeface="Calibri" panose="020F0502020204030204" pitchFamily="34" charset="0"/>
                        </a:rPr>
                        <a:t>statement </a:t>
                      </a:r>
                      <a:endParaRPr lang="en-US" sz="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c>
                  <a:txBody>
                    <a:bodyPr/>
                    <a:lstStyle/>
                    <a:p>
                      <a:pPr marL="0" marR="0">
                        <a:lnSpc>
                          <a:spcPct val="107000"/>
                        </a:lnSpc>
                        <a:spcBef>
                          <a:spcPts val="0"/>
                        </a:spcBef>
                        <a:spcAft>
                          <a:spcPts val="0"/>
                        </a:spcAft>
                      </a:pPr>
                      <a:r>
                        <a:rPr lang="en-US" sz="5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improve the internal and external brand awareness, customer understanding of the mandate and responsiveness of the </a:t>
                      </a:r>
                      <a:r>
                        <a:rPr lang="en-US" sz="500"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cidb</a:t>
                      </a:r>
                      <a:r>
                        <a:rPr lang="en-US" sz="5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services as well as the reputation and credibility of the </a:t>
                      </a:r>
                      <a:r>
                        <a:rPr lang="en-US" sz="500"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cidb</a:t>
                      </a:r>
                      <a:r>
                        <a:rPr lang="en-US" sz="5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through effective liaison, communication and stakeholder relations management.</a:t>
                      </a:r>
                      <a:endParaRPr lang="en-US" sz="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r>
            </a:tbl>
          </a:graphicData>
        </a:graphic>
      </p:graphicFrame>
      <p:sp>
        <p:nvSpPr>
          <p:cNvPr id="173" name="Rectangle 172"/>
          <p:cNvSpPr/>
          <p:nvPr/>
        </p:nvSpPr>
        <p:spPr>
          <a:xfrm rot="18463">
            <a:off x="70682" y="3368175"/>
            <a:ext cx="3076253" cy="253916"/>
          </a:xfrm>
          <a:prstGeom prst="rect">
            <a:avLst/>
          </a:prstGeom>
          <a:solidFill>
            <a:schemeClr val="bg1">
              <a:lumMod val="85000"/>
            </a:schemeClr>
          </a:solidFill>
          <a:ln>
            <a:solidFill>
              <a:srgbClr val="CC0000"/>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n-ZA" sz="525" b="1" dirty="0">
                <a:solidFill>
                  <a:srgbClr val="C00000"/>
                </a:solidFill>
              </a:rPr>
              <a:t>Strategic Objective 1.2 – To achieve a 4th level of maturity of ICT governance framework by 2020 </a:t>
            </a:r>
            <a:r>
              <a:rPr lang="en-ZA" sz="525" b="1" dirty="0">
                <a:solidFill>
                  <a:prstClr val="black"/>
                </a:solidFill>
              </a:rPr>
              <a:t>(Information and Communications Technology)</a:t>
            </a:r>
          </a:p>
        </p:txBody>
      </p:sp>
      <p:graphicFrame>
        <p:nvGraphicFramePr>
          <p:cNvPr id="176" name="Table 175"/>
          <p:cNvGraphicFramePr>
            <a:graphicFrameLocks noGrp="1"/>
          </p:cNvGraphicFramePr>
          <p:nvPr>
            <p:extLst>
              <p:ext uri="{D42A27DB-BD31-4B8C-83A1-F6EECF244321}">
                <p14:modId xmlns:p14="http://schemas.microsoft.com/office/powerpoint/2010/main" xmlns="" val="2483603262"/>
              </p:ext>
            </p:extLst>
          </p:nvPr>
        </p:nvGraphicFramePr>
        <p:xfrm>
          <a:off x="67872" y="3651345"/>
          <a:ext cx="3079015" cy="242291"/>
        </p:xfrm>
        <a:graphic>
          <a:graphicData uri="http://schemas.openxmlformats.org/drawingml/2006/table">
            <a:tbl>
              <a:tblPr firstRow="1" firstCol="1" bandRow="1">
                <a:tableStyleId>{2D5ABB26-0587-4C30-8999-92F81FD0307C}</a:tableStyleId>
              </a:tblPr>
              <a:tblGrid>
                <a:gridCol w="722333"/>
                <a:gridCol w="2356682"/>
              </a:tblGrid>
              <a:tr h="242291">
                <a:tc>
                  <a:txBody>
                    <a:bodyPr/>
                    <a:lstStyle/>
                    <a:p>
                      <a:pPr marL="0" marR="0">
                        <a:lnSpc>
                          <a:spcPct val="107000"/>
                        </a:lnSpc>
                        <a:spcBef>
                          <a:spcPts val="0"/>
                        </a:spcBef>
                        <a:spcAft>
                          <a:spcPts val="0"/>
                        </a:spcAft>
                      </a:pPr>
                      <a:r>
                        <a:rPr lang="en-ZA" sz="500" b="1" dirty="0">
                          <a:solidFill>
                            <a:schemeClr val="bg1"/>
                          </a:solidFill>
                          <a:effectLst/>
                          <a:latin typeface="Calibri" panose="020F0502020204030204" pitchFamily="34" charset="0"/>
                        </a:rPr>
                        <a:t>Objective  </a:t>
                      </a:r>
                      <a:r>
                        <a:rPr lang="en-ZA" sz="500" b="1" dirty="0" smtClean="0">
                          <a:solidFill>
                            <a:schemeClr val="bg1"/>
                          </a:solidFill>
                          <a:effectLst/>
                          <a:latin typeface="Calibri" panose="020F0502020204030204" pitchFamily="34" charset="0"/>
                        </a:rPr>
                        <a:t>statement </a:t>
                      </a:r>
                      <a:endParaRPr lang="en-US" sz="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c>
                  <a:txBody>
                    <a:bodyPr/>
                    <a:lstStyle/>
                    <a:p>
                      <a:pPr marL="0" marR="0">
                        <a:lnSpc>
                          <a:spcPct val="107000"/>
                        </a:lnSpc>
                        <a:spcBef>
                          <a:spcPts val="0"/>
                        </a:spcBef>
                        <a:spcAft>
                          <a:spcPts val="0"/>
                        </a:spcAft>
                      </a:pPr>
                      <a:r>
                        <a:rPr lang="en-ZA" sz="5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increase accessibility of ICT services to improve on the service delivery turnaround times that risks can be minimised</a:t>
                      </a:r>
                      <a:endParaRPr lang="en-US" sz="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r>
            </a:tbl>
          </a:graphicData>
        </a:graphic>
      </p:graphicFrame>
      <p:sp>
        <p:nvSpPr>
          <p:cNvPr id="181" name="Rectangle 180"/>
          <p:cNvSpPr/>
          <p:nvPr/>
        </p:nvSpPr>
        <p:spPr>
          <a:xfrm>
            <a:off x="610661" y="3913060"/>
            <a:ext cx="2536226" cy="173124"/>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rPr>
              <a:t>Level of maturity  regarding implementation of ICT governance strategy</a:t>
            </a:r>
          </a:p>
        </p:txBody>
      </p:sp>
      <p:sp>
        <p:nvSpPr>
          <p:cNvPr id="185" name="Rectangle 184"/>
          <p:cNvSpPr/>
          <p:nvPr/>
        </p:nvSpPr>
        <p:spPr>
          <a:xfrm rot="18463">
            <a:off x="3251498" y="3340474"/>
            <a:ext cx="2849207" cy="253916"/>
          </a:xfrm>
          <a:prstGeom prst="rect">
            <a:avLst/>
          </a:prstGeom>
          <a:solidFill>
            <a:schemeClr val="bg1">
              <a:lumMod val="85000"/>
            </a:schemeClr>
          </a:solidFill>
          <a:ln>
            <a:solidFill>
              <a:srgbClr val="CC0000"/>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n-ZA" sz="525" b="1" dirty="0">
                <a:solidFill>
                  <a:srgbClr val="C00000"/>
                </a:solidFill>
              </a:rPr>
              <a:t>Strategic Objective 1.5 - To grow talented human capital by achieving a human capital value add rating of 9% by 2020 </a:t>
            </a:r>
            <a:r>
              <a:rPr lang="en-ZA" sz="525" b="1" dirty="0">
                <a:solidFill>
                  <a:prstClr val="black"/>
                </a:solidFill>
              </a:rPr>
              <a:t>(Strategic and Corporate Governance)</a:t>
            </a:r>
          </a:p>
        </p:txBody>
      </p:sp>
      <p:sp>
        <p:nvSpPr>
          <p:cNvPr id="187" name="Rectangle 186"/>
          <p:cNvSpPr/>
          <p:nvPr/>
        </p:nvSpPr>
        <p:spPr>
          <a:xfrm>
            <a:off x="3801513" y="3873004"/>
            <a:ext cx="2317370" cy="173124"/>
          </a:xfrm>
          <a:prstGeom prst="rect">
            <a:avLst/>
          </a:prstGeom>
        </p:spPr>
        <p:txBody>
          <a:bodyPr wrap="square">
            <a:spAutoFit/>
          </a:bodyPr>
          <a:lstStyle/>
          <a:p>
            <a:pPr marL="42863" indent="-42863">
              <a:buFont typeface="Arial" panose="020B0604020202020204" pitchFamily="34" charset="0"/>
              <a:buChar char="•"/>
            </a:pPr>
            <a:r>
              <a:rPr lang="en-ZA" sz="525" dirty="0">
                <a:solidFill>
                  <a:prstClr val="black"/>
                </a:solidFill>
              </a:rPr>
              <a:t>% </a:t>
            </a:r>
            <a:r>
              <a:rPr lang="en-US" sz="525" dirty="0">
                <a:solidFill>
                  <a:prstClr val="black"/>
                </a:solidFill>
              </a:rPr>
              <a:t>Human Capital Value Add (ROI)</a:t>
            </a:r>
          </a:p>
        </p:txBody>
      </p:sp>
      <p:graphicFrame>
        <p:nvGraphicFramePr>
          <p:cNvPr id="188" name="Table 187"/>
          <p:cNvGraphicFramePr>
            <a:graphicFrameLocks noGrp="1"/>
          </p:cNvGraphicFramePr>
          <p:nvPr>
            <p:extLst>
              <p:ext uri="{D42A27DB-BD31-4B8C-83A1-F6EECF244321}">
                <p14:modId xmlns:p14="http://schemas.microsoft.com/office/powerpoint/2010/main" xmlns="" val="1516267313"/>
              </p:ext>
            </p:extLst>
          </p:nvPr>
        </p:nvGraphicFramePr>
        <p:xfrm>
          <a:off x="3260078" y="3615633"/>
          <a:ext cx="2858805" cy="259895"/>
        </p:xfrm>
        <a:graphic>
          <a:graphicData uri="http://schemas.openxmlformats.org/drawingml/2006/table">
            <a:tbl>
              <a:tblPr firstRow="1" firstCol="1" bandRow="1">
                <a:tableStyleId>{2D5ABB26-0587-4C30-8999-92F81FD0307C}</a:tableStyleId>
              </a:tblPr>
              <a:tblGrid>
                <a:gridCol w="467469"/>
                <a:gridCol w="2391336"/>
              </a:tblGrid>
              <a:tr h="259895">
                <a:tc>
                  <a:txBody>
                    <a:bodyPr/>
                    <a:lstStyle/>
                    <a:p>
                      <a:pPr marL="0" marR="0">
                        <a:lnSpc>
                          <a:spcPct val="107000"/>
                        </a:lnSpc>
                        <a:spcBef>
                          <a:spcPts val="0"/>
                        </a:spcBef>
                        <a:spcAft>
                          <a:spcPts val="0"/>
                        </a:spcAft>
                      </a:pPr>
                      <a:r>
                        <a:rPr lang="en-ZA" sz="500" b="1" dirty="0">
                          <a:solidFill>
                            <a:schemeClr val="bg1"/>
                          </a:solidFill>
                          <a:effectLst/>
                          <a:latin typeface="Calibri" panose="020F0502020204030204" pitchFamily="34" charset="0"/>
                        </a:rPr>
                        <a:t>Objective  </a:t>
                      </a:r>
                      <a:r>
                        <a:rPr lang="en-ZA" sz="500" b="1" dirty="0" smtClean="0">
                          <a:solidFill>
                            <a:schemeClr val="bg1"/>
                          </a:solidFill>
                          <a:effectLst/>
                          <a:latin typeface="Calibri" panose="020F0502020204030204" pitchFamily="34" charset="0"/>
                        </a:rPr>
                        <a:t>statement </a:t>
                      </a:r>
                      <a:endParaRPr lang="en-US" sz="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c>
                  <a:txBody>
                    <a:bodyPr/>
                    <a:lstStyle/>
                    <a:p>
                      <a:pPr marL="0" marR="0">
                        <a:lnSpc>
                          <a:spcPct val="107000"/>
                        </a:lnSpc>
                        <a:spcBef>
                          <a:spcPts val="0"/>
                        </a:spcBef>
                        <a:spcAft>
                          <a:spcPts val="0"/>
                        </a:spcAft>
                      </a:pPr>
                      <a:r>
                        <a:rPr lang="en-US" sz="5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provide all inclusive timeous human resource value chain and services for optimal human </a:t>
                      </a:r>
                      <a:r>
                        <a:rPr lang="en-ZA" sz="5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resource allocation, utilisation and efficiency within a trusting relational environment</a:t>
                      </a:r>
                      <a:endParaRPr lang="en-US" sz="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r>
            </a:tbl>
          </a:graphicData>
        </a:graphic>
      </p:graphicFrame>
      <p:sp>
        <p:nvSpPr>
          <p:cNvPr id="73" name="Rectangle 72"/>
          <p:cNvSpPr/>
          <p:nvPr/>
        </p:nvSpPr>
        <p:spPr>
          <a:xfrm rot="18463">
            <a:off x="3239557" y="2113764"/>
            <a:ext cx="3035551" cy="253916"/>
          </a:xfrm>
          <a:prstGeom prst="rect">
            <a:avLst/>
          </a:prstGeom>
          <a:solidFill>
            <a:schemeClr val="bg1">
              <a:lumMod val="85000"/>
            </a:schemeClr>
          </a:solidFill>
          <a:ln>
            <a:solidFill>
              <a:srgbClr val="CC0000"/>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n-ZA" sz="525" b="1" dirty="0">
                <a:solidFill>
                  <a:srgbClr val="C00000"/>
                </a:solidFill>
              </a:rPr>
              <a:t>Strategic Objective 1.4 – To ensure that the cidb is complying to all legislative requirements </a:t>
            </a:r>
            <a:r>
              <a:rPr lang="en-ZA" sz="525" b="1" dirty="0">
                <a:solidFill>
                  <a:prstClr val="black"/>
                </a:solidFill>
              </a:rPr>
              <a:t>(Strategic and Corporate Governance)</a:t>
            </a:r>
          </a:p>
        </p:txBody>
      </p:sp>
      <p:graphicFrame>
        <p:nvGraphicFramePr>
          <p:cNvPr id="78" name="Table 77"/>
          <p:cNvGraphicFramePr>
            <a:graphicFrameLocks noGrp="1"/>
          </p:cNvGraphicFramePr>
          <p:nvPr>
            <p:extLst>
              <p:ext uri="{D42A27DB-BD31-4B8C-83A1-F6EECF244321}">
                <p14:modId xmlns:p14="http://schemas.microsoft.com/office/powerpoint/2010/main" xmlns="" val="1858839709"/>
              </p:ext>
            </p:extLst>
          </p:nvPr>
        </p:nvGraphicFramePr>
        <p:xfrm>
          <a:off x="3240403" y="2388696"/>
          <a:ext cx="3034738" cy="171260"/>
        </p:xfrm>
        <a:graphic>
          <a:graphicData uri="http://schemas.openxmlformats.org/drawingml/2006/table">
            <a:tbl>
              <a:tblPr firstRow="1" firstCol="1" bandRow="1">
                <a:tableStyleId>{2D5ABB26-0587-4C30-8999-92F81FD0307C}</a:tableStyleId>
              </a:tblPr>
              <a:tblGrid>
                <a:gridCol w="496238"/>
                <a:gridCol w="2538500"/>
              </a:tblGrid>
              <a:tr h="171260">
                <a:tc>
                  <a:txBody>
                    <a:bodyPr/>
                    <a:lstStyle/>
                    <a:p>
                      <a:pPr marL="0" marR="0">
                        <a:lnSpc>
                          <a:spcPct val="107000"/>
                        </a:lnSpc>
                        <a:spcBef>
                          <a:spcPts val="0"/>
                        </a:spcBef>
                        <a:spcAft>
                          <a:spcPts val="0"/>
                        </a:spcAft>
                      </a:pPr>
                      <a:r>
                        <a:rPr lang="en-ZA" sz="500" b="1" dirty="0">
                          <a:solidFill>
                            <a:schemeClr val="bg1"/>
                          </a:solidFill>
                          <a:effectLst/>
                          <a:latin typeface="Calibri" panose="020F0502020204030204" pitchFamily="34" charset="0"/>
                        </a:rPr>
                        <a:t>Objective  </a:t>
                      </a:r>
                      <a:r>
                        <a:rPr lang="en-ZA" sz="500" b="1" dirty="0" smtClean="0">
                          <a:solidFill>
                            <a:schemeClr val="bg1"/>
                          </a:solidFill>
                          <a:effectLst/>
                          <a:latin typeface="Calibri" panose="020F0502020204030204" pitchFamily="34" charset="0"/>
                        </a:rPr>
                        <a:t>statement </a:t>
                      </a:r>
                      <a:endParaRPr lang="en-US" sz="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c>
                  <a:txBody>
                    <a:bodyPr/>
                    <a:lstStyle/>
                    <a:p>
                      <a:pPr marL="0" marR="0">
                        <a:lnSpc>
                          <a:spcPct val="107000"/>
                        </a:lnSpc>
                        <a:spcBef>
                          <a:spcPts val="0"/>
                        </a:spcBef>
                        <a:spcAft>
                          <a:spcPts val="0"/>
                        </a:spcAft>
                      </a:pPr>
                      <a:r>
                        <a:rPr lang="en-ZA" sz="5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manage and improve on the mechanisms within the cidb to comply to all legislative requirements</a:t>
                      </a:r>
                      <a:endParaRPr lang="en-US" sz="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r>
            </a:tbl>
          </a:graphicData>
        </a:graphic>
      </p:graphicFrame>
      <p:sp>
        <p:nvSpPr>
          <p:cNvPr id="53" name="TextBox 52"/>
          <p:cNvSpPr txBox="1"/>
          <p:nvPr/>
        </p:nvSpPr>
        <p:spPr>
          <a:xfrm>
            <a:off x="6069085" y="18274"/>
            <a:ext cx="3074915" cy="242374"/>
          </a:xfrm>
          <a:prstGeom prst="rect">
            <a:avLst/>
          </a:prstGeom>
          <a:noFill/>
        </p:spPr>
        <p:txBody>
          <a:bodyPr wrap="square" rtlCol="0">
            <a:spAutoFit/>
          </a:bodyPr>
          <a:lstStyle/>
          <a:p>
            <a:pPr algn="r" defTabSz="575668"/>
            <a:r>
              <a:rPr lang="en-ZA" sz="600" b="1" spc="149" dirty="0">
                <a:solidFill>
                  <a:prstClr val="black"/>
                </a:solidFill>
              </a:rPr>
              <a:t>CIDB:  Roadmap for 2017/2022</a:t>
            </a:r>
          </a:p>
          <a:p>
            <a:pPr algn="r" defTabSz="575668"/>
            <a:r>
              <a:rPr lang="en-ZA" sz="375" b="1" spc="149" dirty="0">
                <a:solidFill>
                  <a:prstClr val="black"/>
                </a:solidFill>
              </a:rPr>
              <a:t>Contributor Institute for Performance Management</a:t>
            </a:r>
          </a:p>
        </p:txBody>
      </p:sp>
      <p:sp>
        <p:nvSpPr>
          <p:cNvPr id="47" name="Rectangle 46"/>
          <p:cNvSpPr/>
          <p:nvPr/>
        </p:nvSpPr>
        <p:spPr>
          <a:xfrm>
            <a:off x="562247" y="2915576"/>
            <a:ext cx="2706311" cy="415498"/>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rPr>
              <a:t>% actual expenditure on budget</a:t>
            </a:r>
          </a:p>
          <a:p>
            <a:pPr marL="42863" indent="-42863">
              <a:buFont typeface="Arial" panose="020B0604020202020204" pitchFamily="34" charset="0"/>
              <a:buChar char="•"/>
            </a:pPr>
            <a:r>
              <a:rPr lang="en-US" sz="525" dirty="0">
                <a:solidFill>
                  <a:prstClr val="black"/>
                </a:solidFill>
              </a:rPr>
              <a:t>Current ratio</a:t>
            </a:r>
          </a:p>
          <a:p>
            <a:pPr marL="42863" indent="-42863">
              <a:buFont typeface="Arial" panose="020B0604020202020204" pitchFamily="34" charset="0"/>
              <a:buChar char="•"/>
            </a:pPr>
            <a:r>
              <a:rPr lang="en-US" sz="525" dirty="0">
                <a:solidFill>
                  <a:prstClr val="black"/>
                </a:solidFill>
              </a:rPr>
              <a:t>% Irregular expenditure / budget</a:t>
            </a:r>
          </a:p>
          <a:p>
            <a:pPr marL="42863" indent="-42863">
              <a:buFont typeface="Arial" panose="020B0604020202020204" pitchFamily="34" charset="0"/>
              <a:buChar char="•"/>
            </a:pPr>
            <a:r>
              <a:rPr lang="en-US" sz="525" dirty="0">
                <a:solidFill>
                  <a:prstClr val="black"/>
                </a:solidFill>
              </a:rPr>
              <a:t>SCM Turnaround index</a:t>
            </a:r>
          </a:p>
        </p:txBody>
      </p:sp>
      <p:sp>
        <p:nvSpPr>
          <p:cNvPr id="48" name="Pentagon 47"/>
          <p:cNvSpPr/>
          <p:nvPr/>
        </p:nvSpPr>
        <p:spPr>
          <a:xfrm>
            <a:off x="59585" y="2959688"/>
            <a:ext cx="544782" cy="112204"/>
          </a:xfrm>
          <a:prstGeom prst="homePlate">
            <a:avLst/>
          </a:prstGeom>
          <a:solidFill>
            <a:schemeClr val="accent2"/>
          </a:solidFill>
          <a:ln w="3175"/>
        </p:spPr>
        <p:style>
          <a:lnRef idx="1">
            <a:schemeClr val="dk1"/>
          </a:lnRef>
          <a:fillRef idx="2">
            <a:schemeClr val="dk1"/>
          </a:fillRef>
          <a:effectRef idx="1">
            <a:schemeClr val="dk1"/>
          </a:effectRef>
          <a:fontRef idx="minor">
            <a:schemeClr val="dk1"/>
          </a:fontRef>
        </p:style>
        <p:txBody>
          <a:bodyPr rtlCol="0" anchor="ctr"/>
          <a:lstStyle/>
          <a:p>
            <a:pPr algn="ctr"/>
            <a:r>
              <a:rPr lang="en-US" sz="450" b="1" dirty="0">
                <a:solidFill>
                  <a:prstClr val="black"/>
                </a:solidFill>
              </a:rPr>
              <a:t>APP Indicator</a:t>
            </a:r>
          </a:p>
        </p:txBody>
      </p:sp>
      <p:sp>
        <p:nvSpPr>
          <p:cNvPr id="49" name="Pentagon 48"/>
          <p:cNvSpPr/>
          <p:nvPr/>
        </p:nvSpPr>
        <p:spPr>
          <a:xfrm>
            <a:off x="59906" y="2802882"/>
            <a:ext cx="544782" cy="112204"/>
          </a:xfrm>
          <a:prstGeom prst="homePlate">
            <a:avLst/>
          </a:prstGeom>
          <a:solidFill>
            <a:srgbClr val="00B0F0"/>
          </a:solidFill>
          <a:ln w="3175"/>
        </p:spPr>
        <p:style>
          <a:lnRef idx="1">
            <a:schemeClr val="dk1"/>
          </a:lnRef>
          <a:fillRef idx="2">
            <a:schemeClr val="dk1"/>
          </a:fillRef>
          <a:effectRef idx="1">
            <a:schemeClr val="dk1"/>
          </a:effectRef>
          <a:fontRef idx="minor">
            <a:schemeClr val="dk1"/>
          </a:fontRef>
        </p:style>
        <p:txBody>
          <a:bodyPr rtlCol="0" anchor="ctr"/>
          <a:lstStyle/>
          <a:p>
            <a:pPr algn="ctr"/>
            <a:r>
              <a:rPr lang="en-US" sz="450" b="1" dirty="0">
                <a:solidFill>
                  <a:prstClr val="black"/>
                </a:solidFill>
              </a:rPr>
              <a:t>SP Indicator</a:t>
            </a:r>
          </a:p>
        </p:txBody>
      </p:sp>
      <p:pic>
        <p:nvPicPr>
          <p:cNvPr id="2" name="Picture 1"/>
          <p:cNvPicPr>
            <a:picLocks noChangeAspect="1"/>
          </p:cNvPicPr>
          <p:nvPr/>
        </p:nvPicPr>
        <p:blipFill>
          <a:blip r:embed="rId2" cstate="print"/>
          <a:stretch>
            <a:fillRect/>
          </a:stretch>
        </p:blipFill>
        <p:spPr>
          <a:xfrm>
            <a:off x="3238959" y="2588596"/>
            <a:ext cx="612701" cy="192041"/>
          </a:xfrm>
          <a:prstGeom prst="rect">
            <a:avLst/>
          </a:prstGeom>
        </p:spPr>
      </p:pic>
      <p:sp>
        <p:nvSpPr>
          <p:cNvPr id="50" name="Pentagon 49"/>
          <p:cNvSpPr/>
          <p:nvPr/>
        </p:nvSpPr>
        <p:spPr>
          <a:xfrm>
            <a:off x="3272918" y="2813454"/>
            <a:ext cx="544782" cy="112204"/>
          </a:xfrm>
          <a:prstGeom prst="homePlate">
            <a:avLst/>
          </a:prstGeom>
          <a:solidFill>
            <a:schemeClr val="accent2"/>
          </a:solidFill>
          <a:ln w="3175"/>
        </p:spPr>
        <p:style>
          <a:lnRef idx="1">
            <a:schemeClr val="dk1"/>
          </a:lnRef>
          <a:fillRef idx="2">
            <a:schemeClr val="dk1"/>
          </a:fillRef>
          <a:effectRef idx="1">
            <a:schemeClr val="dk1"/>
          </a:effectRef>
          <a:fontRef idx="minor">
            <a:schemeClr val="dk1"/>
          </a:fontRef>
        </p:style>
        <p:txBody>
          <a:bodyPr rtlCol="0" anchor="ctr"/>
          <a:lstStyle/>
          <a:p>
            <a:pPr algn="ctr"/>
            <a:r>
              <a:rPr lang="en-US" sz="450" b="1" dirty="0">
                <a:solidFill>
                  <a:prstClr val="black"/>
                </a:solidFill>
              </a:rPr>
              <a:t>APP Indicator</a:t>
            </a:r>
          </a:p>
        </p:txBody>
      </p:sp>
      <p:sp>
        <p:nvSpPr>
          <p:cNvPr id="51" name="Rectangle 50"/>
          <p:cNvSpPr/>
          <p:nvPr/>
        </p:nvSpPr>
        <p:spPr>
          <a:xfrm>
            <a:off x="3794571" y="2769748"/>
            <a:ext cx="2185670" cy="334707"/>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rPr>
              <a:t>% of fraud cases reported investigated within specified timeframes</a:t>
            </a:r>
          </a:p>
          <a:p>
            <a:pPr marL="42863" indent="-42863">
              <a:buFont typeface="Arial" panose="020B0604020202020204" pitchFamily="34" charset="0"/>
              <a:buChar char="•"/>
            </a:pPr>
            <a:r>
              <a:rPr lang="en-US" sz="525" dirty="0">
                <a:solidFill>
                  <a:prstClr val="black"/>
                </a:solidFill>
              </a:rPr>
              <a:t>% of service provider paid within 30 days</a:t>
            </a:r>
          </a:p>
          <a:p>
            <a:pPr marL="42863" indent="-42863">
              <a:buFont typeface="Arial" panose="020B0604020202020204" pitchFamily="34" charset="0"/>
              <a:buChar char="•"/>
            </a:pPr>
            <a:r>
              <a:rPr lang="en-US" sz="525" dirty="0">
                <a:solidFill>
                  <a:prstClr val="black"/>
                </a:solidFill>
              </a:rPr>
              <a:t>% of budget spent on contracts</a:t>
            </a:r>
          </a:p>
        </p:txBody>
      </p:sp>
      <p:pic>
        <p:nvPicPr>
          <p:cNvPr id="52" name="Picture 51"/>
          <p:cNvPicPr>
            <a:picLocks noChangeAspect="1"/>
          </p:cNvPicPr>
          <p:nvPr/>
        </p:nvPicPr>
        <p:blipFill>
          <a:blip r:embed="rId2" cstate="print"/>
          <a:stretch>
            <a:fillRect/>
          </a:stretch>
        </p:blipFill>
        <p:spPr>
          <a:xfrm>
            <a:off x="6381871" y="4801084"/>
            <a:ext cx="612701" cy="192041"/>
          </a:xfrm>
          <a:prstGeom prst="rect">
            <a:avLst/>
          </a:prstGeom>
        </p:spPr>
      </p:pic>
      <p:sp>
        <p:nvSpPr>
          <p:cNvPr id="54" name="Pentagon 53"/>
          <p:cNvSpPr/>
          <p:nvPr/>
        </p:nvSpPr>
        <p:spPr>
          <a:xfrm>
            <a:off x="6418610" y="5011785"/>
            <a:ext cx="544782" cy="112204"/>
          </a:xfrm>
          <a:prstGeom prst="homePlate">
            <a:avLst/>
          </a:prstGeom>
          <a:solidFill>
            <a:schemeClr val="accent2"/>
          </a:solidFill>
          <a:ln w="3175"/>
        </p:spPr>
        <p:style>
          <a:lnRef idx="1">
            <a:schemeClr val="dk1"/>
          </a:lnRef>
          <a:fillRef idx="2">
            <a:schemeClr val="dk1"/>
          </a:fillRef>
          <a:effectRef idx="1">
            <a:schemeClr val="dk1"/>
          </a:effectRef>
          <a:fontRef idx="minor">
            <a:schemeClr val="dk1"/>
          </a:fontRef>
        </p:style>
        <p:txBody>
          <a:bodyPr rtlCol="0" anchor="ctr"/>
          <a:lstStyle/>
          <a:p>
            <a:pPr algn="ctr"/>
            <a:r>
              <a:rPr lang="en-US" sz="450" b="1" dirty="0">
                <a:solidFill>
                  <a:prstClr val="black"/>
                </a:solidFill>
              </a:rPr>
              <a:t>APP Indicator</a:t>
            </a:r>
          </a:p>
        </p:txBody>
      </p:sp>
      <p:sp>
        <p:nvSpPr>
          <p:cNvPr id="55" name="Rectangle 54"/>
          <p:cNvSpPr/>
          <p:nvPr/>
        </p:nvSpPr>
        <p:spPr>
          <a:xfrm>
            <a:off x="6927401" y="4967724"/>
            <a:ext cx="2053203" cy="253916"/>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rPr>
              <a:t>% Stakeholder perception index</a:t>
            </a:r>
          </a:p>
          <a:p>
            <a:pPr marL="42863" indent="-42863">
              <a:buFont typeface="Arial" panose="020B0604020202020204" pitchFamily="34" charset="0"/>
              <a:buChar char="•"/>
            </a:pPr>
            <a:r>
              <a:rPr lang="en-US" sz="525" dirty="0">
                <a:solidFill>
                  <a:prstClr val="black"/>
                </a:solidFill>
              </a:rPr>
              <a:t>% IGR resolutions implemented </a:t>
            </a:r>
          </a:p>
        </p:txBody>
      </p:sp>
      <p:pic>
        <p:nvPicPr>
          <p:cNvPr id="56" name="Picture 55"/>
          <p:cNvPicPr>
            <a:picLocks noChangeAspect="1"/>
          </p:cNvPicPr>
          <p:nvPr/>
        </p:nvPicPr>
        <p:blipFill>
          <a:blip r:embed="rId2" cstate="print"/>
          <a:stretch>
            <a:fillRect/>
          </a:stretch>
        </p:blipFill>
        <p:spPr>
          <a:xfrm>
            <a:off x="54166" y="3915244"/>
            <a:ext cx="612701" cy="192041"/>
          </a:xfrm>
          <a:prstGeom prst="rect">
            <a:avLst/>
          </a:prstGeom>
        </p:spPr>
      </p:pic>
      <p:sp>
        <p:nvSpPr>
          <p:cNvPr id="57" name="Pentagon 56"/>
          <p:cNvSpPr/>
          <p:nvPr/>
        </p:nvSpPr>
        <p:spPr>
          <a:xfrm>
            <a:off x="72443" y="4121553"/>
            <a:ext cx="596201" cy="112204"/>
          </a:xfrm>
          <a:prstGeom prst="homePlate">
            <a:avLst/>
          </a:prstGeom>
          <a:solidFill>
            <a:schemeClr val="accent2"/>
          </a:solidFill>
          <a:ln w="3175"/>
        </p:spPr>
        <p:style>
          <a:lnRef idx="1">
            <a:schemeClr val="dk1"/>
          </a:lnRef>
          <a:fillRef idx="2">
            <a:schemeClr val="dk1"/>
          </a:fillRef>
          <a:effectRef idx="1">
            <a:schemeClr val="dk1"/>
          </a:effectRef>
          <a:fontRef idx="minor">
            <a:schemeClr val="dk1"/>
          </a:fontRef>
        </p:style>
        <p:txBody>
          <a:bodyPr rtlCol="0" anchor="ctr"/>
          <a:lstStyle/>
          <a:p>
            <a:pPr algn="ctr"/>
            <a:r>
              <a:rPr lang="en-US" sz="450" b="1" dirty="0">
                <a:solidFill>
                  <a:prstClr val="black"/>
                </a:solidFill>
              </a:rPr>
              <a:t>APP Indicator</a:t>
            </a:r>
          </a:p>
        </p:txBody>
      </p:sp>
      <p:sp>
        <p:nvSpPr>
          <p:cNvPr id="60" name="Rectangle 59"/>
          <p:cNvSpPr/>
          <p:nvPr/>
        </p:nvSpPr>
        <p:spPr>
          <a:xfrm>
            <a:off x="610661" y="4072616"/>
            <a:ext cx="2536226" cy="253916"/>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rPr>
              <a:t>% Down time of multiple systems</a:t>
            </a:r>
          </a:p>
          <a:p>
            <a:pPr marL="42863" indent="-42863">
              <a:buFont typeface="Arial" panose="020B0604020202020204" pitchFamily="34" charset="0"/>
              <a:buChar char="•"/>
            </a:pPr>
            <a:r>
              <a:rPr lang="en-US" sz="525" dirty="0">
                <a:solidFill>
                  <a:prstClr val="black"/>
                </a:solidFill>
              </a:rPr>
              <a:t>% Incidence / reports attended to  within a specific time</a:t>
            </a:r>
          </a:p>
        </p:txBody>
      </p:sp>
      <p:pic>
        <p:nvPicPr>
          <p:cNvPr id="61" name="Picture 60"/>
          <p:cNvPicPr>
            <a:picLocks noChangeAspect="1"/>
          </p:cNvPicPr>
          <p:nvPr/>
        </p:nvPicPr>
        <p:blipFill>
          <a:blip r:embed="rId2" cstate="print"/>
          <a:stretch>
            <a:fillRect/>
          </a:stretch>
        </p:blipFill>
        <p:spPr>
          <a:xfrm>
            <a:off x="3219896" y="3894840"/>
            <a:ext cx="655458" cy="192041"/>
          </a:xfrm>
          <a:prstGeom prst="rect">
            <a:avLst/>
          </a:prstGeom>
        </p:spPr>
      </p:pic>
      <p:sp>
        <p:nvSpPr>
          <p:cNvPr id="62" name="Pentagon 61"/>
          <p:cNvSpPr/>
          <p:nvPr/>
        </p:nvSpPr>
        <p:spPr>
          <a:xfrm>
            <a:off x="3260078" y="4113452"/>
            <a:ext cx="582799" cy="112204"/>
          </a:xfrm>
          <a:prstGeom prst="homePlate">
            <a:avLst/>
          </a:prstGeom>
          <a:solidFill>
            <a:schemeClr val="accent2"/>
          </a:solidFill>
          <a:ln w="3175"/>
        </p:spPr>
        <p:style>
          <a:lnRef idx="1">
            <a:schemeClr val="dk1"/>
          </a:lnRef>
          <a:fillRef idx="2">
            <a:schemeClr val="dk1"/>
          </a:fillRef>
          <a:effectRef idx="1">
            <a:schemeClr val="dk1"/>
          </a:effectRef>
          <a:fontRef idx="minor">
            <a:schemeClr val="dk1"/>
          </a:fontRef>
        </p:style>
        <p:txBody>
          <a:bodyPr rtlCol="0" anchor="ctr"/>
          <a:lstStyle/>
          <a:p>
            <a:pPr algn="ctr"/>
            <a:r>
              <a:rPr lang="en-US" sz="450" b="1" dirty="0">
                <a:solidFill>
                  <a:prstClr val="black"/>
                </a:solidFill>
              </a:rPr>
              <a:t>APP Indicator</a:t>
            </a:r>
          </a:p>
        </p:txBody>
      </p:sp>
      <p:sp>
        <p:nvSpPr>
          <p:cNvPr id="63" name="Rectangle 62"/>
          <p:cNvSpPr/>
          <p:nvPr/>
        </p:nvSpPr>
        <p:spPr>
          <a:xfrm>
            <a:off x="3809975" y="4060872"/>
            <a:ext cx="2317370" cy="334707"/>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rPr>
              <a:t>% Competency assessment index</a:t>
            </a:r>
          </a:p>
          <a:p>
            <a:pPr marL="42863" indent="-42863">
              <a:buFont typeface="Arial" panose="020B0604020202020204" pitchFamily="34" charset="0"/>
              <a:buChar char="•"/>
            </a:pPr>
            <a:r>
              <a:rPr lang="en-US" sz="525" dirty="0">
                <a:solidFill>
                  <a:prstClr val="black"/>
                </a:solidFill>
              </a:rPr>
              <a:t>% Employee satisfaction rating</a:t>
            </a:r>
          </a:p>
          <a:p>
            <a:pPr marL="42863" indent="-42863">
              <a:buFont typeface="Arial" panose="020B0604020202020204" pitchFamily="34" charset="0"/>
              <a:buChar char="•"/>
            </a:pPr>
            <a:r>
              <a:rPr lang="en-US" sz="525" dirty="0">
                <a:solidFill>
                  <a:prstClr val="black"/>
                </a:solidFill>
              </a:rPr>
              <a:t>% Average employee performance assessment rating</a:t>
            </a:r>
          </a:p>
        </p:txBody>
      </p:sp>
      <p:pic>
        <p:nvPicPr>
          <p:cNvPr id="89" name="Picture 88"/>
          <p:cNvPicPr>
            <a:picLocks noChangeAspect="1"/>
          </p:cNvPicPr>
          <p:nvPr/>
        </p:nvPicPr>
        <p:blipFill>
          <a:blip r:embed="rId2" cstate="print"/>
          <a:stretch>
            <a:fillRect/>
          </a:stretch>
        </p:blipFill>
        <p:spPr>
          <a:xfrm>
            <a:off x="3212115" y="5027707"/>
            <a:ext cx="612709" cy="192041"/>
          </a:xfrm>
          <a:prstGeom prst="rect">
            <a:avLst/>
          </a:prstGeom>
        </p:spPr>
      </p:pic>
      <p:sp>
        <p:nvSpPr>
          <p:cNvPr id="90" name="Pentagon 89"/>
          <p:cNvSpPr/>
          <p:nvPr/>
        </p:nvSpPr>
        <p:spPr>
          <a:xfrm>
            <a:off x="3252297" y="5290771"/>
            <a:ext cx="544788" cy="112204"/>
          </a:xfrm>
          <a:prstGeom prst="homePlate">
            <a:avLst/>
          </a:prstGeom>
          <a:solidFill>
            <a:schemeClr val="accent2"/>
          </a:solidFill>
          <a:ln w="3175"/>
        </p:spPr>
        <p:style>
          <a:lnRef idx="1">
            <a:schemeClr val="dk1"/>
          </a:lnRef>
          <a:fillRef idx="2">
            <a:schemeClr val="dk1"/>
          </a:fillRef>
          <a:effectRef idx="1">
            <a:schemeClr val="dk1"/>
          </a:effectRef>
          <a:fontRef idx="minor">
            <a:schemeClr val="dk1"/>
          </a:fontRef>
        </p:style>
        <p:txBody>
          <a:bodyPr rtlCol="0" anchor="ctr"/>
          <a:lstStyle/>
          <a:p>
            <a:pPr algn="ctr"/>
            <a:r>
              <a:rPr lang="en-US" sz="450" b="1" dirty="0">
                <a:solidFill>
                  <a:prstClr val="black"/>
                </a:solidFill>
              </a:rPr>
              <a:t>APP Indicator</a:t>
            </a:r>
          </a:p>
        </p:txBody>
      </p:sp>
      <p:sp>
        <p:nvSpPr>
          <p:cNvPr id="91" name="Rectangle 90"/>
          <p:cNvSpPr/>
          <p:nvPr/>
        </p:nvSpPr>
        <p:spPr>
          <a:xfrm>
            <a:off x="3756195" y="5254533"/>
            <a:ext cx="2107042" cy="334707"/>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rPr>
              <a:t>Internal audit risk rating on final report</a:t>
            </a:r>
          </a:p>
          <a:p>
            <a:pPr marL="42863" indent="-42863">
              <a:buFont typeface="Arial" panose="020B0604020202020204" pitchFamily="34" charset="0"/>
              <a:buChar char="•"/>
            </a:pPr>
            <a:r>
              <a:rPr lang="en-US" sz="525" dirty="0">
                <a:solidFill>
                  <a:prstClr val="black"/>
                </a:solidFill>
              </a:rPr>
              <a:t>% of recurring audit findings resolved</a:t>
            </a:r>
          </a:p>
          <a:p>
            <a:pPr marL="42863" indent="-42863">
              <a:buFont typeface="Arial" panose="020B0604020202020204" pitchFamily="34" charset="0"/>
              <a:buChar char="•"/>
            </a:pPr>
            <a:r>
              <a:rPr lang="en-US" sz="525" dirty="0">
                <a:solidFill>
                  <a:prstClr val="black"/>
                </a:solidFill>
              </a:rPr>
              <a:t>% of completed Internal Audits</a:t>
            </a:r>
          </a:p>
        </p:txBody>
      </p:sp>
      <p:sp>
        <p:nvSpPr>
          <p:cNvPr id="92" name="Rectangle 91"/>
          <p:cNvSpPr/>
          <p:nvPr/>
        </p:nvSpPr>
        <p:spPr>
          <a:xfrm>
            <a:off x="3749313" y="5029626"/>
            <a:ext cx="2096985" cy="253916"/>
          </a:xfrm>
          <a:prstGeom prst="rect">
            <a:avLst/>
          </a:prstGeom>
        </p:spPr>
        <p:txBody>
          <a:bodyPr wrap="square">
            <a:spAutoFit/>
          </a:bodyPr>
          <a:lstStyle/>
          <a:p>
            <a:pPr marL="42863" indent="-42863">
              <a:buFont typeface="Arial" panose="020B0604020202020204" pitchFamily="34" charset="0"/>
              <a:buChar char="•"/>
            </a:pPr>
            <a:r>
              <a:rPr lang="en-ZA" sz="525" dirty="0">
                <a:solidFill>
                  <a:prstClr val="black"/>
                </a:solidFill>
              </a:rPr>
              <a:t>% </a:t>
            </a:r>
            <a:r>
              <a:rPr lang="en-US" sz="525" dirty="0">
                <a:solidFill>
                  <a:prstClr val="black"/>
                </a:solidFill>
              </a:rPr>
              <a:t>Board resolutions and decisions implemented within specified timeframes</a:t>
            </a:r>
          </a:p>
        </p:txBody>
      </p:sp>
      <p:sp>
        <p:nvSpPr>
          <p:cNvPr id="93" name="Pentagon 92"/>
          <p:cNvSpPr/>
          <p:nvPr/>
        </p:nvSpPr>
        <p:spPr>
          <a:xfrm>
            <a:off x="59585" y="5043569"/>
            <a:ext cx="544750" cy="109708"/>
          </a:xfrm>
          <a:prstGeom prst="homePlate">
            <a:avLst/>
          </a:prstGeom>
          <a:solidFill>
            <a:schemeClr val="accent2"/>
          </a:solidFill>
          <a:ln w="3175"/>
        </p:spPr>
        <p:style>
          <a:lnRef idx="1">
            <a:schemeClr val="dk1"/>
          </a:lnRef>
          <a:fillRef idx="2">
            <a:schemeClr val="dk1"/>
          </a:fillRef>
          <a:effectRef idx="1">
            <a:schemeClr val="dk1"/>
          </a:effectRef>
          <a:fontRef idx="minor">
            <a:schemeClr val="dk1"/>
          </a:fontRef>
        </p:style>
        <p:txBody>
          <a:bodyPr rtlCol="0" anchor="ctr"/>
          <a:lstStyle/>
          <a:p>
            <a:pPr algn="ctr"/>
            <a:r>
              <a:rPr lang="en-US" sz="450" b="1" dirty="0">
                <a:solidFill>
                  <a:prstClr val="black"/>
                </a:solidFill>
              </a:rPr>
              <a:t>APP Indicator</a:t>
            </a:r>
          </a:p>
        </p:txBody>
      </p:sp>
      <p:sp>
        <p:nvSpPr>
          <p:cNvPr id="94" name="Rectangle 93"/>
          <p:cNvSpPr/>
          <p:nvPr/>
        </p:nvSpPr>
        <p:spPr>
          <a:xfrm>
            <a:off x="572584" y="5020759"/>
            <a:ext cx="2536226" cy="173124"/>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rPr>
              <a:t>% of items approved in line with the 5-year strategy</a:t>
            </a:r>
          </a:p>
        </p:txBody>
      </p:sp>
      <p:sp>
        <p:nvSpPr>
          <p:cNvPr id="64" name="Rectangle 63"/>
          <p:cNvSpPr/>
          <p:nvPr/>
        </p:nvSpPr>
        <p:spPr>
          <a:xfrm rot="18463">
            <a:off x="4681911" y="640810"/>
            <a:ext cx="4359187" cy="525208"/>
          </a:xfrm>
          <a:prstGeom prst="rect">
            <a:avLst/>
          </a:prstGeom>
          <a:solidFill>
            <a:schemeClr val="tx1"/>
          </a:solidFill>
          <a:ln w="19050">
            <a:noFill/>
          </a:ln>
          <a:effectLst/>
        </p:spPr>
        <p:txBody>
          <a:bodyPr wrap="square">
            <a:spAutoFit/>
          </a:bodyPr>
          <a:lstStyle/>
          <a:p>
            <a:pPr defTabSz="575668"/>
            <a:r>
              <a:rPr lang="en-ZA" sz="788" b="1" u="sng" dirty="0">
                <a:solidFill>
                  <a:prstClr val="white"/>
                </a:solidFill>
              </a:rPr>
              <a:t>Strategic Goal 4  </a:t>
            </a:r>
            <a:r>
              <a:rPr lang="en-ZA" sz="788" b="1" dirty="0">
                <a:solidFill>
                  <a:prstClr val="white"/>
                </a:solidFill>
              </a:rPr>
              <a:t>– Working in alliance</a:t>
            </a:r>
          </a:p>
          <a:p>
            <a:pPr defTabSz="575668"/>
            <a:endParaRPr lang="en-ZA" sz="675" b="1" u="sng" dirty="0">
              <a:solidFill>
                <a:prstClr val="white"/>
              </a:solidFill>
            </a:endParaRPr>
          </a:p>
          <a:p>
            <a:pPr defTabSz="575668"/>
            <a:r>
              <a:rPr lang="en-ZA" sz="675" b="1" u="sng" dirty="0">
                <a:solidFill>
                  <a:prstClr val="white"/>
                </a:solidFill>
              </a:rPr>
              <a:t>Goal Statement </a:t>
            </a:r>
            <a:r>
              <a:rPr lang="en-ZA" sz="675" b="1" dirty="0">
                <a:solidFill>
                  <a:prstClr val="white"/>
                </a:solidFill>
              </a:rPr>
              <a:t>–  </a:t>
            </a:r>
            <a:r>
              <a:rPr lang="en-US" sz="675" b="1" dirty="0">
                <a:solidFill>
                  <a:prstClr val="white"/>
                </a:solidFill>
              </a:rPr>
              <a:t>Pursuing progressive partnerships and alliances with industry stakeholders to achieve cidb's strategic intent</a:t>
            </a:r>
          </a:p>
        </p:txBody>
      </p:sp>
      <p:sp>
        <p:nvSpPr>
          <p:cNvPr id="65" name="Rectangle 64"/>
          <p:cNvSpPr/>
          <p:nvPr/>
        </p:nvSpPr>
        <p:spPr>
          <a:xfrm>
            <a:off x="4717321" y="1227024"/>
            <a:ext cx="1973012" cy="438582"/>
          </a:xfrm>
          <a:prstGeom prst="rect">
            <a:avLst/>
          </a:prstGeom>
          <a:solidFill>
            <a:schemeClr val="bg2">
              <a:lumMod val="95000"/>
            </a:schemeClr>
          </a:solidFill>
          <a:ln w="28575">
            <a:solidFill>
              <a:srgbClr val="C00000"/>
            </a:solidFill>
            <a:prstDash val="dash"/>
          </a:ln>
        </p:spPr>
        <p:txBody>
          <a:bodyPr wrap="square">
            <a:spAutoFit/>
          </a:bodyPr>
          <a:lstStyle/>
          <a:p>
            <a:pPr marL="1190" algn="ctr"/>
            <a:r>
              <a:rPr lang="en-ZA" sz="750" b="1" dirty="0">
                <a:solidFill>
                  <a:srgbClr val="CC0000"/>
                </a:solidFill>
              </a:rPr>
              <a:t>Impact / End Result</a:t>
            </a:r>
          </a:p>
          <a:p>
            <a:pPr marL="1190" algn="ctr"/>
            <a:r>
              <a:rPr lang="en-US" sz="750" b="1" dirty="0">
                <a:solidFill>
                  <a:prstClr val="black"/>
                </a:solidFill>
              </a:rPr>
              <a:t>Progressive construction industry that works in synergy</a:t>
            </a:r>
          </a:p>
        </p:txBody>
      </p:sp>
      <p:grpSp>
        <p:nvGrpSpPr>
          <p:cNvPr id="68" name="Group 67"/>
          <p:cNvGrpSpPr/>
          <p:nvPr/>
        </p:nvGrpSpPr>
        <p:grpSpPr>
          <a:xfrm>
            <a:off x="6926511" y="1273905"/>
            <a:ext cx="2085846" cy="454903"/>
            <a:chOff x="124478" y="0"/>
            <a:chExt cx="1773321" cy="462715"/>
          </a:xfrm>
        </p:grpSpPr>
        <p:sp>
          <p:nvSpPr>
            <p:cNvPr id="69" name="Rounded Rectangle 68"/>
            <p:cNvSpPr/>
            <p:nvPr/>
          </p:nvSpPr>
          <p:spPr>
            <a:xfrm>
              <a:off x="124478" y="0"/>
              <a:ext cx="1773321" cy="462715"/>
            </a:xfrm>
            <a:prstGeom prst="roundRect">
              <a:avLst>
                <a:gd name="adj" fmla="val 10000"/>
              </a:avLst>
            </a:prstGeom>
            <a:solidFill>
              <a:srgbClr val="C00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70" name="Rounded Rectangle 4"/>
            <p:cNvSpPr/>
            <p:nvPr/>
          </p:nvSpPr>
          <p:spPr>
            <a:xfrm>
              <a:off x="138030" y="13552"/>
              <a:ext cx="1746217" cy="435611"/>
            </a:xfrm>
            <a:prstGeom prst="rect">
              <a:avLst/>
            </a:prstGeom>
            <a:solidFill>
              <a:srgbClr val="FFA7A7"/>
            </a:solidFill>
          </p:spPr>
          <p:style>
            <a:lnRef idx="0">
              <a:scrgbClr r="0" g="0" b="0"/>
            </a:lnRef>
            <a:fillRef idx="0">
              <a:scrgbClr r="0" g="0" b="0"/>
            </a:fillRef>
            <a:effectRef idx="0">
              <a:scrgbClr r="0" g="0" b="0"/>
            </a:effectRef>
            <a:fontRef idx="minor">
              <a:schemeClr val="lt1"/>
            </a:fontRef>
          </p:style>
          <p:txBody>
            <a:bodyPr spcFirstLastPara="0" vert="horz" wrap="square" lIns="31433" tIns="31433" rIns="31433" bIns="31433" numCol="1" spcCol="1270" anchor="ctr" anchorCtr="0">
              <a:noAutofit/>
            </a:bodyPr>
            <a:lstStyle/>
            <a:p>
              <a:pPr algn="ctr" defTabSz="350044">
                <a:lnSpc>
                  <a:spcPct val="90000"/>
                </a:lnSpc>
                <a:spcBef>
                  <a:spcPct val="0"/>
                </a:spcBef>
                <a:spcAft>
                  <a:spcPct val="35000"/>
                </a:spcAft>
              </a:pPr>
              <a:r>
                <a:rPr lang="en-US" sz="900" b="1" u="sng" dirty="0">
                  <a:solidFill>
                    <a:prstClr val="black"/>
                  </a:solidFill>
                </a:rPr>
                <a:t>Goal Indicator</a:t>
              </a:r>
            </a:p>
            <a:p>
              <a:pPr defTabSz="350044">
                <a:lnSpc>
                  <a:spcPct val="90000"/>
                </a:lnSpc>
                <a:spcBef>
                  <a:spcPct val="0"/>
                </a:spcBef>
                <a:spcAft>
                  <a:spcPct val="35000"/>
                </a:spcAft>
              </a:pPr>
              <a:r>
                <a:rPr lang="en-US" sz="900" dirty="0">
                  <a:solidFill>
                    <a:prstClr val="black"/>
                  </a:solidFill>
                </a:rPr>
                <a:t>% </a:t>
              </a:r>
              <a:r>
                <a:rPr lang="en-US" sz="900" dirty="0" err="1">
                  <a:solidFill>
                    <a:prstClr val="black"/>
                  </a:solidFill>
                </a:rPr>
                <a:t>cidb</a:t>
              </a:r>
              <a:r>
                <a:rPr lang="en-US" sz="900" dirty="0">
                  <a:solidFill>
                    <a:prstClr val="black"/>
                  </a:solidFill>
                </a:rPr>
                <a:t> perception and acceptance index</a:t>
              </a:r>
            </a:p>
          </p:txBody>
        </p:sp>
      </p:grpSp>
      <p:sp>
        <p:nvSpPr>
          <p:cNvPr id="71" name="Rectangle 70"/>
          <p:cNvSpPr/>
          <p:nvPr/>
        </p:nvSpPr>
        <p:spPr>
          <a:xfrm rot="18463">
            <a:off x="6401438" y="2129738"/>
            <a:ext cx="2673818" cy="253916"/>
          </a:xfrm>
          <a:prstGeom prst="rect">
            <a:avLst/>
          </a:prstGeom>
          <a:solidFill>
            <a:schemeClr val="bg1">
              <a:lumMod val="85000"/>
            </a:schemeClr>
          </a:solidFill>
          <a:ln>
            <a:solidFill>
              <a:srgbClr val="CC0000"/>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n-ZA" sz="525" b="1" dirty="0">
                <a:solidFill>
                  <a:srgbClr val="C00000"/>
                </a:solidFill>
              </a:rPr>
              <a:t>Strategic Objective 4.3- To grow and develop contractors through establishment of partnerships and other collaborative initiatives</a:t>
            </a:r>
            <a:r>
              <a:rPr lang="en-GB" sz="525" b="1" dirty="0">
                <a:solidFill>
                  <a:srgbClr val="C00000"/>
                </a:solidFill>
              </a:rPr>
              <a:t>  </a:t>
            </a:r>
            <a:endParaRPr lang="en-US" sz="525" b="1" dirty="0">
              <a:solidFill>
                <a:srgbClr val="C00000"/>
              </a:solidFill>
            </a:endParaRPr>
          </a:p>
        </p:txBody>
      </p:sp>
      <p:graphicFrame>
        <p:nvGraphicFramePr>
          <p:cNvPr id="82" name="Table 81"/>
          <p:cNvGraphicFramePr>
            <a:graphicFrameLocks noGrp="1"/>
          </p:cNvGraphicFramePr>
          <p:nvPr>
            <p:extLst>
              <p:ext uri="{D42A27DB-BD31-4B8C-83A1-F6EECF244321}">
                <p14:modId xmlns:p14="http://schemas.microsoft.com/office/powerpoint/2010/main" xmlns="" val="3702711829"/>
              </p:ext>
            </p:extLst>
          </p:nvPr>
        </p:nvGraphicFramePr>
        <p:xfrm>
          <a:off x="6400837" y="2449821"/>
          <a:ext cx="2675973" cy="560070"/>
        </p:xfrm>
        <a:graphic>
          <a:graphicData uri="http://schemas.openxmlformats.org/drawingml/2006/table">
            <a:tbl>
              <a:tblPr firstRow="1" firstCol="1" bandRow="1">
                <a:tableStyleId>{2D5ABB26-0587-4C30-8999-92F81FD0307C}</a:tableStyleId>
              </a:tblPr>
              <a:tblGrid>
                <a:gridCol w="422108"/>
                <a:gridCol w="2253865"/>
              </a:tblGrid>
              <a:tr h="560070">
                <a:tc>
                  <a:txBody>
                    <a:bodyPr/>
                    <a:lstStyle/>
                    <a:p>
                      <a:pPr marL="0" marR="0">
                        <a:lnSpc>
                          <a:spcPct val="107000"/>
                        </a:lnSpc>
                        <a:spcBef>
                          <a:spcPts val="0"/>
                        </a:spcBef>
                        <a:spcAft>
                          <a:spcPts val="0"/>
                        </a:spcAft>
                      </a:pPr>
                      <a:r>
                        <a:rPr lang="en-ZA" sz="500" b="1" dirty="0">
                          <a:solidFill>
                            <a:schemeClr val="bg1"/>
                          </a:solidFill>
                          <a:effectLst/>
                          <a:latin typeface="Calibri" panose="020F0502020204030204" pitchFamily="34" charset="0"/>
                        </a:rPr>
                        <a:t>Objective  </a:t>
                      </a:r>
                      <a:r>
                        <a:rPr lang="en-ZA" sz="500" b="1" dirty="0" smtClean="0">
                          <a:solidFill>
                            <a:schemeClr val="bg1"/>
                          </a:solidFill>
                          <a:effectLst/>
                          <a:latin typeface="Calibri" panose="020F0502020204030204" pitchFamily="34" charset="0"/>
                        </a:rPr>
                        <a:t>statement </a:t>
                      </a:r>
                      <a:endParaRPr lang="en-US" sz="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c>
                  <a:txBody>
                    <a:bodyPr/>
                    <a:lstStyle/>
                    <a:p>
                      <a:r>
                        <a:rPr lang="en-ZA" sz="500"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network and foster relationships with relevant education, training and industry institutions to develop relevant qualifications and improve delivery mechanisms.</a:t>
                      </a:r>
                      <a:endParaRPr lang="en-GB" sz="500"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ZA" sz="500"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facilitate accessibility to credit for contractors. </a:t>
                      </a:r>
                      <a:endParaRPr lang="en-GB" sz="500"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ZA" sz="500"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interact and engage with construction industry related training institutions and influence relevance and development of training and skills development curriculum</a:t>
                      </a:r>
                    </a:p>
                  </a:txBody>
                  <a:tcPr marL="51435" marR="51435" marT="0" marB="0" anchor="ctr">
                    <a:solidFill>
                      <a:srgbClr val="C00000"/>
                    </a:solidFill>
                  </a:tcPr>
                </a:tc>
              </a:tr>
            </a:tbl>
          </a:graphicData>
        </a:graphic>
      </p:graphicFrame>
      <p:sp>
        <p:nvSpPr>
          <p:cNvPr id="84" name="Rectangle 83"/>
          <p:cNvSpPr/>
          <p:nvPr/>
        </p:nvSpPr>
        <p:spPr>
          <a:xfrm>
            <a:off x="6943806" y="3117650"/>
            <a:ext cx="2085846" cy="173124"/>
          </a:xfrm>
          <a:prstGeom prst="rect">
            <a:avLst/>
          </a:prstGeom>
        </p:spPr>
        <p:txBody>
          <a:bodyPr wrap="square">
            <a:spAutoFit/>
          </a:bodyPr>
          <a:lstStyle/>
          <a:p>
            <a:pPr marL="42863" indent="-42863">
              <a:buFont typeface="Arial" panose="020B0604020202020204" pitchFamily="34" charset="0"/>
              <a:buChar char="•"/>
            </a:pPr>
            <a:r>
              <a:rPr lang="en-ZA" sz="525" dirty="0">
                <a:solidFill>
                  <a:prstClr val="black"/>
                </a:solidFill>
              </a:rPr>
              <a:t>% contractors grown through strategic partnerships</a:t>
            </a:r>
            <a:endParaRPr lang="en-US" sz="525" dirty="0">
              <a:solidFill>
                <a:prstClr val="black"/>
              </a:solidFill>
            </a:endParaRPr>
          </a:p>
        </p:txBody>
      </p:sp>
      <p:pic>
        <p:nvPicPr>
          <p:cNvPr id="87" name="Picture 86"/>
          <p:cNvPicPr>
            <a:picLocks noChangeAspect="1"/>
          </p:cNvPicPr>
          <p:nvPr/>
        </p:nvPicPr>
        <p:blipFill>
          <a:blip r:embed="rId2" cstate="print"/>
          <a:stretch>
            <a:fillRect/>
          </a:stretch>
        </p:blipFill>
        <p:spPr>
          <a:xfrm>
            <a:off x="6399167" y="3131776"/>
            <a:ext cx="612701" cy="192041"/>
          </a:xfrm>
          <a:prstGeom prst="rect">
            <a:avLst/>
          </a:prstGeom>
        </p:spPr>
      </p:pic>
      <p:sp>
        <p:nvSpPr>
          <p:cNvPr id="95" name="Pentagon 94"/>
          <p:cNvSpPr/>
          <p:nvPr/>
        </p:nvSpPr>
        <p:spPr>
          <a:xfrm>
            <a:off x="6435906" y="3342477"/>
            <a:ext cx="544782" cy="112204"/>
          </a:xfrm>
          <a:prstGeom prst="homePlate">
            <a:avLst/>
          </a:prstGeom>
          <a:solidFill>
            <a:schemeClr val="accent2"/>
          </a:solidFill>
          <a:ln w="3175"/>
        </p:spPr>
        <p:style>
          <a:lnRef idx="1">
            <a:schemeClr val="dk1"/>
          </a:lnRef>
          <a:fillRef idx="2">
            <a:schemeClr val="dk1"/>
          </a:fillRef>
          <a:effectRef idx="1">
            <a:schemeClr val="dk1"/>
          </a:effectRef>
          <a:fontRef idx="minor">
            <a:schemeClr val="dk1"/>
          </a:fontRef>
        </p:style>
        <p:txBody>
          <a:bodyPr rtlCol="0" anchor="ctr"/>
          <a:lstStyle/>
          <a:p>
            <a:pPr algn="ctr"/>
            <a:r>
              <a:rPr lang="en-US" sz="450" b="1" dirty="0">
                <a:solidFill>
                  <a:prstClr val="black"/>
                </a:solidFill>
              </a:rPr>
              <a:t>APP Indicator</a:t>
            </a:r>
          </a:p>
        </p:txBody>
      </p:sp>
      <p:sp>
        <p:nvSpPr>
          <p:cNvPr id="96" name="Rectangle 95"/>
          <p:cNvSpPr/>
          <p:nvPr/>
        </p:nvSpPr>
        <p:spPr>
          <a:xfrm>
            <a:off x="6944698" y="3298416"/>
            <a:ext cx="2053203" cy="496290"/>
          </a:xfrm>
          <a:prstGeom prst="rect">
            <a:avLst/>
          </a:prstGeom>
        </p:spPr>
        <p:txBody>
          <a:bodyPr wrap="square">
            <a:spAutoFit/>
          </a:bodyPr>
          <a:lstStyle/>
          <a:p>
            <a:pPr marL="42863" indent="-42863">
              <a:buFont typeface="Arial" panose="020B0604020202020204" pitchFamily="34" charset="0"/>
              <a:buChar char="•"/>
            </a:pPr>
            <a:r>
              <a:rPr lang="en-GB" sz="525" dirty="0">
                <a:solidFill>
                  <a:prstClr val="black"/>
                </a:solidFill>
              </a:rPr>
              <a:t>% index rating inadequate access to credit as a constraint</a:t>
            </a:r>
          </a:p>
          <a:p>
            <a:pPr marL="42863" indent="-42863">
              <a:buFont typeface="Arial" panose="020B0604020202020204" pitchFamily="34" charset="0"/>
              <a:buChar char="•"/>
            </a:pPr>
            <a:r>
              <a:rPr lang="en-GB" sz="525" dirty="0">
                <a:solidFill>
                  <a:prstClr val="black"/>
                </a:solidFill>
              </a:rPr>
              <a:t>% contractors grown through strategic partnerships</a:t>
            </a:r>
          </a:p>
          <a:p>
            <a:pPr marL="42863" indent="-42863">
              <a:buFont typeface="Arial" panose="020B0604020202020204" pitchFamily="34" charset="0"/>
              <a:buChar char="•"/>
            </a:pPr>
            <a:r>
              <a:rPr lang="en-GB" sz="525" dirty="0">
                <a:solidFill>
                  <a:prstClr val="black"/>
                </a:solidFill>
              </a:rPr>
              <a:t>% index of quality and relevance of current construction industry training programme</a:t>
            </a:r>
          </a:p>
          <a:p>
            <a:pPr marL="42863" indent="-42863">
              <a:buFont typeface="Arial" panose="020B0604020202020204" pitchFamily="34" charset="0"/>
              <a:buChar char="•"/>
            </a:pPr>
            <a:r>
              <a:rPr lang="en-GB" sz="525" dirty="0">
                <a:solidFill>
                  <a:prstClr val="black"/>
                </a:solidFill>
              </a:rPr>
              <a:t>R-value Credit Available to Construction Enterprises by DFI's</a:t>
            </a:r>
          </a:p>
        </p:txBody>
      </p:sp>
    </p:spTree>
    <p:extLst>
      <p:ext uri="{BB962C8B-B14F-4D97-AF65-F5344CB8AC3E}">
        <p14:creationId xmlns:p14="http://schemas.microsoft.com/office/powerpoint/2010/main" xmlns="" val="8427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p:nvPr/>
        </p:nvSpPr>
        <p:spPr>
          <a:xfrm>
            <a:off x="138530" y="369610"/>
            <a:ext cx="4470793" cy="265004"/>
          </a:xfrm>
          <a:prstGeom prst="rect">
            <a:avLst/>
          </a:prstGeom>
          <a:solidFill>
            <a:srgbClr val="C00000"/>
          </a:solidFill>
          <a:ln w="28575">
            <a:solidFill>
              <a:srgbClr val="C00000"/>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defTabSz="379839"/>
            <a:r>
              <a:rPr lang="en-US" sz="1050" b="1" dirty="0">
                <a:solidFill>
                  <a:prstClr val="white"/>
                </a:solidFill>
              </a:rPr>
              <a:t>PROGRAMME 2 – REGULATION AND ADVOCACY</a:t>
            </a:r>
          </a:p>
        </p:txBody>
      </p:sp>
      <p:sp>
        <p:nvSpPr>
          <p:cNvPr id="109" name="Rectangle 108"/>
          <p:cNvSpPr/>
          <p:nvPr/>
        </p:nvSpPr>
        <p:spPr>
          <a:xfrm rot="18463">
            <a:off x="139846" y="665129"/>
            <a:ext cx="4469470" cy="525208"/>
          </a:xfrm>
          <a:prstGeom prst="rect">
            <a:avLst/>
          </a:prstGeom>
          <a:solidFill>
            <a:schemeClr val="tx1"/>
          </a:solidFill>
          <a:ln w="19050">
            <a:noFill/>
          </a:ln>
          <a:effectLst/>
        </p:spPr>
        <p:txBody>
          <a:bodyPr wrap="square">
            <a:spAutoFit/>
          </a:bodyPr>
          <a:lstStyle/>
          <a:p>
            <a:pPr defTabSz="575668"/>
            <a:r>
              <a:rPr lang="en-ZA" sz="788" b="1" u="sng" dirty="0">
                <a:solidFill>
                  <a:prstClr val="white"/>
                </a:solidFill>
              </a:rPr>
              <a:t>Strategic Goal 3  </a:t>
            </a:r>
            <a:r>
              <a:rPr lang="en-ZA" sz="788" b="1" dirty="0">
                <a:solidFill>
                  <a:prstClr val="white"/>
                </a:solidFill>
              </a:rPr>
              <a:t>– </a:t>
            </a:r>
            <a:r>
              <a:rPr lang="en-US" sz="788" b="1" dirty="0">
                <a:solidFill>
                  <a:prstClr val="white"/>
                </a:solidFill>
              </a:rPr>
              <a:t>Reputable Regulator</a:t>
            </a:r>
          </a:p>
          <a:p>
            <a:pPr defTabSz="575668"/>
            <a:endParaRPr lang="en-ZA" sz="675" b="1" u="sng" dirty="0">
              <a:solidFill>
                <a:prstClr val="white"/>
              </a:solidFill>
            </a:endParaRPr>
          </a:p>
          <a:p>
            <a:pPr defTabSz="575668"/>
            <a:r>
              <a:rPr lang="en-ZA" sz="675" b="1" u="sng" dirty="0">
                <a:solidFill>
                  <a:prstClr val="white"/>
                </a:solidFill>
              </a:rPr>
              <a:t>Goal Statement </a:t>
            </a:r>
            <a:r>
              <a:rPr lang="en-ZA" sz="675" b="1" dirty="0">
                <a:solidFill>
                  <a:prstClr val="white"/>
                </a:solidFill>
              </a:rPr>
              <a:t>- </a:t>
            </a:r>
            <a:r>
              <a:rPr lang="en-US" sz="675" b="1" dirty="0">
                <a:solidFill>
                  <a:prstClr val="white"/>
                </a:solidFill>
              </a:rPr>
              <a:t>To regulate the construction industry in the public interest to ensure a fair, inclusive, ethical, transformed, enabling and reputable construction environment</a:t>
            </a:r>
          </a:p>
        </p:txBody>
      </p:sp>
      <p:sp>
        <p:nvSpPr>
          <p:cNvPr id="117" name="Rectangle 116"/>
          <p:cNvSpPr/>
          <p:nvPr/>
        </p:nvSpPr>
        <p:spPr>
          <a:xfrm rot="18463">
            <a:off x="139180" y="3318090"/>
            <a:ext cx="4433617" cy="253916"/>
          </a:xfrm>
          <a:prstGeom prst="rect">
            <a:avLst/>
          </a:prstGeom>
          <a:solidFill>
            <a:schemeClr val="bg1">
              <a:lumMod val="85000"/>
            </a:schemeClr>
          </a:solidFill>
          <a:ln>
            <a:solidFill>
              <a:srgbClr val="CC0000"/>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n-ZA" sz="525" b="1" dirty="0">
                <a:solidFill>
                  <a:srgbClr val="C00000"/>
                </a:solidFill>
              </a:rPr>
              <a:t>Strategic Objective 2.2 – </a:t>
            </a:r>
            <a:r>
              <a:rPr lang="en-US" sz="525" b="1" dirty="0">
                <a:solidFill>
                  <a:srgbClr val="C00000"/>
                </a:solidFill>
              </a:rPr>
              <a:t>To achieve  a 98% correlation of contracts awarded to correct level of contractor or PSP by 2020 </a:t>
            </a:r>
            <a:r>
              <a:rPr lang="en-ZA" sz="525" b="1" dirty="0">
                <a:solidFill>
                  <a:prstClr val="black"/>
                </a:solidFill>
              </a:rPr>
              <a:t>(Registrations)</a:t>
            </a:r>
          </a:p>
        </p:txBody>
      </p:sp>
      <p:sp>
        <p:nvSpPr>
          <p:cNvPr id="119" name="Rectangle 118"/>
          <p:cNvSpPr/>
          <p:nvPr/>
        </p:nvSpPr>
        <p:spPr>
          <a:xfrm>
            <a:off x="187901" y="1248176"/>
            <a:ext cx="1505792" cy="300082"/>
          </a:xfrm>
          <a:prstGeom prst="rect">
            <a:avLst/>
          </a:prstGeom>
          <a:solidFill>
            <a:schemeClr val="tx2">
              <a:lumMod val="10000"/>
              <a:lumOff val="90000"/>
            </a:schemeClr>
          </a:solidFill>
          <a:ln w="28575">
            <a:solidFill>
              <a:srgbClr val="C00000"/>
            </a:solidFill>
            <a:prstDash val="dash"/>
          </a:ln>
        </p:spPr>
        <p:txBody>
          <a:bodyPr wrap="square">
            <a:spAutoFit/>
          </a:bodyPr>
          <a:lstStyle/>
          <a:p>
            <a:pPr marL="1190" algn="ctr"/>
            <a:r>
              <a:rPr lang="en-ZA" sz="675" b="1" dirty="0">
                <a:solidFill>
                  <a:srgbClr val="CC0000"/>
                </a:solidFill>
              </a:rPr>
              <a:t>Impact / End Result</a:t>
            </a:r>
          </a:p>
          <a:p>
            <a:pPr marL="1190" algn="ctr"/>
            <a:r>
              <a:rPr lang="en-US" sz="675" b="1" dirty="0">
                <a:solidFill>
                  <a:prstClr val="black"/>
                </a:solidFill>
                <a:latin typeface="Calibri" panose="020F0502020204030204" pitchFamily="34" charset="0"/>
              </a:rPr>
              <a:t>Cohesive governance</a:t>
            </a:r>
          </a:p>
        </p:txBody>
      </p:sp>
      <p:sp>
        <p:nvSpPr>
          <p:cNvPr id="120" name="Rectangle 119"/>
          <p:cNvSpPr/>
          <p:nvPr/>
        </p:nvSpPr>
        <p:spPr>
          <a:xfrm>
            <a:off x="644794" y="3855413"/>
            <a:ext cx="3556724" cy="173124"/>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latin typeface="Calibri" panose="020F0502020204030204" pitchFamily="34" charset="0"/>
              </a:rPr>
              <a:t>% of projects awarded on correct grade level of contractor/PSP</a:t>
            </a:r>
          </a:p>
        </p:txBody>
      </p:sp>
      <p:graphicFrame>
        <p:nvGraphicFramePr>
          <p:cNvPr id="121" name="Table 120"/>
          <p:cNvGraphicFramePr>
            <a:graphicFrameLocks noGrp="1"/>
          </p:cNvGraphicFramePr>
          <p:nvPr>
            <p:extLst>
              <p:ext uri="{D42A27DB-BD31-4B8C-83A1-F6EECF244321}">
                <p14:modId xmlns:p14="http://schemas.microsoft.com/office/powerpoint/2010/main" xmlns="" val="2804157993"/>
              </p:ext>
            </p:extLst>
          </p:nvPr>
        </p:nvGraphicFramePr>
        <p:xfrm>
          <a:off x="138593" y="3608209"/>
          <a:ext cx="4435104" cy="238679"/>
        </p:xfrm>
        <a:graphic>
          <a:graphicData uri="http://schemas.openxmlformats.org/drawingml/2006/table">
            <a:tbl>
              <a:tblPr firstRow="1" firstCol="1" bandRow="1">
                <a:tableStyleId>{2D5ABB26-0587-4C30-8999-92F81FD0307C}</a:tableStyleId>
              </a:tblPr>
              <a:tblGrid>
                <a:gridCol w="599257"/>
                <a:gridCol w="3835847"/>
              </a:tblGrid>
              <a:tr h="238679">
                <a:tc>
                  <a:txBody>
                    <a:bodyPr/>
                    <a:lstStyle/>
                    <a:p>
                      <a:pPr marL="0" marR="0">
                        <a:lnSpc>
                          <a:spcPct val="107000"/>
                        </a:lnSpc>
                        <a:spcBef>
                          <a:spcPts val="0"/>
                        </a:spcBef>
                        <a:spcAft>
                          <a:spcPts val="0"/>
                        </a:spcAft>
                      </a:pPr>
                      <a:r>
                        <a:rPr lang="en-ZA" sz="500" b="1" dirty="0">
                          <a:solidFill>
                            <a:schemeClr val="bg1"/>
                          </a:solidFill>
                          <a:effectLst/>
                          <a:latin typeface="Calibri" panose="020F0502020204030204" pitchFamily="34" charset="0"/>
                        </a:rPr>
                        <a:t>Objective  </a:t>
                      </a:r>
                      <a:r>
                        <a:rPr lang="en-ZA" sz="500" b="1" dirty="0" smtClean="0">
                          <a:solidFill>
                            <a:schemeClr val="bg1"/>
                          </a:solidFill>
                          <a:effectLst/>
                          <a:latin typeface="Calibri" panose="020F0502020204030204" pitchFamily="34" charset="0"/>
                        </a:rPr>
                        <a:t>statement </a:t>
                      </a:r>
                      <a:endParaRPr lang="en-US" sz="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c>
                  <a:txBody>
                    <a:bodyPr/>
                    <a:lstStyle/>
                    <a:p>
                      <a:pPr marL="0" marR="0">
                        <a:lnSpc>
                          <a:spcPct val="107000"/>
                        </a:lnSpc>
                        <a:spcBef>
                          <a:spcPts val="0"/>
                        </a:spcBef>
                        <a:spcAft>
                          <a:spcPts val="0"/>
                        </a:spcAft>
                      </a:pPr>
                      <a:r>
                        <a:rPr lang="en-US" sz="500" u="none"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establish, manage and enhance registers of contractors, PSPs and projects that support risk management in procurement and facilitates development of enterprises and promotes performance improvement and transformation within the industry</a:t>
                      </a:r>
                    </a:p>
                  </a:txBody>
                  <a:tcPr marL="51435" marR="51435" marT="0" marB="0" anchor="ctr">
                    <a:solidFill>
                      <a:srgbClr val="C00000"/>
                    </a:solidFill>
                  </a:tcPr>
                </a:tc>
              </a:tr>
            </a:tbl>
          </a:graphicData>
        </a:graphic>
      </p:graphicFrame>
      <p:sp>
        <p:nvSpPr>
          <p:cNvPr id="132" name="Rectangle 131"/>
          <p:cNvSpPr/>
          <p:nvPr/>
        </p:nvSpPr>
        <p:spPr>
          <a:xfrm rot="18463">
            <a:off x="156668" y="1623830"/>
            <a:ext cx="2129171" cy="507831"/>
          </a:xfrm>
          <a:prstGeom prst="rect">
            <a:avLst/>
          </a:prstGeom>
          <a:solidFill>
            <a:schemeClr val="bg1">
              <a:lumMod val="50000"/>
            </a:schemeClr>
          </a:solidFill>
          <a:ln w="19050">
            <a:solidFill>
              <a:schemeClr val="bg1">
                <a:lumMod val="95000"/>
              </a:schemeClr>
            </a:solidFill>
          </a:ln>
          <a:effectLst/>
        </p:spPr>
        <p:txBody>
          <a:bodyPr wrap="square">
            <a:spAutoFit/>
          </a:bodyPr>
          <a:lstStyle/>
          <a:p>
            <a:pPr defTabSz="575668"/>
            <a:r>
              <a:rPr lang="en-ZA" sz="675" b="1" u="sng" dirty="0">
                <a:solidFill>
                  <a:prstClr val="white"/>
                </a:solidFill>
              </a:rPr>
              <a:t>Sub Programme</a:t>
            </a:r>
          </a:p>
          <a:p>
            <a:pPr marL="89297" indent="-86916" defTabSz="575668">
              <a:buFont typeface="Wingdings" panose="05000000000000000000" pitchFamily="2" charset="2"/>
              <a:buChar char="§"/>
            </a:pPr>
            <a:r>
              <a:rPr lang="en-US" sz="675" dirty="0">
                <a:solidFill>
                  <a:prstClr val="white"/>
                </a:solidFill>
              </a:rPr>
              <a:t>Regulatory Framework Compliance</a:t>
            </a:r>
          </a:p>
          <a:p>
            <a:pPr marL="89297" indent="-86916" defTabSz="575668">
              <a:buFont typeface="Wingdings" panose="05000000000000000000" pitchFamily="2" charset="2"/>
              <a:buChar char="§"/>
            </a:pPr>
            <a:r>
              <a:rPr lang="en-US" sz="675" dirty="0">
                <a:solidFill>
                  <a:prstClr val="white"/>
                </a:solidFill>
              </a:rPr>
              <a:t>Registrations</a:t>
            </a:r>
          </a:p>
          <a:p>
            <a:pPr marL="89297" indent="-86916" defTabSz="575668">
              <a:buFont typeface="Wingdings" panose="05000000000000000000" pitchFamily="2" charset="2"/>
              <a:buChar char="§"/>
            </a:pPr>
            <a:r>
              <a:rPr lang="en-US" sz="675" dirty="0">
                <a:solidFill>
                  <a:prstClr val="white"/>
                </a:solidFill>
              </a:rPr>
              <a:t>Provincial Offices</a:t>
            </a:r>
          </a:p>
        </p:txBody>
      </p:sp>
      <p:sp>
        <p:nvSpPr>
          <p:cNvPr id="196" name="Rectangle 195"/>
          <p:cNvSpPr/>
          <p:nvPr/>
        </p:nvSpPr>
        <p:spPr>
          <a:xfrm rot="18463">
            <a:off x="147287" y="2303417"/>
            <a:ext cx="4470239" cy="253916"/>
          </a:xfrm>
          <a:prstGeom prst="rect">
            <a:avLst/>
          </a:prstGeom>
          <a:solidFill>
            <a:schemeClr val="bg1">
              <a:lumMod val="85000"/>
            </a:schemeClr>
          </a:solidFill>
          <a:ln>
            <a:solidFill>
              <a:srgbClr val="CC0000"/>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n-ZA" sz="525" b="1" dirty="0">
                <a:solidFill>
                  <a:srgbClr val="C00000"/>
                </a:solidFill>
              </a:rPr>
              <a:t>Strategic Objective 2.1 – To increase compliance with the regulatory framework by ensuring projects and client developmental procurement practices achieves high levels of compliance </a:t>
            </a:r>
            <a:r>
              <a:rPr lang="en-ZA" sz="525" b="1" dirty="0">
                <a:solidFill>
                  <a:prstClr val="black"/>
                </a:solidFill>
              </a:rPr>
              <a:t>(Regulatory Framework Compliance)</a:t>
            </a:r>
          </a:p>
        </p:txBody>
      </p:sp>
      <p:graphicFrame>
        <p:nvGraphicFramePr>
          <p:cNvPr id="200" name="Table 199"/>
          <p:cNvGraphicFramePr>
            <a:graphicFrameLocks noGrp="1"/>
          </p:cNvGraphicFramePr>
          <p:nvPr>
            <p:extLst>
              <p:ext uri="{D42A27DB-BD31-4B8C-83A1-F6EECF244321}">
                <p14:modId xmlns:p14="http://schemas.microsoft.com/office/powerpoint/2010/main" xmlns="" val="477061383"/>
              </p:ext>
            </p:extLst>
          </p:nvPr>
        </p:nvGraphicFramePr>
        <p:xfrm>
          <a:off x="141805" y="2596617"/>
          <a:ext cx="4475628" cy="174980"/>
        </p:xfrm>
        <a:graphic>
          <a:graphicData uri="http://schemas.openxmlformats.org/drawingml/2006/table">
            <a:tbl>
              <a:tblPr firstRow="1" firstCol="1" bandRow="1">
                <a:tableStyleId>{2D5ABB26-0587-4C30-8999-92F81FD0307C}</a:tableStyleId>
              </a:tblPr>
              <a:tblGrid>
                <a:gridCol w="604732"/>
                <a:gridCol w="3870896"/>
              </a:tblGrid>
              <a:tr h="174980">
                <a:tc>
                  <a:txBody>
                    <a:bodyPr/>
                    <a:lstStyle/>
                    <a:p>
                      <a:pPr marL="0" marR="0">
                        <a:lnSpc>
                          <a:spcPct val="107000"/>
                        </a:lnSpc>
                        <a:spcBef>
                          <a:spcPts val="0"/>
                        </a:spcBef>
                        <a:spcAft>
                          <a:spcPts val="0"/>
                        </a:spcAft>
                      </a:pPr>
                      <a:r>
                        <a:rPr lang="en-ZA" sz="500" b="1" dirty="0">
                          <a:solidFill>
                            <a:schemeClr val="bg1"/>
                          </a:solidFill>
                          <a:effectLst/>
                          <a:latin typeface="Calibri" panose="020F0502020204030204" pitchFamily="34" charset="0"/>
                        </a:rPr>
                        <a:t>Objective  </a:t>
                      </a:r>
                      <a:r>
                        <a:rPr lang="en-ZA" sz="500" b="1" dirty="0" smtClean="0">
                          <a:solidFill>
                            <a:schemeClr val="bg1"/>
                          </a:solidFill>
                          <a:effectLst/>
                          <a:latin typeface="Calibri" panose="020F0502020204030204" pitchFamily="34" charset="0"/>
                        </a:rPr>
                        <a:t>statement </a:t>
                      </a:r>
                      <a:endParaRPr lang="en-US" sz="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c>
                  <a:txBody>
                    <a:bodyPr/>
                    <a:lstStyle/>
                    <a:p>
                      <a:pPr marL="0" marR="0">
                        <a:lnSpc>
                          <a:spcPct val="107000"/>
                        </a:lnSpc>
                        <a:spcBef>
                          <a:spcPts val="0"/>
                        </a:spcBef>
                        <a:spcAft>
                          <a:spcPts val="0"/>
                        </a:spcAft>
                      </a:pPr>
                      <a:r>
                        <a:rPr lang="en-US" sz="500"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ensure compliance with </a:t>
                      </a:r>
                      <a:r>
                        <a:rPr lang="en-US" sz="500" u="none"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cidb</a:t>
                      </a:r>
                      <a:r>
                        <a:rPr lang="en-US" sz="500"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prescripts for registrations, invitation and awards, best practice and standards, Code of Conduct, reform and improvement of the construction sector.</a:t>
                      </a:r>
                    </a:p>
                  </a:txBody>
                  <a:tcPr marL="51435" marR="51435" marT="0" marB="0" anchor="ctr">
                    <a:solidFill>
                      <a:srgbClr val="C00000"/>
                    </a:solidFill>
                  </a:tcPr>
                </a:tc>
              </a:tr>
            </a:tbl>
          </a:graphicData>
        </a:graphic>
      </p:graphicFrame>
      <p:sp>
        <p:nvSpPr>
          <p:cNvPr id="201" name="Rectangle 200"/>
          <p:cNvSpPr/>
          <p:nvPr/>
        </p:nvSpPr>
        <p:spPr>
          <a:xfrm>
            <a:off x="701518" y="2789530"/>
            <a:ext cx="3555019" cy="173124"/>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latin typeface="Calibri" panose="020F0502020204030204" pitchFamily="34" charset="0"/>
              </a:rPr>
              <a:t>% developmental procurement index (for contractors and PSP's)</a:t>
            </a:r>
          </a:p>
        </p:txBody>
      </p:sp>
      <p:sp>
        <p:nvSpPr>
          <p:cNvPr id="72" name="TextBox 71"/>
          <p:cNvSpPr txBox="1"/>
          <p:nvPr/>
        </p:nvSpPr>
        <p:spPr>
          <a:xfrm>
            <a:off x="6444208" y="-27384"/>
            <a:ext cx="2699792" cy="242374"/>
          </a:xfrm>
          <a:prstGeom prst="rect">
            <a:avLst/>
          </a:prstGeom>
          <a:noFill/>
        </p:spPr>
        <p:txBody>
          <a:bodyPr wrap="square" rtlCol="0">
            <a:spAutoFit/>
          </a:bodyPr>
          <a:lstStyle/>
          <a:p>
            <a:pPr algn="r" defTabSz="575668"/>
            <a:r>
              <a:rPr lang="en-ZA" sz="600" b="1" spc="149" dirty="0">
                <a:solidFill>
                  <a:prstClr val="black"/>
                </a:solidFill>
              </a:rPr>
              <a:t>CIDB: Roadmap for 2017/2022</a:t>
            </a:r>
          </a:p>
          <a:p>
            <a:pPr algn="r" defTabSz="575668"/>
            <a:r>
              <a:rPr lang="en-ZA" sz="375" b="1" spc="149" dirty="0">
                <a:solidFill>
                  <a:prstClr val="black"/>
                </a:solidFill>
              </a:rPr>
              <a:t>Contributor Institute for Performance Management</a:t>
            </a:r>
          </a:p>
        </p:txBody>
      </p:sp>
      <p:pic>
        <p:nvPicPr>
          <p:cNvPr id="3" name="Picture 2"/>
          <p:cNvPicPr>
            <a:picLocks noChangeAspect="1"/>
          </p:cNvPicPr>
          <p:nvPr/>
        </p:nvPicPr>
        <p:blipFill>
          <a:blip r:embed="rId2" cstate="print"/>
          <a:stretch>
            <a:fillRect/>
          </a:stretch>
        </p:blipFill>
        <p:spPr>
          <a:xfrm>
            <a:off x="141806" y="2798509"/>
            <a:ext cx="612701" cy="192041"/>
          </a:xfrm>
          <a:prstGeom prst="rect">
            <a:avLst/>
          </a:prstGeom>
        </p:spPr>
      </p:pic>
      <p:pic>
        <p:nvPicPr>
          <p:cNvPr id="4" name="Picture 3"/>
          <p:cNvPicPr>
            <a:picLocks noChangeAspect="1"/>
          </p:cNvPicPr>
          <p:nvPr/>
        </p:nvPicPr>
        <p:blipFill>
          <a:blip r:embed="rId3" cstate="print"/>
          <a:stretch>
            <a:fillRect/>
          </a:stretch>
        </p:blipFill>
        <p:spPr>
          <a:xfrm>
            <a:off x="145052" y="2980695"/>
            <a:ext cx="612701" cy="192041"/>
          </a:xfrm>
          <a:prstGeom prst="rect">
            <a:avLst/>
          </a:prstGeom>
        </p:spPr>
      </p:pic>
      <p:sp>
        <p:nvSpPr>
          <p:cNvPr id="25" name="Rectangle 24"/>
          <p:cNvSpPr/>
          <p:nvPr/>
        </p:nvSpPr>
        <p:spPr>
          <a:xfrm>
            <a:off x="677453" y="2961573"/>
            <a:ext cx="3508319" cy="334707"/>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latin typeface="Calibri" panose="020F0502020204030204" pitchFamily="34" charset="0"/>
              </a:rPr>
              <a:t>% public sector project compliance index</a:t>
            </a:r>
          </a:p>
          <a:p>
            <a:pPr marL="42863" indent="-42863">
              <a:buFont typeface="Arial" panose="020B0604020202020204" pitchFamily="34" charset="0"/>
              <a:buChar char="•"/>
            </a:pPr>
            <a:r>
              <a:rPr lang="en-US" sz="525" dirty="0">
                <a:solidFill>
                  <a:prstClr val="black"/>
                </a:solidFill>
                <a:latin typeface="Calibri" panose="020F0502020204030204" pitchFamily="34" charset="0"/>
              </a:rPr>
              <a:t>% private sector project compliance index</a:t>
            </a:r>
          </a:p>
          <a:p>
            <a:pPr marL="42863" indent="-42863">
              <a:buFont typeface="Arial" panose="020B0604020202020204" pitchFamily="34" charset="0"/>
              <a:buChar char="•"/>
            </a:pPr>
            <a:r>
              <a:rPr lang="en-US" sz="525" dirty="0">
                <a:solidFill>
                  <a:prstClr val="black"/>
                </a:solidFill>
                <a:latin typeface="Calibri" panose="020F0502020204030204" pitchFamily="34" charset="0"/>
              </a:rPr>
              <a:t>% Construction works contracts with dispute resolution index</a:t>
            </a:r>
          </a:p>
        </p:txBody>
      </p:sp>
      <p:pic>
        <p:nvPicPr>
          <p:cNvPr id="26" name="Picture 25"/>
          <p:cNvPicPr>
            <a:picLocks noChangeAspect="1"/>
          </p:cNvPicPr>
          <p:nvPr/>
        </p:nvPicPr>
        <p:blipFill>
          <a:blip r:embed="rId2" cstate="print"/>
          <a:stretch>
            <a:fillRect/>
          </a:stretch>
        </p:blipFill>
        <p:spPr>
          <a:xfrm>
            <a:off x="108311" y="3866958"/>
            <a:ext cx="612701" cy="180587"/>
          </a:xfrm>
          <a:prstGeom prst="rect">
            <a:avLst/>
          </a:prstGeom>
        </p:spPr>
      </p:pic>
      <p:pic>
        <p:nvPicPr>
          <p:cNvPr id="27" name="Picture 26"/>
          <p:cNvPicPr>
            <a:picLocks noChangeAspect="1"/>
          </p:cNvPicPr>
          <p:nvPr/>
        </p:nvPicPr>
        <p:blipFill>
          <a:blip r:embed="rId3" cstate="print"/>
          <a:stretch>
            <a:fillRect/>
          </a:stretch>
        </p:blipFill>
        <p:spPr>
          <a:xfrm>
            <a:off x="94868" y="4031112"/>
            <a:ext cx="612701" cy="192041"/>
          </a:xfrm>
          <a:prstGeom prst="rect">
            <a:avLst/>
          </a:prstGeom>
        </p:spPr>
      </p:pic>
      <p:sp>
        <p:nvSpPr>
          <p:cNvPr id="28" name="Rectangle 27"/>
          <p:cNvSpPr/>
          <p:nvPr/>
        </p:nvSpPr>
        <p:spPr>
          <a:xfrm>
            <a:off x="631730" y="3999028"/>
            <a:ext cx="3556724" cy="415498"/>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latin typeface="Calibri" panose="020F0502020204030204" pitchFamily="34" charset="0"/>
              </a:rPr>
              <a:t>% Register of Project Information Verified and Corrected within Eight Weeks Index</a:t>
            </a:r>
          </a:p>
          <a:p>
            <a:pPr marL="42863" indent="-42863">
              <a:buFont typeface="Arial" panose="020B0604020202020204" pitchFamily="34" charset="0"/>
              <a:buChar char="•"/>
            </a:pPr>
            <a:r>
              <a:rPr lang="en-US" sz="525" dirty="0">
                <a:solidFill>
                  <a:prstClr val="black"/>
                </a:solidFill>
                <a:latin typeface="Calibri" panose="020F0502020204030204" pitchFamily="34" charset="0"/>
              </a:rPr>
              <a:t>% of contractor and PSP’s registered within 21 working days</a:t>
            </a:r>
          </a:p>
          <a:p>
            <a:pPr marL="42863" indent="-42863">
              <a:buFont typeface="Arial" panose="020B0604020202020204" pitchFamily="34" charset="0"/>
              <a:buChar char="•"/>
            </a:pPr>
            <a:r>
              <a:rPr lang="en-US" sz="525" dirty="0">
                <a:solidFill>
                  <a:prstClr val="black"/>
                </a:solidFill>
                <a:latin typeface="Calibri" panose="020F0502020204030204" pitchFamily="34" charset="0"/>
              </a:rPr>
              <a:t>% of contractors and PSP’s correctly graded through validation sampling</a:t>
            </a:r>
          </a:p>
          <a:p>
            <a:pPr marL="42863" indent="-42863">
              <a:buFont typeface="Arial" panose="020B0604020202020204" pitchFamily="34" charset="0"/>
              <a:buChar char="•"/>
            </a:pPr>
            <a:r>
              <a:rPr lang="en-US" sz="525" dirty="0">
                <a:solidFill>
                  <a:prstClr val="black"/>
                </a:solidFill>
                <a:latin typeface="Calibri" panose="020F0502020204030204" pitchFamily="34" charset="0"/>
              </a:rPr>
              <a:t>% Contractor and PSP’s satisfied/very satisfied with registration services </a:t>
            </a:r>
          </a:p>
        </p:txBody>
      </p:sp>
      <p:sp>
        <p:nvSpPr>
          <p:cNvPr id="38" name="Rectangle 37"/>
          <p:cNvSpPr/>
          <p:nvPr/>
        </p:nvSpPr>
        <p:spPr>
          <a:xfrm rot="18463">
            <a:off x="4784510" y="1667554"/>
            <a:ext cx="2255171" cy="461665"/>
          </a:xfrm>
          <a:prstGeom prst="rect">
            <a:avLst/>
          </a:prstGeom>
          <a:solidFill>
            <a:schemeClr val="bg1">
              <a:lumMod val="50000"/>
            </a:schemeClr>
          </a:solidFill>
          <a:ln w="19050">
            <a:noFill/>
          </a:ln>
          <a:effectLst/>
        </p:spPr>
        <p:txBody>
          <a:bodyPr wrap="square">
            <a:spAutoFit/>
          </a:bodyPr>
          <a:lstStyle/>
          <a:p>
            <a:pPr defTabSz="575668"/>
            <a:r>
              <a:rPr lang="en-ZA" sz="600" b="1" u="sng" dirty="0">
                <a:solidFill>
                  <a:prstClr val="white"/>
                </a:solidFill>
              </a:rPr>
              <a:t>Sub Programme</a:t>
            </a:r>
          </a:p>
          <a:p>
            <a:pPr marL="128588" indent="-128588" defTabSz="575668">
              <a:buFont typeface="Wingdings" panose="05000000000000000000" pitchFamily="2" charset="2"/>
              <a:buChar char="§"/>
            </a:pPr>
            <a:r>
              <a:rPr lang="en-US" sz="600" dirty="0">
                <a:solidFill>
                  <a:prstClr val="white"/>
                </a:solidFill>
              </a:rPr>
              <a:t>Contractor and PSP recognition</a:t>
            </a:r>
          </a:p>
          <a:p>
            <a:pPr marL="128588" indent="-128588" defTabSz="575668">
              <a:buFont typeface="Wingdings" panose="05000000000000000000" pitchFamily="2" charset="2"/>
              <a:buChar char="§"/>
            </a:pPr>
            <a:r>
              <a:rPr lang="en-US" sz="600" dirty="0">
                <a:solidFill>
                  <a:prstClr val="white"/>
                </a:solidFill>
              </a:rPr>
              <a:t>Development Opportunities and Support</a:t>
            </a:r>
          </a:p>
          <a:p>
            <a:pPr marL="128588" indent="-128588" defTabSz="575668">
              <a:buFont typeface="Wingdings" panose="05000000000000000000" pitchFamily="2" charset="2"/>
              <a:buChar char="§"/>
            </a:pPr>
            <a:r>
              <a:rPr lang="en-US" sz="600" dirty="0">
                <a:solidFill>
                  <a:prstClr val="white"/>
                </a:solidFill>
              </a:rPr>
              <a:t>Construction Skills Development</a:t>
            </a:r>
          </a:p>
        </p:txBody>
      </p:sp>
      <p:sp>
        <p:nvSpPr>
          <p:cNvPr id="39" name="Rectangle 38"/>
          <p:cNvSpPr/>
          <p:nvPr/>
        </p:nvSpPr>
        <p:spPr>
          <a:xfrm>
            <a:off x="4783348" y="1233089"/>
            <a:ext cx="1508762" cy="403957"/>
          </a:xfrm>
          <a:prstGeom prst="rect">
            <a:avLst/>
          </a:prstGeom>
          <a:solidFill>
            <a:schemeClr val="tx2">
              <a:lumMod val="10000"/>
              <a:lumOff val="90000"/>
            </a:schemeClr>
          </a:solidFill>
          <a:ln w="28575">
            <a:solidFill>
              <a:srgbClr val="C00000"/>
            </a:solidFill>
            <a:prstDash val="dash"/>
          </a:ln>
        </p:spPr>
        <p:txBody>
          <a:bodyPr wrap="square">
            <a:spAutoFit/>
          </a:bodyPr>
          <a:lstStyle/>
          <a:p>
            <a:pPr marL="1190" algn="ctr"/>
            <a:r>
              <a:rPr lang="en-ZA" sz="675" b="1" dirty="0">
                <a:solidFill>
                  <a:srgbClr val="CC0000"/>
                </a:solidFill>
              </a:rPr>
              <a:t>Impact / End Result</a:t>
            </a:r>
          </a:p>
          <a:p>
            <a:pPr marL="1190" algn="ctr"/>
            <a:r>
              <a:rPr lang="en-US" sz="675" b="1" dirty="0">
                <a:solidFill>
                  <a:prstClr val="black"/>
                </a:solidFill>
                <a:latin typeface="Calibri" panose="020F0502020204030204" pitchFamily="34" charset="0"/>
              </a:rPr>
              <a:t>Competitive Sustainable Construction Industry</a:t>
            </a:r>
          </a:p>
        </p:txBody>
      </p:sp>
      <p:grpSp>
        <p:nvGrpSpPr>
          <p:cNvPr id="40" name="Group 39"/>
          <p:cNvGrpSpPr/>
          <p:nvPr/>
        </p:nvGrpSpPr>
        <p:grpSpPr>
          <a:xfrm>
            <a:off x="6757725" y="1190763"/>
            <a:ext cx="2357438" cy="597666"/>
            <a:chOff x="124478" y="0"/>
            <a:chExt cx="1773321" cy="462715"/>
          </a:xfrm>
        </p:grpSpPr>
        <p:sp>
          <p:nvSpPr>
            <p:cNvPr id="41" name="Rounded Rectangle 40"/>
            <p:cNvSpPr/>
            <p:nvPr/>
          </p:nvSpPr>
          <p:spPr>
            <a:xfrm>
              <a:off x="124478" y="0"/>
              <a:ext cx="1773321" cy="462715"/>
            </a:xfrm>
            <a:prstGeom prst="roundRect">
              <a:avLst>
                <a:gd name="adj" fmla="val 10000"/>
              </a:avLst>
            </a:prstGeom>
            <a:solidFill>
              <a:srgbClr val="C00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2" name="Rounded Rectangle 4"/>
            <p:cNvSpPr/>
            <p:nvPr/>
          </p:nvSpPr>
          <p:spPr>
            <a:xfrm>
              <a:off x="138030" y="13552"/>
              <a:ext cx="1746217" cy="435611"/>
            </a:xfrm>
            <a:prstGeom prst="rect">
              <a:avLst/>
            </a:prstGeom>
            <a:solidFill>
              <a:srgbClr val="FFA7A7"/>
            </a:solidFill>
          </p:spPr>
          <p:style>
            <a:lnRef idx="0">
              <a:scrgbClr r="0" g="0" b="0"/>
            </a:lnRef>
            <a:fillRef idx="0">
              <a:scrgbClr r="0" g="0" b="0"/>
            </a:fillRef>
            <a:effectRef idx="0">
              <a:scrgbClr r="0" g="0" b="0"/>
            </a:effectRef>
            <a:fontRef idx="minor">
              <a:schemeClr val="lt1"/>
            </a:fontRef>
          </p:style>
          <p:txBody>
            <a:bodyPr spcFirstLastPara="0" vert="horz" wrap="square" lIns="31433" tIns="31433" rIns="31433" bIns="31433" numCol="1" spcCol="1270" anchor="ctr" anchorCtr="0">
              <a:noAutofit/>
            </a:bodyPr>
            <a:lstStyle/>
            <a:p>
              <a:pPr algn="ctr" defTabSz="350044">
                <a:lnSpc>
                  <a:spcPct val="90000"/>
                </a:lnSpc>
                <a:spcBef>
                  <a:spcPct val="0"/>
                </a:spcBef>
                <a:spcAft>
                  <a:spcPct val="35000"/>
                </a:spcAft>
              </a:pPr>
              <a:r>
                <a:rPr lang="en-US" sz="675" b="1" u="sng" dirty="0">
                  <a:solidFill>
                    <a:prstClr val="black"/>
                  </a:solidFill>
                </a:rPr>
                <a:t>Goal Indicator</a:t>
              </a:r>
            </a:p>
            <a:p>
              <a:pPr defTabSz="350044">
                <a:lnSpc>
                  <a:spcPct val="90000"/>
                </a:lnSpc>
                <a:spcBef>
                  <a:spcPct val="0"/>
                </a:spcBef>
                <a:spcAft>
                  <a:spcPct val="35000"/>
                </a:spcAft>
              </a:pPr>
              <a:r>
                <a:rPr lang="en-GB" sz="675" dirty="0">
                  <a:solidFill>
                    <a:prstClr val="black"/>
                  </a:solidFill>
                </a:rPr>
                <a:t>% contractor and PSP satisfaction with clients Index </a:t>
              </a:r>
            </a:p>
            <a:p>
              <a:pPr defTabSz="350044">
                <a:lnSpc>
                  <a:spcPct val="90000"/>
                </a:lnSpc>
                <a:spcBef>
                  <a:spcPct val="0"/>
                </a:spcBef>
                <a:spcAft>
                  <a:spcPct val="35000"/>
                </a:spcAft>
              </a:pPr>
              <a:r>
                <a:rPr lang="en-US" sz="675" dirty="0">
                  <a:solidFill>
                    <a:prstClr val="black"/>
                  </a:solidFill>
                </a:rPr>
                <a:t>% client satisfaction with contractors and PSPs index</a:t>
              </a:r>
            </a:p>
            <a:p>
              <a:pPr defTabSz="350044">
                <a:lnSpc>
                  <a:spcPct val="90000"/>
                </a:lnSpc>
                <a:spcBef>
                  <a:spcPct val="0"/>
                </a:spcBef>
                <a:spcAft>
                  <a:spcPct val="35000"/>
                </a:spcAft>
              </a:pPr>
              <a:r>
                <a:rPr lang="en-US" sz="675" dirty="0">
                  <a:solidFill>
                    <a:prstClr val="black"/>
                  </a:solidFill>
                </a:rPr>
                <a:t>% Artisan development index</a:t>
              </a:r>
            </a:p>
          </p:txBody>
        </p:sp>
      </p:grpSp>
      <p:sp>
        <p:nvSpPr>
          <p:cNvPr id="44" name="Rectangle 43"/>
          <p:cNvSpPr/>
          <p:nvPr/>
        </p:nvSpPr>
        <p:spPr>
          <a:xfrm>
            <a:off x="4784391" y="372651"/>
            <a:ext cx="4330772" cy="265004"/>
          </a:xfrm>
          <a:prstGeom prst="rect">
            <a:avLst/>
          </a:prstGeom>
          <a:solidFill>
            <a:srgbClr val="C00000"/>
          </a:solidFill>
          <a:ln w="28575">
            <a:solidFill>
              <a:srgbClr val="C00000"/>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defTabSz="379839"/>
            <a:r>
              <a:rPr lang="en-US" sz="1050" b="1" dirty="0">
                <a:solidFill>
                  <a:prstClr val="white"/>
                </a:solidFill>
              </a:rPr>
              <a:t>PROGRAMME 3 – DEVELOPMENT AND CAPACITATION</a:t>
            </a:r>
          </a:p>
        </p:txBody>
      </p:sp>
      <p:sp>
        <p:nvSpPr>
          <p:cNvPr id="45" name="Rectangle 44"/>
          <p:cNvSpPr/>
          <p:nvPr/>
        </p:nvSpPr>
        <p:spPr>
          <a:xfrm rot="18463">
            <a:off x="4785817" y="670930"/>
            <a:ext cx="4334485" cy="507831"/>
          </a:xfrm>
          <a:prstGeom prst="rect">
            <a:avLst/>
          </a:prstGeom>
          <a:solidFill>
            <a:schemeClr val="tx1"/>
          </a:solidFill>
          <a:ln w="19050">
            <a:noFill/>
          </a:ln>
          <a:effectLst/>
        </p:spPr>
        <p:txBody>
          <a:bodyPr wrap="square">
            <a:spAutoFit/>
          </a:bodyPr>
          <a:lstStyle/>
          <a:p>
            <a:pPr defTabSz="575668"/>
            <a:r>
              <a:rPr lang="en-ZA" sz="675" b="1" u="sng" dirty="0">
                <a:solidFill>
                  <a:prstClr val="white"/>
                </a:solidFill>
              </a:rPr>
              <a:t>Strategic Goal 2</a:t>
            </a:r>
            <a:r>
              <a:rPr lang="en-ZA" sz="675" b="1" dirty="0">
                <a:solidFill>
                  <a:prstClr val="white"/>
                </a:solidFill>
              </a:rPr>
              <a:t>  – </a:t>
            </a:r>
            <a:r>
              <a:rPr lang="en-US" sz="675" b="1" dirty="0">
                <a:solidFill>
                  <a:prstClr val="white"/>
                </a:solidFill>
              </a:rPr>
              <a:t>Innovative and thriving construction environment</a:t>
            </a:r>
          </a:p>
          <a:p>
            <a:pPr defTabSz="575668"/>
            <a:endParaRPr lang="en-ZA" sz="675" b="1" u="sng" dirty="0">
              <a:solidFill>
                <a:prstClr val="white"/>
              </a:solidFill>
            </a:endParaRPr>
          </a:p>
          <a:p>
            <a:pPr defTabSz="575668"/>
            <a:r>
              <a:rPr lang="en-ZA" sz="675" b="1" u="sng" dirty="0">
                <a:solidFill>
                  <a:prstClr val="white"/>
                </a:solidFill>
              </a:rPr>
              <a:t>Goal Statement </a:t>
            </a:r>
            <a:r>
              <a:rPr lang="en-ZA" sz="675" b="1" dirty="0">
                <a:solidFill>
                  <a:prstClr val="white"/>
                </a:solidFill>
              </a:rPr>
              <a:t>- </a:t>
            </a:r>
            <a:r>
              <a:rPr lang="en-US" sz="675" b="1" dirty="0">
                <a:solidFill>
                  <a:prstClr val="white"/>
                </a:solidFill>
              </a:rPr>
              <a:t>Provide mechanisms and support to enterprises to be competitive and sustainable and to deliver value for money within the construction industry</a:t>
            </a:r>
          </a:p>
        </p:txBody>
      </p:sp>
      <p:sp>
        <p:nvSpPr>
          <p:cNvPr id="46" name="Rectangle 45"/>
          <p:cNvSpPr/>
          <p:nvPr/>
        </p:nvSpPr>
        <p:spPr>
          <a:xfrm rot="18463">
            <a:off x="4816900" y="2303979"/>
            <a:ext cx="4261109" cy="253916"/>
          </a:xfrm>
          <a:prstGeom prst="rect">
            <a:avLst/>
          </a:prstGeom>
          <a:solidFill>
            <a:schemeClr val="bg1">
              <a:lumMod val="85000"/>
            </a:schemeClr>
          </a:solidFill>
          <a:ln>
            <a:solidFill>
              <a:srgbClr val="CC0000"/>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n-ZA" sz="525" b="1" dirty="0">
                <a:solidFill>
                  <a:srgbClr val="C00000"/>
                </a:solidFill>
              </a:rPr>
              <a:t>Strategic Objective 3.1 – To support risk management within the industry to ensure that by 2020 at least 85% of projects comply to contractor and client performance ratings </a:t>
            </a:r>
            <a:r>
              <a:rPr lang="en-ZA" sz="525" b="1" dirty="0">
                <a:solidFill>
                  <a:prstClr val="black"/>
                </a:solidFill>
              </a:rPr>
              <a:t>(Contractor and PSP recognition)</a:t>
            </a:r>
          </a:p>
        </p:txBody>
      </p:sp>
      <p:sp>
        <p:nvSpPr>
          <p:cNvPr id="47" name="Rectangle 46"/>
          <p:cNvSpPr/>
          <p:nvPr/>
        </p:nvSpPr>
        <p:spPr>
          <a:xfrm>
            <a:off x="5333828" y="2764045"/>
            <a:ext cx="3750981" cy="173124"/>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latin typeface="Calibri" panose="020F0502020204030204" pitchFamily="34" charset="0"/>
              </a:rPr>
              <a:t>% projects with client performance ratings by contractors and PSPs</a:t>
            </a:r>
          </a:p>
        </p:txBody>
      </p:sp>
      <p:graphicFrame>
        <p:nvGraphicFramePr>
          <p:cNvPr id="48" name="Table 47"/>
          <p:cNvGraphicFramePr>
            <a:graphicFrameLocks noGrp="1"/>
          </p:cNvGraphicFramePr>
          <p:nvPr>
            <p:extLst>
              <p:ext uri="{D42A27DB-BD31-4B8C-83A1-F6EECF244321}">
                <p14:modId xmlns:p14="http://schemas.microsoft.com/office/powerpoint/2010/main" xmlns="" val="4201605624"/>
              </p:ext>
            </p:extLst>
          </p:nvPr>
        </p:nvGraphicFramePr>
        <p:xfrm>
          <a:off x="4818108" y="2589285"/>
          <a:ext cx="4270760" cy="171260"/>
        </p:xfrm>
        <a:graphic>
          <a:graphicData uri="http://schemas.openxmlformats.org/drawingml/2006/table">
            <a:tbl>
              <a:tblPr firstRow="1" firstCol="1" bandRow="1">
                <a:tableStyleId>{2D5ABB26-0587-4C30-8999-92F81FD0307C}</a:tableStyleId>
              </a:tblPr>
              <a:tblGrid>
                <a:gridCol w="577052"/>
                <a:gridCol w="3693708"/>
              </a:tblGrid>
              <a:tr h="171260">
                <a:tc>
                  <a:txBody>
                    <a:bodyPr/>
                    <a:lstStyle/>
                    <a:p>
                      <a:pPr marL="0" marR="0">
                        <a:lnSpc>
                          <a:spcPct val="107000"/>
                        </a:lnSpc>
                        <a:spcBef>
                          <a:spcPts val="0"/>
                        </a:spcBef>
                        <a:spcAft>
                          <a:spcPts val="0"/>
                        </a:spcAft>
                      </a:pPr>
                      <a:r>
                        <a:rPr lang="en-ZA" sz="500" b="1" dirty="0">
                          <a:solidFill>
                            <a:schemeClr val="bg1"/>
                          </a:solidFill>
                          <a:effectLst/>
                          <a:latin typeface="Calibri" panose="020F0502020204030204" pitchFamily="34" charset="0"/>
                        </a:rPr>
                        <a:t>Objective  </a:t>
                      </a:r>
                      <a:r>
                        <a:rPr lang="en-ZA" sz="500" b="1" dirty="0" smtClean="0">
                          <a:solidFill>
                            <a:schemeClr val="bg1"/>
                          </a:solidFill>
                          <a:effectLst/>
                          <a:latin typeface="Calibri" panose="020F0502020204030204" pitchFamily="34" charset="0"/>
                        </a:rPr>
                        <a:t>statement </a:t>
                      </a:r>
                      <a:endParaRPr lang="en-US" sz="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c>
                  <a:txBody>
                    <a:bodyPr/>
                    <a:lstStyle/>
                    <a:p>
                      <a:pPr marL="0" marR="0">
                        <a:lnSpc>
                          <a:spcPct val="107000"/>
                        </a:lnSpc>
                        <a:spcBef>
                          <a:spcPts val="0"/>
                        </a:spcBef>
                        <a:spcAft>
                          <a:spcPts val="0"/>
                        </a:spcAft>
                      </a:pPr>
                      <a:r>
                        <a:rPr lang="en-ZA" sz="500"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ensure delivery capability through setting of standards and recognition of contractors and PSPs by implementation of recognition schemes</a:t>
                      </a:r>
                      <a:endParaRPr lang="en-US" sz="500"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r>
            </a:tbl>
          </a:graphicData>
        </a:graphic>
      </p:graphicFrame>
      <p:sp>
        <p:nvSpPr>
          <p:cNvPr id="49" name="Rectangle 48"/>
          <p:cNvSpPr/>
          <p:nvPr/>
        </p:nvSpPr>
        <p:spPr>
          <a:xfrm rot="18463">
            <a:off x="4832163" y="3297431"/>
            <a:ext cx="4231336" cy="253916"/>
          </a:xfrm>
          <a:prstGeom prst="rect">
            <a:avLst/>
          </a:prstGeom>
          <a:solidFill>
            <a:schemeClr val="bg1">
              <a:lumMod val="85000"/>
            </a:schemeClr>
          </a:solidFill>
          <a:ln>
            <a:solidFill>
              <a:srgbClr val="CC0000"/>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n-ZA" sz="525" b="1" dirty="0">
                <a:solidFill>
                  <a:srgbClr val="C00000"/>
                </a:solidFill>
              </a:rPr>
              <a:t>Strategic Objective 3.2 – To improve availability of developmental support to at least 0.05% of the total construction Gross Fixed Capital Formation by 2020 </a:t>
            </a:r>
            <a:r>
              <a:rPr lang="en-ZA" sz="525" b="1" dirty="0">
                <a:solidFill>
                  <a:prstClr val="black"/>
                </a:solidFill>
              </a:rPr>
              <a:t>(Development Opportunities)</a:t>
            </a:r>
          </a:p>
        </p:txBody>
      </p:sp>
      <p:sp>
        <p:nvSpPr>
          <p:cNvPr id="50" name="Rectangle 49"/>
          <p:cNvSpPr/>
          <p:nvPr/>
        </p:nvSpPr>
        <p:spPr>
          <a:xfrm>
            <a:off x="5373658" y="3851814"/>
            <a:ext cx="3689880" cy="173124"/>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latin typeface="Calibri" panose="020F0502020204030204" pitchFamily="34" charset="0"/>
              </a:rPr>
              <a:t>%  developmental support of construction GFCF</a:t>
            </a:r>
          </a:p>
        </p:txBody>
      </p:sp>
      <p:graphicFrame>
        <p:nvGraphicFramePr>
          <p:cNvPr id="51" name="Table 50"/>
          <p:cNvGraphicFramePr>
            <a:graphicFrameLocks noGrp="1"/>
          </p:cNvGraphicFramePr>
          <p:nvPr>
            <p:extLst>
              <p:ext uri="{D42A27DB-BD31-4B8C-83A1-F6EECF244321}">
                <p14:modId xmlns:p14="http://schemas.microsoft.com/office/powerpoint/2010/main" xmlns="" val="3556032117"/>
              </p:ext>
            </p:extLst>
          </p:nvPr>
        </p:nvGraphicFramePr>
        <p:xfrm>
          <a:off x="4819967" y="3585584"/>
          <a:ext cx="4243570" cy="258830"/>
        </p:xfrm>
        <a:graphic>
          <a:graphicData uri="http://schemas.openxmlformats.org/drawingml/2006/table">
            <a:tbl>
              <a:tblPr firstRow="1" firstCol="1" bandRow="1">
                <a:tableStyleId>{2D5ABB26-0587-4C30-8999-92F81FD0307C}</a:tableStyleId>
              </a:tblPr>
              <a:tblGrid>
                <a:gridCol w="541283"/>
                <a:gridCol w="3702287"/>
              </a:tblGrid>
              <a:tr h="258830">
                <a:tc>
                  <a:txBody>
                    <a:bodyPr/>
                    <a:lstStyle/>
                    <a:p>
                      <a:pPr marL="0" marR="0">
                        <a:lnSpc>
                          <a:spcPct val="107000"/>
                        </a:lnSpc>
                        <a:spcBef>
                          <a:spcPts val="0"/>
                        </a:spcBef>
                        <a:spcAft>
                          <a:spcPts val="0"/>
                        </a:spcAft>
                      </a:pPr>
                      <a:r>
                        <a:rPr lang="en-ZA" sz="500" b="1" dirty="0">
                          <a:solidFill>
                            <a:schemeClr val="bg1"/>
                          </a:solidFill>
                          <a:effectLst/>
                          <a:latin typeface="Calibri" panose="020F0502020204030204" pitchFamily="34" charset="0"/>
                        </a:rPr>
                        <a:t>Objective  </a:t>
                      </a:r>
                      <a:r>
                        <a:rPr lang="en-ZA" sz="500" b="1" dirty="0" smtClean="0">
                          <a:solidFill>
                            <a:schemeClr val="bg1"/>
                          </a:solidFill>
                          <a:effectLst/>
                          <a:latin typeface="Calibri" panose="020F0502020204030204" pitchFamily="34" charset="0"/>
                        </a:rPr>
                        <a:t>statement </a:t>
                      </a:r>
                      <a:endParaRPr lang="en-US" sz="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c>
                  <a:txBody>
                    <a:bodyPr/>
                    <a:lstStyle/>
                    <a:p>
                      <a:pPr marL="0" marR="0">
                        <a:lnSpc>
                          <a:spcPct val="107000"/>
                        </a:lnSpc>
                        <a:spcBef>
                          <a:spcPts val="0"/>
                        </a:spcBef>
                        <a:spcAft>
                          <a:spcPts val="0"/>
                        </a:spcAft>
                      </a:pPr>
                      <a:r>
                        <a:rPr lang="en-ZA" sz="5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have contractors, clients and PSP's deliver value for money and socio-economic objectives by ensuring that more resources are spend on development, training and capacity development within the industry that will enhance socio-economic development</a:t>
                      </a:r>
                      <a:endParaRPr lang="en-US" sz="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r>
            </a:tbl>
          </a:graphicData>
        </a:graphic>
      </p:graphicFrame>
      <p:sp>
        <p:nvSpPr>
          <p:cNvPr id="52" name="Rectangle 51"/>
          <p:cNvSpPr/>
          <p:nvPr/>
        </p:nvSpPr>
        <p:spPr>
          <a:xfrm rot="18463">
            <a:off x="4817296" y="4447672"/>
            <a:ext cx="4266127" cy="253916"/>
          </a:xfrm>
          <a:prstGeom prst="rect">
            <a:avLst/>
          </a:prstGeom>
          <a:solidFill>
            <a:schemeClr val="bg1">
              <a:lumMod val="85000"/>
            </a:schemeClr>
          </a:solidFill>
          <a:ln>
            <a:solidFill>
              <a:srgbClr val="CC0000"/>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n-ZA" sz="525" b="1" dirty="0">
                <a:solidFill>
                  <a:srgbClr val="C00000"/>
                </a:solidFill>
              </a:rPr>
              <a:t>Strategic Objective 3.3 – To improve the skills development pipeline by providing 4 000 learners with access to workplace learning opportunities by 2020 </a:t>
            </a:r>
            <a:r>
              <a:rPr lang="en-ZA" sz="525" b="1" dirty="0">
                <a:solidFill>
                  <a:prstClr val="black"/>
                </a:solidFill>
              </a:rPr>
              <a:t>(Construction Skills Development)</a:t>
            </a:r>
          </a:p>
        </p:txBody>
      </p:sp>
      <p:graphicFrame>
        <p:nvGraphicFramePr>
          <p:cNvPr id="53" name="Table 52"/>
          <p:cNvGraphicFramePr>
            <a:graphicFrameLocks noGrp="1"/>
          </p:cNvGraphicFramePr>
          <p:nvPr>
            <p:extLst>
              <p:ext uri="{D42A27DB-BD31-4B8C-83A1-F6EECF244321}">
                <p14:modId xmlns:p14="http://schemas.microsoft.com/office/powerpoint/2010/main" xmlns="" val="3719107766"/>
              </p:ext>
            </p:extLst>
          </p:nvPr>
        </p:nvGraphicFramePr>
        <p:xfrm>
          <a:off x="4808516" y="4711142"/>
          <a:ext cx="4268710" cy="171260"/>
        </p:xfrm>
        <a:graphic>
          <a:graphicData uri="http://schemas.openxmlformats.org/drawingml/2006/table">
            <a:tbl>
              <a:tblPr firstRow="1" firstCol="1" bandRow="1">
                <a:tableStyleId>{2D5ABB26-0587-4C30-8999-92F81FD0307C}</a:tableStyleId>
              </a:tblPr>
              <a:tblGrid>
                <a:gridCol w="527059"/>
                <a:gridCol w="3741651"/>
              </a:tblGrid>
              <a:tr h="171260">
                <a:tc>
                  <a:txBody>
                    <a:bodyPr/>
                    <a:lstStyle/>
                    <a:p>
                      <a:pPr marL="0" marR="0">
                        <a:lnSpc>
                          <a:spcPct val="107000"/>
                        </a:lnSpc>
                        <a:spcBef>
                          <a:spcPts val="0"/>
                        </a:spcBef>
                        <a:spcAft>
                          <a:spcPts val="0"/>
                        </a:spcAft>
                      </a:pPr>
                      <a:r>
                        <a:rPr lang="en-ZA" sz="500" b="1" dirty="0">
                          <a:solidFill>
                            <a:schemeClr val="bg1"/>
                          </a:solidFill>
                          <a:effectLst/>
                          <a:latin typeface="Calibri" panose="020F0502020204030204" pitchFamily="34" charset="0"/>
                        </a:rPr>
                        <a:t>Objective  </a:t>
                      </a:r>
                      <a:r>
                        <a:rPr lang="en-ZA" sz="500" b="1" dirty="0" smtClean="0">
                          <a:solidFill>
                            <a:schemeClr val="bg1"/>
                          </a:solidFill>
                          <a:effectLst/>
                          <a:latin typeface="Calibri" panose="020F0502020204030204" pitchFamily="34" charset="0"/>
                        </a:rPr>
                        <a:t>statement </a:t>
                      </a:r>
                      <a:endParaRPr lang="en-US" sz="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c>
                  <a:txBody>
                    <a:bodyPr/>
                    <a:lstStyle/>
                    <a:p>
                      <a:pPr marL="0" marR="0">
                        <a:lnSpc>
                          <a:spcPct val="107000"/>
                        </a:lnSpc>
                        <a:spcBef>
                          <a:spcPts val="0"/>
                        </a:spcBef>
                        <a:spcAft>
                          <a:spcPts val="0"/>
                        </a:spcAft>
                      </a:pPr>
                      <a:r>
                        <a:rPr lang="en-US" sz="5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increase the number of learners receiving artisan qualification and built environment graduates achieving professional registration</a:t>
                      </a:r>
                      <a:endParaRPr lang="en-US" sz="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r>
            </a:tbl>
          </a:graphicData>
        </a:graphic>
      </p:graphicFrame>
      <p:sp>
        <p:nvSpPr>
          <p:cNvPr id="54" name="Rectangle 53"/>
          <p:cNvSpPr/>
          <p:nvPr/>
        </p:nvSpPr>
        <p:spPr>
          <a:xfrm>
            <a:off x="5346243" y="4886229"/>
            <a:ext cx="3756021" cy="173124"/>
          </a:xfrm>
          <a:prstGeom prst="rect">
            <a:avLst/>
          </a:prstGeom>
          <a:ln>
            <a:noFill/>
          </a:ln>
        </p:spPr>
        <p:txBody>
          <a:bodyPr wrap="square">
            <a:spAutoFit/>
          </a:bodyPr>
          <a:lstStyle/>
          <a:p>
            <a:pPr marL="42863" indent="-42863">
              <a:buFont typeface="Arial" panose="020B0604020202020204" pitchFamily="34" charset="0"/>
              <a:buChar char="•"/>
            </a:pPr>
            <a:r>
              <a:rPr lang="en-US" sz="525" dirty="0">
                <a:solidFill>
                  <a:prstClr val="black"/>
                </a:solidFill>
                <a:latin typeface="Calibri" panose="020F0502020204030204" pitchFamily="34" charset="0"/>
              </a:rPr>
              <a:t># of learners receiving workplace opportunities</a:t>
            </a:r>
          </a:p>
        </p:txBody>
      </p:sp>
      <p:pic>
        <p:nvPicPr>
          <p:cNvPr id="55" name="Picture 54"/>
          <p:cNvPicPr>
            <a:picLocks noChangeAspect="1"/>
          </p:cNvPicPr>
          <p:nvPr/>
        </p:nvPicPr>
        <p:blipFill>
          <a:blip r:embed="rId2" cstate="print"/>
          <a:stretch>
            <a:fillRect/>
          </a:stretch>
        </p:blipFill>
        <p:spPr>
          <a:xfrm>
            <a:off x="4788087" y="2767434"/>
            <a:ext cx="612701" cy="192041"/>
          </a:xfrm>
          <a:prstGeom prst="rect">
            <a:avLst/>
          </a:prstGeom>
        </p:spPr>
      </p:pic>
      <p:pic>
        <p:nvPicPr>
          <p:cNvPr id="56" name="Picture 55"/>
          <p:cNvPicPr>
            <a:picLocks noChangeAspect="1"/>
          </p:cNvPicPr>
          <p:nvPr/>
        </p:nvPicPr>
        <p:blipFill>
          <a:blip r:embed="rId3" cstate="print"/>
          <a:stretch>
            <a:fillRect/>
          </a:stretch>
        </p:blipFill>
        <p:spPr>
          <a:xfrm>
            <a:off x="4776113" y="2962993"/>
            <a:ext cx="612701" cy="192041"/>
          </a:xfrm>
          <a:prstGeom prst="rect">
            <a:avLst/>
          </a:prstGeom>
        </p:spPr>
      </p:pic>
      <p:pic>
        <p:nvPicPr>
          <p:cNvPr id="57" name="Picture 56"/>
          <p:cNvPicPr>
            <a:picLocks noChangeAspect="1"/>
          </p:cNvPicPr>
          <p:nvPr/>
        </p:nvPicPr>
        <p:blipFill>
          <a:blip r:embed="rId2" cstate="print"/>
          <a:stretch>
            <a:fillRect/>
          </a:stretch>
        </p:blipFill>
        <p:spPr>
          <a:xfrm>
            <a:off x="4817506" y="3851729"/>
            <a:ext cx="612701" cy="192041"/>
          </a:xfrm>
          <a:prstGeom prst="rect">
            <a:avLst/>
          </a:prstGeom>
        </p:spPr>
      </p:pic>
      <p:pic>
        <p:nvPicPr>
          <p:cNvPr id="58" name="Picture 57"/>
          <p:cNvPicPr>
            <a:picLocks noChangeAspect="1"/>
          </p:cNvPicPr>
          <p:nvPr/>
        </p:nvPicPr>
        <p:blipFill>
          <a:blip r:embed="rId2" cstate="print"/>
          <a:stretch>
            <a:fillRect/>
          </a:stretch>
        </p:blipFill>
        <p:spPr>
          <a:xfrm>
            <a:off x="4795453" y="4890617"/>
            <a:ext cx="612701" cy="192041"/>
          </a:xfrm>
          <a:prstGeom prst="rect">
            <a:avLst/>
          </a:prstGeom>
        </p:spPr>
      </p:pic>
      <p:pic>
        <p:nvPicPr>
          <p:cNvPr id="59" name="Picture 58"/>
          <p:cNvPicPr>
            <a:picLocks noChangeAspect="1"/>
          </p:cNvPicPr>
          <p:nvPr/>
        </p:nvPicPr>
        <p:blipFill>
          <a:blip r:embed="rId3" cstate="print"/>
          <a:stretch>
            <a:fillRect/>
          </a:stretch>
        </p:blipFill>
        <p:spPr>
          <a:xfrm>
            <a:off x="4809312" y="4028552"/>
            <a:ext cx="612701" cy="192041"/>
          </a:xfrm>
          <a:prstGeom prst="rect">
            <a:avLst/>
          </a:prstGeom>
        </p:spPr>
      </p:pic>
      <p:pic>
        <p:nvPicPr>
          <p:cNvPr id="60" name="Picture 59"/>
          <p:cNvPicPr>
            <a:picLocks noChangeAspect="1"/>
          </p:cNvPicPr>
          <p:nvPr/>
        </p:nvPicPr>
        <p:blipFill>
          <a:blip r:embed="rId3" cstate="print"/>
          <a:stretch>
            <a:fillRect/>
          </a:stretch>
        </p:blipFill>
        <p:spPr>
          <a:xfrm>
            <a:off x="4795453" y="5080504"/>
            <a:ext cx="612701" cy="192041"/>
          </a:xfrm>
          <a:prstGeom prst="rect">
            <a:avLst/>
          </a:prstGeom>
        </p:spPr>
      </p:pic>
      <p:sp>
        <p:nvSpPr>
          <p:cNvPr id="61" name="Rectangle 60"/>
          <p:cNvSpPr/>
          <p:nvPr/>
        </p:nvSpPr>
        <p:spPr>
          <a:xfrm>
            <a:off x="5333827" y="2932607"/>
            <a:ext cx="3793034" cy="334707"/>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latin typeface="Calibri" panose="020F0502020204030204" pitchFamily="34" charset="0"/>
              </a:rPr>
              <a:t>% contractor and PSP recognition index</a:t>
            </a:r>
          </a:p>
          <a:p>
            <a:pPr marL="42863" indent="-42863">
              <a:buFont typeface="Arial" panose="020B0604020202020204" pitchFamily="34" charset="0"/>
              <a:buChar char="•"/>
            </a:pPr>
            <a:r>
              <a:rPr lang="en-US" sz="525" dirty="0">
                <a:solidFill>
                  <a:prstClr val="black"/>
                </a:solidFill>
                <a:latin typeface="Calibri" panose="020F0502020204030204" pitchFamily="34" charset="0"/>
              </a:rPr>
              <a:t>% projects with contractor and PSP performance ratings by clients</a:t>
            </a:r>
          </a:p>
          <a:p>
            <a:pPr marL="42863" indent="-42863">
              <a:buFont typeface="Arial" panose="020B0604020202020204" pitchFamily="34" charset="0"/>
              <a:buChar char="•"/>
            </a:pPr>
            <a:r>
              <a:rPr lang="en-US" sz="525" dirty="0">
                <a:solidFill>
                  <a:prstClr val="black"/>
                </a:solidFill>
                <a:latin typeface="Calibri" panose="020F0502020204030204" pitchFamily="34" charset="0"/>
              </a:rPr>
              <a:t>% projects specifying CPOG’s for targeted enterprises</a:t>
            </a:r>
          </a:p>
        </p:txBody>
      </p:sp>
      <p:sp>
        <p:nvSpPr>
          <p:cNvPr id="62" name="Rectangle 61"/>
          <p:cNvSpPr/>
          <p:nvPr/>
        </p:nvSpPr>
        <p:spPr>
          <a:xfrm>
            <a:off x="5347039" y="4015445"/>
            <a:ext cx="3215770" cy="415498"/>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latin typeface="Calibri" panose="020F0502020204030204" pitchFamily="34" charset="0"/>
              </a:rPr>
              <a:t>% of contractors graduating from CDP’s</a:t>
            </a:r>
          </a:p>
          <a:p>
            <a:pPr marL="42863" indent="-42863">
              <a:buFont typeface="Arial" panose="020B0604020202020204" pitchFamily="34" charset="0"/>
              <a:buChar char="•"/>
            </a:pPr>
            <a:r>
              <a:rPr lang="en-US" sz="525" dirty="0">
                <a:solidFill>
                  <a:prstClr val="black"/>
                </a:solidFill>
                <a:latin typeface="Calibri" panose="020F0502020204030204" pitchFamily="34" charset="0"/>
              </a:rPr>
              <a:t>% project assessment scheme compliance index</a:t>
            </a:r>
          </a:p>
          <a:p>
            <a:pPr marL="42863" indent="-42863">
              <a:buFont typeface="Arial" panose="020B0604020202020204" pitchFamily="34" charset="0"/>
              <a:buChar char="•"/>
            </a:pPr>
            <a:r>
              <a:rPr lang="en-US" sz="525" dirty="0">
                <a:solidFill>
                  <a:prstClr val="black"/>
                </a:solidFill>
                <a:latin typeface="Calibri" panose="020F0502020204030204" pitchFamily="34" charset="0"/>
              </a:rPr>
              <a:t>% accelerated contractor growth index</a:t>
            </a:r>
          </a:p>
          <a:p>
            <a:pPr marL="42863" indent="-42863">
              <a:buFont typeface="Arial" panose="020B0604020202020204" pitchFamily="34" charset="0"/>
              <a:buChar char="•"/>
            </a:pPr>
            <a:r>
              <a:rPr lang="en-US" sz="525" dirty="0">
                <a:solidFill>
                  <a:prstClr val="black"/>
                </a:solidFill>
                <a:latin typeface="Calibri" panose="020F0502020204030204" pitchFamily="34" charset="0"/>
              </a:rPr>
              <a:t>% contractors with more than 30 H&amp;S demerit points on public and private sector contracts</a:t>
            </a:r>
          </a:p>
        </p:txBody>
      </p:sp>
      <p:sp>
        <p:nvSpPr>
          <p:cNvPr id="63" name="Rectangle 62"/>
          <p:cNvSpPr/>
          <p:nvPr/>
        </p:nvSpPr>
        <p:spPr>
          <a:xfrm>
            <a:off x="5333542" y="5050904"/>
            <a:ext cx="3756022" cy="253916"/>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latin typeface="Calibri" panose="020F0502020204030204" pitchFamily="34" charset="0"/>
              </a:rPr>
              <a:t># of TVET Colleges participating in </a:t>
            </a:r>
            <a:r>
              <a:rPr lang="en-US" sz="525" dirty="0" err="1">
                <a:solidFill>
                  <a:prstClr val="black"/>
                </a:solidFill>
                <a:latin typeface="Calibri" panose="020F0502020204030204" pitchFamily="34" charset="0"/>
              </a:rPr>
              <a:t>WorldSkills</a:t>
            </a:r>
            <a:r>
              <a:rPr lang="en-US" sz="525" dirty="0">
                <a:solidFill>
                  <a:prstClr val="black"/>
                </a:solidFill>
                <a:latin typeface="Calibri" panose="020F0502020204030204" pitchFamily="34" charset="0"/>
              </a:rPr>
              <a:t> SA construction trade competitions</a:t>
            </a:r>
          </a:p>
          <a:p>
            <a:pPr marL="42863" indent="-42863">
              <a:buFont typeface="Arial" panose="020B0604020202020204" pitchFamily="34" charset="0"/>
              <a:buChar char="•"/>
            </a:pPr>
            <a:r>
              <a:rPr lang="en-US" sz="525" dirty="0">
                <a:solidFill>
                  <a:prstClr val="black"/>
                </a:solidFill>
                <a:latin typeface="Calibri" panose="020F0502020204030204" pitchFamily="34" charset="0"/>
              </a:rPr>
              <a:t>Rand value of Skills Development support provided</a:t>
            </a:r>
          </a:p>
        </p:txBody>
      </p:sp>
      <p:sp>
        <p:nvSpPr>
          <p:cNvPr id="70" name="Rectangle 69"/>
          <p:cNvSpPr/>
          <p:nvPr/>
        </p:nvSpPr>
        <p:spPr>
          <a:xfrm rot="18463">
            <a:off x="147570" y="4442667"/>
            <a:ext cx="4366297" cy="173124"/>
          </a:xfrm>
          <a:prstGeom prst="rect">
            <a:avLst/>
          </a:prstGeom>
          <a:solidFill>
            <a:schemeClr val="bg1">
              <a:lumMod val="85000"/>
            </a:schemeClr>
          </a:solidFill>
          <a:ln>
            <a:solidFill>
              <a:srgbClr val="CC0000"/>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n-ZA" sz="525" b="1" dirty="0">
                <a:solidFill>
                  <a:srgbClr val="C00000"/>
                </a:solidFill>
              </a:rPr>
              <a:t>Strategic Objective 2.3 – To enhance provincial footprint in support of </a:t>
            </a:r>
            <a:r>
              <a:rPr lang="en-ZA" sz="525" b="1" dirty="0" err="1">
                <a:solidFill>
                  <a:srgbClr val="C00000"/>
                </a:solidFill>
              </a:rPr>
              <a:t>cidb</a:t>
            </a:r>
            <a:r>
              <a:rPr lang="en-ZA" sz="525" b="1" dirty="0">
                <a:solidFill>
                  <a:srgbClr val="C00000"/>
                </a:solidFill>
              </a:rPr>
              <a:t> strategic objectives </a:t>
            </a:r>
            <a:r>
              <a:rPr lang="en-ZA" sz="525" b="1" dirty="0">
                <a:solidFill>
                  <a:prstClr val="black"/>
                </a:solidFill>
              </a:rPr>
              <a:t>(Provincial Offices)</a:t>
            </a:r>
          </a:p>
        </p:txBody>
      </p:sp>
      <p:graphicFrame>
        <p:nvGraphicFramePr>
          <p:cNvPr id="71" name="Table 70"/>
          <p:cNvGraphicFramePr>
            <a:graphicFrameLocks noGrp="1"/>
          </p:cNvGraphicFramePr>
          <p:nvPr>
            <p:extLst>
              <p:ext uri="{D42A27DB-BD31-4B8C-83A1-F6EECF244321}">
                <p14:modId xmlns:p14="http://schemas.microsoft.com/office/powerpoint/2010/main" xmlns="" val="4132271708"/>
              </p:ext>
            </p:extLst>
          </p:nvPr>
        </p:nvGraphicFramePr>
        <p:xfrm>
          <a:off x="142113" y="4636546"/>
          <a:ext cx="4372126" cy="160399"/>
        </p:xfrm>
        <a:graphic>
          <a:graphicData uri="http://schemas.openxmlformats.org/drawingml/2006/table">
            <a:tbl>
              <a:tblPr firstRow="1" firstCol="1" bandRow="1">
                <a:tableStyleId>{2D5ABB26-0587-4C30-8999-92F81FD0307C}</a:tableStyleId>
              </a:tblPr>
              <a:tblGrid>
                <a:gridCol w="689658"/>
                <a:gridCol w="3682468"/>
              </a:tblGrid>
              <a:tr h="160399">
                <a:tc>
                  <a:txBody>
                    <a:bodyPr/>
                    <a:lstStyle/>
                    <a:p>
                      <a:pPr marL="0" marR="0">
                        <a:lnSpc>
                          <a:spcPct val="107000"/>
                        </a:lnSpc>
                        <a:spcBef>
                          <a:spcPts val="0"/>
                        </a:spcBef>
                        <a:spcAft>
                          <a:spcPts val="0"/>
                        </a:spcAft>
                      </a:pPr>
                      <a:r>
                        <a:rPr lang="en-ZA" sz="500" b="0" dirty="0">
                          <a:solidFill>
                            <a:schemeClr val="bg1"/>
                          </a:solidFill>
                          <a:effectLst/>
                          <a:latin typeface="Calibri" panose="020F0502020204030204" pitchFamily="34" charset="0"/>
                        </a:rPr>
                        <a:t>Objective  </a:t>
                      </a:r>
                      <a:r>
                        <a:rPr lang="en-ZA" sz="500" b="0" dirty="0" smtClean="0">
                          <a:solidFill>
                            <a:schemeClr val="bg1"/>
                          </a:solidFill>
                          <a:effectLst/>
                          <a:latin typeface="Calibri" panose="020F0502020204030204" pitchFamily="34" charset="0"/>
                        </a:rPr>
                        <a:t>statement </a:t>
                      </a:r>
                      <a:endParaRPr lang="en-US" sz="5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500" b="0" kern="1200" dirty="0" smtClean="0">
                          <a:solidFill>
                            <a:schemeClr val="bg1"/>
                          </a:solidFill>
                          <a:effectLst/>
                          <a:latin typeface="Calibri" panose="020F0502020204030204" pitchFamily="34" charset="0"/>
                          <a:ea typeface="+mn-ea"/>
                          <a:cs typeface="+mn-cs"/>
                        </a:rPr>
                        <a:t>To have </a:t>
                      </a:r>
                      <a:r>
                        <a:rPr lang="en-US" sz="500" b="0" kern="1200" baseline="0" dirty="0" smtClean="0">
                          <a:solidFill>
                            <a:schemeClr val="bg1"/>
                          </a:solidFill>
                          <a:effectLst/>
                          <a:latin typeface="Calibri" panose="020F0502020204030204" pitchFamily="34" charset="0"/>
                          <a:ea typeface="+mn-ea"/>
                          <a:cs typeface="+mn-cs"/>
                        </a:rPr>
                        <a:t>well-run, efficient, effective offices supporting the strategic intent of the </a:t>
                      </a:r>
                      <a:r>
                        <a:rPr lang="en-US" sz="500" b="0" kern="1200" baseline="0" dirty="0" err="1" smtClean="0">
                          <a:solidFill>
                            <a:schemeClr val="bg1"/>
                          </a:solidFill>
                          <a:effectLst/>
                          <a:latin typeface="Calibri" panose="020F0502020204030204" pitchFamily="34" charset="0"/>
                          <a:ea typeface="+mn-ea"/>
                          <a:cs typeface="+mn-cs"/>
                        </a:rPr>
                        <a:t>cidb</a:t>
                      </a:r>
                      <a:endParaRPr lang="en-US" sz="500" b="0" kern="1200" dirty="0">
                        <a:solidFill>
                          <a:schemeClr val="bg1"/>
                        </a:solidFill>
                        <a:effectLst/>
                        <a:latin typeface="Calibri" panose="020F0502020204030204" pitchFamily="34" charset="0"/>
                        <a:ea typeface="+mn-ea"/>
                        <a:cs typeface="+mn-cs"/>
                      </a:endParaRPr>
                    </a:p>
                  </a:txBody>
                  <a:tcPr marL="51435" marR="51435" marT="0" marB="0" anchor="ctr">
                    <a:solidFill>
                      <a:srgbClr val="C00000"/>
                    </a:solidFill>
                  </a:tcPr>
                </a:tc>
              </a:tr>
            </a:tbl>
          </a:graphicData>
        </a:graphic>
      </p:graphicFrame>
      <p:pic>
        <p:nvPicPr>
          <p:cNvPr id="73" name="Picture 72"/>
          <p:cNvPicPr>
            <a:picLocks noChangeAspect="1"/>
          </p:cNvPicPr>
          <p:nvPr/>
        </p:nvPicPr>
        <p:blipFill>
          <a:blip r:embed="rId2" cstate="print"/>
          <a:stretch>
            <a:fillRect/>
          </a:stretch>
        </p:blipFill>
        <p:spPr>
          <a:xfrm>
            <a:off x="135582" y="4816152"/>
            <a:ext cx="612701" cy="192041"/>
          </a:xfrm>
          <a:prstGeom prst="rect">
            <a:avLst/>
          </a:prstGeom>
        </p:spPr>
      </p:pic>
      <p:pic>
        <p:nvPicPr>
          <p:cNvPr id="74" name="Picture 73"/>
          <p:cNvPicPr>
            <a:picLocks noChangeAspect="1"/>
          </p:cNvPicPr>
          <p:nvPr/>
        </p:nvPicPr>
        <p:blipFill>
          <a:blip r:embed="rId3" cstate="print"/>
          <a:stretch>
            <a:fillRect/>
          </a:stretch>
        </p:blipFill>
        <p:spPr>
          <a:xfrm>
            <a:off x="134031" y="5010204"/>
            <a:ext cx="612701" cy="192041"/>
          </a:xfrm>
          <a:prstGeom prst="rect">
            <a:avLst/>
          </a:prstGeom>
        </p:spPr>
      </p:pic>
      <p:sp>
        <p:nvSpPr>
          <p:cNvPr id="75" name="Rectangle 74"/>
          <p:cNvSpPr/>
          <p:nvPr/>
        </p:nvSpPr>
        <p:spPr>
          <a:xfrm>
            <a:off x="674223" y="4796024"/>
            <a:ext cx="3728393" cy="253916"/>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latin typeface="Calibri" panose="020F0502020204030204" pitchFamily="34" charset="0"/>
              </a:rPr>
              <a:t>% Provincial Performance Index</a:t>
            </a:r>
          </a:p>
          <a:p>
            <a:pPr marL="42863" indent="-42863">
              <a:buFont typeface="Arial" panose="020B0604020202020204" pitchFamily="34" charset="0"/>
              <a:buChar char="•"/>
            </a:pPr>
            <a:r>
              <a:rPr lang="en-US" sz="525" dirty="0">
                <a:solidFill>
                  <a:prstClr val="black"/>
                </a:solidFill>
                <a:latin typeface="Calibri" panose="020F0502020204030204" pitchFamily="34" charset="0"/>
              </a:rPr>
              <a:t>% Customer registration satisfaction rating</a:t>
            </a:r>
          </a:p>
        </p:txBody>
      </p:sp>
      <p:sp>
        <p:nvSpPr>
          <p:cNvPr id="76" name="Rectangle 75"/>
          <p:cNvSpPr/>
          <p:nvPr/>
        </p:nvSpPr>
        <p:spPr>
          <a:xfrm>
            <a:off x="681965" y="4984078"/>
            <a:ext cx="3728393" cy="657872"/>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latin typeface="Calibri" panose="020F0502020204030204" pitchFamily="34" charset="0"/>
              </a:rPr>
              <a:t>Grade 1 Turnaround time</a:t>
            </a:r>
          </a:p>
          <a:p>
            <a:pPr marL="42863" indent="-42863">
              <a:buFont typeface="Arial" panose="020B0604020202020204" pitchFamily="34" charset="0"/>
              <a:buChar char="•"/>
            </a:pPr>
            <a:r>
              <a:rPr lang="en-US" sz="525" dirty="0">
                <a:solidFill>
                  <a:prstClr val="black"/>
                </a:solidFill>
                <a:latin typeface="Calibri" panose="020F0502020204030204" pitchFamily="34" charset="0"/>
              </a:rPr>
              <a:t>% of Contractors Graduating from CDP's Provincial Index</a:t>
            </a:r>
          </a:p>
          <a:p>
            <a:pPr marL="42863" indent="-42863">
              <a:buFont typeface="Arial" panose="020B0604020202020204" pitchFamily="34" charset="0"/>
              <a:buChar char="•"/>
            </a:pPr>
            <a:r>
              <a:rPr lang="en-US" sz="525" dirty="0">
                <a:solidFill>
                  <a:prstClr val="black"/>
                </a:solidFill>
                <a:latin typeface="Calibri" panose="020F0502020204030204" pitchFamily="34" charset="0"/>
              </a:rPr>
              <a:t>% Contractor and PSP Recognition Provincial Index</a:t>
            </a:r>
          </a:p>
          <a:p>
            <a:pPr marL="42863" indent="-42863">
              <a:buFont typeface="Arial" panose="020B0604020202020204" pitchFamily="34" charset="0"/>
              <a:buChar char="•"/>
            </a:pPr>
            <a:r>
              <a:rPr lang="en-US" sz="525" dirty="0">
                <a:solidFill>
                  <a:prstClr val="black"/>
                </a:solidFill>
                <a:latin typeface="Calibri" panose="020F0502020204030204" pitchFamily="34" charset="0"/>
              </a:rPr>
              <a:t>% Provincial Performance Index per Province</a:t>
            </a:r>
          </a:p>
          <a:p>
            <a:pPr marL="42863" indent="-42863">
              <a:buFont typeface="Arial" panose="020B0604020202020204" pitchFamily="34" charset="0"/>
              <a:buChar char="•"/>
            </a:pPr>
            <a:r>
              <a:rPr lang="en-US" sz="525" dirty="0">
                <a:solidFill>
                  <a:prstClr val="black"/>
                </a:solidFill>
                <a:latin typeface="Calibri" panose="020F0502020204030204" pitchFamily="34" charset="0"/>
              </a:rPr>
              <a:t>% Provincial Business Advisory Services to Contractors at Grades 2 to 6 Index</a:t>
            </a:r>
          </a:p>
          <a:p>
            <a:pPr marL="42863" indent="-42863">
              <a:buFont typeface="Arial" panose="020B0604020202020204" pitchFamily="34" charset="0"/>
              <a:buChar char="•"/>
            </a:pPr>
            <a:r>
              <a:rPr lang="en-US" sz="525" dirty="0">
                <a:solidFill>
                  <a:prstClr val="black"/>
                </a:solidFill>
                <a:latin typeface="Calibri" panose="020F0502020204030204" pitchFamily="34" charset="0"/>
              </a:rPr>
              <a:t>% Project Assessment Scheme Compliance Provincial Index</a:t>
            </a:r>
          </a:p>
          <a:p>
            <a:pPr marL="42863" indent="-42863">
              <a:buFont typeface="Arial" panose="020B0604020202020204" pitchFamily="34" charset="0"/>
              <a:buChar char="•"/>
            </a:pPr>
            <a:r>
              <a:rPr lang="en-US" sz="525" dirty="0">
                <a:solidFill>
                  <a:prstClr val="black"/>
                </a:solidFill>
                <a:latin typeface="Calibri" panose="020F0502020204030204" pitchFamily="34" charset="0"/>
              </a:rPr>
              <a:t>% Projects Compliance Provincial Index</a:t>
            </a:r>
          </a:p>
        </p:txBody>
      </p:sp>
      <p:grpSp>
        <p:nvGrpSpPr>
          <p:cNvPr id="123" name="Group 122"/>
          <p:cNvGrpSpPr/>
          <p:nvPr/>
        </p:nvGrpSpPr>
        <p:grpSpPr>
          <a:xfrm>
            <a:off x="1995019" y="1210804"/>
            <a:ext cx="2614304" cy="843058"/>
            <a:chOff x="124478" y="0"/>
            <a:chExt cx="1773321" cy="462715"/>
          </a:xfrm>
        </p:grpSpPr>
        <p:sp>
          <p:nvSpPr>
            <p:cNvPr id="124" name="Rounded Rectangle 123"/>
            <p:cNvSpPr/>
            <p:nvPr/>
          </p:nvSpPr>
          <p:spPr>
            <a:xfrm>
              <a:off x="124478" y="0"/>
              <a:ext cx="1773321" cy="462715"/>
            </a:xfrm>
            <a:prstGeom prst="roundRect">
              <a:avLst>
                <a:gd name="adj" fmla="val 10000"/>
              </a:avLst>
            </a:prstGeom>
            <a:solidFill>
              <a:srgbClr val="C00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5" name="Rounded Rectangle 4"/>
            <p:cNvSpPr/>
            <p:nvPr/>
          </p:nvSpPr>
          <p:spPr>
            <a:xfrm>
              <a:off x="138030" y="13552"/>
              <a:ext cx="1746217" cy="435611"/>
            </a:xfrm>
            <a:prstGeom prst="rect">
              <a:avLst/>
            </a:prstGeom>
            <a:solidFill>
              <a:srgbClr val="FFA7A7"/>
            </a:solidFill>
          </p:spPr>
          <p:style>
            <a:lnRef idx="0">
              <a:scrgbClr r="0" g="0" b="0"/>
            </a:lnRef>
            <a:fillRef idx="0">
              <a:scrgbClr r="0" g="0" b="0"/>
            </a:fillRef>
            <a:effectRef idx="0">
              <a:scrgbClr r="0" g="0" b="0"/>
            </a:effectRef>
            <a:fontRef idx="minor">
              <a:schemeClr val="lt1"/>
            </a:fontRef>
          </p:style>
          <p:txBody>
            <a:bodyPr spcFirstLastPara="0" vert="horz" wrap="square" lIns="31433" tIns="31433" rIns="31433" bIns="31433" numCol="1" spcCol="1270" anchor="ctr" anchorCtr="0">
              <a:noAutofit/>
            </a:bodyPr>
            <a:lstStyle/>
            <a:p>
              <a:pPr algn="ctr" defTabSz="350044">
                <a:lnSpc>
                  <a:spcPct val="90000"/>
                </a:lnSpc>
                <a:spcBef>
                  <a:spcPct val="0"/>
                </a:spcBef>
                <a:spcAft>
                  <a:spcPct val="35000"/>
                </a:spcAft>
              </a:pPr>
              <a:r>
                <a:rPr lang="en-US" sz="675" b="1" u="sng" dirty="0">
                  <a:solidFill>
                    <a:prstClr val="black"/>
                  </a:solidFill>
                </a:rPr>
                <a:t>Goal Indicator</a:t>
              </a:r>
            </a:p>
            <a:p>
              <a:pPr defTabSz="350044">
                <a:lnSpc>
                  <a:spcPct val="90000"/>
                </a:lnSpc>
                <a:spcBef>
                  <a:spcPct val="0"/>
                </a:spcBef>
                <a:spcAft>
                  <a:spcPct val="35000"/>
                </a:spcAft>
              </a:pPr>
              <a:r>
                <a:rPr lang="en-US" sz="675" dirty="0">
                  <a:solidFill>
                    <a:prstClr val="black"/>
                  </a:solidFill>
                </a:rPr>
                <a:t>%</a:t>
              </a:r>
              <a:r>
                <a:rPr lang="en-ZA" sz="675" dirty="0">
                  <a:solidFill>
                    <a:prstClr val="black"/>
                  </a:solidFill>
                </a:rPr>
                <a:t> Code of Conduct investigations finalised within 6 months</a:t>
              </a:r>
            </a:p>
            <a:p>
              <a:pPr defTabSz="350044">
                <a:lnSpc>
                  <a:spcPct val="90000"/>
                </a:lnSpc>
                <a:spcBef>
                  <a:spcPct val="0"/>
                </a:spcBef>
                <a:spcAft>
                  <a:spcPct val="35000"/>
                </a:spcAft>
              </a:pPr>
              <a:r>
                <a:rPr lang="en-US" sz="675" dirty="0">
                  <a:solidFill>
                    <a:prstClr val="black"/>
                  </a:solidFill>
                </a:rPr>
                <a:t>% Sanctions per 1000 Contractors (Grades 2 to 9)</a:t>
              </a:r>
            </a:p>
            <a:p>
              <a:pPr defTabSz="350044">
                <a:lnSpc>
                  <a:spcPct val="90000"/>
                </a:lnSpc>
                <a:spcBef>
                  <a:spcPct val="0"/>
                </a:spcBef>
                <a:spcAft>
                  <a:spcPct val="35000"/>
                </a:spcAft>
              </a:pPr>
              <a:r>
                <a:rPr lang="en-US" sz="675" dirty="0">
                  <a:solidFill>
                    <a:prstClr val="black"/>
                  </a:solidFill>
                </a:rPr>
                <a:t>% Registrations effective index (Contractors and PSPs)</a:t>
              </a:r>
            </a:p>
            <a:p>
              <a:pPr defTabSz="350044">
                <a:lnSpc>
                  <a:spcPct val="90000"/>
                </a:lnSpc>
                <a:spcBef>
                  <a:spcPct val="0"/>
                </a:spcBef>
                <a:spcAft>
                  <a:spcPct val="35000"/>
                </a:spcAft>
              </a:pPr>
              <a:r>
                <a:rPr lang="en-US" sz="675" dirty="0">
                  <a:solidFill>
                    <a:prstClr val="black"/>
                  </a:solidFill>
                </a:rPr>
                <a:t>% Register of Project Compliance index</a:t>
              </a:r>
            </a:p>
            <a:p>
              <a:pPr defTabSz="350044">
                <a:lnSpc>
                  <a:spcPct val="90000"/>
                </a:lnSpc>
                <a:spcBef>
                  <a:spcPct val="0"/>
                </a:spcBef>
                <a:spcAft>
                  <a:spcPct val="35000"/>
                </a:spcAft>
              </a:pPr>
              <a:r>
                <a:rPr lang="en-US" sz="675" dirty="0">
                  <a:solidFill>
                    <a:prstClr val="black"/>
                  </a:solidFill>
                </a:rPr>
                <a:t>% Provincial Performance Index</a:t>
              </a:r>
            </a:p>
          </p:txBody>
        </p:sp>
      </p:grpSp>
    </p:spTree>
    <p:extLst>
      <p:ext uri="{BB962C8B-B14F-4D97-AF65-F5344CB8AC3E}">
        <p14:creationId xmlns:p14="http://schemas.microsoft.com/office/powerpoint/2010/main" xmlns="" val="2497891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6733" y="271069"/>
            <a:ext cx="5096188" cy="318482"/>
          </a:xfrm>
          <a:prstGeom prst="rect">
            <a:avLst/>
          </a:prstGeom>
          <a:solidFill>
            <a:srgbClr val="C00000"/>
          </a:solidFill>
          <a:ln w="28575">
            <a:solidFill>
              <a:srgbClr val="C00000"/>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defTabSz="379839"/>
            <a:r>
              <a:rPr lang="en-US" sz="1050" b="1" dirty="0">
                <a:solidFill>
                  <a:prstClr val="white"/>
                </a:solidFill>
              </a:rPr>
              <a:t>PROGRAMME 4 – INDUSTRY PERFORMANCE AND TRANSFORMATION</a:t>
            </a:r>
          </a:p>
        </p:txBody>
      </p:sp>
      <p:sp>
        <p:nvSpPr>
          <p:cNvPr id="11" name="Rectangle 10"/>
          <p:cNvSpPr/>
          <p:nvPr/>
        </p:nvSpPr>
        <p:spPr>
          <a:xfrm rot="18463">
            <a:off x="538278" y="662789"/>
            <a:ext cx="5094795" cy="565539"/>
          </a:xfrm>
          <a:prstGeom prst="rect">
            <a:avLst/>
          </a:prstGeom>
          <a:solidFill>
            <a:schemeClr val="tx1"/>
          </a:solidFill>
          <a:ln w="19050">
            <a:noFill/>
          </a:ln>
          <a:effectLst/>
        </p:spPr>
        <p:txBody>
          <a:bodyPr wrap="square">
            <a:spAutoFit/>
          </a:bodyPr>
          <a:lstStyle/>
          <a:p>
            <a:pPr defTabSz="575668"/>
            <a:r>
              <a:rPr lang="en-ZA" sz="825" b="1" u="sng" dirty="0">
                <a:solidFill>
                  <a:prstClr val="white"/>
                </a:solidFill>
              </a:rPr>
              <a:t>Strategic Goal  1 </a:t>
            </a:r>
            <a:r>
              <a:rPr lang="en-ZA" sz="825" b="1" dirty="0">
                <a:solidFill>
                  <a:prstClr val="white"/>
                </a:solidFill>
              </a:rPr>
              <a:t>– Inclusive growing construction industry</a:t>
            </a:r>
          </a:p>
          <a:p>
            <a:pPr defTabSz="575668"/>
            <a:endParaRPr lang="en-ZA" sz="750" b="1" u="sng" dirty="0">
              <a:solidFill>
                <a:prstClr val="white"/>
              </a:solidFill>
            </a:endParaRPr>
          </a:p>
          <a:p>
            <a:pPr defTabSz="575668"/>
            <a:r>
              <a:rPr lang="en-ZA" sz="750" b="1" u="sng" dirty="0">
                <a:solidFill>
                  <a:prstClr val="white"/>
                </a:solidFill>
              </a:rPr>
              <a:t>Goal Statement </a:t>
            </a:r>
            <a:r>
              <a:rPr lang="en-ZA" sz="750" b="1" dirty="0">
                <a:solidFill>
                  <a:prstClr val="white"/>
                </a:solidFill>
              </a:rPr>
              <a:t>– Transform the construction industry by increasing infrastructure spend to support and reflect the demographics of South Africa</a:t>
            </a:r>
            <a:endParaRPr lang="en-US" sz="750" b="1" dirty="0">
              <a:solidFill>
                <a:prstClr val="white"/>
              </a:solidFill>
            </a:endParaRPr>
          </a:p>
        </p:txBody>
      </p:sp>
      <p:sp>
        <p:nvSpPr>
          <p:cNvPr id="13" name="Rectangle 12"/>
          <p:cNvSpPr/>
          <p:nvPr/>
        </p:nvSpPr>
        <p:spPr>
          <a:xfrm rot="18463">
            <a:off x="559973" y="1638340"/>
            <a:ext cx="2183273" cy="715581"/>
          </a:xfrm>
          <a:prstGeom prst="rect">
            <a:avLst/>
          </a:prstGeom>
          <a:solidFill>
            <a:schemeClr val="bg1">
              <a:lumMod val="50000"/>
            </a:schemeClr>
          </a:solidFill>
          <a:ln w="19050">
            <a:noFill/>
          </a:ln>
          <a:effectLst/>
        </p:spPr>
        <p:txBody>
          <a:bodyPr wrap="square">
            <a:spAutoFit/>
          </a:bodyPr>
          <a:lstStyle/>
          <a:p>
            <a:pPr defTabSz="575668"/>
            <a:r>
              <a:rPr lang="en-ZA" sz="675" b="1" u="sng" dirty="0">
                <a:solidFill>
                  <a:prstClr val="white"/>
                </a:solidFill>
              </a:rPr>
              <a:t>Sub Programme</a:t>
            </a:r>
          </a:p>
          <a:p>
            <a:pPr marL="128588" indent="-128588" defTabSz="575668">
              <a:buFont typeface="Wingdings" panose="05000000000000000000" pitchFamily="2" charset="2"/>
              <a:buChar char="§"/>
            </a:pPr>
            <a:r>
              <a:rPr lang="en-US" sz="675" dirty="0">
                <a:solidFill>
                  <a:prstClr val="white"/>
                </a:solidFill>
              </a:rPr>
              <a:t>Construction Industry Monitoring and Evaluation</a:t>
            </a:r>
          </a:p>
          <a:p>
            <a:pPr marL="128588" indent="-128588" defTabSz="575668">
              <a:buFont typeface="Wingdings" panose="05000000000000000000" pitchFamily="2" charset="2"/>
              <a:buChar char="§"/>
            </a:pPr>
            <a:r>
              <a:rPr lang="en-US" sz="675" dirty="0">
                <a:solidFill>
                  <a:prstClr val="white"/>
                </a:solidFill>
              </a:rPr>
              <a:t>Business and Policy Advisory services</a:t>
            </a:r>
          </a:p>
          <a:p>
            <a:pPr marL="128588" indent="-128588" defTabSz="575668">
              <a:buFont typeface="Wingdings" panose="05000000000000000000" pitchFamily="2" charset="2"/>
              <a:buChar char="§"/>
            </a:pPr>
            <a:r>
              <a:rPr lang="en-US" sz="675" dirty="0">
                <a:solidFill>
                  <a:prstClr val="white"/>
                </a:solidFill>
              </a:rPr>
              <a:t>Partnerships and </a:t>
            </a:r>
            <a:r>
              <a:rPr lang="en-US" sz="675" dirty="0" smtClean="0">
                <a:solidFill>
                  <a:prstClr val="white"/>
                </a:solidFill>
              </a:rPr>
              <a:t>Collaboration</a:t>
            </a:r>
          </a:p>
          <a:p>
            <a:pPr marL="128588" indent="-128588" defTabSz="575668">
              <a:buFont typeface="Wingdings" panose="05000000000000000000" pitchFamily="2" charset="2"/>
              <a:buChar char="§"/>
            </a:pPr>
            <a:endParaRPr lang="en-US" sz="675" dirty="0">
              <a:solidFill>
                <a:prstClr val="white"/>
              </a:solidFill>
            </a:endParaRPr>
          </a:p>
        </p:txBody>
      </p:sp>
      <p:sp>
        <p:nvSpPr>
          <p:cNvPr id="18" name="Rectangle 17"/>
          <p:cNvSpPr/>
          <p:nvPr/>
        </p:nvSpPr>
        <p:spPr>
          <a:xfrm rot="18463">
            <a:off x="567309" y="2457246"/>
            <a:ext cx="4690654" cy="253916"/>
          </a:xfrm>
          <a:prstGeom prst="rect">
            <a:avLst/>
          </a:prstGeom>
          <a:solidFill>
            <a:schemeClr val="bg1">
              <a:lumMod val="85000"/>
            </a:schemeClr>
          </a:solidFill>
          <a:ln>
            <a:solidFill>
              <a:srgbClr val="CC0000"/>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n-ZA" sz="525" b="1" dirty="0">
                <a:solidFill>
                  <a:srgbClr val="C00000"/>
                </a:solidFill>
              </a:rPr>
              <a:t>Strategic Objective 4.1 – To monitor the growth and transformation of the construction industry to achieve transformational targets by 2020 </a:t>
            </a:r>
            <a:r>
              <a:rPr lang="en-ZA" sz="525" b="1" dirty="0">
                <a:solidFill>
                  <a:prstClr val="black"/>
                </a:solidFill>
              </a:rPr>
              <a:t>(Construction Industry Monitoring and Evaluation)</a:t>
            </a:r>
          </a:p>
        </p:txBody>
      </p:sp>
      <p:sp>
        <p:nvSpPr>
          <p:cNvPr id="20" name="Rectangle 19"/>
          <p:cNvSpPr/>
          <p:nvPr/>
        </p:nvSpPr>
        <p:spPr>
          <a:xfrm>
            <a:off x="564191" y="1283946"/>
            <a:ext cx="1873115" cy="300082"/>
          </a:xfrm>
          <a:prstGeom prst="rect">
            <a:avLst/>
          </a:prstGeom>
          <a:solidFill>
            <a:schemeClr val="bg2">
              <a:lumMod val="95000"/>
            </a:schemeClr>
          </a:solidFill>
          <a:ln w="28575">
            <a:solidFill>
              <a:srgbClr val="C00000"/>
            </a:solidFill>
            <a:prstDash val="dash"/>
          </a:ln>
        </p:spPr>
        <p:txBody>
          <a:bodyPr wrap="square">
            <a:spAutoFit/>
          </a:bodyPr>
          <a:lstStyle/>
          <a:p>
            <a:pPr marL="1190" algn="ctr"/>
            <a:r>
              <a:rPr lang="en-ZA" sz="675" b="1" dirty="0">
                <a:solidFill>
                  <a:srgbClr val="CC0000"/>
                </a:solidFill>
              </a:rPr>
              <a:t>Impact / End Result</a:t>
            </a:r>
          </a:p>
          <a:p>
            <a:pPr marL="1190" algn="ctr"/>
            <a:r>
              <a:rPr lang="en-US" sz="675" b="1" dirty="0">
                <a:solidFill>
                  <a:prstClr val="black"/>
                </a:solidFill>
                <a:latin typeface="Calibri" panose="020F0502020204030204" pitchFamily="34" charset="0"/>
              </a:rPr>
              <a:t>Sector  growth and equitable market share</a:t>
            </a:r>
          </a:p>
        </p:txBody>
      </p:sp>
      <p:sp>
        <p:nvSpPr>
          <p:cNvPr id="21" name="Rectangle 20"/>
          <p:cNvSpPr/>
          <p:nvPr/>
        </p:nvSpPr>
        <p:spPr>
          <a:xfrm>
            <a:off x="1216048" y="2982636"/>
            <a:ext cx="3802087" cy="253916"/>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latin typeface="Calibri" panose="020F0502020204030204" pitchFamily="34" charset="0"/>
              </a:rPr>
              <a:t>% User profile index</a:t>
            </a:r>
          </a:p>
          <a:p>
            <a:pPr marL="42863" indent="-42863">
              <a:buFont typeface="Arial" panose="020B0604020202020204" pitchFamily="34" charset="0"/>
              <a:buChar char="•"/>
            </a:pPr>
            <a:r>
              <a:rPr lang="en-US" sz="525" dirty="0">
                <a:solidFill>
                  <a:prstClr val="black"/>
                </a:solidFill>
                <a:latin typeface="Calibri" panose="020F0502020204030204" pitchFamily="34" charset="0"/>
              </a:rPr>
              <a:t>% Industry Transformative index</a:t>
            </a:r>
          </a:p>
        </p:txBody>
      </p:sp>
      <p:graphicFrame>
        <p:nvGraphicFramePr>
          <p:cNvPr id="22" name="Table 21"/>
          <p:cNvGraphicFramePr>
            <a:graphicFrameLocks noGrp="1"/>
          </p:cNvGraphicFramePr>
          <p:nvPr>
            <p:extLst>
              <p:ext uri="{D42A27DB-BD31-4B8C-83A1-F6EECF244321}">
                <p14:modId xmlns:p14="http://schemas.microsoft.com/office/powerpoint/2010/main" xmlns="" val="974811933"/>
              </p:ext>
            </p:extLst>
          </p:nvPr>
        </p:nvGraphicFramePr>
        <p:xfrm>
          <a:off x="575476" y="2757568"/>
          <a:ext cx="4682230" cy="222569"/>
        </p:xfrm>
        <a:graphic>
          <a:graphicData uri="http://schemas.openxmlformats.org/drawingml/2006/table">
            <a:tbl>
              <a:tblPr firstRow="1" firstCol="1" bandRow="1">
                <a:tableStyleId>{2D5ABB26-0587-4C30-8999-92F81FD0307C}</a:tableStyleId>
              </a:tblPr>
              <a:tblGrid>
                <a:gridCol w="632648"/>
                <a:gridCol w="4049582"/>
              </a:tblGrid>
              <a:tr h="222569">
                <a:tc>
                  <a:txBody>
                    <a:bodyPr/>
                    <a:lstStyle/>
                    <a:p>
                      <a:pPr marL="0" marR="0">
                        <a:lnSpc>
                          <a:spcPct val="107000"/>
                        </a:lnSpc>
                        <a:spcBef>
                          <a:spcPts val="0"/>
                        </a:spcBef>
                        <a:spcAft>
                          <a:spcPts val="0"/>
                        </a:spcAft>
                      </a:pPr>
                      <a:r>
                        <a:rPr lang="en-ZA" sz="500" b="1" dirty="0">
                          <a:solidFill>
                            <a:schemeClr val="bg1"/>
                          </a:solidFill>
                          <a:effectLst/>
                          <a:latin typeface="Calibri" panose="020F0502020204030204" pitchFamily="34" charset="0"/>
                        </a:rPr>
                        <a:t>Objective  </a:t>
                      </a:r>
                      <a:r>
                        <a:rPr lang="en-ZA" sz="500" b="1" dirty="0" smtClean="0">
                          <a:solidFill>
                            <a:schemeClr val="bg1"/>
                          </a:solidFill>
                          <a:effectLst/>
                          <a:latin typeface="Calibri" panose="020F0502020204030204" pitchFamily="34" charset="0"/>
                        </a:rPr>
                        <a:t>statement </a:t>
                      </a:r>
                      <a:endParaRPr lang="en-US" sz="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c>
                  <a:txBody>
                    <a:bodyPr/>
                    <a:lstStyle/>
                    <a:p>
                      <a:pPr marL="0" marR="0">
                        <a:lnSpc>
                          <a:spcPct val="107000"/>
                        </a:lnSpc>
                        <a:spcBef>
                          <a:spcPts val="0"/>
                        </a:spcBef>
                        <a:spcAft>
                          <a:spcPts val="0"/>
                        </a:spcAft>
                      </a:pPr>
                      <a:r>
                        <a:rPr lang="en-ZA" sz="500"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monitor  business conditions,  infrastructure spend, contractor development and  PSP development to inform transformation of the industry through different indexes and data</a:t>
                      </a:r>
                      <a:endParaRPr lang="en-US" sz="500"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r>
            </a:tbl>
          </a:graphicData>
        </a:graphic>
      </p:graphicFrame>
      <p:grpSp>
        <p:nvGrpSpPr>
          <p:cNvPr id="25" name="Group 24"/>
          <p:cNvGrpSpPr/>
          <p:nvPr/>
        </p:nvGrpSpPr>
        <p:grpSpPr>
          <a:xfrm>
            <a:off x="3139804" y="1300264"/>
            <a:ext cx="2512316" cy="672974"/>
            <a:chOff x="124478" y="0"/>
            <a:chExt cx="1773321" cy="462715"/>
          </a:xfrm>
        </p:grpSpPr>
        <p:sp>
          <p:nvSpPr>
            <p:cNvPr id="26" name="Rounded Rectangle 25"/>
            <p:cNvSpPr/>
            <p:nvPr/>
          </p:nvSpPr>
          <p:spPr>
            <a:xfrm>
              <a:off x="124478" y="0"/>
              <a:ext cx="1773321" cy="462715"/>
            </a:xfrm>
            <a:prstGeom prst="roundRect">
              <a:avLst>
                <a:gd name="adj" fmla="val 10000"/>
              </a:avLst>
            </a:prstGeom>
            <a:solidFill>
              <a:srgbClr val="C00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7" name="Rounded Rectangle 4"/>
            <p:cNvSpPr/>
            <p:nvPr/>
          </p:nvSpPr>
          <p:spPr>
            <a:xfrm>
              <a:off x="138030" y="13552"/>
              <a:ext cx="1746217" cy="435611"/>
            </a:xfrm>
            <a:prstGeom prst="rect">
              <a:avLst/>
            </a:prstGeom>
            <a:solidFill>
              <a:srgbClr val="FFA7A7"/>
            </a:solidFill>
          </p:spPr>
          <p:style>
            <a:lnRef idx="0">
              <a:scrgbClr r="0" g="0" b="0"/>
            </a:lnRef>
            <a:fillRef idx="0">
              <a:scrgbClr r="0" g="0" b="0"/>
            </a:fillRef>
            <a:effectRef idx="0">
              <a:scrgbClr r="0" g="0" b="0"/>
            </a:effectRef>
            <a:fontRef idx="minor">
              <a:schemeClr val="lt1"/>
            </a:fontRef>
          </p:style>
          <p:txBody>
            <a:bodyPr spcFirstLastPara="0" vert="horz" wrap="square" lIns="31433" tIns="31433" rIns="31433" bIns="31433" numCol="1" spcCol="1270" anchor="ctr" anchorCtr="0">
              <a:noAutofit/>
            </a:bodyPr>
            <a:lstStyle/>
            <a:p>
              <a:pPr algn="ctr" defTabSz="350044">
                <a:lnSpc>
                  <a:spcPct val="90000"/>
                </a:lnSpc>
                <a:spcBef>
                  <a:spcPct val="0"/>
                </a:spcBef>
                <a:spcAft>
                  <a:spcPct val="35000"/>
                </a:spcAft>
              </a:pPr>
              <a:r>
                <a:rPr lang="en-US" sz="800" b="1" u="sng" dirty="0">
                  <a:solidFill>
                    <a:prstClr val="black"/>
                  </a:solidFill>
                </a:rPr>
                <a:t>Goal Indicator</a:t>
              </a:r>
            </a:p>
            <a:p>
              <a:pPr defTabSz="350044">
                <a:lnSpc>
                  <a:spcPct val="90000"/>
                </a:lnSpc>
                <a:spcBef>
                  <a:spcPct val="0"/>
                </a:spcBef>
                <a:spcAft>
                  <a:spcPct val="35000"/>
                </a:spcAft>
              </a:pPr>
              <a:r>
                <a:rPr lang="en-US" sz="800" dirty="0">
                  <a:solidFill>
                    <a:prstClr val="black"/>
                  </a:solidFill>
                </a:rPr>
                <a:t>% Construction Gross Fixed Capital Formation of GDP</a:t>
              </a:r>
            </a:p>
            <a:p>
              <a:pPr defTabSz="350044">
                <a:lnSpc>
                  <a:spcPct val="90000"/>
                </a:lnSpc>
                <a:spcBef>
                  <a:spcPct val="0"/>
                </a:spcBef>
                <a:spcAft>
                  <a:spcPct val="35000"/>
                </a:spcAft>
              </a:pPr>
              <a:r>
                <a:rPr lang="en-US" sz="800" dirty="0">
                  <a:solidFill>
                    <a:prstClr val="black"/>
                  </a:solidFill>
                </a:rPr>
                <a:t>% Public Sector Contract Awards Index</a:t>
              </a:r>
            </a:p>
            <a:p>
              <a:pPr defTabSz="350044">
                <a:lnSpc>
                  <a:spcPct val="90000"/>
                </a:lnSpc>
                <a:spcBef>
                  <a:spcPct val="0"/>
                </a:spcBef>
                <a:spcAft>
                  <a:spcPct val="35000"/>
                </a:spcAft>
              </a:pPr>
              <a:r>
                <a:rPr lang="en-US" sz="800" dirty="0">
                  <a:solidFill>
                    <a:prstClr val="black"/>
                  </a:solidFill>
                </a:rPr>
                <a:t>5-Year Independent Review and Impact Assessment </a:t>
              </a:r>
            </a:p>
          </p:txBody>
        </p:sp>
      </p:grpSp>
      <p:sp>
        <p:nvSpPr>
          <p:cNvPr id="35" name="Rectangle 34"/>
          <p:cNvSpPr/>
          <p:nvPr/>
        </p:nvSpPr>
        <p:spPr>
          <a:xfrm rot="18463">
            <a:off x="580460" y="3437580"/>
            <a:ext cx="4677325" cy="253916"/>
          </a:xfrm>
          <a:prstGeom prst="rect">
            <a:avLst/>
          </a:prstGeom>
          <a:solidFill>
            <a:schemeClr val="bg1">
              <a:lumMod val="85000"/>
            </a:schemeClr>
          </a:solidFill>
          <a:ln>
            <a:solidFill>
              <a:srgbClr val="CC0000"/>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n-ZA" sz="525" b="1" dirty="0">
                <a:solidFill>
                  <a:srgbClr val="C00000"/>
                </a:solidFill>
              </a:rPr>
              <a:t>Strategic Objective 4.2 – </a:t>
            </a:r>
            <a:r>
              <a:rPr lang="en-US" sz="525" b="1" dirty="0">
                <a:solidFill>
                  <a:srgbClr val="C00000"/>
                </a:solidFill>
              </a:rPr>
              <a:t>To improve the capacity and competitiveness of the construction industry by 2020 </a:t>
            </a:r>
            <a:r>
              <a:rPr lang="en-ZA" sz="525" b="1" dirty="0">
                <a:solidFill>
                  <a:prstClr val="black"/>
                </a:solidFill>
              </a:rPr>
              <a:t>(Business and Policy Advisory Services)</a:t>
            </a:r>
          </a:p>
        </p:txBody>
      </p:sp>
      <p:sp>
        <p:nvSpPr>
          <p:cNvPr id="37" name="Rectangle 36"/>
          <p:cNvSpPr/>
          <p:nvPr/>
        </p:nvSpPr>
        <p:spPr>
          <a:xfrm>
            <a:off x="1115764" y="3962447"/>
            <a:ext cx="3939887" cy="173124"/>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latin typeface="Calibri" panose="020F0502020204030204" pitchFamily="34" charset="0"/>
              </a:rPr>
              <a:t>% public sector SME contracts awards index</a:t>
            </a:r>
          </a:p>
        </p:txBody>
      </p:sp>
      <p:graphicFrame>
        <p:nvGraphicFramePr>
          <p:cNvPr id="38" name="Table 37"/>
          <p:cNvGraphicFramePr>
            <a:graphicFrameLocks noGrp="1"/>
          </p:cNvGraphicFramePr>
          <p:nvPr>
            <p:extLst>
              <p:ext uri="{D42A27DB-BD31-4B8C-83A1-F6EECF244321}">
                <p14:modId xmlns:p14="http://schemas.microsoft.com/office/powerpoint/2010/main" xmlns="" val="606838192"/>
              </p:ext>
            </p:extLst>
          </p:nvPr>
        </p:nvGraphicFramePr>
        <p:xfrm>
          <a:off x="568662" y="3717588"/>
          <a:ext cx="4689046" cy="218863"/>
        </p:xfrm>
        <a:graphic>
          <a:graphicData uri="http://schemas.openxmlformats.org/drawingml/2006/table">
            <a:tbl>
              <a:tblPr firstRow="1" firstCol="1" bandRow="1">
                <a:tableStyleId>{2D5ABB26-0587-4C30-8999-92F81FD0307C}</a:tableStyleId>
              </a:tblPr>
              <a:tblGrid>
                <a:gridCol w="739649"/>
                <a:gridCol w="3949397"/>
              </a:tblGrid>
              <a:tr h="218863">
                <a:tc>
                  <a:txBody>
                    <a:bodyPr/>
                    <a:lstStyle/>
                    <a:p>
                      <a:pPr marL="0" marR="0">
                        <a:lnSpc>
                          <a:spcPct val="107000"/>
                        </a:lnSpc>
                        <a:spcBef>
                          <a:spcPts val="0"/>
                        </a:spcBef>
                        <a:spcAft>
                          <a:spcPts val="0"/>
                        </a:spcAft>
                      </a:pPr>
                      <a:r>
                        <a:rPr lang="en-ZA" sz="500" b="1" dirty="0">
                          <a:solidFill>
                            <a:schemeClr val="bg1"/>
                          </a:solidFill>
                          <a:effectLst/>
                          <a:latin typeface="Calibri" panose="020F0502020204030204" pitchFamily="34" charset="0"/>
                        </a:rPr>
                        <a:t>Objective  </a:t>
                      </a:r>
                      <a:r>
                        <a:rPr lang="en-ZA" sz="500" b="1" dirty="0" smtClean="0">
                          <a:solidFill>
                            <a:schemeClr val="bg1"/>
                          </a:solidFill>
                          <a:effectLst/>
                          <a:latin typeface="Calibri" panose="020F0502020204030204" pitchFamily="34" charset="0"/>
                        </a:rPr>
                        <a:t>statement </a:t>
                      </a:r>
                      <a:endParaRPr lang="en-US" sz="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c>
                  <a:txBody>
                    <a:bodyPr/>
                    <a:lstStyle/>
                    <a:p>
                      <a:pPr marL="0" marR="0">
                        <a:lnSpc>
                          <a:spcPct val="107000"/>
                        </a:lnSpc>
                        <a:spcBef>
                          <a:spcPts val="0"/>
                        </a:spcBef>
                        <a:spcAft>
                          <a:spcPts val="0"/>
                        </a:spcAft>
                      </a:pPr>
                      <a:r>
                        <a:rPr lang="en-US" sz="500" u="none"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provide business and policy advisory services to the construction industry to ensure SME  contracts are awarded according to procurement and other regulatory guidelines</a:t>
                      </a:r>
                      <a:endParaRPr lang="en-US" sz="500" u="none"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r>
            </a:tbl>
          </a:graphicData>
        </a:graphic>
      </p:graphicFrame>
      <p:pic>
        <p:nvPicPr>
          <p:cNvPr id="24" name="Picture 23"/>
          <p:cNvPicPr>
            <a:picLocks noChangeAspect="1"/>
          </p:cNvPicPr>
          <p:nvPr/>
        </p:nvPicPr>
        <p:blipFill>
          <a:blip r:embed="rId2" cstate="print"/>
          <a:stretch>
            <a:fillRect/>
          </a:stretch>
        </p:blipFill>
        <p:spPr>
          <a:xfrm>
            <a:off x="548144" y="2981451"/>
            <a:ext cx="760523" cy="192041"/>
          </a:xfrm>
          <a:prstGeom prst="rect">
            <a:avLst/>
          </a:prstGeom>
        </p:spPr>
      </p:pic>
      <p:pic>
        <p:nvPicPr>
          <p:cNvPr id="28" name="Picture 27"/>
          <p:cNvPicPr>
            <a:picLocks noChangeAspect="1"/>
          </p:cNvPicPr>
          <p:nvPr/>
        </p:nvPicPr>
        <p:blipFill>
          <a:blip r:embed="rId2" cstate="print"/>
          <a:stretch>
            <a:fillRect/>
          </a:stretch>
        </p:blipFill>
        <p:spPr>
          <a:xfrm>
            <a:off x="568661" y="3954803"/>
            <a:ext cx="615716" cy="192041"/>
          </a:xfrm>
          <a:prstGeom prst="rect">
            <a:avLst/>
          </a:prstGeom>
        </p:spPr>
      </p:pic>
      <p:pic>
        <p:nvPicPr>
          <p:cNvPr id="29" name="Picture 28"/>
          <p:cNvPicPr>
            <a:picLocks noChangeAspect="1"/>
          </p:cNvPicPr>
          <p:nvPr/>
        </p:nvPicPr>
        <p:blipFill>
          <a:blip r:embed="rId3" cstate="print"/>
          <a:stretch>
            <a:fillRect/>
          </a:stretch>
        </p:blipFill>
        <p:spPr>
          <a:xfrm>
            <a:off x="548390" y="3188952"/>
            <a:ext cx="760523" cy="192041"/>
          </a:xfrm>
          <a:prstGeom prst="rect">
            <a:avLst/>
          </a:prstGeom>
        </p:spPr>
      </p:pic>
      <p:pic>
        <p:nvPicPr>
          <p:cNvPr id="30" name="Picture 29"/>
          <p:cNvPicPr>
            <a:picLocks noChangeAspect="1"/>
          </p:cNvPicPr>
          <p:nvPr/>
        </p:nvPicPr>
        <p:blipFill>
          <a:blip r:embed="rId3" cstate="print"/>
          <a:stretch>
            <a:fillRect/>
          </a:stretch>
        </p:blipFill>
        <p:spPr>
          <a:xfrm>
            <a:off x="582467" y="4128088"/>
            <a:ext cx="615716" cy="192041"/>
          </a:xfrm>
          <a:prstGeom prst="rect">
            <a:avLst/>
          </a:prstGeom>
        </p:spPr>
      </p:pic>
      <p:sp>
        <p:nvSpPr>
          <p:cNvPr id="32" name="Rectangle 31"/>
          <p:cNvSpPr/>
          <p:nvPr/>
        </p:nvSpPr>
        <p:spPr>
          <a:xfrm>
            <a:off x="1226540" y="3193453"/>
            <a:ext cx="3808195" cy="253916"/>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latin typeface="Calibri" panose="020F0502020204030204" pitchFamily="34" charset="0"/>
              </a:rPr>
              <a:t>% public sector SME contracts awards index</a:t>
            </a:r>
          </a:p>
          <a:p>
            <a:pPr marL="42863" indent="-42863">
              <a:buFont typeface="Arial" panose="020B0604020202020204" pitchFamily="34" charset="0"/>
              <a:buChar char="•"/>
            </a:pPr>
            <a:r>
              <a:rPr lang="en-US" sz="525" dirty="0">
                <a:solidFill>
                  <a:prstClr val="black"/>
                </a:solidFill>
                <a:latin typeface="Calibri" panose="020F0502020204030204" pitchFamily="34" charset="0"/>
              </a:rPr>
              <a:t>% of contractor payment within 30 days index</a:t>
            </a:r>
          </a:p>
        </p:txBody>
      </p:sp>
      <p:sp>
        <p:nvSpPr>
          <p:cNvPr id="33" name="Rectangle 32"/>
          <p:cNvSpPr/>
          <p:nvPr/>
        </p:nvSpPr>
        <p:spPr>
          <a:xfrm>
            <a:off x="1117643" y="4103534"/>
            <a:ext cx="3937997" cy="253916"/>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latin typeface="Calibri" panose="020F0502020204030204" pitchFamily="34" charset="0"/>
              </a:rPr>
              <a:t>% advisory services provided to contractors at level 2 - 6 rated as good</a:t>
            </a:r>
          </a:p>
          <a:p>
            <a:pPr marL="42863" indent="-42863">
              <a:buFont typeface="Arial" panose="020B0604020202020204" pitchFamily="34" charset="0"/>
              <a:buChar char="•"/>
            </a:pPr>
            <a:r>
              <a:rPr lang="en-US" sz="525" dirty="0">
                <a:solidFill>
                  <a:prstClr val="black"/>
                </a:solidFill>
                <a:latin typeface="Calibri" panose="020F0502020204030204" pitchFamily="34" charset="0"/>
              </a:rPr>
              <a:t># of export advisory services provided to contractors at grades 5 to 9</a:t>
            </a:r>
          </a:p>
        </p:txBody>
      </p:sp>
      <p:sp>
        <p:nvSpPr>
          <p:cNvPr id="41" name="Rectangle 40"/>
          <p:cNvSpPr/>
          <p:nvPr/>
        </p:nvSpPr>
        <p:spPr>
          <a:xfrm rot="18463">
            <a:off x="548730" y="4374675"/>
            <a:ext cx="4708968" cy="253916"/>
          </a:xfrm>
          <a:prstGeom prst="rect">
            <a:avLst/>
          </a:prstGeom>
          <a:solidFill>
            <a:schemeClr val="bg1">
              <a:lumMod val="85000"/>
            </a:schemeClr>
          </a:solidFill>
          <a:ln>
            <a:solidFill>
              <a:srgbClr val="CC0000"/>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n-ZA" sz="525" b="1" dirty="0">
                <a:solidFill>
                  <a:srgbClr val="C00000"/>
                </a:solidFill>
              </a:rPr>
              <a:t>Strategic Objective 4.3 – To grow and develop contractors through establishment of partnerships and other collaborative initiatives </a:t>
            </a:r>
            <a:r>
              <a:rPr lang="en-ZA" sz="525" b="1" dirty="0">
                <a:solidFill>
                  <a:prstClr val="black"/>
                </a:solidFill>
              </a:rPr>
              <a:t>(Partnerships and Collaboration)</a:t>
            </a:r>
          </a:p>
        </p:txBody>
      </p:sp>
      <p:sp>
        <p:nvSpPr>
          <p:cNvPr id="43" name="Rectangle 42"/>
          <p:cNvSpPr/>
          <p:nvPr/>
        </p:nvSpPr>
        <p:spPr>
          <a:xfrm>
            <a:off x="1083501" y="5078058"/>
            <a:ext cx="3788882" cy="173124"/>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latin typeface="Calibri" panose="020F0502020204030204" pitchFamily="34" charset="0"/>
              </a:rPr>
              <a:t>% contractors grown through strategic partnerships</a:t>
            </a:r>
          </a:p>
        </p:txBody>
      </p:sp>
      <p:graphicFrame>
        <p:nvGraphicFramePr>
          <p:cNvPr id="44" name="Table 43"/>
          <p:cNvGraphicFramePr>
            <a:graphicFrameLocks noGrp="1"/>
          </p:cNvGraphicFramePr>
          <p:nvPr>
            <p:extLst>
              <p:ext uri="{D42A27DB-BD31-4B8C-83A1-F6EECF244321}">
                <p14:modId xmlns:p14="http://schemas.microsoft.com/office/powerpoint/2010/main" xmlns="" val="3417049772"/>
              </p:ext>
            </p:extLst>
          </p:nvPr>
        </p:nvGraphicFramePr>
        <p:xfrm>
          <a:off x="549721" y="4648737"/>
          <a:ext cx="4707986" cy="428149"/>
        </p:xfrm>
        <a:graphic>
          <a:graphicData uri="http://schemas.openxmlformats.org/drawingml/2006/table">
            <a:tbl>
              <a:tblPr firstRow="1" firstCol="1" bandRow="1">
                <a:tableStyleId>{2D5ABB26-0587-4C30-8999-92F81FD0307C}</a:tableStyleId>
              </a:tblPr>
              <a:tblGrid>
                <a:gridCol w="421640"/>
                <a:gridCol w="4286346"/>
              </a:tblGrid>
              <a:tr h="428149">
                <a:tc>
                  <a:txBody>
                    <a:bodyPr/>
                    <a:lstStyle/>
                    <a:p>
                      <a:pPr marL="0" marR="0">
                        <a:lnSpc>
                          <a:spcPct val="107000"/>
                        </a:lnSpc>
                        <a:spcBef>
                          <a:spcPts val="0"/>
                        </a:spcBef>
                        <a:spcAft>
                          <a:spcPts val="0"/>
                        </a:spcAft>
                      </a:pPr>
                      <a:r>
                        <a:rPr lang="en-ZA" sz="500" b="1" dirty="0">
                          <a:solidFill>
                            <a:schemeClr val="bg1"/>
                          </a:solidFill>
                          <a:effectLst/>
                          <a:latin typeface="Calibri" panose="020F0502020204030204" pitchFamily="34" charset="0"/>
                        </a:rPr>
                        <a:t>Objective  </a:t>
                      </a:r>
                      <a:r>
                        <a:rPr lang="en-ZA" sz="500" b="1" dirty="0" smtClean="0">
                          <a:solidFill>
                            <a:schemeClr val="bg1"/>
                          </a:solidFill>
                          <a:effectLst/>
                          <a:latin typeface="Calibri" panose="020F0502020204030204" pitchFamily="34" charset="0"/>
                        </a:rPr>
                        <a:t>statement </a:t>
                      </a:r>
                      <a:endParaRPr lang="en-US" sz="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C00000"/>
                    </a:solidFill>
                  </a:tcPr>
                </a:tc>
                <a:tc>
                  <a:txBody>
                    <a:bodyPr/>
                    <a:lstStyle/>
                    <a:p>
                      <a:pPr marL="115888" marR="0" indent="-115888">
                        <a:lnSpc>
                          <a:spcPct val="107000"/>
                        </a:lnSpc>
                        <a:spcBef>
                          <a:spcPts val="0"/>
                        </a:spcBef>
                        <a:spcAft>
                          <a:spcPts val="0"/>
                        </a:spcAft>
                        <a:buFont typeface="Arial" panose="020B0604020202020204" pitchFamily="34" charset="0"/>
                        <a:buChar char="•"/>
                      </a:pPr>
                      <a:r>
                        <a:rPr lang="en-ZA" sz="500"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network  and foster relationships with relevant education, training and industry institutions to develop relevant qualifications and improve delivery mechanisms</a:t>
                      </a:r>
                    </a:p>
                    <a:p>
                      <a:pPr marL="115888" marR="0" indent="-115888">
                        <a:lnSpc>
                          <a:spcPct val="107000"/>
                        </a:lnSpc>
                        <a:spcBef>
                          <a:spcPts val="0"/>
                        </a:spcBef>
                        <a:spcAft>
                          <a:spcPts val="0"/>
                        </a:spcAft>
                        <a:buFont typeface="Arial" panose="020B0604020202020204" pitchFamily="34" charset="0"/>
                        <a:buChar char="•"/>
                      </a:pPr>
                      <a:r>
                        <a:rPr lang="en-ZA" sz="500"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facilitate accessibility to credit for contractors </a:t>
                      </a:r>
                    </a:p>
                    <a:p>
                      <a:pPr marL="115888" marR="0" indent="-115888">
                        <a:lnSpc>
                          <a:spcPct val="107000"/>
                        </a:lnSpc>
                        <a:spcBef>
                          <a:spcPts val="0"/>
                        </a:spcBef>
                        <a:spcAft>
                          <a:spcPts val="0"/>
                        </a:spcAft>
                        <a:buFont typeface="Arial" panose="020B0604020202020204" pitchFamily="34" charset="0"/>
                        <a:buChar char="•"/>
                      </a:pPr>
                      <a:r>
                        <a:rPr lang="en-ZA" sz="500"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interact and engage with construction industry related training institutions and influence relevance and development of training and skills development curriculum</a:t>
                      </a:r>
                    </a:p>
                  </a:txBody>
                  <a:tcPr marL="51435" marR="51435" marT="0" marB="0" anchor="ctr">
                    <a:solidFill>
                      <a:srgbClr val="C00000"/>
                    </a:solidFill>
                  </a:tcPr>
                </a:tc>
              </a:tr>
            </a:tbl>
          </a:graphicData>
        </a:graphic>
      </p:graphicFrame>
      <p:pic>
        <p:nvPicPr>
          <p:cNvPr id="51" name="Picture 50"/>
          <p:cNvPicPr>
            <a:picLocks noChangeAspect="1"/>
          </p:cNvPicPr>
          <p:nvPr/>
        </p:nvPicPr>
        <p:blipFill>
          <a:blip r:embed="rId2" cstate="print"/>
          <a:stretch>
            <a:fillRect/>
          </a:stretch>
        </p:blipFill>
        <p:spPr>
          <a:xfrm>
            <a:off x="548145" y="5080707"/>
            <a:ext cx="612701" cy="192041"/>
          </a:xfrm>
          <a:prstGeom prst="rect">
            <a:avLst/>
          </a:prstGeom>
        </p:spPr>
      </p:pic>
      <p:pic>
        <p:nvPicPr>
          <p:cNvPr id="52" name="Picture 51"/>
          <p:cNvPicPr>
            <a:picLocks noChangeAspect="1"/>
          </p:cNvPicPr>
          <p:nvPr/>
        </p:nvPicPr>
        <p:blipFill>
          <a:blip r:embed="rId3" cstate="print"/>
          <a:stretch>
            <a:fillRect/>
          </a:stretch>
        </p:blipFill>
        <p:spPr>
          <a:xfrm>
            <a:off x="545326" y="5265919"/>
            <a:ext cx="612701" cy="192041"/>
          </a:xfrm>
          <a:prstGeom prst="rect">
            <a:avLst/>
          </a:prstGeom>
        </p:spPr>
      </p:pic>
      <p:sp>
        <p:nvSpPr>
          <p:cNvPr id="54" name="Rectangle 53"/>
          <p:cNvSpPr/>
          <p:nvPr/>
        </p:nvSpPr>
        <p:spPr>
          <a:xfrm>
            <a:off x="1103096" y="5229200"/>
            <a:ext cx="3788882" cy="415498"/>
          </a:xfrm>
          <a:prstGeom prst="rect">
            <a:avLst/>
          </a:prstGeom>
        </p:spPr>
        <p:txBody>
          <a:bodyPr wrap="square">
            <a:spAutoFit/>
          </a:bodyPr>
          <a:lstStyle/>
          <a:p>
            <a:pPr marL="42863" indent="-42863">
              <a:buFont typeface="Arial" panose="020B0604020202020204" pitchFamily="34" charset="0"/>
              <a:buChar char="•"/>
            </a:pPr>
            <a:r>
              <a:rPr lang="en-US" sz="525" dirty="0">
                <a:solidFill>
                  <a:prstClr val="black"/>
                </a:solidFill>
                <a:latin typeface="Calibri" panose="020F0502020204030204" pitchFamily="34" charset="0"/>
              </a:rPr>
              <a:t>% index rating inadequate access to credit as a constraint</a:t>
            </a:r>
          </a:p>
          <a:p>
            <a:pPr marL="42863" indent="-42863">
              <a:buFont typeface="Arial" panose="020B0604020202020204" pitchFamily="34" charset="0"/>
              <a:buChar char="•"/>
            </a:pPr>
            <a:r>
              <a:rPr lang="en-US" sz="525" dirty="0">
                <a:solidFill>
                  <a:prstClr val="black"/>
                </a:solidFill>
                <a:latin typeface="Calibri" panose="020F0502020204030204" pitchFamily="34" charset="0"/>
              </a:rPr>
              <a:t> % contractors grown through strategic partnerships</a:t>
            </a:r>
          </a:p>
          <a:p>
            <a:pPr marL="42863" indent="-42863">
              <a:buFont typeface="Arial" panose="020B0604020202020204" pitchFamily="34" charset="0"/>
              <a:buChar char="•"/>
            </a:pPr>
            <a:r>
              <a:rPr lang="en-US" sz="525" dirty="0">
                <a:solidFill>
                  <a:prstClr val="black"/>
                </a:solidFill>
                <a:latin typeface="Calibri" panose="020F0502020204030204" pitchFamily="34" charset="0"/>
              </a:rPr>
              <a:t>% index of quality and relevance of current construction industry training </a:t>
            </a:r>
            <a:r>
              <a:rPr lang="en-US" sz="525" dirty="0" err="1">
                <a:solidFill>
                  <a:prstClr val="black"/>
                </a:solidFill>
                <a:latin typeface="Calibri" panose="020F0502020204030204" pitchFamily="34" charset="0"/>
              </a:rPr>
              <a:t>programme</a:t>
            </a:r>
            <a:endParaRPr lang="en-US" sz="525" dirty="0">
              <a:solidFill>
                <a:prstClr val="black"/>
              </a:solidFill>
              <a:latin typeface="Calibri" panose="020F0502020204030204" pitchFamily="34" charset="0"/>
            </a:endParaRPr>
          </a:p>
          <a:p>
            <a:pPr marL="42863" indent="-42863">
              <a:buFont typeface="Arial" panose="020B0604020202020204" pitchFamily="34" charset="0"/>
              <a:buChar char="•"/>
            </a:pPr>
            <a:r>
              <a:rPr lang="en-US" sz="525" dirty="0">
                <a:solidFill>
                  <a:prstClr val="black"/>
                </a:solidFill>
                <a:latin typeface="Calibri" panose="020F0502020204030204" pitchFamily="34" charset="0"/>
              </a:rPr>
              <a:t>R-value Credit Available to Construction Enterprises by DFI's</a:t>
            </a:r>
          </a:p>
        </p:txBody>
      </p:sp>
      <p:sp>
        <p:nvSpPr>
          <p:cNvPr id="65" name="TextBox 64"/>
          <p:cNvSpPr txBox="1"/>
          <p:nvPr/>
        </p:nvSpPr>
        <p:spPr>
          <a:xfrm>
            <a:off x="6516216" y="-27384"/>
            <a:ext cx="2605742" cy="242374"/>
          </a:xfrm>
          <a:prstGeom prst="rect">
            <a:avLst/>
          </a:prstGeom>
          <a:noFill/>
        </p:spPr>
        <p:txBody>
          <a:bodyPr wrap="square" rtlCol="0">
            <a:spAutoFit/>
          </a:bodyPr>
          <a:lstStyle/>
          <a:p>
            <a:pPr algn="r" defTabSz="575668"/>
            <a:r>
              <a:rPr lang="en-ZA" sz="600" b="1" spc="149" dirty="0">
                <a:solidFill>
                  <a:prstClr val="black"/>
                </a:solidFill>
              </a:rPr>
              <a:t>CIDB: Roadmap for 2017/2022</a:t>
            </a:r>
          </a:p>
          <a:p>
            <a:pPr algn="r" defTabSz="575668"/>
            <a:r>
              <a:rPr lang="en-ZA" sz="375" b="1" spc="149" dirty="0">
                <a:solidFill>
                  <a:prstClr val="black"/>
                </a:solidFill>
              </a:rPr>
              <a:t>Contributor Institute for Performance Management</a:t>
            </a:r>
          </a:p>
        </p:txBody>
      </p:sp>
    </p:spTree>
    <p:extLst>
      <p:ext uri="{BB962C8B-B14F-4D97-AF65-F5344CB8AC3E}">
        <p14:creationId xmlns:p14="http://schemas.microsoft.com/office/powerpoint/2010/main" xmlns="" val="714463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ZA" dirty="0" smtClean="0"/>
              <a:t>Budget (</a:t>
            </a:r>
            <a:r>
              <a:rPr lang="en-ZA" dirty="0" err="1" smtClean="0"/>
              <a:t>Rk</a:t>
            </a:r>
            <a:r>
              <a:rPr lang="en-ZA" dirty="0" smtClean="0"/>
              <a:t>)</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2534954987"/>
              </p:ext>
            </p:extLst>
          </p:nvPr>
        </p:nvGraphicFramePr>
        <p:xfrm>
          <a:off x="683568" y="1340768"/>
          <a:ext cx="7560840" cy="3609215"/>
        </p:xfrm>
        <a:graphic>
          <a:graphicData uri="http://schemas.openxmlformats.org/drawingml/2006/table">
            <a:tbl>
              <a:tblPr firstRow="1" firstCol="1" bandRow="1"/>
              <a:tblGrid>
                <a:gridCol w="3173686"/>
                <a:gridCol w="1680186"/>
                <a:gridCol w="1266808"/>
                <a:gridCol w="1440160"/>
              </a:tblGrid>
              <a:tr h="657158">
                <a:tc>
                  <a:txBody>
                    <a:bodyPr/>
                    <a:lstStyle/>
                    <a:p>
                      <a:pPr>
                        <a:lnSpc>
                          <a:spcPct val="115000"/>
                        </a:lnSpc>
                      </a:pPr>
                      <a:endParaRPr lang="en-ZA" sz="1800" b="1" dirty="0">
                        <a:effectLst/>
                        <a:latin typeface="Arial" panose="020B060402020202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800" b="1" dirty="0" smtClean="0">
                          <a:solidFill>
                            <a:srgbClr val="000000"/>
                          </a:solidFill>
                          <a:effectLst/>
                          <a:latin typeface="Arial" panose="020B0604020202020204" pitchFamily="34" charset="0"/>
                          <a:ea typeface="Calibri"/>
                          <a:cs typeface="Arial" panose="020B0604020202020204" pitchFamily="34" charset="0"/>
                        </a:rPr>
                        <a:t>2017/18</a:t>
                      </a:r>
                      <a:endParaRPr lang="en-ZA" sz="18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800" b="1" dirty="0" smtClean="0">
                          <a:solidFill>
                            <a:srgbClr val="000000"/>
                          </a:solidFill>
                          <a:effectLst/>
                          <a:latin typeface="Arial" panose="020B0604020202020204" pitchFamily="34" charset="0"/>
                          <a:ea typeface="Calibri"/>
                          <a:cs typeface="Arial" panose="020B0604020202020204" pitchFamily="34" charset="0"/>
                        </a:rPr>
                        <a:t>2018/19</a:t>
                      </a:r>
                      <a:endParaRPr lang="en-ZA" sz="18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ZA" sz="1800" b="1" dirty="0" smtClean="0">
                          <a:solidFill>
                            <a:srgbClr val="000000"/>
                          </a:solidFill>
                          <a:effectLst/>
                          <a:latin typeface="Arial" panose="020B0604020202020204" pitchFamily="34" charset="0"/>
                          <a:ea typeface="Calibri"/>
                          <a:cs typeface="Arial" panose="020B0604020202020204" pitchFamily="34" charset="0"/>
                        </a:rPr>
                        <a:t>2019/20</a:t>
                      </a:r>
                      <a:endParaRPr lang="en-ZA" sz="18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29569">
                <a:tc>
                  <a:txBody>
                    <a:bodyPr/>
                    <a:lstStyle/>
                    <a:p>
                      <a:pPr>
                        <a:lnSpc>
                          <a:spcPct val="115000"/>
                        </a:lnSpc>
                        <a:spcAft>
                          <a:spcPts val="0"/>
                        </a:spcAft>
                      </a:pPr>
                      <a:r>
                        <a:rPr lang="en-ZA" sz="1800" b="1" dirty="0" smtClean="0">
                          <a:solidFill>
                            <a:srgbClr val="000000"/>
                          </a:solidFill>
                          <a:effectLst/>
                          <a:latin typeface="Arial" panose="020B0604020202020204" pitchFamily="34" charset="0"/>
                          <a:ea typeface="Calibri"/>
                          <a:cs typeface="Arial" panose="020B0604020202020204" pitchFamily="34" charset="0"/>
                        </a:rPr>
                        <a:t>Administration</a:t>
                      </a:r>
                      <a:r>
                        <a:rPr lang="en-ZA" sz="1800" b="1" baseline="0" dirty="0" smtClean="0">
                          <a:solidFill>
                            <a:srgbClr val="000000"/>
                          </a:solidFill>
                          <a:effectLst/>
                          <a:latin typeface="Arial" panose="020B0604020202020204" pitchFamily="34" charset="0"/>
                          <a:ea typeface="Calibri"/>
                          <a:cs typeface="Arial" panose="020B0604020202020204" pitchFamily="34" charset="0"/>
                        </a:rPr>
                        <a:t> </a:t>
                      </a:r>
                      <a:endParaRPr lang="en-ZA" sz="18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1800" b="1" dirty="0" smtClean="0">
                          <a:effectLst/>
                          <a:latin typeface="Arial" panose="020B0604020202020204" pitchFamily="34" charset="0"/>
                          <a:ea typeface="Calibri"/>
                          <a:cs typeface="Arial" panose="020B0604020202020204" pitchFamily="34" charset="0"/>
                        </a:rPr>
                        <a:t>75 967</a:t>
                      </a:r>
                      <a:endParaRPr lang="en-ZA" sz="18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1800" b="1" dirty="0" smtClean="0">
                          <a:effectLst/>
                          <a:latin typeface="Arial" panose="020B0604020202020204" pitchFamily="34" charset="0"/>
                          <a:ea typeface="Calibri"/>
                          <a:cs typeface="Arial" panose="020B0604020202020204" pitchFamily="34" charset="0"/>
                        </a:rPr>
                        <a:t>77 693</a:t>
                      </a:r>
                      <a:endParaRPr lang="en-ZA" sz="18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1800" b="1" dirty="0" smtClean="0">
                          <a:effectLst/>
                          <a:latin typeface="Arial" panose="020B0604020202020204" pitchFamily="34" charset="0"/>
                          <a:ea typeface="Calibri"/>
                          <a:cs typeface="Arial" panose="020B0604020202020204" pitchFamily="34" charset="0"/>
                        </a:rPr>
                        <a:t>82 044</a:t>
                      </a:r>
                      <a:endParaRPr lang="en-ZA" sz="18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57158">
                <a:tc>
                  <a:txBody>
                    <a:bodyPr/>
                    <a:lstStyle/>
                    <a:p>
                      <a:pPr>
                        <a:lnSpc>
                          <a:spcPct val="115000"/>
                        </a:lnSpc>
                        <a:spcAft>
                          <a:spcPts val="0"/>
                        </a:spcAft>
                      </a:pPr>
                      <a:r>
                        <a:rPr lang="en-ZA" sz="1800" b="1" kern="1200" dirty="0" smtClean="0">
                          <a:solidFill>
                            <a:srgbClr val="000000"/>
                          </a:solidFill>
                          <a:effectLst/>
                          <a:latin typeface="Arial" panose="020B0604020202020204" pitchFamily="34" charset="0"/>
                          <a:ea typeface="Calibri"/>
                          <a:cs typeface="Arial" panose="020B0604020202020204" pitchFamily="34" charset="0"/>
                        </a:rPr>
                        <a:t>Regulation and Advocacy</a:t>
                      </a:r>
                      <a:endParaRPr lang="en-ZA" sz="1800" b="1" kern="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1800" b="1" dirty="0" smtClean="0">
                          <a:effectLst/>
                          <a:latin typeface="Arial" panose="020B0604020202020204" pitchFamily="34" charset="0"/>
                          <a:ea typeface="Calibri"/>
                          <a:cs typeface="Arial" panose="020B0604020202020204" pitchFamily="34" charset="0"/>
                        </a:rPr>
                        <a:t>64 710</a:t>
                      </a:r>
                      <a:endParaRPr lang="en-ZA" sz="18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1800" b="1" dirty="0" smtClean="0">
                          <a:effectLst/>
                          <a:latin typeface="Arial" panose="020B0604020202020204" pitchFamily="34" charset="0"/>
                          <a:ea typeface="Calibri"/>
                          <a:cs typeface="Arial" panose="020B0604020202020204" pitchFamily="34" charset="0"/>
                        </a:rPr>
                        <a:t>67 628</a:t>
                      </a:r>
                      <a:endParaRPr lang="en-ZA" sz="18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1800" b="1" dirty="0" smtClean="0">
                          <a:effectLst/>
                          <a:latin typeface="Arial" panose="020B0604020202020204" pitchFamily="34" charset="0"/>
                          <a:ea typeface="Calibri"/>
                          <a:cs typeface="Arial" panose="020B0604020202020204" pitchFamily="34" charset="0"/>
                        </a:rPr>
                        <a:t>71 415</a:t>
                      </a:r>
                      <a:endParaRPr lang="en-ZA" sz="18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50024">
                <a:tc>
                  <a:txBody>
                    <a:bodyPr/>
                    <a:lstStyle/>
                    <a:p>
                      <a:pPr marL="0" indent="0">
                        <a:buNone/>
                      </a:pPr>
                      <a:r>
                        <a:rPr lang="en-ZA" sz="1800" b="1" kern="1200" dirty="0" smtClean="0">
                          <a:solidFill>
                            <a:srgbClr val="000000"/>
                          </a:solidFill>
                          <a:effectLst/>
                          <a:latin typeface="Arial" panose="020B0604020202020204" pitchFamily="34" charset="0"/>
                          <a:ea typeface="Calibri"/>
                          <a:cs typeface="Arial" panose="020B0604020202020204" pitchFamily="34" charset="0"/>
                        </a:rPr>
                        <a:t>Development and Capacitation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1800" b="1" dirty="0" smtClean="0">
                          <a:effectLst/>
                          <a:latin typeface="Arial" panose="020B0604020202020204" pitchFamily="34" charset="0"/>
                          <a:ea typeface="Calibri"/>
                          <a:cs typeface="Arial" panose="020B0604020202020204" pitchFamily="34" charset="0"/>
                        </a:rPr>
                        <a:t>13 303</a:t>
                      </a:r>
                      <a:endParaRPr lang="en-ZA" sz="18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1800" b="1" dirty="0" smtClean="0">
                          <a:effectLst/>
                          <a:latin typeface="Arial" panose="020B0604020202020204" pitchFamily="34" charset="0"/>
                          <a:ea typeface="Calibri"/>
                          <a:cs typeface="Arial" panose="020B0604020202020204" pitchFamily="34" charset="0"/>
                        </a:rPr>
                        <a:t>13 914</a:t>
                      </a:r>
                      <a:endParaRPr lang="en-ZA" sz="18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1800" b="1" dirty="0" smtClean="0">
                          <a:effectLst/>
                          <a:latin typeface="Arial" panose="020B0604020202020204" pitchFamily="34" charset="0"/>
                          <a:ea typeface="Calibri"/>
                          <a:cs typeface="Arial" panose="020B0604020202020204" pitchFamily="34" charset="0"/>
                        </a:rPr>
                        <a:t>14 693</a:t>
                      </a:r>
                      <a:endParaRPr lang="en-ZA" sz="18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85737">
                <a:tc>
                  <a:txBody>
                    <a:bodyPr/>
                    <a:lstStyle/>
                    <a:p>
                      <a:pPr>
                        <a:lnSpc>
                          <a:spcPct val="115000"/>
                        </a:lnSpc>
                        <a:spcAft>
                          <a:spcPts val="0"/>
                        </a:spcAft>
                      </a:pPr>
                      <a:r>
                        <a:rPr lang="en-ZA" sz="1800" b="1" kern="1200" dirty="0" smtClean="0">
                          <a:solidFill>
                            <a:srgbClr val="000000"/>
                          </a:solidFill>
                          <a:effectLst/>
                          <a:latin typeface="Arial" panose="020B0604020202020204" pitchFamily="34" charset="0"/>
                          <a:ea typeface="Calibri"/>
                          <a:cs typeface="Arial" panose="020B0604020202020204" pitchFamily="34" charset="0"/>
                        </a:rPr>
                        <a:t>Industry Performance and Transformation</a:t>
                      </a:r>
                      <a:endParaRPr lang="en-ZA" sz="1800" b="1" kern="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1800" b="1" dirty="0" smtClean="0">
                          <a:effectLst/>
                          <a:latin typeface="Arial" panose="020B0604020202020204" pitchFamily="34" charset="0"/>
                          <a:ea typeface="Calibri"/>
                          <a:cs typeface="Arial" panose="020B0604020202020204" pitchFamily="34" charset="0"/>
                        </a:rPr>
                        <a:t>14 497</a:t>
                      </a:r>
                      <a:endParaRPr lang="en-ZA" sz="18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1800" b="1" dirty="0" smtClean="0">
                          <a:effectLst/>
                          <a:latin typeface="Arial" panose="020B0604020202020204" pitchFamily="34" charset="0"/>
                          <a:ea typeface="Calibri"/>
                          <a:cs typeface="Arial" panose="020B0604020202020204" pitchFamily="34" charset="0"/>
                        </a:rPr>
                        <a:t>15 188</a:t>
                      </a:r>
                      <a:endParaRPr lang="en-ZA" sz="18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ZA" sz="1800" b="1" dirty="0" smtClean="0">
                          <a:effectLst/>
                          <a:latin typeface="Arial" panose="020B0604020202020204" pitchFamily="34" charset="0"/>
                          <a:ea typeface="Calibri"/>
                          <a:cs typeface="Arial" panose="020B0604020202020204" pitchFamily="34" charset="0"/>
                        </a:rPr>
                        <a:t>16 039</a:t>
                      </a:r>
                      <a:endParaRPr lang="en-ZA" sz="18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9569">
                <a:tc>
                  <a:txBody>
                    <a:bodyPr/>
                    <a:lstStyle/>
                    <a:p>
                      <a:pPr>
                        <a:lnSpc>
                          <a:spcPct val="115000"/>
                        </a:lnSpc>
                        <a:spcAft>
                          <a:spcPts val="0"/>
                        </a:spcAft>
                      </a:pPr>
                      <a:r>
                        <a:rPr lang="en-ZA" sz="1800" b="1" dirty="0">
                          <a:solidFill>
                            <a:srgbClr val="000000"/>
                          </a:solidFill>
                          <a:effectLst/>
                          <a:latin typeface="Arial" panose="020B0604020202020204" pitchFamily="34" charset="0"/>
                          <a:ea typeface="Calibri"/>
                          <a:cs typeface="Arial" panose="020B0604020202020204" pitchFamily="34" charset="0"/>
                        </a:rPr>
                        <a:t>Total</a:t>
                      </a:r>
                      <a:endParaRPr lang="en-ZA" sz="18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r>
                        <a:rPr lang="en-ZA" sz="1800" b="1" dirty="0" smtClean="0">
                          <a:effectLst/>
                          <a:latin typeface="Arial" panose="020B0604020202020204" pitchFamily="34" charset="0"/>
                          <a:ea typeface="Calibri"/>
                          <a:cs typeface="Arial" panose="020B0604020202020204" pitchFamily="34" charset="0"/>
                        </a:rPr>
                        <a:t>168 477</a:t>
                      </a:r>
                      <a:endParaRPr lang="en-ZA" sz="18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r>
                        <a:rPr lang="en-ZA" sz="1800" b="1" dirty="0" smtClean="0">
                          <a:effectLst/>
                          <a:latin typeface="Arial" panose="020B0604020202020204" pitchFamily="34" charset="0"/>
                          <a:ea typeface="Calibri"/>
                          <a:cs typeface="Arial" panose="020B0604020202020204" pitchFamily="34" charset="0"/>
                        </a:rPr>
                        <a:t>174 423</a:t>
                      </a:r>
                      <a:endParaRPr lang="en-ZA" sz="18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15000"/>
                        </a:lnSpc>
                        <a:spcAft>
                          <a:spcPts val="0"/>
                        </a:spcAft>
                      </a:pPr>
                      <a:r>
                        <a:rPr lang="en-ZA" sz="1800" b="1" smtClean="0">
                          <a:effectLst/>
                          <a:latin typeface="Arial" panose="020B0604020202020204" pitchFamily="34" charset="0"/>
                          <a:ea typeface="Calibri"/>
                          <a:cs typeface="Arial" panose="020B0604020202020204" pitchFamily="34" charset="0"/>
                        </a:rPr>
                        <a:t>184 191</a:t>
                      </a:r>
                      <a:endParaRPr lang="en-ZA" sz="18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spTree>
    <p:extLst>
      <p:ext uri="{BB962C8B-B14F-4D97-AF65-F5344CB8AC3E}">
        <p14:creationId xmlns:p14="http://schemas.microsoft.com/office/powerpoint/2010/main" xmlns="" val="2067603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48733" y="2339976"/>
            <a:ext cx="3187163" cy="1305048"/>
          </a:xfrm>
          <a:noFill/>
          <a:ln>
            <a:noFill/>
          </a:ln>
          <a:effectLst/>
          <a:scene3d>
            <a:camera prst="orthographicFront">
              <a:rot lat="0" lon="0" rev="0"/>
            </a:camera>
            <a:lightRig rig="contrasting" dir="t">
              <a:rot lat="0" lon="0" rev="7800000"/>
            </a:lightRig>
          </a:scene3d>
          <a:sp3d>
            <a:bevelT w="139700" h="139700"/>
          </a:sp3d>
        </p:spPr>
        <p:txBody>
          <a:bodyPr anchor="ctr" anchorCtr="0">
            <a:noAutofit/>
            <a:scene3d>
              <a:camera prst="orthographicFront"/>
              <a:lightRig rig="soft" dir="t">
                <a:rot lat="0" lon="0" rev="2100000"/>
              </a:lightRig>
            </a:scene3d>
            <a:sp3d prstMaterial="matte">
              <a:bevelT w="38100" h="38100"/>
              <a:contourClr>
                <a:srgbClr val="FFFFFF"/>
              </a:contourClr>
            </a:sp3d>
          </a:bodyPr>
          <a:lstStyle/>
          <a:p>
            <a:pPr algn="r" eaLnBrk="1" hangingPunct="1"/>
            <a:r>
              <a:rPr lang="en-ZA" sz="2700" dirty="0">
                <a:solidFill>
                  <a:schemeClr val="tx1"/>
                </a:solidFill>
                <a:latin typeface="Verdana" pitchFamily="34" charset="0"/>
                <a:ea typeface="+mn-ea"/>
                <a:cs typeface="+mn-cs"/>
              </a:rPr>
              <a:t>ANNUAL PERFORMANCE</a:t>
            </a:r>
            <a:br>
              <a:rPr lang="en-ZA" sz="2700" dirty="0">
                <a:solidFill>
                  <a:schemeClr val="tx1"/>
                </a:solidFill>
                <a:latin typeface="Verdana" pitchFamily="34" charset="0"/>
                <a:ea typeface="+mn-ea"/>
                <a:cs typeface="+mn-cs"/>
              </a:rPr>
            </a:br>
            <a:r>
              <a:rPr lang="en-ZA" sz="2700" dirty="0">
                <a:solidFill>
                  <a:schemeClr val="tx1"/>
                </a:solidFill>
                <a:latin typeface="Verdana" pitchFamily="34" charset="0"/>
                <a:ea typeface="+mn-ea"/>
                <a:cs typeface="+mn-cs"/>
              </a:rPr>
              <a:t> PLAN</a:t>
            </a:r>
          </a:p>
        </p:txBody>
      </p:sp>
    </p:spTree>
    <p:extLst>
      <p:ext uri="{BB962C8B-B14F-4D97-AF65-F5344CB8AC3E}">
        <p14:creationId xmlns:p14="http://schemas.microsoft.com/office/powerpoint/2010/main" xmlns="" val="38183930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1 - Administration</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xmlns="" val="2337009163"/>
              </p:ext>
            </p:extLst>
          </p:nvPr>
        </p:nvGraphicFramePr>
        <p:xfrm>
          <a:off x="469032" y="1556792"/>
          <a:ext cx="8229600" cy="1097280"/>
        </p:xfrm>
        <a:graphic>
          <a:graphicData uri="http://schemas.openxmlformats.org/drawingml/2006/table">
            <a:tbl>
              <a:tblPr firstRow="1" firstCol="1" bandRow="1">
                <a:tableStyleId>{5C22544A-7EE6-4342-B048-85BDC9FD1C3A}</a:tableStyleId>
              </a:tblPr>
              <a:tblGrid>
                <a:gridCol w="2175906"/>
                <a:gridCol w="6053694"/>
              </a:tblGrid>
              <a:tr h="274155">
                <a:tc gridSpan="2">
                  <a:txBody>
                    <a:bodyPr/>
                    <a:lstStyle/>
                    <a:p>
                      <a:pPr algn="just">
                        <a:lnSpc>
                          <a:spcPct val="150000"/>
                        </a:lnSpc>
                        <a:spcAft>
                          <a:spcPts val="0"/>
                        </a:spcAft>
                      </a:pPr>
                      <a:r>
                        <a:rPr lang="en-GB" sz="1600">
                          <a:effectLst/>
                        </a:rPr>
                        <a:t>Sub-Programme – Financial Management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hMerge="1">
                  <a:txBody>
                    <a:bodyPr/>
                    <a:lstStyle/>
                    <a:p>
                      <a:endParaRPr lang="en-GB"/>
                    </a:p>
                  </a:txBody>
                  <a:tcPr/>
                </a:tc>
              </a:tr>
              <a:tr h="253848">
                <a:tc>
                  <a:txBody>
                    <a:bodyPr/>
                    <a:lstStyle/>
                    <a:p>
                      <a:pPr algn="just">
                        <a:lnSpc>
                          <a:spcPct val="150000"/>
                        </a:lnSpc>
                        <a:spcAft>
                          <a:spcPts val="0"/>
                        </a:spcAft>
                      </a:pPr>
                      <a:r>
                        <a:rPr lang="en-GB" sz="1600">
                          <a:effectLst/>
                        </a:rPr>
                        <a:t>Strategic Objective 1.1</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algn="just">
                        <a:lnSpc>
                          <a:spcPct val="150000"/>
                        </a:lnSpc>
                        <a:spcAft>
                          <a:spcPts val="0"/>
                        </a:spcAft>
                      </a:pPr>
                      <a:r>
                        <a:rPr lang="en-GB" sz="1600">
                          <a:effectLst/>
                        </a:rPr>
                        <a:t>To increase alternate revenue streams to 75% by 2020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r h="228463">
                <a:tc>
                  <a:txBody>
                    <a:bodyPr/>
                    <a:lstStyle/>
                    <a:p>
                      <a:pPr algn="just">
                        <a:lnSpc>
                          <a:spcPct val="150000"/>
                        </a:lnSpc>
                        <a:spcAft>
                          <a:spcPts val="0"/>
                        </a:spcAft>
                      </a:pPr>
                      <a:r>
                        <a:rPr lang="en-GB" sz="1600">
                          <a:effectLst/>
                        </a:rPr>
                        <a:t>Objective Statement: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marL="342900" lvl="0" indent="-342900" algn="just">
                        <a:lnSpc>
                          <a:spcPct val="150000"/>
                        </a:lnSpc>
                        <a:spcAft>
                          <a:spcPts val="0"/>
                        </a:spcAft>
                        <a:buFont typeface="Symbol" panose="05050102010706020507" pitchFamily="18" charset="2"/>
                        <a:buChar char=""/>
                        <a:tabLst>
                          <a:tab pos="228600" algn="l"/>
                        </a:tabLst>
                      </a:pPr>
                      <a:r>
                        <a:rPr lang="en-GB" sz="1600" dirty="0">
                          <a:effectLst/>
                        </a:rPr>
                        <a:t>To source alternative revenue to achieve cidb objectives.</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1718492591"/>
              </p:ext>
            </p:extLst>
          </p:nvPr>
        </p:nvGraphicFramePr>
        <p:xfrm>
          <a:off x="447948" y="3212976"/>
          <a:ext cx="8229600" cy="1463040"/>
        </p:xfrm>
        <a:graphic>
          <a:graphicData uri="http://schemas.openxmlformats.org/drawingml/2006/table">
            <a:tbl>
              <a:tblPr firstRow="1" firstCol="1" bandRow="1">
                <a:tableStyleId>{5C22544A-7EE6-4342-B048-85BDC9FD1C3A}</a:tableStyleId>
              </a:tblPr>
              <a:tblGrid>
                <a:gridCol w="2175906"/>
                <a:gridCol w="6053694"/>
              </a:tblGrid>
              <a:tr h="228463">
                <a:tc gridSpan="2">
                  <a:txBody>
                    <a:bodyPr/>
                    <a:lstStyle/>
                    <a:p>
                      <a:pPr algn="just">
                        <a:lnSpc>
                          <a:spcPct val="150000"/>
                        </a:lnSpc>
                        <a:spcAft>
                          <a:spcPts val="0"/>
                        </a:spcAft>
                      </a:pPr>
                      <a:r>
                        <a:rPr lang="en-GB" sz="1600">
                          <a:effectLst/>
                        </a:rPr>
                        <a:t>Sub-Programme – Information Communications and Technology</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hMerge="1">
                  <a:txBody>
                    <a:bodyPr/>
                    <a:lstStyle/>
                    <a:p>
                      <a:endParaRPr lang="en-GB"/>
                    </a:p>
                  </a:txBody>
                  <a:tcPr/>
                </a:tc>
              </a:tr>
              <a:tr h="253848">
                <a:tc>
                  <a:txBody>
                    <a:bodyPr/>
                    <a:lstStyle/>
                    <a:p>
                      <a:pPr algn="just">
                        <a:lnSpc>
                          <a:spcPct val="150000"/>
                        </a:lnSpc>
                        <a:spcAft>
                          <a:spcPts val="0"/>
                        </a:spcAft>
                      </a:pPr>
                      <a:r>
                        <a:rPr lang="en-GB" sz="1600">
                          <a:effectLst/>
                        </a:rPr>
                        <a:t>Strategic Objective 1.2</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algn="just">
                        <a:lnSpc>
                          <a:spcPct val="150000"/>
                        </a:lnSpc>
                        <a:spcAft>
                          <a:spcPts val="0"/>
                        </a:spcAft>
                      </a:pPr>
                      <a:r>
                        <a:rPr lang="en-GB" sz="1600">
                          <a:effectLst/>
                        </a:rPr>
                        <a:t>To achieve a 4</a:t>
                      </a:r>
                      <a:r>
                        <a:rPr lang="en-GB" sz="1600" baseline="30000">
                          <a:effectLst/>
                        </a:rPr>
                        <a:t>th</a:t>
                      </a:r>
                      <a:r>
                        <a:rPr lang="en-GB" sz="1600">
                          <a:effectLst/>
                        </a:rPr>
                        <a:t> level of maturity of ICT governance framework by 2020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r h="456926">
                <a:tc>
                  <a:txBody>
                    <a:bodyPr/>
                    <a:lstStyle/>
                    <a:p>
                      <a:pPr algn="just">
                        <a:lnSpc>
                          <a:spcPct val="150000"/>
                        </a:lnSpc>
                        <a:spcAft>
                          <a:spcPts val="0"/>
                        </a:spcAft>
                      </a:pPr>
                      <a:r>
                        <a:rPr lang="en-GB" sz="1600">
                          <a:effectLst/>
                        </a:rPr>
                        <a:t>Objective Statement: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marL="342900" lvl="0" indent="-342900" algn="just">
                        <a:lnSpc>
                          <a:spcPct val="150000"/>
                        </a:lnSpc>
                        <a:spcAft>
                          <a:spcPts val="0"/>
                        </a:spcAft>
                        <a:buFont typeface="Symbol" panose="05050102010706020507" pitchFamily="18" charset="2"/>
                        <a:buChar char=""/>
                      </a:pPr>
                      <a:r>
                        <a:rPr lang="en-GB" sz="1600" dirty="0">
                          <a:effectLst/>
                        </a:rPr>
                        <a:t>To increase accessibility of ICT services to improve on the service delivery turnaround times that risks can be minimised.</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bl>
          </a:graphicData>
        </a:graphic>
      </p:graphicFrame>
    </p:spTree>
    <p:extLst>
      <p:ext uri="{BB962C8B-B14F-4D97-AF65-F5344CB8AC3E}">
        <p14:creationId xmlns:p14="http://schemas.microsoft.com/office/powerpoint/2010/main" xmlns="" val="3051665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1 - Administration</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xmlns="" val="3193276511"/>
              </p:ext>
            </p:extLst>
          </p:nvPr>
        </p:nvGraphicFramePr>
        <p:xfrm>
          <a:off x="461269" y="1196752"/>
          <a:ext cx="8229599" cy="4754880"/>
        </p:xfrm>
        <a:graphic>
          <a:graphicData uri="http://schemas.openxmlformats.org/drawingml/2006/table">
            <a:tbl>
              <a:tblPr firstRow="1" firstCol="1" bandRow="1">
                <a:tableStyleId>{5C22544A-7EE6-4342-B048-85BDC9FD1C3A}</a:tableStyleId>
              </a:tblPr>
              <a:tblGrid>
                <a:gridCol w="2175906"/>
                <a:gridCol w="6053693"/>
              </a:tblGrid>
              <a:tr h="228463">
                <a:tc gridSpan="2">
                  <a:txBody>
                    <a:bodyPr/>
                    <a:lstStyle/>
                    <a:p>
                      <a:pPr algn="just">
                        <a:lnSpc>
                          <a:spcPct val="150000"/>
                        </a:lnSpc>
                        <a:spcAft>
                          <a:spcPts val="0"/>
                        </a:spcAft>
                      </a:pPr>
                      <a:r>
                        <a:rPr lang="en-GB" sz="1600" dirty="0">
                          <a:effectLst/>
                        </a:rPr>
                        <a:t>Sub-Programme – Strategic and Corporate Governance</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hMerge="1">
                  <a:txBody>
                    <a:bodyPr/>
                    <a:lstStyle/>
                    <a:p>
                      <a:endParaRPr lang="en-GB"/>
                    </a:p>
                  </a:txBody>
                  <a:tcPr/>
                </a:tc>
              </a:tr>
              <a:tr h="253848">
                <a:tc>
                  <a:txBody>
                    <a:bodyPr/>
                    <a:lstStyle/>
                    <a:p>
                      <a:pPr algn="just">
                        <a:lnSpc>
                          <a:spcPct val="150000"/>
                        </a:lnSpc>
                        <a:spcAft>
                          <a:spcPts val="0"/>
                        </a:spcAft>
                      </a:pPr>
                      <a:r>
                        <a:rPr lang="en-GB" sz="1000">
                          <a:effectLst/>
                        </a:rPr>
                        <a:t>Strategic Objective 1.3</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algn="just">
                        <a:lnSpc>
                          <a:spcPct val="150000"/>
                        </a:lnSpc>
                        <a:spcAft>
                          <a:spcPts val="0"/>
                        </a:spcAft>
                      </a:pPr>
                      <a:r>
                        <a:rPr lang="en-GB" sz="1600">
                          <a:effectLst/>
                        </a:rPr>
                        <a:t>To become a high performing organisation that will achieve all objectives and set targets</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r h="456926">
                <a:tc>
                  <a:txBody>
                    <a:bodyPr/>
                    <a:lstStyle/>
                    <a:p>
                      <a:pPr algn="just">
                        <a:lnSpc>
                          <a:spcPct val="150000"/>
                        </a:lnSpc>
                        <a:spcAft>
                          <a:spcPts val="0"/>
                        </a:spcAft>
                      </a:pPr>
                      <a:r>
                        <a:rPr lang="en-GB" sz="1000">
                          <a:effectLst/>
                        </a:rPr>
                        <a:t>Objective Statement:</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marL="342900" lvl="0" indent="-342900" algn="just">
                        <a:lnSpc>
                          <a:spcPct val="150000"/>
                        </a:lnSpc>
                        <a:spcAft>
                          <a:spcPts val="0"/>
                        </a:spcAft>
                        <a:buFont typeface="Symbol" panose="05050102010706020507" pitchFamily="18" charset="2"/>
                        <a:buChar char=""/>
                      </a:pPr>
                      <a:r>
                        <a:rPr lang="en-GB" sz="1600">
                          <a:effectLst/>
                        </a:rPr>
                        <a:t>To ensure that all systems, processes and procedures are effective for the organisation to achieve all targets.</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r h="228463">
                <a:tc>
                  <a:txBody>
                    <a:bodyPr/>
                    <a:lstStyle/>
                    <a:p>
                      <a:pPr algn="just">
                        <a:lnSpc>
                          <a:spcPct val="150000"/>
                        </a:lnSpc>
                        <a:spcAft>
                          <a:spcPts val="0"/>
                        </a:spcAft>
                      </a:pPr>
                      <a:r>
                        <a:rPr lang="en-GB" sz="1000">
                          <a:effectLst/>
                        </a:rPr>
                        <a:t>Strategic Objective 1.4</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algn="just">
                        <a:lnSpc>
                          <a:spcPct val="150000"/>
                        </a:lnSpc>
                        <a:spcAft>
                          <a:spcPts val="0"/>
                        </a:spcAft>
                      </a:pPr>
                      <a:r>
                        <a:rPr lang="en-GB" sz="1600">
                          <a:effectLst/>
                        </a:rPr>
                        <a:t>To ensure that the cidb is complying to all legislative requirements</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r h="456926">
                <a:tc>
                  <a:txBody>
                    <a:bodyPr/>
                    <a:lstStyle/>
                    <a:p>
                      <a:pPr algn="just">
                        <a:lnSpc>
                          <a:spcPct val="150000"/>
                        </a:lnSpc>
                        <a:spcAft>
                          <a:spcPts val="0"/>
                        </a:spcAft>
                      </a:pPr>
                      <a:r>
                        <a:rPr lang="en-GB" sz="1000">
                          <a:effectLst/>
                        </a:rPr>
                        <a:t>Objective Statement</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marL="342900" lvl="0" indent="-342900" algn="just">
                        <a:lnSpc>
                          <a:spcPct val="150000"/>
                        </a:lnSpc>
                        <a:spcAft>
                          <a:spcPts val="0"/>
                        </a:spcAft>
                        <a:buFont typeface="Symbol" panose="05050102010706020507" pitchFamily="18" charset="2"/>
                        <a:buChar char=""/>
                      </a:pPr>
                      <a:r>
                        <a:rPr lang="en-GB" sz="1600">
                          <a:effectLst/>
                        </a:rPr>
                        <a:t>To manage and improve on the mechanisms within the cidb to comply to all legislative requirements.</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r h="228463">
                <a:tc>
                  <a:txBody>
                    <a:bodyPr/>
                    <a:lstStyle/>
                    <a:p>
                      <a:pPr algn="just">
                        <a:lnSpc>
                          <a:spcPct val="150000"/>
                        </a:lnSpc>
                        <a:spcAft>
                          <a:spcPts val="0"/>
                        </a:spcAft>
                      </a:pPr>
                      <a:r>
                        <a:rPr lang="en-GB" sz="1000">
                          <a:effectLst/>
                        </a:rPr>
                        <a:t>Strategic Objective 1.5</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algn="just">
                        <a:lnSpc>
                          <a:spcPct val="150000"/>
                        </a:lnSpc>
                        <a:spcAft>
                          <a:spcPts val="0"/>
                        </a:spcAft>
                      </a:pPr>
                      <a:r>
                        <a:rPr lang="en-GB" sz="1600">
                          <a:effectLst/>
                        </a:rPr>
                        <a:t>To grow talented human capital by achieving a human capital value add rating of 9% by 2020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r h="456926">
                <a:tc>
                  <a:txBody>
                    <a:bodyPr/>
                    <a:lstStyle/>
                    <a:p>
                      <a:pPr algn="just">
                        <a:lnSpc>
                          <a:spcPct val="150000"/>
                        </a:lnSpc>
                        <a:spcAft>
                          <a:spcPts val="0"/>
                        </a:spcAft>
                      </a:pPr>
                      <a:r>
                        <a:rPr lang="en-GB" sz="1000">
                          <a:effectLst/>
                        </a:rPr>
                        <a:t>Objective Statement</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marL="342900" lvl="0" indent="-342900" algn="just">
                        <a:lnSpc>
                          <a:spcPct val="150000"/>
                        </a:lnSpc>
                        <a:spcAft>
                          <a:spcPts val="0"/>
                        </a:spcAft>
                        <a:buFont typeface="Symbol" panose="05050102010706020507" pitchFamily="18" charset="2"/>
                        <a:buChar char=""/>
                      </a:pPr>
                      <a:r>
                        <a:rPr lang="en-GB" sz="1600" dirty="0">
                          <a:effectLst/>
                        </a:rPr>
                        <a:t>To provide all-inclusive timeous human resource value chain and services for optimal human resource allocation, utilisation and efficiency within a trusting relational environment.</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bl>
          </a:graphicData>
        </a:graphic>
      </p:graphicFrame>
    </p:spTree>
    <p:extLst>
      <p:ext uri="{BB962C8B-B14F-4D97-AF65-F5344CB8AC3E}">
        <p14:creationId xmlns:p14="http://schemas.microsoft.com/office/powerpoint/2010/main" xmlns="" val="1690802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Vision - Reviewed</a:t>
            </a:r>
            <a:endParaRPr lang="en-ZA" dirty="0"/>
          </a:p>
        </p:txBody>
      </p:sp>
      <p:sp>
        <p:nvSpPr>
          <p:cNvPr id="3" name="Content Placeholder 2"/>
          <p:cNvSpPr>
            <a:spLocks noGrp="1"/>
          </p:cNvSpPr>
          <p:nvPr>
            <p:ph idx="1"/>
          </p:nvPr>
        </p:nvSpPr>
        <p:spPr>
          <a:xfrm>
            <a:off x="179512" y="1628800"/>
            <a:ext cx="8229600" cy="4525963"/>
          </a:xfrm>
        </p:spPr>
        <p:txBody>
          <a:bodyPr/>
          <a:lstStyle/>
          <a:p>
            <a:pPr algn="ctr">
              <a:buNone/>
            </a:pPr>
            <a:r>
              <a:rPr lang="en-US" sz="3600" dirty="0" smtClean="0"/>
              <a:t>         </a:t>
            </a:r>
          </a:p>
          <a:p>
            <a:pPr algn="ctr">
              <a:buNone/>
            </a:pPr>
            <a:endParaRPr lang="en-US" sz="3600" dirty="0" smtClean="0"/>
          </a:p>
        </p:txBody>
      </p:sp>
      <p:sp>
        <p:nvSpPr>
          <p:cNvPr id="62465" name="Rectangle 1"/>
          <p:cNvSpPr>
            <a:spLocks noChangeArrowheads="1"/>
          </p:cNvSpPr>
          <p:nvPr/>
        </p:nvSpPr>
        <p:spPr bwMode="auto">
          <a:xfrm>
            <a:off x="827584" y="2204283"/>
            <a:ext cx="705678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smtClean="0">
                <a:ln>
                  <a:noFill/>
                </a:ln>
                <a:solidFill>
                  <a:srgbClr val="000000"/>
                </a:solidFill>
                <a:effectLst>
                  <a:outerShdw blurRad="38100" dist="38100" dir="2700000" algn="tl">
                    <a:srgbClr val="C0C0C0"/>
                  </a:outerShdw>
                </a:effectLst>
                <a:latin typeface="+mn-lt"/>
                <a:ea typeface="MS PGothic" pitchFamily="34" charset="-128"/>
                <a:cs typeface="Arial" pitchFamily="34" charset="0"/>
              </a:rPr>
              <a:t> </a:t>
            </a:r>
            <a:endParaRPr kumimoji="0" lang="en-ZA" sz="2800" b="0" i="0" u="none" strike="noStrike" cap="none" normalizeH="0" baseline="0" dirty="0" smtClean="0">
              <a:ln>
                <a:noFill/>
              </a:ln>
              <a:solidFill>
                <a:schemeClr val="tx1"/>
              </a:solidFill>
              <a:effectLst/>
              <a:latin typeface="+mn-lt"/>
              <a:cs typeface="Arial" pitchFamily="34" charset="0"/>
            </a:endParaRPr>
          </a:p>
        </p:txBody>
      </p:sp>
      <p:sp>
        <p:nvSpPr>
          <p:cNvPr id="4" name="Rectangle 3"/>
          <p:cNvSpPr/>
          <p:nvPr/>
        </p:nvSpPr>
        <p:spPr>
          <a:xfrm>
            <a:off x="467544" y="1352624"/>
            <a:ext cx="8208912" cy="4247317"/>
          </a:xfrm>
          <a:prstGeom prst="rect">
            <a:avLst/>
          </a:prstGeom>
        </p:spPr>
        <p:txBody>
          <a:bodyPr wrap="square">
            <a:spAutoFit/>
          </a:bodyPr>
          <a:lstStyle/>
          <a:p>
            <a:pPr algn="ctr"/>
            <a:r>
              <a:rPr lang="en-ZA" sz="5400" b="1" dirty="0" smtClean="0">
                <a:latin typeface="Calibri" panose="020F0502020204030204" pitchFamily="34" charset="0"/>
                <a:ea typeface="Calibri" panose="020F0502020204030204" pitchFamily="34" charset="0"/>
                <a:cs typeface="Times New Roman" panose="02020603050405020304" pitchFamily="18" charset="0"/>
              </a:rPr>
              <a:t>A transformed construction </a:t>
            </a:r>
            <a:r>
              <a:rPr lang="en-ZA" sz="5400" b="1" dirty="0">
                <a:latin typeface="Calibri" panose="020F0502020204030204" pitchFamily="34" charset="0"/>
                <a:ea typeface="Calibri" panose="020F0502020204030204" pitchFamily="34" charset="0"/>
                <a:cs typeface="Times New Roman" panose="02020603050405020304" pitchFamily="18" charset="0"/>
              </a:rPr>
              <a:t>industry that is </a:t>
            </a:r>
            <a:r>
              <a:rPr lang="en-ZA" sz="5400" b="1" dirty="0" smtClean="0">
                <a:latin typeface="Calibri" panose="020F0502020204030204" pitchFamily="34" charset="0"/>
                <a:ea typeface="Calibri" panose="020F0502020204030204" pitchFamily="34" charset="0"/>
                <a:cs typeface="Times New Roman" panose="02020603050405020304" pitchFamily="18" charset="0"/>
              </a:rPr>
              <a:t>inclusive</a:t>
            </a:r>
            <a:r>
              <a:rPr lang="en-ZA" sz="5400" b="1" dirty="0">
                <a:latin typeface="Calibri" panose="020F0502020204030204" pitchFamily="34" charset="0"/>
                <a:ea typeface="Calibri" panose="020F0502020204030204" pitchFamily="34" charset="0"/>
                <a:cs typeface="Times New Roman" panose="02020603050405020304" pitchFamily="18" charset="0"/>
              </a:rPr>
              <a:t>, ethical </a:t>
            </a:r>
            <a:r>
              <a:rPr lang="en-ZA" sz="5400" b="1" dirty="0" smtClean="0">
                <a:latin typeface="Calibri" panose="020F0502020204030204" pitchFamily="34" charset="0"/>
                <a:ea typeface="Calibri" panose="020F0502020204030204" pitchFamily="34" charset="0"/>
                <a:cs typeface="Times New Roman" panose="02020603050405020304" pitchFamily="18" charset="0"/>
              </a:rPr>
              <a:t>and contributes </a:t>
            </a:r>
            <a:r>
              <a:rPr lang="en-ZA" sz="5400" b="1" dirty="0">
                <a:latin typeface="Calibri" panose="020F0502020204030204" pitchFamily="34" charset="0"/>
                <a:ea typeface="Calibri" panose="020F0502020204030204" pitchFamily="34" charset="0"/>
                <a:cs typeface="Times New Roman" panose="02020603050405020304" pitchFamily="18" charset="0"/>
              </a:rPr>
              <a:t>to a prosperous South </a:t>
            </a:r>
            <a:r>
              <a:rPr lang="en-ZA" sz="5400" b="1" dirty="0" smtClean="0">
                <a:latin typeface="Calibri" panose="020F0502020204030204" pitchFamily="34" charset="0"/>
                <a:ea typeface="Calibri" panose="020F0502020204030204" pitchFamily="34" charset="0"/>
                <a:cs typeface="Times New Roman" panose="02020603050405020304" pitchFamily="18" charset="0"/>
              </a:rPr>
              <a:t>Africa and the World</a:t>
            </a:r>
            <a:endParaRPr lang="en-GB" sz="5400" b="1" dirty="0"/>
          </a:p>
        </p:txBody>
      </p:sp>
    </p:spTree>
    <p:extLst>
      <p:ext uri="{BB962C8B-B14F-4D97-AF65-F5344CB8AC3E}">
        <p14:creationId xmlns:p14="http://schemas.microsoft.com/office/powerpoint/2010/main" xmlns="" val="16761847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1 - Administration</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2630921840"/>
              </p:ext>
            </p:extLst>
          </p:nvPr>
        </p:nvGraphicFramePr>
        <p:xfrm>
          <a:off x="457200" y="1150142"/>
          <a:ext cx="8229600" cy="4754880"/>
        </p:xfrm>
        <a:graphic>
          <a:graphicData uri="http://schemas.openxmlformats.org/drawingml/2006/table">
            <a:tbl>
              <a:tblPr firstRow="1" firstCol="1" bandRow="1">
                <a:tableStyleId>{5C22544A-7EE6-4342-B048-85BDC9FD1C3A}</a:tableStyleId>
              </a:tblPr>
              <a:tblGrid>
                <a:gridCol w="2175906"/>
                <a:gridCol w="6053694"/>
              </a:tblGrid>
              <a:tr h="228463">
                <a:tc gridSpan="2">
                  <a:txBody>
                    <a:bodyPr/>
                    <a:lstStyle/>
                    <a:p>
                      <a:pPr algn="just">
                        <a:lnSpc>
                          <a:spcPct val="150000"/>
                        </a:lnSpc>
                        <a:spcAft>
                          <a:spcPts val="0"/>
                        </a:spcAft>
                      </a:pPr>
                      <a:r>
                        <a:rPr lang="en-GB" sz="1600">
                          <a:effectLst/>
                        </a:rPr>
                        <a:t>Sub-Programme – Strategic and Corporate Governance</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hMerge="1">
                  <a:txBody>
                    <a:bodyPr/>
                    <a:lstStyle/>
                    <a:p>
                      <a:endParaRPr lang="en-GB"/>
                    </a:p>
                  </a:txBody>
                  <a:tcPr/>
                </a:tc>
              </a:tr>
              <a:tr h="456926">
                <a:tc>
                  <a:txBody>
                    <a:bodyPr/>
                    <a:lstStyle/>
                    <a:p>
                      <a:pPr algn="just">
                        <a:lnSpc>
                          <a:spcPct val="150000"/>
                        </a:lnSpc>
                        <a:spcAft>
                          <a:spcPts val="0"/>
                        </a:spcAft>
                      </a:pPr>
                      <a:r>
                        <a:rPr lang="en-GB" sz="1600">
                          <a:effectLst/>
                        </a:rPr>
                        <a:t>Strategic Objective 1.6</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algn="just">
                        <a:lnSpc>
                          <a:spcPct val="150000"/>
                        </a:lnSpc>
                        <a:spcAft>
                          <a:spcPts val="0"/>
                        </a:spcAft>
                      </a:pPr>
                      <a:r>
                        <a:rPr lang="en-GB" sz="1600">
                          <a:effectLst/>
                        </a:rPr>
                        <a:t>To ensure that sound governance practices are implemented through effective implementation of all Board decisions and resolutions</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r h="456926">
                <a:tc>
                  <a:txBody>
                    <a:bodyPr/>
                    <a:lstStyle/>
                    <a:p>
                      <a:pPr algn="just">
                        <a:lnSpc>
                          <a:spcPct val="150000"/>
                        </a:lnSpc>
                        <a:spcAft>
                          <a:spcPts val="0"/>
                        </a:spcAft>
                      </a:pPr>
                      <a:r>
                        <a:rPr lang="en-GB" sz="1600">
                          <a:effectLst/>
                        </a:rPr>
                        <a:t>Objective Statement: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marL="342900" lvl="0" indent="-342900" algn="just">
                        <a:lnSpc>
                          <a:spcPct val="150000"/>
                        </a:lnSpc>
                        <a:spcAft>
                          <a:spcPts val="0"/>
                        </a:spcAft>
                        <a:buFont typeface="Symbol" panose="05050102010706020507" pitchFamily="18" charset="2"/>
                        <a:buChar char=""/>
                      </a:pPr>
                      <a:r>
                        <a:rPr lang="en-GB" sz="1600">
                          <a:effectLst/>
                        </a:rPr>
                        <a:t>To ensure that the Board can fulfil fiduciary duties and mandate through decisions and resolutions that are effectively implemented within the organisation.</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r h="456926">
                <a:tc>
                  <a:txBody>
                    <a:bodyPr/>
                    <a:lstStyle/>
                    <a:p>
                      <a:pPr algn="just">
                        <a:lnSpc>
                          <a:spcPct val="150000"/>
                        </a:lnSpc>
                        <a:spcAft>
                          <a:spcPts val="0"/>
                        </a:spcAft>
                      </a:pPr>
                      <a:r>
                        <a:rPr lang="en-GB" sz="1600">
                          <a:effectLst/>
                        </a:rPr>
                        <a:t>Strategic Objective 1.7</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algn="just">
                        <a:lnSpc>
                          <a:spcPct val="150000"/>
                        </a:lnSpc>
                        <a:spcAft>
                          <a:spcPts val="0"/>
                        </a:spcAft>
                      </a:pPr>
                      <a:r>
                        <a:rPr lang="en-GB" sz="1600">
                          <a:effectLst/>
                        </a:rPr>
                        <a:t>To become a reputable organisation through sound stakeholder relations and improved customer satisfaction levels by 2020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r h="685389">
                <a:tc>
                  <a:txBody>
                    <a:bodyPr/>
                    <a:lstStyle/>
                    <a:p>
                      <a:pPr algn="just">
                        <a:lnSpc>
                          <a:spcPct val="150000"/>
                        </a:lnSpc>
                        <a:spcAft>
                          <a:spcPts val="0"/>
                        </a:spcAft>
                      </a:pPr>
                      <a:r>
                        <a:rPr lang="en-GB" sz="1600">
                          <a:effectLst/>
                        </a:rPr>
                        <a:t>Objective Statement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marL="342900" lvl="0" indent="-342900" algn="just">
                        <a:lnSpc>
                          <a:spcPct val="150000"/>
                        </a:lnSpc>
                        <a:spcAft>
                          <a:spcPts val="0"/>
                        </a:spcAft>
                        <a:buFont typeface="Symbol" panose="05050102010706020507" pitchFamily="18" charset="2"/>
                        <a:buChar char=""/>
                      </a:pPr>
                      <a:r>
                        <a:rPr lang="en-GB" sz="1600" dirty="0">
                          <a:effectLst/>
                        </a:rPr>
                        <a:t>To improve the internal and external brand awareness, customer understanding of the mandate and responsiveness of the cidb services as well as the reputation and credibility of the cidb through effective liaison, communication and stakeholder relations management.</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bl>
          </a:graphicData>
        </a:graphic>
      </p:graphicFrame>
    </p:spTree>
    <p:extLst>
      <p:ext uri="{BB962C8B-B14F-4D97-AF65-F5344CB8AC3E}">
        <p14:creationId xmlns:p14="http://schemas.microsoft.com/office/powerpoint/2010/main" xmlns="" val="1066098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2 – Regulation and Advocacy</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2819628290"/>
              </p:ext>
            </p:extLst>
          </p:nvPr>
        </p:nvGraphicFramePr>
        <p:xfrm>
          <a:off x="457200" y="1184530"/>
          <a:ext cx="8229600" cy="2926080"/>
        </p:xfrm>
        <a:graphic>
          <a:graphicData uri="http://schemas.openxmlformats.org/drawingml/2006/table">
            <a:tbl>
              <a:tblPr firstRow="1" firstCol="1" bandRow="1">
                <a:tableStyleId>{5C22544A-7EE6-4342-B048-85BDC9FD1C3A}</a:tableStyleId>
              </a:tblPr>
              <a:tblGrid>
                <a:gridCol w="2175906"/>
                <a:gridCol w="6053694"/>
              </a:tblGrid>
              <a:tr h="228463">
                <a:tc gridSpan="2">
                  <a:txBody>
                    <a:bodyPr/>
                    <a:lstStyle/>
                    <a:p>
                      <a:pPr algn="just">
                        <a:lnSpc>
                          <a:spcPct val="150000"/>
                        </a:lnSpc>
                        <a:spcAft>
                          <a:spcPts val="0"/>
                        </a:spcAft>
                      </a:pPr>
                      <a:r>
                        <a:rPr lang="en-GB" sz="1600" dirty="0">
                          <a:effectLst/>
                        </a:rPr>
                        <a:t>Sub-Programme – Regulatory Framework Compliance</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hMerge="1">
                  <a:txBody>
                    <a:bodyPr/>
                    <a:lstStyle/>
                    <a:p>
                      <a:endParaRPr lang="en-GB"/>
                    </a:p>
                  </a:txBody>
                  <a:tcPr/>
                </a:tc>
              </a:tr>
              <a:tr h="456926">
                <a:tc>
                  <a:txBody>
                    <a:bodyPr/>
                    <a:lstStyle/>
                    <a:p>
                      <a:pPr algn="just">
                        <a:lnSpc>
                          <a:spcPct val="150000"/>
                        </a:lnSpc>
                        <a:spcAft>
                          <a:spcPts val="0"/>
                        </a:spcAft>
                      </a:pPr>
                      <a:r>
                        <a:rPr lang="en-GB" sz="1600">
                          <a:effectLst/>
                        </a:rPr>
                        <a:t>Strategic Objective 2.1</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algn="just">
                        <a:lnSpc>
                          <a:spcPct val="150000"/>
                        </a:lnSpc>
                        <a:spcAft>
                          <a:spcPts val="0"/>
                        </a:spcAft>
                      </a:pPr>
                      <a:r>
                        <a:rPr lang="en-GB" sz="1600">
                          <a:effectLst/>
                        </a:rPr>
                        <a:t>To increase compliance with the regulatory framework by ensuring projects and client developmental procurement practices achieves high levels of compliance</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r h="685389">
                <a:tc>
                  <a:txBody>
                    <a:bodyPr/>
                    <a:lstStyle/>
                    <a:p>
                      <a:pPr algn="just">
                        <a:lnSpc>
                          <a:spcPct val="150000"/>
                        </a:lnSpc>
                        <a:spcAft>
                          <a:spcPts val="0"/>
                        </a:spcAft>
                      </a:pPr>
                      <a:r>
                        <a:rPr lang="en-GB" sz="1600">
                          <a:effectLst/>
                        </a:rPr>
                        <a:t>Objective Statement: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marL="342900" lvl="0" indent="-342900" algn="just">
                        <a:lnSpc>
                          <a:spcPct val="150000"/>
                        </a:lnSpc>
                        <a:spcAft>
                          <a:spcPts val="0"/>
                        </a:spcAft>
                        <a:buFont typeface="Symbol" panose="05050102010706020507" pitchFamily="18" charset="2"/>
                        <a:buChar char=""/>
                      </a:pPr>
                      <a:r>
                        <a:rPr lang="en-GB" sz="1600" dirty="0">
                          <a:effectLst/>
                        </a:rPr>
                        <a:t>To ensure compliance with cidb prescripts for registrations, invitation and awards, best practice and standards, Code of Conduct to stimulate sustainable growth, reform and improvement of the construction sector.</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197571233"/>
              </p:ext>
            </p:extLst>
          </p:nvPr>
        </p:nvGraphicFramePr>
        <p:xfrm>
          <a:off x="457200" y="4149080"/>
          <a:ext cx="8229600" cy="2560320"/>
        </p:xfrm>
        <a:graphic>
          <a:graphicData uri="http://schemas.openxmlformats.org/drawingml/2006/table">
            <a:tbl>
              <a:tblPr firstRow="1" firstCol="1" bandRow="1">
                <a:tableStyleId>{5C22544A-7EE6-4342-B048-85BDC9FD1C3A}</a:tableStyleId>
              </a:tblPr>
              <a:tblGrid>
                <a:gridCol w="2175906"/>
                <a:gridCol w="6053694"/>
              </a:tblGrid>
              <a:tr h="228463">
                <a:tc gridSpan="2">
                  <a:txBody>
                    <a:bodyPr/>
                    <a:lstStyle/>
                    <a:p>
                      <a:pPr algn="just">
                        <a:lnSpc>
                          <a:spcPct val="150000"/>
                        </a:lnSpc>
                        <a:spcAft>
                          <a:spcPts val="0"/>
                        </a:spcAft>
                      </a:pPr>
                      <a:r>
                        <a:rPr lang="en-GB" sz="1600">
                          <a:effectLst/>
                        </a:rPr>
                        <a:t>Sub-Programme – Registrations</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hMerge="1">
                  <a:txBody>
                    <a:bodyPr/>
                    <a:lstStyle/>
                    <a:p>
                      <a:endParaRPr lang="en-GB"/>
                    </a:p>
                  </a:txBody>
                  <a:tcPr/>
                </a:tc>
              </a:tr>
              <a:tr h="253848">
                <a:tc>
                  <a:txBody>
                    <a:bodyPr/>
                    <a:lstStyle/>
                    <a:p>
                      <a:pPr algn="just">
                        <a:lnSpc>
                          <a:spcPct val="150000"/>
                        </a:lnSpc>
                        <a:spcAft>
                          <a:spcPts val="0"/>
                        </a:spcAft>
                      </a:pPr>
                      <a:r>
                        <a:rPr lang="en-GB" sz="1600">
                          <a:effectLst/>
                        </a:rPr>
                        <a:t>Strategic Objective 2.2</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algn="just">
                        <a:lnSpc>
                          <a:spcPct val="150000"/>
                        </a:lnSpc>
                        <a:spcAft>
                          <a:spcPts val="0"/>
                        </a:spcAft>
                      </a:pPr>
                      <a:r>
                        <a:rPr lang="en-GB" sz="1600">
                          <a:effectLst/>
                        </a:rPr>
                        <a:t>To achieve a 98% correlation of contracts awarded to correct level of contractor or PSP by 2020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r h="685389">
                <a:tc>
                  <a:txBody>
                    <a:bodyPr/>
                    <a:lstStyle/>
                    <a:p>
                      <a:pPr algn="just">
                        <a:lnSpc>
                          <a:spcPct val="150000"/>
                        </a:lnSpc>
                        <a:spcAft>
                          <a:spcPts val="0"/>
                        </a:spcAft>
                      </a:pPr>
                      <a:r>
                        <a:rPr lang="en-GB" sz="1600">
                          <a:effectLst/>
                        </a:rPr>
                        <a:t>Objective Statement: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marL="342900" lvl="0" indent="-342900" algn="just">
                        <a:lnSpc>
                          <a:spcPct val="150000"/>
                        </a:lnSpc>
                        <a:spcAft>
                          <a:spcPts val="0"/>
                        </a:spcAft>
                        <a:buFont typeface="Symbol" panose="05050102010706020507" pitchFamily="18" charset="2"/>
                        <a:buChar char=""/>
                      </a:pPr>
                      <a:r>
                        <a:rPr lang="en-ZA" sz="1600" dirty="0">
                          <a:effectLst/>
                        </a:rPr>
                        <a:t>To establish, manage and enhance registers of contractors, PSPs and projects that support risk management in procurement and facilitates development of enterprises and promotes performance improvement and transformation within the industry</a:t>
                      </a:r>
                      <a:r>
                        <a:rPr lang="en-GB" sz="1600" dirty="0">
                          <a:effectLst/>
                        </a:rPr>
                        <a:t>.</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bl>
          </a:graphicData>
        </a:graphic>
      </p:graphicFrame>
    </p:spTree>
    <p:extLst>
      <p:ext uri="{BB962C8B-B14F-4D97-AF65-F5344CB8AC3E}">
        <p14:creationId xmlns:p14="http://schemas.microsoft.com/office/powerpoint/2010/main" xmlns="" val="655070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2 – Regulation and Advocacy</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3922057915"/>
              </p:ext>
            </p:extLst>
          </p:nvPr>
        </p:nvGraphicFramePr>
        <p:xfrm>
          <a:off x="457200" y="1772816"/>
          <a:ext cx="8229600" cy="1463040"/>
        </p:xfrm>
        <a:graphic>
          <a:graphicData uri="http://schemas.openxmlformats.org/drawingml/2006/table">
            <a:tbl>
              <a:tblPr firstRow="1" firstCol="1" bandRow="1">
                <a:tableStyleId>{5C22544A-7EE6-4342-B048-85BDC9FD1C3A}</a:tableStyleId>
              </a:tblPr>
              <a:tblGrid>
                <a:gridCol w="2175906"/>
                <a:gridCol w="6053694"/>
              </a:tblGrid>
              <a:tr h="228463">
                <a:tc gridSpan="2">
                  <a:txBody>
                    <a:bodyPr/>
                    <a:lstStyle/>
                    <a:p>
                      <a:pPr algn="just">
                        <a:lnSpc>
                          <a:spcPct val="150000"/>
                        </a:lnSpc>
                        <a:spcAft>
                          <a:spcPts val="0"/>
                        </a:spcAft>
                      </a:pPr>
                      <a:r>
                        <a:rPr lang="en-GB" sz="1600">
                          <a:effectLst/>
                        </a:rPr>
                        <a:t>Sub-Programme – Provincial Offices</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hMerge="1">
                  <a:txBody>
                    <a:bodyPr/>
                    <a:lstStyle/>
                    <a:p>
                      <a:endParaRPr lang="en-GB"/>
                    </a:p>
                  </a:txBody>
                  <a:tcPr/>
                </a:tc>
              </a:tr>
              <a:tr h="253848">
                <a:tc>
                  <a:txBody>
                    <a:bodyPr/>
                    <a:lstStyle/>
                    <a:p>
                      <a:pPr algn="just">
                        <a:lnSpc>
                          <a:spcPct val="150000"/>
                        </a:lnSpc>
                        <a:spcAft>
                          <a:spcPts val="0"/>
                        </a:spcAft>
                      </a:pPr>
                      <a:r>
                        <a:rPr lang="en-GB" sz="1600">
                          <a:effectLst/>
                        </a:rPr>
                        <a:t>Strategic Objective 2.3</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algn="just">
                        <a:lnSpc>
                          <a:spcPct val="150000"/>
                        </a:lnSpc>
                        <a:spcAft>
                          <a:spcPts val="0"/>
                        </a:spcAft>
                      </a:pPr>
                      <a:r>
                        <a:rPr lang="en-GB" sz="1600">
                          <a:effectLst/>
                        </a:rPr>
                        <a:t>To enhance provincial footprint in support of cidb strategic objectives</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r h="228463">
                <a:tc>
                  <a:txBody>
                    <a:bodyPr/>
                    <a:lstStyle/>
                    <a:p>
                      <a:pPr algn="just">
                        <a:lnSpc>
                          <a:spcPct val="150000"/>
                        </a:lnSpc>
                        <a:spcAft>
                          <a:spcPts val="0"/>
                        </a:spcAft>
                      </a:pPr>
                      <a:r>
                        <a:rPr lang="en-GB" sz="1600">
                          <a:effectLst/>
                        </a:rPr>
                        <a:t>Objective Statement: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marL="342900" lvl="0" indent="-342900" algn="just">
                        <a:lnSpc>
                          <a:spcPct val="150000"/>
                        </a:lnSpc>
                        <a:spcAft>
                          <a:spcPts val="0"/>
                        </a:spcAft>
                        <a:buFont typeface="Symbol" panose="05050102010706020507" pitchFamily="18" charset="2"/>
                        <a:buChar char=""/>
                      </a:pPr>
                      <a:r>
                        <a:rPr lang="en-GB" sz="1600" dirty="0">
                          <a:effectLst/>
                        </a:rPr>
                        <a:t>To have a well-run, efficient, effective offices supporting the strategic intent of the cidb.</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bl>
          </a:graphicData>
        </a:graphic>
      </p:graphicFrame>
    </p:spTree>
    <p:extLst>
      <p:ext uri="{BB962C8B-B14F-4D97-AF65-F5344CB8AC3E}">
        <p14:creationId xmlns:p14="http://schemas.microsoft.com/office/powerpoint/2010/main" xmlns="" val="3062104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515400" cy="1143000"/>
          </a:xfrm>
        </p:spPr>
        <p:txBody>
          <a:bodyPr/>
          <a:lstStyle/>
          <a:p>
            <a:r>
              <a:rPr lang="en-ZA" dirty="0" smtClean="0"/>
              <a:t>Programme 3 – Development and Capacitation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3495529491"/>
              </p:ext>
            </p:extLst>
          </p:nvPr>
        </p:nvGraphicFramePr>
        <p:xfrm>
          <a:off x="457200" y="1196752"/>
          <a:ext cx="8229600" cy="2560320"/>
        </p:xfrm>
        <a:graphic>
          <a:graphicData uri="http://schemas.openxmlformats.org/drawingml/2006/table">
            <a:tbl>
              <a:tblPr firstRow="1" firstCol="1" bandRow="1">
                <a:tableStyleId>{5C22544A-7EE6-4342-B048-85BDC9FD1C3A}</a:tableStyleId>
              </a:tblPr>
              <a:tblGrid>
                <a:gridCol w="2175906"/>
                <a:gridCol w="6053694"/>
              </a:tblGrid>
              <a:tr h="228463">
                <a:tc gridSpan="2">
                  <a:txBody>
                    <a:bodyPr/>
                    <a:lstStyle/>
                    <a:p>
                      <a:pPr algn="just">
                        <a:lnSpc>
                          <a:spcPct val="150000"/>
                        </a:lnSpc>
                        <a:spcAft>
                          <a:spcPts val="0"/>
                        </a:spcAft>
                      </a:pPr>
                      <a:r>
                        <a:rPr lang="en-GB" sz="1600">
                          <a:effectLst/>
                        </a:rPr>
                        <a:t>Sub-Programme – Contractor and PSP Recognition</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hMerge="1">
                  <a:txBody>
                    <a:bodyPr/>
                    <a:lstStyle/>
                    <a:p>
                      <a:endParaRPr lang="en-GB"/>
                    </a:p>
                  </a:txBody>
                  <a:tcPr/>
                </a:tc>
              </a:tr>
              <a:tr h="456926">
                <a:tc>
                  <a:txBody>
                    <a:bodyPr/>
                    <a:lstStyle/>
                    <a:p>
                      <a:pPr algn="just">
                        <a:lnSpc>
                          <a:spcPct val="150000"/>
                        </a:lnSpc>
                        <a:spcAft>
                          <a:spcPts val="0"/>
                        </a:spcAft>
                      </a:pPr>
                      <a:r>
                        <a:rPr lang="en-GB" sz="1600">
                          <a:effectLst/>
                        </a:rPr>
                        <a:t>Strategic Objective 3.1</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algn="just">
                        <a:lnSpc>
                          <a:spcPct val="150000"/>
                        </a:lnSpc>
                        <a:spcAft>
                          <a:spcPts val="0"/>
                        </a:spcAft>
                      </a:pPr>
                      <a:r>
                        <a:rPr lang="en-GB" sz="1600">
                          <a:effectLst/>
                        </a:rPr>
                        <a:t>To support risk management within the industry to ensure that by 2020 at least 85% of projects comply to contractor and client performance ratings</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r h="456926">
                <a:tc>
                  <a:txBody>
                    <a:bodyPr/>
                    <a:lstStyle/>
                    <a:p>
                      <a:pPr algn="just">
                        <a:lnSpc>
                          <a:spcPct val="150000"/>
                        </a:lnSpc>
                        <a:spcAft>
                          <a:spcPts val="0"/>
                        </a:spcAft>
                      </a:pPr>
                      <a:r>
                        <a:rPr lang="en-GB" sz="1600">
                          <a:effectLst/>
                        </a:rPr>
                        <a:t>Objective Statement: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marL="342900" lvl="0" indent="-342900" algn="just">
                        <a:lnSpc>
                          <a:spcPct val="150000"/>
                        </a:lnSpc>
                        <a:spcAft>
                          <a:spcPts val="0"/>
                        </a:spcAft>
                        <a:buFont typeface="Symbol" panose="05050102010706020507" pitchFamily="18" charset="2"/>
                        <a:buChar char=""/>
                      </a:pPr>
                      <a:r>
                        <a:rPr lang="en-GB" sz="1600" dirty="0">
                          <a:effectLst/>
                        </a:rPr>
                        <a:t>To ensure delivery capability through setting of standards and recognition of contractors and PSPs by implementation of recognition schemes.</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3781546938"/>
              </p:ext>
            </p:extLst>
          </p:nvPr>
        </p:nvGraphicFramePr>
        <p:xfrm>
          <a:off x="457200" y="3789040"/>
          <a:ext cx="8229600" cy="2560320"/>
        </p:xfrm>
        <a:graphic>
          <a:graphicData uri="http://schemas.openxmlformats.org/drawingml/2006/table">
            <a:tbl>
              <a:tblPr firstRow="1" firstCol="1" bandRow="1">
                <a:tableStyleId>{5C22544A-7EE6-4342-B048-85BDC9FD1C3A}</a:tableStyleId>
              </a:tblPr>
              <a:tblGrid>
                <a:gridCol w="2175906"/>
                <a:gridCol w="6053694"/>
              </a:tblGrid>
              <a:tr h="228463">
                <a:tc gridSpan="2">
                  <a:txBody>
                    <a:bodyPr/>
                    <a:lstStyle/>
                    <a:p>
                      <a:pPr algn="just">
                        <a:lnSpc>
                          <a:spcPct val="150000"/>
                        </a:lnSpc>
                        <a:spcAft>
                          <a:spcPts val="0"/>
                        </a:spcAft>
                      </a:pPr>
                      <a:r>
                        <a:rPr lang="en-GB" sz="1600">
                          <a:effectLst/>
                        </a:rPr>
                        <a:t>Sub-Programme – Development Opportunities and Support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hMerge="1">
                  <a:txBody>
                    <a:bodyPr/>
                    <a:lstStyle/>
                    <a:p>
                      <a:endParaRPr lang="en-GB"/>
                    </a:p>
                  </a:txBody>
                  <a:tcPr/>
                </a:tc>
              </a:tr>
              <a:tr h="456926">
                <a:tc>
                  <a:txBody>
                    <a:bodyPr/>
                    <a:lstStyle/>
                    <a:p>
                      <a:pPr algn="just">
                        <a:lnSpc>
                          <a:spcPct val="150000"/>
                        </a:lnSpc>
                        <a:spcAft>
                          <a:spcPts val="0"/>
                        </a:spcAft>
                      </a:pPr>
                      <a:r>
                        <a:rPr lang="en-GB" sz="1600">
                          <a:effectLst/>
                        </a:rPr>
                        <a:t>Strategic Objective 3.2</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algn="just">
                        <a:lnSpc>
                          <a:spcPct val="150000"/>
                        </a:lnSpc>
                        <a:spcAft>
                          <a:spcPts val="0"/>
                        </a:spcAft>
                      </a:pPr>
                      <a:r>
                        <a:rPr lang="en-GB" sz="1600">
                          <a:effectLst/>
                        </a:rPr>
                        <a:t>To improve availability of developmental support to at least 0.05% of the total construction Gross Fixed Capital Formation by 2020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r h="685389">
                <a:tc>
                  <a:txBody>
                    <a:bodyPr/>
                    <a:lstStyle/>
                    <a:p>
                      <a:pPr algn="just">
                        <a:lnSpc>
                          <a:spcPct val="150000"/>
                        </a:lnSpc>
                        <a:spcAft>
                          <a:spcPts val="0"/>
                        </a:spcAft>
                      </a:pPr>
                      <a:r>
                        <a:rPr lang="en-GB" sz="1600">
                          <a:effectLst/>
                        </a:rPr>
                        <a:t>Objective Statement: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marL="342900" lvl="0" indent="-342900" algn="just">
                        <a:lnSpc>
                          <a:spcPct val="150000"/>
                        </a:lnSpc>
                        <a:spcAft>
                          <a:spcPts val="0"/>
                        </a:spcAft>
                        <a:buFont typeface="Symbol" panose="05050102010706020507" pitchFamily="18" charset="2"/>
                        <a:buChar char=""/>
                      </a:pPr>
                      <a:r>
                        <a:rPr lang="en-GB" sz="1600" dirty="0">
                          <a:effectLst/>
                        </a:rPr>
                        <a:t>To have contractors, clients and PSP's deliver value for money and socio-economic objectives by ensuring that more resources are spend on development, training and capacity development within the industry that will enhance socio-economic development</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bl>
          </a:graphicData>
        </a:graphic>
      </p:graphicFrame>
    </p:spTree>
    <p:extLst>
      <p:ext uri="{BB962C8B-B14F-4D97-AF65-F5344CB8AC3E}">
        <p14:creationId xmlns:p14="http://schemas.microsoft.com/office/powerpoint/2010/main" xmlns="" val="2877524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515400" cy="1143000"/>
          </a:xfrm>
        </p:spPr>
        <p:txBody>
          <a:bodyPr/>
          <a:lstStyle/>
          <a:p>
            <a:r>
              <a:rPr lang="en-ZA" dirty="0" smtClean="0"/>
              <a:t>Programme 3 – Development and Capacitation</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2585458328"/>
              </p:ext>
            </p:extLst>
          </p:nvPr>
        </p:nvGraphicFramePr>
        <p:xfrm>
          <a:off x="457200" y="1988840"/>
          <a:ext cx="8229600" cy="2560320"/>
        </p:xfrm>
        <a:graphic>
          <a:graphicData uri="http://schemas.openxmlformats.org/drawingml/2006/table">
            <a:tbl>
              <a:tblPr firstRow="1" firstCol="1" bandRow="1">
                <a:tableStyleId>{5C22544A-7EE6-4342-B048-85BDC9FD1C3A}</a:tableStyleId>
              </a:tblPr>
              <a:tblGrid>
                <a:gridCol w="2175906"/>
                <a:gridCol w="6053694"/>
              </a:tblGrid>
              <a:tr h="228463">
                <a:tc gridSpan="2">
                  <a:txBody>
                    <a:bodyPr/>
                    <a:lstStyle/>
                    <a:p>
                      <a:pPr algn="just">
                        <a:lnSpc>
                          <a:spcPct val="150000"/>
                        </a:lnSpc>
                        <a:spcAft>
                          <a:spcPts val="0"/>
                        </a:spcAft>
                      </a:pPr>
                      <a:r>
                        <a:rPr lang="en-GB" sz="1600">
                          <a:effectLst/>
                        </a:rPr>
                        <a:t>Sub-Programme   Construction Skills Development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hMerge="1">
                  <a:txBody>
                    <a:bodyPr/>
                    <a:lstStyle/>
                    <a:p>
                      <a:endParaRPr lang="en-GB"/>
                    </a:p>
                  </a:txBody>
                  <a:tcPr/>
                </a:tc>
              </a:tr>
              <a:tr h="685389">
                <a:tc>
                  <a:txBody>
                    <a:bodyPr/>
                    <a:lstStyle/>
                    <a:p>
                      <a:pPr algn="just">
                        <a:lnSpc>
                          <a:spcPct val="150000"/>
                        </a:lnSpc>
                        <a:spcAft>
                          <a:spcPts val="0"/>
                        </a:spcAft>
                      </a:pPr>
                      <a:r>
                        <a:rPr lang="en-GB" sz="1600">
                          <a:effectLst/>
                        </a:rPr>
                        <a:t>Strategic Objective 3.3</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algn="just">
                        <a:lnSpc>
                          <a:spcPct val="150000"/>
                        </a:lnSpc>
                        <a:spcAft>
                          <a:spcPts val="0"/>
                        </a:spcAft>
                      </a:pPr>
                      <a:r>
                        <a:rPr lang="en-GB" sz="1600">
                          <a:effectLst/>
                        </a:rPr>
                        <a:t>To improve the skills development pipeline by providing 4 000 learners with access to workplace learning opportunities by 2020</a:t>
                      </a:r>
                    </a:p>
                    <a:p>
                      <a:pPr algn="just">
                        <a:lnSpc>
                          <a:spcPct val="150000"/>
                        </a:lnSpc>
                        <a:spcAft>
                          <a:spcPts val="0"/>
                        </a:spcAft>
                      </a:pPr>
                      <a:r>
                        <a:rPr lang="en-GB" sz="1600">
                          <a:effectLst/>
                        </a:rPr>
                        <a:t> </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r h="456926">
                <a:tc>
                  <a:txBody>
                    <a:bodyPr/>
                    <a:lstStyle/>
                    <a:p>
                      <a:pPr algn="just">
                        <a:lnSpc>
                          <a:spcPct val="150000"/>
                        </a:lnSpc>
                        <a:spcAft>
                          <a:spcPts val="0"/>
                        </a:spcAft>
                      </a:pPr>
                      <a:r>
                        <a:rPr lang="en-GB" sz="1600">
                          <a:effectLst/>
                        </a:rPr>
                        <a:t>Objective Statement: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marL="342900" lvl="0" indent="-342900" algn="just">
                        <a:lnSpc>
                          <a:spcPct val="150000"/>
                        </a:lnSpc>
                        <a:spcAft>
                          <a:spcPts val="0"/>
                        </a:spcAft>
                        <a:buFont typeface="Symbol" panose="05050102010706020507" pitchFamily="18" charset="2"/>
                        <a:buChar char=""/>
                      </a:pPr>
                      <a:r>
                        <a:rPr lang="en-GB" sz="1600" dirty="0">
                          <a:effectLst/>
                        </a:rPr>
                        <a:t>To increase the number of learners receiving artisan qualification and built environment graduates achieving professional registration.</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bl>
          </a:graphicData>
        </a:graphic>
      </p:graphicFrame>
    </p:spTree>
    <p:extLst>
      <p:ext uri="{BB962C8B-B14F-4D97-AF65-F5344CB8AC3E}">
        <p14:creationId xmlns:p14="http://schemas.microsoft.com/office/powerpoint/2010/main" xmlns="" val="904642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84976" cy="1143000"/>
          </a:xfrm>
        </p:spPr>
        <p:txBody>
          <a:bodyPr/>
          <a:lstStyle/>
          <a:p>
            <a:r>
              <a:rPr lang="en-ZA" dirty="0" smtClean="0"/>
              <a:t>Programme 4 – Industry Performance and Transformation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2107832028"/>
              </p:ext>
            </p:extLst>
          </p:nvPr>
        </p:nvGraphicFramePr>
        <p:xfrm>
          <a:off x="323528" y="1628800"/>
          <a:ext cx="8229600" cy="2194560"/>
        </p:xfrm>
        <a:graphic>
          <a:graphicData uri="http://schemas.openxmlformats.org/drawingml/2006/table">
            <a:tbl>
              <a:tblPr firstRow="1" firstCol="1" bandRow="1">
                <a:tableStyleId>{5C22544A-7EE6-4342-B048-85BDC9FD1C3A}</a:tableStyleId>
              </a:tblPr>
              <a:tblGrid>
                <a:gridCol w="2175906"/>
                <a:gridCol w="6053694"/>
              </a:tblGrid>
              <a:tr h="228463">
                <a:tc gridSpan="2">
                  <a:txBody>
                    <a:bodyPr/>
                    <a:lstStyle/>
                    <a:p>
                      <a:pPr algn="just">
                        <a:lnSpc>
                          <a:spcPct val="150000"/>
                        </a:lnSpc>
                        <a:spcAft>
                          <a:spcPts val="0"/>
                        </a:spcAft>
                      </a:pPr>
                      <a:r>
                        <a:rPr lang="en-GB" sz="1600">
                          <a:effectLst/>
                        </a:rPr>
                        <a:t>Sub-Programme – Construction Industry Monitoring and Evaluation</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hMerge="1">
                  <a:txBody>
                    <a:bodyPr/>
                    <a:lstStyle/>
                    <a:p>
                      <a:endParaRPr lang="en-GB"/>
                    </a:p>
                  </a:txBody>
                  <a:tcPr/>
                </a:tc>
              </a:tr>
              <a:tr h="456926">
                <a:tc>
                  <a:txBody>
                    <a:bodyPr/>
                    <a:lstStyle/>
                    <a:p>
                      <a:pPr algn="just">
                        <a:lnSpc>
                          <a:spcPct val="150000"/>
                        </a:lnSpc>
                        <a:spcAft>
                          <a:spcPts val="0"/>
                        </a:spcAft>
                      </a:pPr>
                      <a:r>
                        <a:rPr lang="en-GB" sz="1600">
                          <a:effectLst/>
                        </a:rPr>
                        <a:t>Strategic Objective 4.1</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algn="just">
                        <a:lnSpc>
                          <a:spcPct val="150000"/>
                        </a:lnSpc>
                        <a:spcAft>
                          <a:spcPts val="0"/>
                        </a:spcAft>
                      </a:pPr>
                      <a:r>
                        <a:rPr lang="en-GB" sz="1600">
                          <a:effectLst/>
                        </a:rPr>
                        <a:t>To monitor the growth and transformation of the construction industry to achieve transformational targets by 2020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r h="456926">
                <a:tc>
                  <a:txBody>
                    <a:bodyPr/>
                    <a:lstStyle/>
                    <a:p>
                      <a:pPr algn="just">
                        <a:lnSpc>
                          <a:spcPct val="150000"/>
                        </a:lnSpc>
                        <a:spcAft>
                          <a:spcPts val="0"/>
                        </a:spcAft>
                      </a:pPr>
                      <a:r>
                        <a:rPr lang="en-GB" sz="1600">
                          <a:effectLst/>
                        </a:rPr>
                        <a:t>Objective Statement: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marL="342900" lvl="0" indent="-342900" algn="just">
                        <a:lnSpc>
                          <a:spcPct val="150000"/>
                        </a:lnSpc>
                        <a:spcAft>
                          <a:spcPts val="0"/>
                        </a:spcAft>
                        <a:buFont typeface="Symbol" panose="05050102010706020507" pitchFamily="18" charset="2"/>
                        <a:buChar char=""/>
                      </a:pPr>
                      <a:r>
                        <a:rPr lang="en-GB" sz="1600" dirty="0">
                          <a:effectLst/>
                        </a:rPr>
                        <a:t>To monitor business conditions, infrastructure spend, contractor development and PSP development to inform transformation of the industry through different indexes and data</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733709329"/>
              </p:ext>
            </p:extLst>
          </p:nvPr>
        </p:nvGraphicFramePr>
        <p:xfrm>
          <a:off x="323528" y="3930213"/>
          <a:ext cx="8229600" cy="2194560"/>
        </p:xfrm>
        <a:graphic>
          <a:graphicData uri="http://schemas.openxmlformats.org/drawingml/2006/table">
            <a:tbl>
              <a:tblPr firstRow="1" firstCol="1" bandRow="1">
                <a:tableStyleId>{5C22544A-7EE6-4342-B048-85BDC9FD1C3A}</a:tableStyleId>
              </a:tblPr>
              <a:tblGrid>
                <a:gridCol w="2175906"/>
                <a:gridCol w="6053694"/>
              </a:tblGrid>
              <a:tr h="228463">
                <a:tc gridSpan="2">
                  <a:txBody>
                    <a:bodyPr/>
                    <a:lstStyle/>
                    <a:p>
                      <a:pPr algn="just">
                        <a:lnSpc>
                          <a:spcPct val="150000"/>
                        </a:lnSpc>
                        <a:spcAft>
                          <a:spcPts val="0"/>
                        </a:spcAft>
                      </a:pPr>
                      <a:r>
                        <a:rPr lang="en-GB" sz="1600">
                          <a:effectLst/>
                        </a:rPr>
                        <a:t>Sub-Programme – Business and Policy Advisory Services</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hMerge="1">
                  <a:txBody>
                    <a:bodyPr/>
                    <a:lstStyle/>
                    <a:p>
                      <a:endParaRPr lang="en-GB"/>
                    </a:p>
                  </a:txBody>
                  <a:tcPr/>
                </a:tc>
              </a:tr>
              <a:tr h="253848">
                <a:tc>
                  <a:txBody>
                    <a:bodyPr/>
                    <a:lstStyle/>
                    <a:p>
                      <a:pPr algn="just">
                        <a:lnSpc>
                          <a:spcPct val="150000"/>
                        </a:lnSpc>
                        <a:spcAft>
                          <a:spcPts val="0"/>
                        </a:spcAft>
                      </a:pPr>
                      <a:r>
                        <a:rPr lang="en-GB" sz="1600">
                          <a:effectLst/>
                        </a:rPr>
                        <a:t>Strategic Objective 4.2</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algn="just">
                        <a:lnSpc>
                          <a:spcPct val="150000"/>
                        </a:lnSpc>
                        <a:spcAft>
                          <a:spcPts val="0"/>
                        </a:spcAft>
                      </a:pPr>
                      <a:r>
                        <a:rPr lang="en-GB" sz="1600">
                          <a:effectLst/>
                        </a:rPr>
                        <a:t>To improve the capacity and competitiveness of the construction industry by 2020</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r h="456926">
                <a:tc>
                  <a:txBody>
                    <a:bodyPr/>
                    <a:lstStyle/>
                    <a:p>
                      <a:pPr algn="just">
                        <a:lnSpc>
                          <a:spcPct val="150000"/>
                        </a:lnSpc>
                        <a:spcAft>
                          <a:spcPts val="0"/>
                        </a:spcAft>
                      </a:pPr>
                      <a:r>
                        <a:rPr lang="en-GB" sz="1600">
                          <a:effectLst/>
                        </a:rPr>
                        <a:t>Objective Statement: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marL="342900" lvl="0" indent="-342900" algn="just">
                        <a:lnSpc>
                          <a:spcPct val="150000"/>
                        </a:lnSpc>
                        <a:spcAft>
                          <a:spcPts val="0"/>
                        </a:spcAft>
                        <a:buFont typeface="Symbol" panose="05050102010706020507" pitchFamily="18" charset="2"/>
                        <a:buChar char=""/>
                      </a:pPr>
                      <a:r>
                        <a:rPr lang="en-GB" sz="1600" dirty="0">
                          <a:effectLst/>
                        </a:rPr>
                        <a:t>To provide business and policy advisory services to the construction industry to ensure SME contracts are awarded according to procurement and other regulatory guidelines</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bl>
          </a:graphicData>
        </a:graphic>
      </p:graphicFrame>
    </p:spTree>
    <p:extLst>
      <p:ext uri="{BB962C8B-B14F-4D97-AF65-F5344CB8AC3E}">
        <p14:creationId xmlns:p14="http://schemas.microsoft.com/office/powerpoint/2010/main" xmlns="" val="1990364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84976" cy="1143000"/>
          </a:xfrm>
        </p:spPr>
        <p:txBody>
          <a:bodyPr/>
          <a:lstStyle/>
          <a:p>
            <a:r>
              <a:rPr lang="en-ZA" dirty="0" smtClean="0"/>
              <a:t>Programme 4 – Industry Performance and Transformation</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1970285995"/>
              </p:ext>
            </p:extLst>
          </p:nvPr>
        </p:nvGraphicFramePr>
        <p:xfrm>
          <a:off x="529208" y="1988840"/>
          <a:ext cx="8229600" cy="3657600"/>
        </p:xfrm>
        <a:graphic>
          <a:graphicData uri="http://schemas.openxmlformats.org/drawingml/2006/table">
            <a:tbl>
              <a:tblPr firstRow="1" firstCol="1" bandRow="1">
                <a:tableStyleId>{5C22544A-7EE6-4342-B048-85BDC9FD1C3A}</a:tableStyleId>
              </a:tblPr>
              <a:tblGrid>
                <a:gridCol w="2175906"/>
                <a:gridCol w="6053694"/>
              </a:tblGrid>
              <a:tr h="228463">
                <a:tc gridSpan="2">
                  <a:txBody>
                    <a:bodyPr/>
                    <a:lstStyle/>
                    <a:p>
                      <a:pPr algn="just">
                        <a:lnSpc>
                          <a:spcPct val="150000"/>
                        </a:lnSpc>
                        <a:spcAft>
                          <a:spcPts val="0"/>
                        </a:spcAft>
                      </a:pPr>
                      <a:r>
                        <a:rPr lang="en-GB" sz="1600">
                          <a:effectLst/>
                        </a:rPr>
                        <a:t>Sub-Programme – Partnerships and Collaboration</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hMerge="1">
                  <a:txBody>
                    <a:bodyPr/>
                    <a:lstStyle/>
                    <a:p>
                      <a:endParaRPr lang="en-GB"/>
                    </a:p>
                  </a:txBody>
                  <a:tcPr/>
                </a:tc>
              </a:tr>
              <a:tr h="253848">
                <a:tc>
                  <a:txBody>
                    <a:bodyPr/>
                    <a:lstStyle/>
                    <a:p>
                      <a:pPr algn="just">
                        <a:lnSpc>
                          <a:spcPct val="150000"/>
                        </a:lnSpc>
                        <a:spcAft>
                          <a:spcPts val="0"/>
                        </a:spcAft>
                      </a:pPr>
                      <a:r>
                        <a:rPr lang="en-GB" sz="1600">
                          <a:effectLst/>
                        </a:rPr>
                        <a:t>Strategic Objective 4.3</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algn="just">
                        <a:lnSpc>
                          <a:spcPct val="150000"/>
                        </a:lnSpc>
                        <a:spcAft>
                          <a:spcPts val="0"/>
                        </a:spcAft>
                      </a:pPr>
                      <a:r>
                        <a:rPr lang="en-GB" sz="1600">
                          <a:effectLst/>
                        </a:rPr>
                        <a:t>To grow and develop contractors through establishment of partnerships and other collaborative initiatives</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r h="1142315">
                <a:tc>
                  <a:txBody>
                    <a:bodyPr/>
                    <a:lstStyle/>
                    <a:p>
                      <a:pPr algn="just">
                        <a:lnSpc>
                          <a:spcPct val="150000"/>
                        </a:lnSpc>
                        <a:spcAft>
                          <a:spcPts val="0"/>
                        </a:spcAft>
                      </a:pPr>
                      <a:r>
                        <a:rPr lang="en-GB" sz="1600">
                          <a:effectLst/>
                        </a:rPr>
                        <a:t>Objective Statement: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c>
                  <a:txBody>
                    <a:bodyPr/>
                    <a:lstStyle/>
                    <a:p>
                      <a:pPr marL="342900" lvl="0" indent="-342900" algn="just">
                        <a:lnSpc>
                          <a:spcPct val="150000"/>
                        </a:lnSpc>
                        <a:spcAft>
                          <a:spcPts val="0"/>
                        </a:spcAft>
                        <a:buFont typeface="Symbol" panose="05050102010706020507" pitchFamily="18" charset="2"/>
                        <a:buChar char=""/>
                      </a:pPr>
                      <a:r>
                        <a:rPr lang="en-GB" sz="1600" dirty="0">
                          <a:effectLst/>
                        </a:rPr>
                        <a:t>To network and foster relationships with relevant education, training and industry institutions to develop relevant qualifications and improve delivery mechanisms.</a:t>
                      </a:r>
                    </a:p>
                    <a:p>
                      <a:pPr marL="342900" lvl="0" indent="-342900" algn="just">
                        <a:lnSpc>
                          <a:spcPct val="150000"/>
                        </a:lnSpc>
                        <a:spcAft>
                          <a:spcPts val="0"/>
                        </a:spcAft>
                        <a:buFont typeface="Symbol" panose="05050102010706020507" pitchFamily="18" charset="2"/>
                        <a:buChar char=""/>
                      </a:pPr>
                      <a:r>
                        <a:rPr lang="en-GB" sz="1600" dirty="0">
                          <a:effectLst/>
                        </a:rPr>
                        <a:t>To facilitate accessibility to credit for contractors. </a:t>
                      </a:r>
                    </a:p>
                    <a:p>
                      <a:pPr marL="342900" lvl="0" indent="-342900" algn="just">
                        <a:lnSpc>
                          <a:spcPct val="150000"/>
                        </a:lnSpc>
                        <a:spcAft>
                          <a:spcPts val="0"/>
                        </a:spcAft>
                        <a:buFont typeface="Symbol" panose="05050102010706020507" pitchFamily="18" charset="2"/>
                        <a:buChar char=""/>
                      </a:pPr>
                      <a:r>
                        <a:rPr lang="en-GB" sz="1600" dirty="0">
                          <a:effectLst/>
                        </a:rPr>
                        <a:t>To interact and engage with construction industry related training institutions and influence relevance and development of training and skills development curriculum</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39" marR="68539" marT="0" marB="0"/>
                </a:tc>
              </a:tr>
            </a:tbl>
          </a:graphicData>
        </a:graphic>
      </p:graphicFrame>
    </p:spTree>
    <p:extLst>
      <p:ext uri="{BB962C8B-B14F-4D97-AF65-F5344CB8AC3E}">
        <p14:creationId xmlns:p14="http://schemas.microsoft.com/office/powerpoint/2010/main" xmlns="" val="4182001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3" name="Rectangle 2"/>
          <p:cNvSpPr/>
          <p:nvPr/>
        </p:nvSpPr>
        <p:spPr>
          <a:xfrm>
            <a:off x="2019868" y="4854265"/>
            <a:ext cx="7833815" cy="584775"/>
          </a:xfrm>
          <a:prstGeom prst="rect">
            <a:avLst/>
          </a:prstGeom>
        </p:spPr>
        <p:txBody>
          <a:bodyPr wrap="square">
            <a:spAutoFit/>
          </a:bodyPr>
          <a:lstStyle/>
          <a:p>
            <a:pPr algn="ctr">
              <a:buFontTx/>
              <a:buNone/>
            </a:pPr>
            <a:r>
              <a:rPr lang="en-ZA" sz="3200" b="1" dirty="0" smtClean="0">
                <a:solidFill>
                  <a:schemeClr val="bg1"/>
                </a:solidFill>
                <a:latin typeface="Arial" charset="0"/>
              </a:rPr>
              <a:t>Thank You </a:t>
            </a:r>
            <a:endParaRPr lang="en-ZA" sz="3200" b="1" dirty="0">
              <a:solidFill>
                <a:schemeClr val="bg1"/>
              </a:solidFill>
              <a:latin typeface="Arial" charset="0"/>
            </a:endParaRPr>
          </a:p>
        </p:txBody>
      </p:sp>
    </p:spTree>
    <p:extLst>
      <p:ext uri="{BB962C8B-B14F-4D97-AF65-F5344CB8AC3E}">
        <p14:creationId xmlns:p14="http://schemas.microsoft.com/office/powerpoint/2010/main" xmlns="" val="36855601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Mission reviewed</a:t>
            </a:r>
            <a:endParaRPr lang="en-GB" dirty="0"/>
          </a:p>
        </p:txBody>
      </p:sp>
      <p:sp>
        <p:nvSpPr>
          <p:cNvPr id="3" name="Content Placeholder 2"/>
          <p:cNvSpPr>
            <a:spLocks noGrp="1"/>
          </p:cNvSpPr>
          <p:nvPr>
            <p:ph idx="1"/>
          </p:nvPr>
        </p:nvSpPr>
        <p:spPr/>
        <p:txBody>
          <a:bodyPr>
            <a:normAutofit fontScale="92500"/>
          </a:bodyPr>
          <a:lstStyle/>
          <a:p>
            <a:pPr marL="0" indent="0" algn="ctr">
              <a:buNone/>
            </a:pPr>
            <a:r>
              <a:rPr lang="en-ZA" sz="4800" dirty="0" smtClean="0"/>
              <a:t>We </a:t>
            </a:r>
            <a:r>
              <a:rPr lang="en-ZA" sz="4800" dirty="0"/>
              <a:t>exist in order to regulate and develop the construction industry through strategic interventions and partnerships</a:t>
            </a:r>
            <a:endParaRPr lang="en-GB" sz="4800" dirty="0"/>
          </a:p>
        </p:txBody>
      </p:sp>
    </p:spTree>
    <p:extLst>
      <p:ext uri="{BB962C8B-B14F-4D97-AF65-F5344CB8AC3E}">
        <p14:creationId xmlns:p14="http://schemas.microsoft.com/office/powerpoint/2010/main" xmlns="" val="14341927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Values - reviewed</a:t>
            </a:r>
          </a:p>
        </p:txBody>
      </p:sp>
      <p:sp>
        <p:nvSpPr>
          <p:cNvPr id="3" name="Content Placeholder 2"/>
          <p:cNvSpPr>
            <a:spLocks noGrp="1"/>
          </p:cNvSpPr>
          <p:nvPr>
            <p:ph idx="1"/>
          </p:nvPr>
        </p:nvSpPr>
        <p:spPr>
          <a:xfrm>
            <a:off x="251520" y="1156375"/>
            <a:ext cx="8496944" cy="4968552"/>
          </a:xfrm>
        </p:spPr>
        <p:txBody>
          <a:bodyPr>
            <a:normAutofit/>
          </a:bodyPr>
          <a:lstStyle/>
          <a:p>
            <a:endParaRPr lang="en-US" sz="3200" dirty="0" smtClean="0"/>
          </a:p>
          <a:p>
            <a:r>
              <a:rPr lang="en-ZA" sz="3200" dirty="0"/>
              <a:t>Responsive</a:t>
            </a:r>
            <a:endParaRPr lang="en-GB" sz="3200" dirty="0"/>
          </a:p>
          <a:p>
            <a:r>
              <a:rPr lang="en-ZA" sz="3200" dirty="0"/>
              <a:t>Effective</a:t>
            </a:r>
            <a:endParaRPr lang="en-GB" sz="3200" dirty="0"/>
          </a:p>
          <a:p>
            <a:r>
              <a:rPr lang="en-ZA" sz="3200" dirty="0"/>
              <a:t>Innovative</a:t>
            </a:r>
            <a:endParaRPr lang="en-GB" sz="3200" dirty="0"/>
          </a:p>
          <a:p>
            <a:r>
              <a:rPr lang="en-ZA" sz="3200" dirty="0"/>
              <a:t>Ethical</a:t>
            </a:r>
            <a:endParaRPr lang="en-GB" sz="3200" dirty="0"/>
          </a:p>
          <a:p>
            <a:r>
              <a:rPr lang="en-ZA" sz="3200" dirty="0"/>
              <a:t>Accessible</a:t>
            </a:r>
          </a:p>
          <a:p>
            <a:r>
              <a:rPr lang="en-ZA" sz="3200" dirty="0" smtClean="0"/>
              <a:t>Agility</a:t>
            </a:r>
          </a:p>
        </p:txBody>
      </p:sp>
    </p:spTree>
    <p:extLst>
      <p:ext uri="{BB962C8B-B14F-4D97-AF65-F5344CB8AC3E}">
        <p14:creationId xmlns:p14="http://schemas.microsoft.com/office/powerpoint/2010/main" xmlns="" val="9618858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Strategic Pillars</a:t>
            </a:r>
            <a:endParaRPr lang="en-GB" dirty="0"/>
          </a:p>
        </p:txBody>
      </p:sp>
      <p:sp>
        <p:nvSpPr>
          <p:cNvPr id="3" name="Content Placeholder 2"/>
          <p:cNvSpPr>
            <a:spLocks noGrp="1"/>
          </p:cNvSpPr>
          <p:nvPr>
            <p:ph idx="1"/>
          </p:nvPr>
        </p:nvSpPr>
        <p:spPr/>
        <p:txBody>
          <a:bodyPr>
            <a:normAutofit/>
          </a:bodyPr>
          <a:lstStyle/>
          <a:p>
            <a:r>
              <a:rPr lang="en-ZA" sz="2800" dirty="0" smtClean="0"/>
              <a:t>Transformation</a:t>
            </a:r>
          </a:p>
          <a:p>
            <a:r>
              <a:rPr lang="en-ZA" sz="2800" dirty="0" smtClean="0"/>
              <a:t>Development</a:t>
            </a:r>
          </a:p>
          <a:p>
            <a:r>
              <a:rPr lang="en-ZA" sz="2800" dirty="0" smtClean="0"/>
              <a:t>Regulation</a:t>
            </a:r>
          </a:p>
          <a:p>
            <a:r>
              <a:rPr lang="en-ZA" sz="2800" dirty="0" smtClean="0"/>
              <a:t>Partnership</a:t>
            </a:r>
          </a:p>
          <a:p>
            <a:r>
              <a:rPr lang="en-ZA" sz="2800" dirty="0" smtClean="0"/>
              <a:t>High Performing Organisation</a:t>
            </a:r>
            <a:endParaRPr lang="en-GB" sz="2800" dirty="0"/>
          </a:p>
        </p:txBody>
      </p:sp>
    </p:spTree>
    <p:extLst>
      <p:ext uri="{BB962C8B-B14F-4D97-AF65-F5344CB8AC3E}">
        <p14:creationId xmlns:p14="http://schemas.microsoft.com/office/powerpoint/2010/main" xmlns="" val="204307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95"/>
            <a:ext cx="8229600" cy="850107"/>
          </a:xfrm>
        </p:spPr>
        <p:txBody>
          <a:bodyPr/>
          <a:lstStyle/>
          <a:p>
            <a:r>
              <a:rPr lang="en-ZA" dirty="0" smtClean="0"/>
              <a:t>Strategic Outcome Orientated Goals</a:t>
            </a:r>
            <a:endParaRPr lang="en-GB" dirty="0"/>
          </a:p>
        </p:txBody>
      </p:sp>
      <p:pic>
        <p:nvPicPr>
          <p:cNvPr id="4" name="Picture 3"/>
          <p:cNvPicPr/>
          <p:nvPr/>
        </p:nvPicPr>
        <p:blipFill>
          <a:blip r:embed="rId2" cstate="print"/>
          <a:stretch>
            <a:fillRect/>
          </a:stretch>
        </p:blipFill>
        <p:spPr>
          <a:xfrm>
            <a:off x="827584" y="836712"/>
            <a:ext cx="6852998" cy="4440253"/>
          </a:xfrm>
          <a:prstGeom prst="rect">
            <a:avLst/>
          </a:prstGeom>
          <a:ln w="12700">
            <a:solidFill>
              <a:schemeClr val="tx1"/>
            </a:solidFill>
          </a:ln>
        </p:spPr>
      </p:pic>
    </p:spTree>
    <p:extLst>
      <p:ext uri="{BB962C8B-B14F-4D97-AF65-F5344CB8AC3E}">
        <p14:creationId xmlns:p14="http://schemas.microsoft.com/office/powerpoint/2010/main" xmlns="" val="11504819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925935477"/>
              </p:ext>
            </p:extLst>
          </p:nvPr>
        </p:nvGraphicFramePr>
        <p:xfrm>
          <a:off x="390364" y="548680"/>
          <a:ext cx="8363272" cy="2499360"/>
        </p:xfrm>
        <a:graphic>
          <a:graphicData uri="http://schemas.openxmlformats.org/drawingml/2006/table">
            <a:tbl>
              <a:tblPr firstRow="1" firstCol="1" bandRow="1">
                <a:tableStyleId>{5C22544A-7EE6-4342-B048-85BDC9FD1C3A}</a:tableStyleId>
              </a:tblPr>
              <a:tblGrid>
                <a:gridCol w="2436590"/>
                <a:gridCol w="5926682"/>
              </a:tblGrid>
              <a:tr h="149736">
                <a:tc>
                  <a:txBody>
                    <a:bodyPr/>
                    <a:lstStyle/>
                    <a:p>
                      <a:pPr algn="l">
                        <a:lnSpc>
                          <a:spcPct val="150000"/>
                        </a:lnSpc>
                        <a:spcBef>
                          <a:spcPts val="600"/>
                        </a:spcBef>
                        <a:spcAft>
                          <a:spcPts val="600"/>
                        </a:spcAft>
                      </a:pPr>
                      <a:r>
                        <a:rPr lang="en-ZA" sz="1600">
                          <a:effectLst/>
                        </a:rPr>
                        <a:t>Strategic Goal 1</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3515" marR="43515" marT="0" marB="0"/>
                </a:tc>
                <a:tc>
                  <a:txBody>
                    <a:bodyPr/>
                    <a:lstStyle/>
                    <a:p>
                      <a:pPr algn="l">
                        <a:lnSpc>
                          <a:spcPct val="150000"/>
                        </a:lnSpc>
                        <a:spcBef>
                          <a:spcPts val="600"/>
                        </a:spcBef>
                        <a:spcAft>
                          <a:spcPts val="600"/>
                        </a:spcAft>
                      </a:pPr>
                      <a:r>
                        <a:rPr lang="en-ZA" sz="1600">
                          <a:effectLst/>
                        </a:rPr>
                        <a:t>Inclusive growing construction industry</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3515" marR="43515" marT="0" marB="0"/>
                </a:tc>
              </a:tr>
              <a:tr h="290101">
                <a:tc>
                  <a:txBody>
                    <a:bodyPr/>
                    <a:lstStyle/>
                    <a:p>
                      <a:pPr algn="l">
                        <a:lnSpc>
                          <a:spcPct val="150000"/>
                        </a:lnSpc>
                        <a:spcBef>
                          <a:spcPts val="600"/>
                        </a:spcBef>
                        <a:spcAft>
                          <a:spcPts val="600"/>
                        </a:spcAft>
                      </a:pPr>
                      <a:r>
                        <a:rPr lang="en-ZA" sz="1600">
                          <a:effectLst/>
                        </a:rPr>
                        <a:t>Goal Statement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3515" marR="43515" marT="0" marB="0"/>
                </a:tc>
                <a:tc>
                  <a:txBody>
                    <a:bodyPr/>
                    <a:lstStyle/>
                    <a:p>
                      <a:pPr algn="l">
                        <a:lnSpc>
                          <a:spcPct val="150000"/>
                        </a:lnSpc>
                        <a:spcBef>
                          <a:spcPts val="600"/>
                        </a:spcBef>
                        <a:spcAft>
                          <a:spcPts val="600"/>
                        </a:spcAft>
                      </a:pPr>
                      <a:r>
                        <a:rPr lang="en-ZA" sz="1600">
                          <a:effectLst/>
                        </a:rPr>
                        <a:t>To transform the construction industry by increasing infrastructure spend to support and reflect the demographics of South Africa</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3515" marR="43515" marT="0" marB="0"/>
                </a:tc>
              </a:tr>
              <a:tr h="628552">
                <a:tc>
                  <a:txBody>
                    <a:bodyPr/>
                    <a:lstStyle/>
                    <a:p>
                      <a:pPr algn="l">
                        <a:lnSpc>
                          <a:spcPct val="150000"/>
                        </a:lnSpc>
                        <a:spcBef>
                          <a:spcPts val="600"/>
                        </a:spcBef>
                        <a:spcAft>
                          <a:spcPts val="600"/>
                        </a:spcAft>
                      </a:pPr>
                      <a:r>
                        <a:rPr lang="en-ZA" sz="1600">
                          <a:effectLst/>
                        </a:rPr>
                        <a:t>Goal Indicator</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3515" marR="43515" marT="0" marB="0"/>
                </a:tc>
                <a:tc>
                  <a:txBody>
                    <a:bodyPr/>
                    <a:lstStyle/>
                    <a:p>
                      <a:pPr algn="l">
                        <a:lnSpc>
                          <a:spcPct val="150000"/>
                        </a:lnSpc>
                        <a:spcBef>
                          <a:spcPts val="600"/>
                        </a:spcBef>
                        <a:spcAft>
                          <a:spcPts val="600"/>
                        </a:spcAft>
                      </a:pPr>
                      <a:r>
                        <a:rPr lang="en-ZA" sz="1600" dirty="0">
                          <a:effectLst/>
                        </a:rPr>
                        <a:t>% construction Gross Fixed Capital Formation of GDP</a:t>
                      </a:r>
                      <a:endParaRPr lang="en-GB" sz="1600" dirty="0">
                        <a:effectLst/>
                      </a:endParaRPr>
                    </a:p>
                    <a:p>
                      <a:pPr algn="l">
                        <a:lnSpc>
                          <a:spcPct val="150000"/>
                        </a:lnSpc>
                        <a:spcBef>
                          <a:spcPts val="600"/>
                        </a:spcBef>
                        <a:spcAft>
                          <a:spcPts val="600"/>
                        </a:spcAft>
                      </a:pPr>
                      <a:r>
                        <a:rPr lang="en-ZA" sz="1600" dirty="0">
                          <a:effectLst/>
                        </a:rPr>
                        <a:t>% public Sector Contract Awards Index</a:t>
                      </a:r>
                      <a:endParaRPr lang="en-GB" sz="1600" dirty="0">
                        <a:effectLst/>
                      </a:endParaRPr>
                    </a:p>
                    <a:p>
                      <a:pPr algn="l">
                        <a:lnSpc>
                          <a:spcPct val="150000"/>
                        </a:lnSpc>
                        <a:spcBef>
                          <a:spcPts val="600"/>
                        </a:spcBef>
                        <a:spcAft>
                          <a:spcPts val="600"/>
                        </a:spcAft>
                      </a:pPr>
                      <a:r>
                        <a:rPr lang="en-ZA" sz="1600" dirty="0">
                          <a:effectLst/>
                        </a:rPr>
                        <a:t>5-Year Independent Review and Impact Assessment</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515" marR="43515"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736604494"/>
              </p:ext>
            </p:extLst>
          </p:nvPr>
        </p:nvGraphicFramePr>
        <p:xfrm>
          <a:off x="390364" y="3284984"/>
          <a:ext cx="8363272" cy="2865120"/>
        </p:xfrm>
        <a:graphic>
          <a:graphicData uri="http://schemas.openxmlformats.org/drawingml/2006/table">
            <a:tbl>
              <a:tblPr firstRow="1" firstCol="1" bandRow="1">
                <a:tableStyleId>{5C22544A-7EE6-4342-B048-85BDC9FD1C3A}</a:tableStyleId>
              </a:tblPr>
              <a:tblGrid>
                <a:gridCol w="2470740"/>
                <a:gridCol w="5892532"/>
              </a:tblGrid>
              <a:tr h="0">
                <a:tc>
                  <a:txBody>
                    <a:bodyPr/>
                    <a:lstStyle/>
                    <a:p>
                      <a:pPr algn="l">
                        <a:lnSpc>
                          <a:spcPct val="150000"/>
                        </a:lnSpc>
                        <a:spcBef>
                          <a:spcPts val="600"/>
                        </a:spcBef>
                        <a:spcAft>
                          <a:spcPts val="600"/>
                        </a:spcAft>
                      </a:pPr>
                      <a:r>
                        <a:rPr lang="en-ZA" sz="1600">
                          <a:effectLst/>
                        </a:rPr>
                        <a:t>Strategic Goal 2</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600"/>
                        </a:spcAft>
                      </a:pPr>
                      <a:r>
                        <a:rPr lang="en-ZA" sz="1600">
                          <a:effectLst/>
                        </a:rPr>
                        <a:t>Innovative and thriving construction environment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l">
                        <a:lnSpc>
                          <a:spcPct val="150000"/>
                        </a:lnSpc>
                        <a:spcBef>
                          <a:spcPts val="600"/>
                        </a:spcBef>
                        <a:spcAft>
                          <a:spcPts val="600"/>
                        </a:spcAft>
                      </a:pPr>
                      <a:r>
                        <a:rPr lang="en-ZA" sz="1600">
                          <a:effectLst/>
                        </a:rPr>
                        <a:t>Goal Statement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600"/>
                        </a:spcAft>
                      </a:pPr>
                      <a:r>
                        <a:rPr lang="en-ZA" sz="1600">
                          <a:effectLst/>
                        </a:rPr>
                        <a:t>Provide mechanisms and support to enterprises to be competitive and sustainable and to deliver value for money within the construction industry</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l">
                        <a:lnSpc>
                          <a:spcPct val="150000"/>
                        </a:lnSpc>
                        <a:spcBef>
                          <a:spcPts val="600"/>
                        </a:spcBef>
                        <a:spcAft>
                          <a:spcPts val="600"/>
                        </a:spcAft>
                      </a:pPr>
                      <a:r>
                        <a:rPr lang="en-ZA" sz="1600">
                          <a:effectLst/>
                        </a:rPr>
                        <a:t>Goal Indicator</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600"/>
                        </a:spcAft>
                      </a:pPr>
                      <a:r>
                        <a:rPr lang="en-ZA" sz="1600" dirty="0">
                          <a:effectLst/>
                        </a:rPr>
                        <a:t>% contractor and PSP satisfaction with clients’ index</a:t>
                      </a:r>
                      <a:endParaRPr lang="en-GB" sz="1600" dirty="0">
                        <a:effectLst/>
                      </a:endParaRPr>
                    </a:p>
                    <a:p>
                      <a:pPr algn="l">
                        <a:lnSpc>
                          <a:spcPct val="150000"/>
                        </a:lnSpc>
                        <a:spcBef>
                          <a:spcPts val="600"/>
                        </a:spcBef>
                        <a:spcAft>
                          <a:spcPts val="600"/>
                        </a:spcAft>
                      </a:pPr>
                      <a:r>
                        <a:rPr lang="en-ZA" sz="1600" dirty="0">
                          <a:effectLst/>
                        </a:rPr>
                        <a:t>% client satisfaction with contractors and PSPs index</a:t>
                      </a:r>
                      <a:endParaRPr lang="en-GB" sz="1600" dirty="0">
                        <a:effectLst/>
                      </a:endParaRPr>
                    </a:p>
                    <a:p>
                      <a:pPr algn="l">
                        <a:lnSpc>
                          <a:spcPct val="150000"/>
                        </a:lnSpc>
                        <a:spcBef>
                          <a:spcPts val="600"/>
                        </a:spcBef>
                        <a:spcAft>
                          <a:spcPts val="600"/>
                        </a:spcAft>
                      </a:pPr>
                      <a:r>
                        <a:rPr lang="en-ZA" sz="1600" dirty="0">
                          <a:effectLst/>
                        </a:rPr>
                        <a:t>% artisan development index</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2298842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689213883"/>
              </p:ext>
            </p:extLst>
          </p:nvPr>
        </p:nvGraphicFramePr>
        <p:xfrm>
          <a:off x="251520" y="548680"/>
          <a:ext cx="8363272" cy="3901440"/>
        </p:xfrm>
        <a:graphic>
          <a:graphicData uri="http://schemas.openxmlformats.org/drawingml/2006/table">
            <a:tbl>
              <a:tblPr firstRow="1" firstCol="1" bandRow="1">
                <a:tableStyleId>{5C22544A-7EE6-4342-B048-85BDC9FD1C3A}</a:tableStyleId>
              </a:tblPr>
              <a:tblGrid>
                <a:gridCol w="2470740"/>
                <a:gridCol w="5892532"/>
              </a:tblGrid>
              <a:tr h="0">
                <a:tc>
                  <a:txBody>
                    <a:bodyPr/>
                    <a:lstStyle/>
                    <a:p>
                      <a:pPr algn="l">
                        <a:lnSpc>
                          <a:spcPct val="150000"/>
                        </a:lnSpc>
                        <a:spcBef>
                          <a:spcPts val="600"/>
                        </a:spcBef>
                        <a:spcAft>
                          <a:spcPts val="600"/>
                        </a:spcAft>
                      </a:pPr>
                      <a:r>
                        <a:rPr lang="en-ZA" sz="1600">
                          <a:effectLst/>
                        </a:rPr>
                        <a:t>Strategic Goal 3</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600"/>
                        </a:spcAft>
                      </a:pPr>
                      <a:r>
                        <a:rPr lang="en-ZA" sz="1600">
                          <a:effectLst/>
                        </a:rPr>
                        <a:t>Reputable regulator</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l">
                        <a:lnSpc>
                          <a:spcPct val="150000"/>
                        </a:lnSpc>
                        <a:spcBef>
                          <a:spcPts val="600"/>
                        </a:spcBef>
                        <a:spcAft>
                          <a:spcPts val="600"/>
                        </a:spcAft>
                      </a:pPr>
                      <a:r>
                        <a:rPr lang="en-ZA" sz="1600">
                          <a:effectLst/>
                        </a:rPr>
                        <a:t>Goal Statement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600"/>
                        </a:spcAft>
                      </a:pPr>
                      <a:r>
                        <a:rPr lang="en-ZA" sz="1600" dirty="0">
                          <a:effectLst/>
                        </a:rPr>
                        <a:t>To regulate the construction industry in the public interest to ensure a fair, inclusive, ethical, transformed, enabling and reputable construction environment</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l">
                        <a:lnSpc>
                          <a:spcPct val="150000"/>
                        </a:lnSpc>
                        <a:spcBef>
                          <a:spcPts val="600"/>
                        </a:spcBef>
                        <a:spcAft>
                          <a:spcPts val="600"/>
                        </a:spcAft>
                      </a:pPr>
                      <a:r>
                        <a:rPr lang="en-ZA" sz="1600">
                          <a:effectLst/>
                        </a:rPr>
                        <a:t>Goal Indicator</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600"/>
                        </a:spcAft>
                      </a:pPr>
                      <a:r>
                        <a:rPr lang="en-ZA" sz="1600" dirty="0">
                          <a:effectLst/>
                        </a:rPr>
                        <a:t>% Code of Conduct Investigations Finalised within 6 Months</a:t>
                      </a:r>
                      <a:endParaRPr lang="en-GB" sz="1600" dirty="0">
                        <a:effectLst/>
                      </a:endParaRPr>
                    </a:p>
                    <a:p>
                      <a:pPr algn="l">
                        <a:lnSpc>
                          <a:spcPct val="150000"/>
                        </a:lnSpc>
                        <a:spcBef>
                          <a:spcPts val="600"/>
                        </a:spcBef>
                        <a:spcAft>
                          <a:spcPts val="600"/>
                        </a:spcAft>
                      </a:pPr>
                      <a:r>
                        <a:rPr lang="en-ZA" sz="1600" dirty="0">
                          <a:effectLst/>
                        </a:rPr>
                        <a:t>% sanctions per 1 000 Contractors (Grades 2 to 9)</a:t>
                      </a:r>
                      <a:endParaRPr lang="en-GB" sz="1600" dirty="0">
                        <a:effectLst/>
                      </a:endParaRPr>
                    </a:p>
                    <a:p>
                      <a:pPr algn="l">
                        <a:lnSpc>
                          <a:spcPct val="150000"/>
                        </a:lnSpc>
                        <a:spcBef>
                          <a:spcPts val="600"/>
                        </a:spcBef>
                        <a:spcAft>
                          <a:spcPts val="600"/>
                        </a:spcAft>
                      </a:pPr>
                      <a:r>
                        <a:rPr lang="en-ZA" sz="1600" dirty="0">
                          <a:effectLst/>
                        </a:rPr>
                        <a:t>% Register of Contractors (ROC) effective index</a:t>
                      </a:r>
                      <a:endParaRPr lang="en-GB" sz="1600" dirty="0">
                        <a:effectLst/>
                      </a:endParaRPr>
                    </a:p>
                    <a:p>
                      <a:pPr algn="l">
                        <a:lnSpc>
                          <a:spcPct val="150000"/>
                        </a:lnSpc>
                        <a:spcBef>
                          <a:spcPts val="600"/>
                        </a:spcBef>
                        <a:spcAft>
                          <a:spcPts val="600"/>
                        </a:spcAft>
                      </a:pPr>
                      <a:r>
                        <a:rPr lang="en-ZA" sz="1600" dirty="0">
                          <a:effectLst/>
                        </a:rPr>
                        <a:t>% Register of Project Compliance index</a:t>
                      </a:r>
                      <a:endParaRPr lang="en-GB" sz="1600" dirty="0">
                        <a:effectLst/>
                      </a:endParaRPr>
                    </a:p>
                    <a:p>
                      <a:pPr algn="l">
                        <a:lnSpc>
                          <a:spcPct val="150000"/>
                        </a:lnSpc>
                        <a:spcBef>
                          <a:spcPts val="600"/>
                        </a:spcBef>
                        <a:spcAft>
                          <a:spcPts val="600"/>
                        </a:spcAft>
                      </a:pPr>
                      <a:r>
                        <a:rPr lang="en-ZA" sz="1600" dirty="0">
                          <a:effectLst/>
                        </a:rPr>
                        <a:t>% Provincial Performance Index</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120044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646244416"/>
              </p:ext>
            </p:extLst>
          </p:nvPr>
        </p:nvGraphicFramePr>
        <p:xfrm>
          <a:off x="390364" y="3140968"/>
          <a:ext cx="8363272" cy="1463040"/>
        </p:xfrm>
        <a:graphic>
          <a:graphicData uri="http://schemas.openxmlformats.org/drawingml/2006/table">
            <a:tbl>
              <a:tblPr firstRow="1" firstCol="1" bandRow="1">
                <a:tableStyleId>{5C22544A-7EE6-4342-B048-85BDC9FD1C3A}</a:tableStyleId>
              </a:tblPr>
              <a:tblGrid>
                <a:gridCol w="2470740"/>
                <a:gridCol w="5892532"/>
              </a:tblGrid>
              <a:tr h="0">
                <a:tc>
                  <a:txBody>
                    <a:bodyPr/>
                    <a:lstStyle/>
                    <a:p>
                      <a:pPr algn="just">
                        <a:lnSpc>
                          <a:spcPct val="150000"/>
                        </a:lnSpc>
                        <a:spcBef>
                          <a:spcPts val="600"/>
                        </a:spcBef>
                        <a:spcAft>
                          <a:spcPts val="0"/>
                        </a:spcAft>
                      </a:pPr>
                      <a:r>
                        <a:rPr lang="en-ZA" sz="1600" dirty="0">
                          <a:effectLst/>
                        </a:rPr>
                        <a:t>Strategic Goal 5</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n-ZA" sz="1600">
                          <a:effectLst/>
                        </a:rPr>
                        <a:t>Sound corporate governance</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Bef>
                          <a:spcPts val="600"/>
                        </a:spcBef>
                        <a:spcAft>
                          <a:spcPts val="0"/>
                        </a:spcAft>
                      </a:pPr>
                      <a:r>
                        <a:rPr lang="en-ZA" sz="1600">
                          <a:effectLst/>
                        </a:rPr>
                        <a:t>Goal Statement</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n-ZA" sz="1600">
                          <a:effectLst/>
                        </a:rPr>
                        <a:t>An effective, efficient adequately structured well-governed and sustainable institution</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50000"/>
                        </a:lnSpc>
                        <a:spcBef>
                          <a:spcPts val="600"/>
                        </a:spcBef>
                        <a:spcAft>
                          <a:spcPts val="0"/>
                        </a:spcAft>
                      </a:pPr>
                      <a:r>
                        <a:rPr lang="en-ZA" sz="1600" dirty="0">
                          <a:effectLst/>
                        </a:rPr>
                        <a:t>Goal Indicator</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n-ZA" sz="1600" dirty="0">
                          <a:effectLst/>
                        </a:rPr>
                        <a:t>Clean Audit</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705259205"/>
              </p:ext>
            </p:extLst>
          </p:nvPr>
        </p:nvGraphicFramePr>
        <p:xfrm>
          <a:off x="390364" y="548680"/>
          <a:ext cx="8363272" cy="1463040"/>
        </p:xfrm>
        <a:graphic>
          <a:graphicData uri="http://schemas.openxmlformats.org/drawingml/2006/table">
            <a:tbl>
              <a:tblPr firstRow="1" firstCol="1" bandRow="1">
                <a:tableStyleId>{5C22544A-7EE6-4342-B048-85BDC9FD1C3A}</a:tableStyleId>
              </a:tblPr>
              <a:tblGrid>
                <a:gridCol w="2470740"/>
                <a:gridCol w="5892532"/>
              </a:tblGrid>
              <a:tr h="0">
                <a:tc>
                  <a:txBody>
                    <a:bodyPr/>
                    <a:lstStyle/>
                    <a:p>
                      <a:pPr algn="l">
                        <a:lnSpc>
                          <a:spcPct val="150000"/>
                        </a:lnSpc>
                        <a:spcBef>
                          <a:spcPts val="600"/>
                        </a:spcBef>
                        <a:spcAft>
                          <a:spcPts val="600"/>
                        </a:spcAft>
                      </a:pPr>
                      <a:r>
                        <a:rPr lang="en-ZA" sz="1600" dirty="0">
                          <a:effectLst/>
                        </a:rPr>
                        <a:t>Strategic Goal 4</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600"/>
                        </a:spcAft>
                      </a:pPr>
                      <a:r>
                        <a:rPr lang="en-ZA" sz="1600">
                          <a:effectLst/>
                        </a:rPr>
                        <a:t>Working in alliance</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l">
                        <a:lnSpc>
                          <a:spcPct val="150000"/>
                        </a:lnSpc>
                        <a:spcBef>
                          <a:spcPts val="600"/>
                        </a:spcBef>
                        <a:spcAft>
                          <a:spcPts val="600"/>
                        </a:spcAft>
                      </a:pPr>
                      <a:r>
                        <a:rPr lang="en-ZA" sz="1600" dirty="0">
                          <a:effectLst/>
                        </a:rPr>
                        <a:t>Goal Statement</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600"/>
                        </a:spcAft>
                      </a:pPr>
                      <a:r>
                        <a:rPr lang="en-ZA" sz="1600" dirty="0">
                          <a:effectLst/>
                        </a:rPr>
                        <a:t>Pursuing progressive partnerships and alliances with industry stakeholders to achieve cidb's strategic intent</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l">
                        <a:lnSpc>
                          <a:spcPct val="150000"/>
                        </a:lnSpc>
                        <a:spcBef>
                          <a:spcPts val="600"/>
                        </a:spcBef>
                        <a:spcAft>
                          <a:spcPts val="600"/>
                        </a:spcAft>
                      </a:pPr>
                      <a:r>
                        <a:rPr lang="en-ZA" sz="1600">
                          <a:effectLst/>
                        </a:rPr>
                        <a:t>Goal Indicator</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600"/>
                        </a:spcBef>
                        <a:spcAft>
                          <a:spcPts val="600"/>
                        </a:spcAft>
                      </a:pPr>
                      <a:r>
                        <a:rPr lang="en-ZA" sz="1600" dirty="0">
                          <a:effectLst/>
                        </a:rPr>
                        <a:t>% cidb Perception and Acceptance index</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32422911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UBLISH_TITLE" val="dvd"/>
  <p:tag name="ARTICULATE_PUBLISH_PATH" val="C:\Temp"/>
  <p:tag name="ARTICULATE_LOGO" val="(None selected)"/>
  <p:tag name="ARTICULATE_PRESENTER" val="(None selected)"/>
  <p:tag name="ARTICULATE_LMS" val="0"/>
  <p:tag name="ARTICULATE_TEMPLATE" val="Corporate Communications"/>
  <p:tag name="LMS_PUBLISH" val="No"/>
  <p:tag name="LAUNCHINNEWWINDOW" val="0"/>
  <p:tag name="LASTPUBLISHED" val="C:\Temp\dvd\player.html"/>
</p:tagLst>
</file>

<file path=ppt/theme/theme1.xml><?xml version="1.0" encoding="utf-8"?>
<a:theme xmlns:a="http://schemas.openxmlformats.org/drawingml/2006/main" name="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31518</TotalTime>
  <Words>3143</Words>
  <Application>Microsoft Office PowerPoint</Application>
  <PresentationFormat>On-screen Show (4:3)</PresentationFormat>
  <Paragraphs>408</Paragraphs>
  <Slides>27</Slides>
  <Notes>3</Notes>
  <HiddenSlides>1</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Powerpoint template</vt:lpstr>
      <vt:lpstr>Presentation to the Parliamentary Portfolio Committee on Public Works  STRATEGIC &amp; ANNUAL PERFORMANCE PLAN     </vt:lpstr>
      <vt:lpstr>Vision - Reviewed</vt:lpstr>
      <vt:lpstr>Mission reviewed</vt:lpstr>
      <vt:lpstr>Values - reviewed</vt:lpstr>
      <vt:lpstr>Strategic Pillars</vt:lpstr>
      <vt:lpstr>Strategic Outcome Orientated Goals</vt:lpstr>
      <vt:lpstr>Slide 7</vt:lpstr>
      <vt:lpstr>Slide 8</vt:lpstr>
      <vt:lpstr>Slide 9</vt:lpstr>
      <vt:lpstr>Approved Macro structure – Programme alignment</vt:lpstr>
      <vt:lpstr>Finalised Programmes</vt:lpstr>
      <vt:lpstr>Finalised Programmes</vt:lpstr>
      <vt:lpstr>Slide 13</vt:lpstr>
      <vt:lpstr>Slide 14</vt:lpstr>
      <vt:lpstr>Slide 15</vt:lpstr>
      <vt:lpstr>Budget (Rk)</vt:lpstr>
      <vt:lpstr>ANNUAL PERFORMANCE  PLAN</vt:lpstr>
      <vt:lpstr>Programme 1 - Administration</vt:lpstr>
      <vt:lpstr>Programme 1 - Administration</vt:lpstr>
      <vt:lpstr>Programme 1 - Administration</vt:lpstr>
      <vt:lpstr>Programme 2 – Regulation and Advocacy</vt:lpstr>
      <vt:lpstr>Programme 2 – Regulation and Advocacy</vt:lpstr>
      <vt:lpstr>Programme 3 – Development and Capacitation</vt:lpstr>
      <vt:lpstr>Programme 3 – Development and Capacitation</vt:lpstr>
      <vt:lpstr>Programme 4 – Industry Performance and Transformation</vt:lpstr>
      <vt:lpstr>Programme 4 – Industry Performance and Transformation</vt:lpstr>
      <vt:lpstr> </vt:lpstr>
    </vt:vector>
  </TitlesOfParts>
  <Company>Simple Solutions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cidb 2016/17 APP</dc:title>
  <dc:creator>Rodney Milford</dc:creator>
  <cp:lastModifiedBy>PUMZA</cp:lastModifiedBy>
  <cp:revision>1078</cp:revision>
  <cp:lastPrinted>2016-03-30T14:24:19Z</cp:lastPrinted>
  <dcterms:created xsi:type="dcterms:W3CDTF">2006-07-20T10:36:14Z</dcterms:created>
  <dcterms:modified xsi:type="dcterms:W3CDTF">2017-05-08T08:26:46Z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dvd</vt:lpwstr>
  </property>
</Properties>
</file>