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9"/>
  </p:notesMasterIdLst>
  <p:sldIdLst>
    <p:sldId id="256" r:id="rId2"/>
    <p:sldId id="294" r:id="rId3"/>
    <p:sldId id="257" r:id="rId4"/>
    <p:sldId id="278" r:id="rId5"/>
    <p:sldId id="258" r:id="rId6"/>
    <p:sldId id="265" r:id="rId7"/>
    <p:sldId id="292" r:id="rId8"/>
    <p:sldId id="277" r:id="rId9"/>
    <p:sldId id="293" r:id="rId10"/>
    <p:sldId id="266" r:id="rId11"/>
    <p:sldId id="274" r:id="rId12"/>
    <p:sldId id="267" r:id="rId13"/>
    <p:sldId id="279" r:id="rId14"/>
    <p:sldId id="280" r:id="rId15"/>
    <p:sldId id="284" r:id="rId16"/>
    <p:sldId id="286" r:id="rId17"/>
    <p:sldId id="287" r:id="rId18"/>
    <p:sldId id="281" r:id="rId19"/>
    <p:sldId id="289" r:id="rId20"/>
    <p:sldId id="268" r:id="rId21"/>
    <p:sldId id="269" r:id="rId22"/>
    <p:sldId id="270" r:id="rId23"/>
    <p:sldId id="290" r:id="rId24"/>
    <p:sldId id="271" r:id="rId25"/>
    <p:sldId id="272" r:id="rId26"/>
    <p:sldId id="291" r:id="rId27"/>
    <p:sldId id="273" r:id="rId28"/>
    <p:sldId id="259" r:id="rId29"/>
    <p:sldId id="261" r:id="rId30"/>
    <p:sldId id="262" r:id="rId31"/>
    <p:sldId id="263" r:id="rId32"/>
    <p:sldId id="264" r:id="rId33"/>
    <p:sldId id="260" r:id="rId34"/>
    <p:sldId id="275" r:id="rId35"/>
    <p:sldId id="276" r:id="rId36"/>
    <p:sldId id="282" r:id="rId37"/>
    <p:sldId id="283" r:id="rId38"/>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Objects="1" showGuide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89AC096E-B1E7-44A4-BFF4-598CB23D145A}" type="datetimeFigureOut">
              <a:rPr lang="en-ZA" smtClean="0"/>
              <a:pPr/>
              <a:t>2017/05/08</a:t>
            </a:fld>
            <a:endParaRPr lang="en-ZA"/>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70EB6EDF-DB77-4821-9A9E-3AF110EC5B7A}" type="slidenum">
              <a:rPr lang="en-ZA" smtClean="0"/>
              <a:pPr/>
              <a:t>‹#›</a:t>
            </a:fld>
            <a:endParaRPr lang="en-ZA"/>
          </a:p>
        </p:txBody>
      </p:sp>
    </p:spTree>
    <p:extLst>
      <p:ext uri="{BB962C8B-B14F-4D97-AF65-F5344CB8AC3E}">
        <p14:creationId xmlns="" xmlns:p14="http://schemas.microsoft.com/office/powerpoint/2010/main" val="465377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70EB6EDF-DB77-4821-9A9E-3AF110EC5B7A}" type="slidenum">
              <a:rPr lang="en-ZA" smtClean="0"/>
              <a:pPr/>
              <a:t>13</a:t>
            </a:fld>
            <a:endParaRPr lang="en-ZA"/>
          </a:p>
        </p:txBody>
      </p:sp>
    </p:spTree>
    <p:extLst>
      <p:ext uri="{BB962C8B-B14F-4D97-AF65-F5344CB8AC3E}">
        <p14:creationId xmlns="" xmlns:p14="http://schemas.microsoft.com/office/powerpoint/2010/main" val="16978409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BE PowerPoint Presentation2.jpg"/>
          <p:cNvPicPr>
            <a:picLocks noChangeAspect="1"/>
          </p:cNvPicPr>
          <p:nvPr userDrawn="1"/>
        </p:nvPicPr>
        <p:blipFill>
          <a:blip r:embed="rId2"/>
          <a:stretch>
            <a:fillRect/>
          </a:stretch>
        </p:blipFill>
        <p:spPr>
          <a:xfrm>
            <a:off x="-75251" y="0"/>
            <a:ext cx="9251512" cy="6890015"/>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lgn="l">
              <a:defRPr/>
            </a:lvl1pPr>
          </a:lstStyle>
          <a:p>
            <a:r>
              <a:rPr lang="en-GB" dirty="0" smtClean="0"/>
              <a:t>Presentation Title here</a:t>
            </a:r>
            <a:endParaRPr lang="en-US" dirty="0"/>
          </a:p>
        </p:txBody>
      </p:sp>
      <p:sp>
        <p:nvSpPr>
          <p:cNvPr id="3" name="Subtitle 2"/>
          <p:cNvSpPr>
            <a:spLocks noGrp="1"/>
          </p:cNvSpPr>
          <p:nvPr>
            <p:ph type="subTitle" idx="1" hasCustomPrompt="1"/>
          </p:nvPr>
        </p:nvSpPr>
        <p:spPr>
          <a:xfrm>
            <a:off x="685800" y="3886200"/>
            <a:ext cx="70866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Sub Title here</a:t>
            </a:r>
            <a:endParaRPr lang="en-US" dirty="0"/>
          </a:p>
        </p:txBody>
      </p:sp>
      <p:sp>
        <p:nvSpPr>
          <p:cNvPr id="4" name="Date Placeholder 3"/>
          <p:cNvSpPr>
            <a:spLocks noGrp="1"/>
          </p:cNvSpPr>
          <p:nvPr>
            <p:ph type="dt" sz="half" idx="10"/>
          </p:nvPr>
        </p:nvSpPr>
        <p:spPr/>
        <p:txBody>
          <a:bodyPr/>
          <a:lstStyle/>
          <a:p>
            <a:fld id="{F458E020-F44C-47C0-9CE3-9C5C3594486F}" type="datetime1">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4831"/>
            <a:ext cx="9144000" cy="6833169"/>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641F75-7861-48E0-BBAE-FA0BB7044C0E}" type="datetime1">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4831"/>
            <a:ext cx="9144000" cy="6833169"/>
          </a:xfrm>
          <a:prstGeom prst="rect">
            <a:avLst/>
          </a:prstGeom>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57F9F0-B8EC-40DF-AA2C-C01EBF72FF77}" type="datetime1">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BE PowerPoint Presentation2.jpg"/>
          <p:cNvPicPr>
            <a:picLocks noChangeAspect="1"/>
          </p:cNvPicPr>
          <p:nvPr userDrawn="1"/>
        </p:nvPicPr>
        <p:blipFill>
          <a:blip r:embed="rId2"/>
          <a:stretch>
            <a:fillRect/>
          </a:stretch>
        </p:blipFill>
        <p:spPr>
          <a:xfrm>
            <a:off x="0" y="0"/>
            <a:ext cx="9257297" cy="6894324"/>
          </a:xfrm>
          <a:prstGeom prst="rect">
            <a:avLst/>
          </a:prstGeom>
        </p:spPr>
      </p:pic>
      <p:sp>
        <p:nvSpPr>
          <p:cNvPr id="2" name="Title 1"/>
          <p:cNvSpPr>
            <a:spLocks noGrp="1"/>
          </p:cNvSpPr>
          <p:nvPr>
            <p:ph type="title"/>
          </p:nvPr>
        </p:nvSpPr>
        <p:spPr>
          <a:xfrm>
            <a:off x="457200" y="1066800"/>
            <a:ext cx="8229600" cy="978523"/>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209801"/>
            <a:ext cx="8229600" cy="3352800"/>
          </a:xfrm>
        </p:spPr>
        <p:txBody>
          <a:bodyP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71A3BA-A373-487B-A699-7A2B10233600}" type="datetime1">
              <a:rPr lang="en-US" smtClean="0"/>
              <a:pPr/>
              <a:t>5/8/2017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 y="-27384"/>
            <a:ext cx="9247479" cy="6885384"/>
          </a:xfrm>
          <a:prstGeom prst="rect">
            <a:avLst/>
          </a:prstGeom>
        </p:spPr>
      </p:pic>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E5EF82-28A0-4E95-9150-31E921354EAC}" type="datetime1">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A3697-DC7B-894C-BE54-C9BABF30A314}"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1"/>
            <a:ext cx="9144000" cy="688538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6D2399-5655-466D-B155-DB10F833F68F}" type="datetime1">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4831"/>
            <a:ext cx="9144000" cy="6808337"/>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C6B3BE-4A58-4F7B-A0B9-B7B6150F1E02}" type="datetime1">
              <a:rPr lang="en-US" smtClean="0"/>
              <a:pPr/>
              <a:t>5/8/2017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4831"/>
            <a:ext cx="9144000" cy="680833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947611-EC7F-45D9-8938-BC936ED3874C}" type="datetime1">
              <a:rPr lang="en-US" smtClean="0"/>
              <a:pPr/>
              <a:t>5/8/2017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4831"/>
            <a:ext cx="9144000" cy="6833169"/>
          </a:xfrm>
          <a:prstGeom prst="rect">
            <a:avLst/>
          </a:prstGeom>
        </p:spPr>
      </p:pic>
      <p:sp>
        <p:nvSpPr>
          <p:cNvPr id="2" name="Date Placeholder 1"/>
          <p:cNvSpPr>
            <a:spLocks noGrp="1"/>
          </p:cNvSpPr>
          <p:nvPr>
            <p:ph type="dt" sz="half" idx="10"/>
          </p:nvPr>
        </p:nvSpPr>
        <p:spPr/>
        <p:txBody>
          <a:bodyPr/>
          <a:lstStyle/>
          <a:p>
            <a:fld id="{BD6206F2-890F-49CD-ACAF-2B1CF5EB8EF0}" type="datetime1">
              <a:rPr lang="en-US" smtClean="0"/>
              <a:pPr/>
              <a:t>5/8/2017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77047"/>
            <a:ext cx="9144000" cy="6808337"/>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98AFF-5C11-4DFB-A1C5-EE6216DAF6B7}" type="datetime1">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0" y="24831"/>
            <a:ext cx="9144000" cy="6833169"/>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3CBFB-80F2-4B0B-8B81-D2517E65C430}" type="datetime1">
              <a:rPr lang="en-US" smtClean="0"/>
              <a:pPr/>
              <a:t>5/8/2017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A3697-DC7B-894C-BE54-C9BABF30A3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A0302-55D9-439C-BE50-9888949624B9}" type="datetime1">
              <a:rPr lang="en-US" smtClean="0"/>
              <a:pPr/>
              <a:t>5/8/2017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A3697-DC7B-894C-BE54-C9BABF30A3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9090"/>
            <a:ext cx="7092280" cy="2475707"/>
          </a:xfrm>
        </p:spPr>
        <p:txBody>
          <a:bodyPr>
            <a:noAutofit/>
          </a:bodyPr>
          <a:lstStyle/>
          <a:p>
            <a:pPr algn="ctr">
              <a:spcBef>
                <a:spcPct val="20000"/>
              </a:spcBef>
            </a:pPr>
            <a:r>
              <a:rPr lang="en-US" sz="2800" b="1" dirty="0" smtClean="0">
                <a:latin typeface="Arial" pitchFamily="34" charset="0"/>
                <a:ea typeface="+mn-ea"/>
                <a:cs typeface="Arial" pitchFamily="34" charset="0"/>
              </a:rPr>
              <a:t>Presentation to Portfolio Committee:</a:t>
            </a:r>
            <a:br>
              <a:rPr lang="en-US" sz="2800" b="1" dirty="0" smtClean="0">
                <a:latin typeface="Arial" pitchFamily="34" charset="0"/>
                <a:ea typeface="+mn-ea"/>
                <a:cs typeface="Arial" pitchFamily="34" charset="0"/>
              </a:rPr>
            </a:br>
            <a:r>
              <a:rPr lang="en-US" sz="2800" b="1" dirty="0" smtClean="0">
                <a:latin typeface="Arial" pitchFamily="34" charset="0"/>
                <a:ea typeface="+mn-ea"/>
                <a:cs typeface="Arial" pitchFamily="34" charset="0"/>
              </a:rPr>
              <a:t>CBE Strategic Plan, Annual </a:t>
            </a:r>
            <a:r>
              <a:rPr lang="en-US" sz="2800" b="1" dirty="0">
                <a:latin typeface="Arial" pitchFamily="34" charset="0"/>
                <a:ea typeface="+mn-ea"/>
                <a:cs typeface="Arial" pitchFamily="34" charset="0"/>
              </a:rPr>
              <a:t>Performance Plan </a:t>
            </a:r>
            <a:r>
              <a:rPr lang="en-US" sz="2800" b="1" dirty="0" smtClean="0">
                <a:latin typeface="Arial" pitchFamily="34" charset="0"/>
                <a:ea typeface="+mn-ea"/>
                <a:cs typeface="Arial" pitchFamily="34" charset="0"/>
              </a:rPr>
              <a:t>and Budget for</a:t>
            </a:r>
            <a:br>
              <a:rPr lang="en-US" sz="2800" b="1" dirty="0" smtClean="0">
                <a:latin typeface="Arial" pitchFamily="34" charset="0"/>
                <a:ea typeface="+mn-ea"/>
                <a:cs typeface="Arial" pitchFamily="34" charset="0"/>
              </a:rPr>
            </a:br>
            <a:r>
              <a:rPr lang="en-US" sz="2800" b="1" dirty="0" smtClean="0">
                <a:latin typeface="Arial" pitchFamily="34" charset="0"/>
                <a:ea typeface="+mn-ea"/>
                <a:cs typeface="Arial" pitchFamily="34" charset="0"/>
              </a:rPr>
              <a:t>2017/18 financial year</a:t>
            </a:r>
            <a:endParaRPr lang="en-US" sz="2800" b="1" dirty="0">
              <a:latin typeface="Arial" pitchFamily="34" charset="0"/>
              <a:ea typeface="+mn-ea"/>
              <a:cs typeface="Arial" pitchFamily="34" charset="0"/>
            </a:endParaRPr>
          </a:p>
        </p:txBody>
      </p:sp>
      <p:sp>
        <p:nvSpPr>
          <p:cNvPr id="4" name="Rectangle 3"/>
          <p:cNvSpPr/>
          <p:nvPr/>
        </p:nvSpPr>
        <p:spPr>
          <a:xfrm>
            <a:off x="2267744" y="5805263"/>
            <a:ext cx="3168352" cy="646331"/>
          </a:xfrm>
          <a:prstGeom prst="rect">
            <a:avLst/>
          </a:prstGeom>
        </p:spPr>
        <p:txBody>
          <a:bodyPr wrap="square">
            <a:spAutoFit/>
          </a:bodyPr>
          <a:lstStyle/>
          <a:p>
            <a:pPr algn="ctr"/>
            <a:r>
              <a:rPr lang="en-US" dirty="0" smtClean="0">
                <a:latin typeface="Arial"/>
                <a:cs typeface="Arial"/>
              </a:rPr>
              <a:t>Ms Priscilla Mdlalose</a:t>
            </a:r>
          </a:p>
          <a:p>
            <a:pPr algn="ctr"/>
            <a:r>
              <a:rPr lang="en-US" dirty="0" smtClean="0">
                <a:latin typeface="Arial"/>
                <a:cs typeface="Arial"/>
              </a:rPr>
              <a:t>02 May 2017</a:t>
            </a:r>
            <a:endParaRPr lang="en-US" dirty="0">
              <a:latin typeface="Arial"/>
              <a:cs typeface="Arial"/>
            </a:endParaRPr>
          </a:p>
        </p:txBody>
      </p:sp>
      <p:sp>
        <p:nvSpPr>
          <p:cNvPr id="3" name="Slide Number Placeholder 2"/>
          <p:cNvSpPr>
            <a:spLocks noGrp="1"/>
          </p:cNvSpPr>
          <p:nvPr>
            <p:ph type="sldNum" sz="quarter" idx="12"/>
          </p:nvPr>
        </p:nvSpPr>
        <p:spPr/>
        <p:txBody>
          <a:bodyPr/>
          <a:lstStyle/>
          <a:p>
            <a:fld id="{BA1A3697-DC7B-894C-BE54-C9BABF30A31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pPr algn="ctr">
              <a:spcBef>
                <a:spcPct val="20000"/>
              </a:spcBef>
            </a:pPr>
            <a:r>
              <a:rPr lang="en-ZA" sz="2800" b="1" dirty="0">
                <a:latin typeface="Arial" pitchFamily="34" charset="0"/>
                <a:ea typeface="+mn-ea"/>
                <a:cs typeface="Arial" pitchFamily="34" charset="0"/>
              </a:rPr>
              <a:t>Alignment with </a:t>
            </a:r>
            <a:r>
              <a:rPr lang="en-ZA" sz="2800" b="1" dirty="0" smtClean="0">
                <a:latin typeface="Arial" pitchFamily="34" charset="0"/>
                <a:ea typeface="+mn-ea"/>
                <a:cs typeface="Arial" pitchFamily="34" charset="0"/>
              </a:rPr>
              <a:t>National Development Plan</a:t>
            </a:r>
            <a:endParaRPr lang="en-ZA" sz="2800" b="1" dirty="0">
              <a:latin typeface="Arial" pitchFamily="34" charset="0"/>
              <a:ea typeface="+mn-ea"/>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4021937485"/>
              </p:ext>
            </p:extLst>
          </p:nvPr>
        </p:nvGraphicFramePr>
        <p:xfrm>
          <a:off x="179512" y="1556793"/>
          <a:ext cx="8856984" cy="3914215"/>
        </p:xfrm>
        <a:graphic>
          <a:graphicData uri="http://schemas.openxmlformats.org/drawingml/2006/table">
            <a:tbl>
              <a:tblPr firstRow="1" bandRow="1">
                <a:tableStyleId>{5C22544A-7EE6-4342-B048-85BDC9FD1C3A}</a:tableStyleId>
              </a:tblPr>
              <a:tblGrid>
                <a:gridCol w="4428492"/>
                <a:gridCol w="4428492"/>
              </a:tblGrid>
              <a:tr h="694295">
                <a:tc>
                  <a:txBody>
                    <a:bodyPr/>
                    <a:lstStyle/>
                    <a:p>
                      <a:pPr marL="0" indent="0" algn="l" defTabSz="457200" rtl="0" eaLnBrk="1" latinLnBrk="0" hangingPunct="1">
                        <a:lnSpc>
                          <a:spcPct val="115000"/>
                        </a:lnSpc>
                        <a:spcBef>
                          <a:spcPct val="20000"/>
                        </a:spcBef>
                        <a:spcAft>
                          <a:spcPts val="0"/>
                        </a:spcAft>
                        <a:buFontTx/>
                        <a:buNone/>
                      </a:pPr>
                      <a:r>
                        <a:rPr lang="en-ZA" sz="1800" b="1" kern="1200" dirty="0">
                          <a:solidFill>
                            <a:schemeClr val="tx1"/>
                          </a:solidFill>
                          <a:latin typeface="Arial" pitchFamily="34" charset="0"/>
                          <a:ea typeface="+mn-ea"/>
                          <a:cs typeface="Arial" pitchFamily="34" charset="0"/>
                        </a:rPr>
                        <a:t> </a:t>
                      </a:r>
                      <a:r>
                        <a:rPr lang="en-US" sz="1800" b="1" kern="1200" dirty="0" smtClean="0">
                          <a:solidFill>
                            <a:schemeClr val="tx1"/>
                          </a:solidFill>
                          <a:latin typeface="Arial" pitchFamily="34" charset="0"/>
                          <a:ea typeface="+mn-ea"/>
                          <a:cs typeface="Arial" pitchFamily="34" charset="0"/>
                        </a:rPr>
                        <a:t>National Development Plan (NDP)</a:t>
                      </a:r>
                      <a:endParaRPr lang="en-ZA" sz="1800" b="1" kern="1200" dirty="0">
                        <a:solidFill>
                          <a:schemeClr val="tx1"/>
                        </a:solidFill>
                        <a:latin typeface="Arial" pitchFamily="34" charset="0"/>
                        <a:ea typeface="+mn-ea"/>
                        <a:cs typeface="Arial" pitchFamily="34" charset="0"/>
                      </a:endParaRPr>
                    </a:p>
                  </a:txBody>
                  <a:tcPr marL="68580" marR="68580" marT="0" marB="0" anchor="ctr">
                    <a:solidFill>
                      <a:schemeClr val="accent6">
                        <a:lumMod val="60000"/>
                        <a:lumOff val="40000"/>
                      </a:schemeClr>
                    </a:solidFill>
                  </a:tcPr>
                </a:tc>
                <a:tc>
                  <a:txBody>
                    <a:bodyPr/>
                    <a:lstStyle/>
                    <a:p>
                      <a:pPr marL="0" indent="0" algn="l" defTabSz="457200" rtl="0" eaLnBrk="1" latinLnBrk="0" hangingPunct="1">
                        <a:lnSpc>
                          <a:spcPct val="115000"/>
                        </a:lnSpc>
                        <a:spcBef>
                          <a:spcPct val="20000"/>
                        </a:spcBef>
                        <a:spcAft>
                          <a:spcPts val="0"/>
                        </a:spcAft>
                        <a:buFontTx/>
                        <a:buNone/>
                      </a:pPr>
                      <a:r>
                        <a:rPr lang="en-US" sz="1800" b="1" kern="1200" dirty="0" smtClean="0">
                          <a:solidFill>
                            <a:schemeClr val="tx1"/>
                          </a:solidFill>
                          <a:latin typeface="Arial" pitchFamily="34" charset="0"/>
                          <a:ea typeface="+mn-ea"/>
                          <a:cs typeface="Arial" pitchFamily="34" charset="0"/>
                        </a:rPr>
                        <a:t>CBE alignment </a:t>
                      </a:r>
                      <a:r>
                        <a:rPr lang="en-US" sz="1800" b="1" kern="1200" dirty="0">
                          <a:solidFill>
                            <a:schemeClr val="tx1"/>
                          </a:solidFill>
                          <a:latin typeface="Arial" pitchFamily="34" charset="0"/>
                          <a:ea typeface="+mn-ea"/>
                          <a:cs typeface="Arial" pitchFamily="34" charset="0"/>
                        </a:rPr>
                        <a:t>to </a:t>
                      </a:r>
                      <a:r>
                        <a:rPr lang="en-US" sz="1800" b="1" kern="1200" dirty="0" smtClean="0">
                          <a:solidFill>
                            <a:schemeClr val="tx1"/>
                          </a:solidFill>
                          <a:latin typeface="Arial" pitchFamily="34" charset="0"/>
                          <a:ea typeface="+mn-ea"/>
                          <a:cs typeface="Arial" pitchFamily="34" charset="0"/>
                        </a:rPr>
                        <a:t>NDP</a:t>
                      </a:r>
                      <a:r>
                        <a:rPr lang="en-US" sz="1800" b="1" kern="1200" dirty="0">
                          <a:solidFill>
                            <a:schemeClr val="tx1"/>
                          </a:solidFill>
                          <a:latin typeface="Arial" pitchFamily="34" charset="0"/>
                          <a:ea typeface="+mn-ea"/>
                          <a:cs typeface="Arial" pitchFamily="34" charset="0"/>
                        </a:rPr>
                        <a:t> </a:t>
                      </a:r>
                      <a:endParaRPr lang="en-ZA" sz="1800" b="1" kern="1200" dirty="0">
                        <a:solidFill>
                          <a:schemeClr val="tx1"/>
                        </a:solidFill>
                        <a:latin typeface="Arial" pitchFamily="34" charset="0"/>
                        <a:ea typeface="+mn-ea"/>
                        <a:cs typeface="Arial" pitchFamily="34" charset="0"/>
                      </a:endParaRPr>
                    </a:p>
                  </a:txBody>
                  <a:tcPr marL="68580" marR="68580" marT="0" marB="0" anchor="ctr">
                    <a:solidFill>
                      <a:schemeClr val="accent6">
                        <a:lumMod val="60000"/>
                        <a:lumOff val="40000"/>
                      </a:schemeClr>
                    </a:solidFill>
                  </a:tcPr>
                </a:tc>
              </a:tr>
              <a:tr h="1609960">
                <a:tc>
                  <a:txBody>
                    <a:bodyPr/>
                    <a:lstStyle/>
                    <a:p>
                      <a:pPr marL="0" indent="0" algn="l" defTabSz="457200" rtl="0" eaLnBrk="1" latinLnBrk="0" hangingPunct="1">
                        <a:spcBef>
                          <a:spcPct val="20000"/>
                        </a:spcBef>
                        <a:buFontTx/>
                        <a:buNone/>
                      </a:pPr>
                      <a:r>
                        <a:rPr lang="en-ZA" sz="1800" kern="1200" dirty="0" smtClean="0">
                          <a:solidFill>
                            <a:schemeClr val="dk1"/>
                          </a:solidFill>
                          <a:latin typeface="Arial" pitchFamily="34" charset="0"/>
                          <a:ea typeface="+mn-ea"/>
                          <a:cs typeface="Arial" pitchFamily="34" charset="0"/>
                        </a:rPr>
                        <a:t>Chapter 3: Decent employment through inclusive economic growth</a:t>
                      </a:r>
                      <a:endParaRPr lang="en-ZA" altLang="en-US" sz="1800" b="0" kern="1200" dirty="0" smtClean="0">
                        <a:solidFill>
                          <a:schemeClr val="tx1"/>
                        </a:solidFill>
                        <a:latin typeface="Arial" pitchFamily="34" charset="0"/>
                        <a:ea typeface="+mn-ea"/>
                        <a:cs typeface="Arial" pitchFamily="34" charset="0"/>
                      </a:endParaRPr>
                    </a:p>
                  </a:txBody>
                  <a:tcPr>
                    <a:solidFill>
                      <a:schemeClr val="accent6">
                        <a:lumMod val="60000"/>
                        <a:lumOff val="40000"/>
                      </a:schemeClr>
                    </a:solidFill>
                  </a:tcPr>
                </a:tc>
                <a:tc>
                  <a:txBody>
                    <a:bodyPr/>
                    <a:lstStyle/>
                    <a:p>
                      <a:pPr algn="just">
                        <a:lnSpc>
                          <a:spcPct val="100000"/>
                        </a:lnSpc>
                        <a:spcBef>
                          <a:spcPts val="600"/>
                        </a:spcBef>
                        <a:spcAft>
                          <a:spcPts val="0"/>
                        </a:spcAft>
                        <a:tabLst>
                          <a:tab pos="1676400" algn="l"/>
                        </a:tabLst>
                      </a:pPr>
                      <a:r>
                        <a:rPr lang="en-ZA" sz="1800" dirty="0">
                          <a:latin typeface="Arial" pitchFamily="34" charset="0"/>
                          <a:ea typeface="Times New Roman"/>
                          <a:cs typeface="Arial" pitchFamily="34" charset="0"/>
                        </a:rPr>
                        <a:t>Facilitate participation by the built environment professions in  integrated development in the context of national goals</a:t>
                      </a:r>
                    </a:p>
                  </a:txBody>
                  <a:tcPr>
                    <a:solidFill>
                      <a:schemeClr val="accent6">
                        <a:lumMod val="60000"/>
                        <a:lumOff val="40000"/>
                      </a:schemeClr>
                    </a:solidFill>
                  </a:tcPr>
                </a:tc>
              </a:tr>
              <a:tr h="1609960">
                <a:tc>
                  <a:txBody>
                    <a:bodyPr/>
                    <a:lstStyle/>
                    <a:p>
                      <a:pPr marL="0" indent="0" algn="l" defTabSz="457200" rtl="0" eaLnBrk="1" latinLnBrk="0" hangingPunct="1">
                        <a:spcBef>
                          <a:spcPct val="20000"/>
                        </a:spcBef>
                        <a:buFontTx/>
                        <a:buNone/>
                      </a:pPr>
                      <a:r>
                        <a:rPr lang="en-ZA" altLang="en-US" sz="1800" b="0" kern="1200" dirty="0" smtClean="0">
                          <a:solidFill>
                            <a:schemeClr val="tx1"/>
                          </a:solidFill>
                          <a:latin typeface="Arial" pitchFamily="34" charset="0"/>
                          <a:ea typeface="+mn-ea"/>
                          <a:cs typeface="Arial" pitchFamily="34" charset="0"/>
                        </a:rPr>
                        <a:t>Chapter 9 Improving education, training and innovation.</a:t>
                      </a:r>
                    </a:p>
                  </a:txBody>
                  <a:tcPr>
                    <a:solidFill>
                      <a:schemeClr val="accent6">
                        <a:lumMod val="60000"/>
                        <a:lumOff val="40000"/>
                      </a:schemeClr>
                    </a:solidFill>
                  </a:tcPr>
                </a:tc>
                <a:tc>
                  <a:txBody>
                    <a:bodyPr/>
                    <a:lstStyle/>
                    <a:p>
                      <a:pPr marL="0" indent="0" algn="l" defTabSz="457200" rtl="0" eaLnBrk="1" latinLnBrk="0" hangingPunct="1">
                        <a:spcBef>
                          <a:spcPct val="20000"/>
                        </a:spcBef>
                        <a:buFontTx/>
                        <a:buNone/>
                      </a:pPr>
                      <a:r>
                        <a:rPr lang="en-ZA" sz="1800" b="0" kern="1200" dirty="0" smtClean="0">
                          <a:solidFill>
                            <a:schemeClr val="tx1"/>
                          </a:solidFill>
                          <a:latin typeface="Arial" pitchFamily="34" charset="0"/>
                          <a:ea typeface="+mn-ea"/>
                          <a:cs typeface="Arial" pitchFamily="34" charset="0"/>
                        </a:rPr>
                        <a:t>A transformed Built Environment(BE) with appropriate, adequate skills and competencies, responsive to the country’s infrastructure delivery, operation and maintenance needs</a:t>
                      </a:r>
                      <a:endParaRPr lang="en-ZA" sz="1800" b="0" kern="1200" dirty="0">
                        <a:solidFill>
                          <a:schemeClr val="tx1"/>
                        </a:solidFill>
                        <a:latin typeface="Arial" pitchFamily="34" charset="0"/>
                        <a:ea typeface="+mn-ea"/>
                        <a:cs typeface="Arial" pitchFamily="34" charset="0"/>
                      </a:endParaRPr>
                    </a:p>
                  </a:txBody>
                  <a:tcPr>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10</a:t>
            </a:fld>
            <a:endParaRPr lang="en-US" sz="1600" dirty="0"/>
          </a:p>
        </p:txBody>
      </p:sp>
    </p:spTree>
    <p:extLst>
      <p:ext uri="{BB962C8B-B14F-4D97-AF65-F5344CB8AC3E}">
        <p14:creationId xmlns="" xmlns:p14="http://schemas.microsoft.com/office/powerpoint/2010/main" val="181711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087"/>
          </a:xfrm>
        </p:spPr>
        <p:txBody>
          <a:bodyPr>
            <a:normAutofit/>
          </a:bodyPr>
          <a:lstStyle/>
          <a:p>
            <a:pPr algn="ctr">
              <a:spcBef>
                <a:spcPct val="20000"/>
              </a:spcBef>
            </a:pPr>
            <a:r>
              <a:rPr lang="en-ZA" sz="2800" b="1" dirty="0">
                <a:latin typeface="Arial" pitchFamily="34" charset="0"/>
                <a:ea typeface="+mn-ea"/>
                <a:cs typeface="Arial" pitchFamily="34" charset="0"/>
              </a:rPr>
              <a:t>Alignment with Minister’s </a:t>
            </a:r>
            <a:r>
              <a:rPr lang="en-ZA" sz="2800" b="1" dirty="0" smtClean="0">
                <a:latin typeface="Arial" pitchFamily="34" charset="0"/>
                <a:ea typeface="+mn-ea"/>
                <a:cs typeface="Arial" pitchFamily="34" charset="0"/>
              </a:rPr>
              <a:t>Priorities</a:t>
            </a:r>
            <a:endParaRPr lang="en-ZA" sz="2800" b="1" dirty="0">
              <a:latin typeface="Arial" pitchFamily="34" charset="0"/>
              <a:ea typeface="+mn-ea"/>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018115154"/>
              </p:ext>
            </p:extLst>
          </p:nvPr>
        </p:nvGraphicFramePr>
        <p:xfrm>
          <a:off x="296645" y="792087"/>
          <a:ext cx="8784976" cy="5119891"/>
        </p:xfrm>
        <a:graphic>
          <a:graphicData uri="http://schemas.openxmlformats.org/drawingml/2006/table">
            <a:tbl>
              <a:tblPr firstRow="1" bandRow="1">
                <a:tableStyleId>{5C22544A-7EE6-4342-B048-85BDC9FD1C3A}</a:tableStyleId>
              </a:tblPr>
              <a:tblGrid>
                <a:gridCol w="3699291"/>
                <a:gridCol w="5085685"/>
              </a:tblGrid>
              <a:tr h="404665">
                <a:tc>
                  <a:txBody>
                    <a:bodyPr/>
                    <a:lstStyle/>
                    <a:p>
                      <a:pPr marL="0" marR="0" lvl="0" indent="0" algn="l" defTabSz="457200" rtl="0" eaLnBrk="1" fontAlgn="auto" latinLnBrk="0" hangingPunct="1">
                        <a:lnSpc>
                          <a:spcPct val="115000"/>
                        </a:lnSpc>
                        <a:spcBef>
                          <a:spcPct val="20000"/>
                        </a:spcBef>
                        <a:spcAft>
                          <a:spcPts val="0"/>
                        </a:spcAft>
                        <a:buClrTx/>
                        <a:buSzTx/>
                        <a:buFontTx/>
                        <a:buNone/>
                        <a:tabLst/>
                        <a:defRPr/>
                      </a:pPr>
                      <a:r>
                        <a:rPr lang="en-US" sz="1800" b="1" kern="1200" dirty="0" smtClean="0">
                          <a:solidFill>
                            <a:schemeClr val="tx1"/>
                          </a:solidFill>
                          <a:latin typeface="Arial" pitchFamily="34" charset="0"/>
                          <a:ea typeface="+mn-ea"/>
                          <a:cs typeface="Arial" pitchFamily="34" charset="0"/>
                        </a:rPr>
                        <a:t>Government outcomes</a:t>
                      </a:r>
                    </a:p>
                  </a:txBody>
                  <a:tcPr marL="68580" marR="68580" marT="0" marB="0">
                    <a:solidFill>
                      <a:schemeClr val="accent6">
                        <a:lumMod val="60000"/>
                        <a:lumOff val="40000"/>
                      </a:schemeClr>
                    </a:solidFill>
                  </a:tcPr>
                </a:tc>
                <a:tc>
                  <a:txBody>
                    <a:bodyPr/>
                    <a:lstStyle/>
                    <a:p>
                      <a:pPr marL="0" indent="0" algn="l" defTabSz="457200" rtl="0" eaLnBrk="1" latinLnBrk="0" hangingPunct="1">
                        <a:lnSpc>
                          <a:spcPct val="115000"/>
                        </a:lnSpc>
                        <a:spcBef>
                          <a:spcPct val="20000"/>
                        </a:spcBef>
                        <a:spcAft>
                          <a:spcPts val="0"/>
                        </a:spcAft>
                        <a:buFontTx/>
                        <a:buNone/>
                      </a:pPr>
                      <a:r>
                        <a:rPr lang="en-US" sz="1800" b="1" kern="1200" dirty="0" smtClean="0">
                          <a:solidFill>
                            <a:schemeClr val="tx1"/>
                          </a:solidFill>
                          <a:latin typeface="Arial" pitchFamily="34" charset="0"/>
                          <a:ea typeface="+mn-ea"/>
                          <a:cs typeface="Arial" pitchFamily="34" charset="0"/>
                        </a:rPr>
                        <a:t>Strategic goals</a:t>
                      </a:r>
                      <a:r>
                        <a:rPr lang="en-US" sz="1800" b="1" kern="1200" dirty="0">
                          <a:solidFill>
                            <a:schemeClr val="tx1"/>
                          </a:solidFill>
                          <a:latin typeface="Arial" pitchFamily="34" charset="0"/>
                          <a:ea typeface="+mn-ea"/>
                          <a:cs typeface="Arial" pitchFamily="34" charset="0"/>
                        </a:rPr>
                        <a:t> </a:t>
                      </a:r>
                    </a:p>
                  </a:txBody>
                  <a:tcPr marL="68580" marR="68580" marT="0" marB="0">
                    <a:solidFill>
                      <a:schemeClr val="accent6">
                        <a:lumMod val="60000"/>
                        <a:lumOff val="40000"/>
                      </a:schemeClr>
                    </a:solidFill>
                  </a:tcPr>
                </a:tc>
              </a:tr>
              <a:tr h="1629581">
                <a:tc>
                  <a:txBody>
                    <a:bodyPr/>
                    <a:lstStyle/>
                    <a:p>
                      <a:pPr marL="0" indent="0" algn="l" defTabSz="457200" rtl="0" eaLnBrk="1" latinLnBrk="0" hangingPunct="1">
                        <a:lnSpc>
                          <a:spcPct val="115000"/>
                        </a:lnSpc>
                        <a:spcBef>
                          <a:spcPct val="20000"/>
                        </a:spcBef>
                        <a:spcAft>
                          <a:spcPts val="0"/>
                        </a:spcAft>
                        <a:buFontTx/>
                        <a:buNone/>
                      </a:pPr>
                      <a:r>
                        <a:rPr lang="en-ZA" altLang="en-US" sz="1800" b="0" kern="1200" dirty="0" smtClean="0">
                          <a:solidFill>
                            <a:schemeClr val="tx1"/>
                          </a:solidFill>
                          <a:latin typeface="Arial" pitchFamily="34" charset="0"/>
                          <a:ea typeface="+mn-ea"/>
                          <a:cs typeface="Arial" pitchFamily="34" charset="0"/>
                        </a:rPr>
                        <a:t>Outcome 5 in the NDP: skilled and capable workforce to support an inclusive growth path</a:t>
                      </a:r>
                      <a:endParaRPr lang="en-ZA" sz="1800" b="0" kern="1200" dirty="0">
                        <a:solidFill>
                          <a:schemeClr val="tx1"/>
                        </a:solidFill>
                        <a:latin typeface="Arial" pitchFamily="34" charset="0"/>
                        <a:ea typeface="+mn-ea"/>
                        <a:cs typeface="Arial" pitchFamily="34" charset="0"/>
                      </a:endParaRPr>
                    </a:p>
                  </a:txBody>
                  <a:tcPr>
                    <a:solidFill>
                      <a:schemeClr val="accent6">
                        <a:lumMod val="60000"/>
                        <a:lumOff val="40000"/>
                      </a:schemeClr>
                    </a:solidFill>
                  </a:tcPr>
                </a:tc>
                <a:tc>
                  <a:txBody>
                    <a:bodyPr/>
                    <a:lstStyle/>
                    <a:p>
                      <a:pPr marL="0" indent="0" algn="l" defTabSz="457200" rtl="0" eaLnBrk="1" latinLnBrk="0" hangingPunct="1">
                        <a:lnSpc>
                          <a:spcPct val="115000"/>
                        </a:lnSpc>
                        <a:spcBef>
                          <a:spcPct val="20000"/>
                        </a:spcBef>
                        <a:spcAft>
                          <a:spcPts val="0"/>
                        </a:spcAft>
                        <a:buFontTx/>
                        <a:buNone/>
                      </a:pPr>
                      <a:r>
                        <a:rPr lang="en-ZA" sz="1800" b="0" kern="1200" dirty="0" smtClean="0">
                          <a:solidFill>
                            <a:schemeClr val="tx1"/>
                          </a:solidFill>
                          <a:latin typeface="Arial" pitchFamily="34" charset="0"/>
                          <a:ea typeface="+mn-ea"/>
                          <a:cs typeface="Arial" pitchFamily="34" charset="0"/>
                        </a:rPr>
                        <a:t>A transformed Built Environment (BE) with appropriate, adequate skills and competencies, responsive to the country’s infrastructure delivery, operation and maintenance needs.</a:t>
                      </a:r>
                      <a:endParaRPr lang="en-ZA" sz="1800" b="0" kern="1200" dirty="0">
                        <a:solidFill>
                          <a:schemeClr val="tx1"/>
                        </a:solidFill>
                        <a:latin typeface="Arial" pitchFamily="34" charset="0"/>
                        <a:ea typeface="+mn-ea"/>
                        <a:cs typeface="Arial" pitchFamily="34" charset="0"/>
                      </a:endParaRPr>
                    </a:p>
                  </a:txBody>
                  <a:tcPr>
                    <a:solidFill>
                      <a:schemeClr val="accent6">
                        <a:lumMod val="60000"/>
                        <a:lumOff val="40000"/>
                      </a:schemeClr>
                    </a:solidFill>
                  </a:tcPr>
                </a:tc>
              </a:tr>
              <a:tr h="1732333">
                <a:tc>
                  <a:txBody>
                    <a:bodyPr/>
                    <a:lstStyle/>
                    <a:p>
                      <a:pPr marL="0" marR="0" lvl="0" indent="0" algn="l" defTabSz="457200" rtl="0" eaLnBrk="1" fontAlgn="auto" latinLnBrk="0" hangingPunct="1">
                        <a:lnSpc>
                          <a:spcPct val="115000"/>
                        </a:lnSpc>
                        <a:spcBef>
                          <a:spcPct val="20000"/>
                        </a:spcBef>
                        <a:spcAft>
                          <a:spcPts val="0"/>
                        </a:spcAft>
                        <a:buClrTx/>
                        <a:buSzTx/>
                        <a:buFontTx/>
                        <a:buNone/>
                        <a:tabLst/>
                        <a:defRPr/>
                      </a:pPr>
                      <a:r>
                        <a:rPr lang="en-US" sz="1800" b="0" kern="1200" dirty="0" smtClean="0">
                          <a:solidFill>
                            <a:schemeClr val="tx1"/>
                          </a:solidFill>
                          <a:latin typeface="Arial" pitchFamily="34" charset="0"/>
                          <a:ea typeface="+mn-ea"/>
                          <a:cs typeface="Arial" pitchFamily="34" charset="0"/>
                        </a:rPr>
                        <a:t>Transformation in the construction sector </a:t>
                      </a:r>
                    </a:p>
                    <a:p>
                      <a:pPr marL="0" indent="0" algn="l" defTabSz="457200" rtl="0" eaLnBrk="1" latinLnBrk="0" hangingPunct="1">
                        <a:lnSpc>
                          <a:spcPct val="115000"/>
                        </a:lnSpc>
                        <a:spcBef>
                          <a:spcPct val="20000"/>
                        </a:spcBef>
                        <a:spcAft>
                          <a:spcPts val="0"/>
                        </a:spcAft>
                        <a:buFontTx/>
                        <a:buNone/>
                      </a:pPr>
                      <a:endParaRPr lang="en-ZA" sz="1800" b="0" kern="1200" dirty="0">
                        <a:solidFill>
                          <a:schemeClr val="tx1"/>
                        </a:solidFill>
                        <a:latin typeface="Arial" pitchFamily="34" charset="0"/>
                        <a:ea typeface="+mn-ea"/>
                        <a:cs typeface="Arial" pitchFamily="34" charset="0"/>
                      </a:endParaRPr>
                    </a:p>
                  </a:txBody>
                  <a:tcPr>
                    <a:solidFill>
                      <a:schemeClr val="accent6">
                        <a:lumMod val="60000"/>
                        <a:lumOff val="40000"/>
                      </a:schemeClr>
                    </a:solidFill>
                  </a:tcPr>
                </a:tc>
                <a:tc>
                  <a:txBody>
                    <a:bodyPr/>
                    <a:lstStyle/>
                    <a:p>
                      <a:pPr marL="0" marR="0" lvl="0" indent="0" algn="l" defTabSz="457200" rtl="0" eaLnBrk="1" fontAlgn="auto" latinLnBrk="0" hangingPunct="1">
                        <a:lnSpc>
                          <a:spcPct val="115000"/>
                        </a:lnSpc>
                        <a:spcBef>
                          <a:spcPct val="20000"/>
                        </a:spcBef>
                        <a:spcAft>
                          <a:spcPts val="0"/>
                        </a:spcAft>
                        <a:buClrTx/>
                        <a:buSzTx/>
                        <a:buFontTx/>
                        <a:buNone/>
                        <a:tabLst/>
                        <a:defRPr/>
                      </a:pPr>
                      <a:r>
                        <a:rPr lang="en-ZA" sz="1800" b="0" kern="1200" dirty="0" smtClean="0">
                          <a:solidFill>
                            <a:schemeClr val="tx1"/>
                          </a:solidFill>
                          <a:latin typeface="Arial" pitchFamily="34" charset="0"/>
                          <a:ea typeface="+mn-ea"/>
                          <a:cs typeface="Arial" pitchFamily="34" charset="0"/>
                        </a:rPr>
                        <a:t>A transformed Built Environment (BE) with appropriate, adequate skills and competencies, responsive to the country’s infrastructure delivery, operation and maintenance needs.</a:t>
                      </a:r>
                    </a:p>
                  </a:txBody>
                  <a:tcPr>
                    <a:solidFill>
                      <a:schemeClr val="accent6">
                        <a:lumMod val="60000"/>
                        <a:lumOff val="40000"/>
                      </a:schemeClr>
                    </a:solidFill>
                  </a:tcPr>
                </a:tc>
              </a:tr>
              <a:tr h="712942">
                <a:tc>
                  <a:txBody>
                    <a:bodyPr/>
                    <a:lstStyle/>
                    <a:p>
                      <a:pPr marL="0" indent="0" algn="l" defTabSz="457200" rtl="0" eaLnBrk="1" latinLnBrk="0" hangingPunct="1">
                        <a:lnSpc>
                          <a:spcPct val="115000"/>
                        </a:lnSpc>
                        <a:spcBef>
                          <a:spcPct val="20000"/>
                        </a:spcBef>
                        <a:spcAft>
                          <a:spcPts val="0"/>
                        </a:spcAft>
                        <a:buFontTx/>
                        <a:buNone/>
                      </a:pPr>
                      <a:r>
                        <a:rPr lang="en-GB" sz="1800" b="0" kern="1200" dirty="0" smtClean="0">
                          <a:solidFill>
                            <a:schemeClr val="tx1"/>
                          </a:solidFill>
                          <a:latin typeface="Arial" pitchFamily="34" charset="0"/>
                          <a:ea typeface="+mn-ea"/>
                          <a:cs typeface="Arial" pitchFamily="34" charset="0"/>
                        </a:rPr>
                        <a:t>Build state capacity in the Built Environment Professionals</a:t>
                      </a:r>
                      <a:endParaRPr lang="en-ZA" sz="1800" b="0" kern="1200" dirty="0">
                        <a:solidFill>
                          <a:schemeClr val="tx1"/>
                        </a:solidFill>
                        <a:latin typeface="Arial" pitchFamily="34" charset="0"/>
                        <a:ea typeface="+mn-ea"/>
                        <a:cs typeface="Arial" pitchFamily="34" charset="0"/>
                      </a:endParaRPr>
                    </a:p>
                  </a:txBody>
                  <a:tcPr>
                    <a:solidFill>
                      <a:schemeClr val="accent6">
                        <a:lumMod val="60000"/>
                        <a:lumOff val="40000"/>
                      </a:schemeClr>
                    </a:solidFill>
                  </a:tcPr>
                </a:tc>
                <a:tc>
                  <a:txBody>
                    <a:bodyPr/>
                    <a:lstStyle/>
                    <a:p>
                      <a:pPr marL="0" indent="0" algn="l" defTabSz="457200" rtl="0" eaLnBrk="1" latinLnBrk="0" hangingPunct="1">
                        <a:lnSpc>
                          <a:spcPct val="115000"/>
                        </a:lnSpc>
                        <a:spcBef>
                          <a:spcPct val="20000"/>
                        </a:spcBef>
                        <a:spcAft>
                          <a:spcPts val="0"/>
                        </a:spcAft>
                        <a:buFontTx/>
                        <a:buNone/>
                      </a:pPr>
                      <a:r>
                        <a:rPr lang="en-ZA" sz="1800" b="0" kern="1200" dirty="0" smtClean="0">
                          <a:solidFill>
                            <a:schemeClr val="tx1"/>
                          </a:solidFill>
                          <a:latin typeface="Arial" pitchFamily="34" charset="0"/>
                          <a:ea typeface="+mn-ea"/>
                          <a:cs typeface="Arial" pitchFamily="34" charset="0"/>
                        </a:rPr>
                        <a:t>To provide informed and researched advice to Government and the public on BE priority matters identified in the Medium Term Strategic Framework (MTSF).</a:t>
                      </a:r>
                      <a:endParaRPr lang="en-ZA" sz="1800" b="0" kern="1200" dirty="0">
                        <a:solidFill>
                          <a:schemeClr val="tx1"/>
                        </a:solidFill>
                        <a:latin typeface="Arial" pitchFamily="34" charset="0"/>
                        <a:ea typeface="+mn-ea"/>
                        <a:cs typeface="Arial" pitchFamily="34" charset="0"/>
                      </a:endParaRPr>
                    </a:p>
                  </a:txBody>
                  <a:tcPr>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11</a:t>
            </a:fld>
            <a:endParaRPr lang="en-US" sz="1600" dirty="0"/>
          </a:p>
        </p:txBody>
      </p:sp>
    </p:spTree>
    <p:extLst>
      <p:ext uri="{BB962C8B-B14F-4D97-AF65-F5344CB8AC3E}">
        <p14:creationId xmlns="" xmlns:p14="http://schemas.microsoft.com/office/powerpoint/2010/main" val="1359044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pPr algn="ctr">
              <a:spcBef>
                <a:spcPct val="20000"/>
              </a:spcBef>
            </a:pPr>
            <a:r>
              <a:rPr lang="en-US" sz="2800" b="1" dirty="0">
                <a:latin typeface="Arial" pitchFamily="34" charset="0"/>
                <a:ea typeface="+mn-ea"/>
                <a:cs typeface="Arial" pitchFamily="34" charset="0"/>
              </a:rPr>
              <a:t>Strategic Goals</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251520" y="836712"/>
            <a:ext cx="8712968" cy="5040560"/>
          </a:xfrm>
        </p:spPr>
        <p:txBody>
          <a:bodyPr>
            <a:normAutofit fontScale="92500" lnSpcReduction="10000"/>
          </a:bodyPr>
          <a:lstStyle/>
          <a:p>
            <a:pPr marL="0" indent="0">
              <a:buNone/>
            </a:pPr>
            <a:r>
              <a:rPr lang="en-ZA" sz="2600" dirty="0"/>
              <a:t> </a:t>
            </a:r>
            <a:r>
              <a:rPr lang="en-GB" sz="1900" b="1" dirty="0" smtClean="0">
                <a:latin typeface="Arial" pitchFamily="34" charset="0"/>
                <a:cs typeface="Arial" pitchFamily="34" charset="0"/>
              </a:rPr>
              <a:t>Goal </a:t>
            </a:r>
            <a:r>
              <a:rPr lang="en-GB" sz="1900" b="1" dirty="0">
                <a:latin typeface="Arial" pitchFamily="34" charset="0"/>
                <a:cs typeface="Arial" pitchFamily="34" charset="0"/>
              </a:rPr>
              <a:t>1 </a:t>
            </a:r>
            <a:r>
              <a:rPr lang="en-GB" sz="1900" b="1" dirty="0" smtClean="0">
                <a:latin typeface="Arial" pitchFamily="34" charset="0"/>
                <a:cs typeface="Arial" pitchFamily="34" charset="0"/>
              </a:rPr>
              <a:t>-   </a:t>
            </a:r>
            <a:r>
              <a:rPr lang="en-ZA" sz="1900" dirty="0" smtClean="0">
                <a:latin typeface="Arial" pitchFamily="34" charset="0"/>
                <a:cs typeface="Arial" pitchFamily="34" charset="0"/>
              </a:rPr>
              <a:t>Provide </a:t>
            </a:r>
            <a:r>
              <a:rPr lang="en-ZA" sz="1900" dirty="0">
                <a:latin typeface="Arial" pitchFamily="34" charset="0"/>
                <a:cs typeface="Arial" pitchFamily="34" charset="0"/>
              </a:rPr>
              <a:t>support to CBE, thus contributing directly and indirectly </a:t>
            </a:r>
            <a:r>
              <a:rPr lang="en-ZA" sz="1900" dirty="0" smtClean="0">
                <a:latin typeface="Arial" pitchFamily="34" charset="0"/>
                <a:cs typeface="Arial" pitchFamily="34" charset="0"/>
              </a:rPr>
              <a:t>  </a:t>
            </a:r>
          </a:p>
          <a:p>
            <a:pPr marL="0" indent="0">
              <a:buNone/>
            </a:pPr>
            <a:r>
              <a:rPr lang="en-ZA" sz="1900" dirty="0" smtClean="0">
                <a:latin typeface="Arial" pitchFamily="34" charset="0"/>
                <a:cs typeface="Arial" pitchFamily="34" charset="0"/>
              </a:rPr>
              <a:t>                  to the </a:t>
            </a:r>
            <a:r>
              <a:rPr lang="en-ZA" sz="1900" dirty="0">
                <a:latin typeface="Arial" pitchFamily="34" charset="0"/>
                <a:cs typeface="Arial" pitchFamily="34" charset="0"/>
              </a:rPr>
              <a:t>delivery of all strategic outcome oriented goals of </a:t>
            </a:r>
            <a:r>
              <a:rPr lang="en-ZA" sz="1900" dirty="0" smtClean="0">
                <a:latin typeface="Arial" pitchFamily="34" charset="0"/>
                <a:cs typeface="Arial" pitchFamily="34" charset="0"/>
              </a:rPr>
              <a:t>the CBE. </a:t>
            </a:r>
          </a:p>
          <a:p>
            <a:pPr lvl="0" algn="ctr">
              <a:buNone/>
            </a:pPr>
            <a:endParaRPr lang="en-ZA" sz="1900" b="1" dirty="0" smtClean="0">
              <a:latin typeface="Arial" pitchFamily="34" charset="0"/>
              <a:cs typeface="Arial" pitchFamily="34" charset="0"/>
            </a:endParaRPr>
          </a:p>
          <a:p>
            <a:pPr lvl="0">
              <a:buNone/>
            </a:pPr>
            <a:r>
              <a:rPr lang="en-GB" sz="1900" b="1" dirty="0" smtClean="0">
                <a:latin typeface="Arial" pitchFamily="34" charset="0"/>
                <a:cs typeface="Arial" pitchFamily="34" charset="0"/>
              </a:rPr>
              <a:t>Goal </a:t>
            </a:r>
            <a:r>
              <a:rPr lang="en-GB" sz="1900" b="1" dirty="0">
                <a:latin typeface="Arial" pitchFamily="34" charset="0"/>
                <a:cs typeface="Arial" pitchFamily="34" charset="0"/>
              </a:rPr>
              <a:t>2 </a:t>
            </a:r>
            <a:r>
              <a:rPr lang="en-GB" sz="1900" b="1" dirty="0" smtClean="0">
                <a:latin typeface="Arial" pitchFamily="34" charset="0"/>
                <a:cs typeface="Arial" pitchFamily="34" charset="0"/>
              </a:rPr>
              <a:t>-    </a:t>
            </a:r>
            <a:r>
              <a:rPr lang="en-ZA" sz="1900" dirty="0" smtClean="0">
                <a:latin typeface="Arial" pitchFamily="34" charset="0"/>
                <a:cs typeface="Arial" pitchFamily="34" charset="0"/>
              </a:rPr>
              <a:t>A </a:t>
            </a:r>
            <a:r>
              <a:rPr lang="en-ZA" sz="1900" dirty="0">
                <a:latin typeface="Arial" pitchFamily="34" charset="0"/>
                <a:cs typeface="Arial" pitchFamily="34" charset="0"/>
              </a:rPr>
              <a:t>transformed Built </a:t>
            </a:r>
            <a:r>
              <a:rPr lang="en-ZA" sz="1900" dirty="0" smtClean="0">
                <a:latin typeface="Arial" pitchFamily="34" charset="0"/>
                <a:cs typeface="Arial" pitchFamily="34" charset="0"/>
              </a:rPr>
              <a:t>Environment (</a:t>
            </a:r>
            <a:r>
              <a:rPr lang="en-ZA" sz="1900" dirty="0">
                <a:latin typeface="Arial" pitchFamily="34" charset="0"/>
                <a:cs typeface="Arial" pitchFamily="34" charset="0"/>
              </a:rPr>
              <a:t>BE) with appropriate, adequate </a:t>
            </a:r>
            <a:endParaRPr lang="en-ZA" sz="1900" dirty="0" smtClean="0">
              <a:latin typeface="Arial" pitchFamily="34" charset="0"/>
              <a:cs typeface="Arial" pitchFamily="34" charset="0"/>
            </a:endParaRPr>
          </a:p>
          <a:p>
            <a:pPr lvl="0">
              <a:buNone/>
            </a:pPr>
            <a:r>
              <a:rPr lang="en-ZA" sz="1900" dirty="0" smtClean="0">
                <a:latin typeface="Arial" pitchFamily="34" charset="0"/>
                <a:cs typeface="Arial" pitchFamily="34" charset="0"/>
              </a:rPr>
              <a:t>                 skills </a:t>
            </a:r>
            <a:r>
              <a:rPr lang="en-ZA" sz="1900" dirty="0">
                <a:latin typeface="Arial" pitchFamily="34" charset="0"/>
                <a:cs typeface="Arial" pitchFamily="34" charset="0"/>
              </a:rPr>
              <a:t>and competencies, responsive to the country’s </a:t>
            </a:r>
            <a:r>
              <a:rPr lang="en-ZA" sz="1900" dirty="0" smtClean="0">
                <a:latin typeface="Arial" pitchFamily="34" charset="0"/>
                <a:cs typeface="Arial" pitchFamily="34" charset="0"/>
              </a:rPr>
              <a:t>   </a:t>
            </a:r>
          </a:p>
          <a:p>
            <a:pPr lvl="0">
              <a:buNone/>
            </a:pPr>
            <a:r>
              <a:rPr lang="en-ZA" sz="1900" dirty="0" smtClean="0">
                <a:latin typeface="Arial" pitchFamily="34" charset="0"/>
                <a:cs typeface="Arial" pitchFamily="34" charset="0"/>
              </a:rPr>
              <a:t>                 infrastructure delivery operation </a:t>
            </a:r>
            <a:r>
              <a:rPr lang="en-ZA" sz="1900" dirty="0">
                <a:latin typeface="Arial" pitchFamily="34" charset="0"/>
                <a:cs typeface="Arial" pitchFamily="34" charset="0"/>
              </a:rPr>
              <a:t>and maintenance needs. </a:t>
            </a:r>
          </a:p>
          <a:p>
            <a:pPr lvl="0" algn="ctr">
              <a:buNone/>
            </a:pPr>
            <a:r>
              <a:rPr lang="en-ZA" sz="1900" dirty="0">
                <a:latin typeface="Arial" pitchFamily="34" charset="0"/>
                <a:cs typeface="Arial" pitchFamily="34" charset="0"/>
              </a:rPr>
              <a:t> </a:t>
            </a:r>
          </a:p>
          <a:p>
            <a:pPr lvl="0">
              <a:buNone/>
            </a:pPr>
            <a:r>
              <a:rPr lang="en-GB" sz="1900" b="1" dirty="0">
                <a:latin typeface="Arial" pitchFamily="34" charset="0"/>
                <a:cs typeface="Arial" pitchFamily="34" charset="0"/>
              </a:rPr>
              <a:t>Goal 3 - </a:t>
            </a:r>
            <a:r>
              <a:rPr lang="en-GB" sz="1900" b="1" dirty="0" smtClean="0">
                <a:latin typeface="Arial" pitchFamily="34" charset="0"/>
                <a:cs typeface="Arial" pitchFamily="34" charset="0"/>
              </a:rPr>
              <a:t>   </a:t>
            </a:r>
            <a:r>
              <a:rPr lang="en-ZA" sz="1900" dirty="0" smtClean="0">
                <a:latin typeface="Arial" pitchFamily="34" charset="0"/>
                <a:cs typeface="Arial" pitchFamily="34" charset="0"/>
              </a:rPr>
              <a:t>An </a:t>
            </a:r>
            <a:r>
              <a:rPr lang="en-ZA" sz="1900" dirty="0">
                <a:latin typeface="Arial" pitchFamily="34" charset="0"/>
                <a:cs typeface="Arial" pitchFamily="34" charset="0"/>
              </a:rPr>
              <a:t>optimally functioning BE, with a responsive and relevant policy </a:t>
            </a:r>
            <a:endParaRPr lang="en-ZA" sz="1900" dirty="0" smtClean="0">
              <a:latin typeface="Arial" pitchFamily="34" charset="0"/>
              <a:cs typeface="Arial" pitchFamily="34" charset="0"/>
            </a:endParaRPr>
          </a:p>
          <a:p>
            <a:pPr lvl="0">
              <a:buNone/>
            </a:pPr>
            <a:r>
              <a:rPr lang="en-ZA" sz="1900" dirty="0" smtClean="0">
                <a:latin typeface="Arial" pitchFamily="34" charset="0"/>
                <a:cs typeface="Arial" pitchFamily="34" charset="0"/>
              </a:rPr>
              <a:t>                 and </a:t>
            </a:r>
            <a:r>
              <a:rPr lang="en-ZA" sz="1900" dirty="0">
                <a:latin typeface="Arial" pitchFamily="34" charset="0"/>
                <a:cs typeface="Arial" pitchFamily="34" charset="0"/>
              </a:rPr>
              <a:t>legislative framework, based on informed and </a:t>
            </a:r>
            <a:r>
              <a:rPr lang="en-ZA" sz="1900" dirty="0" smtClean="0">
                <a:latin typeface="Arial" pitchFamily="34" charset="0"/>
                <a:cs typeface="Arial" pitchFamily="34" charset="0"/>
              </a:rPr>
              <a:t>researched   </a:t>
            </a:r>
          </a:p>
          <a:p>
            <a:pPr lvl="0">
              <a:buNone/>
            </a:pPr>
            <a:r>
              <a:rPr lang="en-ZA" sz="1900" dirty="0" smtClean="0">
                <a:latin typeface="Arial" pitchFamily="34" charset="0"/>
                <a:cs typeface="Arial" pitchFamily="34" charset="0"/>
              </a:rPr>
              <a:t>                 positions.</a:t>
            </a:r>
          </a:p>
          <a:p>
            <a:pPr lvl="0" algn="ctr">
              <a:buNone/>
            </a:pPr>
            <a:endParaRPr lang="en-ZA" sz="1900" dirty="0" smtClean="0">
              <a:latin typeface="Arial" pitchFamily="34" charset="0"/>
              <a:cs typeface="Arial" pitchFamily="34" charset="0"/>
            </a:endParaRPr>
          </a:p>
          <a:p>
            <a:pPr lvl="0">
              <a:buNone/>
            </a:pPr>
            <a:r>
              <a:rPr lang="en-GB" sz="1900" b="1" dirty="0" smtClean="0">
                <a:latin typeface="Arial" pitchFamily="34" charset="0"/>
                <a:cs typeface="Arial" pitchFamily="34" charset="0"/>
              </a:rPr>
              <a:t>Goal </a:t>
            </a:r>
            <a:r>
              <a:rPr lang="en-GB" sz="1900" b="1" dirty="0">
                <a:latin typeface="Arial" pitchFamily="34" charset="0"/>
                <a:cs typeface="Arial" pitchFamily="34" charset="0"/>
              </a:rPr>
              <a:t>4 </a:t>
            </a:r>
            <a:r>
              <a:rPr lang="en-GB" sz="1900" b="1" dirty="0" smtClean="0">
                <a:latin typeface="Arial" pitchFamily="34" charset="0"/>
                <a:cs typeface="Arial" pitchFamily="34" charset="0"/>
              </a:rPr>
              <a:t>-    </a:t>
            </a:r>
            <a:r>
              <a:rPr lang="en-GB" sz="1900" dirty="0" smtClean="0">
                <a:latin typeface="Arial" pitchFamily="34" charset="0"/>
                <a:cs typeface="Arial" pitchFamily="34" charset="0"/>
              </a:rPr>
              <a:t>Built </a:t>
            </a:r>
            <a:r>
              <a:rPr lang="en-GB" sz="1900" dirty="0">
                <a:latin typeface="Arial" pitchFamily="34" charset="0"/>
                <a:cs typeface="Arial" pitchFamily="34" charset="0"/>
              </a:rPr>
              <a:t>Environment Professions that operate within a regulated </a:t>
            </a:r>
            <a:endParaRPr lang="en-GB" sz="1900" dirty="0" smtClean="0">
              <a:latin typeface="Arial" pitchFamily="34" charset="0"/>
              <a:cs typeface="Arial" pitchFamily="34" charset="0"/>
            </a:endParaRPr>
          </a:p>
          <a:p>
            <a:pPr lvl="0">
              <a:buNone/>
            </a:pPr>
            <a:r>
              <a:rPr lang="en-GB" sz="1900" dirty="0" smtClean="0">
                <a:latin typeface="Arial" pitchFamily="34" charset="0"/>
                <a:cs typeface="Arial" pitchFamily="34" charset="0"/>
              </a:rPr>
              <a:t>                 policy </a:t>
            </a:r>
            <a:r>
              <a:rPr lang="en-GB" sz="1900" dirty="0">
                <a:latin typeface="Arial" pitchFamily="34" charset="0"/>
                <a:cs typeface="Arial" pitchFamily="34" charset="0"/>
              </a:rPr>
              <a:t>and legislative framework.</a:t>
            </a:r>
            <a:endParaRPr lang="en-ZA" sz="1900" dirty="0">
              <a:latin typeface="Arial" pitchFamily="34" charset="0"/>
              <a:cs typeface="Arial" pitchFamily="34" charset="0"/>
            </a:endParaRPr>
          </a:p>
          <a:p>
            <a:pPr algn="ctr">
              <a:buNone/>
            </a:pPr>
            <a:endParaRPr lang="en-ZA" sz="1900" dirty="0">
              <a:latin typeface="Arial" pitchFamily="34" charset="0"/>
              <a:cs typeface="Arial" pitchFamily="34" charset="0"/>
            </a:endParaRPr>
          </a:p>
          <a:p>
            <a:pPr lvl="0">
              <a:buNone/>
            </a:pPr>
            <a:r>
              <a:rPr lang="en-GB" sz="1900" b="1" dirty="0">
                <a:latin typeface="Arial" pitchFamily="34" charset="0"/>
                <a:cs typeface="Arial" pitchFamily="34" charset="0"/>
              </a:rPr>
              <a:t>Goal 5 - </a:t>
            </a:r>
            <a:r>
              <a:rPr lang="en-GB" sz="1900" b="1" dirty="0" smtClean="0">
                <a:latin typeface="Arial" pitchFamily="34" charset="0"/>
                <a:cs typeface="Arial" pitchFamily="34" charset="0"/>
              </a:rPr>
              <a:t>   </a:t>
            </a:r>
            <a:r>
              <a:rPr lang="en-ZA" sz="1900" dirty="0" smtClean="0">
                <a:latin typeface="Arial" pitchFamily="34" charset="0"/>
                <a:cs typeface="Arial" pitchFamily="34" charset="0"/>
              </a:rPr>
              <a:t>A </a:t>
            </a:r>
            <a:r>
              <a:rPr lang="en-ZA" sz="1900" dirty="0">
                <a:latin typeface="Arial" pitchFamily="34" charset="0"/>
                <a:cs typeface="Arial" pitchFamily="34" charset="0"/>
              </a:rPr>
              <a:t>BE that is responsive to the developmental and economic </a:t>
            </a:r>
            <a:endParaRPr lang="en-ZA" sz="1900" dirty="0" smtClean="0">
              <a:latin typeface="Arial" pitchFamily="34" charset="0"/>
              <a:cs typeface="Arial" pitchFamily="34" charset="0"/>
            </a:endParaRPr>
          </a:p>
          <a:p>
            <a:pPr lvl="0">
              <a:buNone/>
            </a:pPr>
            <a:r>
              <a:rPr lang="en-ZA" sz="1900" dirty="0" smtClean="0">
                <a:latin typeface="Arial" pitchFamily="34" charset="0"/>
                <a:cs typeface="Arial" pitchFamily="34" charset="0"/>
              </a:rPr>
              <a:t>                 priorities </a:t>
            </a:r>
            <a:r>
              <a:rPr lang="en-ZA" sz="1900" dirty="0">
                <a:latin typeface="Arial" pitchFamily="34" charset="0"/>
                <a:cs typeface="Arial" pitchFamily="34" charset="0"/>
              </a:rPr>
              <a:t>of Government</a:t>
            </a:r>
            <a:r>
              <a:rPr lang="en-ZA" sz="1900" b="1" dirty="0">
                <a:latin typeface="Arial" pitchFamily="34" charset="0"/>
                <a:cs typeface="Arial" pitchFamily="34" charset="0"/>
              </a:rPr>
              <a:t>.</a:t>
            </a:r>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12</a:t>
            </a:fld>
            <a:endParaRPr lang="en-US" sz="1600" dirty="0"/>
          </a:p>
        </p:txBody>
      </p:sp>
    </p:spTree>
    <p:extLst>
      <p:ext uri="{BB962C8B-B14F-4D97-AF65-F5344CB8AC3E}">
        <p14:creationId xmlns="" xmlns:p14="http://schemas.microsoft.com/office/powerpoint/2010/main" val="802233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3352800"/>
          </a:xfrm>
        </p:spPr>
        <p:txBody>
          <a:bodyPr/>
          <a:lstStyle/>
          <a:p>
            <a:endParaRPr lang="en-ZA" dirty="0" smtClean="0"/>
          </a:p>
          <a:p>
            <a:endParaRPr lang="en-ZA" dirty="0" smtClean="0"/>
          </a:p>
          <a:p>
            <a:pPr marL="0" indent="0" algn="ctr">
              <a:buNone/>
            </a:pPr>
            <a:r>
              <a:rPr lang="en-ZA" b="1" dirty="0" smtClean="0">
                <a:latin typeface="Gill Sans MT" pitchFamily="34" charset="0"/>
                <a:cs typeface="Arial" charset="0"/>
              </a:rPr>
              <a:t>	</a:t>
            </a:r>
            <a:r>
              <a:rPr lang="en-ZA" b="1" dirty="0" smtClean="0">
                <a:latin typeface="Arial" pitchFamily="34" charset="0"/>
                <a:cs typeface="Arial" pitchFamily="34" charset="0"/>
              </a:rPr>
              <a:t>Annual </a:t>
            </a:r>
            <a:r>
              <a:rPr lang="en-ZA" b="1" dirty="0">
                <a:latin typeface="Arial" pitchFamily="34" charset="0"/>
                <a:cs typeface="Arial" pitchFamily="34" charset="0"/>
              </a:rPr>
              <a:t>Performance Plan</a:t>
            </a:r>
          </a:p>
        </p:txBody>
      </p:sp>
      <p:sp>
        <p:nvSpPr>
          <p:cNvPr id="2" name="Slide Number Placeholder 1"/>
          <p:cNvSpPr>
            <a:spLocks noGrp="1"/>
          </p:cNvSpPr>
          <p:nvPr>
            <p:ph type="sldNum" sz="quarter" idx="12"/>
          </p:nvPr>
        </p:nvSpPr>
        <p:spPr/>
        <p:txBody>
          <a:bodyPr/>
          <a:lstStyle/>
          <a:p>
            <a:fld id="{BA1A3697-DC7B-894C-BE54-C9BABF30A314}" type="slidenum">
              <a:rPr lang="en-US" sz="1600" smtClean="0"/>
              <a:pPr/>
              <a:t>13</a:t>
            </a:fld>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8523"/>
          </a:xfrm>
        </p:spPr>
        <p:txBody>
          <a:bodyPr>
            <a:normAutofit/>
          </a:bodyPr>
          <a:lstStyle/>
          <a:p>
            <a:pPr algn="ctr"/>
            <a:r>
              <a:rPr lang="en-ZA" sz="2800" b="1" dirty="0">
                <a:latin typeface="Arial" pitchFamily="34" charset="0"/>
                <a:ea typeface="+mn-ea"/>
                <a:cs typeface="Arial" pitchFamily="34" charset="0"/>
              </a:rPr>
              <a:t>Updated Situational Analysis</a:t>
            </a:r>
          </a:p>
        </p:txBody>
      </p:sp>
      <p:sp>
        <p:nvSpPr>
          <p:cNvPr id="3" name="Content Placeholder 2"/>
          <p:cNvSpPr>
            <a:spLocks noGrp="1"/>
          </p:cNvSpPr>
          <p:nvPr>
            <p:ph idx="1"/>
          </p:nvPr>
        </p:nvSpPr>
        <p:spPr>
          <a:xfrm>
            <a:off x="323528" y="908720"/>
            <a:ext cx="8820472" cy="5447630"/>
          </a:xfrm>
        </p:spPr>
        <p:txBody>
          <a:bodyPr>
            <a:noAutofit/>
          </a:bodyPr>
          <a:lstStyle/>
          <a:p>
            <a:pPr>
              <a:lnSpc>
                <a:spcPct val="150000"/>
              </a:lnSpc>
            </a:pPr>
            <a:r>
              <a:rPr lang="en-ZA" sz="1800" dirty="0">
                <a:latin typeface="Arial" panose="020B0604020202020204" pitchFamily="34" charset="0"/>
                <a:cs typeface="Arial" panose="020B0604020202020204" pitchFamily="34" charset="0"/>
              </a:rPr>
              <a:t>The Finance Minister, Pravin </a:t>
            </a:r>
            <a:r>
              <a:rPr lang="en-ZA" sz="1800" dirty="0" err="1">
                <a:latin typeface="Arial" panose="020B0604020202020204" pitchFamily="34" charset="0"/>
                <a:cs typeface="Arial" panose="020B0604020202020204" pitchFamily="34" charset="0"/>
              </a:rPr>
              <a:t>Gordhan</a:t>
            </a:r>
            <a:r>
              <a:rPr lang="en-ZA" sz="1800" dirty="0">
                <a:latin typeface="Arial" panose="020B0604020202020204" pitchFamily="34" charset="0"/>
                <a:cs typeface="Arial" panose="020B0604020202020204" pitchFamily="34" charset="0"/>
              </a:rPr>
              <a:t> in his 2016 budget speech allocated R879 billion to be invested in public infrastructure</a:t>
            </a:r>
            <a:r>
              <a:rPr lang="en-ZA" sz="1800" dirty="0" smtClean="0">
                <a:latin typeface="Arial" panose="020B0604020202020204" pitchFamily="34" charset="0"/>
                <a:cs typeface="Arial" panose="020B0604020202020204" pitchFamily="34" charset="0"/>
              </a:rPr>
              <a:t>.</a:t>
            </a:r>
          </a:p>
          <a:p>
            <a:endParaRPr lang="en-ZA" sz="1800" dirty="0" smtClean="0">
              <a:latin typeface="Arial" panose="020B0604020202020204" pitchFamily="34" charset="0"/>
              <a:cs typeface="Arial" panose="020B0604020202020204" pitchFamily="34" charset="0"/>
            </a:endParaRPr>
          </a:p>
          <a:p>
            <a:pPr>
              <a:lnSpc>
                <a:spcPct val="150000"/>
              </a:lnSpc>
            </a:pPr>
            <a:r>
              <a:rPr lang="en-ZA" sz="1800" dirty="0" smtClean="0">
                <a:latin typeface="Arial" panose="020B0604020202020204" pitchFamily="34" charset="0"/>
                <a:cs typeface="Arial" panose="020B0604020202020204" pitchFamily="34" charset="0"/>
              </a:rPr>
              <a:t>Energy </a:t>
            </a:r>
            <a:r>
              <a:rPr lang="en-ZA" sz="1800" dirty="0">
                <a:latin typeface="Arial" panose="020B0604020202020204" pitchFamily="34" charset="0"/>
                <a:cs typeface="Arial" panose="020B0604020202020204" pitchFamily="34" charset="0"/>
              </a:rPr>
              <a:t>was allocated R70 billion on 2016 and R180 billion over the next three years (2017-2019). An amount of R292 </a:t>
            </a:r>
            <a:r>
              <a:rPr lang="en-ZA" sz="1800" dirty="0" smtClean="0">
                <a:latin typeface="Arial" panose="020B0604020202020204" pitchFamily="34" charset="0"/>
                <a:cs typeface="Arial" panose="020B0604020202020204" pitchFamily="34" charset="0"/>
              </a:rPr>
              <a:t>billion was </a:t>
            </a:r>
            <a:r>
              <a:rPr lang="en-ZA" sz="1800" dirty="0">
                <a:latin typeface="Arial" panose="020B0604020202020204" pitchFamily="34" charset="0"/>
                <a:cs typeface="Arial" panose="020B0604020202020204" pitchFamily="34" charset="0"/>
              </a:rPr>
              <a:t>allocated for transport and logistics infrastructure over the next three years. Housing subsidy programmes were allocated R62 billion</a:t>
            </a:r>
            <a:r>
              <a:rPr lang="en-ZA" sz="1800" dirty="0" smtClean="0">
                <a:latin typeface="Arial" panose="020B0604020202020204" pitchFamily="34" charset="0"/>
                <a:cs typeface="Arial" panose="020B0604020202020204" pitchFamily="34" charset="0"/>
              </a:rPr>
              <a:t>.</a:t>
            </a:r>
          </a:p>
          <a:p>
            <a:endParaRPr lang="en-ZA" sz="1800" dirty="0">
              <a:latin typeface="Arial" panose="020B0604020202020204" pitchFamily="34" charset="0"/>
              <a:cs typeface="Arial" panose="020B0604020202020204" pitchFamily="34" charset="0"/>
            </a:endParaRPr>
          </a:p>
          <a:p>
            <a:pPr>
              <a:lnSpc>
                <a:spcPct val="150000"/>
              </a:lnSpc>
            </a:pPr>
            <a:r>
              <a:rPr lang="en-ZA" sz="1800" dirty="0" smtClean="0">
                <a:latin typeface="Arial" panose="020B0604020202020204" pitchFamily="34" charset="0"/>
                <a:cs typeface="Arial" panose="020B0604020202020204" pitchFamily="34" charset="0"/>
              </a:rPr>
              <a:t>R28 </a:t>
            </a:r>
            <a:r>
              <a:rPr lang="en-ZA" sz="1800" dirty="0">
                <a:latin typeface="Arial" panose="020B0604020202020204" pitchFamily="34" charset="0"/>
                <a:cs typeface="Arial" panose="020B0604020202020204" pitchFamily="34" charset="0"/>
              </a:rPr>
              <a:t>billion was allocated for improving health facilities and R54 billion was allocated for education infrastructure. </a:t>
            </a:r>
            <a:endParaRPr lang="en-ZA" sz="1800" dirty="0" smtClean="0">
              <a:latin typeface="Arial" panose="020B0604020202020204" pitchFamily="34" charset="0"/>
              <a:cs typeface="Arial" panose="020B0604020202020204" pitchFamily="34" charset="0"/>
            </a:endParaRPr>
          </a:p>
          <a:p>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8523"/>
          </a:xfrm>
        </p:spPr>
        <p:txBody>
          <a:bodyPr>
            <a:normAutofit/>
          </a:bodyPr>
          <a:lstStyle/>
          <a:p>
            <a:pPr algn="ctr"/>
            <a:r>
              <a:rPr lang="en-ZA" sz="2800" b="1" dirty="0">
                <a:latin typeface="Arial" pitchFamily="34" charset="0"/>
                <a:ea typeface="+mn-ea"/>
                <a:cs typeface="Arial" pitchFamily="34" charset="0"/>
              </a:rPr>
              <a:t>Updated Situational </a:t>
            </a:r>
            <a:r>
              <a:rPr lang="en-ZA" sz="2800" b="1" dirty="0" smtClean="0">
                <a:latin typeface="Arial" pitchFamily="34" charset="0"/>
                <a:ea typeface="+mn-ea"/>
                <a:cs typeface="Arial" pitchFamily="34" charset="0"/>
              </a:rPr>
              <a:t>Analysis – cont’d</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321188" y="792429"/>
            <a:ext cx="8820472" cy="5400600"/>
          </a:xfrm>
        </p:spPr>
        <p:txBody>
          <a:bodyPr>
            <a:noAutofit/>
          </a:bodyPr>
          <a:lstStyle/>
          <a:p>
            <a:pPr marL="0" indent="0">
              <a:buNone/>
            </a:pPr>
            <a:r>
              <a:rPr lang="en-ZA" sz="1800" dirty="0" smtClean="0">
                <a:latin typeface="Arial" panose="020B0604020202020204" pitchFamily="34" charset="0"/>
                <a:cs typeface="Arial" panose="020B0604020202020204" pitchFamily="34" charset="0"/>
              </a:rPr>
              <a:t> </a:t>
            </a:r>
            <a:endParaRPr lang="en-ZA" sz="1800" dirty="0">
              <a:latin typeface="Arial" panose="020B0604020202020204" pitchFamily="34" charset="0"/>
              <a:cs typeface="Arial" panose="020B0604020202020204" pitchFamily="34" charset="0"/>
            </a:endParaRPr>
          </a:p>
          <a:p>
            <a:pPr>
              <a:lnSpc>
                <a:spcPct val="150000"/>
              </a:lnSpc>
            </a:pPr>
            <a:r>
              <a:rPr lang="en-ZA" sz="2000" dirty="0">
                <a:latin typeface="Arial" panose="020B0604020202020204" pitchFamily="34" charset="0"/>
                <a:cs typeface="Arial" panose="020B0604020202020204" pitchFamily="34" charset="0"/>
              </a:rPr>
              <a:t>The Presidential Infrastructure Coordinating Commission (PICC) coordinates the planning and implementation of Strategic Infrastructure Projects (SIPs) with the purpose of unlocking economic opportunities in all nine provinces. </a:t>
            </a:r>
          </a:p>
          <a:p>
            <a:pPr marL="0" indent="0">
              <a:buNone/>
            </a:pPr>
            <a:endParaRPr lang="en-ZA" sz="2000" dirty="0">
              <a:latin typeface="Arial" panose="020B0604020202020204" pitchFamily="34" charset="0"/>
              <a:cs typeface="Arial" panose="020B0604020202020204" pitchFamily="34" charset="0"/>
            </a:endParaRPr>
          </a:p>
          <a:p>
            <a:pPr>
              <a:lnSpc>
                <a:spcPct val="150000"/>
              </a:lnSpc>
            </a:pPr>
            <a:r>
              <a:rPr lang="en-ZA" sz="2000" dirty="0">
                <a:latin typeface="Arial" panose="020B0604020202020204" pitchFamily="34" charset="0"/>
                <a:cs typeface="Arial" panose="020B0604020202020204" pitchFamily="34" charset="0"/>
              </a:rPr>
              <a:t>This kind of budget for infrastructure projects demands competent built environment professionals to drive this massive development. </a:t>
            </a:r>
            <a:endParaRPr lang="en-ZA" sz="2000" dirty="0" smtClean="0">
              <a:latin typeface="Arial" panose="020B0604020202020204" pitchFamily="34" charset="0"/>
              <a:cs typeface="Arial" panose="020B0604020202020204" pitchFamily="34" charset="0"/>
            </a:endParaRPr>
          </a:p>
          <a:p>
            <a:pPr marL="0" indent="0">
              <a:lnSpc>
                <a:spcPct val="150000"/>
              </a:lnSpc>
              <a:buNone/>
            </a:pPr>
            <a:endParaRPr lang="en-ZA" sz="2000" dirty="0">
              <a:latin typeface="Arial" panose="020B0604020202020204" pitchFamily="34" charset="0"/>
              <a:cs typeface="Arial" panose="020B0604020202020204" pitchFamily="34" charset="0"/>
            </a:endParaRPr>
          </a:p>
          <a:p>
            <a:pPr>
              <a:lnSpc>
                <a:spcPct val="150000"/>
              </a:lnSpc>
            </a:pP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CBE facilitates participation of the registered professionals in these programmes by engaging the six BEPCs to introduce these programmes to institutions of higher learning and through their voluntary associations</a:t>
            </a:r>
            <a:r>
              <a:rPr lang="en-ZA" sz="2000" dirty="0" smtClean="0">
                <a:latin typeface="Arial" panose="020B0604020202020204" pitchFamily="34" charset="0"/>
                <a:cs typeface="Arial" panose="020B0604020202020204" pitchFamily="34" charset="0"/>
              </a:rPr>
              <a:t>.</a:t>
            </a:r>
          </a:p>
          <a:p>
            <a:pPr marL="0" indent="0">
              <a:buNone/>
            </a:pPr>
            <a:endParaRPr lang="en-ZA" sz="1800" dirty="0">
              <a:latin typeface="Arial" panose="020B0604020202020204" pitchFamily="34" charset="0"/>
              <a:cs typeface="Arial" panose="020B0604020202020204" pitchFamily="34" charset="0"/>
            </a:endParaRPr>
          </a:p>
          <a:p>
            <a:pPr marL="0" indent="0">
              <a:buNone/>
            </a:pPr>
            <a:endParaRPr lang="en-ZA" sz="1800" dirty="0" smtClean="0">
              <a:latin typeface="Arial" panose="020B0604020202020204" pitchFamily="34" charset="0"/>
              <a:cs typeface="Arial" panose="020B0604020202020204" pitchFamily="34" charset="0"/>
            </a:endParaRPr>
          </a:p>
          <a:p>
            <a:pPr marL="0" indent="0">
              <a:buNone/>
            </a:pPr>
            <a:endParaRPr lang="en-ZA" sz="1800" dirty="0" smtClean="0">
              <a:latin typeface="Arial" panose="020B0604020202020204" pitchFamily="34" charset="0"/>
              <a:cs typeface="Arial" panose="020B0604020202020204" pitchFamily="34" charset="0"/>
            </a:endParaRPr>
          </a:p>
          <a:p>
            <a:pPr marL="0" indent="0">
              <a:buNone/>
            </a:pPr>
            <a:endParaRPr lang="en-ZA" sz="1800" dirty="0" smtClean="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15</a:t>
            </a:fld>
            <a:endParaRPr lang="en-US" sz="1800" dirty="0"/>
          </a:p>
        </p:txBody>
      </p:sp>
    </p:spTree>
    <p:extLst>
      <p:ext uri="{BB962C8B-B14F-4D97-AF65-F5344CB8AC3E}">
        <p14:creationId xmlns="" xmlns:p14="http://schemas.microsoft.com/office/powerpoint/2010/main" val="1900722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002"/>
            <a:ext cx="8229600" cy="978523"/>
          </a:xfrm>
        </p:spPr>
        <p:txBody>
          <a:bodyPr>
            <a:normAutofit/>
          </a:bodyPr>
          <a:lstStyle/>
          <a:p>
            <a:pPr algn="ctr"/>
            <a:r>
              <a:rPr lang="en-ZA" sz="2800" b="1" dirty="0">
                <a:latin typeface="Arial" pitchFamily="34" charset="0"/>
                <a:ea typeface="+mn-ea"/>
                <a:cs typeface="Arial" pitchFamily="34" charset="0"/>
              </a:rPr>
              <a:t>Updated Situational </a:t>
            </a:r>
            <a:r>
              <a:rPr lang="en-ZA" sz="2800" b="1" dirty="0" smtClean="0">
                <a:latin typeface="Arial" pitchFamily="34" charset="0"/>
                <a:ea typeface="+mn-ea"/>
                <a:cs typeface="Arial" pitchFamily="34" charset="0"/>
              </a:rPr>
              <a:t>Analysis – cont’d</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321188" y="1124744"/>
            <a:ext cx="8820472" cy="4680520"/>
          </a:xfrm>
        </p:spPr>
        <p:txBody>
          <a:bodyPr>
            <a:noAutofit/>
          </a:bodyPr>
          <a:lstStyle/>
          <a:p>
            <a:pPr>
              <a:lnSpc>
                <a:spcPct val="150000"/>
              </a:lnSpc>
            </a:pPr>
            <a:r>
              <a:rPr lang="en-ZA" sz="1800" dirty="0">
                <a:latin typeface="Arial" panose="020B0604020202020204" pitchFamily="34" charset="0"/>
                <a:cs typeface="Arial" panose="020B0604020202020204" pitchFamily="34" charset="0"/>
              </a:rPr>
              <a:t>Poor economic growth has a negative impact on the growth in the construction industry – these were impacted by labour action in 2015. Placement of interns and up skilling of graduates depend on the functioning economy. The CBE is establishing key partnerships to support placement of interns and work place training</a:t>
            </a:r>
            <a:r>
              <a:rPr lang="en-ZA" sz="1800" dirty="0" smtClean="0">
                <a:latin typeface="Arial" panose="020B0604020202020204" pitchFamily="34" charset="0"/>
                <a:cs typeface="Arial" panose="020B0604020202020204" pitchFamily="34" charset="0"/>
              </a:rPr>
              <a:t>.</a:t>
            </a:r>
          </a:p>
          <a:p>
            <a:pPr marL="0" indent="0">
              <a:lnSpc>
                <a:spcPct val="150000"/>
              </a:lnSpc>
              <a:buNone/>
            </a:pPr>
            <a:endParaRPr lang="en-ZA" sz="1800" dirty="0">
              <a:latin typeface="Arial" panose="020B0604020202020204" pitchFamily="34" charset="0"/>
              <a:cs typeface="Arial" panose="020B0604020202020204" pitchFamily="34" charset="0"/>
            </a:endParaRPr>
          </a:p>
          <a:p>
            <a:pPr>
              <a:lnSpc>
                <a:spcPct val="150000"/>
              </a:lnSpc>
            </a:pPr>
            <a:r>
              <a:rPr lang="en-ZA" sz="1800" dirty="0" smtClean="0">
                <a:latin typeface="Arial" panose="020B0604020202020204" pitchFamily="34" charset="0"/>
                <a:cs typeface="Arial" panose="020B0604020202020204" pitchFamily="34" charset="0"/>
              </a:rPr>
              <a:t>Collaboration </a:t>
            </a:r>
            <a:r>
              <a:rPr lang="en-ZA" sz="1800" dirty="0">
                <a:latin typeface="Arial" panose="020B0604020202020204" pitchFamily="34" charset="0"/>
                <a:cs typeface="Arial" panose="020B0604020202020204" pitchFamily="34" charset="0"/>
              </a:rPr>
              <a:t>with government departments to fast track the registration of candidates by introducing CBE Structured Workplace Training Framework- this initiative supports the capacitation of the State which is one of the priorities of the government</a:t>
            </a:r>
            <a:r>
              <a:rPr lang="en-ZA" sz="1800" dirty="0" smtClean="0">
                <a:latin typeface="Arial" panose="020B0604020202020204" pitchFamily="34" charset="0"/>
                <a:cs typeface="Arial" panose="020B0604020202020204" pitchFamily="34" charset="0"/>
              </a:rPr>
              <a:t>.</a:t>
            </a:r>
          </a:p>
          <a:p>
            <a:endParaRPr lang="en-ZA" sz="1800" dirty="0">
              <a:latin typeface="Arial" panose="020B0604020202020204" pitchFamily="34" charset="0"/>
              <a:cs typeface="Arial" panose="020B0604020202020204" pitchFamily="34" charset="0"/>
            </a:endParaRPr>
          </a:p>
          <a:p>
            <a:pPr marL="0" indent="0">
              <a:buNone/>
            </a:pPr>
            <a:r>
              <a:rPr lang="en-ZA" sz="1800" dirty="0" smtClean="0">
                <a:latin typeface="Arial" panose="020B0604020202020204" pitchFamily="34" charset="0"/>
                <a:cs typeface="Arial" panose="020B0604020202020204" pitchFamily="34" charset="0"/>
              </a:rPr>
              <a:t> </a:t>
            </a:r>
            <a:endParaRPr lang="en-ZA" sz="1800" dirty="0">
              <a:latin typeface="Arial" panose="020B0604020202020204" pitchFamily="34" charset="0"/>
              <a:cs typeface="Arial" panose="020B0604020202020204" pitchFamily="34" charset="0"/>
            </a:endParaRPr>
          </a:p>
          <a:p>
            <a:pPr marL="0" indent="0">
              <a:buNone/>
            </a:pPr>
            <a:endParaRPr lang="en-ZA" sz="1800" dirty="0" smtClean="0">
              <a:latin typeface="Arial" panose="020B0604020202020204" pitchFamily="34" charset="0"/>
              <a:cs typeface="Arial" panose="020B0604020202020204" pitchFamily="34" charset="0"/>
            </a:endParaRPr>
          </a:p>
          <a:p>
            <a:pPr marL="0" indent="0">
              <a:buNone/>
            </a:pPr>
            <a:endParaRPr lang="en-ZA" sz="18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16</a:t>
            </a:fld>
            <a:endParaRPr lang="en-US" sz="1800" dirty="0"/>
          </a:p>
        </p:txBody>
      </p:sp>
    </p:spTree>
    <p:extLst>
      <p:ext uri="{BB962C8B-B14F-4D97-AF65-F5344CB8AC3E}">
        <p14:creationId xmlns="" xmlns:p14="http://schemas.microsoft.com/office/powerpoint/2010/main" val="4227406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8523"/>
          </a:xfrm>
        </p:spPr>
        <p:txBody>
          <a:bodyPr>
            <a:normAutofit/>
          </a:bodyPr>
          <a:lstStyle/>
          <a:p>
            <a:pPr algn="ctr"/>
            <a:r>
              <a:rPr lang="en-ZA" sz="2800" b="1" dirty="0">
                <a:latin typeface="Arial" pitchFamily="34" charset="0"/>
                <a:ea typeface="+mn-ea"/>
                <a:cs typeface="Arial" pitchFamily="34" charset="0"/>
              </a:rPr>
              <a:t>Updated Situational </a:t>
            </a:r>
            <a:r>
              <a:rPr lang="en-ZA" sz="2800" b="1" dirty="0" smtClean="0">
                <a:latin typeface="Arial" pitchFamily="34" charset="0"/>
                <a:ea typeface="+mn-ea"/>
                <a:cs typeface="Arial" pitchFamily="34" charset="0"/>
              </a:rPr>
              <a:t>Analysis – cont’d</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340945" y="1196752"/>
            <a:ext cx="8820472" cy="4824536"/>
          </a:xfrm>
        </p:spPr>
        <p:txBody>
          <a:bodyPr>
            <a:noAutofit/>
          </a:bodyPr>
          <a:lstStyle/>
          <a:p>
            <a:pPr marL="0" indent="0">
              <a:buNone/>
            </a:pPr>
            <a:endParaRPr lang="en-ZA"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BE practitioners </a:t>
            </a:r>
            <a:r>
              <a:rPr lang="en-ZA" sz="1800" dirty="0">
                <a:latin typeface="Arial" panose="020B0604020202020204" pitchFamily="34" charset="0"/>
                <a:cs typeface="Arial" panose="020B0604020202020204" pitchFamily="34" charset="0"/>
              </a:rPr>
              <a:t>need to be equipped with relevant skills such as labour intensive techniques to facilitate the implementation of public employment programmes such as Expanded Public Works Programme (EPWP). </a:t>
            </a:r>
            <a:endParaRPr lang="en-ZA" sz="1800" dirty="0" smtClean="0">
              <a:latin typeface="Arial" panose="020B0604020202020204" pitchFamily="34" charset="0"/>
              <a:cs typeface="Arial" panose="020B0604020202020204" pitchFamily="34" charset="0"/>
            </a:endParaRPr>
          </a:p>
          <a:p>
            <a:pPr marL="0" indent="0">
              <a:buNone/>
            </a:pPr>
            <a:endParaRPr lang="en-ZA" sz="1800" dirty="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Quality </a:t>
            </a:r>
            <a:r>
              <a:rPr lang="en-ZA" sz="1800" dirty="0">
                <a:latin typeface="Arial" panose="020B0604020202020204" pitchFamily="34" charset="0"/>
                <a:cs typeface="Arial" panose="020B0604020202020204" pitchFamily="34" charset="0"/>
              </a:rPr>
              <a:t>of Maths and Science in basic education – CBE collaborates with initiatives to support learners to improve their Maths and Science results and to encourage them to register for built environment courses.</a:t>
            </a:r>
          </a:p>
          <a:p>
            <a:pPr marL="0" indent="0">
              <a:buNone/>
            </a:pPr>
            <a:endParaRPr lang="en-ZA"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Initiative to attract BE practitioners towards registration and to sustain their registration by engaging Competition Commission on the issue of identification of work.</a:t>
            </a:r>
          </a:p>
          <a:p>
            <a:pPr marL="0" indent="0">
              <a:buNone/>
            </a:pPr>
            <a:endParaRPr lang="en-ZA"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Recruitment of the CEO.</a:t>
            </a: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17</a:t>
            </a:fld>
            <a:endParaRPr lang="en-US" sz="1800" dirty="0"/>
          </a:p>
        </p:txBody>
      </p:sp>
    </p:spTree>
    <p:extLst>
      <p:ext uri="{BB962C8B-B14F-4D97-AF65-F5344CB8AC3E}">
        <p14:creationId xmlns="" xmlns:p14="http://schemas.microsoft.com/office/powerpoint/2010/main" val="559552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686800" cy="978523"/>
          </a:xfrm>
        </p:spPr>
        <p:txBody>
          <a:bodyPr>
            <a:noAutofit/>
          </a:bodyPr>
          <a:lstStyle/>
          <a:p>
            <a:pPr algn="ctr"/>
            <a:r>
              <a:rPr lang="en-US" sz="2800" b="1" dirty="0">
                <a:latin typeface="Arial" pitchFamily="34" charset="0"/>
                <a:ea typeface="+mn-ea"/>
                <a:cs typeface="Arial" pitchFamily="34" charset="0"/>
              </a:rPr>
              <a:t>Description of the </a:t>
            </a:r>
            <a:r>
              <a:rPr lang="en-US" sz="2800" b="1" dirty="0" smtClean="0">
                <a:latin typeface="Arial" pitchFamily="34" charset="0"/>
                <a:ea typeface="+mn-ea"/>
                <a:cs typeface="Arial" pitchFamily="34" charset="0"/>
              </a:rPr>
              <a:t>Strategic Planning Process</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251520" y="1124743"/>
            <a:ext cx="8892480" cy="5070149"/>
          </a:xfrm>
        </p:spPr>
        <p:txBody>
          <a:bodyPr>
            <a:noAutofit/>
          </a:bodyPr>
          <a:lstStyle/>
          <a:p>
            <a:pPr>
              <a:lnSpc>
                <a:spcPct val="150000"/>
              </a:lnSpc>
            </a:pPr>
            <a:r>
              <a:rPr lang="en-ZA" sz="1800" dirty="0" smtClean="0">
                <a:latin typeface="Arial" panose="020B0604020202020204" pitchFamily="34" charset="0"/>
                <a:cs typeface="Arial" panose="020B0604020202020204" pitchFamily="34" charset="0"/>
              </a:rPr>
              <a:t>The CBE took cognisance of  the SONA 2016 priorities, </a:t>
            </a:r>
            <a:r>
              <a:rPr lang="en-GB" sz="1800" dirty="0" smtClean="0">
                <a:latin typeface="Arial" panose="020B0604020202020204" pitchFamily="34" charset="0"/>
                <a:cs typeface="Arial" panose="020B0604020202020204" pitchFamily="34" charset="0"/>
              </a:rPr>
              <a:t>which are to resolve energy challenges, grow the ocean economy, and provide water, sanitation and transport infrastructure</a:t>
            </a:r>
            <a:r>
              <a:rPr lang="en-ZA" sz="1800" dirty="0" smtClean="0">
                <a:latin typeface="Arial" panose="020B0604020202020204" pitchFamily="34" charset="0"/>
                <a:cs typeface="Arial" panose="020B0604020202020204" pitchFamily="34" charset="0"/>
              </a:rPr>
              <a:t>. This requires skilled human capital which is accountable to government’s priorities. CBE, through working and supporting the BEPCs, works to ensure that there is a skilled and competent workforce within the built environment to support Public Works to deliver on its infrastructural delivery mandate. </a:t>
            </a:r>
          </a:p>
          <a:p>
            <a:pPr marL="0" indent="0">
              <a:buNone/>
            </a:pPr>
            <a:endParaRPr lang="en-ZA" sz="1800" dirty="0" smtClean="0">
              <a:latin typeface="Arial" panose="020B0604020202020204" pitchFamily="34" charset="0"/>
              <a:cs typeface="Arial" panose="020B0604020202020204" pitchFamily="34" charset="0"/>
            </a:endParaRPr>
          </a:p>
          <a:p>
            <a:pPr>
              <a:lnSpc>
                <a:spcPct val="150000"/>
              </a:lnSpc>
            </a:pPr>
            <a:r>
              <a:rPr lang="en-ZA" sz="1800" dirty="0" smtClean="0">
                <a:latin typeface="Arial" panose="020B0604020202020204" pitchFamily="34" charset="0"/>
                <a:cs typeface="Arial" panose="020B0604020202020204" pitchFamily="34" charset="0"/>
              </a:rPr>
              <a:t>The APP considered the Minister’s updated policy statement issued in June 2016, thus the CBE’s focus  will be to strengthen collaborations with Government departments and its entities tasked with delivering infrastructure, as well as with industry. </a:t>
            </a:r>
          </a:p>
        </p:txBody>
      </p:sp>
      <p:sp>
        <p:nvSpPr>
          <p:cNvPr id="4" name="Slide Number Placeholder 3"/>
          <p:cNvSpPr>
            <a:spLocks noGrp="1"/>
          </p:cNvSpPr>
          <p:nvPr>
            <p:ph type="sldNum" sz="quarter" idx="12"/>
          </p:nvPr>
        </p:nvSpPr>
        <p:spPr>
          <a:xfrm>
            <a:off x="6444208" y="6194893"/>
            <a:ext cx="2304256" cy="365125"/>
          </a:xfrm>
        </p:spPr>
        <p:txBody>
          <a:bodyPr/>
          <a:lstStyle/>
          <a:p>
            <a:fld id="{BA1A3697-DC7B-894C-BE54-C9BABF30A314}" type="slidenum">
              <a:rPr lang="en-US" sz="1600" smtClean="0"/>
              <a:pPr/>
              <a:t>18</a:t>
            </a:fld>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78523"/>
          </a:xfrm>
        </p:spPr>
        <p:txBody>
          <a:bodyPr>
            <a:noAutofit/>
          </a:bodyPr>
          <a:lstStyle/>
          <a:p>
            <a:pPr algn="ctr"/>
            <a:r>
              <a:rPr lang="en-US" sz="2800" b="1" dirty="0">
                <a:latin typeface="Arial" pitchFamily="34" charset="0"/>
                <a:ea typeface="+mn-ea"/>
                <a:cs typeface="Arial" pitchFamily="34" charset="0"/>
              </a:rPr>
              <a:t>Description of the </a:t>
            </a:r>
            <a:r>
              <a:rPr lang="en-US" sz="2800" b="1" dirty="0" smtClean="0">
                <a:latin typeface="Arial" pitchFamily="34" charset="0"/>
                <a:ea typeface="+mn-ea"/>
                <a:cs typeface="Arial" pitchFamily="34" charset="0"/>
              </a:rPr>
              <a:t>Strategic Planning Process</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251520" y="1412776"/>
            <a:ext cx="8892480" cy="5358181"/>
          </a:xfrm>
        </p:spPr>
        <p:txBody>
          <a:bodyPr>
            <a:noAutofit/>
          </a:bodyPr>
          <a:lstStyle/>
          <a:p>
            <a:pPr>
              <a:lnSpc>
                <a:spcPct val="150000"/>
              </a:lnSpc>
            </a:pPr>
            <a:r>
              <a:rPr lang="en-ZA" sz="1800" dirty="0" smtClean="0">
                <a:latin typeface="Arial" panose="020B0604020202020204" pitchFamily="34" charset="0"/>
                <a:cs typeface="Arial" panose="020B0604020202020204" pitchFamily="34" charset="0"/>
              </a:rPr>
              <a:t>CBE Council had their Strategic Planning session in May 2016, and the first draft of the APP was developed by Management and Staff in July 2016.  First, second and final drafts were presented to Council and submitted to DPW in as per agreed timelines.</a:t>
            </a:r>
          </a:p>
          <a:p>
            <a:pPr marL="0" indent="0">
              <a:buNone/>
            </a:pPr>
            <a:endParaRPr lang="en-ZA" sz="1800" dirty="0" smtClean="0">
              <a:latin typeface="Arial" panose="020B0604020202020204" pitchFamily="34" charset="0"/>
              <a:cs typeface="Arial" panose="020B0604020202020204" pitchFamily="34" charset="0"/>
            </a:endParaRPr>
          </a:p>
          <a:p>
            <a:r>
              <a:rPr lang="en-ZA" sz="1800" dirty="0" smtClean="0">
                <a:latin typeface="Arial" panose="020B0604020202020204" pitchFamily="34" charset="0"/>
                <a:cs typeface="Arial" panose="020B0604020202020204" pitchFamily="34" charset="0"/>
              </a:rPr>
              <a:t>The CBE contributes to Outcomes 4, 5, 6 and 12.</a:t>
            </a:r>
          </a:p>
          <a:p>
            <a:pPr marL="0" indent="0">
              <a:buNone/>
            </a:pPr>
            <a:endParaRPr lang="en-ZA" sz="1800" dirty="0" smtClean="0">
              <a:latin typeface="Arial" panose="020B0604020202020204" pitchFamily="34" charset="0"/>
              <a:cs typeface="Arial" panose="020B0604020202020204" pitchFamily="34" charset="0"/>
            </a:endParaRPr>
          </a:p>
          <a:p>
            <a:pPr>
              <a:lnSpc>
                <a:spcPct val="150000"/>
              </a:lnSpc>
            </a:pPr>
            <a:r>
              <a:rPr lang="en-ZA" sz="1800" dirty="0" smtClean="0">
                <a:latin typeface="Arial" panose="020B0604020202020204" pitchFamily="34" charset="0"/>
                <a:cs typeface="Arial" panose="020B0604020202020204" pitchFamily="34" charset="0"/>
              </a:rPr>
              <a:t>BEPs as important contributors to the development priorities of the State, contribute to 14 Outcomes of Government.</a:t>
            </a: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6444208" y="6194893"/>
            <a:ext cx="2304256" cy="365125"/>
          </a:xfrm>
        </p:spPr>
        <p:txBody>
          <a:bodyPr/>
          <a:lstStyle/>
          <a:p>
            <a:fld id="{BA1A3697-DC7B-894C-BE54-C9BABF30A314}" type="slidenum">
              <a:rPr lang="en-US" sz="1600" smtClean="0"/>
              <a:pPr/>
              <a:t>19</a:t>
            </a:fld>
            <a:endParaRPr lang="en-US" sz="1600" dirty="0"/>
          </a:p>
        </p:txBody>
      </p:sp>
    </p:spTree>
    <p:extLst>
      <p:ext uri="{BB962C8B-B14F-4D97-AF65-F5344CB8AC3E}">
        <p14:creationId xmlns="" xmlns:p14="http://schemas.microsoft.com/office/powerpoint/2010/main" val="1080711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7538"/>
            <a:ext cx="8229600" cy="978523"/>
          </a:xfrm>
        </p:spPr>
        <p:txBody>
          <a:bodyPr>
            <a:normAutofit/>
          </a:bodyPr>
          <a:lstStyle/>
          <a:p>
            <a:pPr algn="ctr"/>
            <a:r>
              <a:rPr lang="en-ZA" sz="2800" b="1" dirty="0" smtClean="0"/>
              <a:t>CBE Delegation</a:t>
            </a:r>
            <a:endParaRPr lang="en-ZA" sz="2800" b="1" dirty="0"/>
          </a:p>
        </p:txBody>
      </p:sp>
      <p:sp>
        <p:nvSpPr>
          <p:cNvPr id="3" name="Content Placeholder 2"/>
          <p:cNvSpPr>
            <a:spLocks noGrp="1"/>
          </p:cNvSpPr>
          <p:nvPr>
            <p:ph idx="1"/>
          </p:nvPr>
        </p:nvSpPr>
        <p:spPr>
          <a:xfrm>
            <a:off x="457200" y="1772816"/>
            <a:ext cx="8229600" cy="3352800"/>
          </a:xfrm>
        </p:spPr>
        <p:txBody>
          <a:bodyPr>
            <a:normAutofit/>
          </a:bodyPr>
          <a:lstStyle/>
          <a:p>
            <a:r>
              <a:rPr lang="en-ZA" sz="2000" dirty="0" smtClean="0"/>
              <a:t>Ms Priscilla Mdlalose (Acting CEO)</a:t>
            </a:r>
          </a:p>
          <a:p>
            <a:r>
              <a:rPr lang="en-ZA" sz="2000" dirty="0" smtClean="0"/>
              <a:t>Mr Clifton Changfoot (CFO)</a:t>
            </a:r>
            <a:endParaRPr lang="en-ZA" sz="2000" dirty="0"/>
          </a:p>
        </p:txBody>
      </p:sp>
      <p:sp>
        <p:nvSpPr>
          <p:cNvPr id="4" name="Slide Number Placeholder 3"/>
          <p:cNvSpPr>
            <a:spLocks noGrp="1"/>
          </p:cNvSpPr>
          <p:nvPr>
            <p:ph type="sldNum" sz="quarter" idx="12"/>
          </p:nvPr>
        </p:nvSpPr>
        <p:spPr/>
        <p:txBody>
          <a:bodyPr/>
          <a:lstStyle/>
          <a:p>
            <a:fld id="{BA1A3697-DC7B-894C-BE54-C9BABF30A314}"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1"/>
          </a:xfrm>
        </p:spPr>
        <p:txBody>
          <a:bodyPr>
            <a:normAutofit fontScale="90000"/>
          </a:bodyPr>
          <a:lstStyle/>
          <a:p>
            <a:pPr algn="ctr">
              <a:spcBef>
                <a:spcPct val="20000"/>
              </a:spcBef>
            </a:pPr>
            <a:r>
              <a:rPr lang="en-ZA" dirty="0" smtClean="0"/>
              <a:t> </a:t>
            </a:r>
            <a:r>
              <a:rPr lang="en-ZA" sz="3100" b="1" dirty="0" smtClean="0">
                <a:latin typeface="Arial" pitchFamily="34" charset="0"/>
                <a:ea typeface="+mn-ea"/>
                <a:cs typeface="Arial" pitchFamily="34" charset="0"/>
              </a:rPr>
              <a:t>Programmes </a:t>
            </a:r>
            <a:r>
              <a:rPr lang="en-ZA" sz="3100" b="1" dirty="0">
                <a:latin typeface="Arial" pitchFamily="34" charset="0"/>
                <a:ea typeface="+mn-ea"/>
                <a:cs typeface="Arial" pitchFamily="34" charset="0"/>
              </a:rPr>
              <a:t>and  Outputs</a:t>
            </a:r>
          </a:p>
        </p:txBody>
      </p:sp>
      <p:sp>
        <p:nvSpPr>
          <p:cNvPr id="3" name="Content Placeholder 2"/>
          <p:cNvSpPr>
            <a:spLocks noGrp="1"/>
          </p:cNvSpPr>
          <p:nvPr>
            <p:ph idx="1"/>
          </p:nvPr>
        </p:nvSpPr>
        <p:spPr>
          <a:xfrm>
            <a:off x="457200" y="1556792"/>
            <a:ext cx="8229600" cy="4077817"/>
          </a:xfrm>
        </p:spPr>
        <p:txBody>
          <a:bodyPr>
            <a:normAutofit/>
          </a:bodyPr>
          <a:lstStyle/>
          <a:p>
            <a:pPr marL="0" indent="0">
              <a:lnSpc>
                <a:spcPct val="200000"/>
              </a:lnSpc>
              <a:buNone/>
            </a:pPr>
            <a:r>
              <a:rPr lang="en-ZA" sz="1800" dirty="0">
                <a:latin typeface="Arial" panose="020B0604020202020204" pitchFamily="34" charset="0"/>
                <a:cs typeface="Arial" panose="020B0604020202020204" pitchFamily="34" charset="0"/>
              </a:rPr>
              <a:t>Programme </a:t>
            </a:r>
            <a:r>
              <a:rPr lang="en-ZA" sz="1800" dirty="0" smtClean="0">
                <a:latin typeface="Arial" panose="020B0604020202020204" pitchFamily="34" charset="0"/>
                <a:cs typeface="Arial" panose="020B0604020202020204" pitchFamily="34" charset="0"/>
              </a:rPr>
              <a:t>1:   Administration</a:t>
            </a:r>
            <a:endParaRPr lang="en-ZA" sz="1800" dirty="0">
              <a:latin typeface="Arial" panose="020B0604020202020204" pitchFamily="34" charset="0"/>
              <a:cs typeface="Arial" panose="020B0604020202020204" pitchFamily="34" charset="0"/>
            </a:endParaRPr>
          </a:p>
          <a:p>
            <a:pPr marL="0" indent="0">
              <a:lnSpc>
                <a:spcPct val="200000"/>
              </a:lnSpc>
              <a:buNone/>
            </a:pPr>
            <a:r>
              <a:rPr lang="en-ZA" sz="1800" dirty="0">
                <a:latin typeface="Arial" panose="020B0604020202020204" pitchFamily="34" charset="0"/>
                <a:cs typeface="Arial" panose="020B0604020202020204" pitchFamily="34" charset="0"/>
              </a:rPr>
              <a:t>Programme 2: </a:t>
            </a:r>
            <a:r>
              <a:rPr lang="en-ZA" sz="1800" dirty="0" smtClean="0">
                <a:latin typeface="Arial" panose="020B0604020202020204" pitchFamily="34" charset="0"/>
                <a:cs typeface="Arial" panose="020B0604020202020204" pitchFamily="34" charset="0"/>
              </a:rPr>
              <a:t>  Skills </a:t>
            </a:r>
            <a:r>
              <a:rPr lang="en-ZA" sz="1800" dirty="0">
                <a:latin typeface="Arial" panose="020B0604020202020204" pitchFamily="34" charset="0"/>
                <a:cs typeface="Arial" panose="020B0604020202020204" pitchFamily="34" charset="0"/>
              </a:rPr>
              <a:t>for Infrastructure Delivery</a:t>
            </a:r>
          </a:p>
          <a:p>
            <a:pPr marL="0" indent="0">
              <a:lnSpc>
                <a:spcPct val="200000"/>
              </a:lnSpc>
              <a:buNone/>
            </a:pPr>
            <a:r>
              <a:rPr lang="en-ZA" sz="1800" dirty="0">
                <a:latin typeface="Arial" panose="020B0604020202020204" pitchFamily="34" charset="0"/>
                <a:cs typeface="Arial" panose="020B0604020202020204" pitchFamily="34" charset="0"/>
              </a:rPr>
              <a:t>Programme 3: </a:t>
            </a:r>
            <a:r>
              <a:rPr lang="en-ZA" sz="1800" dirty="0" smtClean="0">
                <a:latin typeface="Arial" panose="020B0604020202020204" pitchFamily="34" charset="0"/>
                <a:cs typeface="Arial" panose="020B0604020202020204" pitchFamily="34" charset="0"/>
              </a:rPr>
              <a:t>  Built </a:t>
            </a:r>
            <a:r>
              <a:rPr lang="en-ZA" sz="1800" dirty="0">
                <a:latin typeface="Arial" panose="020B0604020202020204" pitchFamily="34" charset="0"/>
                <a:cs typeface="Arial" panose="020B0604020202020204" pitchFamily="34" charset="0"/>
              </a:rPr>
              <a:t>Environment Research, Information and Advisory</a:t>
            </a:r>
          </a:p>
          <a:p>
            <a:pPr marL="0" indent="0">
              <a:lnSpc>
                <a:spcPct val="200000"/>
              </a:lnSpc>
              <a:buNone/>
            </a:pPr>
            <a:r>
              <a:rPr lang="en-ZA" sz="1800" dirty="0">
                <a:latin typeface="Arial" panose="020B0604020202020204" pitchFamily="34" charset="0"/>
                <a:cs typeface="Arial" panose="020B0604020202020204" pitchFamily="34" charset="0"/>
              </a:rPr>
              <a:t>Programme 4: </a:t>
            </a:r>
            <a:r>
              <a:rPr lang="en-ZA" sz="1800" dirty="0" smtClean="0">
                <a:latin typeface="Arial" panose="020B0604020202020204" pitchFamily="34" charset="0"/>
                <a:cs typeface="Arial" panose="020B0604020202020204" pitchFamily="34" charset="0"/>
              </a:rPr>
              <a:t>  Regulation </a:t>
            </a:r>
            <a:r>
              <a:rPr lang="en-ZA" sz="1800" dirty="0">
                <a:latin typeface="Arial" panose="020B0604020202020204" pitchFamily="34" charset="0"/>
                <a:cs typeface="Arial" panose="020B0604020202020204" pitchFamily="34" charset="0"/>
              </a:rPr>
              <a:t>and Oversight of six BEPCs</a:t>
            </a:r>
          </a:p>
          <a:p>
            <a:pPr marL="0" indent="0">
              <a:lnSpc>
                <a:spcPct val="200000"/>
              </a:lnSpc>
              <a:buNone/>
            </a:pPr>
            <a:r>
              <a:rPr lang="en-ZA" sz="1800" dirty="0">
                <a:latin typeface="Arial" panose="020B0604020202020204" pitchFamily="34" charset="0"/>
                <a:cs typeface="Arial" panose="020B0604020202020204" pitchFamily="34" charset="0"/>
              </a:rPr>
              <a:t>Programme 5: </a:t>
            </a:r>
            <a:r>
              <a:rPr lang="en-ZA" sz="1800" dirty="0" smtClean="0">
                <a:latin typeface="Arial" panose="020B0604020202020204" pitchFamily="34" charset="0"/>
                <a:cs typeface="Arial" panose="020B0604020202020204" pitchFamily="34" charset="0"/>
              </a:rPr>
              <a:t>  Government </a:t>
            </a:r>
            <a:r>
              <a:rPr lang="en-ZA" sz="1800" dirty="0">
                <a:latin typeface="Arial" panose="020B0604020202020204" pitchFamily="34" charset="0"/>
                <a:cs typeface="Arial" panose="020B0604020202020204" pitchFamily="34" charset="0"/>
              </a:rPr>
              <a:t>Policies and Priorities</a:t>
            </a:r>
          </a:p>
          <a:p>
            <a:pPr marL="0" indent="0">
              <a:buNone/>
            </a:pPr>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20</a:t>
            </a:fld>
            <a:endParaRPr lang="en-US" sz="1600" dirty="0"/>
          </a:p>
        </p:txBody>
      </p:sp>
    </p:spTree>
    <p:extLst>
      <p:ext uri="{BB962C8B-B14F-4D97-AF65-F5344CB8AC3E}">
        <p14:creationId xmlns="" xmlns:p14="http://schemas.microsoft.com/office/powerpoint/2010/main" val="1828035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238" y="0"/>
            <a:ext cx="8229600" cy="764704"/>
          </a:xfrm>
        </p:spPr>
        <p:txBody>
          <a:bodyPr>
            <a:normAutofit/>
          </a:bodyPr>
          <a:lstStyle/>
          <a:p>
            <a:pPr algn="ctr">
              <a:spcBef>
                <a:spcPct val="20000"/>
              </a:spcBef>
            </a:pPr>
            <a:r>
              <a:rPr lang="en-ZA" sz="2800" b="1" dirty="0">
                <a:latin typeface="Arial" pitchFamily="34" charset="0"/>
                <a:ea typeface="+mn-ea"/>
                <a:cs typeface="Arial" pitchFamily="34" charset="0"/>
              </a:rPr>
              <a:t>Programme 1:  2017/2018 Outputs</a:t>
            </a:r>
          </a:p>
        </p:txBody>
      </p:sp>
      <p:sp>
        <p:nvSpPr>
          <p:cNvPr id="3" name="Content Placeholder 2"/>
          <p:cNvSpPr>
            <a:spLocks noGrp="1"/>
          </p:cNvSpPr>
          <p:nvPr>
            <p:ph idx="1"/>
          </p:nvPr>
        </p:nvSpPr>
        <p:spPr>
          <a:xfrm>
            <a:off x="323528" y="908720"/>
            <a:ext cx="8380310" cy="5256584"/>
          </a:xfrm>
        </p:spPr>
        <p:txBody>
          <a:bodyPr>
            <a:noAutofit/>
          </a:bodyPr>
          <a:lstStyle/>
          <a:p>
            <a:pPr marL="0" indent="0">
              <a:lnSpc>
                <a:spcPct val="150000"/>
              </a:lnSpc>
              <a:buNone/>
            </a:pPr>
            <a:r>
              <a:rPr lang="en-ZA" sz="1800" dirty="0">
                <a:latin typeface="Arial" pitchFamily="34" charset="0"/>
                <a:cs typeface="Arial" pitchFamily="34" charset="0"/>
              </a:rPr>
              <a:t>The administrative function </a:t>
            </a:r>
            <a:r>
              <a:rPr lang="en-ZA" sz="1800" dirty="0" smtClean="0">
                <a:latin typeface="Arial" pitchFamily="34" charset="0"/>
                <a:cs typeface="Arial" pitchFamily="34" charset="0"/>
              </a:rPr>
              <a:t>provides </a:t>
            </a:r>
            <a:r>
              <a:rPr lang="en-ZA" sz="1800" dirty="0">
                <a:latin typeface="Arial" pitchFamily="34" charset="0"/>
                <a:cs typeface="Arial" pitchFamily="34" charset="0"/>
              </a:rPr>
              <a:t>support to the entire CBE, thus contributing directly and indirectly to the delivery of all strategic outcome oriented goals. The focus areas are the ICT and financial support services</a:t>
            </a:r>
            <a:r>
              <a:rPr lang="en-ZA" sz="1800" dirty="0" smtClean="0">
                <a:latin typeface="Arial" pitchFamily="34" charset="0"/>
                <a:cs typeface="Arial" pitchFamily="34" charset="0"/>
              </a:rPr>
              <a:t>.</a:t>
            </a:r>
          </a:p>
          <a:p>
            <a:pPr marL="0" indent="0">
              <a:lnSpc>
                <a:spcPct val="110000"/>
              </a:lnSpc>
              <a:buNone/>
            </a:pPr>
            <a:endParaRPr lang="en-ZA" sz="900" dirty="0" smtClean="0">
              <a:latin typeface="Arial" pitchFamily="34" charset="0"/>
              <a:cs typeface="Arial" pitchFamily="34" charset="0"/>
            </a:endParaRPr>
          </a:p>
          <a:p>
            <a:pPr marL="0" indent="0">
              <a:lnSpc>
                <a:spcPct val="110000"/>
              </a:lnSpc>
              <a:buNone/>
            </a:pPr>
            <a:r>
              <a:rPr lang="en-ZA" sz="1800" dirty="0" smtClean="0">
                <a:latin typeface="Arial" pitchFamily="34" charset="0"/>
                <a:cs typeface="Arial" pitchFamily="34" charset="0"/>
              </a:rPr>
              <a:t>The </a:t>
            </a:r>
            <a:r>
              <a:rPr lang="en-ZA" sz="1800" dirty="0">
                <a:latin typeface="Arial" pitchFamily="34" charset="0"/>
                <a:cs typeface="Arial" pitchFamily="34" charset="0"/>
              </a:rPr>
              <a:t>CBE is planning for an unqualified opinion, with no findings (clean audit). </a:t>
            </a:r>
          </a:p>
          <a:p>
            <a:pPr marL="0" indent="0">
              <a:lnSpc>
                <a:spcPct val="110000"/>
              </a:lnSpc>
              <a:buNone/>
            </a:pPr>
            <a:endParaRPr lang="en-ZA" sz="900" dirty="0" smtClean="0">
              <a:latin typeface="Arial" pitchFamily="34" charset="0"/>
              <a:cs typeface="Arial" pitchFamily="34" charset="0"/>
            </a:endParaRPr>
          </a:p>
          <a:p>
            <a:pPr marL="0" indent="0">
              <a:lnSpc>
                <a:spcPct val="110000"/>
              </a:lnSpc>
              <a:buNone/>
            </a:pPr>
            <a:r>
              <a:rPr lang="en-ZA" sz="1800" dirty="0" smtClean="0">
                <a:latin typeface="Arial" pitchFamily="34" charset="0"/>
                <a:cs typeface="Arial" pitchFamily="34" charset="0"/>
              </a:rPr>
              <a:t>Programme 1 targets:</a:t>
            </a:r>
          </a:p>
          <a:p>
            <a:pPr marL="0" indent="0">
              <a:lnSpc>
                <a:spcPct val="110000"/>
              </a:lnSpc>
              <a:buNone/>
            </a:pPr>
            <a:endParaRPr lang="en-ZA" sz="1800" dirty="0">
              <a:latin typeface="Arial" pitchFamily="34" charset="0"/>
              <a:cs typeface="Arial" pitchFamily="34" charset="0"/>
            </a:endParaRPr>
          </a:p>
          <a:p>
            <a:pPr>
              <a:lnSpc>
                <a:spcPct val="150000"/>
              </a:lnSpc>
              <a:buFont typeface="Wingdings" panose="05000000000000000000" pitchFamily="2" charset="2"/>
              <a:buChar char="Ø"/>
            </a:pPr>
            <a:r>
              <a:rPr lang="en-ZA" sz="1800" b="1" dirty="0">
                <a:latin typeface="Arial" pitchFamily="34" charset="0"/>
                <a:cs typeface="Arial" pitchFamily="34" charset="0"/>
              </a:rPr>
              <a:t>IT Governance Framework, in line with DPSA’s Corporate Governance of ICT Policy Framework, implemented by 31 March 2018. </a:t>
            </a:r>
            <a:endParaRPr lang="en-ZA" sz="1800" b="1" dirty="0" smtClean="0">
              <a:latin typeface="Arial" pitchFamily="34" charset="0"/>
              <a:cs typeface="Arial" pitchFamily="34" charset="0"/>
            </a:endParaRPr>
          </a:p>
          <a:p>
            <a:pPr>
              <a:lnSpc>
                <a:spcPct val="150000"/>
              </a:lnSpc>
              <a:buNone/>
            </a:pPr>
            <a:endParaRPr lang="en-ZA" sz="1000" b="1" dirty="0">
              <a:latin typeface="Arial" pitchFamily="34" charset="0"/>
              <a:cs typeface="Arial" pitchFamily="34" charset="0"/>
            </a:endParaRPr>
          </a:p>
          <a:p>
            <a:pPr>
              <a:lnSpc>
                <a:spcPct val="110000"/>
              </a:lnSpc>
              <a:buFont typeface="Wingdings" panose="05000000000000000000" pitchFamily="2" charset="2"/>
              <a:buChar char="Ø"/>
            </a:pPr>
            <a:r>
              <a:rPr lang="en-ZA" sz="1800" b="1" dirty="0">
                <a:latin typeface="Arial" pitchFamily="34" charset="0"/>
                <a:cs typeface="Arial" pitchFamily="34" charset="0"/>
              </a:rPr>
              <a:t>ICT Plan implemented by 31 March 2018.</a:t>
            </a:r>
          </a:p>
          <a:p>
            <a:pPr>
              <a:lnSpc>
                <a:spcPct val="110000"/>
              </a:lnSpc>
              <a:buNone/>
            </a:pPr>
            <a:endParaRPr lang="en-ZA" sz="900" b="1" dirty="0">
              <a:latin typeface="Arial" pitchFamily="34" charset="0"/>
              <a:cs typeface="Arial" pitchFamily="34" charset="0"/>
            </a:endParaRPr>
          </a:p>
          <a:p>
            <a:pPr>
              <a:lnSpc>
                <a:spcPct val="110000"/>
              </a:lnSpc>
              <a:buFont typeface="Wingdings" panose="05000000000000000000" pitchFamily="2" charset="2"/>
              <a:buChar char="Ø"/>
            </a:pPr>
            <a:r>
              <a:rPr lang="en-ZA" sz="1800" b="1" dirty="0">
                <a:latin typeface="Arial" pitchFamily="34" charset="0"/>
                <a:cs typeface="Arial" pitchFamily="34" charset="0"/>
              </a:rPr>
              <a:t>An unqualified audit report, with no material financial findings, for </a:t>
            </a:r>
            <a:endParaRPr lang="en-ZA" sz="1800" b="1" dirty="0" smtClean="0">
              <a:latin typeface="Arial" pitchFamily="34" charset="0"/>
              <a:cs typeface="Arial" pitchFamily="34" charset="0"/>
            </a:endParaRPr>
          </a:p>
          <a:p>
            <a:pPr marL="0" indent="0">
              <a:lnSpc>
                <a:spcPct val="110000"/>
              </a:lnSpc>
              <a:buNone/>
            </a:pPr>
            <a:r>
              <a:rPr lang="en-ZA" sz="1800" b="1" dirty="0">
                <a:latin typeface="Arial" pitchFamily="34" charset="0"/>
                <a:cs typeface="Arial" pitchFamily="34" charset="0"/>
              </a:rPr>
              <a:t> </a:t>
            </a:r>
            <a:r>
              <a:rPr lang="en-ZA" sz="1800" b="1" dirty="0" smtClean="0">
                <a:latin typeface="Arial" pitchFamily="34" charset="0"/>
                <a:cs typeface="Arial" pitchFamily="34" charset="0"/>
              </a:rPr>
              <a:t>     31 </a:t>
            </a:r>
            <a:r>
              <a:rPr lang="en-ZA" sz="1800" b="1" dirty="0">
                <a:latin typeface="Arial" pitchFamily="34" charset="0"/>
                <a:cs typeface="Arial" pitchFamily="34" charset="0"/>
              </a:rPr>
              <a:t>March 2018</a:t>
            </a:r>
            <a:r>
              <a:rPr lang="en-ZA" sz="1800" b="1" dirty="0" smtClean="0">
                <a:latin typeface="Arial" pitchFamily="34" charset="0"/>
                <a:cs typeface="Arial" pitchFamily="34" charset="0"/>
              </a:rPr>
              <a:t>. </a:t>
            </a:r>
            <a:endParaRPr lang="en-ZA" sz="1800" b="1" dirty="0">
              <a:latin typeface="Arial" pitchFamily="34" charset="0"/>
              <a:cs typeface="Arial" pitchFamily="34" charset="0"/>
            </a:endParaRPr>
          </a:p>
          <a:p>
            <a:pPr marL="0" indent="0">
              <a:buNone/>
            </a:pPr>
            <a:endParaRPr lang="en-ZA" sz="18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21</a:t>
            </a:fld>
            <a:endParaRPr lang="en-US" dirty="0"/>
          </a:p>
        </p:txBody>
      </p:sp>
    </p:spTree>
    <p:extLst>
      <p:ext uri="{BB962C8B-B14F-4D97-AF65-F5344CB8AC3E}">
        <p14:creationId xmlns="" xmlns:p14="http://schemas.microsoft.com/office/powerpoint/2010/main" val="3782747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pPr algn="ctr">
              <a:spcBef>
                <a:spcPct val="20000"/>
              </a:spcBef>
            </a:pPr>
            <a:r>
              <a:rPr lang="en-ZA" sz="2800" b="1" dirty="0">
                <a:latin typeface="Arial" pitchFamily="34" charset="0"/>
                <a:ea typeface="+mn-ea"/>
                <a:cs typeface="Arial" pitchFamily="34" charset="0"/>
              </a:rPr>
              <a:t>Programme 2</a:t>
            </a:r>
            <a:r>
              <a:rPr lang="en-ZA" sz="2800" b="1" dirty="0" smtClean="0">
                <a:latin typeface="Arial" pitchFamily="34" charset="0"/>
                <a:ea typeface="+mn-ea"/>
                <a:cs typeface="Arial" pitchFamily="34" charset="0"/>
              </a:rPr>
              <a:t>: 2017/2018 </a:t>
            </a:r>
            <a:r>
              <a:rPr lang="en-ZA" sz="2800" b="1" dirty="0">
                <a:latin typeface="Arial" pitchFamily="34" charset="0"/>
                <a:ea typeface="+mn-ea"/>
                <a:cs typeface="Arial" pitchFamily="34" charset="0"/>
              </a:rPr>
              <a:t>Outputs</a:t>
            </a:r>
          </a:p>
        </p:txBody>
      </p:sp>
      <p:sp>
        <p:nvSpPr>
          <p:cNvPr id="3" name="Content Placeholder 2"/>
          <p:cNvSpPr>
            <a:spLocks noGrp="1"/>
          </p:cNvSpPr>
          <p:nvPr>
            <p:ph idx="1"/>
          </p:nvPr>
        </p:nvSpPr>
        <p:spPr>
          <a:xfrm>
            <a:off x="251520" y="692696"/>
            <a:ext cx="8892480" cy="6165304"/>
          </a:xfrm>
        </p:spPr>
        <p:txBody>
          <a:bodyPr>
            <a:normAutofit fontScale="25000" lnSpcReduction="20000"/>
          </a:bodyPr>
          <a:lstStyle/>
          <a:p>
            <a:pPr marL="0" indent="0">
              <a:lnSpc>
                <a:spcPct val="170000"/>
              </a:lnSpc>
              <a:buNone/>
            </a:pPr>
            <a:r>
              <a:rPr lang="en-ZA" sz="7200" dirty="0">
                <a:latin typeface="Arial" panose="020B0604020202020204" pitchFamily="34" charset="0"/>
                <a:cs typeface="Arial" panose="020B0604020202020204" pitchFamily="34" charset="0"/>
              </a:rPr>
              <a:t>The strategic objective of Programme 2 is to drive and facilitate skills development and transformation in the BE</a:t>
            </a:r>
            <a:r>
              <a:rPr lang="en-ZA" sz="7200" dirty="0" smtClean="0">
                <a:latin typeface="Arial" panose="020B0604020202020204" pitchFamily="34" charset="0"/>
                <a:cs typeface="Arial" panose="020B0604020202020204" pitchFamily="34" charset="0"/>
              </a:rPr>
              <a:t>.  </a:t>
            </a:r>
            <a:r>
              <a:rPr lang="en-ZA" sz="7200" dirty="0">
                <a:latin typeface="Arial" panose="020B0604020202020204" pitchFamily="34" charset="0"/>
                <a:cs typeface="Arial" panose="020B0604020202020204" pitchFamily="34" charset="0"/>
              </a:rPr>
              <a:t>Additionally, this Programme will aim to translate the knowledge generated from its pilot projects into frameworks/action plans for large scale cooperative implementation or facilitation and assistance of such. </a:t>
            </a:r>
          </a:p>
          <a:p>
            <a:pPr marL="0" indent="0">
              <a:lnSpc>
                <a:spcPct val="110000"/>
              </a:lnSpc>
              <a:buNone/>
            </a:pPr>
            <a:endParaRPr lang="en-ZA" sz="3600" dirty="0">
              <a:latin typeface="Gill Sans MT" pitchFamily="34" charset="0"/>
              <a:cs typeface="Arial" charset="0"/>
            </a:endParaRPr>
          </a:p>
          <a:p>
            <a:pPr marL="0" indent="0">
              <a:lnSpc>
                <a:spcPct val="110000"/>
              </a:lnSpc>
              <a:buNone/>
            </a:pPr>
            <a:r>
              <a:rPr lang="en-ZA" sz="7200" dirty="0">
                <a:latin typeface="Arial" panose="020B0604020202020204" pitchFamily="34" charset="0"/>
                <a:cs typeface="Arial" panose="020B0604020202020204" pitchFamily="34" charset="0"/>
              </a:rPr>
              <a:t>The initiatives of this Programme </a:t>
            </a:r>
            <a:r>
              <a:rPr lang="en-ZA" sz="7200" dirty="0" smtClean="0">
                <a:latin typeface="Arial" panose="020B0604020202020204" pitchFamily="34" charset="0"/>
                <a:cs typeface="Arial" panose="020B0604020202020204" pitchFamily="34" charset="0"/>
              </a:rPr>
              <a:t>are: </a:t>
            </a:r>
          </a:p>
          <a:p>
            <a:pPr marL="0" indent="0">
              <a:lnSpc>
                <a:spcPct val="110000"/>
              </a:lnSpc>
              <a:buNone/>
            </a:pPr>
            <a:endParaRPr lang="en-ZA" sz="7200"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n-GB" sz="7200" b="1" dirty="0">
                <a:latin typeface="Arial" panose="020B0604020202020204" pitchFamily="34" charset="0"/>
                <a:cs typeface="Arial" panose="020B0604020202020204" pitchFamily="34" charset="0"/>
              </a:rPr>
              <a:t>Two categories of high demand professions’ implementation plans developed in support of </a:t>
            </a:r>
            <a:r>
              <a:rPr lang="en-ZA" sz="7200" b="1" dirty="0">
                <a:latin typeface="Arial" panose="020B0604020202020204" pitchFamily="34" charset="0"/>
                <a:cs typeface="Arial" panose="020B0604020202020204" pitchFamily="34" charset="0"/>
              </a:rPr>
              <a:t>Landscape Architect and Property </a:t>
            </a:r>
            <a:r>
              <a:rPr lang="en-ZA" sz="7200" b="1" dirty="0" err="1">
                <a:latin typeface="Arial" panose="020B0604020202020204" pitchFamily="34" charset="0"/>
                <a:cs typeface="Arial" panose="020B0604020202020204" pitchFamily="34" charset="0"/>
              </a:rPr>
              <a:t>Valuer</a:t>
            </a:r>
            <a:r>
              <a:rPr lang="en-ZA" sz="7200" b="1" dirty="0">
                <a:latin typeface="Arial" panose="020B0604020202020204" pitchFamily="34" charset="0"/>
                <a:cs typeface="Arial" panose="020B0604020202020204" pitchFamily="34" charset="0"/>
              </a:rPr>
              <a:t> professionals for SIPs by 31 March 2018</a:t>
            </a:r>
            <a:r>
              <a:rPr lang="en-ZA" sz="7200" b="1" dirty="0" smtClean="0">
                <a:latin typeface="Arial" panose="020B0604020202020204" pitchFamily="34" charset="0"/>
                <a:cs typeface="Arial" panose="020B0604020202020204" pitchFamily="34" charset="0"/>
              </a:rPr>
              <a:t>.</a:t>
            </a:r>
            <a:endParaRPr lang="en-ZA" sz="7200" b="1" dirty="0">
              <a:latin typeface="Arial" panose="020B0604020202020204" pitchFamily="34" charset="0"/>
              <a:cs typeface="Arial" panose="020B0604020202020204" pitchFamily="34" charset="0"/>
            </a:endParaRPr>
          </a:p>
          <a:p>
            <a:pPr marL="0" indent="0">
              <a:lnSpc>
                <a:spcPct val="110000"/>
              </a:lnSpc>
              <a:buNone/>
            </a:pPr>
            <a:endParaRPr lang="en-ZA" sz="72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Ø"/>
            </a:pPr>
            <a:endParaRPr lang="en-ZA" sz="3600" b="1" dirty="0">
              <a:latin typeface="Arial" panose="020B0604020202020204" pitchFamily="34" charset="0"/>
              <a:cs typeface="Arial" panose="020B0604020202020204" pitchFamily="34" charset="0"/>
            </a:endParaRPr>
          </a:p>
          <a:p>
            <a:pPr>
              <a:lnSpc>
                <a:spcPct val="170000"/>
              </a:lnSpc>
              <a:buFont typeface="Wingdings" panose="05000000000000000000" pitchFamily="2" charset="2"/>
              <a:buChar char="Ø"/>
            </a:pPr>
            <a:r>
              <a:rPr lang="en-ZA" sz="7200" b="1" dirty="0">
                <a:latin typeface="Arial" panose="020B0604020202020204" pitchFamily="34" charset="0"/>
                <a:cs typeface="Arial" panose="020B0604020202020204" pitchFamily="34" charset="0"/>
              </a:rPr>
              <a:t>150 Grade 12 learners enrolled in a Maths and Science support programme by 31 March 2018. This and increasing awareness at school level of built environment professions as a viable career choices.</a:t>
            </a:r>
          </a:p>
          <a:p>
            <a:pPr>
              <a:lnSpc>
                <a:spcPct val="110000"/>
              </a:lnSpc>
              <a:buFont typeface="Wingdings" panose="05000000000000000000" pitchFamily="2" charset="2"/>
              <a:buChar char="Ø"/>
            </a:pPr>
            <a:endParaRPr lang="en-ZA" sz="3600" b="1" dirty="0">
              <a:latin typeface="Arial" panose="020B0604020202020204" pitchFamily="34" charset="0"/>
              <a:cs typeface="Arial" panose="020B0604020202020204" pitchFamily="34" charset="0"/>
            </a:endParaRPr>
          </a:p>
          <a:p>
            <a:pPr>
              <a:lnSpc>
                <a:spcPct val="110000"/>
              </a:lnSpc>
              <a:buFont typeface="Wingdings" panose="05000000000000000000" pitchFamily="2" charset="2"/>
              <a:buChar char="Ø"/>
            </a:pPr>
            <a:endParaRPr lang="en-ZA" sz="3600" b="1" dirty="0">
              <a:latin typeface="Arial" panose="020B0604020202020204" pitchFamily="34" charset="0"/>
              <a:cs typeface="Arial" panose="020B0604020202020204" pitchFamily="34" charset="0"/>
            </a:endParaRPr>
          </a:p>
          <a:p>
            <a:pPr marL="0" indent="0">
              <a:lnSpc>
                <a:spcPct val="110000"/>
              </a:lnSpc>
              <a:buNone/>
            </a:pPr>
            <a:endParaRPr lang="en-ZA" sz="7200" dirty="0">
              <a:latin typeface="Gill Sans MT" pitchFamily="34" charset="0"/>
              <a:cs typeface="Arial" charset="0"/>
            </a:endParaRPr>
          </a:p>
          <a:p>
            <a:pPr>
              <a:buFont typeface="Wingdings" panose="05000000000000000000" pitchFamily="2" charset="2"/>
              <a:buChar char="Ø"/>
            </a:pPr>
            <a:endParaRPr lang="en-ZA" sz="7200" dirty="0"/>
          </a:p>
          <a:p>
            <a:pPr marL="0" indent="0">
              <a:buNone/>
            </a:pPr>
            <a:endParaRPr lang="en-ZA" dirty="0"/>
          </a:p>
          <a:p>
            <a:pPr mar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22</a:t>
            </a:fld>
            <a:endParaRPr lang="en-US" sz="1600" dirty="0"/>
          </a:p>
        </p:txBody>
      </p:sp>
    </p:spTree>
    <p:extLst>
      <p:ext uri="{BB962C8B-B14F-4D97-AF65-F5344CB8AC3E}">
        <p14:creationId xmlns="" xmlns:p14="http://schemas.microsoft.com/office/powerpoint/2010/main" val="2229910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8032"/>
            <a:ext cx="8229600" cy="692696"/>
          </a:xfrm>
        </p:spPr>
        <p:txBody>
          <a:bodyPr>
            <a:normAutofit/>
          </a:bodyPr>
          <a:lstStyle/>
          <a:p>
            <a:pPr algn="ctr">
              <a:spcBef>
                <a:spcPct val="20000"/>
              </a:spcBef>
            </a:pPr>
            <a:r>
              <a:rPr lang="en-ZA" sz="2800" b="1" dirty="0">
                <a:latin typeface="Arial" pitchFamily="34" charset="0"/>
                <a:ea typeface="+mn-ea"/>
                <a:cs typeface="Arial" pitchFamily="34" charset="0"/>
              </a:rPr>
              <a:t>Programme 2</a:t>
            </a:r>
            <a:r>
              <a:rPr lang="en-ZA" sz="2800" b="1" dirty="0" smtClean="0">
                <a:latin typeface="Arial" pitchFamily="34" charset="0"/>
                <a:ea typeface="+mn-ea"/>
                <a:cs typeface="Arial" pitchFamily="34" charset="0"/>
              </a:rPr>
              <a:t>: 2017/2018 Outputs cont’d</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251520" y="980728"/>
            <a:ext cx="8892480" cy="4176464"/>
          </a:xfrm>
        </p:spPr>
        <p:txBody>
          <a:bodyPr>
            <a:normAutofit/>
          </a:bodyPr>
          <a:lstStyle/>
          <a:p>
            <a:pPr marL="0" indent="0">
              <a:lnSpc>
                <a:spcPct val="110000"/>
              </a:lnSpc>
              <a:buNone/>
            </a:pPr>
            <a:endParaRPr lang="en-ZA" sz="3600" b="1"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ZA" sz="1800" b="1" dirty="0">
                <a:latin typeface="Arial" panose="020B0604020202020204" pitchFamily="34" charset="0"/>
                <a:cs typeface="Arial" panose="020B0604020202020204" pitchFamily="34" charset="0"/>
              </a:rPr>
              <a:t>50 New intake of Candidates/BE graduates in workplace training by 31 March 2018. 100 Interns placed for work integrated learning by 31 March 2018.</a:t>
            </a:r>
          </a:p>
          <a:p>
            <a:pPr marL="0" indent="0">
              <a:lnSpc>
                <a:spcPct val="110000"/>
              </a:lnSpc>
              <a:buNone/>
            </a:pPr>
            <a:endParaRPr lang="en-GB" sz="1800" b="1"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GB" sz="1800" b="1" dirty="0" smtClean="0">
                <a:latin typeface="Arial" panose="020B0604020202020204" pitchFamily="34" charset="0"/>
                <a:cs typeface="Arial" panose="020B0604020202020204" pitchFamily="34" charset="0"/>
              </a:rPr>
              <a:t>One oversight report on the Accredited Academic Programmes by the BEPCs by 31 March 2018.</a:t>
            </a:r>
          </a:p>
          <a:p>
            <a:pPr>
              <a:lnSpc>
                <a:spcPct val="110000"/>
              </a:lnSpc>
              <a:buFont typeface="Wingdings" panose="05000000000000000000" pitchFamily="2" charset="2"/>
              <a:buChar char="Ø"/>
            </a:pPr>
            <a:endParaRPr lang="en-GB" sz="1800" b="1"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AU" sz="1800" b="1" dirty="0" smtClean="0">
                <a:latin typeface="Arial" panose="020B0604020202020204" pitchFamily="34" charset="0"/>
                <a:cs typeface="Arial" panose="020B0604020202020204" pitchFamily="34" charset="0"/>
              </a:rPr>
              <a:t>Nine Provincial Public Works Departments </a:t>
            </a:r>
            <a:r>
              <a:rPr lang="en-GB" sz="1800" b="1" dirty="0" smtClean="0">
                <a:latin typeface="Arial" panose="020B0604020202020204" pitchFamily="34" charset="0"/>
                <a:cs typeface="Arial" panose="020B0604020202020204" pitchFamily="34" charset="0"/>
              </a:rPr>
              <a:t>engaged on the implementation of the CBE Structured Candidacy Framework by 31 March 2018.</a:t>
            </a:r>
            <a:endParaRPr lang="en-ZA" sz="1800" b="1" dirty="0" smtClean="0">
              <a:latin typeface="Arial" panose="020B0604020202020204" pitchFamily="34" charset="0"/>
              <a:cs typeface="Arial" panose="020B0604020202020204" pitchFamily="34" charset="0"/>
            </a:endParaRPr>
          </a:p>
          <a:p>
            <a:pPr marL="0" indent="0">
              <a:lnSpc>
                <a:spcPct val="110000"/>
              </a:lnSpc>
              <a:buNone/>
            </a:pPr>
            <a:endParaRPr lang="en-ZA" sz="7200" dirty="0">
              <a:latin typeface="Gill Sans MT" pitchFamily="34" charset="0"/>
              <a:cs typeface="Arial" charset="0"/>
            </a:endParaRPr>
          </a:p>
          <a:p>
            <a:pPr marL="0" indent="0">
              <a:buNone/>
            </a:pPr>
            <a:endParaRPr lang="en-ZA" sz="7200" dirty="0"/>
          </a:p>
          <a:p>
            <a:pPr marL="0" indent="0">
              <a:buNone/>
            </a:pPr>
            <a:endParaRPr lang="en-ZA" dirty="0"/>
          </a:p>
          <a:p>
            <a:pPr mar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23</a:t>
            </a:fld>
            <a:endParaRPr lang="en-US" sz="1600" dirty="0"/>
          </a:p>
        </p:txBody>
      </p:sp>
    </p:spTree>
    <p:extLst>
      <p:ext uri="{BB962C8B-B14F-4D97-AF65-F5344CB8AC3E}">
        <p14:creationId xmlns="" xmlns:p14="http://schemas.microsoft.com/office/powerpoint/2010/main" val="28128872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rmAutofit/>
          </a:bodyPr>
          <a:lstStyle/>
          <a:p>
            <a:pPr algn="ctr">
              <a:spcBef>
                <a:spcPct val="20000"/>
              </a:spcBef>
            </a:pPr>
            <a:r>
              <a:rPr lang="en-ZA" sz="2800" b="1" dirty="0">
                <a:latin typeface="Arial" pitchFamily="34" charset="0"/>
                <a:ea typeface="+mn-ea"/>
                <a:cs typeface="Arial" pitchFamily="34" charset="0"/>
              </a:rPr>
              <a:t>Programme 3: 2017/2018 Outputs</a:t>
            </a:r>
          </a:p>
        </p:txBody>
      </p:sp>
      <p:sp>
        <p:nvSpPr>
          <p:cNvPr id="3" name="Content Placeholder 2"/>
          <p:cNvSpPr>
            <a:spLocks noGrp="1"/>
          </p:cNvSpPr>
          <p:nvPr>
            <p:ph idx="1"/>
          </p:nvPr>
        </p:nvSpPr>
        <p:spPr>
          <a:xfrm>
            <a:off x="457200" y="1052736"/>
            <a:ext cx="8229600" cy="4968552"/>
          </a:xfrm>
        </p:spPr>
        <p:txBody>
          <a:bodyPr>
            <a:normAutofit/>
          </a:bodyPr>
          <a:lstStyle/>
          <a:p>
            <a:pPr marL="0" indent="0">
              <a:lnSpc>
                <a:spcPct val="150000"/>
              </a:lnSpc>
              <a:buNone/>
            </a:pPr>
            <a:r>
              <a:rPr lang="en-ZA" sz="1900" dirty="0">
                <a:latin typeface="Arial" pitchFamily="34" charset="0"/>
                <a:cs typeface="Arial" pitchFamily="34" charset="0"/>
              </a:rPr>
              <a:t>The strategic objective of Programme 3 is for CBE to provide informed and researched advice to Government and the public on BE priority matters identified in the MTSF. </a:t>
            </a:r>
            <a:endParaRPr lang="en-ZA" sz="1900" dirty="0" smtClean="0">
              <a:latin typeface="Arial" pitchFamily="34" charset="0"/>
              <a:cs typeface="Arial" pitchFamily="34" charset="0"/>
            </a:endParaRPr>
          </a:p>
          <a:p>
            <a:pPr marL="0" indent="0">
              <a:buNone/>
            </a:pPr>
            <a:endParaRPr lang="en-ZA" sz="1000" dirty="0">
              <a:latin typeface="Arial" pitchFamily="34" charset="0"/>
              <a:cs typeface="Arial" pitchFamily="34" charset="0"/>
            </a:endParaRPr>
          </a:p>
          <a:p>
            <a:pPr marL="0" indent="0">
              <a:buNone/>
            </a:pPr>
            <a:r>
              <a:rPr lang="en-ZA" sz="1900" dirty="0">
                <a:latin typeface="Arial" pitchFamily="34" charset="0"/>
                <a:cs typeface="Arial" pitchFamily="34" charset="0"/>
              </a:rPr>
              <a:t>To achieve the above, the programme  focus areas will be</a:t>
            </a:r>
            <a:r>
              <a:rPr lang="en-ZA" sz="1900" dirty="0" smtClean="0">
                <a:latin typeface="Arial" pitchFamily="34" charset="0"/>
                <a:cs typeface="Arial" pitchFamily="34" charset="0"/>
              </a:rPr>
              <a:t>:</a:t>
            </a:r>
          </a:p>
          <a:p>
            <a:pPr marL="0" indent="0">
              <a:buNone/>
            </a:pPr>
            <a:endParaRPr lang="en-ZA" sz="1900" dirty="0">
              <a:latin typeface="Arial" pitchFamily="34" charset="0"/>
              <a:cs typeface="Arial" pitchFamily="34" charset="0"/>
            </a:endParaRPr>
          </a:p>
          <a:p>
            <a:pPr>
              <a:buFont typeface="Wingdings" panose="05000000000000000000" pitchFamily="2" charset="2"/>
              <a:buChar char="Ø"/>
            </a:pPr>
            <a:r>
              <a:rPr lang="en-ZA" sz="1900" b="1" dirty="0">
                <a:latin typeface="Arial" pitchFamily="34" charset="0"/>
                <a:cs typeface="Arial" pitchFamily="34" charset="0"/>
              </a:rPr>
              <a:t>One report on initiatives to support infrastructure skills within Government by 31 March 2018.</a:t>
            </a:r>
          </a:p>
          <a:p>
            <a:pPr>
              <a:buFont typeface="Wingdings" panose="05000000000000000000" pitchFamily="2" charset="2"/>
              <a:buChar char="Ø"/>
            </a:pPr>
            <a:endParaRPr lang="en-ZA" sz="1050" b="1" dirty="0">
              <a:latin typeface="Arial" pitchFamily="34" charset="0"/>
              <a:cs typeface="Arial" pitchFamily="34" charset="0"/>
            </a:endParaRPr>
          </a:p>
          <a:p>
            <a:pPr>
              <a:buFont typeface="Wingdings" panose="05000000000000000000" pitchFamily="2" charset="2"/>
              <a:buChar char="Ø"/>
            </a:pPr>
            <a:r>
              <a:rPr lang="en-ZA" sz="1900" b="1" dirty="0">
                <a:latin typeface="Arial" pitchFamily="34" charset="0"/>
                <a:cs typeface="Arial" pitchFamily="34" charset="0"/>
              </a:rPr>
              <a:t>One research report on the state of readiness of municipalities to implement the </a:t>
            </a:r>
            <a:r>
              <a:rPr lang="en-AU" sz="1900" b="1" dirty="0">
                <a:latin typeface="Arial" pitchFamily="34" charset="0"/>
                <a:cs typeface="Arial" pitchFamily="34" charset="0"/>
              </a:rPr>
              <a:t>Standards for Infrastructure Procurement and Delivery Management </a:t>
            </a:r>
            <a:r>
              <a:rPr lang="en-ZA" sz="1900" b="1" dirty="0">
                <a:latin typeface="Arial" pitchFamily="34" charset="0"/>
                <a:cs typeface="Arial" pitchFamily="34" charset="0"/>
              </a:rPr>
              <a:t>(SIPDM) by 31 March 2018. </a:t>
            </a:r>
          </a:p>
          <a:p>
            <a:pPr>
              <a:buFont typeface="Wingdings" panose="05000000000000000000" pitchFamily="2" charset="2"/>
              <a:buChar char="Ø"/>
            </a:pPr>
            <a:endParaRPr lang="en-ZA" sz="1050" b="1" dirty="0">
              <a:latin typeface="Arial" pitchFamily="34" charset="0"/>
              <a:cs typeface="Arial" pitchFamily="34" charset="0"/>
            </a:endParaRPr>
          </a:p>
          <a:p>
            <a:pPr>
              <a:buFont typeface="Wingdings" panose="05000000000000000000" pitchFamily="2" charset="2"/>
              <a:buChar char="Ø"/>
            </a:pPr>
            <a:r>
              <a:rPr lang="en-ZA" sz="1900" b="1" dirty="0">
                <a:latin typeface="Arial" pitchFamily="34" charset="0"/>
                <a:cs typeface="Arial" pitchFamily="34" charset="0"/>
              </a:rPr>
              <a:t>Research reports on analysis of the impact of built environment skills development initiatives by 31 March 2018. </a:t>
            </a:r>
          </a:p>
          <a:p>
            <a:pPr marL="0" indent="0">
              <a:buNone/>
            </a:pPr>
            <a:endParaRPr lang="en-ZA" dirty="0"/>
          </a:p>
          <a:p>
            <a:pPr marL="0" indent="0">
              <a:buNone/>
            </a:pPr>
            <a:endParaRPr lang="en-ZA" dirty="0"/>
          </a:p>
          <a:p>
            <a:pPr>
              <a:buFont typeface="Wingdings" panose="05000000000000000000" pitchFamily="2" charset="2"/>
              <a:buChar char="Ø"/>
            </a:pPr>
            <a:endParaRPr lang="en-ZA" dirty="0"/>
          </a:p>
          <a:p>
            <a:pPr marL="0" indent="0">
              <a:buNone/>
            </a:pPr>
            <a:endParaRPr lang="en-ZA" dirty="0"/>
          </a:p>
          <a:p>
            <a:pPr mar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24</a:t>
            </a:fld>
            <a:endParaRPr lang="en-US" sz="1600" dirty="0"/>
          </a:p>
        </p:txBody>
      </p:sp>
    </p:spTree>
    <p:extLst>
      <p:ext uri="{BB962C8B-B14F-4D97-AF65-F5344CB8AC3E}">
        <p14:creationId xmlns="" xmlns:p14="http://schemas.microsoft.com/office/powerpoint/2010/main" val="1924969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92695"/>
          </a:xfrm>
        </p:spPr>
        <p:txBody>
          <a:bodyPr>
            <a:normAutofit/>
          </a:bodyPr>
          <a:lstStyle/>
          <a:p>
            <a:pPr algn="ctr">
              <a:spcBef>
                <a:spcPct val="20000"/>
              </a:spcBef>
            </a:pPr>
            <a:r>
              <a:rPr lang="en-ZA" sz="2800" b="1" dirty="0">
                <a:latin typeface="Arial" pitchFamily="34" charset="0"/>
                <a:ea typeface="+mn-ea"/>
                <a:cs typeface="Arial" pitchFamily="34" charset="0"/>
              </a:rPr>
              <a:t>Programme 4</a:t>
            </a:r>
            <a:r>
              <a:rPr lang="en-ZA" sz="2800" b="1" dirty="0" smtClean="0">
                <a:latin typeface="Arial" pitchFamily="34" charset="0"/>
                <a:ea typeface="+mn-ea"/>
                <a:cs typeface="Arial" pitchFamily="34" charset="0"/>
              </a:rPr>
              <a:t>: 2017/2018 </a:t>
            </a:r>
            <a:r>
              <a:rPr lang="en-ZA" sz="2800" b="1" dirty="0">
                <a:latin typeface="Arial" pitchFamily="34" charset="0"/>
                <a:ea typeface="+mn-ea"/>
                <a:cs typeface="Arial" pitchFamily="34" charset="0"/>
              </a:rPr>
              <a:t>Outputs</a:t>
            </a:r>
          </a:p>
        </p:txBody>
      </p:sp>
      <p:sp>
        <p:nvSpPr>
          <p:cNvPr id="3" name="Content Placeholder 2"/>
          <p:cNvSpPr>
            <a:spLocks noGrp="1"/>
          </p:cNvSpPr>
          <p:nvPr>
            <p:ph idx="1"/>
          </p:nvPr>
        </p:nvSpPr>
        <p:spPr>
          <a:xfrm>
            <a:off x="457200" y="1099766"/>
            <a:ext cx="8229600" cy="5256584"/>
          </a:xfrm>
        </p:spPr>
        <p:txBody>
          <a:bodyPr>
            <a:normAutofit/>
          </a:bodyPr>
          <a:lstStyle/>
          <a:p>
            <a:pPr marL="0" indent="0">
              <a:lnSpc>
                <a:spcPct val="150000"/>
              </a:lnSpc>
              <a:buNone/>
            </a:pPr>
            <a:r>
              <a:rPr lang="en-ZA" sz="1800" dirty="0">
                <a:latin typeface="Arial" pitchFamily="34" charset="0"/>
                <a:cs typeface="Arial" pitchFamily="34" charset="0"/>
              </a:rPr>
              <a:t>Programme 4 focuses on ensuring that Built Environment </a:t>
            </a:r>
            <a:r>
              <a:rPr lang="en-ZA" sz="1800" dirty="0" smtClean="0">
                <a:latin typeface="Arial" pitchFamily="34" charset="0"/>
                <a:cs typeface="Arial" pitchFamily="34" charset="0"/>
              </a:rPr>
              <a:t>Professions (</a:t>
            </a:r>
            <a:r>
              <a:rPr lang="en-ZA" sz="1800" dirty="0">
                <a:latin typeface="Arial" pitchFamily="34" charset="0"/>
                <a:cs typeface="Arial" pitchFamily="34" charset="0"/>
              </a:rPr>
              <a:t>BEPs) operate within a regulated policy and legislative framework. </a:t>
            </a:r>
          </a:p>
          <a:p>
            <a:pPr marL="0" indent="0">
              <a:buNone/>
            </a:pPr>
            <a:endParaRPr lang="en-ZA" sz="1800" dirty="0" smtClean="0">
              <a:latin typeface="Arial" pitchFamily="34" charset="0"/>
              <a:cs typeface="Arial" pitchFamily="34" charset="0"/>
            </a:endParaRPr>
          </a:p>
          <a:p>
            <a:pPr marL="0" indent="0">
              <a:buNone/>
            </a:pPr>
            <a:r>
              <a:rPr lang="en-ZA" sz="1800" dirty="0" smtClean="0">
                <a:latin typeface="Arial" pitchFamily="34" charset="0"/>
                <a:cs typeface="Arial" pitchFamily="34" charset="0"/>
              </a:rPr>
              <a:t>To </a:t>
            </a:r>
            <a:r>
              <a:rPr lang="en-ZA" sz="1800" dirty="0">
                <a:latin typeface="Arial" pitchFamily="34" charset="0"/>
                <a:cs typeface="Arial" pitchFamily="34" charset="0"/>
              </a:rPr>
              <a:t>achieve the above, the focus areas of programme 4 will be</a:t>
            </a:r>
            <a:r>
              <a:rPr lang="en-ZA" sz="1800" dirty="0" smtClean="0">
                <a:latin typeface="Arial" pitchFamily="34" charset="0"/>
                <a:cs typeface="Arial" pitchFamily="34" charset="0"/>
              </a:rPr>
              <a:t>:</a:t>
            </a:r>
          </a:p>
          <a:p>
            <a:pPr marL="0" indent="0">
              <a:buNone/>
            </a:pPr>
            <a:endParaRPr lang="en-ZA" sz="1800" dirty="0">
              <a:latin typeface="Arial" pitchFamily="34" charset="0"/>
              <a:cs typeface="Arial" pitchFamily="34" charset="0"/>
            </a:endParaRPr>
          </a:p>
          <a:p>
            <a:pPr>
              <a:buFont typeface="Wingdings" panose="05000000000000000000" pitchFamily="2" charset="2"/>
              <a:buChar char="Ø"/>
            </a:pPr>
            <a:r>
              <a:rPr lang="en-GB" sz="1800" b="1" dirty="0" smtClean="0">
                <a:latin typeface="Arial" pitchFamily="34" charset="0"/>
                <a:cs typeface="Arial" pitchFamily="34" charset="0"/>
              </a:rPr>
              <a:t>Process </a:t>
            </a:r>
            <a:r>
              <a:rPr lang="en-GB" sz="1800" b="1" dirty="0">
                <a:latin typeface="Arial" pitchFamily="34" charset="0"/>
                <a:cs typeface="Arial" pitchFamily="34" charset="0"/>
              </a:rPr>
              <a:t>and decide </a:t>
            </a:r>
            <a:r>
              <a:rPr lang="en-GB" sz="1800" b="1" dirty="0" smtClean="0">
                <a:latin typeface="Arial" pitchFamily="34" charset="0"/>
                <a:cs typeface="Arial" pitchFamily="34" charset="0"/>
              </a:rPr>
              <a:t>on received </a:t>
            </a:r>
            <a:r>
              <a:rPr lang="en-GB" sz="1800" b="1" dirty="0">
                <a:latin typeface="Arial" pitchFamily="34" charset="0"/>
                <a:cs typeface="Arial" pitchFamily="34" charset="0"/>
              </a:rPr>
              <a:t>appeals within the prescribed period of 60 days from lodgement</a:t>
            </a:r>
            <a:r>
              <a:rPr lang="en-ZA" sz="1800" b="1" dirty="0">
                <a:latin typeface="Arial" pitchFamily="34" charset="0"/>
                <a:cs typeface="Arial" pitchFamily="34" charset="0"/>
              </a:rPr>
              <a:t> .</a:t>
            </a:r>
          </a:p>
          <a:p>
            <a:pPr>
              <a:buFont typeface="Wingdings" panose="05000000000000000000" pitchFamily="2" charset="2"/>
              <a:buChar char="Ø"/>
            </a:pPr>
            <a:endParaRPr lang="en-ZA" sz="1800" b="1" dirty="0">
              <a:latin typeface="Arial" pitchFamily="34" charset="0"/>
              <a:cs typeface="Arial" pitchFamily="34" charset="0"/>
            </a:endParaRPr>
          </a:p>
          <a:p>
            <a:pPr>
              <a:buFont typeface="Wingdings" panose="05000000000000000000" pitchFamily="2" charset="2"/>
              <a:buChar char="Ø"/>
            </a:pPr>
            <a:r>
              <a:rPr lang="en-ZA" sz="1800" b="1" dirty="0">
                <a:latin typeface="Arial" pitchFamily="34" charset="0"/>
                <a:cs typeface="Arial" pitchFamily="34" charset="0"/>
              </a:rPr>
              <a:t>Develop an Identification of Work Action Plan approved by Council by  31 March 2018.</a:t>
            </a:r>
          </a:p>
          <a:p>
            <a:pPr>
              <a:buFont typeface="Wingdings" panose="05000000000000000000" pitchFamily="2" charset="2"/>
              <a:buChar char="Ø"/>
            </a:pPr>
            <a:endParaRPr lang="en-ZA" sz="1800" b="1" dirty="0">
              <a:latin typeface="Arial" pitchFamily="34" charset="0"/>
              <a:cs typeface="Arial" pitchFamily="34" charset="0"/>
            </a:endParaRPr>
          </a:p>
          <a:p>
            <a:pPr>
              <a:buFont typeface="Wingdings" panose="05000000000000000000" pitchFamily="2" charset="2"/>
              <a:buChar char="Ø"/>
            </a:pPr>
            <a:r>
              <a:rPr lang="en-ZA" sz="1800" b="1" dirty="0">
                <a:latin typeface="Arial" pitchFamily="34" charset="0"/>
                <a:cs typeface="Arial" pitchFamily="34" charset="0"/>
              </a:rPr>
              <a:t>Review and align the CBE Corporate Governance Framework with the King IV principles of Corporate Governance, by 31 March 2018.</a:t>
            </a:r>
          </a:p>
          <a:p>
            <a:pPr>
              <a:buFont typeface="Wingdings" panose="05000000000000000000" pitchFamily="2" charset="2"/>
              <a:buChar char="Ø"/>
            </a:pPr>
            <a:endParaRPr lang="en-ZA" sz="7200" b="1" dirty="0">
              <a:latin typeface="Arial" pitchFamily="34" charset="0"/>
              <a:cs typeface="Arial" pitchFamily="34" charset="0"/>
            </a:endParaRPr>
          </a:p>
          <a:p>
            <a:pPr>
              <a:buFont typeface="Wingdings" panose="05000000000000000000" pitchFamily="2" charset="2"/>
              <a:buChar char="Ø"/>
            </a:pPr>
            <a:endParaRPr lang="en-ZA" dirty="0"/>
          </a:p>
          <a:p>
            <a:pPr marL="0" indent="0">
              <a:buNone/>
            </a:pPr>
            <a:endParaRPr lang="en-ZA" dirty="0" smtClean="0"/>
          </a:p>
          <a:p>
            <a:pPr>
              <a:buFont typeface="Wingdings" panose="05000000000000000000" pitchFamily="2" charset="2"/>
              <a:buChar char="Ø"/>
            </a:pPr>
            <a:endParaRPr lang="en-ZA" dirty="0"/>
          </a:p>
          <a:p>
            <a:pPr marL="0" indent="0">
              <a:buNone/>
            </a:pPr>
            <a:endParaRPr lang="en-ZA" dirty="0"/>
          </a:p>
          <a:p>
            <a:pPr>
              <a:buFont typeface="Wingdings" panose="05000000000000000000" pitchFamily="2" charset="2"/>
              <a:buChar char="Ø"/>
            </a:pPr>
            <a:endParaRPr lang="en-ZA" dirty="0"/>
          </a:p>
          <a:p>
            <a:pPr marL="0" indent="0">
              <a:buNone/>
            </a:pPr>
            <a:endParaRPr lang="en-ZA" dirty="0"/>
          </a:p>
          <a:p>
            <a:pPr mar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25</a:t>
            </a:fld>
            <a:endParaRPr lang="en-US" sz="1600" dirty="0"/>
          </a:p>
        </p:txBody>
      </p:sp>
    </p:spTree>
    <p:extLst>
      <p:ext uri="{BB962C8B-B14F-4D97-AF65-F5344CB8AC3E}">
        <p14:creationId xmlns="" xmlns:p14="http://schemas.microsoft.com/office/powerpoint/2010/main" val="4032372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48"/>
            <a:ext cx="8229600" cy="692695"/>
          </a:xfrm>
        </p:spPr>
        <p:txBody>
          <a:bodyPr>
            <a:normAutofit/>
          </a:bodyPr>
          <a:lstStyle/>
          <a:p>
            <a:pPr algn="ctr">
              <a:spcBef>
                <a:spcPct val="20000"/>
              </a:spcBef>
            </a:pPr>
            <a:r>
              <a:rPr lang="en-ZA" sz="2800" b="1" dirty="0">
                <a:latin typeface="Arial" pitchFamily="34" charset="0"/>
                <a:ea typeface="+mn-ea"/>
                <a:cs typeface="Arial" pitchFamily="34" charset="0"/>
              </a:rPr>
              <a:t>Programme 4</a:t>
            </a:r>
            <a:r>
              <a:rPr lang="en-ZA" sz="2800" b="1" dirty="0" smtClean="0">
                <a:latin typeface="Arial" pitchFamily="34" charset="0"/>
                <a:ea typeface="+mn-ea"/>
                <a:cs typeface="Arial" pitchFamily="34" charset="0"/>
              </a:rPr>
              <a:t>: 2017/2018 Outputs cont’d</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457200" y="1340768"/>
            <a:ext cx="8229600" cy="4104456"/>
          </a:xfrm>
        </p:spPr>
        <p:txBody>
          <a:bodyPr>
            <a:normAutofit/>
          </a:bodyPr>
          <a:lstStyle/>
          <a:p>
            <a:pPr>
              <a:buFont typeface="Wingdings" panose="05000000000000000000" pitchFamily="2" charset="2"/>
              <a:buChar char="Ø"/>
            </a:pPr>
            <a:endParaRPr lang="en-ZA" sz="2100" b="1" dirty="0" smtClean="0">
              <a:latin typeface="Arial" pitchFamily="34" charset="0"/>
              <a:cs typeface="Arial" pitchFamily="34" charset="0"/>
            </a:endParaRPr>
          </a:p>
          <a:p>
            <a:pPr>
              <a:buFont typeface="Wingdings" panose="05000000000000000000" pitchFamily="2" charset="2"/>
              <a:buChar char="Ø"/>
            </a:pPr>
            <a:r>
              <a:rPr lang="en-ZA" sz="1800" b="1" dirty="0" smtClean="0">
                <a:latin typeface="Arial" pitchFamily="34" charset="0"/>
                <a:cs typeface="Arial" pitchFamily="34" charset="0"/>
              </a:rPr>
              <a:t>Assessment </a:t>
            </a:r>
            <a:r>
              <a:rPr lang="en-ZA" sz="1800" b="1" dirty="0">
                <a:latin typeface="Arial" pitchFamily="34" charset="0"/>
                <a:cs typeface="Arial" pitchFamily="34" charset="0"/>
              </a:rPr>
              <a:t>report on the six BEPCs Policies alignment with the seven (ministerial approved) Policy Frameworks, 31 March 2018.</a:t>
            </a:r>
          </a:p>
          <a:p>
            <a:pPr>
              <a:buFont typeface="Wingdings" panose="05000000000000000000" pitchFamily="2" charset="2"/>
              <a:buChar char="Ø"/>
            </a:pPr>
            <a:endParaRPr lang="en-ZA" sz="1800" b="1" dirty="0">
              <a:latin typeface="Arial" pitchFamily="34" charset="0"/>
              <a:cs typeface="Arial" pitchFamily="34" charset="0"/>
            </a:endParaRPr>
          </a:p>
          <a:p>
            <a:pPr>
              <a:buFont typeface="Wingdings" panose="05000000000000000000" pitchFamily="2" charset="2"/>
              <a:buChar char="Ø"/>
            </a:pPr>
            <a:r>
              <a:rPr lang="en-ZA" sz="1800" b="1" dirty="0">
                <a:latin typeface="Arial" pitchFamily="34" charset="0"/>
                <a:cs typeface="Arial" pitchFamily="34" charset="0"/>
              </a:rPr>
              <a:t>50 Percent of the PFMA workshop outcomes implemented by 31 March 2018.</a:t>
            </a:r>
          </a:p>
          <a:p>
            <a:pPr>
              <a:buFont typeface="Wingdings" panose="05000000000000000000" pitchFamily="2" charset="2"/>
              <a:buChar char="Ø"/>
            </a:pPr>
            <a:endParaRPr lang="en-ZA" sz="1800" b="1" dirty="0">
              <a:latin typeface="Arial" pitchFamily="34" charset="0"/>
              <a:cs typeface="Arial" pitchFamily="34" charset="0"/>
            </a:endParaRPr>
          </a:p>
          <a:p>
            <a:pPr>
              <a:buFont typeface="Wingdings" panose="05000000000000000000" pitchFamily="2" charset="2"/>
              <a:buChar char="Ø"/>
            </a:pPr>
            <a:r>
              <a:rPr lang="en-ZA" sz="1800" b="1" dirty="0">
                <a:latin typeface="Arial" pitchFamily="34" charset="0"/>
                <a:cs typeface="Arial" pitchFamily="34" charset="0"/>
              </a:rPr>
              <a:t>The six BEPCs Strategic Plans, APPs and Annual Reports are submitted to DPW by </a:t>
            </a:r>
            <a:r>
              <a:rPr lang="en-ZA" sz="1800" b="1" dirty="0" smtClean="0">
                <a:latin typeface="Arial" pitchFamily="34" charset="0"/>
                <a:cs typeface="Arial" pitchFamily="34" charset="0"/>
              </a:rPr>
              <a:t>31 </a:t>
            </a:r>
            <a:r>
              <a:rPr lang="en-ZA" sz="1800" b="1" dirty="0">
                <a:latin typeface="Arial" pitchFamily="34" charset="0"/>
                <a:cs typeface="Arial" pitchFamily="34" charset="0"/>
              </a:rPr>
              <a:t>March 2018.</a:t>
            </a:r>
          </a:p>
          <a:p>
            <a:pPr>
              <a:buFont typeface="Wingdings" panose="05000000000000000000" pitchFamily="2" charset="2"/>
              <a:buChar char="Ø"/>
            </a:pPr>
            <a:endParaRPr lang="en-ZA" sz="1800" dirty="0"/>
          </a:p>
          <a:p>
            <a:pPr marL="0" indent="0">
              <a:buNone/>
            </a:pPr>
            <a:endParaRPr lang="en-ZA" dirty="0" smtClean="0"/>
          </a:p>
          <a:p>
            <a:pPr>
              <a:buFont typeface="Wingdings" panose="05000000000000000000" pitchFamily="2" charset="2"/>
              <a:buChar char="Ø"/>
            </a:pPr>
            <a:endParaRPr lang="en-ZA" dirty="0"/>
          </a:p>
          <a:p>
            <a:pPr marL="0" indent="0">
              <a:buNone/>
            </a:pPr>
            <a:endParaRPr lang="en-ZA" dirty="0"/>
          </a:p>
          <a:p>
            <a:pPr marL="0" indent="0">
              <a:buNone/>
            </a:pPr>
            <a:endParaRPr lang="en-ZA" dirty="0"/>
          </a:p>
          <a:p>
            <a:pPr marL="0" indent="0">
              <a:buNone/>
            </a:pPr>
            <a:endParaRPr lang="en-ZA" dirty="0"/>
          </a:p>
          <a:p>
            <a:pPr mar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26</a:t>
            </a:fld>
            <a:endParaRPr lang="en-US" sz="1600" dirty="0"/>
          </a:p>
        </p:txBody>
      </p:sp>
    </p:spTree>
    <p:extLst>
      <p:ext uri="{BB962C8B-B14F-4D97-AF65-F5344CB8AC3E}">
        <p14:creationId xmlns="" xmlns:p14="http://schemas.microsoft.com/office/powerpoint/2010/main" val="3350071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034" y="120921"/>
            <a:ext cx="8229600" cy="836711"/>
          </a:xfrm>
        </p:spPr>
        <p:txBody>
          <a:bodyPr>
            <a:normAutofit/>
          </a:bodyPr>
          <a:lstStyle/>
          <a:p>
            <a:pPr algn="ctr">
              <a:spcBef>
                <a:spcPct val="20000"/>
              </a:spcBef>
            </a:pPr>
            <a:r>
              <a:rPr lang="en-ZA" sz="2800" b="1" dirty="0">
                <a:latin typeface="Arial" pitchFamily="34" charset="0"/>
                <a:ea typeface="+mn-ea"/>
                <a:cs typeface="Arial" pitchFamily="34" charset="0"/>
              </a:rPr>
              <a:t>Programme 5</a:t>
            </a:r>
            <a:r>
              <a:rPr lang="en-ZA" sz="2800" b="1" dirty="0" smtClean="0">
                <a:latin typeface="Arial" pitchFamily="34" charset="0"/>
                <a:ea typeface="+mn-ea"/>
                <a:cs typeface="Arial" pitchFamily="34" charset="0"/>
              </a:rPr>
              <a:t>: 2017/2018 </a:t>
            </a:r>
            <a:r>
              <a:rPr lang="en-ZA" sz="2800" b="1" dirty="0">
                <a:latin typeface="Arial" pitchFamily="34" charset="0"/>
                <a:ea typeface="+mn-ea"/>
                <a:cs typeface="Arial" pitchFamily="34" charset="0"/>
              </a:rPr>
              <a:t>Outputs</a:t>
            </a:r>
          </a:p>
        </p:txBody>
      </p:sp>
      <p:sp>
        <p:nvSpPr>
          <p:cNvPr id="3" name="Content Placeholder 2"/>
          <p:cNvSpPr>
            <a:spLocks noGrp="1"/>
          </p:cNvSpPr>
          <p:nvPr>
            <p:ph idx="1"/>
          </p:nvPr>
        </p:nvSpPr>
        <p:spPr>
          <a:xfrm>
            <a:off x="323528" y="1196752"/>
            <a:ext cx="8820472" cy="4752528"/>
          </a:xfrm>
        </p:spPr>
        <p:txBody>
          <a:bodyPr>
            <a:normAutofit/>
          </a:bodyPr>
          <a:lstStyle/>
          <a:p>
            <a:pPr marL="0" indent="0">
              <a:lnSpc>
                <a:spcPct val="150000"/>
              </a:lnSpc>
              <a:buNone/>
            </a:pPr>
            <a:r>
              <a:rPr lang="en-ZA" sz="1800" dirty="0">
                <a:latin typeface="Arial" pitchFamily="34" charset="0"/>
                <a:cs typeface="Arial" pitchFamily="34" charset="0"/>
              </a:rPr>
              <a:t>The goal of programme 5  </a:t>
            </a:r>
            <a:r>
              <a:rPr lang="en-ZA" sz="1800" dirty="0" smtClean="0">
                <a:latin typeface="Arial" pitchFamily="34" charset="0"/>
                <a:cs typeface="Arial" pitchFamily="34" charset="0"/>
              </a:rPr>
              <a:t>is a </a:t>
            </a:r>
            <a:r>
              <a:rPr lang="en-ZA" sz="1800" dirty="0">
                <a:latin typeface="Arial" pitchFamily="34" charset="0"/>
                <a:cs typeface="Arial" pitchFamily="34" charset="0"/>
              </a:rPr>
              <a:t>BE that is responsive to the developmental and economic priorities of </a:t>
            </a:r>
            <a:r>
              <a:rPr lang="en-ZA" sz="1800" dirty="0" smtClean="0">
                <a:latin typeface="Arial" pitchFamily="34" charset="0"/>
                <a:cs typeface="Arial" pitchFamily="34" charset="0"/>
              </a:rPr>
              <a:t>Government (transformation being on the key priorities of the Minister).  The </a:t>
            </a:r>
            <a:r>
              <a:rPr lang="en-ZA" sz="1800" dirty="0">
                <a:latin typeface="Arial" pitchFamily="34" charset="0"/>
                <a:cs typeface="Arial" pitchFamily="34" charset="0"/>
              </a:rPr>
              <a:t>objective is to ensure that BE academic curricula and CPD programmes embody health and safety in construction; environmental sustainability; job creation through labour intensive construction and the IDMS</a:t>
            </a:r>
            <a:r>
              <a:rPr lang="en-ZA" sz="1800" dirty="0" smtClean="0">
                <a:latin typeface="Arial" pitchFamily="34" charset="0"/>
                <a:cs typeface="Arial" pitchFamily="34" charset="0"/>
              </a:rPr>
              <a:t>. </a:t>
            </a:r>
          </a:p>
          <a:p>
            <a:pPr marL="0" indent="0">
              <a:buNone/>
            </a:pPr>
            <a:endParaRPr lang="en-ZA" sz="1800" dirty="0">
              <a:latin typeface="Arial" pitchFamily="34" charset="0"/>
              <a:cs typeface="Arial" pitchFamily="34" charset="0"/>
            </a:endParaRPr>
          </a:p>
          <a:p>
            <a:pPr marL="0" indent="0">
              <a:buNone/>
            </a:pPr>
            <a:r>
              <a:rPr lang="en-ZA" sz="1800" dirty="0">
                <a:latin typeface="Arial" pitchFamily="34" charset="0"/>
                <a:cs typeface="Arial" pitchFamily="34" charset="0"/>
              </a:rPr>
              <a:t>To achieve the above, the focus areas of programme 5 will be</a:t>
            </a:r>
            <a:r>
              <a:rPr lang="en-ZA" sz="1800" dirty="0" smtClean="0">
                <a:latin typeface="Arial" pitchFamily="34" charset="0"/>
                <a:cs typeface="Arial" pitchFamily="34" charset="0"/>
              </a:rPr>
              <a:t>:</a:t>
            </a:r>
          </a:p>
          <a:p>
            <a:pPr marL="0" indent="0">
              <a:buNone/>
            </a:pPr>
            <a:endParaRPr lang="en-ZA" sz="1800" dirty="0">
              <a:latin typeface="Arial" pitchFamily="34" charset="0"/>
              <a:cs typeface="Arial" pitchFamily="34" charset="0"/>
            </a:endParaRPr>
          </a:p>
          <a:p>
            <a:pPr>
              <a:buFont typeface="Wingdings" panose="05000000000000000000" pitchFamily="2" charset="2"/>
              <a:buChar char="Ø"/>
            </a:pPr>
            <a:r>
              <a:rPr lang="en-GB" sz="1800" b="1" dirty="0" smtClean="0">
                <a:latin typeface="Arial" pitchFamily="34" charset="0"/>
                <a:cs typeface="Arial" pitchFamily="34" charset="0"/>
              </a:rPr>
              <a:t>Implementation </a:t>
            </a:r>
            <a:r>
              <a:rPr lang="en-GB" sz="1800" b="1" dirty="0">
                <a:latin typeface="Arial" pitchFamily="34" charset="0"/>
                <a:cs typeface="Arial" pitchFamily="34" charset="0"/>
              </a:rPr>
              <a:t>plan to</a:t>
            </a:r>
            <a:r>
              <a:rPr lang="en-ZA" sz="1800" b="1" dirty="0">
                <a:latin typeface="Arial" pitchFamily="34" charset="0"/>
                <a:cs typeface="Arial" pitchFamily="34" charset="0"/>
              </a:rPr>
              <a:t> incorporate health and safety, sustainability, labour intensive construction and the IDMS into BE academic curricula by </a:t>
            </a:r>
            <a:endParaRPr lang="en-ZA" sz="1800" b="1" dirty="0" smtClean="0">
              <a:latin typeface="Arial" pitchFamily="34" charset="0"/>
              <a:cs typeface="Arial" pitchFamily="34" charset="0"/>
            </a:endParaRPr>
          </a:p>
          <a:p>
            <a:pPr marL="0" indent="0">
              <a:buNone/>
            </a:pPr>
            <a:r>
              <a:rPr lang="en-ZA" sz="1800" b="1" dirty="0">
                <a:latin typeface="Arial" pitchFamily="34" charset="0"/>
                <a:cs typeface="Arial" pitchFamily="34" charset="0"/>
              </a:rPr>
              <a:t> </a:t>
            </a:r>
            <a:r>
              <a:rPr lang="en-ZA" sz="1800" b="1" dirty="0" smtClean="0">
                <a:latin typeface="Arial" pitchFamily="34" charset="0"/>
                <a:cs typeface="Arial" pitchFamily="34" charset="0"/>
              </a:rPr>
              <a:t>    31 </a:t>
            </a:r>
            <a:r>
              <a:rPr lang="en-ZA" sz="1800" b="1" dirty="0">
                <a:latin typeface="Arial" pitchFamily="34" charset="0"/>
                <a:cs typeface="Arial" pitchFamily="34" charset="0"/>
              </a:rPr>
              <a:t>March 2018.</a:t>
            </a:r>
          </a:p>
          <a:p>
            <a:pPr marL="0" indent="0">
              <a:buNone/>
            </a:pPr>
            <a:endParaRPr lang="en-ZA" sz="1000" b="1" dirty="0">
              <a:latin typeface="Arial" pitchFamily="34" charset="0"/>
              <a:cs typeface="Arial" pitchFamily="34" charset="0"/>
            </a:endParaRPr>
          </a:p>
          <a:p>
            <a:pPr>
              <a:buFont typeface="Wingdings" panose="05000000000000000000" pitchFamily="2" charset="2"/>
              <a:buChar char="Ø"/>
            </a:pPr>
            <a:r>
              <a:rPr lang="en-ZA" sz="1800" b="1" dirty="0">
                <a:latin typeface="Arial" pitchFamily="34" charset="0"/>
                <a:cs typeface="Arial" pitchFamily="34" charset="0"/>
              </a:rPr>
              <a:t>A bench marking study on Transformation by 31 March 2018.</a:t>
            </a:r>
          </a:p>
          <a:p>
            <a:pPr>
              <a:buFont typeface="Wingdings" panose="05000000000000000000" pitchFamily="2" charset="2"/>
              <a:buChar char="Ø"/>
            </a:pPr>
            <a:endParaRPr lang="en-ZA" sz="1800" b="1" dirty="0">
              <a:latin typeface="Arial" pitchFamily="34" charset="0"/>
              <a:cs typeface="Arial" pitchFamily="34" charset="0"/>
            </a:endParaRPr>
          </a:p>
          <a:p>
            <a:pPr marL="0" indent="0">
              <a:buNone/>
            </a:pPr>
            <a:endParaRPr lang="en-ZA" dirty="0" smtClean="0"/>
          </a:p>
          <a:p>
            <a:pPr marL="0" indent="0">
              <a:buNone/>
            </a:pPr>
            <a:endParaRPr lang="en-ZA" dirty="0"/>
          </a:p>
          <a:p>
            <a:pPr lvl="0"/>
            <a:endParaRPr lang="en-ZA" dirty="0"/>
          </a:p>
          <a:p>
            <a:pPr marL="0" indent="0">
              <a:buNone/>
            </a:pPr>
            <a:endParaRPr lang="en-ZA" dirty="0" smtClean="0"/>
          </a:p>
          <a:p>
            <a:pPr>
              <a:buFont typeface="Wingdings" panose="05000000000000000000" pitchFamily="2" charset="2"/>
              <a:buChar char="Ø"/>
            </a:pPr>
            <a:endParaRPr lang="en-ZA" dirty="0"/>
          </a:p>
          <a:p>
            <a:pPr marL="0" indent="0">
              <a:buNone/>
            </a:pPr>
            <a:endParaRPr lang="en-ZA" dirty="0"/>
          </a:p>
          <a:p>
            <a:pPr>
              <a:buFont typeface="Wingdings" panose="05000000000000000000" pitchFamily="2" charset="2"/>
              <a:buChar char="Ø"/>
            </a:pPr>
            <a:endParaRPr lang="en-ZA" dirty="0"/>
          </a:p>
          <a:p>
            <a:pPr marL="0" indent="0">
              <a:buNone/>
            </a:pPr>
            <a:endParaRPr lang="en-ZA" dirty="0"/>
          </a:p>
          <a:p>
            <a:pPr marL="0" indent="0">
              <a:buNone/>
            </a:pPr>
            <a:endParaRPr lang="en-ZA" dirty="0"/>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27</a:t>
            </a:fld>
            <a:endParaRPr lang="en-US" sz="1600" dirty="0"/>
          </a:p>
        </p:txBody>
      </p:sp>
    </p:spTree>
    <p:extLst>
      <p:ext uri="{BB962C8B-B14F-4D97-AF65-F5344CB8AC3E}">
        <p14:creationId xmlns="" xmlns:p14="http://schemas.microsoft.com/office/powerpoint/2010/main" val="15526438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0080"/>
          </a:xfrm>
        </p:spPr>
        <p:txBody>
          <a:bodyPr>
            <a:normAutofit/>
          </a:bodyPr>
          <a:lstStyle/>
          <a:p>
            <a:pPr algn="ctr">
              <a:spcBef>
                <a:spcPct val="20000"/>
              </a:spcBef>
            </a:pPr>
            <a:r>
              <a:rPr lang="en-ZA" sz="2800" b="1" dirty="0">
                <a:latin typeface="Arial" pitchFamily="34" charset="0"/>
                <a:ea typeface="+mn-ea"/>
                <a:cs typeface="Arial" pitchFamily="34" charset="0"/>
              </a:rPr>
              <a:t>Budget </a:t>
            </a:r>
            <a:r>
              <a:rPr lang="en-ZA" sz="2800" b="1" dirty="0" smtClean="0">
                <a:latin typeface="Arial" pitchFamily="34" charset="0"/>
                <a:ea typeface="+mn-ea"/>
                <a:cs typeface="Arial" pitchFamily="34" charset="0"/>
              </a:rPr>
              <a:t>Per Programme</a:t>
            </a:r>
            <a:endParaRPr lang="en-ZA" sz="2800" b="1" dirty="0">
              <a:latin typeface="Arial" pitchFamily="34" charset="0"/>
              <a:ea typeface="+mn-ea"/>
              <a:cs typeface="Arial" pitchFamily="34" charset="0"/>
            </a:endParaRPr>
          </a:p>
        </p:txBody>
      </p:sp>
      <p:graphicFrame>
        <p:nvGraphicFramePr>
          <p:cNvPr id="13" name="Content Placeholder 12"/>
          <p:cNvGraphicFramePr>
            <a:graphicFrameLocks noGrp="1"/>
          </p:cNvGraphicFramePr>
          <p:nvPr>
            <p:ph idx="1"/>
            <p:extLst>
              <p:ext uri="{D42A27DB-BD31-4B8C-83A1-F6EECF244321}">
                <p14:modId xmlns="" xmlns:p14="http://schemas.microsoft.com/office/powerpoint/2010/main" val="3628408189"/>
              </p:ext>
            </p:extLst>
          </p:nvPr>
        </p:nvGraphicFramePr>
        <p:xfrm>
          <a:off x="457200" y="908720"/>
          <a:ext cx="8363272" cy="4763476"/>
        </p:xfrm>
        <a:graphic>
          <a:graphicData uri="http://schemas.openxmlformats.org/drawingml/2006/table">
            <a:tbl>
              <a:tblPr firstRow="1" bandRow="1">
                <a:tableStyleId>{5C22544A-7EE6-4342-B048-85BDC9FD1C3A}</a:tableStyleId>
              </a:tblPr>
              <a:tblGrid>
                <a:gridCol w="1394637"/>
                <a:gridCol w="767050"/>
                <a:gridCol w="767050"/>
                <a:gridCol w="697319"/>
                <a:gridCol w="767050"/>
                <a:gridCol w="739159"/>
                <a:gridCol w="794942"/>
                <a:gridCol w="767050"/>
                <a:gridCol w="836782"/>
                <a:gridCol w="832233"/>
              </a:tblGrid>
              <a:tr h="618538">
                <a:tc>
                  <a:txBody>
                    <a:bodyPr/>
                    <a:lstStyle/>
                    <a:p>
                      <a:r>
                        <a:rPr lang="en-ZA" sz="1800" b="1" kern="1200" dirty="0" smtClean="0">
                          <a:solidFill>
                            <a:schemeClr val="tx1"/>
                          </a:solidFill>
                          <a:effectLst/>
                          <a:latin typeface="+mn-lt"/>
                          <a:ea typeface="+mn-ea"/>
                          <a:cs typeface="+mn-cs"/>
                        </a:rPr>
                        <a:t>Expenditure Per Programme</a:t>
                      </a:r>
                      <a:endParaRPr lang="en-ZA" b="1" dirty="0">
                        <a:solidFill>
                          <a:schemeClr val="tx1"/>
                        </a:solidFill>
                      </a:endParaRPr>
                    </a:p>
                  </a:txBody>
                  <a:tcPr>
                    <a:solidFill>
                      <a:schemeClr val="accent6">
                        <a:lumMod val="60000"/>
                        <a:lumOff val="40000"/>
                      </a:schemeClr>
                    </a:solidFill>
                  </a:tcPr>
                </a:tc>
                <a:tc gridSpan="5">
                  <a:txBody>
                    <a:bodyPr/>
                    <a:lstStyle/>
                    <a:p>
                      <a:r>
                        <a:rPr lang="en-ZA" sz="1800" b="1" kern="1200" dirty="0" smtClean="0">
                          <a:solidFill>
                            <a:schemeClr val="tx1"/>
                          </a:solidFill>
                          <a:effectLst/>
                          <a:latin typeface="+mn-lt"/>
                          <a:ea typeface="+mn-ea"/>
                          <a:cs typeface="+mn-cs"/>
                        </a:rPr>
                        <a:t>Audited Outcome</a:t>
                      </a:r>
                      <a:endParaRPr lang="en-ZA" b="1" dirty="0">
                        <a:solidFill>
                          <a:schemeClr val="tx1"/>
                        </a:solidFill>
                      </a:endParaRPr>
                    </a:p>
                  </a:txBody>
                  <a:tcPr>
                    <a:solidFill>
                      <a:schemeClr val="accent6">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r>
                        <a:rPr lang="en-ZA" sz="1400" b="1" kern="1200" dirty="0" smtClean="0">
                          <a:solidFill>
                            <a:schemeClr val="tx1"/>
                          </a:solidFill>
                          <a:effectLst/>
                          <a:latin typeface="+mn-lt"/>
                          <a:ea typeface="+mn-ea"/>
                          <a:cs typeface="+mn-cs"/>
                        </a:rPr>
                        <a:t>Current Year</a:t>
                      </a:r>
                      <a:endParaRPr lang="en-ZA" sz="1400" b="1" dirty="0">
                        <a:solidFill>
                          <a:schemeClr val="tx1"/>
                        </a:solidFill>
                      </a:endParaRPr>
                    </a:p>
                  </a:txBody>
                  <a:tcPr>
                    <a:solidFill>
                      <a:schemeClr val="accent6">
                        <a:lumMod val="60000"/>
                        <a:lumOff val="40000"/>
                      </a:schemeClr>
                    </a:solidFill>
                  </a:tcPr>
                </a:tc>
                <a:tc gridSpan="3">
                  <a:txBody>
                    <a:bodyPr/>
                    <a:lstStyle/>
                    <a:p>
                      <a:r>
                        <a:rPr lang="en-ZA" sz="1800" b="1" kern="1200" dirty="0" smtClean="0">
                          <a:solidFill>
                            <a:schemeClr val="tx1"/>
                          </a:solidFill>
                          <a:effectLst/>
                          <a:latin typeface="+mn-lt"/>
                          <a:ea typeface="+mn-ea"/>
                          <a:cs typeface="+mn-cs"/>
                        </a:rPr>
                        <a:t>Medium-Term Estimate </a:t>
                      </a:r>
                      <a:endParaRPr lang="en-ZA" sz="1800" b="1" kern="1200" dirty="0">
                        <a:solidFill>
                          <a:schemeClr val="tx1"/>
                        </a:solidFill>
                        <a:effectLst/>
                        <a:latin typeface="+mn-lt"/>
                        <a:ea typeface="+mn-ea"/>
                        <a:cs typeface="+mn-cs"/>
                      </a:endParaRPr>
                    </a:p>
                  </a:txBody>
                  <a:tcPr>
                    <a:solidFill>
                      <a:schemeClr val="accent6">
                        <a:lumMod val="60000"/>
                        <a:lumOff val="40000"/>
                      </a:schemeClr>
                    </a:solidFill>
                  </a:tcPr>
                </a:tc>
                <a:tc hMerge="1">
                  <a:txBody>
                    <a:bodyPr/>
                    <a:lstStyle/>
                    <a:p>
                      <a:endParaRPr lang="en-ZA"/>
                    </a:p>
                  </a:txBody>
                  <a:tcPr/>
                </a:tc>
                <a:tc hMerge="1">
                  <a:txBody>
                    <a:bodyPr/>
                    <a:lstStyle/>
                    <a:p>
                      <a:endParaRPr lang="en-ZA" dirty="0"/>
                    </a:p>
                  </a:txBody>
                  <a:tcPr/>
                </a:tc>
              </a:tr>
              <a:tr h="549868">
                <a:tc>
                  <a:txBody>
                    <a:bodyPr/>
                    <a:lstStyle/>
                    <a:p>
                      <a:pPr>
                        <a:lnSpc>
                          <a:spcPct val="115000"/>
                        </a:lnSpc>
                        <a:spcAft>
                          <a:spcPts val="0"/>
                        </a:spcAft>
                      </a:pPr>
                      <a:r>
                        <a:rPr lang="en-ZA" sz="900" b="1" i="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 in Thousands</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2011/12 </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2012/13 </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2013/14 </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2014/15 </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2015/16 </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2016/17 </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2017/18 </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2018/19</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2019/20</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49868">
                <a:tc>
                  <a:txBody>
                    <a:bodyPr/>
                    <a:lstStyle/>
                    <a:p>
                      <a:pP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Programme </a:t>
                      </a:r>
                      <a:r>
                        <a:rPr lang="en-ZA" sz="11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15 </a:t>
                      </a: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278</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15 539</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16 747</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30 081</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24 803</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38 068</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40 286</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42 517</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45 062</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49868">
                <a:tc>
                  <a:txBody>
                    <a:bodyPr/>
                    <a:lstStyle/>
                    <a:p>
                      <a:pP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Programme </a:t>
                      </a:r>
                      <a:r>
                        <a:rPr lang="en-ZA" sz="11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4 139</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3 492</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4 917</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7 293</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11 873</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5 853</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7 306</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7 737</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9 389</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49868">
                <a:tc>
                  <a:txBody>
                    <a:bodyPr/>
                    <a:lstStyle/>
                    <a:p>
                      <a:pPr>
                        <a:lnSpc>
                          <a:spcPct val="115000"/>
                        </a:lnSpc>
                        <a:spcAft>
                          <a:spcPts val="0"/>
                        </a:spcAft>
                      </a:pPr>
                      <a:r>
                        <a:rPr lang="en-ZA" sz="11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Programme 3</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 </a:t>
                      </a: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913 </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6 548</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8 875</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2 217</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4 736</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2 335</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2 480</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2 626</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2 773</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49868">
                <a:tc>
                  <a:txBody>
                    <a:bodyPr/>
                    <a:lstStyle/>
                    <a:p>
                      <a:pPr>
                        <a:lnSpc>
                          <a:spcPct val="115000"/>
                        </a:lnSpc>
                        <a:spcAft>
                          <a:spcPts val="0"/>
                        </a:spcAft>
                      </a:pPr>
                      <a:r>
                        <a:rPr lang="en-ZA" sz="11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Programme 4</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2 737</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2 600</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3 259</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1 630</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2 535</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860</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913</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967</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1 021</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49868">
                <a:tc>
                  <a:txBody>
                    <a:bodyPr/>
                    <a:lstStyle/>
                    <a:p>
                      <a:pPr>
                        <a:lnSpc>
                          <a:spcPct val="115000"/>
                        </a:lnSpc>
                        <a:spcAft>
                          <a:spcPts val="0"/>
                        </a:spcAft>
                      </a:pPr>
                      <a:r>
                        <a:rPr lang="en-ZA" sz="11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Programme 5</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444</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470</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497</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49868">
                <a:tc>
                  <a:txBody>
                    <a:bodyPr/>
                    <a:lstStyle/>
                    <a:p>
                      <a:pP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Total Expenditure </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30 067</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28 179</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33 798</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41 221</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43 947</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47 116</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51 429</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54 317</a:t>
                      </a:r>
                      <a:endParaRPr lang="en-ZA" sz="11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58 742</a:t>
                      </a:r>
                      <a:endParaRPr lang="en-ZA" sz="11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28</a:t>
            </a:fld>
            <a:endParaRPr lang="en-US" sz="1600" dirty="0"/>
          </a:p>
        </p:txBody>
      </p:sp>
    </p:spTree>
    <p:extLst>
      <p:ext uri="{BB962C8B-B14F-4D97-AF65-F5344CB8AC3E}">
        <p14:creationId xmlns="" xmlns:p14="http://schemas.microsoft.com/office/powerpoint/2010/main" val="2737958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3"/>
          </a:xfrm>
        </p:spPr>
        <p:txBody>
          <a:bodyPr>
            <a:normAutofit/>
          </a:bodyPr>
          <a:lstStyle/>
          <a:p>
            <a:pPr algn="ctr">
              <a:spcBef>
                <a:spcPct val="20000"/>
              </a:spcBef>
            </a:pPr>
            <a:r>
              <a:rPr lang="en-ZA" sz="2800" b="1" dirty="0">
                <a:latin typeface="Arial" pitchFamily="34" charset="0"/>
                <a:ea typeface="+mn-ea"/>
                <a:cs typeface="Arial" pitchFamily="34" charset="0"/>
              </a:rPr>
              <a:t>Sources of </a:t>
            </a:r>
            <a:r>
              <a:rPr lang="en-ZA" sz="2800" b="1" dirty="0" smtClean="0">
                <a:latin typeface="Arial" pitchFamily="34" charset="0"/>
                <a:ea typeface="+mn-ea"/>
                <a:cs typeface="Arial" pitchFamily="34" charset="0"/>
              </a:rPr>
              <a:t>Income </a:t>
            </a:r>
            <a:r>
              <a:rPr lang="en-ZA" sz="2800" b="1" dirty="0">
                <a:latin typeface="Arial" pitchFamily="34" charset="0"/>
                <a:ea typeface="+mn-ea"/>
                <a:cs typeface="Arial" pitchFamily="34" charset="0"/>
              </a:rPr>
              <a:t>and </a:t>
            </a:r>
            <a:r>
              <a:rPr lang="en-ZA" sz="2800" b="1" dirty="0" smtClean="0">
                <a:latin typeface="Arial" pitchFamily="34" charset="0"/>
                <a:ea typeface="+mn-ea"/>
                <a:cs typeface="Arial" pitchFamily="34" charset="0"/>
              </a:rPr>
              <a:t>Disbursement</a:t>
            </a:r>
            <a:endParaRPr lang="en-ZA" sz="2800" b="1" dirty="0">
              <a:latin typeface="Arial" pitchFamily="34" charset="0"/>
              <a:ea typeface="+mn-ea"/>
              <a:cs typeface="Arial" pitchFamily="34" charset="0"/>
            </a:endParaRPr>
          </a:p>
        </p:txBody>
      </p:sp>
      <p:graphicFrame>
        <p:nvGraphicFramePr>
          <p:cNvPr id="13" name="Content Placeholder 12"/>
          <p:cNvGraphicFramePr>
            <a:graphicFrameLocks noGrp="1"/>
          </p:cNvGraphicFramePr>
          <p:nvPr>
            <p:ph idx="1"/>
            <p:extLst>
              <p:ext uri="{D42A27DB-BD31-4B8C-83A1-F6EECF244321}">
                <p14:modId xmlns="" xmlns:p14="http://schemas.microsoft.com/office/powerpoint/2010/main" val="1197887844"/>
              </p:ext>
            </p:extLst>
          </p:nvPr>
        </p:nvGraphicFramePr>
        <p:xfrm>
          <a:off x="323530" y="1052736"/>
          <a:ext cx="8568950" cy="4810541"/>
        </p:xfrm>
        <a:graphic>
          <a:graphicData uri="http://schemas.openxmlformats.org/drawingml/2006/table">
            <a:tbl>
              <a:tblPr firstRow="1" bandRow="1">
                <a:tableStyleId>{5C22544A-7EE6-4342-B048-85BDC9FD1C3A}</a:tableStyleId>
              </a:tblPr>
              <a:tblGrid>
                <a:gridCol w="1296142"/>
                <a:gridCol w="864096"/>
                <a:gridCol w="792088"/>
                <a:gridCol w="792088"/>
                <a:gridCol w="792088"/>
                <a:gridCol w="792088"/>
                <a:gridCol w="864096"/>
                <a:gridCol w="792088"/>
                <a:gridCol w="864096"/>
                <a:gridCol w="720080"/>
              </a:tblGrid>
              <a:tr h="1224133">
                <a:tc>
                  <a:txBody>
                    <a:bodyPr/>
                    <a:lstStyle/>
                    <a:p>
                      <a:r>
                        <a:rPr lang="en-ZA" sz="1800" b="1" kern="1200" dirty="0" smtClean="0">
                          <a:solidFill>
                            <a:schemeClr val="tx1"/>
                          </a:solidFill>
                          <a:effectLst/>
                          <a:latin typeface="+mn-lt"/>
                          <a:ea typeface="+mn-ea"/>
                          <a:cs typeface="+mn-cs"/>
                        </a:rPr>
                        <a:t>Estimate Per Standard Items</a:t>
                      </a:r>
                      <a:endParaRPr lang="en-ZA" dirty="0">
                        <a:solidFill>
                          <a:schemeClr val="tx1"/>
                        </a:solidFill>
                      </a:endParaRPr>
                    </a:p>
                  </a:txBody>
                  <a:tcPr>
                    <a:solidFill>
                      <a:schemeClr val="accent6">
                        <a:lumMod val="60000"/>
                        <a:lumOff val="40000"/>
                      </a:schemeClr>
                    </a:solidFill>
                  </a:tcPr>
                </a:tc>
                <a:tc gridSpan="5">
                  <a:txBody>
                    <a:bodyPr/>
                    <a:lstStyle/>
                    <a:p>
                      <a:r>
                        <a:rPr lang="en-ZA" sz="1800" b="1" kern="1200" dirty="0" smtClean="0">
                          <a:solidFill>
                            <a:schemeClr val="tx1"/>
                          </a:solidFill>
                          <a:effectLst/>
                          <a:latin typeface="+mn-lt"/>
                          <a:ea typeface="+mn-ea"/>
                          <a:cs typeface="+mn-cs"/>
                        </a:rPr>
                        <a:t>Audited Outcome</a:t>
                      </a:r>
                      <a:endParaRPr lang="en-ZA" dirty="0">
                        <a:solidFill>
                          <a:schemeClr val="tx1"/>
                        </a:solidFill>
                      </a:endParaRPr>
                    </a:p>
                  </a:txBody>
                  <a:tcPr>
                    <a:solidFill>
                      <a:schemeClr val="accent6">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r>
                        <a:rPr lang="en-ZA" sz="1400" b="1" kern="1200" dirty="0" smtClean="0">
                          <a:solidFill>
                            <a:schemeClr val="tx1"/>
                          </a:solidFill>
                          <a:effectLst/>
                          <a:latin typeface="+mn-lt"/>
                          <a:ea typeface="+mn-ea"/>
                          <a:cs typeface="+mn-cs"/>
                        </a:rPr>
                        <a:t>Current Year</a:t>
                      </a:r>
                      <a:endParaRPr lang="en-ZA" sz="1400" dirty="0">
                        <a:solidFill>
                          <a:schemeClr val="tx1"/>
                        </a:solidFill>
                      </a:endParaRPr>
                    </a:p>
                  </a:txBody>
                  <a:tcPr>
                    <a:solidFill>
                      <a:schemeClr val="accent6">
                        <a:lumMod val="60000"/>
                        <a:lumOff val="40000"/>
                      </a:schemeClr>
                    </a:solidFill>
                  </a:tcPr>
                </a:tc>
                <a:tc gridSpan="3">
                  <a:txBody>
                    <a:bodyPr/>
                    <a:lstStyle/>
                    <a:p>
                      <a:r>
                        <a:rPr lang="en-ZA" sz="1800" b="1" kern="1200" dirty="0" smtClean="0">
                          <a:solidFill>
                            <a:schemeClr val="tx1"/>
                          </a:solidFill>
                          <a:effectLst/>
                          <a:latin typeface="+mn-lt"/>
                          <a:ea typeface="+mn-ea"/>
                          <a:cs typeface="+mn-cs"/>
                        </a:rPr>
                        <a:t>Medium-Term Estimate </a:t>
                      </a:r>
                      <a:endParaRPr lang="en-ZA" sz="1800" b="1" kern="1200" dirty="0">
                        <a:solidFill>
                          <a:schemeClr val="tx1"/>
                        </a:solidFill>
                        <a:effectLst/>
                        <a:latin typeface="+mn-lt"/>
                        <a:ea typeface="+mn-ea"/>
                        <a:cs typeface="+mn-cs"/>
                      </a:endParaRPr>
                    </a:p>
                  </a:txBody>
                  <a:tcPr>
                    <a:solidFill>
                      <a:schemeClr val="accent6">
                        <a:lumMod val="60000"/>
                        <a:lumOff val="40000"/>
                      </a:schemeClr>
                    </a:solidFill>
                  </a:tcPr>
                </a:tc>
                <a:tc hMerge="1">
                  <a:txBody>
                    <a:bodyPr/>
                    <a:lstStyle/>
                    <a:p>
                      <a:endParaRPr lang="en-ZA"/>
                    </a:p>
                  </a:txBody>
                  <a:tcPr/>
                </a:tc>
                <a:tc hMerge="1">
                  <a:txBody>
                    <a:bodyPr/>
                    <a:lstStyle/>
                    <a:p>
                      <a:endParaRPr lang="en-ZA" dirty="0"/>
                    </a:p>
                  </a:txBody>
                  <a:tcPr/>
                </a:tc>
              </a:tr>
              <a:tr h="512344">
                <a:tc>
                  <a:txBody>
                    <a:bodyPr/>
                    <a:lstStyle/>
                    <a:p>
                      <a:pPr>
                        <a:lnSpc>
                          <a:spcPct val="115000"/>
                        </a:lnSpc>
                        <a:spcAft>
                          <a:spcPts val="0"/>
                        </a:spcAft>
                      </a:pPr>
                      <a:r>
                        <a:rPr lang="en-ZA" sz="9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 in Thousands</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2011/12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2012/13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2013/14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2014/15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2015/16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2016/17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2017/18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2018/19</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2019/20</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12344">
                <a:tc>
                  <a:txBody>
                    <a:bodyPr/>
                    <a:lstStyle/>
                    <a:p>
                      <a:pPr>
                        <a:lnSpc>
                          <a:spcPct val="115000"/>
                        </a:lnSpc>
                        <a:spcAft>
                          <a:spcPts val="0"/>
                        </a:spcAft>
                      </a:pPr>
                      <a:r>
                        <a:rPr lang="en-ZA" sz="1800" b="1" kern="1200" dirty="0" smtClean="0">
                          <a:solidFill>
                            <a:schemeClr val="tx1"/>
                          </a:solidFill>
                          <a:effectLst/>
                          <a:latin typeface="+mn-lt"/>
                          <a:ea typeface="+mn-ea"/>
                          <a:cs typeface="+mn-cs"/>
                        </a:rPr>
                        <a:t>Revenue</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12344">
                <a:tc>
                  <a:txBody>
                    <a:bodyPr/>
                    <a:lstStyle/>
                    <a:p>
                      <a:pPr algn="just">
                        <a:lnSpc>
                          <a:spcPct val="115000"/>
                        </a:lnSpc>
                        <a:spcAft>
                          <a:spcPts val="0"/>
                        </a:spcAft>
                      </a:pPr>
                      <a:r>
                        <a:rPr lang="en-ZA"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Grant allocation</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27 </a:t>
                      </a: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433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28 146</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38 159</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41 572</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41 994</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43 413</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48 568</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51 385</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54 262</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12344">
                <a:tc>
                  <a:txBody>
                    <a:bodyPr/>
                    <a:lstStyle/>
                    <a:p>
                      <a:pPr algn="just">
                        <a:lnSpc>
                          <a:spcPct val="115000"/>
                        </a:lnSpc>
                        <a:spcAft>
                          <a:spcPts val="0"/>
                        </a:spcAft>
                      </a:pPr>
                      <a:r>
                        <a:rPr lang="en-ZA"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Interest</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378</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322</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18</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150</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1 703</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851</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902</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953</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12344">
                <a:tc>
                  <a:txBody>
                    <a:bodyPr/>
                    <a:lstStyle/>
                    <a:p>
                      <a:pPr algn="just">
                        <a:lnSpc>
                          <a:spcPct val="115000"/>
                        </a:lnSpc>
                        <a:spcAft>
                          <a:spcPts val="0"/>
                        </a:spcAft>
                      </a:pPr>
                      <a:r>
                        <a:rPr lang="en-ZA"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Levies</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a:t>
                      </a: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657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1 784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1 840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2 173</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1 803</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2 000</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2010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2 030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2 144</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12344">
                <a:tc>
                  <a:txBody>
                    <a:bodyPr/>
                    <a:lstStyle/>
                    <a:p>
                      <a:pPr algn="just">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Total Revenue</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29 </a:t>
                      </a: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468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30 </a:t>
                      </a: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252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40 017</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43 745</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43 947</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47 116</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51 429</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54 317</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57 359</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12344">
                <a:tc>
                  <a:txBody>
                    <a:bodyPr/>
                    <a:lstStyle/>
                    <a:p>
                      <a:pPr>
                        <a:lnSpc>
                          <a:spcPct val="115000"/>
                        </a:lnSpc>
                        <a:spcAft>
                          <a:spcPts val="0"/>
                        </a:spcAft>
                      </a:pP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29</a:t>
            </a:fld>
            <a:endParaRPr lang="en-US" sz="1600" dirty="0"/>
          </a:p>
        </p:txBody>
      </p:sp>
    </p:spTree>
    <p:extLst>
      <p:ext uri="{BB962C8B-B14F-4D97-AF65-F5344CB8AC3E}">
        <p14:creationId xmlns="" xmlns:p14="http://schemas.microsoft.com/office/powerpoint/2010/main" val="2882351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7"/>
            <a:ext cx="8229600" cy="792088"/>
          </a:xfrm>
        </p:spPr>
        <p:txBody>
          <a:bodyPr>
            <a:normAutofit/>
          </a:bodyPr>
          <a:lstStyle/>
          <a:p>
            <a:pPr algn="ctr">
              <a:spcBef>
                <a:spcPct val="20000"/>
              </a:spcBef>
            </a:pPr>
            <a:r>
              <a:rPr lang="en-ZA" sz="2800" b="1" dirty="0">
                <a:latin typeface="Arial" pitchFamily="34" charset="0"/>
                <a:ea typeface="+mn-ea"/>
                <a:cs typeface="Arial" pitchFamily="34" charset="0"/>
              </a:rPr>
              <a:t>Content</a:t>
            </a:r>
            <a:endParaRPr lang="en-US" sz="2800" b="1" dirty="0">
              <a:latin typeface="Arial" pitchFamily="34" charset="0"/>
              <a:ea typeface="+mn-ea"/>
              <a:cs typeface="Arial" pitchFamily="34" charset="0"/>
            </a:endParaRPr>
          </a:p>
        </p:txBody>
      </p:sp>
      <p:sp>
        <p:nvSpPr>
          <p:cNvPr id="3" name="Content Placeholder 2"/>
          <p:cNvSpPr>
            <a:spLocks noGrp="1"/>
          </p:cNvSpPr>
          <p:nvPr>
            <p:ph idx="1"/>
          </p:nvPr>
        </p:nvSpPr>
        <p:spPr>
          <a:xfrm>
            <a:off x="457200" y="1124744"/>
            <a:ext cx="8229600" cy="4824535"/>
          </a:xfrm>
        </p:spPr>
        <p:txBody>
          <a:bodyPr>
            <a:normAutofit/>
          </a:bodyPr>
          <a:lstStyle/>
          <a:p>
            <a:pPr marL="0" lvl="0" indent="0">
              <a:buNone/>
            </a:pPr>
            <a:r>
              <a:rPr lang="en-US" sz="2000" dirty="0" smtClean="0">
                <a:latin typeface="Arial" pitchFamily="34" charset="0"/>
                <a:cs typeface="Arial" pitchFamily="34" charset="0"/>
              </a:rPr>
              <a:t>1.     </a:t>
            </a:r>
            <a:r>
              <a:rPr lang="en-US" sz="2000" b="1" dirty="0" smtClean="0">
                <a:latin typeface="Arial" pitchFamily="34" charset="0"/>
                <a:cs typeface="Arial" pitchFamily="34" charset="0"/>
              </a:rPr>
              <a:t>Strategic Plan</a:t>
            </a:r>
          </a:p>
          <a:p>
            <a:pPr marL="0" lvl="0" indent="0">
              <a:buNone/>
            </a:pPr>
            <a:r>
              <a:rPr lang="en-US" sz="2000" dirty="0" smtClean="0">
                <a:latin typeface="Arial" pitchFamily="34" charset="0"/>
                <a:cs typeface="Arial" pitchFamily="34" charset="0"/>
              </a:rPr>
              <a:t>1. 1  Vision</a:t>
            </a:r>
            <a:r>
              <a:rPr lang="en-US" sz="2000" dirty="0">
                <a:latin typeface="Arial" pitchFamily="34" charset="0"/>
                <a:cs typeface="Arial" pitchFamily="34" charset="0"/>
              </a:rPr>
              <a:t>, Mission </a:t>
            </a:r>
            <a:r>
              <a:rPr lang="en-US" sz="2000" dirty="0" smtClean="0">
                <a:latin typeface="Arial" pitchFamily="34" charset="0"/>
                <a:cs typeface="Arial" pitchFamily="34" charset="0"/>
              </a:rPr>
              <a:t>and </a:t>
            </a:r>
            <a:r>
              <a:rPr lang="en-US" sz="2000" dirty="0">
                <a:latin typeface="Arial" pitchFamily="34" charset="0"/>
                <a:cs typeface="Arial" pitchFamily="34" charset="0"/>
              </a:rPr>
              <a:t>Values</a:t>
            </a:r>
          </a:p>
          <a:p>
            <a:pPr marL="0" lvl="0" indent="0">
              <a:buNone/>
            </a:pPr>
            <a:r>
              <a:rPr lang="en-US" sz="2000" dirty="0" smtClean="0">
                <a:latin typeface="Arial" pitchFamily="34" charset="0"/>
                <a:cs typeface="Arial" pitchFamily="34" charset="0"/>
              </a:rPr>
              <a:t>1.2   Mandate</a:t>
            </a:r>
          </a:p>
          <a:p>
            <a:pPr marL="0" lvl="0" indent="0">
              <a:buNone/>
            </a:pPr>
            <a:r>
              <a:rPr lang="en-US" sz="2000" dirty="0" smtClean="0">
                <a:latin typeface="Arial" pitchFamily="34" charset="0"/>
                <a:cs typeface="Arial" pitchFamily="34" charset="0"/>
              </a:rPr>
              <a:t>1.3   Legislative Mandate</a:t>
            </a:r>
          </a:p>
          <a:p>
            <a:pPr marL="0" lvl="0" indent="0">
              <a:buNone/>
            </a:pPr>
            <a:r>
              <a:rPr lang="en-US" sz="2000" dirty="0" smtClean="0">
                <a:latin typeface="Arial" pitchFamily="34" charset="0"/>
                <a:cs typeface="Arial" pitchFamily="34" charset="0"/>
              </a:rPr>
              <a:t>1.4   Alignment  </a:t>
            </a:r>
            <a:r>
              <a:rPr lang="en-US" sz="2000" dirty="0">
                <a:latin typeface="Arial" pitchFamily="34" charset="0"/>
                <a:cs typeface="Arial" pitchFamily="34" charset="0"/>
              </a:rPr>
              <a:t>with NDP, Government and Minister’s </a:t>
            </a:r>
            <a:r>
              <a:rPr lang="en-US" sz="2000" dirty="0" smtClean="0">
                <a:latin typeface="Arial" pitchFamily="34" charset="0"/>
                <a:cs typeface="Arial" pitchFamily="34" charset="0"/>
              </a:rPr>
              <a:t>Priorities</a:t>
            </a:r>
            <a:endParaRPr lang="en-US" sz="2000" dirty="0">
              <a:latin typeface="Arial" pitchFamily="34" charset="0"/>
              <a:cs typeface="Arial" pitchFamily="34" charset="0"/>
            </a:endParaRPr>
          </a:p>
          <a:p>
            <a:pPr marL="0" lvl="0" indent="0">
              <a:buNone/>
            </a:pPr>
            <a:r>
              <a:rPr lang="en-US" sz="2000" dirty="0" smtClean="0">
                <a:latin typeface="Arial" pitchFamily="34" charset="0"/>
                <a:cs typeface="Arial" pitchFamily="34" charset="0"/>
              </a:rPr>
              <a:t>1.5   Strategic Goals</a:t>
            </a:r>
          </a:p>
          <a:p>
            <a:pPr marL="0" lvl="0" indent="0">
              <a:buNone/>
            </a:pPr>
            <a:endParaRPr lang="en-US" sz="2000" dirty="0" smtClean="0">
              <a:latin typeface="Arial" pitchFamily="34" charset="0"/>
              <a:cs typeface="Arial" pitchFamily="34" charset="0"/>
            </a:endParaRPr>
          </a:p>
          <a:p>
            <a:pPr marL="0" lvl="0" indent="0">
              <a:buNone/>
            </a:pPr>
            <a:r>
              <a:rPr lang="en-US" sz="2000" dirty="0" smtClean="0">
                <a:latin typeface="Arial" pitchFamily="34" charset="0"/>
                <a:cs typeface="Arial" pitchFamily="34" charset="0"/>
              </a:rPr>
              <a:t>2.     </a:t>
            </a:r>
            <a:r>
              <a:rPr lang="en-US" sz="2000" b="1" dirty="0" smtClean="0">
                <a:latin typeface="Arial" pitchFamily="34" charset="0"/>
                <a:cs typeface="Arial" pitchFamily="34" charset="0"/>
              </a:rPr>
              <a:t>Annual Performance Plan</a:t>
            </a:r>
          </a:p>
          <a:p>
            <a:pPr marL="0" lvl="0" indent="0">
              <a:buNone/>
            </a:pPr>
            <a:r>
              <a:rPr lang="en-US" sz="2000" dirty="0" smtClean="0">
                <a:latin typeface="Arial" pitchFamily="34" charset="0"/>
                <a:cs typeface="Arial" pitchFamily="34" charset="0"/>
              </a:rPr>
              <a:t>2.1   Updated Situational Analysis</a:t>
            </a:r>
          </a:p>
          <a:p>
            <a:pPr marL="0" lvl="0" indent="0">
              <a:buNone/>
            </a:pPr>
            <a:r>
              <a:rPr lang="en-US" sz="2000" dirty="0" smtClean="0">
                <a:latin typeface="Arial" pitchFamily="34" charset="0"/>
                <a:cs typeface="Arial" pitchFamily="34" charset="0"/>
              </a:rPr>
              <a:t>2.2   Description of the strategic planning process</a:t>
            </a:r>
            <a:endParaRPr lang="en-US" sz="2000" dirty="0">
              <a:latin typeface="Arial" pitchFamily="34" charset="0"/>
              <a:cs typeface="Arial" pitchFamily="34" charset="0"/>
            </a:endParaRPr>
          </a:p>
          <a:p>
            <a:pPr marL="0" indent="0">
              <a:buNone/>
            </a:pPr>
            <a:r>
              <a:rPr lang="en-US" sz="2000" dirty="0" smtClean="0">
                <a:latin typeface="Arial" pitchFamily="34" charset="0"/>
                <a:cs typeface="Arial" pitchFamily="34" charset="0"/>
              </a:rPr>
              <a:t>2.3   Programme </a:t>
            </a:r>
            <a:r>
              <a:rPr lang="en-US" sz="2000" dirty="0">
                <a:latin typeface="Arial" pitchFamily="34" charset="0"/>
                <a:cs typeface="Arial" pitchFamily="34" charset="0"/>
              </a:rPr>
              <a:t>Outputs</a:t>
            </a:r>
          </a:p>
          <a:p>
            <a:pPr marL="0" indent="0">
              <a:buNone/>
            </a:pPr>
            <a:r>
              <a:rPr lang="en-US" sz="2000" dirty="0" smtClean="0">
                <a:latin typeface="Arial" pitchFamily="34" charset="0"/>
                <a:cs typeface="Arial" pitchFamily="34" charset="0"/>
              </a:rPr>
              <a:t>2.4   MTEF </a:t>
            </a:r>
            <a:r>
              <a:rPr lang="en-US" sz="2000" dirty="0">
                <a:latin typeface="Arial" pitchFamily="34" charset="0"/>
                <a:cs typeface="Arial" pitchFamily="34" charset="0"/>
              </a:rPr>
              <a:t>financial resources for </a:t>
            </a:r>
            <a:r>
              <a:rPr lang="en-US" sz="2000" dirty="0" smtClean="0">
                <a:latin typeface="Arial" pitchFamily="34" charset="0"/>
                <a:cs typeface="Arial" pitchFamily="34" charset="0"/>
              </a:rPr>
              <a:t>the CBE and Human Resource</a:t>
            </a:r>
          </a:p>
          <a:p>
            <a:pPr marL="914400" lvl="2" indent="0">
              <a:buNone/>
            </a:pPr>
            <a:endParaRPr lang="en-US" dirty="0">
              <a:solidFill>
                <a:schemeClr val="bg1">
                  <a:lumMod val="50000"/>
                </a:schemeClr>
              </a:solidFill>
            </a:endParaRPr>
          </a:p>
          <a:p>
            <a:endParaRPr lang="en-US"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3</a:t>
            </a:fld>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pPr algn="ctr">
              <a:spcBef>
                <a:spcPct val="20000"/>
              </a:spcBef>
            </a:pPr>
            <a:r>
              <a:rPr lang="en-ZA" sz="3200" b="1" dirty="0">
                <a:latin typeface="Gill Sans MT" pitchFamily="34" charset="0"/>
                <a:ea typeface="+mn-ea"/>
                <a:cs typeface="Arial" charset="0"/>
              </a:rPr>
              <a:t>Sources of </a:t>
            </a:r>
            <a:r>
              <a:rPr lang="en-ZA" sz="3200" b="1" dirty="0" smtClean="0">
                <a:latin typeface="Gill Sans MT" pitchFamily="34" charset="0"/>
                <a:ea typeface="+mn-ea"/>
                <a:cs typeface="Arial" charset="0"/>
              </a:rPr>
              <a:t>Income </a:t>
            </a:r>
            <a:r>
              <a:rPr lang="en-ZA" sz="3200" b="1" dirty="0">
                <a:latin typeface="Gill Sans MT" pitchFamily="34" charset="0"/>
                <a:ea typeface="+mn-ea"/>
                <a:cs typeface="Arial" charset="0"/>
              </a:rPr>
              <a:t>and </a:t>
            </a:r>
            <a:r>
              <a:rPr lang="en-ZA" sz="3200" b="1" dirty="0" smtClean="0">
                <a:latin typeface="Gill Sans MT" pitchFamily="34" charset="0"/>
                <a:ea typeface="+mn-ea"/>
                <a:cs typeface="Arial" charset="0"/>
              </a:rPr>
              <a:t>Disbursement</a:t>
            </a:r>
            <a:endParaRPr lang="en-ZA" sz="3200" b="1" dirty="0">
              <a:latin typeface="Gill Sans MT" pitchFamily="34" charset="0"/>
              <a:ea typeface="+mn-ea"/>
              <a:cs typeface="Arial" charset="0"/>
            </a:endParaRPr>
          </a:p>
        </p:txBody>
      </p:sp>
      <p:graphicFrame>
        <p:nvGraphicFramePr>
          <p:cNvPr id="13" name="Content Placeholder 12"/>
          <p:cNvGraphicFramePr>
            <a:graphicFrameLocks noGrp="1"/>
          </p:cNvGraphicFramePr>
          <p:nvPr>
            <p:ph idx="1"/>
            <p:extLst>
              <p:ext uri="{D42A27DB-BD31-4B8C-83A1-F6EECF244321}">
                <p14:modId xmlns="" xmlns:p14="http://schemas.microsoft.com/office/powerpoint/2010/main" val="3492925597"/>
              </p:ext>
            </p:extLst>
          </p:nvPr>
        </p:nvGraphicFramePr>
        <p:xfrm>
          <a:off x="251520" y="908720"/>
          <a:ext cx="8712968" cy="5114546"/>
        </p:xfrm>
        <a:graphic>
          <a:graphicData uri="http://schemas.openxmlformats.org/drawingml/2006/table">
            <a:tbl>
              <a:tblPr firstRow="1" bandRow="1">
                <a:tableStyleId>{5C22544A-7EE6-4342-B048-85BDC9FD1C3A}</a:tableStyleId>
              </a:tblPr>
              <a:tblGrid>
                <a:gridCol w="1190056"/>
                <a:gridCol w="743785"/>
                <a:gridCol w="818163"/>
                <a:gridCol w="818163"/>
                <a:gridCol w="892542"/>
                <a:gridCol w="818163"/>
                <a:gridCol w="818205"/>
                <a:gridCol w="871297"/>
                <a:gridCol w="871297"/>
                <a:gridCol w="871297"/>
              </a:tblGrid>
              <a:tr h="1114730">
                <a:tc>
                  <a:txBody>
                    <a:bodyPr/>
                    <a:lstStyle/>
                    <a:p>
                      <a:r>
                        <a:rPr lang="en-ZA" sz="1800" b="1" kern="1200" dirty="0" smtClean="0">
                          <a:solidFill>
                            <a:schemeClr val="lt1"/>
                          </a:solidFill>
                          <a:effectLst/>
                          <a:latin typeface="+mn-lt"/>
                          <a:ea typeface="+mn-ea"/>
                          <a:cs typeface="+mn-cs"/>
                        </a:rPr>
                        <a:t>Estimate Per Standard Items</a:t>
                      </a:r>
                      <a:endParaRPr lang="en-ZA" dirty="0"/>
                    </a:p>
                  </a:txBody>
                  <a:tcPr>
                    <a:solidFill>
                      <a:schemeClr val="accent6">
                        <a:lumMod val="60000"/>
                        <a:lumOff val="40000"/>
                      </a:schemeClr>
                    </a:solidFill>
                  </a:tcPr>
                </a:tc>
                <a:tc gridSpan="5">
                  <a:txBody>
                    <a:bodyPr/>
                    <a:lstStyle/>
                    <a:p>
                      <a:r>
                        <a:rPr lang="en-ZA" sz="1800" b="1" kern="1200" dirty="0" smtClean="0">
                          <a:solidFill>
                            <a:schemeClr val="lt1"/>
                          </a:solidFill>
                          <a:effectLst/>
                          <a:latin typeface="+mn-lt"/>
                          <a:ea typeface="+mn-ea"/>
                          <a:cs typeface="+mn-cs"/>
                        </a:rPr>
                        <a:t>Audited Outcome</a:t>
                      </a:r>
                      <a:endParaRPr lang="en-ZA" dirty="0"/>
                    </a:p>
                  </a:txBody>
                  <a:tcPr>
                    <a:solidFill>
                      <a:schemeClr val="accent6">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r>
                        <a:rPr lang="en-ZA" sz="1400" b="1" kern="1200" dirty="0" smtClean="0">
                          <a:solidFill>
                            <a:schemeClr val="lt1"/>
                          </a:solidFill>
                          <a:effectLst/>
                          <a:latin typeface="+mn-lt"/>
                          <a:ea typeface="+mn-ea"/>
                          <a:cs typeface="+mn-cs"/>
                        </a:rPr>
                        <a:t>Current Year</a:t>
                      </a:r>
                      <a:endParaRPr lang="en-ZA" sz="1400" dirty="0"/>
                    </a:p>
                  </a:txBody>
                  <a:tcPr>
                    <a:solidFill>
                      <a:schemeClr val="accent6">
                        <a:lumMod val="60000"/>
                        <a:lumOff val="40000"/>
                      </a:schemeClr>
                    </a:solidFill>
                  </a:tcPr>
                </a:tc>
                <a:tc gridSpan="3">
                  <a:txBody>
                    <a:bodyPr/>
                    <a:lstStyle/>
                    <a:p>
                      <a:r>
                        <a:rPr lang="en-ZA" sz="1800" b="1" kern="1200" dirty="0" smtClean="0">
                          <a:solidFill>
                            <a:schemeClr val="lt1"/>
                          </a:solidFill>
                          <a:effectLst/>
                          <a:latin typeface="+mn-lt"/>
                          <a:ea typeface="+mn-ea"/>
                          <a:cs typeface="+mn-cs"/>
                        </a:rPr>
                        <a:t>Medium-Term Estimate </a:t>
                      </a:r>
                      <a:endParaRPr lang="en-ZA" sz="1800" b="1" kern="1200" dirty="0">
                        <a:solidFill>
                          <a:schemeClr val="lt1"/>
                        </a:solidFill>
                        <a:effectLst/>
                        <a:latin typeface="+mn-lt"/>
                        <a:ea typeface="+mn-ea"/>
                        <a:cs typeface="+mn-cs"/>
                      </a:endParaRPr>
                    </a:p>
                  </a:txBody>
                  <a:tcPr>
                    <a:solidFill>
                      <a:schemeClr val="accent6">
                        <a:lumMod val="60000"/>
                        <a:lumOff val="40000"/>
                      </a:schemeClr>
                    </a:solidFill>
                  </a:tcPr>
                </a:tc>
                <a:tc hMerge="1">
                  <a:txBody>
                    <a:bodyPr/>
                    <a:lstStyle/>
                    <a:p>
                      <a:endParaRPr lang="en-ZA"/>
                    </a:p>
                  </a:txBody>
                  <a:tcPr/>
                </a:tc>
                <a:tc hMerge="1">
                  <a:txBody>
                    <a:bodyPr/>
                    <a:lstStyle/>
                    <a:p>
                      <a:endParaRPr lang="en-ZA" dirty="0"/>
                    </a:p>
                  </a:txBody>
                  <a:tcPr/>
                </a:tc>
              </a:tr>
              <a:tr h="509100">
                <a:tc>
                  <a:txBody>
                    <a:bodyPr/>
                    <a:lstStyle/>
                    <a:p>
                      <a:pPr>
                        <a:lnSpc>
                          <a:spcPct val="115000"/>
                        </a:lnSpc>
                        <a:spcAft>
                          <a:spcPts val="0"/>
                        </a:spcAft>
                      </a:pPr>
                      <a:r>
                        <a:rPr lang="en-ZA" sz="9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in Thousands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2011/12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2012/13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2013/14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2014/15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2015/16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2016/17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2017/18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2018/19</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2019/20</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741115">
                <a:tc>
                  <a:txBody>
                    <a:bodyPr/>
                    <a:lstStyle/>
                    <a:p>
                      <a:r>
                        <a:rPr lang="en-ZA" sz="1100" b="1"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Economic  </a:t>
                      </a:r>
                    </a:p>
                    <a:p>
                      <a:r>
                        <a:rPr lang="en-ZA" sz="1100" b="1" kern="12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classification</a:t>
                      </a:r>
                      <a:endParaRPr lang="en-ZA" sz="11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09100">
                <a:tc>
                  <a:txBody>
                    <a:bodyPr/>
                    <a:lstStyle/>
                    <a:p>
                      <a:pP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Current payments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30 </a:t>
                      </a: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067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28 179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33 798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41 221</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43 947</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47 116</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51 429</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54 317</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58 742</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639211">
                <a:tc>
                  <a:txBody>
                    <a:bodyPr/>
                    <a:lstStyle/>
                    <a:p>
                      <a:pPr>
                        <a:lnSpc>
                          <a:spcPct val="115000"/>
                        </a:lnSpc>
                        <a:spcAft>
                          <a:spcPts val="0"/>
                        </a:spcAft>
                      </a:pPr>
                      <a:r>
                        <a:rPr lang="en-ZA" sz="11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Compensation of employees</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14 140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13 707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16 228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16 600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19 330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25 026</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26 878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28 867</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31 003</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09100">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Salaries and wages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14 140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13 707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16 228</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16 600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19 330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25 026</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26 878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28 867</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31 003</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09100">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Social contributions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09100">
                <a:tc>
                  <a:txBody>
                    <a:bodyPr/>
                    <a:lstStyle/>
                    <a:p>
                      <a:pPr>
                        <a:lnSpc>
                          <a:spcPct val="115000"/>
                        </a:lnSpc>
                        <a:spcAft>
                          <a:spcPts val="0"/>
                        </a:spcAft>
                      </a:pPr>
                      <a:r>
                        <a:rPr lang="en-ZA" sz="11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Goods and services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15 927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14 472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17 570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24 621</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24 617</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22 090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24 551</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25 450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27 739</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30</a:t>
            </a:fld>
            <a:endParaRPr lang="en-US" sz="1600" dirty="0"/>
          </a:p>
        </p:txBody>
      </p:sp>
    </p:spTree>
    <p:extLst>
      <p:ext uri="{BB962C8B-B14F-4D97-AF65-F5344CB8AC3E}">
        <p14:creationId xmlns="" xmlns:p14="http://schemas.microsoft.com/office/powerpoint/2010/main" val="1408127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576063"/>
          </a:xfrm>
        </p:spPr>
        <p:txBody>
          <a:bodyPr>
            <a:normAutofit/>
          </a:bodyPr>
          <a:lstStyle/>
          <a:p>
            <a:pPr algn="ctr">
              <a:spcBef>
                <a:spcPct val="20000"/>
              </a:spcBef>
            </a:pPr>
            <a:r>
              <a:rPr lang="en-ZA" sz="2800" b="1" dirty="0">
                <a:latin typeface="Arial" pitchFamily="34" charset="0"/>
                <a:ea typeface="+mn-ea"/>
                <a:cs typeface="Arial" pitchFamily="34" charset="0"/>
              </a:rPr>
              <a:t>Sources of </a:t>
            </a:r>
            <a:r>
              <a:rPr lang="en-ZA" sz="2800" b="1" dirty="0" smtClean="0">
                <a:latin typeface="Arial" pitchFamily="34" charset="0"/>
                <a:ea typeface="+mn-ea"/>
                <a:cs typeface="Arial" pitchFamily="34" charset="0"/>
              </a:rPr>
              <a:t>Income </a:t>
            </a:r>
            <a:r>
              <a:rPr lang="en-ZA" sz="2800" b="1" dirty="0">
                <a:latin typeface="Arial" pitchFamily="34" charset="0"/>
                <a:ea typeface="+mn-ea"/>
                <a:cs typeface="Arial" pitchFamily="34" charset="0"/>
              </a:rPr>
              <a:t>and </a:t>
            </a:r>
            <a:r>
              <a:rPr lang="en-ZA" sz="2800" b="1" dirty="0" smtClean="0">
                <a:latin typeface="Arial" pitchFamily="34" charset="0"/>
                <a:ea typeface="+mn-ea"/>
                <a:cs typeface="Arial" pitchFamily="34" charset="0"/>
              </a:rPr>
              <a:t>Disbursement</a:t>
            </a:r>
            <a:endParaRPr lang="en-ZA" sz="2800" b="1" dirty="0">
              <a:latin typeface="Arial" pitchFamily="34" charset="0"/>
              <a:ea typeface="+mn-ea"/>
              <a:cs typeface="Arial" pitchFamily="34" charset="0"/>
            </a:endParaRPr>
          </a:p>
        </p:txBody>
      </p:sp>
      <p:graphicFrame>
        <p:nvGraphicFramePr>
          <p:cNvPr id="13" name="Content Placeholder 12"/>
          <p:cNvGraphicFramePr>
            <a:graphicFrameLocks noGrp="1"/>
          </p:cNvGraphicFramePr>
          <p:nvPr>
            <p:ph idx="1"/>
            <p:extLst>
              <p:ext uri="{D42A27DB-BD31-4B8C-83A1-F6EECF244321}">
                <p14:modId xmlns="" xmlns:p14="http://schemas.microsoft.com/office/powerpoint/2010/main" val="1312445380"/>
              </p:ext>
            </p:extLst>
          </p:nvPr>
        </p:nvGraphicFramePr>
        <p:xfrm>
          <a:off x="251519" y="836713"/>
          <a:ext cx="8733656" cy="5005214"/>
        </p:xfrm>
        <a:graphic>
          <a:graphicData uri="http://schemas.openxmlformats.org/drawingml/2006/table">
            <a:tbl>
              <a:tblPr firstRow="1" bandRow="1">
                <a:tableStyleId>{5C22544A-7EE6-4342-B048-85BDC9FD1C3A}</a:tableStyleId>
              </a:tblPr>
              <a:tblGrid>
                <a:gridCol w="1267437"/>
                <a:gridCol w="670996"/>
                <a:gridCol w="820106"/>
                <a:gridCol w="820106"/>
                <a:gridCol w="894661"/>
                <a:gridCol w="894661"/>
                <a:gridCol w="820106"/>
                <a:gridCol w="894661"/>
                <a:gridCol w="894661"/>
                <a:gridCol w="756261"/>
              </a:tblGrid>
              <a:tr h="1236564">
                <a:tc>
                  <a:txBody>
                    <a:bodyPr/>
                    <a:lstStyle/>
                    <a:p>
                      <a:r>
                        <a:rPr lang="en-ZA" sz="1800" b="1" kern="1200" dirty="0" smtClean="0">
                          <a:solidFill>
                            <a:schemeClr val="lt1"/>
                          </a:solidFill>
                          <a:effectLst/>
                          <a:latin typeface="+mn-lt"/>
                          <a:ea typeface="+mn-ea"/>
                          <a:cs typeface="+mn-cs"/>
                        </a:rPr>
                        <a:t>Estimate Per Standard Items</a:t>
                      </a:r>
                      <a:endParaRPr lang="en-ZA" dirty="0"/>
                    </a:p>
                  </a:txBody>
                  <a:tcPr>
                    <a:solidFill>
                      <a:schemeClr val="accent6">
                        <a:lumMod val="60000"/>
                        <a:lumOff val="40000"/>
                      </a:schemeClr>
                    </a:solidFill>
                  </a:tcPr>
                </a:tc>
                <a:tc gridSpan="5">
                  <a:txBody>
                    <a:bodyPr/>
                    <a:lstStyle/>
                    <a:p>
                      <a:r>
                        <a:rPr lang="en-ZA" sz="1800" b="1" kern="1200" dirty="0" smtClean="0">
                          <a:solidFill>
                            <a:schemeClr val="lt1"/>
                          </a:solidFill>
                          <a:effectLst/>
                          <a:latin typeface="+mn-lt"/>
                          <a:ea typeface="+mn-ea"/>
                          <a:cs typeface="+mn-cs"/>
                        </a:rPr>
                        <a:t>Audited Outcome</a:t>
                      </a:r>
                      <a:endParaRPr lang="en-ZA" dirty="0"/>
                    </a:p>
                  </a:txBody>
                  <a:tcPr>
                    <a:solidFill>
                      <a:schemeClr val="accent6">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r>
                        <a:rPr lang="en-ZA" sz="1400" b="1" kern="1200" dirty="0" smtClean="0">
                          <a:solidFill>
                            <a:schemeClr val="lt1"/>
                          </a:solidFill>
                          <a:effectLst/>
                          <a:latin typeface="+mn-lt"/>
                          <a:ea typeface="+mn-ea"/>
                          <a:cs typeface="+mn-cs"/>
                        </a:rPr>
                        <a:t>Current Year</a:t>
                      </a:r>
                      <a:endParaRPr lang="en-ZA" sz="1400" dirty="0"/>
                    </a:p>
                  </a:txBody>
                  <a:tcPr>
                    <a:solidFill>
                      <a:schemeClr val="accent6">
                        <a:lumMod val="60000"/>
                        <a:lumOff val="40000"/>
                      </a:schemeClr>
                    </a:solidFill>
                  </a:tcPr>
                </a:tc>
                <a:tc gridSpan="3">
                  <a:txBody>
                    <a:bodyPr/>
                    <a:lstStyle/>
                    <a:p>
                      <a:r>
                        <a:rPr lang="en-ZA" sz="1800" b="1" kern="1200" dirty="0" smtClean="0">
                          <a:solidFill>
                            <a:schemeClr val="lt1"/>
                          </a:solidFill>
                          <a:effectLst/>
                          <a:latin typeface="+mn-lt"/>
                          <a:ea typeface="+mn-ea"/>
                          <a:cs typeface="+mn-cs"/>
                        </a:rPr>
                        <a:t>Medium-Term Estimate </a:t>
                      </a:r>
                      <a:endParaRPr lang="en-ZA" sz="1800" b="1" kern="1200" dirty="0">
                        <a:solidFill>
                          <a:schemeClr val="lt1"/>
                        </a:solidFill>
                        <a:effectLst/>
                        <a:latin typeface="+mn-lt"/>
                        <a:ea typeface="+mn-ea"/>
                        <a:cs typeface="+mn-cs"/>
                      </a:endParaRPr>
                    </a:p>
                  </a:txBody>
                  <a:tcPr>
                    <a:solidFill>
                      <a:schemeClr val="accent6">
                        <a:lumMod val="60000"/>
                        <a:lumOff val="40000"/>
                      </a:schemeClr>
                    </a:solidFill>
                  </a:tcPr>
                </a:tc>
                <a:tc hMerge="1">
                  <a:txBody>
                    <a:bodyPr/>
                    <a:lstStyle/>
                    <a:p>
                      <a:endParaRPr lang="en-ZA"/>
                    </a:p>
                  </a:txBody>
                  <a:tcPr/>
                </a:tc>
                <a:tc hMerge="1">
                  <a:txBody>
                    <a:bodyPr/>
                    <a:lstStyle/>
                    <a:p>
                      <a:endParaRPr lang="en-ZA" dirty="0"/>
                    </a:p>
                  </a:txBody>
                  <a:tcPr/>
                </a:tc>
              </a:tr>
              <a:tr h="479174">
                <a:tc>
                  <a:txBody>
                    <a:bodyPr/>
                    <a:lstStyle/>
                    <a:p>
                      <a:pPr>
                        <a:lnSpc>
                          <a:spcPct val="115000"/>
                        </a:lnSpc>
                        <a:spcAft>
                          <a:spcPts val="0"/>
                        </a:spcAft>
                      </a:pPr>
                      <a:r>
                        <a:rPr lang="en-ZA" sz="900"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 in Thousands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2011/12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2012/13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2013/14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2014/15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2015/16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2016/17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2017/18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2018/19</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2019/20</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734481">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Agency and support / outsourced services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15 643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smtClea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14 141 </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6 280</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5 979</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9 618</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1 090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1 154</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479174">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Communication</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424</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1 024</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542</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416</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442</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468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494</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601636">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Computer services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1 026</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1 774</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1 010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245</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813</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861</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909</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479174">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Consultants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4 116</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10 058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6 178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7 020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6 903</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7 310</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7 720</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479174">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Lease payments</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3 718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4 526</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4 658</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4 713</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5 005</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5 300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5 353</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479174">
                <a:tc>
                  <a:txBody>
                    <a:bodyPr/>
                    <a:lstStyle/>
                    <a:p>
                      <a:pPr>
                        <a:lnSpc>
                          <a:spcPct val="115000"/>
                        </a:lnSpc>
                        <a:spcAft>
                          <a:spcPts val="0"/>
                        </a:spcAft>
                      </a:pPr>
                      <a:r>
                        <a:rPr lang="en-ZA"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Repairs &amp; Maintenance</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endParaRPr lang="en-ZA" sz="1000">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dirty="0">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20</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21</a:t>
                      </a:r>
                      <a:endParaRPr lang="en-ZA"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22</a:t>
                      </a:r>
                      <a:endParaRPr lang="en-ZA"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31</a:t>
            </a:fld>
            <a:endParaRPr lang="en-US" sz="1600" dirty="0"/>
          </a:p>
        </p:txBody>
      </p:sp>
    </p:spTree>
    <p:extLst>
      <p:ext uri="{BB962C8B-B14F-4D97-AF65-F5344CB8AC3E}">
        <p14:creationId xmlns="" xmlns:p14="http://schemas.microsoft.com/office/powerpoint/2010/main" val="5274629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92696"/>
          </a:xfrm>
        </p:spPr>
        <p:txBody>
          <a:bodyPr>
            <a:normAutofit/>
          </a:bodyPr>
          <a:lstStyle/>
          <a:p>
            <a:pPr algn="ctr">
              <a:spcBef>
                <a:spcPct val="20000"/>
              </a:spcBef>
            </a:pPr>
            <a:r>
              <a:rPr lang="en-ZA" sz="2800" b="1" dirty="0">
                <a:latin typeface="Arial" pitchFamily="34" charset="0"/>
                <a:ea typeface="+mn-ea"/>
                <a:cs typeface="Arial" pitchFamily="34" charset="0"/>
              </a:rPr>
              <a:t>Sources of </a:t>
            </a:r>
            <a:r>
              <a:rPr lang="en-ZA" sz="2800" b="1" dirty="0" smtClean="0">
                <a:latin typeface="Arial" pitchFamily="34" charset="0"/>
                <a:ea typeface="+mn-ea"/>
                <a:cs typeface="Arial" pitchFamily="34" charset="0"/>
              </a:rPr>
              <a:t>Income </a:t>
            </a:r>
            <a:r>
              <a:rPr lang="en-ZA" sz="2800" b="1" dirty="0">
                <a:latin typeface="Arial" pitchFamily="34" charset="0"/>
                <a:ea typeface="+mn-ea"/>
                <a:cs typeface="Arial" pitchFamily="34" charset="0"/>
              </a:rPr>
              <a:t>and </a:t>
            </a:r>
            <a:r>
              <a:rPr lang="en-ZA" sz="2800" b="1" dirty="0" smtClean="0">
                <a:latin typeface="Arial" pitchFamily="34" charset="0"/>
                <a:ea typeface="+mn-ea"/>
                <a:cs typeface="Arial" pitchFamily="34" charset="0"/>
              </a:rPr>
              <a:t>Disbursement</a:t>
            </a:r>
            <a:endParaRPr lang="en-ZA" sz="2800" b="1" dirty="0">
              <a:latin typeface="Arial" pitchFamily="34" charset="0"/>
              <a:ea typeface="+mn-ea"/>
              <a:cs typeface="Arial" pitchFamily="34" charset="0"/>
            </a:endParaRPr>
          </a:p>
        </p:txBody>
      </p:sp>
      <p:graphicFrame>
        <p:nvGraphicFramePr>
          <p:cNvPr id="13" name="Content Placeholder 12"/>
          <p:cNvGraphicFramePr>
            <a:graphicFrameLocks noGrp="1"/>
          </p:cNvGraphicFramePr>
          <p:nvPr>
            <p:ph idx="1"/>
            <p:extLst>
              <p:ext uri="{D42A27DB-BD31-4B8C-83A1-F6EECF244321}">
                <p14:modId xmlns="" xmlns:p14="http://schemas.microsoft.com/office/powerpoint/2010/main" val="778950164"/>
              </p:ext>
            </p:extLst>
          </p:nvPr>
        </p:nvGraphicFramePr>
        <p:xfrm>
          <a:off x="251521" y="836712"/>
          <a:ext cx="8784975" cy="5062750"/>
        </p:xfrm>
        <a:graphic>
          <a:graphicData uri="http://schemas.openxmlformats.org/drawingml/2006/table">
            <a:tbl>
              <a:tblPr firstRow="1" bandRow="1">
                <a:tableStyleId>{5C22544A-7EE6-4342-B048-85BDC9FD1C3A}</a:tableStyleId>
              </a:tblPr>
              <a:tblGrid>
                <a:gridCol w="1247743"/>
                <a:gridCol w="807364"/>
                <a:gridCol w="807364"/>
                <a:gridCol w="880760"/>
                <a:gridCol w="880760"/>
                <a:gridCol w="880760"/>
                <a:gridCol w="880760"/>
                <a:gridCol w="807364"/>
                <a:gridCol w="807364"/>
                <a:gridCol w="784736"/>
              </a:tblGrid>
              <a:tr h="1152126">
                <a:tc>
                  <a:txBody>
                    <a:bodyPr/>
                    <a:lstStyle/>
                    <a:p>
                      <a:r>
                        <a:rPr lang="en-ZA" sz="1800" b="1" kern="1200" dirty="0" smtClean="0">
                          <a:solidFill>
                            <a:schemeClr val="tx1"/>
                          </a:solidFill>
                          <a:effectLst/>
                          <a:latin typeface="+mn-lt"/>
                          <a:ea typeface="+mn-ea"/>
                          <a:cs typeface="+mn-cs"/>
                        </a:rPr>
                        <a:t>Estimate Per Standard Items</a:t>
                      </a:r>
                      <a:endParaRPr lang="en-ZA" dirty="0">
                        <a:solidFill>
                          <a:schemeClr val="tx1"/>
                        </a:solidFill>
                      </a:endParaRPr>
                    </a:p>
                  </a:txBody>
                  <a:tcPr>
                    <a:solidFill>
                      <a:schemeClr val="accent6">
                        <a:lumMod val="60000"/>
                        <a:lumOff val="40000"/>
                      </a:schemeClr>
                    </a:solidFill>
                  </a:tcPr>
                </a:tc>
                <a:tc gridSpan="5">
                  <a:txBody>
                    <a:bodyPr/>
                    <a:lstStyle/>
                    <a:p>
                      <a:r>
                        <a:rPr lang="en-ZA" sz="1800" b="1" kern="1200" dirty="0" smtClean="0">
                          <a:solidFill>
                            <a:schemeClr val="tx1"/>
                          </a:solidFill>
                          <a:effectLst/>
                          <a:latin typeface="+mn-lt"/>
                          <a:ea typeface="+mn-ea"/>
                          <a:cs typeface="+mn-cs"/>
                        </a:rPr>
                        <a:t>Audited Outcome</a:t>
                      </a:r>
                      <a:endParaRPr lang="en-ZA" dirty="0">
                        <a:solidFill>
                          <a:schemeClr val="tx1"/>
                        </a:solidFill>
                      </a:endParaRPr>
                    </a:p>
                  </a:txBody>
                  <a:tcPr>
                    <a:solidFill>
                      <a:schemeClr val="accent6">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r>
                        <a:rPr lang="en-ZA" sz="1400" b="1" kern="1200" dirty="0" smtClean="0">
                          <a:solidFill>
                            <a:schemeClr val="tx1"/>
                          </a:solidFill>
                          <a:effectLst/>
                          <a:latin typeface="+mn-lt"/>
                          <a:ea typeface="+mn-ea"/>
                          <a:cs typeface="+mn-cs"/>
                        </a:rPr>
                        <a:t>Current Year</a:t>
                      </a:r>
                      <a:endParaRPr lang="en-ZA" sz="1400" dirty="0">
                        <a:solidFill>
                          <a:schemeClr val="tx1"/>
                        </a:solidFill>
                      </a:endParaRPr>
                    </a:p>
                  </a:txBody>
                  <a:tcPr>
                    <a:solidFill>
                      <a:schemeClr val="accent6">
                        <a:lumMod val="60000"/>
                        <a:lumOff val="40000"/>
                      </a:schemeClr>
                    </a:solidFill>
                  </a:tcPr>
                </a:tc>
                <a:tc gridSpan="3">
                  <a:txBody>
                    <a:bodyPr/>
                    <a:lstStyle/>
                    <a:p>
                      <a:r>
                        <a:rPr lang="en-ZA" sz="1800" b="1" kern="1200" dirty="0" smtClean="0">
                          <a:solidFill>
                            <a:schemeClr val="tx1"/>
                          </a:solidFill>
                          <a:effectLst/>
                          <a:latin typeface="+mn-lt"/>
                          <a:ea typeface="+mn-ea"/>
                          <a:cs typeface="+mn-cs"/>
                        </a:rPr>
                        <a:t>Medium-Term Estimate </a:t>
                      </a:r>
                      <a:endParaRPr lang="en-ZA" sz="1800" b="1" kern="1200" dirty="0">
                        <a:solidFill>
                          <a:schemeClr val="tx1"/>
                        </a:solidFill>
                        <a:effectLst/>
                        <a:latin typeface="+mn-lt"/>
                        <a:ea typeface="+mn-ea"/>
                        <a:cs typeface="+mn-cs"/>
                      </a:endParaRPr>
                    </a:p>
                  </a:txBody>
                  <a:tcPr>
                    <a:solidFill>
                      <a:schemeClr val="accent6">
                        <a:lumMod val="60000"/>
                        <a:lumOff val="40000"/>
                      </a:schemeClr>
                    </a:solidFill>
                  </a:tcPr>
                </a:tc>
                <a:tc hMerge="1">
                  <a:txBody>
                    <a:bodyPr/>
                    <a:lstStyle/>
                    <a:p>
                      <a:endParaRPr lang="en-ZA"/>
                    </a:p>
                  </a:txBody>
                  <a:tcPr/>
                </a:tc>
                <a:tc hMerge="1">
                  <a:txBody>
                    <a:bodyPr/>
                    <a:lstStyle/>
                    <a:p>
                      <a:endParaRPr lang="en-ZA" dirty="0"/>
                    </a:p>
                  </a:txBody>
                  <a:tcPr/>
                </a:tc>
              </a:tr>
              <a:tr h="564060">
                <a:tc>
                  <a:txBody>
                    <a:bodyPr/>
                    <a:lstStyle/>
                    <a:p>
                      <a:pPr>
                        <a:lnSpc>
                          <a:spcPct val="115000"/>
                        </a:lnSpc>
                        <a:spcAft>
                          <a:spcPts val="0"/>
                        </a:spcAft>
                      </a:pPr>
                      <a:r>
                        <a:rPr lang="en-ZA" sz="900" i="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 in Thousands</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2011/12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2012/13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2013/14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2014/15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2015/16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2016/17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2017/18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2018/19</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ctr">
                        <a:lnSpc>
                          <a:spcPct val="115000"/>
                        </a:lnSpc>
                        <a:spcAft>
                          <a:spcPts val="0"/>
                        </a:spcAft>
                      </a:pPr>
                      <a:r>
                        <a:rPr lang="en-ZA" sz="11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2019/20</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821121">
                <a:tc>
                  <a:txBody>
                    <a:bodyPr/>
                    <a:lstStyle/>
                    <a:p>
                      <a:pPr>
                        <a:lnSpc>
                          <a:spcPct val="115000"/>
                        </a:lnSpc>
                        <a:spcAft>
                          <a:spcPts val="0"/>
                        </a:spcAft>
                      </a:pPr>
                      <a:r>
                        <a:rPr lang="en-ZA"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Training and staff development</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endParaRPr lang="en-ZA" sz="1000">
                        <a:solidFill>
                          <a:schemeClr val="tx1"/>
                        </a:solidFill>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a:solidFill>
                          <a:schemeClr val="tx1"/>
                        </a:solidFill>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dirty="0">
                        <a:solidFill>
                          <a:schemeClr val="tx1"/>
                        </a:solidFill>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dirty="0">
                        <a:solidFill>
                          <a:schemeClr val="tx1"/>
                        </a:solidFill>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endParaRPr lang="en-ZA" sz="1000">
                        <a:solidFill>
                          <a:schemeClr val="tx1"/>
                        </a:solidFill>
                        <a:effectLst/>
                        <a:latin typeface="Calibri" panose="020F0502020204030204" pitchFamily="34"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135</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144</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153</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162</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64060">
                <a:tc>
                  <a:txBody>
                    <a:bodyPr/>
                    <a:lstStyle/>
                    <a:p>
                      <a:pPr>
                        <a:lnSpc>
                          <a:spcPct val="115000"/>
                        </a:lnSpc>
                        <a:spcAft>
                          <a:spcPts val="0"/>
                        </a:spcAft>
                      </a:pPr>
                      <a:r>
                        <a:rPr lang="en-ZA"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Travel and subsistence</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1 506</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1260</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1580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1 999</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2 123</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2 248</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2 374</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392998">
                <a:tc>
                  <a:txBody>
                    <a:bodyPr/>
                    <a:lstStyle/>
                    <a:p>
                      <a:pPr>
                        <a:lnSpc>
                          <a:spcPct val="115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Depreciation</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284</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331</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500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endParaRPr lang="en-ZA" sz="1000" dirty="0">
                        <a:solidFill>
                          <a:schemeClr val="tx1"/>
                        </a:solidFill>
                        <a:effectLst/>
                        <a:latin typeface="Calibri" panose="020F0502020204030204" pitchFamily="34" charset="0"/>
                      </a:endParaRPr>
                    </a:p>
                  </a:txBody>
                  <a:tcPr marL="68580" marR="68580" marT="0" marB="0" anchor="ctr">
                    <a:solidFill>
                      <a:schemeClr val="accent6">
                        <a:lumMod val="60000"/>
                        <a:lumOff val="40000"/>
                      </a:schemeClr>
                    </a:solidFill>
                  </a:tcPr>
                </a:tc>
              </a:tr>
              <a:tr h="403671">
                <a:tc>
                  <a:txBody>
                    <a:bodyPr/>
                    <a:lstStyle/>
                    <a:p>
                      <a:pPr>
                        <a:lnSpc>
                          <a:spcPct val="115000"/>
                        </a:lnSpc>
                        <a:spcAft>
                          <a:spcPts val="0"/>
                        </a:spcAft>
                      </a:pPr>
                      <a:r>
                        <a:rPr lang="en-ZA"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Other</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 </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7 543</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8 011</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7 935</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10 705</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64060">
                <a:tc>
                  <a:txBody>
                    <a:bodyPr/>
                    <a:lstStyle/>
                    <a:p>
                      <a:pPr>
                        <a:lnSpc>
                          <a:spcPct val="115000"/>
                        </a:lnSpc>
                        <a:spcAft>
                          <a:spcPts val="0"/>
                        </a:spcAft>
                      </a:pPr>
                      <a:r>
                        <a:rPr lang="en-ZA" sz="11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Total Expenditure</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30 067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28 179 </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33 798</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41 221</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43 947</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47 116</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51 429</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54 317</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58 742</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r h="564060">
                <a:tc>
                  <a:txBody>
                    <a:bodyPr/>
                    <a:lstStyle/>
                    <a:p>
                      <a:pPr>
                        <a:lnSpc>
                          <a:spcPct val="115000"/>
                        </a:lnSpc>
                        <a:spcAft>
                          <a:spcPts val="0"/>
                        </a:spcAft>
                      </a:pPr>
                      <a:r>
                        <a:rPr lang="en-ZA" sz="11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Surplus/(deficit) for the year</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-599</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2 073</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6 219</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2 524</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10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c>
                  <a:txBody>
                    <a:bodyPr/>
                    <a:lstStyle/>
                    <a:p>
                      <a:pPr algn="r">
                        <a:lnSpc>
                          <a:spcPct val="115000"/>
                        </a:lnSpc>
                        <a:spcAft>
                          <a:spcPts val="0"/>
                        </a:spcAft>
                      </a:pPr>
                      <a:r>
                        <a:rPr lang="en-ZA" sz="10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(1 383)</a:t>
                      </a:r>
                      <a:endParaRPr lang="en-ZA" sz="11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32</a:t>
            </a:fld>
            <a:endParaRPr lang="en-US" sz="1600" dirty="0"/>
          </a:p>
        </p:txBody>
      </p:sp>
    </p:spTree>
    <p:extLst>
      <p:ext uri="{BB962C8B-B14F-4D97-AF65-F5344CB8AC3E}">
        <p14:creationId xmlns="" xmlns:p14="http://schemas.microsoft.com/office/powerpoint/2010/main" val="1210102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087"/>
          </a:xfrm>
        </p:spPr>
        <p:txBody>
          <a:bodyPr>
            <a:normAutofit/>
          </a:bodyPr>
          <a:lstStyle/>
          <a:p>
            <a:pPr algn="ctr">
              <a:spcBef>
                <a:spcPct val="20000"/>
              </a:spcBef>
            </a:pPr>
            <a:r>
              <a:rPr lang="en-ZA" sz="2800" b="1" dirty="0">
                <a:latin typeface="Arial" pitchFamily="34" charset="0"/>
                <a:ea typeface="+mn-ea"/>
                <a:cs typeface="Arial" pitchFamily="34" charset="0"/>
              </a:rPr>
              <a:t>Staff Establishment</a:t>
            </a: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962305358"/>
              </p:ext>
            </p:extLst>
          </p:nvPr>
        </p:nvGraphicFramePr>
        <p:xfrm>
          <a:off x="323528" y="908720"/>
          <a:ext cx="8568952" cy="5050547"/>
        </p:xfrm>
        <a:graphic>
          <a:graphicData uri="http://schemas.openxmlformats.org/drawingml/2006/table">
            <a:tbl>
              <a:tblPr firstRow="1" firstCol="1" bandRow="1">
                <a:tableStyleId>{5C22544A-7EE6-4342-B048-85BDC9FD1C3A}</a:tableStyleId>
              </a:tblPr>
              <a:tblGrid>
                <a:gridCol w="1581828"/>
                <a:gridCol w="1746352"/>
                <a:gridCol w="1712380"/>
                <a:gridCol w="1800200"/>
                <a:gridCol w="1728192"/>
              </a:tblGrid>
              <a:tr h="546431">
                <a:tc>
                  <a:txBody>
                    <a:bodyPr/>
                    <a:lstStyle/>
                    <a:p>
                      <a:pPr algn="ctr">
                        <a:lnSpc>
                          <a:spcPct val="115000"/>
                        </a:lnSpc>
                        <a:spcAft>
                          <a:spcPts val="1000"/>
                        </a:spcAft>
                      </a:pPr>
                      <a:r>
                        <a:rPr lang="en-ZA" sz="1400" b="1" dirty="0">
                          <a:solidFill>
                            <a:schemeClr val="tx1"/>
                          </a:solidFill>
                          <a:effectLst/>
                        </a:rPr>
                        <a:t>Salary Level</a:t>
                      </a:r>
                      <a:endParaRPr lang="en-ZA" sz="14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ctr">
                        <a:lnSpc>
                          <a:spcPct val="115000"/>
                        </a:lnSpc>
                        <a:spcAft>
                          <a:spcPts val="1000"/>
                        </a:spcAft>
                      </a:pPr>
                      <a:r>
                        <a:rPr lang="en-ZA" sz="1400" b="1" dirty="0">
                          <a:solidFill>
                            <a:schemeClr val="tx1"/>
                          </a:solidFill>
                          <a:effectLst/>
                        </a:rPr>
                        <a:t>Filled posts</a:t>
                      </a:r>
                      <a:endParaRPr lang="en-ZA" sz="14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ctr">
                        <a:lnSpc>
                          <a:spcPct val="115000"/>
                        </a:lnSpc>
                        <a:spcAft>
                          <a:spcPts val="1000"/>
                        </a:spcAft>
                      </a:pPr>
                      <a:r>
                        <a:rPr lang="en-ZA" sz="1400" b="1">
                          <a:solidFill>
                            <a:schemeClr val="tx1"/>
                          </a:solidFill>
                          <a:effectLst/>
                        </a:rPr>
                        <a:t>Vacant posts</a:t>
                      </a:r>
                      <a:endParaRPr lang="en-ZA" sz="14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ctr">
                        <a:lnSpc>
                          <a:spcPct val="115000"/>
                        </a:lnSpc>
                        <a:spcAft>
                          <a:spcPts val="1000"/>
                        </a:spcAft>
                      </a:pPr>
                      <a:r>
                        <a:rPr lang="en-ZA" sz="1400" b="1">
                          <a:solidFill>
                            <a:schemeClr val="tx1"/>
                          </a:solidFill>
                          <a:effectLst/>
                        </a:rPr>
                        <a:t>Total establishment</a:t>
                      </a:r>
                      <a:endParaRPr lang="en-ZA" sz="1400" b="1">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ctr">
                        <a:lnSpc>
                          <a:spcPct val="115000"/>
                        </a:lnSpc>
                        <a:spcAft>
                          <a:spcPts val="1000"/>
                        </a:spcAft>
                      </a:pPr>
                      <a:r>
                        <a:rPr lang="en-ZA" sz="1400" b="1" dirty="0">
                          <a:solidFill>
                            <a:schemeClr val="tx1"/>
                          </a:solidFill>
                          <a:effectLst/>
                        </a:rPr>
                        <a:t>Current Vacancy rate</a:t>
                      </a:r>
                      <a:endParaRPr lang="en-ZA" sz="1400" b="1"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01</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1</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0.00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02</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03</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1</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0.00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04</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05</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1</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1.00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06</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2</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2</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0.00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07</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2</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1</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3</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0.33</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08</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09</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3</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1</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4</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0.25</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10</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6</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7</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0.14</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11</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1</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2</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3</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0.67</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12</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5</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5</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0.00</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13</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8</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9</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0.11</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14</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2</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2</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0.00</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15</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0</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1</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0.00</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gn="r">
                        <a:lnSpc>
                          <a:spcPct val="115000"/>
                        </a:lnSpc>
                        <a:spcAft>
                          <a:spcPts val="1000"/>
                        </a:spcAft>
                      </a:pPr>
                      <a:r>
                        <a:rPr lang="en-ZA" sz="1400" dirty="0">
                          <a:solidFill>
                            <a:schemeClr val="tx1"/>
                          </a:solidFill>
                          <a:effectLst/>
                        </a:rPr>
                        <a:t>16</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a:effectLst/>
                        </a:rPr>
                        <a:t>-</a:t>
                      </a:r>
                      <a:endParaRPr lang="en-ZA" sz="140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dirty="0">
                          <a:effectLst/>
                        </a:rPr>
                        <a:t>-</a:t>
                      </a:r>
                      <a:endParaRPr lang="en-ZA"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r h="264948">
                <a:tc>
                  <a:txBody>
                    <a:bodyPr/>
                    <a:lstStyle/>
                    <a:p>
                      <a:pPr>
                        <a:lnSpc>
                          <a:spcPct val="115000"/>
                        </a:lnSpc>
                        <a:spcAft>
                          <a:spcPts val="1000"/>
                        </a:spcAft>
                      </a:pPr>
                      <a:r>
                        <a:rPr lang="en-ZA" sz="1400" dirty="0">
                          <a:solidFill>
                            <a:schemeClr val="tx1"/>
                          </a:solidFill>
                          <a:effectLst/>
                        </a:rPr>
                        <a:t>Grand Total</a:t>
                      </a:r>
                      <a:endParaRPr lang="en-ZA" sz="14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b="1" dirty="0">
                          <a:effectLst/>
                        </a:rPr>
                        <a:t>32</a:t>
                      </a:r>
                      <a:endParaRPr lang="en-ZA" sz="1400" b="1"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b="1" dirty="0">
                          <a:effectLst/>
                        </a:rPr>
                        <a:t>7</a:t>
                      </a:r>
                      <a:endParaRPr lang="en-ZA" sz="1400" b="1"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b="1" dirty="0">
                          <a:effectLst/>
                        </a:rPr>
                        <a:t>39</a:t>
                      </a:r>
                      <a:endParaRPr lang="en-ZA" sz="1400" b="1"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solidFill>
                      <a:schemeClr val="accent6">
                        <a:lumMod val="60000"/>
                        <a:lumOff val="40000"/>
                      </a:schemeClr>
                    </a:solidFill>
                  </a:tcPr>
                </a:tc>
                <a:tc>
                  <a:txBody>
                    <a:bodyPr/>
                    <a:lstStyle/>
                    <a:p>
                      <a:pPr algn="r">
                        <a:lnSpc>
                          <a:spcPct val="115000"/>
                        </a:lnSpc>
                        <a:spcAft>
                          <a:spcPts val="1000"/>
                        </a:spcAft>
                      </a:pPr>
                      <a:r>
                        <a:rPr lang="en-ZA" sz="1400" b="1" dirty="0">
                          <a:effectLst/>
                        </a:rPr>
                        <a:t>0.18</a:t>
                      </a:r>
                      <a:endParaRPr lang="en-ZA" sz="1400" b="1" dirty="0">
                        <a:effectLst/>
                        <a:latin typeface="Calibri" panose="020F0502020204030204" pitchFamily="34" charset="0"/>
                        <a:ea typeface="SimSun" panose="02010600030101010101" pitchFamily="2" charset="-122"/>
                        <a:cs typeface="Times New Roman" panose="02020603050405020304" pitchFamily="18" charset="0"/>
                      </a:endParaRPr>
                    </a:p>
                  </a:txBody>
                  <a:tcPr marL="66261" marR="66261" marT="0" marB="0" anchor="b">
                    <a:solidFill>
                      <a:schemeClr val="accent6">
                        <a:lumMod val="60000"/>
                        <a:lumOff val="40000"/>
                      </a:schemeClr>
                    </a:solidFill>
                  </a:tcPr>
                </a:tc>
              </a:tr>
            </a:tbl>
          </a:graphicData>
        </a:graphic>
      </p:graphicFrame>
      <p:sp>
        <p:nvSpPr>
          <p:cNvPr id="3" name="Slide Number Placeholder 2"/>
          <p:cNvSpPr>
            <a:spLocks noGrp="1"/>
          </p:cNvSpPr>
          <p:nvPr>
            <p:ph type="sldNum" sz="quarter" idx="12"/>
          </p:nvPr>
        </p:nvSpPr>
        <p:spPr/>
        <p:txBody>
          <a:bodyPr/>
          <a:lstStyle/>
          <a:p>
            <a:fld id="{BA1A3697-DC7B-894C-BE54-C9BABF30A314}" type="slidenum">
              <a:rPr lang="en-US" sz="1600" smtClean="0"/>
              <a:pPr/>
              <a:t>33</a:t>
            </a:fld>
            <a:endParaRPr lang="en-US" sz="1600" dirty="0"/>
          </a:p>
        </p:txBody>
      </p:sp>
    </p:spTree>
    <p:extLst>
      <p:ext uri="{BB962C8B-B14F-4D97-AF65-F5344CB8AC3E}">
        <p14:creationId xmlns="" xmlns:p14="http://schemas.microsoft.com/office/powerpoint/2010/main" val="3487283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459" y="260648"/>
            <a:ext cx="9036496" cy="764704"/>
          </a:xfrm>
        </p:spPr>
        <p:txBody>
          <a:bodyPr>
            <a:noAutofit/>
          </a:bodyPr>
          <a:lstStyle/>
          <a:p>
            <a:pPr algn="ctr">
              <a:spcBef>
                <a:spcPct val="20000"/>
              </a:spcBef>
            </a:pPr>
            <a:r>
              <a:rPr lang="en-ZA" sz="2800" b="1" dirty="0">
                <a:latin typeface="Arial" pitchFamily="34" charset="0"/>
                <a:ea typeface="+mn-ea"/>
                <a:cs typeface="Arial" pitchFamily="34" charset="0"/>
              </a:rPr>
              <a:t>Strategic Challenges in the </a:t>
            </a:r>
            <a:r>
              <a:rPr lang="en-ZA" sz="2800" b="1" dirty="0" smtClean="0">
                <a:latin typeface="Arial" pitchFamily="34" charset="0"/>
                <a:ea typeface="+mn-ea"/>
                <a:cs typeface="Arial" pitchFamily="34" charset="0"/>
              </a:rPr>
              <a:t>Planning Environment</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323528" y="1268760"/>
            <a:ext cx="8568952" cy="3816424"/>
          </a:xfrm>
        </p:spPr>
        <p:txBody>
          <a:bodyPr>
            <a:normAutofit/>
          </a:bodyPr>
          <a:lstStyle/>
          <a:p>
            <a:pPr>
              <a:buFont typeface="Wingdings" panose="05000000000000000000" pitchFamily="2" charset="2"/>
              <a:buChar char="Ø"/>
            </a:pPr>
            <a:endParaRPr lang="en-US" sz="1000" dirty="0" smtClean="0">
              <a:latin typeface="Gill Sans MT" pitchFamily="34" charset="0"/>
              <a:cs typeface="Arial" charset="0"/>
            </a:endParaRPr>
          </a:p>
          <a:p>
            <a:pPr>
              <a:buNone/>
            </a:pPr>
            <a:r>
              <a:rPr lang="en-ZA" sz="1800" dirty="0"/>
              <a:t>Some risks, prevalent in the delivery environment, that could affect </a:t>
            </a:r>
            <a:r>
              <a:rPr lang="en-ZA" sz="1800" dirty="0" smtClean="0"/>
              <a:t>CBE’s </a:t>
            </a:r>
          </a:p>
          <a:p>
            <a:pPr>
              <a:buNone/>
            </a:pPr>
            <a:r>
              <a:rPr lang="en-ZA" sz="1800" dirty="0" smtClean="0"/>
              <a:t>delivery </a:t>
            </a:r>
            <a:r>
              <a:rPr lang="en-ZA" sz="1800" dirty="0"/>
              <a:t>include</a:t>
            </a:r>
            <a:r>
              <a:rPr lang="en-ZA" sz="1800" dirty="0" smtClean="0"/>
              <a:t>:</a:t>
            </a:r>
          </a:p>
          <a:p>
            <a:pPr>
              <a:buNone/>
            </a:pPr>
            <a:endParaRPr lang="en-ZA" sz="1800" dirty="0"/>
          </a:p>
          <a:p>
            <a:pPr>
              <a:buFont typeface="Wingdings" panose="05000000000000000000" pitchFamily="2" charset="2"/>
              <a:buChar char="Ø"/>
            </a:pPr>
            <a:r>
              <a:rPr lang="en-US" sz="1800" dirty="0">
                <a:latin typeface="Arial" pitchFamily="34" charset="0"/>
                <a:cs typeface="Arial" pitchFamily="34" charset="0"/>
              </a:rPr>
              <a:t>Funding constraints experienced by </a:t>
            </a:r>
            <a:r>
              <a:rPr lang="en-US" sz="1800" dirty="0" smtClean="0">
                <a:latin typeface="Arial" pitchFamily="34" charset="0"/>
                <a:cs typeface="Arial" pitchFamily="34" charset="0"/>
              </a:rPr>
              <a:t>BEPCs;</a:t>
            </a:r>
          </a:p>
          <a:p>
            <a:pPr marL="0" indent="0">
              <a:buNone/>
            </a:pPr>
            <a:r>
              <a:rPr lang="en-US" sz="1800" dirty="0" smtClean="0">
                <a:latin typeface="Arial" pitchFamily="34" charset="0"/>
                <a:cs typeface="Arial" pitchFamily="34" charset="0"/>
              </a:rPr>
              <a:t> </a:t>
            </a:r>
            <a:endParaRPr lang="en-US" sz="1800" dirty="0">
              <a:latin typeface="Arial" pitchFamily="34" charset="0"/>
              <a:cs typeface="Arial" pitchFamily="34" charset="0"/>
            </a:endParaRPr>
          </a:p>
          <a:p>
            <a:pPr lvl="0">
              <a:buFont typeface="Wingdings" panose="05000000000000000000" pitchFamily="2" charset="2"/>
              <a:buChar char="Ø"/>
            </a:pPr>
            <a:r>
              <a:rPr lang="en-ZA" sz="1800" dirty="0" smtClean="0"/>
              <a:t>Poor </a:t>
            </a:r>
            <a:r>
              <a:rPr lang="en-ZA" sz="1800" dirty="0"/>
              <a:t>coordination of various institutions and departments in the sector </a:t>
            </a:r>
            <a:endParaRPr lang="en-ZA" sz="1800" dirty="0" smtClean="0"/>
          </a:p>
          <a:p>
            <a:pPr lvl="0">
              <a:buNone/>
            </a:pPr>
            <a:r>
              <a:rPr lang="en-ZA" sz="1800" dirty="0" smtClean="0"/>
              <a:t>     that </a:t>
            </a:r>
            <a:r>
              <a:rPr lang="en-ZA" sz="1800" dirty="0"/>
              <a:t>could impact delivery against Government’s outcomes; and </a:t>
            </a:r>
            <a:endParaRPr lang="en-ZA" sz="1800" dirty="0" smtClean="0"/>
          </a:p>
          <a:p>
            <a:pPr lvl="0">
              <a:buNone/>
            </a:pPr>
            <a:endParaRPr lang="en-ZA" sz="1800" dirty="0"/>
          </a:p>
          <a:p>
            <a:pPr lvl="0">
              <a:buFont typeface="Wingdings" panose="05000000000000000000" pitchFamily="2" charset="2"/>
              <a:buChar char="Ø"/>
            </a:pPr>
            <a:r>
              <a:rPr lang="en-ZA" sz="1800" dirty="0"/>
              <a:t>Ineffectiveness in driving the Transformation Agenda, while </a:t>
            </a:r>
            <a:r>
              <a:rPr lang="en-ZA" sz="1800" dirty="0" smtClean="0"/>
              <a:t>growing knowledge </a:t>
            </a:r>
            <a:r>
              <a:rPr lang="en-ZA" sz="1800" dirty="0"/>
              <a:t>economy. </a:t>
            </a:r>
          </a:p>
          <a:p>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34</a:t>
            </a:fld>
            <a:endParaRPr lang="en-US" sz="1600" dirty="0"/>
          </a:p>
        </p:txBody>
      </p:sp>
    </p:spTree>
    <p:extLst>
      <p:ext uri="{BB962C8B-B14F-4D97-AF65-F5344CB8AC3E}">
        <p14:creationId xmlns="" xmlns:p14="http://schemas.microsoft.com/office/powerpoint/2010/main" val="4055097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8032"/>
            <a:ext cx="8892480" cy="1124744"/>
          </a:xfrm>
        </p:spPr>
        <p:txBody>
          <a:bodyPr>
            <a:noAutofit/>
          </a:bodyPr>
          <a:lstStyle/>
          <a:p>
            <a:pPr algn="ctr">
              <a:spcBef>
                <a:spcPct val="20000"/>
              </a:spcBef>
            </a:pPr>
            <a:r>
              <a:rPr lang="en-ZA" sz="2800" b="1" dirty="0" smtClean="0">
                <a:latin typeface="Arial" pitchFamily="34" charset="0"/>
                <a:ea typeface="+mn-ea"/>
                <a:cs typeface="Arial" pitchFamily="34" charset="0"/>
              </a:rPr>
              <a:t>CBE’s response to the </a:t>
            </a:r>
            <a:r>
              <a:rPr lang="en-ZA" sz="2800" b="1" dirty="0">
                <a:latin typeface="Arial" pitchFamily="34" charset="0"/>
                <a:ea typeface="+mn-ea"/>
                <a:cs typeface="Arial" pitchFamily="34" charset="0"/>
              </a:rPr>
              <a:t>Challenges in the </a:t>
            </a:r>
            <a:r>
              <a:rPr lang="en-ZA" sz="2800" b="1" dirty="0" smtClean="0">
                <a:latin typeface="Arial" pitchFamily="34" charset="0"/>
                <a:ea typeface="+mn-ea"/>
                <a:cs typeface="Arial" pitchFamily="34" charset="0"/>
              </a:rPr>
              <a:t>Planning Environment</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457200" y="1772816"/>
            <a:ext cx="8229600" cy="3739479"/>
          </a:xfrm>
        </p:spPr>
        <p:txBody>
          <a:bodyPr>
            <a:noAutofit/>
          </a:bodyPr>
          <a:lstStyle/>
          <a:p>
            <a:pPr>
              <a:lnSpc>
                <a:spcPct val="150000"/>
              </a:lnSpc>
              <a:buFont typeface="Wingdings" panose="05000000000000000000" pitchFamily="2" charset="2"/>
              <a:buChar char="Ø"/>
            </a:pPr>
            <a:r>
              <a:rPr lang="en-ZA" sz="1800" dirty="0">
                <a:latin typeface="Arial" panose="020B0604020202020204" pitchFamily="34" charset="0"/>
                <a:cs typeface="Arial" panose="020B0604020202020204" pitchFamily="34" charset="0"/>
              </a:rPr>
              <a:t>CBE will collaborate and enter into inter-sectoral and inter-governmental partnerships, and develop Memoranda of Understanding (MoUs) with other Government departments, municipalities, and the private sector. </a:t>
            </a:r>
            <a:endParaRPr lang="en-ZA" sz="1800" dirty="0" smtClean="0">
              <a:latin typeface="Arial" panose="020B0604020202020204" pitchFamily="34" charset="0"/>
              <a:cs typeface="Arial" panose="020B0604020202020204" pitchFamily="34" charset="0"/>
            </a:endParaRPr>
          </a:p>
          <a:p>
            <a:pPr>
              <a:lnSpc>
                <a:spcPct val="110000"/>
              </a:lnSpc>
              <a:buNone/>
            </a:pPr>
            <a:endParaRPr lang="en-ZA" sz="18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ZA" sz="1800" dirty="0" smtClean="0">
                <a:latin typeface="Arial" panose="020B0604020202020204" pitchFamily="34" charset="0"/>
                <a:cs typeface="Arial" panose="020B0604020202020204" pitchFamily="34" charset="0"/>
              </a:rPr>
              <a:t>In </a:t>
            </a:r>
            <a:r>
              <a:rPr lang="en-ZA" sz="1800" dirty="0">
                <a:latin typeface="Arial" panose="020B0604020202020204" pitchFamily="34" charset="0"/>
                <a:cs typeface="Arial" panose="020B0604020202020204" pitchFamily="34" charset="0"/>
              </a:rPr>
              <a:t>addition, CBE will continue to </a:t>
            </a:r>
            <a:r>
              <a:rPr lang="en-ZA" sz="1800" dirty="0" smtClean="0">
                <a:latin typeface="Arial" panose="020B0604020202020204" pitchFamily="34" charset="0"/>
                <a:cs typeface="Arial" panose="020B0604020202020204" pitchFamily="34" charset="0"/>
              </a:rPr>
              <a:t>support </a:t>
            </a:r>
            <a:r>
              <a:rPr lang="en-ZA" sz="1800" dirty="0">
                <a:latin typeface="Arial" panose="020B0604020202020204" pitchFamily="34" charset="0"/>
                <a:cs typeface="Arial" panose="020B0604020202020204" pitchFamily="34" charset="0"/>
              </a:rPr>
              <a:t>the BEPCs to ensure that their Strategic Plans and APPs align with the strategic outcomes of </a:t>
            </a:r>
            <a:r>
              <a:rPr lang="en-ZA" sz="1800" dirty="0" smtClean="0">
                <a:latin typeface="Arial" panose="020B0604020202020204" pitchFamily="34" charset="0"/>
                <a:cs typeface="Arial" panose="020B0604020202020204" pitchFamily="34" charset="0"/>
              </a:rPr>
              <a:t>Government. </a:t>
            </a:r>
            <a:endParaRPr lang="en-ZA"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35</a:t>
            </a:fld>
            <a:endParaRPr lang="en-US" sz="1600" dirty="0"/>
          </a:p>
        </p:txBody>
      </p:sp>
    </p:spTree>
    <p:extLst>
      <p:ext uri="{BB962C8B-B14F-4D97-AF65-F5344CB8AC3E}">
        <p14:creationId xmlns="" xmlns:p14="http://schemas.microsoft.com/office/powerpoint/2010/main" val="317292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pPr algn="ctr">
              <a:spcBef>
                <a:spcPct val="20000"/>
              </a:spcBef>
            </a:pPr>
            <a:r>
              <a:rPr lang="en-ZA" sz="2800" b="1" dirty="0">
                <a:latin typeface="Arial" pitchFamily="34" charset="0"/>
                <a:ea typeface="+mn-ea"/>
                <a:cs typeface="Arial" pitchFamily="34" charset="0"/>
              </a:rPr>
              <a:t>Conclusion</a:t>
            </a:r>
          </a:p>
        </p:txBody>
      </p:sp>
      <p:sp>
        <p:nvSpPr>
          <p:cNvPr id="3" name="Content Placeholder 2"/>
          <p:cNvSpPr>
            <a:spLocks noGrp="1"/>
          </p:cNvSpPr>
          <p:nvPr>
            <p:ph idx="1"/>
          </p:nvPr>
        </p:nvSpPr>
        <p:spPr>
          <a:xfrm>
            <a:off x="457200" y="1301595"/>
            <a:ext cx="8229600" cy="4647685"/>
          </a:xfrm>
        </p:spPr>
        <p:txBody>
          <a:bodyPr>
            <a:noAutofit/>
          </a:bodyPr>
          <a:lstStyle/>
          <a:p>
            <a:pPr>
              <a:lnSpc>
                <a:spcPct val="150000"/>
              </a:lnSpc>
              <a:buFont typeface="Wingdings" panose="05000000000000000000" pitchFamily="2" charset="2"/>
              <a:buChar char="Ø"/>
            </a:pPr>
            <a:r>
              <a:rPr lang="en-ZA" sz="1800" dirty="0">
                <a:latin typeface="Arial" panose="020B0604020202020204" pitchFamily="34" charset="0"/>
                <a:cs typeface="Arial" panose="020B0604020202020204" pitchFamily="34" charset="0"/>
              </a:rPr>
              <a:t>CBE is playing a key role in promoting government development priorities through its engagements with </a:t>
            </a:r>
            <a:r>
              <a:rPr lang="en-ZA" sz="1800" dirty="0" smtClean="0">
                <a:latin typeface="Arial" panose="020B0604020202020204" pitchFamily="34" charset="0"/>
                <a:cs typeface="Arial" panose="020B0604020202020204" pitchFamily="34" charset="0"/>
              </a:rPr>
              <a:t>role-players </a:t>
            </a:r>
            <a:r>
              <a:rPr lang="en-ZA" sz="1800" dirty="0">
                <a:latin typeface="Arial" panose="020B0604020202020204" pitchFamily="34" charset="0"/>
                <a:cs typeface="Arial" panose="020B0604020202020204" pitchFamily="34" charset="0"/>
              </a:rPr>
              <a:t>in the built environment sector – this places more demand for the visibility of the CBE in all nine provinces. The strategic move for the CBE is to work through DPW Regional and Provincial offices on some of its initiatives.  Metros are targeted as strategic partners as well</a:t>
            </a:r>
            <a:r>
              <a:rPr lang="en-ZA" sz="1800" dirty="0" smtClean="0">
                <a:latin typeface="Arial" panose="020B0604020202020204" pitchFamily="34" charset="0"/>
                <a:cs typeface="Arial" panose="020B0604020202020204" pitchFamily="34" charset="0"/>
              </a:rPr>
              <a:t>.</a:t>
            </a:r>
          </a:p>
          <a:p>
            <a:pPr>
              <a:buNone/>
            </a:pPr>
            <a:endParaRPr lang="en-ZA"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ZA" sz="1800" dirty="0">
                <a:latin typeface="Arial" panose="020B0604020202020204" pitchFamily="34" charset="0"/>
                <a:cs typeface="Arial" panose="020B0604020202020204" pitchFamily="34" charset="0"/>
              </a:rPr>
              <a:t>Capacitation of the built environment industry is key to the CBE</a:t>
            </a:r>
            <a:r>
              <a:rPr lang="en-ZA" sz="1800" dirty="0" smtClean="0">
                <a:latin typeface="Arial" panose="020B0604020202020204" pitchFamily="34" charset="0"/>
                <a:cs typeface="Arial" panose="020B0604020202020204" pitchFamily="34" charset="0"/>
              </a:rPr>
              <a:t>.</a:t>
            </a:r>
          </a:p>
          <a:p>
            <a:pPr>
              <a:buNone/>
            </a:pPr>
            <a:endParaRPr lang="en-ZA" sz="18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Ø"/>
            </a:pPr>
            <a:r>
              <a:rPr lang="en-ZA" sz="1800" dirty="0">
                <a:latin typeface="Arial" panose="020B0604020202020204" pitchFamily="34" charset="0"/>
                <a:cs typeface="Arial" panose="020B0604020202020204" pitchFamily="34" charset="0"/>
              </a:rPr>
              <a:t>Creating awareness in schools will be strengthen to influence learners to prefer built environment careers at an early age.</a:t>
            </a: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36</a:t>
            </a:fld>
            <a:endParaRPr lang="en-US" sz="1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3352800"/>
          </a:xfrm>
        </p:spPr>
        <p:txBody>
          <a:bodyPr/>
          <a:lstStyle/>
          <a:p>
            <a:pPr algn="ctr">
              <a:buNone/>
            </a:pPr>
            <a:endParaRPr lang="en-ZA" dirty="0" smtClean="0"/>
          </a:p>
          <a:p>
            <a:pPr algn="ctr">
              <a:buNone/>
            </a:pPr>
            <a:endParaRPr lang="en-ZA" dirty="0" smtClean="0"/>
          </a:p>
          <a:p>
            <a:pPr marL="0" indent="0" algn="ctr">
              <a:buNone/>
            </a:pPr>
            <a:r>
              <a:rPr lang="en-ZA" b="1" dirty="0" smtClean="0">
                <a:latin typeface="Arial" pitchFamily="34" charset="0"/>
                <a:cs typeface="Arial" pitchFamily="34" charset="0"/>
              </a:rPr>
              <a:t>Thank </a:t>
            </a:r>
            <a:r>
              <a:rPr lang="en-ZA" b="1" dirty="0">
                <a:latin typeface="Arial" pitchFamily="34" charset="0"/>
                <a:cs typeface="Arial" pitchFamily="34" charset="0"/>
              </a:rPr>
              <a:t>You</a:t>
            </a:r>
          </a:p>
        </p:txBody>
      </p:sp>
      <p:sp>
        <p:nvSpPr>
          <p:cNvPr id="2" name="Slide Number Placeholder 1"/>
          <p:cNvSpPr>
            <a:spLocks noGrp="1"/>
          </p:cNvSpPr>
          <p:nvPr>
            <p:ph type="sldNum" sz="quarter" idx="12"/>
          </p:nvPr>
        </p:nvSpPr>
        <p:spPr/>
        <p:txBody>
          <a:bodyPr/>
          <a:lstStyle/>
          <a:p>
            <a:fld id="{BA1A3697-DC7B-894C-BE54-C9BABF30A314}" type="slidenum">
              <a:rPr lang="en-US" sz="1600" smtClean="0"/>
              <a:pPr/>
              <a:t>37</a:t>
            </a:fld>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3352800"/>
          </a:xfrm>
        </p:spPr>
        <p:txBody>
          <a:bodyPr/>
          <a:lstStyle/>
          <a:p>
            <a:pPr algn="ctr">
              <a:buNone/>
            </a:pPr>
            <a:endParaRPr lang="en-ZA" dirty="0" smtClean="0"/>
          </a:p>
          <a:p>
            <a:pPr algn="ctr">
              <a:buNone/>
            </a:pPr>
            <a:endParaRPr lang="en-ZA" dirty="0" smtClean="0"/>
          </a:p>
          <a:p>
            <a:pPr marL="0" indent="0" algn="ctr">
              <a:buNone/>
            </a:pPr>
            <a:r>
              <a:rPr lang="en-ZA" b="1" dirty="0">
                <a:latin typeface="Gill Sans MT" pitchFamily="34" charset="0"/>
                <a:cs typeface="Arial" charset="0"/>
              </a:rPr>
              <a:t> </a:t>
            </a:r>
            <a:r>
              <a:rPr lang="en-ZA" b="1" dirty="0" smtClean="0">
                <a:latin typeface="Arial" pitchFamily="34" charset="0"/>
                <a:cs typeface="Arial" pitchFamily="34" charset="0"/>
              </a:rPr>
              <a:t>Strategic </a:t>
            </a:r>
            <a:r>
              <a:rPr lang="en-ZA" b="1" dirty="0">
                <a:latin typeface="Arial" pitchFamily="34" charset="0"/>
                <a:cs typeface="Arial" pitchFamily="34" charset="0"/>
              </a:rPr>
              <a:t>Plan</a:t>
            </a:r>
          </a:p>
        </p:txBody>
      </p:sp>
      <p:sp>
        <p:nvSpPr>
          <p:cNvPr id="2" name="Slide Number Placeholder 1"/>
          <p:cNvSpPr>
            <a:spLocks noGrp="1"/>
          </p:cNvSpPr>
          <p:nvPr>
            <p:ph type="sldNum" sz="quarter" idx="12"/>
          </p:nvPr>
        </p:nvSpPr>
        <p:spPr/>
        <p:txBody>
          <a:bodyPr/>
          <a:lstStyle/>
          <a:p>
            <a:fld id="{BA1A3697-DC7B-894C-BE54-C9BABF30A314}" type="slidenum">
              <a:rPr lang="en-US" sz="1600" smtClean="0"/>
              <a:pPr/>
              <a:t>4</a:t>
            </a:fld>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1"/>
            <a:ext cx="8229600" cy="792087"/>
          </a:xfrm>
        </p:spPr>
        <p:txBody>
          <a:bodyPr>
            <a:normAutofit/>
          </a:bodyPr>
          <a:lstStyle/>
          <a:p>
            <a:pPr algn="ctr">
              <a:spcBef>
                <a:spcPct val="20000"/>
              </a:spcBef>
            </a:pPr>
            <a:r>
              <a:rPr lang="en-ZA" sz="2800" b="1" dirty="0">
                <a:latin typeface="Arial" pitchFamily="34" charset="0"/>
                <a:ea typeface="+mn-ea"/>
                <a:cs typeface="Arial" pitchFamily="34" charset="0"/>
              </a:rPr>
              <a:t>CBE Vision and Mission</a:t>
            </a:r>
          </a:p>
        </p:txBody>
      </p:sp>
      <p:sp>
        <p:nvSpPr>
          <p:cNvPr id="3" name="Content Placeholder 2"/>
          <p:cNvSpPr>
            <a:spLocks noGrp="1"/>
          </p:cNvSpPr>
          <p:nvPr>
            <p:ph idx="1"/>
          </p:nvPr>
        </p:nvSpPr>
        <p:spPr>
          <a:xfrm>
            <a:off x="457200" y="1268761"/>
            <a:ext cx="8229600" cy="5040559"/>
          </a:xfrm>
        </p:spPr>
        <p:txBody>
          <a:bodyPr>
            <a:noAutofit/>
          </a:bodyPr>
          <a:lstStyle/>
          <a:p>
            <a:pPr marL="0" indent="0">
              <a:buNone/>
            </a:pPr>
            <a:r>
              <a:rPr lang="en-ZA" altLang="en-US" sz="2400" b="1" dirty="0">
                <a:latin typeface="Arial" panose="020B0604020202020204" pitchFamily="34" charset="0"/>
                <a:cs typeface="Arial" panose="020B0604020202020204" pitchFamily="34" charset="0"/>
              </a:rPr>
              <a:t>Vision:</a:t>
            </a:r>
          </a:p>
          <a:p>
            <a:pPr marL="0" indent="0">
              <a:buNone/>
            </a:pPr>
            <a:r>
              <a:rPr lang="en-ZA" altLang="en-US" sz="2400" dirty="0" smtClean="0">
                <a:latin typeface="Arial" panose="020B0604020202020204" pitchFamily="34" charset="0"/>
                <a:cs typeface="Arial" panose="020B0604020202020204" pitchFamily="34" charset="0"/>
              </a:rPr>
              <a:t>An </a:t>
            </a:r>
            <a:r>
              <a:rPr lang="en-ZA" altLang="en-US" sz="2400" dirty="0">
                <a:latin typeface="Arial" panose="020B0604020202020204" pitchFamily="34" charset="0"/>
                <a:cs typeface="Arial" panose="020B0604020202020204" pitchFamily="34" charset="0"/>
              </a:rPr>
              <a:t>environment built to meet people’s needs and aspirations</a:t>
            </a:r>
            <a:r>
              <a:rPr lang="en-ZA" altLang="en-US" sz="2400" dirty="0" smtClean="0">
                <a:latin typeface="Arial" panose="020B0604020202020204" pitchFamily="34" charset="0"/>
                <a:cs typeface="Arial" panose="020B0604020202020204" pitchFamily="34" charset="0"/>
              </a:rPr>
              <a:t>.</a:t>
            </a:r>
            <a:endParaRPr lang="en-ZA" altLang="en-US" sz="2400" dirty="0">
              <a:latin typeface="Arial" panose="020B0604020202020204" pitchFamily="34" charset="0"/>
              <a:cs typeface="Arial" panose="020B0604020202020204" pitchFamily="34" charset="0"/>
            </a:endParaRPr>
          </a:p>
          <a:p>
            <a:pPr marL="0" indent="0">
              <a:buNone/>
            </a:pPr>
            <a:endParaRPr lang="en-ZA" altLang="en-US" sz="2400" dirty="0" smtClean="0">
              <a:latin typeface="Arial" panose="020B0604020202020204" pitchFamily="34" charset="0"/>
              <a:cs typeface="Arial" panose="020B0604020202020204" pitchFamily="34" charset="0"/>
            </a:endParaRPr>
          </a:p>
          <a:p>
            <a:pPr marL="0" indent="0">
              <a:buNone/>
            </a:pPr>
            <a:endParaRPr lang="en-ZA" altLang="en-US" sz="2400" dirty="0" smtClean="0">
              <a:latin typeface="Arial" panose="020B0604020202020204" pitchFamily="34" charset="0"/>
              <a:cs typeface="Arial" panose="020B0604020202020204" pitchFamily="34" charset="0"/>
            </a:endParaRPr>
          </a:p>
          <a:p>
            <a:pPr marL="0" indent="0">
              <a:buNone/>
            </a:pPr>
            <a:r>
              <a:rPr lang="en-ZA" altLang="en-US" sz="2400" b="1" dirty="0" smtClean="0">
                <a:latin typeface="Arial" panose="020B0604020202020204" pitchFamily="34" charset="0"/>
                <a:cs typeface="Arial" panose="020B0604020202020204" pitchFamily="34" charset="0"/>
              </a:rPr>
              <a:t>Mission</a:t>
            </a:r>
            <a:r>
              <a:rPr lang="en-ZA" altLang="en-US" sz="2400" b="1" dirty="0">
                <a:latin typeface="Arial" panose="020B0604020202020204" pitchFamily="34" charset="0"/>
                <a:cs typeface="Arial" panose="020B0604020202020204" pitchFamily="34" charset="0"/>
              </a:rPr>
              <a:t>:</a:t>
            </a:r>
          </a:p>
          <a:p>
            <a:pPr marL="0" indent="0">
              <a:buNone/>
            </a:pPr>
            <a:r>
              <a:rPr lang="en-ZA" altLang="en-US" sz="2400" dirty="0">
                <a:latin typeface="Arial" panose="020B0604020202020204" pitchFamily="34" charset="0"/>
                <a:cs typeface="Arial" panose="020B0604020202020204" pitchFamily="34" charset="0"/>
              </a:rPr>
              <a:t>Implementing projects and programmes that address built environment issues and add value to the built environment professions, government and the general public.</a:t>
            </a:r>
          </a:p>
          <a:p>
            <a:pPr marL="0" indent="0">
              <a:buNone/>
            </a:pPr>
            <a:endParaRPr lang="en-ZA" altLang="en-US" dirty="0">
              <a:latin typeface="Gill Sans MT" pitchFamily="34" charset="0"/>
              <a:cs typeface="Arial" charset="0"/>
            </a:endParaRPr>
          </a:p>
          <a:p>
            <a:pPr marL="0" indent="0">
              <a:buNone/>
            </a:pPr>
            <a:endParaRPr lang="en-ZA" dirty="0">
              <a:latin typeface="Gill Sans MT" pitchFamily="34" charset="0"/>
              <a:cs typeface="Arial"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5</a:t>
            </a:fld>
            <a:endParaRPr lang="en-US" sz="1600" dirty="0"/>
          </a:p>
        </p:txBody>
      </p:sp>
    </p:spTree>
    <p:extLst>
      <p:ext uri="{BB962C8B-B14F-4D97-AF65-F5344CB8AC3E}">
        <p14:creationId xmlns="" xmlns:p14="http://schemas.microsoft.com/office/powerpoint/2010/main" val="2723073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07288" cy="1160748"/>
          </a:xfrm>
        </p:spPr>
        <p:txBody>
          <a:bodyPr>
            <a:normAutofit fontScale="90000"/>
          </a:bodyPr>
          <a:lstStyle/>
          <a:p>
            <a:pPr algn="ctr">
              <a:spcBef>
                <a:spcPct val="20000"/>
              </a:spcBef>
            </a:pPr>
            <a:r>
              <a:rPr lang="en-ZA" sz="2800" b="1" dirty="0" smtClean="0">
                <a:latin typeface="Arial" pitchFamily="34" charset="0"/>
                <a:ea typeface="+mn-ea"/>
                <a:cs typeface="Arial" pitchFamily="34" charset="0"/>
              </a:rPr>
              <a:t>Mandate: </a:t>
            </a:r>
            <a:br>
              <a:rPr lang="en-ZA" sz="2800" b="1" dirty="0" smtClean="0">
                <a:latin typeface="Arial" pitchFamily="34" charset="0"/>
                <a:ea typeface="+mn-ea"/>
                <a:cs typeface="Arial" pitchFamily="34" charset="0"/>
              </a:rPr>
            </a:br>
            <a:r>
              <a:rPr lang="en-ZA" altLang="en-US" sz="2800" b="1" dirty="0" smtClean="0">
                <a:latin typeface="Arial" pitchFamily="34" charset="0"/>
                <a:cs typeface="Arial" pitchFamily="34" charset="0"/>
              </a:rPr>
              <a:t>Council </a:t>
            </a:r>
            <a:r>
              <a:rPr lang="en-ZA" altLang="en-US" sz="2800" b="1" dirty="0">
                <a:latin typeface="Arial" pitchFamily="34" charset="0"/>
                <a:cs typeface="Arial" pitchFamily="34" charset="0"/>
              </a:rPr>
              <a:t>for the Built Environment Act (no. 43 of 2000) </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179512" y="1675831"/>
            <a:ext cx="8964488" cy="4680519"/>
          </a:xfrm>
        </p:spPr>
        <p:txBody>
          <a:bodyPr>
            <a:noAutofit/>
          </a:bodyPr>
          <a:lstStyle/>
          <a:p>
            <a:pPr>
              <a:lnSpc>
                <a:spcPct val="150000"/>
              </a:lnSpc>
              <a:buFontTx/>
              <a:buAutoNum type="arabicPeriod"/>
            </a:pPr>
            <a:r>
              <a:rPr lang="en-ZA" altLang="en-US" sz="1800" dirty="0" smtClean="0">
                <a:latin typeface="Arial" pitchFamily="34" charset="0"/>
                <a:cs typeface="Arial" pitchFamily="34" charset="0"/>
              </a:rPr>
              <a:t>Promote </a:t>
            </a:r>
            <a:r>
              <a:rPr lang="en-ZA" altLang="en-US" sz="1800" dirty="0">
                <a:latin typeface="Arial" pitchFamily="34" charset="0"/>
                <a:cs typeface="Arial" pitchFamily="34" charset="0"/>
              </a:rPr>
              <a:t>and protect the interest of the public in the built  environment;</a:t>
            </a:r>
          </a:p>
          <a:p>
            <a:pPr>
              <a:lnSpc>
                <a:spcPct val="150000"/>
              </a:lnSpc>
              <a:buFontTx/>
              <a:buAutoNum type="arabicPeriod"/>
            </a:pPr>
            <a:r>
              <a:rPr lang="en-ZA" altLang="en-US" sz="1800" dirty="0" smtClean="0">
                <a:latin typeface="Arial" pitchFamily="34" charset="0"/>
                <a:cs typeface="Arial" pitchFamily="34" charset="0"/>
              </a:rPr>
              <a:t>Promote </a:t>
            </a:r>
            <a:r>
              <a:rPr lang="en-ZA" altLang="en-US" sz="1800" dirty="0">
                <a:latin typeface="Arial" pitchFamily="34" charset="0"/>
                <a:cs typeface="Arial" pitchFamily="34" charset="0"/>
              </a:rPr>
              <a:t>and maintain a sustainable built environment and natural environment; </a:t>
            </a:r>
          </a:p>
          <a:p>
            <a:pPr>
              <a:lnSpc>
                <a:spcPct val="150000"/>
              </a:lnSpc>
              <a:buFontTx/>
              <a:buAutoNum type="arabicPeriod"/>
            </a:pPr>
            <a:r>
              <a:rPr lang="en-ZA" altLang="en-US" sz="1800" dirty="0">
                <a:latin typeface="Arial" pitchFamily="34" charset="0"/>
                <a:cs typeface="Arial" pitchFamily="34" charset="0"/>
              </a:rPr>
              <a:t>Promote ongoing human resources development in the built  environment; </a:t>
            </a:r>
          </a:p>
          <a:p>
            <a:pPr>
              <a:lnSpc>
                <a:spcPct val="150000"/>
              </a:lnSpc>
              <a:buFontTx/>
              <a:buAutoNum type="arabicPeriod"/>
            </a:pPr>
            <a:r>
              <a:rPr lang="en-ZA" altLang="en-US" sz="1800" dirty="0">
                <a:latin typeface="Arial" pitchFamily="34" charset="0"/>
                <a:cs typeface="Arial" pitchFamily="34" charset="0"/>
              </a:rPr>
              <a:t>Facilitate participation by the built environment professions in </a:t>
            </a:r>
            <a:r>
              <a:rPr lang="en-ZA" altLang="en-US" sz="1800" dirty="0" smtClean="0">
                <a:latin typeface="Arial" pitchFamily="34" charset="0"/>
                <a:cs typeface="Arial" pitchFamily="34" charset="0"/>
              </a:rPr>
              <a:t>integrated </a:t>
            </a:r>
            <a:r>
              <a:rPr lang="en-ZA" altLang="en-US" sz="1800" dirty="0">
                <a:latin typeface="Arial" pitchFamily="34" charset="0"/>
                <a:cs typeface="Arial" pitchFamily="34" charset="0"/>
              </a:rPr>
              <a:t>development in the context of national goals; </a:t>
            </a:r>
          </a:p>
          <a:p>
            <a:pPr>
              <a:lnSpc>
                <a:spcPct val="150000"/>
              </a:lnSpc>
              <a:buFontTx/>
              <a:buAutoNum type="arabicPeriod"/>
            </a:pPr>
            <a:r>
              <a:rPr lang="en-ZA" altLang="en-US" sz="1800" dirty="0">
                <a:latin typeface="Arial" pitchFamily="34" charset="0"/>
                <a:cs typeface="Arial" pitchFamily="34" charset="0"/>
              </a:rPr>
              <a:t>Promote appropriate standards of health, safety and environmental protection within the built environment; </a:t>
            </a:r>
          </a:p>
          <a:p>
            <a:pPr>
              <a:lnSpc>
                <a:spcPct val="150000"/>
              </a:lnSpc>
              <a:buFontTx/>
              <a:buAutoNum type="arabicPeriod"/>
            </a:pPr>
            <a:r>
              <a:rPr lang="en-ZA" altLang="en-US" sz="1800" dirty="0">
                <a:latin typeface="Arial" pitchFamily="34" charset="0"/>
                <a:cs typeface="Arial" pitchFamily="34" charset="0"/>
              </a:rPr>
              <a:t>Promote sound governance of the built environment professions; </a:t>
            </a:r>
          </a:p>
          <a:p>
            <a:pPr marL="0" indent="0">
              <a:buNone/>
            </a:pPr>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6</a:t>
            </a:fld>
            <a:endParaRPr lang="en-US" sz="1600" dirty="0"/>
          </a:p>
        </p:txBody>
      </p:sp>
    </p:spTree>
    <p:extLst>
      <p:ext uri="{BB962C8B-B14F-4D97-AF65-F5344CB8AC3E}">
        <p14:creationId xmlns="" xmlns:p14="http://schemas.microsoft.com/office/powerpoint/2010/main" val="3135388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07288" cy="1160748"/>
          </a:xfrm>
        </p:spPr>
        <p:txBody>
          <a:bodyPr>
            <a:normAutofit fontScale="90000"/>
          </a:bodyPr>
          <a:lstStyle/>
          <a:p>
            <a:pPr algn="ctr">
              <a:spcBef>
                <a:spcPct val="20000"/>
              </a:spcBef>
            </a:pPr>
            <a:r>
              <a:rPr lang="en-ZA" sz="2800" b="1" dirty="0" smtClean="0">
                <a:latin typeface="Arial" pitchFamily="34" charset="0"/>
                <a:ea typeface="+mn-ea"/>
                <a:cs typeface="Arial" pitchFamily="34" charset="0"/>
              </a:rPr>
              <a:t>Mandate: </a:t>
            </a:r>
            <a:br>
              <a:rPr lang="en-ZA" sz="2800" b="1" dirty="0" smtClean="0">
                <a:latin typeface="Arial" pitchFamily="34" charset="0"/>
                <a:ea typeface="+mn-ea"/>
                <a:cs typeface="Arial" pitchFamily="34" charset="0"/>
              </a:rPr>
            </a:br>
            <a:r>
              <a:rPr lang="en-ZA" altLang="en-US" sz="2800" b="1" dirty="0" smtClean="0">
                <a:latin typeface="Arial" pitchFamily="34" charset="0"/>
                <a:cs typeface="Arial" pitchFamily="34" charset="0"/>
              </a:rPr>
              <a:t>Council </a:t>
            </a:r>
            <a:r>
              <a:rPr lang="en-ZA" altLang="en-US" sz="2800" b="1" dirty="0">
                <a:latin typeface="Arial" pitchFamily="34" charset="0"/>
                <a:cs typeface="Arial" pitchFamily="34" charset="0"/>
              </a:rPr>
              <a:t>for the Built Environment Act (no. 43 of 2000) </a:t>
            </a:r>
            <a:endParaRPr lang="en-ZA" sz="2800" b="1" dirty="0">
              <a:latin typeface="Arial" pitchFamily="34" charset="0"/>
              <a:ea typeface="+mn-ea"/>
              <a:cs typeface="Arial" pitchFamily="34" charset="0"/>
            </a:endParaRPr>
          </a:p>
        </p:txBody>
      </p:sp>
      <p:sp>
        <p:nvSpPr>
          <p:cNvPr id="3" name="Content Placeholder 2"/>
          <p:cNvSpPr>
            <a:spLocks noGrp="1"/>
          </p:cNvSpPr>
          <p:nvPr>
            <p:ph idx="1"/>
          </p:nvPr>
        </p:nvSpPr>
        <p:spPr>
          <a:xfrm>
            <a:off x="179512" y="1641945"/>
            <a:ext cx="8964488" cy="3371232"/>
          </a:xfrm>
        </p:spPr>
        <p:txBody>
          <a:bodyPr>
            <a:noAutofit/>
          </a:bodyPr>
          <a:lstStyle/>
          <a:p>
            <a:pPr marL="0" indent="0">
              <a:lnSpc>
                <a:spcPct val="150000"/>
              </a:lnSpc>
              <a:buNone/>
            </a:pPr>
            <a:r>
              <a:rPr lang="en-ZA" altLang="en-US" sz="1800" dirty="0" smtClean="0">
                <a:latin typeface="Arial" pitchFamily="34" charset="0"/>
                <a:cs typeface="Arial" pitchFamily="34" charset="0"/>
              </a:rPr>
              <a:t>7. Promote </a:t>
            </a:r>
            <a:r>
              <a:rPr lang="en-ZA" altLang="en-US" sz="1800" dirty="0">
                <a:latin typeface="Arial" pitchFamily="34" charset="0"/>
                <a:cs typeface="Arial" pitchFamily="34" charset="0"/>
              </a:rPr>
              <a:t>liaison in the field of training in the Republic and elsewhere and to promote the standards of such training in the </a:t>
            </a:r>
            <a:r>
              <a:rPr lang="en-ZA" altLang="en-US" sz="1800" dirty="0" smtClean="0">
                <a:latin typeface="Arial" pitchFamily="34" charset="0"/>
                <a:cs typeface="Arial" pitchFamily="34" charset="0"/>
              </a:rPr>
              <a:t>Republic</a:t>
            </a:r>
            <a:r>
              <a:rPr lang="en-ZA" altLang="en-US" sz="1800" dirty="0">
                <a:latin typeface="Arial" pitchFamily="34" charset="0"/>
                <a:cs typeface="Arial" pitchFamily="34" charset="0"/>
              </a:rPr>
              <a:t>; </a:t>
            </a:r>
          </a:p>
          <a:p>
            <a:pPr marL="0" indent="0">
              <a:lnSpc>
                <a:spcPct val="150000"/>
              </a:lnSpc>
              <a:buNone/>
            </a:pPr>
            <a:r>
              <a:rPr lang="en-ZA" altLang="en-US" sz="1800" dirty="0" smtClean="0">
                <a:latin typeface="Arial" pitchFamily="34" charset="0"/>
                <a:cs typeface="Arial" pitchFamily="34" charset="0"/>
              </a:rPr>
              <a:t>8. Serve </a:t>
            </a:r>
            <a:r>
              <a:rPr lang="en-ZA" altLang="en-US" sz="1800" dirty="0">
                <a:latin typeface="Arial" pitchFamily="34" charset="0"/>
                <a:cs typeface="Arial" pitchFamily="34" charset="0"/>
              </a:rPr>
              <a:t>as a forum where the built environment professions can discuss relevant issues; and </a:t>
            </a:r>
          </a:p>
          <a:p>
            <a:pPr marL="0" indent="0">
              <a:lnSpc>
                <a:spcPct val="150000"/>
              </a:lnSpc>
              <a:buNone/>
            </a:pPr>
            <a:r>
              <a:rPr lang="en-ZA" altLang="en-US" sz="1800" dirty="0" smtClean="0">
                <a:latin typeface="Arial" pitchFamily="34" charset="0"/>
                <a:cs typeface="Arial" pitchFamily="34" charset="0"/>
              </a:rPr>
              <a:t>9. Ensure </a:t>
            </a:r>
            <a:r>
              <a:rPr lang="en-ZA" altLang="en-US" sz="1800" dirty="0">
                <a:latin typeface="Arial" pitchFamily="34" charset="0"/>
                <a:cs typeface="Arial" pitchFamily="34" charset="0"/>
              </a:rPr>
              <a:t>uniform application of norms and guidelines set by the </a:t>
            </a:r>
            <a:r>
              <a:rPr lang="en-ZA" altLang="en-US" sz="1800" dirty="0" smtClean="0">
                <a:latin typeface="Arial" pitchFamily="34" charset="0"/>
                <a:cs typeface="Arial" pitchFamily="34" charset="0"/>
              </a:rPr>
              <a:t>Professional </a:t>
            </a:r>
            <a:r>
              <a:rPr lang="en-ZA" altLang="en-US" sz="1800" dirty="0">
                <a:latin typeface="Arial" pitchFamily="34" charset="0"/>
                <a:cs typeface="Arial" pitchFamily="34" charset="0"/>
              </a:rPr>
              <a:t>Councils throughout the built environment.</a:t>
            </a:r>
          </a:p>
          <a:p>
            <a:endParaRPr lang="en-ZA" sz="18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7</a:t>
            </a:fld>
            <a:endParaRPr lang="en-US" sz="1600" dirty="0"/>
          </a:p>
        </p:txBody>
      </p:sp>
    </p:spTree>
    <p:extLst>
      <p:ext uri="{BB962C8B-B14F-4D97-AF65-F5344CB8AC3E}">
        <p14:creationId xmlns="" xmlns:p14="http://schemas.microsoft.com/office/powerpoint/2010/main" val="4024256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a:bodyPr>
          <a:lstStyle/>
          <a:p>
            <a:pPr algn="ctr">
              <a:spcBef>
                <a:spcPct val="20000"/>
              </a:spcBef>
            </a:pPr>
            <a:r>
              <a:rPr lang="en-ZA" sz="2800" b="1" dirty="0">
                <a:latin typeface="Arial" pitchFamily="34" charset="0"/>
                <a:ea typeface="+mn-ea"/>
                <a:cs typeface="Arial" pitchFamily="34" charset="0"/>
              </a:rPr>
              <a:t>Legislative Mandate</a:t>
            </a:r>
          </a:p>
        </p:txBody>
      </p:sp>
      <p:sp>
        <p:nvSpPr>
          <p:cNvPr id="3" name="Content Placeholder 2"/>
          <p:cNvSpPr>
            <a:spLocks noGrp="1"/>
          </p:cNvSpPr>
          <p:nvPr>
            <p:ph idx="1"/>
          </p:nvPr>
        </p:nvSpPr>
        <p:spPr>
          <a:xfrm>
            <a:off x="457200" y="764704"/>
            <a:ext cx="8686800" cy="5502197"/>
          </a:xfrm>
        </p:spPr>
        <p:txBody>
          <a:bodyPr>
            <a:normAutofit fontScale="25000" lnSpcReduction="20000"/>
          </a:bodyPr>
          <a:lstStyle/>
          <a:p>
            <a:pPr algn="just">
              <a:lnSpc>
                <a:spcPct val="170000"/>
              </a:lnSpc>
              <a:spcAft>
                <a:spcPts val="0"/>
              </a:spcAft>
            </a:pPr>
            <a:r>
              <a:rPr lang="en-ZA" sz="7200" dirty="0">
                <a:latin typeface="Arial" pitchFamily="34" charset="0"/>
                <a:cs typeface="Arial" pitchFamily="34" charset="0"/>
              </a:rPr>
              <a:t>Republic of South Africa Constitution of 1996</a:t>
            </a:r>
          </a:p>
          <a:p>
            <a:pPr algn="just">
              <a:lnSpc>
                <a:spcPct val="170000"/>
              </a:lnSpc>
              <a:spcAft>
                <a:spcPts val="0"/>
              </a:spcAft>
            </a:pPr>
            <a:r>
              <a:rPr lang="en-ZA" sz="7200" dirty="0">
                <a:latin typeface="Arial" pitchFamily="34" charset="0"/>
                <a:cs typeface="Arial" pitchFamily="34" charset="0"/>
              </a:rPr>
              <a:t>Council for the Built Environment Act, 2000; Architectural Profession Act, 2000; Landscape Architectural Professional Act, 2000; Engineering Profession Act of South Africa, 2000; Project and Construction Management Profession Act, 2000; Quantity Surveying Profession Act, 2000; and Property </a:t>
            </a:r>
            <a:r>
              <a:rPr lang="en-ZA" sz="7200" dirty="0" err="1">
                <a:latin typeface="Arial" pitchFamily="34" charset="0"/>
                <a:cs typeface="Arial" pitchFamily="34" charset="0"/>
              </a:rPr>
              <a:t>Valuers</a:t>
            </a:r>
            <a:r>
              <a:rPr lang="en-ZA" sz="7200" dirty="0">
                <a:latin typeface="Arial" pitchFamily="34" charset="0"/>
                <a:cs typeface="Arial" pitchFamily="34" charset="0"/>
              </a:rPr>
              <a:t> Profession Act, 2000</a:t>
            </a:r>
          </a:p>
          <a:p>
            <a:pPr algn="just">
              <a:lnSpc>
                <a:spcPct val="170000"/>
              </a:lnSpc>
              <a:spcAft>
                <a:spcPts val="0"/>
              </a:spcAft>
            </a:pPr>
            <a:r>
              <a:rPr lang="en-ZA" sz="7200" dirty="0">
                <a:latin typeface="Arial" pitchFamily="34" charset="0"/>
                <a:cs typeface="Arial" pitchFamily="34" charset="0"/>
              </a:rPr>
              <a:t>Public Finance Management Act, 1999</a:t>
            </a:r>
          </a:p>
          <a:p>
            <a:pPr algn="just">
              <a:lnSpc>
                <a:spcPct val="170000"/>
              </a:lnSpc>
              <a:spcAft>
                <a:spcPts val="0"/>
              </a:spcAft>
            </a:pPr>
            <a:r>
              <a:rPr lang="en-ZA" sz="7200" dirty="0">
                <a:latin typeface="Arial" pitchFamily="34" charset="0"/>
                <a:cs typeface="Arial" pitchFamily="34" charset="0"/>
              </a:rPr>
              <a:t>Skills Development Act 97, 1998</a:t>
            </a:r>
          </a:p>
          <a:p>
            <a:pPr algn="just">
              <a:lnSpc>
                <a:spcPct val="170000"/>
              </a:lnSpc>
              <a:spcAft>
                <a:spcPts val="0"/>
              </a:spcAft>
            </a:pPr>
            <a:r>
              <a:rPr lang="en-ZA" sz="7200" dirty="0">
                <a:latin typeface="Arial" pitchFamily="34" charset="0"/>
                <a:cs typeface="Arial" pitchFamily="34" charset="0"/>
              </a:rPr>
              <a:t>Employment Equity Act, 1998</a:t>
            </a:r>
          </a:p>
          <a:p>
            <a:pPr algn="just">
              <a:lnSpc>
                <a:spcPct val="170000"/>
              </a:lnSpc>
              <a:spcAft>
                <a:spcPts val="0"/>
              </a:spcAft>
            </a:pPr>
            <a:r>
              <a:rPr lang="en-ZA" sz="7200" dirty="0" smtClean="0">
                <a:latin typeface="Arial" pitchFamily="34" charset="0"/>
                <a:cs typeface="Arial" pitchFamily="34" charset="0"/>
              </a:rPr>
              <a:t>Consumer </a:t>
            </a:r>
            <a:r>
              <a:rPr lang="en-ZA" sz="7200" dirty="0">
                <a:latin typeface="Arial" pitchFamily="34" charset="0"/>
                <a:cs typeface="Arial" pitchFamily="34" charset="0"/>
              </a:rPr>
              <a:t>Protection Act, 2011</a:t>
            </a:r>
          </a:p>
          <a:p>
            <a:pPr algn="just">
              <a:lnSpc>
                <a:spcPct val="170000"/>
              </a:lnSpc>
              <a:spcAft>
                <a:spcPts val="0"/>
              </a:spcAft>
            </a:pPr>
            <a:r>
              <a:rPr lang="en-ZA" sz="7200" dirty="0">
                <a:latin typeface="Arial" pitchFamily="34" charset="0"/>
                <a:cs typeface="Arial" pitchFamily="34" charset="0"/>
              </a:rPr>
              <a:t>Construction Industry Development Board Act, 2000</a:t>
            </a:r>
          </a:p>
          <a:p>
            <a:pPr>
              <a:lnSpc>
                <a:spcPct val="170000"/>
              </a:lnSpc>
            </a:pPr>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8</a:t>
            </a:fld>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277" y="310419"/>
            <a:ext cx="8229600" cy="648072"/>
          </a:xfrm>
        </p:spPr>
        <p:txBody>
          <a:bodyPr>
            <a:normAutofit/>
          </a:bodyPr>
          <a:lstStyle/>
          <a:p>
            <a:pPr algn="ctr">
              <a:spcBef>
                <a:spcPct val="20000"/>
              </a:spcBef>
            </a:pPr>
            <a:r>
              <a:rPr lang="en-ZA" sz="2800" b="1" dirty="0">
                <a:latin typeface="Arial" pitchFamily="34" charset="0"/>
                <a:ea typeface="+mn-ea"/>
                <a:cs typeface="Arial" pitchFamily="34" charset="0"/>
              </a:rPr>
              <a:t>Legislative Mandate</a:t>
            </a:r>
          </a:p>
        </p:txBody>
      </p:sp>
      <p:sp>
        <p:nvSpPr>
          <p:cNvPr id="3" name="Content Placeholder 2"/>
          <p:cNvSpPr>
            <a:spLocks noGrp="1"/>
          </p:cNvSpPr>
          <p:nvPr>
            <p:ph idx="1"/>
          </p:nvPr>
        </p:nvSpPr>
        <p:spPr>
          <a:xfrm>
            <a:off x="457200" y="1513036"/>
            <a:ext cx="8686800" cy="5344964"/>
          </a:xfrm>
        </p:spPr>
        <p:txBody>
          <a:bodyPr>
            <a:normAutofit/>
          </a:bodyPr>
          <a:lstStyle/>
          <a:p>
            <a:pPr algn="just">
              <a:lnSpc>
                <a:spcPct val="170000"/>
              </a:lnSpc>
              <a:spcAft>
                <a:spcPts val="0"/>
              </a:spcAft>
            </a:pPr>
            <a:r>
              <a:rPr lang="en-ZA" sz="1800" dirty="0" smtClean="0">
                <a:latin typeface="Arial" pitchFamily="34" charset="0"/>
                <a:cs typeface="Arial" pitchFamily="34" charset="0"/>
              </a:rPr>
              <a:t>Promotion </a:t>
            </a:r>
            <a:r>
              <a:rPr lang="en-ZA" sz="1800" dirty="0">
                <a:latin typeface="Arial" pitchFamily="34" charset="0"/>
                <a:cs typeface="Arial" pitchFamily="34" charset="0"/>
              </a:rPr>
              <a:t>of Access to Information Act, 2000</a:t>
            </a:r>
          </a:p>
          <a:p>
            <a:pPr algn="just">
              <a:lnSpc>
                <a:spcPct val="170000"/>
              </a:lnSpc>
              <a:spcAft>
                <a:spcPts val="0"/>
              </a:spcAft>
            </a:pPr>
            <a:r>
              <a:rPr lang="en-ZA" sz="1800" dirty="0">
                <a:latin typeface="Arial" pitchFamily="34" charset="0"/>
                <a:cs typeface="Arial" pitchFamily="34" charset="0"/>
              </a:rPr>
              <a:t>Minimum Information Security </a:t>
            </a:r>
            <a:r>
              <a:rPr lang="en-ZA" sz="1800" dirty="0" smtClean="0">
                <a:latin typeface="Arial" pitchFamily="34" charset="0"/>
                <a:cs typeface="Arial" pitchFamily="34" charset="0"/>
              </a:rPr>
              <a:t>Standards, 1996</a:t>
            </a:r>
            <a:endParaRPr lang="en-ZA" sz="1800" dirty="0">
              <a:latin typeface="Arial" pitchFamily="34" charset="0"/>
              <a:cs typeface="Arial" pitchFamily="34" charset="0"/>
            </a:endParaRPr>
          </a:p>
          <a:p>
            <a:pPr algn="just">
              <a:lnSpc>
                <a:spcPct val="170000"/>
              </a:lnSpc>
              <a:spcAft>
                <a:spcPts val="0"/>
              </a:spcAft>
            </a:pPr>
            <a:r>
              <a:rPr lang="en-ZA" sz="1800" dirty="0">
                <a:latin typeface="Arial" pitchFamily="34" charset="0"/>
                <a:cs typeface="Arial" pitchFamily="34" charset="0"/>
              </a:rPr>
              <a:t>Occupational Health and Safety Act, 1993</a:t>
            </a:r>
          </a:p>
          <a:p>
            <a:pPr algn="just">
              <a:lnSpc>
                <a:spcPct val="170000"/>
              </a:lnSpc>
              <a:spcAft>
                <a:spcPts val="0"/>
              </a:spcAft>
            </a:pPr>
            <a:r>
              <a:rPr lang="en-ZA" sz="1800" dirty="0">
                <a:latin typeface="Arial" pitchFamily="34" charset="0"/>
                <a:cs typeface="Arial" pitchFamily="34" charset="0"/>
              </a:rPr>
              <a:t>National Treasury Regulations</a:t>
            </a:r>
          </a:p>
          <a:p>
            <a:pPr algn="just">
              <a:lnSpc>
                <a:spcPct val="170000"/>
              </a:lnSpc>
              <a:spcAft>
                <a:spcPts val="0"/>
              </a:spcAft>
            </a:pPr>
            <a:r>
              <a:rPr lang="en-ZA" sz="1800" dirty="0" smtClean="0">
                <a:latin typeface="Arial" pitchFamily="34" charset="0"/>
                <a:cs typeface="Arial" pitchFamily="34" charset="0"/>
              </a:rPr>
              <a:t>National </a:t>
            </a:r>
            <a:r>
              <a:rPr lang="en-ZA" sz="1800" dirty="0">
                <a:latin typeface="Arial" pitchFamily="34" charset="0"/>
                <a:cs typeface="Arial" pitchFamily="34" charset="0"/>
              </a:rPr>
              <a:t>Archives of South Africa Act, 1996 </a:t>
            </a:r>
          </a:p>
          <a:p>
            <a:pPr marL="0" indent="0">
              <a:buNone/>
            </a:pPr>
            <a:endParaRPr lang="en-ZA" dirty="0"/>
          </a:p>
        </p:txBody>
      </p:sp>
      <p:sp>
        <p:nvSpPr>
          <p:cNvPr id="4" name="Slide Number Placeholder 3"/>
          <p:cNvSpPr>
            <a:spLocks noGrp="1"/>
          </p:cNvSpPr>
          <p:nvPr>
            <p:ph type="sldNum" sz="quarter" idx="12"/>
          </p:nvPr>
        </p:nvSpPr>
        <p:spPr/>
        <p:txBody>
          <a:bodyPr/>
          <a:lstStyle/>
          <a:p>
            <a:fld id="{BA1A3697-DC7B-894C-BE54-C9BABF30A314}" type="slidenum">
              <a:rPr lang="en-US" sz="1600" smtClean="0"/>
              <a:pPr/>
              <a:t>9</a:t>
            </a:fld>
            <a:endParaRPr lang="en-US" sz="1600" dirty="0"/>
          </a:p>
        </p:txBody>
      </p:sp>
    </p:spTree>
    <p:extLst>
      <p:ext uri="{BB962C8B-B14F-4D97-AF65-F5344CB8AC3E}">
        <p14:creationId xmlns="" xmlns:p14="http://schemas.microsoft.com/office/powerpoint/2010/main" val="296419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CBE Presentation SLid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CBE PPT Template - External No branding" id="{93567732-4049-486F-B8A9-335DA070B205}" vid="{D8A95BB0-343B-4A60-838B-F8B2BC8456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CBE PPT Template - External No branding</Template>
  <TotalTime>739</TotalTime>
  <Words>2919</Words>
  <Application>Microsoft Office PowerPoint</Application>
  <PresentationFormat>On-screen Show (4:3)</PresentationFormat>
  <Paragraphs>726</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CBE Presentation SLide 1</vt:lpstr>
      <vt:lpstr>Presentation to Portfolio Committee: CBE Strategic Plan, Annual Performance Plan and Budget for 2017/18 financial year</vt:lpstr>
      <vt:lpstr>CBE Delegation</vt:lpstr>
      <vt:lpstr>Content</vt:lpstr>
      <vt:lpstr>Slide 4</vt:lpstr>
      <vt:lpstr>CBE Vision and Mission</vt:lpstr>
      <vt:lpstr>Mandate:  Council for the Built Environment Act (no. 43 of 2000) </vt:lpstr>
      <vt:lpstr>Mandate:  Council for the Built Environment Act (no. 43 of 2000) </vt:lpstr>
      <vt:lpstr>Legislative Mandate</vt:lpstr>
      <vt:lpstr>Legislative Mandate</vt:lpstr>
      <vt:lpstr>Alignment with National Development Plan</vt:lpstr>
      <vt:lpstr>Alignment with Minister’s Priorities</vt:lpstr>
      <vt:lpstr>Strategic Goals</vt:lpstr>
      <vt:lpstr>Slide 13</vt:lpstr>
      <vt:lpstr>Updated Situational Analysis</vt:lpstr>
      <vt:lpstr>Updated Situational Analysis – cont’d</vt:lpstr>
      <vt:lpstr>Updated Situational Analysis – cont’d</vt:lpstr>
      <vt:lpstr>Updated Situational Analysis – cont’d</vt:lpstr>
      <vt:lpstr>Description of the Strategic Planning Process</vt:lpstr>
      <vt:lpstr>Description of the Strategic Planning Process</vt:lpstr>
      <vt:lpstr> Programmes and  Outputs</vt:lpstr>
      <vt:lpstr>Programme 1:  2017/2018 Outputs</vt:lpstr>
      <vt:lpstr>Programme 2: 2017/2018 Outputs</vt:lpstr>
      <vt:lpstr>Programme 2: 2017/2018 Outputs cont’d</vt:lpstr>
      <vt:lpstr>Programme 3: 2017/2018 Outputs</vt:lpstr>
      <vt:lpstr>Programme 4: 2017/2018 Outputs</vt:lpstr>
      <vt:lpstr>Programme 4: 2017/2018 Outputs cont’d</vt:lpstr>
      <vt:lpstr>Programme 5: 2017/2018 Outputs</vt:lpstr>
      <vt:lpstr>Budget Per Programme</vt:lpstr>
      <vt:lpstr>Sources of Income and Disbursement</vt:lpstr>
      <vt:lpstr>Sources of Income and Disbursement</vt:lpstr>
      <vt:lpstr>Sources of Income and Disbursement</vt:lpstr>
      <vt:lpstr>Sources of Income and Disbursement</vt:lpstr>
      <vt:lpstr>Staff Establishment</vt:lpstr>
      <vt:lpstr>Strategic Challenges in the Planning Environment</vt:lpstr>
      <vt:lpstr>CBE’s response to the Challenges in the Planning Environment</vt:lpstr>
      <vt:lpstr>Conclusion</vt:lpstr>
      <vt:lpstr>Slide 37</vt:lpstr>
    </vt:vector>
  </TitlesOfParts>
  <Company>CBE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Lulu Dube</dc:creator>
  <cp:lastModifiedBy>PUMZA</cp:lastModifiedBy>
  <cp:revision>84</cp:revision>
  <cp:lastPrinted>2017-02-15T14:01:52Z</cp:lastPrinted>
  <dcterms:created xsi:type="dcterms:W3CDTF">2016-11-16T12:39:27Z</dcterms:created>
  <dcterms:modified xsi:type="dcterms:W3CDTF">2017-05-08T08:27:37Z</dcterms:modified>
</cp:coreProperties>
</file>