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78"/>
  </p:notesMasterIdLst>
  <p:sldIdLst>
    <p:sldId id="257" r:id="rId2"/>
    <p:sldId id="274" r:id="rId3"/>
    <p:sldId id="275" r:id="rId4"/>
    <p:sldId id="333" r:id="rId5"/>
    <p:sldId id="279" r:id="rId6"/>
    <p:sldId id="280" r:id="rId7"/>
    <p:sldId id="334" r:id="rId8"/>
    <p:sldId id="285" r:id="rId9"/>
    <p:sldId id="335" r:id="rId10"/>
    <p:sldId id="287" r:id="rId11"/>
    <p:sldId id="336" r:id="rId12"/>
    <p:sldId id="290" r:id="rId13"/>
    <p:sldId id="337" r:id="rId14"/>
    <p:sldId id="338" r:id="rId15"/>
    <p:sldId id="387" r:id="rId16"/>
    <p:sldId id="339" r:id="rId17"/>
    <p:sldId id="291" r:id="rId18"/>
    <p:sldId id="388" r:id="rId19"/>
    <p:sldId id="292" r:id="rId20"/>
    <p:sldId id="293" r:id="rId21"/>
    <p:sldId id="340" r:id="rId22"/>
    <p:sldId id="294" r:id="rId23"/>
    <p:sldId id="295" r:id="rId24"/>
    <p:sldId id="341" r:id="rId25"/>
    <p:sldId id="343" r:id="rId26"/>
    <p:sldId id="344" r:id="rId27"/>
    <p:sldId id="345" r:id="rId28"/>
    <p:sldId id="346" r:id="rId29"/>
    <p:sldId id="347" r:id="rId30"/>
    <p:sldId id="348" r:id="rId31"/>
    <p:sldId id="349" r:id="rId32"/>
    <p:sldId id="350" r:id="rId33"/>
    <p:sldId id="351" r:id="rId34"/>
    <p:sldId id="296" r:id="rId35"/>
    <p:sldId id="352" r:id="rId36"/>
    <p:sldId id="353" r:id="rId37"/>
    <p:sldId id="354" r:id="rId38"/>
    <p:sldId id="355" r:id="rId39"/>
    <p:sldId id="356" r:id="rId40"/>
    <p:sldId id="357" r:id="rId41"/>
    <p:sldId id="358" r:id="rId42"/>
    <p:sldId id="297" r:id="rId43"/>
    <p:sldId id="359" r:id="rId44"/>
    <p:sldId id="360" r:id="rId45"/>
    <p:sldId id="361" r:id="rId46"/>
    <p:sldId id="362" r:id="rId47"/>
    <p:sldId id="363" r:id="rId48"/>
    <p:sldId id="364" r:id="rId49"/>
    <p:sldId id="365" r:id="rId50"/>
    <p:sldId id="366" r:id="rId51"/>
    <p:sldId id="299" r:id="rId52"/>
    <p:sldId id="367" r:id="rId53"/>
    <p:sldId id="368" r:id="rId54"/>
    <p:sldId id="369" r:id="rId55"/>
    <p:sldId id="370" r:id="rId56"/>
    <p:sldId id="371" r:id="rId57"/>
    <p:sldId id="300" r:id="rId58"/>
    <p:sldId id="372" r:id="rId59"/>
    <p:sldId id="373" r:id="rId60"/>
    <p:sldId id="374" r:id="rId61"/>
    <p:sldId id="375" r:id="rId62"/>
    <p:sldId id="376" r:id="rId63"/>
    <p:sldId id="377" r:id="rId64"/>
    <p:sldId id="378" r:id="rId65"/>
    <p:sldId id="380" r:id="rId66"/>
    <p:sldId id="301" r:id="rId67"/>
    <p:sldId id="302" r:id="rId68"/>
    <p:sldId id="381" r:id="rId69"/>
    <p:sldId id="382" r:id="rId70"/>
    <p:sldId id="383" r:id="rId71"/>
    <p:sldId id="384" r:id="rId72"/>
    <p:sldId id="385" r:id="rId73"/>
    <p:sldId id="325" r:id="rId74"/>
    <p:sldId id="329" r:id="rId75"/>
    <p:sldId id="332" r:id="rId76"/>
    <p:sldId id="331" r:id="rId77"/>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91" d="100"/>
          <a:sy n="91" d="100"/>
        </p:scale>
        <p:origin x="-1200"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929D01B7-4DD2-436A-9EDE-0F8EA9F6675C}" type="datetimeFigureOut">
              <a:rPr lang="en-ZA" smtClean="0"/>
              <a:pPr/>
              <a:t>2017/04/25</a:t>
            </a:fld>
            <a:endParaRPr lang="en-ZA"/>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676DF37-9A3F-4FB2-A2BF-B31613517C05}" type="slidenum">
              <a:rPr lang="en-ZA" smtClean="0"/>
              <a:pPr/>
              <a:t>‹#›</a:t>
            </a:fld>
            <a:endParaRPr lang="en-ZA"/>
          </a:p>
        </p:txBody>
      </p:sp>
    </p:spTree>
    <p:extLst>
      <p:ext uri="{BB962C8B-B14F-4D97-AF65-F5344CB8AC3E}">
        <p14:creationId xmlns:p14="http://schemas.microsoft.com/office/powerpoint/2010/main" val="157051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898E195-FB94-4F22-9F28-9151107BBEDE}" type="datetime1">
              <a:rPr lang="en-ZA" smtClean="0"/>
              <a:pPr/>
              <a:t>2017/04/25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F515F09-3053-4503-BAA2-B1B8306BE083}" type="datetime1">
              <a:rPr lang="en-ZA" smtClean="0"/>
              <a:pPr/>
              <a:t>2017/04/25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F4905328-38D9-4555-8ADC-1F55D3867B8D}" type="datetime1">
              <a:rPr lang="en-ZA" smtClean="0"/>
              <a:pPr/>
              <a:t>2017/04/25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6313271-FF69-4305-8B5C-A09B8293E184}" type="datetime1">
              <a:rPr lang="en-ZA" smtClean="0"/>
              <a:pPr/>
              <a:t>2017/04/25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30BAC7-C862-42A9-8C24-4EDE3F204A4A}" type="datetime1">
              <a:rPr lang="en-ZA" smtClean="0"/>
              <a:pPr/>
              <a:t>2017/04/25</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FC9A6DCE-C3BE-4EC6-B4C3-D01627559BED}" type="datetime1">
              <a:rPr lang="en-ZA" smtClean="0"/>
              <a:pPr/>
              <a:t>2017/04/25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142C30CB-8AF0-4EC6-9953-66AFA6ED028C}" type="datetime1">
              <a:rPr lang="en-ZA" smtClean="0"/>
              <a:pPr/>
              <a:t>2017/04/25</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E505CC74-50B0-4146-8EF9-895E64861A2C}" type="datetime1">
              <a:rPr lang="en-ZA" smtClean="0"/>
              <a:pPr/>
              <a:t>2017/04/25</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B6108-F808-423E-B2DE-E09982532DA5}" type="datetime1">
              <a:rPr lang="en-ZA" smtClean="0"/>
              <a:pPr/>
              <a:t>2017/04/25</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B2C669-224E-4D51-AA29-6C464349FC78}" type="datetime1">
              <a:rPr lang="en-ZA" smtClean="0"/>
              <a:pPr/>
              <a:t>2017/04/25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0CE02-8D35-423E-88E6-565B4E96B2B6}" type="datetime1">
              <a:rPr lang="en-ZA" smtClean="0"/>
              <a:pPr/>
              <a:t>2017/04/25</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5FDF3061-2517-4341-81C9-A1E0F26829FA}" type="slidenum">
              <a:rPr lang="en-ZA" smtClean="0"/>
              <a:pPr/>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7816C-3F35-48F7-8A5B-59633EA83F31}" type="datetime1">
              <a:rPr lang="en-ZA" smtClean="0"/>
              <a:pPr/>
              <a:t>2017/04/25</a:t>
            </a:fld>
            <a:endParaRPr lang="en-ZA"/>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F3061-2517-4341-81C9-A1E0F26829FA}"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eo@blindsa.org.za"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www.blindsa.org.z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043608" y="404665"/>
            <a:ext cx="7056784" cy="5032207"/>
          </a:xfrm>
        </p:spPr>
        <p:txBody>
          <a:bodyPr>
            <a:normAutofit/>
          </a:bodyPr>
          <a:lstStyle/>
          <a:p>
            <a:pPr algn="ctr"/>
            <a:endParaRPr lang="en-US" b="1" dirty="0" smtClean="0">
              <a:solidFill>
                <a:schemeClr val="tx1"/>
              </a:solidFill>
              <a:latin typeface="Lucida Calligraphy" panose="03010101010101010101" pitchFamily="66" charset="0"/>
            </a:endParaRPr>
          </a:p>
          <a:p>
            <a:pPr algn="ctr"/>
            <a:endParaRPr lang="en-US" b="1" dirty="0" smtClean="0">
              <a:latin typeface="Lucida Calligraphy" panose="03010101010101010101" pitchFamily="66" charset="0"/>
            </a:endParaRPr>
          </a:p>
          <a:p>
            <a:pPr algn="ctr"/>
            <a:endParaRPr lang="en-US" b="1" dirty="0" smtClean="0">
              <a:solidFill>
                <a:schemeClr val="tx1"/>
              </a:solidFill>
              <a:latin typeface="Lucida Calligraphy" panose="03010101010101010101" pitchFamily="66" charset="0"/>
            </a:endParaRPr>
          </a:p>
          <a:p>
            <a:pPr algn="ctr"/>
            <a:endParaRPr lang="en-US" b="1" dirty="0" smtClean="0">
              <a:latin typeface="Lucida Calligraphy" panose="03010101010101010101" pitchFamily="66" charset="0"/>
            </a:endParaRPr>
          </a:p>
          <a:p>
            <a:pPr algn="ctr"/>
            <a:endParaRPr lang="en-US" b="1" dirty="0" smtClean="0">
              <a:solidFill>
                <a:schemeClr val="tx1"/>
              </a:solidFill>
              <a:latin typeface="Lucida Calligraphy" panose="03010101010101010101" pitchFamily="66" charset="0"/>
            </a:endParaRPr>
          </a:p>
          <a:p>
            <a:pPr algn="ctr"/>
            <a:endParaRPr lang="en-US" b="1" dirty="0" smtClean="0">
              <a:latin typeface="Lucida Calligraphy" panose="03010101010101010101" pitchFamily="66" charset="0"/>
            </a:endParaRPr>
          </a:p>
          <a:p>
            <a:pPr algn="ctr"/>
            <a:endParaRPr lang="en-US" b="1" dirty="0" smtClean="0">
              <a:solidFill>
                <a:schemeClr val="tx1"/>
              </a:solidFill>
              <a:latin typeface="Lucida Calligraphy" panose="03010101010101010101" pitchFamily="66" charset="0"/>
            </a:endParaRPr>
          </a:p>
          <a:p>
            <a:pPr algn="ctr">
              <a:buNone/>
            </a:pPr>
            <a:endParaRPr lang="en-US" sz="9600" b="1" dirty="0">
              <a:latin typeface="Lucida Calligraphy" panose="03010101010101010101" pitchFamily="66" charset="0"/>
            </a:endParaRPr>
          </a:p>
        </p:txBody>
      </p:sp>
      <p:pic>
        <p:nvPicPr>
          <p:cNvPr id="14" name="Content Placeholder 7" descr="BSA.LOGO.bmp"/>
          <p:cNvPicPr>
            <a:picLocks noChangeAspect="1"/>
          </p:cNvPicPr>
          <p:nvPr/>
        </p:nvPicPr>
        <p:blipFill>
          <a:blip r:embed="rId2" cstate="print"/>
          <a:stretch>
            <a:fillRect/>
          </a:stretch>
        </p:blipFill>
        <p:spPr>
          <a:xfrm>
            <a:off x="395536" y="188640"/>
            <a:ext cx="8424936" cy="6125716"/>
          </a:xfrm>
          <a:prstGeom prst="rect">
            <a:avLst/>
          </a:prstGeom>
        </p:spPr>
      </p:pic>
      <p:sp>
        <p:nvSpPr>
          <p:cNvPr id="15" name="TextBox 14"/>
          <p:cNvSpPr txBox="1"/>
          <p:nvPr/>
        </p:nvSpPr>
        <p:spPr>
          <a:xfrm>
            <a:off x="1115616" y="1844824"/>
            <a:ext cx="7560840" cy="4293483"/>
          </a:xfrm>
          <a:prstGeom prst="rect">
            <a:avLst/>
          </a:prstGeom>
          <a:noFill/>
        </p:spPr>
        <p:txBody>
          <a:bodyPr wrap="square" rtlCol="0">
            <a:spAutoFit/>
          </a:bodyPr>
          <a:lstStyle/>
          <a:p>
            <a:pPr algn="ctr"/>
            <a:endParaRPr lang="en-US" sz="1100" dirty="0" smtClean="0">
              <a:latin typeface="Verdana" pitchFamily="34" charset="0"/>
              <a:ea typeface="Verdana" pitchFamily="34" charset="0"/>
              <a:cs typeface="Verdana" pitchFamily="34" charset="0"/>
            </a:endParaRPr>
          </a:p>
          <a:p>
            <a:pPr algn="ctr"/>
            <a:r>
              <a:rPr lang="en-US" sz="1100" dirty="0" smtClean="0">
                <a:latin typeface="Verdana" pitchFamily="34" charset="0"/>
                <a:ea typeface="Verdana" pitchFamily="34" charset="0"/>
                <a:cs typeface="Verdana" pitchFamily="34" charset="0"/>
              </a:rPr>
              <a:t>102 Eighth Avenue, Mayfair, Johannesburg, 2092</a:t>
            </a:r>
          </a:p>
          <a:p>
            <a:pPr algn="ctr"/>
            <a:r>
              <a:rPr lang="en-US" sz="1100" dirty="0" smtClean="0">
                <a:latin typeface="Verdana" pitchFamily="34" charset="0"/>
                <a:ea typeface="Verdana" pitchFamily="34" charset="0"/>
                <a:cs typeface="Verdana" pitchFamily="34" charset="0"/>
              </a:rPr>
              <a:t>Private Bag X9005, Crown Mines, 2025</a:t>
            </a:r>
          </a:p>
          <a:p>
            <a:pPr algn="ctr"/>
            <a:r>
              <a:rPr lang="en-US" sz="1100" dirty="0" smtClean="0">
                <a:latin typeface="Verdana" pitchFamily="34" charset="0"/>
                <a:ea typeface="Verdana" pitchFamily="34" charset="0"/>
                <a:cs typeface="Verdana" pitchFamily="34" charset="0"/>
              </a:rPr>
              <a:t>Tel: 011 8391793</a:t>
            </a:r>
          </a:p>
          <a:p>
            <a:pPr algn="ctr"/>
            <a:r>
              <a:rPr lang="en-US" sz="1100" dirty="0" smtClean="0">
                <a:latin typeface="Verdana" pitchFamily="34" charset="0"/>
                <a:ea typeface="Verdana" pitchFamily="34" charset="0"/>
                <a:cs typeface="Verdana" pitchFamily="34" charset="0"/>
              </a:rPr>
              <a:t>Fax: 011 839 1217</a:t>
            </a:r>
          </a:p>
          <a:p>
            <a:pPr algn="ctr"/>
            <a:r>
              <a:rPr lang="en-US" sz="1100" dirty="0" smtClean="0">
                <a:latin typeface="Verdana" pitchFamily="34" charset="0"/>
                <a:ea typeface="Verdana" pitchFamily="34" charset="0"/>
                <a:cs typeface="Verdana" pitchFamily="34" charset="0"/>
              </a:rPr>
              <a:t>E-mail: </a:t>
            </a:r>
            <a:r>
              <a:rPr lang="en-US" sz="1100" dirty="0" smtClean="0">
                <a:latin typeface="Verdana" pitchFamily="34" charset="0"/>
                <a:ea typeface="Verdana" pitchFamily="34" charset="0"/>
                <a:cs typeface="Verdana" pitchFamily="34" charset="0"/>
                <a:hlinkClick r:id="rId3"/>
              </a:rPr>
              <a:t>ceo@blindsa.org.za</a:t>
            </a:r>
            <a:endParaRPr lang="en-US" sz="1100" dirty="0" smtClean="0">
              <a:latin typeface="Verdana" pitchFamily="34" charset="0"/>
              <a:ea typeface="Verdana" pitchFamily="34" charset="0"/>
              <a:cs typeface="Verdana" pitchFamily="34" charset="0"/>
            </a:endParaRPr>
          </a:p>
          <a:p>
            <a:pPr lvl="0" algn="ctr" eaLnBrk="0" fontAlgn="base" hangingPunct="0">
              <a:spcBef>
                <a:spcPct val="0"/>
              </a:spcBef>
              <a:spcAft>
                <a:spcPct val="0"/>
              </a:spcAft>
            </a:pPr>
            <a:r>
              <a:rPr lang="en-ZA" sz="1100" dirty="0" smtClean="0">
                <a:latin typeface="Verdana" pitchFamily="34" charset="0"/>
                <a:ea typeface="Verdana" pitchFamily="34" charset="0"/>
                <a:cs typeface="Verdana" pitchFamily="34" charset="0"/>
                <a:hlinkClick r:id="rId4"/>
              </a:rPr>
              <a:t>www.blindsa.org.za</a:t>
            </a:r>
            <a:endParaRPr lang="en-ZA" sz="1100" dirty="0" smtClean="0">
              <a:latin typeface="Verdana" pitchFamily="34" charset="0"/>
              <a:ea typeface="Verdana" pitchFamily="34" charset="0"/>
              <a:cs typeface="Verdana" pitchFamily="34" charset="0"/>
            </a:endParaRPr>
          </a:p>
          <a:p>
            <a:pPr lvl="0" algn="ctr" eaLnBrk="0" fontAlgn="base" hangingPunct="0">
              <a:spcBef>
                <a:spcPct val="0"/>
              </a:spcBef>
              <a:spcAft>
                <a:spcPct val="0"/>
              </a:spcAft>
            </a:pPr>
            <a:r>
              <a:rPr lang="en-ZA" sz="1100" dirty="0" smtClean="0">
                <a:latin typeface="Verdana" pitchFamily="34" charset="0"/>
                <a:ea typeface="Verdana" pitchFamily="34" charset="0"/>
                <a:cs typeface="Verdana" pitchFamily="34" charset="0"/>
              </a:rPr>
              <a:t>NPO 000-606 (NPO registration number)</a:t>
            </a:r>
          </a:p>
          <a:p>
            <a:pPr lvl="0" algn="ctr" eaLnBrk="0" fontAlgn="base" hangingPunct="0">
              <a:spcBef>
                <a:spcPct val="0"/>
              </a:spcBef>
              <a:spcAft>
                <a:spcPct val="0"/>
              </a:spcAft>
            </a:pPr>
            <a:r>
              <a:rPr lang="en-ZA" sz="1100" dirty="0" smtClean="0">
                <a:latin typeface="Verdana" pitchFamily="34" charset="0"/>
                <a:ea typeface="Verdana" pitchFamily="34" charset="0"/>
                <a:cs typeface="Verdana" pitchFamily="34" charset="0"/>
              </a:rPr>
              <a:t>PBO 130003512 (public benefit organisation registration number)</a:t>
            </a:r>
          </a:p>
          <a:p>
            <a:endParaRPr lang="en-US" sz="2400" dirty="0" smtClean="0">
              <a:latin typeface="Verdana" pitchFamily="34" charset="0"/>
              <a:ea typeface="Verdana" pitchFamily="34" charset="0"/>
              <a:cs typeface="Verdana" pitchFamily="34" charset="0"/>
            </a:endParaRPr>
          </a:p>
          <a:p>
            <a:endParaRPr lang="en-US" sz="2400" dirty="0" smtClean="0">
              <a:latin typeface="Verdana" pitchFamily="34" charset="0"/>
              <a:ea typeface="Verdana" pitchFamily="34" charset="0"/>
              <a:cs typeface="Verdana" pitchFamily="34" charset="0"/>
            </a:endParaRPr>
          </a:p>
          <a:p>
            <a:r>
              <a:rPr lang="en-US" b="1" dirty="0" smtClean="0">
                <a:latin typeface="Verdana" pitchFamily="34" charset="0"/>
                <a:ea typeface="Verdana" pitchFamily="34" charset="0"/>
                <a:cs typeface="Verdana" pitchFamily="34" charset="0"/>
              </a:rPr>
              <a:t>STRATEGIC PLAN 2015-2019</a:t>
            </a:r>
          </a:p>
          <a:p>
            <a:r>
              <a:rPr lang="en-US" b="1" dirty="0" smtClean="0">
                <a:latin typeface="Verdana" pitchFamily="34" charset="0"/>
                <a:ea typeface="Verdana" pitchFamily="34" charset="0"/>
                <a:cs typeface="Verdana" pitchFamily="34" charset="0"/>
              </a:rPr>
              <a:t/>
            </a:r>
            <a:br>
              <a:rPr lang="en-US" b="1" dirty="0" smtClean="0">
                <a:latin typeface="Verdana" pitchFamily="34" charset="0"/>
                <a:ea typeface="Verdana" pitchFamily="34" charset="0"/>
                <a:cs typeface="Verdana" pitchFamily="34" charset="0"/>
              </a:rPr>
            </a:br>
            <a:r>
              <a:rPr lang="en-US" b="1" dirty="0" smtClean="0">
                <a:latin typeface="Verdana" pitchFamily="34" charset="0"/>
                <a:ea typeface="Verdana" pitchFamily="34" charset="0"/>
                <a:cs typeface="Verdana" pitchFamily="34" charset="0"/>
              </a:rPr>
              <a:t>ANNUAL PERFORMANCE PLAN 2017/2018</a:t>
            </a:r>
          </a:p>
          <a:p>
            <a:r>
              <a:rPr lang="en-US" b="1" dirty="0" smtClean="0">
                <a:latin typeface="Verdana" pitchFamily="34" charset="0"/>
                <a:ea typeface="Verdana" pitchFamily="34" charset="0"/>
                <a:cs typeface="Verdana" pitchFamily="34" charset="0"/>
              </a:rPr>
              <a:t/>
            </a:r>
            <a:br>
              <a:rPr lang="en-US" b="1" dirty="0" smtClean="0">
                <a:latin typeface="Verdana" pitchFamily="34" charset="0"/>
                <a:ea typeface="Verdana" pitchFamily="34" charset="0"/>
                <a:cs typeface="Verdana" pitchFamily="34" charset="0"/>
              </a:rPr>
            </a:br>
            <a:r>
              <a:rPr lang="en-US" b="1" dirty="0" smtClean="0">
                <a:latin typeface="Verdana" pitchFamily="34" charset="0"/>
                <a:ea typeface="Verdana" pitchFamily="34" charset="0"/>
                <a:cs typeface="Verdana" pitchFamily="34" charset="0"/>
              </a:rPr>
              <a:t>Portfolio Committee on Arts and Culture </a:t>
            </a:r>
          </a:p>
          <a:p>
            <a:r>
              <a:rPr lang="en-US" b="1" dirty="0" smtClean="0">
                <a:latin typeface="Verdana" pitchFamily="34" charset="0"/>
                <a:ea typeface="Verdana" pitchFamily="34" charset="0"/>
                <a:cs typeface="Verdana" pitchFamily="34" charset="0"/>
              </a:rPr>
              <a:t/>
            </a:r>
            <a:br>
              <a:rPr lang="en-US" b="1" dirty="0" smtClean="0">
                <a:latin typeface="Verdana" pitchFamily="34" charset="0"/>
                <a:ea typeface="Verdana" pitchFamily="34" charset="0"/>
                <a:cs typeface="Verdana" pitchFamily="34" charset="0"/>
              </a:rPr>
            </a:br>
            <a:r>
              <a:rPr lang="en-US" b="1" dirty="0" smtClean="0">
                <a:latin typeface="Verdana" pitchFamily="34" charset="0"/>
                <a:ea typeface="Verdana" pitchFamily="34" charset="0"/>
                <a:cs typeface="Verdana" pitchFamily="34" charset="0"/>
              </a:rPr>
              <a:t>Briefing, 2 May 2017</a:t>
            </a:r>
            <a:endParaRPr lang="af-ZA" b="1" dirty="0">
              <a:latin typeface="Verdana" pitchFamily="34" charset="0"/>
              <a:ea typeface="Verdana" pitchFamily="34" charset="0"/>
              <a:cs typeface="Verdana" pitchFamily="34" charset="0"/>
            </a:endParaRPr>
          </a:p>
        </p:txBody>
      </p:sp>
      <p:sp>
        <p:nvSpPr>
          <p:cNvPr id="16" name="Slide Number Placeholder 15"/>
          <p:cNvSpPr>
            <a:spLocks noGrp="1"/>
          </p:cNvSpPr>
          <p:nvPr>
            <p:ph type="sldNum" sz="quarter" idx="12"/>
          </p:nvPr>
        </p:nvSpPr>
        <p:spPr/>
        <p:txBody>
          <a:bodyPr/>
          <a:lstStyle/>
          <a:p>
            <a:fld id="{5FDF3061-2517-4341-81C9-A1E0F26829FA}" type="slidenum">
              <a:rPr lang="en-ZA" smtClean="0"/>
              <a:pPr/>
              <a:t>1</a:t>
            </a:fld>
            <a:endParaRPr lang="en-ZA"/>
          </a:p>
        </p:txBody>
      </p:sp>
      <p:sp>
        <p:nvSpPr>
          <p:cNvPr id="542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A"/>
          </a:p>
        </p:txBody>
      </p:sp>
      <p:sp>
        <p:nvSpPr>
          <p:cNvPr id="54278" name="Rectangle 6"/>
          <p:cNvSpPr>
            <a:spLocks noChangeArrowheads="1"/>
          </p:cNvSpPr>
          <p:nvPr/>
        </p:nvSpPr>
        <p:spPr bwMode="auto">
          <a:xfrm>
            <a:off x="3203848" y="1268252"/>
            <a:ext cx="2733441" cy="57708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984806"/>
                </a:solidFill>
                <a:effectLst/>
                <a:latin typeface="Calibri" pitchFamily="34" charset="0"/>
                <a:ea typeface="Times New Roman" pitchFamily="18" charset="0"/>
                <a:cs typeface="Times New Roman" pitchFamily="18" charset="0"/>
              </a:rPr>
              <a:t>_______________________________</a:t>
            </a:r>
            <a:endParaRPr kumimoji="0" lang="en-Z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	an agency of the</a:t>
            </a:r>
            <a:endParaRPr kumimoji="0" lang="en-Z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984806"/>
                </a:solidFill>
                <a:effectLst/>
                <a:latin typeface="Calibri" pitchFamily="34" charset="0"/>
                <a:ea typeface="Times New Roman" pitchFamily="18" charset="0"/>
                <a:cs typeface="Times New Roman" pitchFamily="18" charset="0"/>
              </a:rPr>
              <a:t>Department of Arts and Culture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79356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187624" y="524143"/>
            <a:ext cx="698477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b="1" dirty="0" smtClean="0">
                <a:latin typeface="Verdana" pitchFamily="34" charset="0"/>
                <a:ea typeface="Times New Roman" pitchFamily="18" charset="0"/>
                <a:cs typeface="Arial" pitchFamily="34" charset="0"/>
              </a:rPr>
              <a:t>H</a:t>
            </a:r>
            <a:r>
              <a:rPr kumimoji="0" lang="en-ZA" b="1"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ISTORICAL HIGHLIGHTS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1946: SABWO founded on 26 October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1953: Braille Services Established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1978: Information Exchange established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1979: Head Office Buildings Purchased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1979: National Needs Conference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rPr>
              <a:t>1984: S.A. Computer Conference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ZA" dirty="0" smtClean="0">
                <a:latin typeface="Verdana" pitchFamily="34" charset="0"/>
                <a:ea typeface="Times New Roman" pitchFamily="18" charset="0"/>
                <a:cs typeface="Arial" pitchFamily="34" charset="0"/>
              </a:rPr>
              <a:t>1994: Charter of Rights for Visually Impaired</a:t>
            </a:r>
          </a:p>
          <a:p>
            <a:pPr marL="0" marR="0" lvl="0" indent="0" algn="l" defTabSz="914400" rtl="0" eaLnBrk="0" fontAlgn="base" latinLnBrk="0" hangingPunct="0">
              <a:lnSpc>
                <a:spcPct val="100000"/>
              </a:lnSpc>
              <a:spcBef>
                <a:spcPct val="0"/>
              </a:spcBef>
              <a:spcAft>
                <a:spcPct val="0"/>
              </a:spcAft>
              <a:buClrTx/>
              <a:buSzTx/>
              <a:buFontTx/>
              <a:buNone/>
              <a:tabLst/>
            </a:pPr>
            <a:endParaRPr lang="en-ZA" dirty="0" smtClean="0">
              <a:latin typeface="Verdana" pitchFamily="34" charset="0"/>
              <a:ea typeface="Times New Roman" pitchFamily="18" charset="0"/>
              <a:cs typeface="Arial" pitchFamily="34" charset="0"/>
            </a:endParaRP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1997: Print and Distributes South Africa’s Constitution</a:t>
            </a:r>
          </a:p>
          <a:p>
            <a:pPr lvl="0" eaLnBrk="0" fontAlgn="base" hangingPunct="0">
              <a:spcBef>
                <a:spcPct val="0"/>
              </a:spcBef>
              <a:spcAft>
                <a:spcPct val="0"/>
              </a:spcAft>
            </a:pPr>
            <a:endParaRPr lang="en-ZA" dirty="0" smtClean="0">
              <a:latin typeface="Verdana" pitchFamily="34" charset="0"/>
              <a:ea typeface="Times New Roman" pitchFamily="18" charset="0"/>
              <a:cs typeface="Arial" pitchFamily="34" charset="0"/>
            </a:endParaRP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2004: SABWO to Blind SA</a:t>
            </a:r>
          </a:p>
        </p:txBody>
      </p:sp>
      <p:sp>
        <p:nvSpPr>
          <p:cNvPr id="3" name="Slide Number Placeholder 2"/>
          <p:cNvSpPr>
            <a:spLocks noGrp="1"/>
          </p:cNvSpPr>
          <p:nvPr>
            <p:ph type="sldNum" sz="quarter" idx="12"/>
          </p:nvPr>
        </p:nvSpPr>
        <p:spPr/>
        <p:txBody>
          <a:bodyPr/>
          <a:lstStyle/>
          <a:p>
            <a:fld id="{5FDF3061-2517-4341-81C9-A1E0F26829FA}" type="slidenum">
              <a:rPr lang="en-ZA" smtClean="0"/>
              <a:pPr/>
              <a:t>10</a:t>
            </a:fld>
            <a:endParaRPr lang="en-Z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11</a:t>
            </a:fld>
            <a:endParaRPr lang="en-ZA"/>
          </a:p>
        </p:txBody>
      </p:sp>
      <p:sp>
        <p:nvSpPr>
          <p:cNvPr id="3" name="Rectangle 2"/>
          <p:cNvSpPr/>
          <p:nvPr/>
        </p:nvSpPr>
        <p:spPr>
          <a:xfrm>
            <a:off x="683568" y="908720"/>
            <a:ext cx="7560840" cy="4801314"/>
          </a:xfrm>
          <a:prstGeom prst="rect">
            <a:avLst/>
          </a:prstGeom>
        </p:spPr>
        <p:txBody>
          <a:bodyPr wrap="square">
            <a:spAutoFit/>
          </a:bodyPr>
          <a:lstStyle/>
          <a:p>
            <a:pPr lvl="0" eaLnBrk="0" fontAlgn="base" hangingPunct="0">
              <a:spcBef>
                <a:spcPct val="0"/>
              </a:spcBef>
              <a:spcAft>
                <a:spcPct val="0"/>
              </a:spcAft>
            </a:pPr>
            <a:r>
              <a:rPr lang="en-ZA" b="1" dirty="0" smtClean="0">
                <a:latin typeface="Verdana" pitchFamily="34" charset="0"/>
                <a:ea typeface="Times New Roman" pitchFamily="18" charset="0"/>
                <a:cs typeface="Arial" pitchFamily="34" charset="0"/>
              </a:rPr>
              <a:t>HISTORICAL HIGHLIGHTS CONTINUE</a:t>
            </a:r>
          </a:p>
          <a:p>
            <a:pPr lvl="0" eaLnBrk="0" fontAlgn="base" hangingPunct="0">
              <a:spcBef>
                <a:spcPct val="0"/>
              </a:spcBef>
              <a:spcAft>
                <a:spcPct val="0"/>
              </a:spcAft>
            </a:pPr>
            <a:endParaRPr lang="en-ZA" b="1" dirty="0" smtClean="0">
              <a:latin typeface="Verdana" pitchFamily="34" charset="0"/>
              <a:ea typeface="Times New Roman" pitchFamily="18" charset="0"/>
              <a:cs typeface="Arial" pitchFamily="34" charset="0"/>
            </a:endParaRP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2009: Louis Braille Bi-Centenary – Opening of Louis Braille House</a:t>
            </a:r>
          </a:p>
          <a:p>
            <a:pPr lvl="0" eaLnBrk="0" fontAlgn="base" hangingPunct="0">
              <a:spcBef>
                <a:spcPct val="0"/>
              </a:spcBef>
              <a:spcAft>
                <a:spcPct val="0"/>
              </a:spcAft>
            </a:pPr>
            <a:endParaRPr lang="en-ZA" dirty="0" smtClean="0">
              <a:latin typeface="Verdana" pitchFamily="34" charset="0"/>
              <a:ea typeface="Times New Roman" pitchFamily="18" charset="0"/>
              <a:cs typeface="Arial" pitchFamily="34" charset="0"/>
            </a:endParaRP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2012: SAQA Accreditation Braille and O &amp; M Training</a:t>
            </a:r>
          </a:p>
          <a:p>
            <a:pPr lvl="0" eaLnBrk="0" fontAlgn="base" hangingPunct="0">
              <a:spcBef>
                <a:spcPct val="0"/>
              </a:spcBef>
              <a:spcAft>
                <a:spcPct val="0"/>
              </a:spcAft>
            </a:pPr>
            <a:endParaRPr lang="en-ZA" dirty="0" smtClean="0">
              <a:latin typeface="Verdana" pitchFamily="34" charset="0"/>
              <a:ea typeface="Times New Roman" pitchFamily="18" charset="0"/>
              <a:cs typeface="Arial" pitchFamily="34" charset="0"/>
            </a:endParaRP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2016: Universal Braille Ballot Template (UBT) for LGE </a:t>
            </a: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2016</a:t>
            </a:r>
          </a:p>
          <a:p>
            <a:pPr lvl="0" eaLnBrk="0" fontAlgn="base" hangingPunct="0">
              <a:spcBef>
                <a:spcPct val="0"/>
              </a:spcBef>
              <a:spcAft>
                <a:spcPct val="0"/>
              </a:spcAft>
            </a:pPr>
            <a:endParaRPr lang="en-ZA" dirty="0" smtClean="0">
              <a:latin typeface="Verdana" pitchFamily="34" charset="0"/>
              <a:ea typeface="Times New Roman" pitchFamily="18" charset="0"/>
              <a:cs typeface="Arial" pitchFamily="34" charset="0"/>
            </a:endParaRP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2016: Publication of Daisy Magazines</a:t>
            </a:r>
          </a:p>
          <a:p>
            <a:pPr lvl="0" eaLnBrk="0" fontAlgn="base" hangingPunct="0">
              <a:spcBef>
                <a:spcPct val="0"/>
              </a:spcBef>
              <a:spcAft>
                <a:spcPct val="0"/>
              </a:spcAft>
            </a:pPr>
            <a:endParaRPr lang="en-ZA" dirty="0" smtClean="0">
              <a:latin typeface="Verdana" pitchFamily="34" charset="0"/>
              <a:ea typeface="Times New Roman" pitchFamily="18" charset="0"/>
              <a:cs typeface="Arial" pitchFamily="34" charset="0"/>
            </a:endParaRP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2017: Publication of Daisy Textbook- “Cry the Beloved Country”</a:t>
            </a:r>
          </a:p>
          <a:p>
            <a:pPr lvl="0" eaLnBrk="0" fontAlgn="base" hangingPunct="0">
              <a:spcBef>
                <a:spcPct val="0"/>
              </a:spcBef>
              <a:spcAft>
                <a:spcPct val="0"/>
              </a:spcAft>
            </a:pPr>
            <a:endParaRPr lang="en-ZA" dirty="0" smtClean="0">
              <a:latin typeface="Verdana" pitchFamily="34" charset="0"/>
              <a:ea typeface="Times New Roman" pitchFamily="18" charset="0"/>
              <a:cs typeface="Arial" pitchFamily="34" charset="0"/>
            </a:endParaRPr>
          </a:p>
          <a:p>
            <a:pPr lvl="0" eaLnBrk="0" fontAlgn="base" hangingPunct="0">
              <a:spcBef>
                <a:spcPct val="0"/>
              </a:spcBef>
              <a:spcAft>
                <a:spcPct val="0"/>
              </a:spcAft>
            </a:pPr>
            <a:r>
              <a:rPr lang="en-ZA" dirty="0" smtClean="0">
                <a:latin typeface="Verdana" pitchFamily="34" charset="0"/>
                <a:ea typeface="Times New Roman" pitchFamily="18" charset="0"/>
                <a:cs typeface="Arial" pitchFamily="34" charset="0"/>
              </a:rPr>
              <a:t>2017: Co-Hosted Education Seminar with ICEVI and Gauteng Department of Education</a:t>
            </a:r>
          </a:p>
          <a:p>
            <a:pPr lvl="0" eaLnBrk="0" fontAlgn="base" hangingPunct="0">
              <a:spcBef>
                <a:spcPct val="0"/>
              </a:spcBef>
              <a:spcAft>
                <a:spcPct val="0"/>
              </a:spcAft>
            </a:pPr>
            <a:endParaRPr lang="en-ZA" dirty="0" smtClean="0">
              <a:latin typeface="Verdana" pitchFamily="34" charset="0"/>
              <a:ea typeface="Calibri"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899592" y="1334929"/>
            <a:ext cx="763284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b="1" dirty="0" smtClean="0">
                <a:latin typeface="Verdana" pitchFamily="34" charset="0"/>
                <a:ea typeface="Verdana" pitchFamily="34" charset="0"/>
                <a:cs typeface="Verdana" pitchFamily="34" charset="0"/>
              </a:rPr>
              <a:t>6</a:t>
            </a: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.2</a:t>
            </a: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Member Organisations  Municipality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r>
              <a:rPr lang="en-ZA" i="1" dirty="0" smtClean="0">
                <a:latin typeface="Verdana" pitchFamily="34" charset="0"/>
                <a:ea typeface="Verdana" pitchFamily="34" charset="0"/>
                <a:cs typeface="Verdana" pitchFamily="34" charset="0"/>
              </a:rPr>
              <a:t>Eastern Cape </a:t>
            </a:r>
            <a:endParaRPr lang="en-ZA" dirty="0" smtClean="0">
              <a:latin typeface="Verdana" pitchFamily="34" charset="0"/>
              <a:ea typeface="Verdana" pitchFamily="34" charset="0"/>
              <a:cs typeface="Verdana" pitchFamily="34" charset="0"/>
            </a:endParaRP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Inkwekwezi</a:t>
            </a:r>
            <a:r>
              <a:rPr lang="en-ZA" dirty="0" smtClean="0">
                <a:latin typeface="Verdana" pitchFamily="34" charset="0"/>
                <a:ea typeface="Verdana" pitchFamily="34" charset="0"/>
                <a:cs typeface="Verdana" pitchFamily="34" charset="0"/>
              </a:rPr>
              <a:t> Co-operative (</a:t>
            </a:r>
            <a:r>
              <a:rPr lang="en-ZA" dirty="0" err="1" smtClean="0">
                <a:latin typeface="Verdana" pitchFamily="34" charset="0"/>
                <a:ea typeface="Verdana" pitchFamily="34" charset="0"/>
                <a:cs typeface="Verdana" pitchFamily="34" charset="0"/>
              </a:rPr>
              <a:t>Peddie</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Ngqushwa</a:t>
            </a:r>
            <a:r>
              <a:rPr lang="en-ZA" dirty="0" smtClean="0">
                <a:latin typeface="Verdana" pitchFamily="34" charset="0"/>
                <a:ea typeface="Verdana" pitchFamily="34" charset="0"/>
                <a:cs typeface="Verdana" pitchFamily="34" charset="0"/>
              </a:rPr>
              <a:t> Local Municipality </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Siyazingca</a:t>
            </a:r>
            <a:r>
              <a:rPr lang="en-ZA" dirty="0" smtClean="0">
                <a:latin typeface="Verdana" pitchFamily="34" charset="0"/>
                <a:ea typeface="Verdana" pitchFamily="34" charset="0"/>
                <a:cs typeface="Verdana" pitchFamily="34" charset="0"/>
              </a:rPr>
              <a:t> Social Group (Port Elizabeth) Nelson Mandela Metropolitan Municipality</a:t>
            </a:r>
          </a:p>
          <a:p>
            <a:endParaRPr lang="en-ZA" dirty="0" smtClean="0"/>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12</a:t>
            </a:fld>
            <a:endParaRPr lang="en-Z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13</a:t>
            </a:fld>
            <a:endParaRPr lang="en-ZA"/>
          </a:p>
        </p:txBody>
      </p:sp>
      <p:sp>
        <p:nvSpPr>
          <p:cNvPr id="73729" name="Rectangle 1"/>
          <p:cNvSpPr>
            <a:spLocks noChangeArrowheads="1"/>
          </p:cNvSpPr>
          <p:nvPr/>
        </p:nvSpPr>
        <p:spPr bwMode="auto">
          <a:xfrm>
            <a:off x="899592" y="634960"/>
            <a:ext cx="712879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ZA" b="1" dirty="0" smtClean="0">
                <a:latin typeface="Verdana" pitchFamily="34" charset="0"/>
                <a:ea typeface="Calibri" pitchFamily="34" charset="0"/>
                <a:cs typeface="Times New Roman" pitchFamily="18" charset="0"/>
              </a:rPr>
              <a:t>Member Organisations  Municipality Continue</a:t>
            </a:r>
          </a:p>
          <a:p>
            <a:pPr lvl="0" fontAlgn="base">
              <a:spcBef>
                <a:spcPct val="0"/>
              </a:spcBef>
              <a:spcAft>
                <a:spcPct val="0"/>
              </a:spcAft>
            </a:pPr>
            <a:endParaRPr kumimoji="0" lang="en-ZA" i="1"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i="1" u="none" strike="noStrike" cap="none" normalizeH="0" baseline="0" dirty="0" smtClean="0">
                <a:ln>
                  <a:noFill/>
                </a:ln>
                <a:solidFill>
                  <a:schemeClr val="tx1"/>
                </a:solidFill>
                <a:effectLst/>
                <a:latin typeface="Verdana" pitchFamily="34" charset="0"/>
                <a:ea typeface="Verdana" pitchFamily="34" charset="0"/>
                <a:cs typeface="Verdana" pitchFamily="34" charset="0"/>
              </a:rPr>
              <a:t>Free State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Ke</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Ya Rona Association for the Blind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Wepener</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Naledi</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Municipality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Reikomahetse</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Qwaqwa</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Witsieshoek</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Witsieshoek</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Local Municipality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Tshwarang</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Blind Association (Welkom)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Matjhabeng</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Local Municipality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Itekeng</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Association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Thaba</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Nchu</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ZA"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Mangaung</a:t>
            </a:r>
            <a:r>
              <a:rPr kumimoji="0" lang="en-ZA" i="0" u="none" strike="noStrike" cap="none" normalizeH="0" baseline="0" dirty="0" smtClean="0">
                <a:ln>
                  <a:noFill/>
                </a:ln>
                <a:solidFill>
                  <a:schemeClr val="tx1"/>
                </a:solidFill>
                <a:effectLst/>
                <a:latin typeface="Verdana" pitchFamily="34" charset="0"/>
                <a:ea typeface="Verdana" pitchFamily="34" charset="0"/>
                <a:cs typeface="Verdana" pitchFamily="34" charset="0"/>
              </a:rPr>
              <a:t> Local Municipality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14</a:t>
            </a:fld>
            <a:endParaRPr lang="en-ZA"/>
          </a:p>
        </p:txBody>
      </p:sp>
      <p:sp>
        <p:nvSpPr>
          <p:cNvPr id="3" name="Rectangle 2"/>
          <p:cNvSpPr/>
          <p:nvPr/>
        </p:nvSpPr>
        <p:spPr>
          <a:xfrm>
            <a:off x="1115616" y="620688"/>
            <a:ext cx="6912768" cy="4524315"/>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Member Organisations  Municipality Continue</a:t>
            </a:r>
          </a:p>
          <a:p>
            <a:endParaRPr lang="en-ZA" b="1" dirty="0" smtClean="0">
              <a:latin typeface="Verdana" pitchFamily="34" charset="0"/>
              <a:cs typeface="Times New Roman" pitchFamily="18" charset="0"/>
            </a:endParaRPr>
          </a:p>
          <a:p>
            <a:r>
              <a:rPr lang="en-ZA" i="1" dirty="0" smtClean="0">
                <a:latin typeface="Verdana" pitchFamily="34" charset="0"/>
                <a:ea typeface="Verdana" pitchFamily="34" charset="0"/>
                <a:cs typeface="Verdana" pitchFamily="34" charset="0"/>
              </a:rPr>
              <a:t>Gauteng  </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Bonisane</a:t>
            </a:r>
            <a:r>
              <a:rPr lang="en-ZA" dirty="0" smtClean="0">
                <a:latin typeface="Verdana" pitchFamily="34" charset="0"/>
                <a:ea typeface="Verdana" pitchFamily="34" charset="0"/>
                <a:cs typeface="Verdana" pitchFamily="34" charset="0"/>
              </a:rPr>
              <a:t> Blind SA (</a:t>
            </a:r>
            <a:r>
              <a:rPr lang="en-ZA" dirty="0" err="1" smtClean="0">
                <a:latin typeface="Verdana" pitchFamily="34" charset="0"/>
                <a:ea typeface="Verdana" pitchFamily="34" charset="0"/>
                <a:cs typeface="Verdana" pitchFamily="34" charset="0"/>
              </a:rPr>
              <a:t>Mamelodi</a:t>
            </a:r>
            <a:r>
              <a:rPr lang="en-ZA" dirty="0" smtClean="0">
                <a:latin typeface="Verdana" pitchFamily="34" charset="0"/>
                <a:ea typeface="Verdana" pitchFamily="34" charset="0"/>
                <a:cs typeface="Verdana" pitchFamily="34" charset="0"/>
              </a:rPr>
              <a:t> West) </a:t>
            </a:r>
            <a:r>
              <a:rPr lang="en-ZA" dirty="0" err="1" smtClean="0">
                <a:latin typeface="Verdana" pitchFamily="34" charset="0"/>
                <a:ea typeface="Verdana" pitchFamily="34" charset="0"/>
                <a:cs typeface="Verdana" pitchFamily="34" charset="0"/>
              </a:rPr>
              <a:t>Twane</a:t>
            </a:r>
            <a:r>
              <a:rPr lang="en-ZA" dirty="0" smtClean="0">
                <a:latin typeface="Verdana" pitchFamily="34" charset="0"/>
                <a:ea typeface="Verdana" pitchFamily="34" charset="0"/>
                <a:cs typeface="Verdana" pitchFamily="34" charset="0"/>
              </a:rPr>
              <a:t> Metropolitan Municipality</a:t>
            </a:r>
            <a:r>
              <a:rPr lang="en-ZA" b="1" dirty="0" smtClean="0">
                <a:latin typeface="Verdana" pitchFamily="34" charset="0"/>
                <a:ea typeface="Verdana" pitchFamily="34" charset="0"/>
                <a:cs typeface="Verdana" pitchFamily="34" charset="0"/>
              </a:rPr>
              <a:t> </a:t>
            </a:r>
            <a:endParaRPr lang="en-ZA" dirty="0" smtClean="0">
              <a:latin typeface="Verdana" pitchFamily="34" charset="0"/>
              <a:ea typeface="Verdana" pitchFamily="34" charset="0"/>
              <a:cs typeface="Verdana" pitchFamily="34" charset="0"/>
            </a:endParaRP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BWO Orion (Pretoria) </a:t>
            </a:r>
            <a:r>
              <a:rPr lang="en-ZA" dirty="0" err="1" smtClean="0">
                <a:latin typeface="Verdana" pitchFamily="34" charset="0"/>
                <a:ea typeface="Verdana" pitchFamily="34" charset="0"/>
                <a:cs typeface="Verdana" pitchFamily="34" charset="0"/>
              </a:rPr>
              <a:t>Twane</a:t>
            </a:r>
            <a:r>
              <a:rPr lang="en-ZA" dirty="0" smtClean="0">
                <a:latin typeface="Verdana" pitchFamily="34" charset="0"/>
                <a:ea typeface="Verdana" pitchFamily="34" charset="0"/>
                <a:cs typeface="Verdana" pitchFamily="34" charset="0"/>
              </a:rPr>
              <a:t> Metropolitan Municipality </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Egoli</a:t>
            </a:r>
            <a:r>
              <a:rPr lang="en-ZA" dirty="0" smtClean="0">
                <a:latin typeface="Verdana" pitchFamily="34" charset="0"/>
                <a:ea typeface="Verdana" pitchFamily="34" charset="0"/>
                <a:cs typeface="Verdana" pitchFamily="34" charset="0"/>
              </a:rPr>
              <a:t> Blind (Johannesburg) City of Johannesburg</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Ekgangala</a:t>
            </a:r>
            <a:r>
              <a:rPr lang="en-ZA" dirty="0" smtClean="0">
                <a:latin typeface="Verdana" pitchFamily="34" charset="0"/>
                <a:ea typeface="Verdana" pitchFamily="34" charset="0"/>
                <a:cs typeface="Verdana" pitchFamily="34" charset="0"/>
              </a:rPr>
              <a:t> Blind SA (</a:t>
            </a:r>
            <a:r>
              <a:rPr lang="en-ZA" dirty="0" err="1" smtClean="0">
                <a:latin typeface="Verdana" pitchFamily="34" charset="0"/>
                <a:ea typeface="Verdana" pitchFamily="34" charset="0"/>
                <a:cs typeface="Verdana" pitchFamily="34" charset="0"/>
              </a:rPr>
              <a:t>Ekgangala</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Kungwini</a:t>
            </a:r>
            <a:r>
              <a:rPr lang="en-ZA" dirty="0" smtClean="0">
                <a:latin typeface="Verdana" pitchFamily="34" charset="0"/>
                <a:ea typeface="Verdana" pitchFamily="34" charset="0"/>
                <a:cs typeface="Verdana" pitchFamily="34" charset="0"/>
              </a:rPr>
              <a:t> Local Municipality</a:t>
            </a:r>
            <a:r>
              <a:rPr lang="en-ZA" b="1" dirty="0" smtClean="0">
                <a:latin typeface="Verdana" pitchFamily="34" charset="0"/>
                <a:ea typeface="Verdana" pitchFamily="34" charset="0"/>
                <a:cs typeface="Verdana" pitchFamily="34" charset="0"/>
              </a:rPr>
              <a:t> </a:t>
            </a:r>
            <a:endParaRPr lang="en-ZA" b="1" dirty="0" smtClean="0">
              <a:latin typeface="Verdana" pitchFamily="34" charset="0"/>
              <a:cs typeface="Times New Roman" pitchFamily="18" charset="0"/>
            </a:endParaRPr>
          </a:p>
          <a:p>
            <a:endParaRPr lang="en-ZA" b="1" dirty="0" smtClean="0">
              <a:latin typeface="Verdana" pitchFamily="34" charset="0"/>
              <a:cs typeface="Times New Roman" pitchFamily="18" charset="0"/>
            </a:endParaRPr>
          </a:p>
          <a:p>
            <a:endParaRPr lang="en-ZA" b="1" dirty="0" smtClean="0">
              <a:latin typeface="Verdana" pitchFamily="34" charset="0"/>
              <a:cs typeface="Times New Roman" pitchFamily="18" charset="0"/>
            </a:endParaRPr>
          </a:p>
          <a:p>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15</a:t>
            </a:fld>
            <a:endParaRPr lang="en-ZA"/>
          </a:p>
        </p:txBody>
      </p:sp>
      <p:sp>
        <p:nvSpPr>
          <p:cNvPr id="3" name="Rectangle 2"/>
          <p:cNvSpPr/>
          <p:nvPr/>
        </p:nvSpPr>
        <p:spPr>
          <a:xfrm>
            <a:off x="611560" y="1484784"/>
            <a:ext cx="7200800" cy="5632311"/>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Member Organisations  Municipality Continue</a:t>
            </a:r>
          </a:p>
          <a:p>
            <a:endParaRPr lang="en-ZA" b="1" dirty="0" smtClean="0">
              <a:latin typeface="Verdana" pitchFamily="34" charset="0"/>
              <a:cs typeface="Times New Roman" pitchFamily="18" charset="0"/>
            </a:endParaRPr>
          </a:p>
          <a:p>
            <a:r>
              <a:rPr lang="en-ZA" i="1" dirty="0" smtClean="0">
                <a:latin typeface="Verdana" pitchFamily="34" charset="0"/>
                <a:ea typeface="Verdana" pitchFamily="34" charset="0"/>
                <a:cs typeface="Verdana" pitchFamily="34" charset="0"/>
              </a:rPr>
              <a:t>Gauteng  </a:t>
            </a:r>
          </a:p>
          <a:p>
            <a:endParaRPr lang="en-ZA" i="1"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House of Hope (</a:t>
            </a:r>
            <a:r>
              <a:rPr lang="en-ZA" dirty="0" err="1" smtClean="0">
                <a:latin typeface="Verdana" pitchFamily="34" charset="0"/>
                <a:ea typeface="Verdana" pitchFamily="34" charset="0"/>
                <a:cs typeface="Verdana" pitchFamily="34" charset="0"/>
              </a:rPr>
              <a:t>Kagiso</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Mogali</a:t>
            </a:r>
            <a:r>
              <a:rPr lang="en-ZA" dirty="0" smtClean="0">
                <a:latin typeface="Verdana" pitchFamily="34" charset="0"/>
                <a:ea typeface="Verdana" pitchFamily="34" charset="0"/>
                <a:cs typeface="Verdana" pitchFamily="34" charset="0"/>
              </a:rPr>
              <a:t> City Municipality</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Itsoseng</a:t>
            </a:r>
            <a:r>
              <a:rPr lang="en-ZA" dirty="0" smtClean="0">
                <a:latin typeface="Verdana" pitchFamily="34" charset="0"/>
                <a:ea typeface="Verdana" pitchFamily="34" charset="0"/>
                <a:cs typeface="Verdana" pitchFamily="34" charset="0"/>
              </a:rPr>
              <a:t> Support Group for the Visually Impaired (</a:t>
            </a:r>
            <a:r>
              <a:rPr lang="en-ZA" dirty="0" err="1" smtClean="0">
                <a:latin typeface="Verdana" pitchFamily="34" charset="0"/>
                <a:ea typeface="Verdana" pitchFamily="34" charset="0"/>
                <a:cs typeface="Verdana" pitchFamily="34" charset="0"/>
              </a:rPr>
              <a:t>Katlehong</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Katlehong</a:t>
            </a:r>
            <a:r>
              <a:rPr lang="en-ZA" dirty="0" smtClean="0">
                <a:latin typeface="Verdana" pitchFamily="34" charset="0"/>
                <a:ea typeface="Verdana" pitchFamily="34" charset="0"/>
                <a:cs typeface="Verdana" pitchFamily="34" charset="0"/>
              </a:rPr>
              <a:t> Local Municipality</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Sisonke Inclusion for the Blind (</a:t>
            </a:r>
            <a:r>
              <a:rPr lang="en-ZA" dirty="0" err="1" smtClean="0">
                <a:latin typeface="Verdana" pitchFamily="34" charset="0"/>
                <a:ea typeface="Verdana" pitchFamily="34" charset="0"/>
                <a:cs typeface="Verdana" pitchFamily="34" charset="0"/>
              </a:rPr>
              <a:t>Hammanskraal</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Twane</a:t>
            </a:r>
            <a:r>
              <a:rPr lang="en-ZA" dirty="0" smtClean="0">
                <a:latin typeface="Verdana" pitchFamily="34" charset="0"/>
                <a:ea typeface="Verdana" pitchFamily="34" charset="0"/>
                <a:cs typeface="Verdana" pitchFamily="34" charset="0"/>
              </a:rPr>
              <a:t> Metropolitan Municipality</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Vukani</a:t>
            </a:r>
            <a:r>
              <a:rPr lang="en-ZA" dirty="0" smtClean="0">
                <a:latin typeface="Verdana" pitchFamily="34" charset="0"/>
                <a:ea typeface="Verdana" pitchFamily="34" charset="0"/>
                <a:cs typeface="Verdana" pitchFamily="34" charset="0"/>
              </a:rPr>
              <a:t> Ma </a:t>
            </a:r>
            <a:r>
              <a:rPr lang="en-ZA" dirty="0" err="1" smtClean="0">
                <a:latin typeface="Verdana" pitchFamily="34" charset="0"/>
                <a:ea typeface="Verdana" pitchFamily="34" charset="0"/>
                <a:cs typeface="Verdana" pitchFamily="34" charset="0"/>
              </a:rPr>
              <a:t>Afrika</a:t>
            </a:r>
            <a:r>
              <a:rPr lang="en-ZA" dirty="0" smtClean="0">
                <a:latin typeface="Verdana" pitchFamily="34" charset="0"/>
                <a:ea typeface="Verdana" pitchFamily="34" charset="0"/>
                <a:cs typeface="Verdana" pitchFamily="34" charset="0"/>
              </a:rPr>
              <a:t> (Soweto) City of Johannesburg Municipality</a:t>
            </a:r>
          </a:p>
          <a:p>
            <a:endParaRPr lang="en-ZA" i="1" dirty="0" smtClean="0">
              <a:latin typeface="Verdana" pitchFamily="34" charset="0"/>
              <a:ea typeface="Verdana" pitchFamily="34" charset="0"/>
              <a:cs typeface="Verdana" pitchFamily="34" charset="0"/>
            </a:endParaRPr>
          </a:p>
          <a:p>
            <a:endParaRPr lang="en-ZA" i="1" dirty="0" smtClean="0">
              <a:latin typeface="Verdana" pitchFamily="34" charset="0"/>
              <a:ea typeface="Verdana" pitchFamily="34" charset="0"/>
              <a:cs typeface="Verdana" pitchFamily="34" charset="0"/>
            </a:endParaRPr>
          </a:p>
          <a:p>
            <a:endParaRPr lang="en-ZA" i="1" dirty="0" smtClean="0">
              <a:latin typeface="Verdana" pitchFamily="34" charset="0"/>
              <a:ea typeface="Verdana" pitchFamily="34" charset="0"/>
              <a:cs typeface="Verdana" pitchFamily="34" charset="0"/>
            </a:endParaRPr>
          </a:p>
          <a:p>
            <a:endParaRPr lang="en-ZA" i="1" dirty="0" smtClean="0">
              <a:latin typeface="Verdana" pitchFamily="34" charset="0"/>
              <a:ea typeface="Verdana" pitchFamily="34" charset="0"/>
              <a:cs typeface="Verdana" pitchFamily="34" charset="0"/>
            </a:endParaRPr>
          </a:p>
          <a:p>
            <a:endParaRPr lang="en-ZA" i="1" dirty="0" smtClean="0">
              <a:latin typeface="Verdana" pitchFamily="34" charset="0"/>
              <a:ea typeface="Verdana" pitchFamily="34" charset="0"/>
              <a:cs typeface="Verdana" pitchFamily="34" charset="0"/>
            </a:endParaRPr>
          </a:p>
          <a:p>
            <a:endParaRPr lang="en-ZA" i="1" dirty="0" smtClean="0">
              <a:latin typeface="Verdana" pitchFamily="34" charset="0"/>
              <a:ea typeface="Verdana" pitchFamily="34" charset="0"/>
              <a:cs typeface="Verdana" pitchFamily="34" charset="0"/>
            </a:endParaRPr>
          </a:p>
          <a:p>
            <a:endParaRPr lang="en-ZA" i="1" dirty="0" smtClean="0">
              <a:latin typeface="Verdana" pitchFamily="34" charset="0"/>
              <a:ea typeface="Verdana" pitchFamily="34" charset="0"/>
              <a:cs typeface="Verdana"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16</a:t>
            </a:fld>
            <a:endParaRPr lang="en-ZA"/>
          </a:p>
        </p:txBody>
      </p:sp>
      <p:sp>
        <p:nvSpPr>
          <p:cNvPr id="77825" name="Rectangle 1"/>
          <p:cNvSpPr>
            <a:spLocks noChangeArrowheads="1"/>
          </p:cNvSpPr>
          <p:nvPr/>
        </p:nvSpPr>
        <p:spPr bwMode="auto">
          <a:xfrm>
            <a:off x="683568" y="1439935"/>
            <a:ext cx="763284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1"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fontAlgn="base">
              <a:spcBef>
                <a:spcPct val="0"/>
              </a:spcBef>
              <a:spcAft>
                <a:spcPct val="0"/>
              </a:spcAft>
            </a:pPr>
            <a:r>
              <a:rPr lang="en-ZA" b="1" dirty="0" smtClean="0">
                <a:latin typeface="Verdana" pitchFamily="34" charset="0"/>
                <a:ea typeface="Calibri" pitchFamily="34" charset="0"/>
                <a:cs typeface="Times New Roman" pitchFamily="18" charset="0"/>
              </a:rPr>
              <a:t>Member Organisations  Municipality Continue</a:t>
            </a:r>
          </a:p>
          <a:p>
            <a:pPr marL="0" marR="0" lvl="0" indent="0" algn="l" defTabSz="914400" rtl="0" eaLnBrk="1" fontAlgn="base" latinLnBrk="0" hangingPunct="1">
              <a:lnSpc>
                <a:spcPct val="100000"/>
              </a:lnSpc>
              <a:spcBef>
                <a:spcPct val="0"/>
              </a:spcBef>
              <a:spcAft>
                <a:spcPct val="0"/>
              </a:spcAft>
              <a:buClrTx/>
              <a:buSzTx/>
              <a:buFontTx/>
              <a:buNone/>
              <a:tabLst/>
            </a:pPr>
            <a:endParaRPr lang="en-ZA" i="1" dirty="0" smtClean="0">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0" i="1" u="none" strike="noStrike" cap="none" normalizeH="0" baseline="0" dirty="0" smtClean="0">
                <a:ln>
                  <a:noFill/>
                </a:ln>
                <a:solidFill>
                  <a:schemeClr val="tx1"/>
                </a:solidFill>
                <a:effectLst/>
                <a:latin typeface="Verdana" pitchFamily="34" charset="0"/>
                <a:ea typeface="Verdana" pitchFamily="34" charset="0"/>
                <a:cs typeface="Verdana" pitchFamily="34" charset="0"/>
              </a:rPr>
              <a:t>KwaZulu-Natal</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Zululwazi</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ZA"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Umlazi</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e-</a:t>
            </a:r>
            <a:r>
              <a:rPr kumimoji="0" lang="en-ZA"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Thekwini</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District Municipality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611560" y="1058993"/>
            <a:ext cx="799288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ZA" b="1" dirty="0" smtClean="0">
                <a:latin typeface="Verdana" pitchFamily="34" charset="0"/>
                <a:ea typeface="Calibri" pitchFamily="34" charset="0"/>
                <a:cs typeface="Times New Roman" pitchFamily="18" charset="0"/>
              </a:rPr>
              <a:t>Member Organisations Municipality Continue</a:t>
            </a: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a:p>
            <a:r>
              <a:rPr lang="en-ZA" i="1" dirty="0" smtClean="0">
                <a:latin typeface="Verdana" pitchFamily="34" charset="0"/>
                <a:ea typeface="Verdana" pitchFamily="34" charset="0"/>
                <a:cs typeface="Verdana" pitchFamily="34" charset="0"/>
              </a:rPr>
              <a:t>Limpopo </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Dilokong</a:t>
            </a:r>
            <a:r>
              <a:rPr lang="en-ZA" dirty="0" smtClean="0">
                <a:latin typeface="Verdana" pitchFamily="34" charset="0"/>
                <a:ea typeface="Verdana" pitchFamily="34" charset="0"/>
                <a:cs typeface="Verdana" pitchFamily="34" charset="0"/>
              </a:rPr>
              <a:t> (Sekhukhune) </a:t>
            </a:r>
            <a:r>
              <a:rPr lang="en-ZA" dirty="0" err="1" smtClean="0">
                <a:latin typeface="Verdana" pitchFamily="34" charset="0"/>
                <a:ea typeface="Verdana" pitchFamily="34" charset="0"/>
                <a:cs typeface="Verdana" pitchFamily="34" charset="0"/>
              </a:rPr>
              <a:t>Sekukhune</a:t>
            </a:r>
            <a:r>
              <a:rPr lang="en-ZA" dirty="0" smtClean="0">
                <a:latin typeface="Verdana" pitchFamily="34" charset="0"/>
                <a:ea typeface="Verdana" pitchFamily="34" charset="0"/>
                <a:cs typeface="Verdana" pitchFamily="34" charset="0"/>
              </a:rPr>
              <a:t> Municipality</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Fetagkgoma</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Apel</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Fetakgomo</a:t>
            </a:r>
            <a:r>
              <a:rPr lang="en-ZA" dirty="0" smtClean="0">
                <a:latin typeface="Verdana" pitchFamily="34" charset="0"/>
                <a:ea typeface="Verdana" pitchFamily="34" charset="0"/>
                <a:cs typeface="Verdana" pitchFamily="34" charset="0"/>
              </a:rPr>
              <a:t> Local Municipality</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Kom</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Kyk</a:t>
            </a:r>
            <a:r>
              <a:rPr lang="en-ZA" dirty="0" smtClean="0">
                <a:latin typeface="Verdana" pitchFamily="34" charset="0"/>
                <a:ea typeface="Verdana" pitchFamily="34" charset="0"/>
                <a:cs typeface="Verdana" pitchFamily="34" charset="0"/>
              </a:rPr>
              <a:t> Time (Jane </a:t>
            </a:r>
            <a:r>
              <a:rPr lang="en-ZA" dirty="0" err="1" smtClean="0">
                <a:latin typeface="Verdana" pitchFamily="34" charset="0"/>
                <a:ea typeface="Verdana" pitchFamily="34" charset="0"/>
                <a:cs typeface="Verdana" pitchFamily="34" charset="0"/>
              </a:rPr>
              <a:t>Furse</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Makhuduthamaga</a:t>
            </a:r>
            <a:r>
              <a:rPr lang="en-ZA" dirty="0" smtClean="0">
                <a:latin typeface="Verdana" pitchFamily="34" charset="0"/>
                <a:ea typeface="Verdana" pitchFamily="34" charset="0"/>
                <a:cs typeface="Verdana" pitchFamily="34" charset="0"/>
              </a:rPr>
              <a:t> Local Municipality</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Monsterlouse</a:t>
            </a:r>
            <a:r>
              <a:rPr lang="en-ZA" dirty="0" smtClean="0">
                <a:latin typeface="Verdana" pitchFamily="34" charset="0"/>
                <a:ea typeface="Verdana" pitchFamily="34" charset="0"/>
                <a:cs typeface="Verdana" pitchFamily="34" charset="0"/>
              </a:rPr>
              <a:t> Blind Society (Nebo) Elias </a:t>
            </a:r>
            <a:r>
              <a:rPr lang="en-ZA" dirty="0" err="1" smtClean="0">
                <a:latin typeface="Verdana" pitchFamily="34" charset="0"/>
                <a:ea typeface="Verdana" pitchFamily="34" charset="0"/>
                <a:cs typeface="Verdana" pitchFamily="34" charset="0"/>
              </a:rPr>
              <a:t>Motsoaledi</a:t>
            </a:r>
            <a:r>
              <a:rPr lang="en-ZA" dirty="0" smtClean="0">
                <a:latin typeface="Verdana" pitchFamily="34" charset="0"/>
                <a:ea typeface="Verdana" pitchFamily="34" charset="0"/>
                <a:cs typeface="Verdana" pitchFamily="34" charset="0"/>
              </a:rPr>
              <a:t> Local Municipality</a:t>
            </a:r>
          </a:p>
          <a:p>
            <a:endParaRPr lang="en-ZA" dirty="0" smtClean="0">
              <a:latin typeface="Verdana" pitchFamily="34" charset="0"/>
              <a:ea typeface="Verdana" pitchFamily="34" charset="0"/>
              <a:cs typeface="Verdana" pitchFamily="34" charset="0"/>
            </a:endParaRPr>
          </a:p>
          <a:p>
            <a:endParaRPr kumimoji="0" lang="en-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17</a:t>
            </a:fld>
            <a:endParaRPr lang="en-Z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18</a:t>
            </a:fld>
            <a:endParaRPr lang="en-ZA"/>
          </a:p>
        </p:txBody>
      </p:sp>
      <p:sp>
        <p:nvSpPr>
          <p:cNvPr id="3" name="Rectangle 2"/>
          <p:cNvSpPr/>
          <p:nvPr/>
        </p:nvSpPr>
        <p:spPr>
          <a:xfrm>
            <a:off x="611560" y="836712"/>
            <a:ext cx="7488832" cy="4247317"/>
          </a:xfrm>
          <a:prstGeom prst="rect">
            <a:avLst/>
          </a:prstGeom>
        </p:spPr>
        <p:txBody>
          <a:bodyPr wrap="square">
            <a:spAutoFit/>
          </a:bodyPr>
          <a:lstStyle/>
          <a:p>
            <a:pPr lvl="0" fontAlgn="base">
              <a:spcBef>
                <a:spcPct val="0"/>
              </a:spcBef>
              <a:spcAft>
                <a:spcPct val="0"/>
              </a:spcAft>
            </a:pPr>
            <a:r>
              <a:rPr lang="en-ZA" b="1" dirty="0" smtClean="0">
                <a:latin typeface="Verdana" pitchFamily="34" charset="0"/>
                <a:ea typeface="Calibri" pitchFamily="34" charset="0"/>
                <a:cs typeface="Times New Roman" pitchFamily="18" charset="0"/>
              </a:rPr>
              <a:t>Member Organisations Municipality Continue</a:t>
            </a: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a:p>
            <a:r>
              <a:rPr lang="en-ZA" i="1" dirty="0" smtClean="0">
                <a:latin typeface="Verdana" pitchFamily="34" charset="0"/>
                <a:ea typeface="Verdana" pitchFamily="34" charset="0"/>
                <a:cs typeface="Verdana" pitchFamily="34" charset="0"/>
              </a:rPr>
              <a:t>Limpopo</a:t>
            </a:r>
          </a:p>
          <a:p>
            <a:endParaRPr lang="en-ZA" i="1"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New is the Time (</a:t>
            </a:r>
            <a:r>
              <a:rPr lang="en-ZA" dirty="0" err="1" smtClean="0">
                <a:latin typeface="Verdana" pitchFamily="34" charset="0"/>
                <a:ea typeface="Verdana" pitchFamily="34" charset="0"/>
                <a:cs typeface="Verdana" pitchFamily="34" charset="0"/>
              </a:rPr>
              <a:t>Bela-Bela</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Bela-Bela</a:t>
            </a:r>
            <a:r>
              <a:rPr lang="en-ZA" dirty="0" smtClean="0">
                <a:latin typeface="Verdana" pitchFamily="34" charset="0"/>
                <a:ea typeface="Verdana" pitchFamily="34" charset="0"/>
                <a:cs typeface="Verdana" pitchFamily="34" charset="0"/>
              </a:rPr>
              <a:t> Local Municipality </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New Beginnings – (</a:t>
            </a:r>
            <a:r>
              <a:rPr lang="en-ZA" dirty="0" err="1" smtClean="0">
                <a:latin typeface="Verdana" pitchFamily="34" charset="0"/>
                <a:ea typeface="Verdana" pitchFamily="34" charset="0"/>
                <a:cs typeface="Verdana" pitchFamily="34" charset="0"/>
              </a:rPr>
              <a:t>Seshego</a:t>
            </a:r>
            <a:r>
              <a:rPr lang="en-ZA" dirty="0" smtClean="0">
                <a:latin typeface="Verdana" pitchFamily="34" charset="0"/>
                <a:ea typeface="Verdana" pitchFamily="34" charset="0"/>
                <a:cs typeface="Verdana" pitchFamily="34" charset="0"/>
              </a:rPr>
              <a:t>) Capricorn District Municipality</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Success Association (Tzaneen) Greater Tzaneen Municipality</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Univen</a:t>
            </a:r>
            <a:r>
              <a:rPr lang="en-ZA" dirty="0" smtClean="0">
                <a:latin typeface="Verdana" pitchFamily="34" charset="0"/>
                <a:ea typeface="Verdana" pitchFamily="34" charset="0"/>
                <a:cs typeface="Verdana" pitchFamily="34" charset="0"/>
              </a:rPr>
              <a:t> Blind SA (</a:t>
            </a:r>
            <a:r>
              <a:rPr lang="en-ZA" dirty="0" err="1" smtClean="0">
                <a:latin typeface="Verdana" pitchFamily="34" charset="0"/>
                <a:ea typeface="Verdana" pitchFamily="34" charset="0"/>
                <a:cs typeface="Verdana" pitchFamily="34" charset="0"/>
              </a:rPr>
              <a:t>Thoyandou</a:t>
            </a:r>
            <a:r>
              <a:rPr lang="en-ZA" dirty="0" smtClean="0">
                <a:latin typeface="Verdana" pitchFamily="34" charset="0"/>
                <a:ea typeface="Verdana" pitchFamily="34" charset="0"/>
                <a:cs typeface="Verdana" pitchFamily="34" charset="0"/>
              </a:rPr>
              <a:t>) Vhembe District Municipality </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Welcome Blind SA (</a:t>
            </a:r>
            <a:r>
              <a:rPr lang="en-ZA" dirty="0" err="1" smtClean="0">
                <a:latin typeface="Verdana" pitchFamily="34" charset="0"/>
                <a:ea typeface="Verdana" pitchFamily="34" charset="0"/>
                <a:cs typeface="Verdana" pitchFamily="34" charset="0"/>
              </a:rPr>
              <a:t>Sambo</a:t>
            </a:r>
            <a:r>
              <a:rPr lang="en-ZA" dirty="0" smtClean="0">
                <a:latin typeface="Verdana" pitchFamily="34" charset="0"/>
                <a:ea typeface="Verdana" pitchFamily="34" charset="0"/>
                <a:cs typeface="Verdana" pitchFamily="34" charset="0"/>
              </a:rPr>
              <a:t>) Giyani Local Municipality</a:t>
            </a:r>
            <a:endParaRPr lang="en-ZA" i="1" dirty="0" smtClean="0">
              <a:latin typeface="Verdana" pitchFamily="34" charset="0"/>
              <a:ea typeface="Verdana" pitchFamily="34" charset="0"/>
              <a:cs typeface="Verdana" pitchFamily="34" charset="0"/>
            </a:endParaRPr>
          </a:p>
          <a:p>
            <a:endParaRPr lang="en-ZA" i="1" dirty="0" smtClean="0">
              <a:latin typeface="Verdana" pitchFamily="34" charset="0"/>
              <a:ea typeface="Verdana" pitchFamily="34" charset="0"/>
              <a:cs typeface="Verdana" pitchFamily="34" charset="0"/>
            </a:endParaRPr>
          </a:p>
          <a:p>
            <a:endParaRPr lang="af-Z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115616" y="1072006"/>
            <a:ext cx="727280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ZA" b="1" dirty="0" smtClean="0">
                <a:latin typeface="Verdana" pitchFamily="34" charset="0"/>
                <a:ea typeface="Calibri" pitchFamily="34" charset="0"/>
                <a:cs typeface="Times New Roman" pitchFamily="18" charset="0"/>
              </a:rPr>
              <a:t>Member Organisations Municipality Continue</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r>
              <a:rPr lang="en-ZA" i="1" dirty="0" smtClean="0">
                <a:latin typeface="Verdana" pitchFamily="34" charset="0"/>
                <a:ea typeface="Verdana" pitchFamily="34" charset="0"/>
                <a:cs typeface="Verdana" pitchFamily="34" charset="0"/>
              </a:rPr>
              <a:t>Mpumalanga </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Kutala</a:t>
            </a:r>
            <a:r>
              <a:rPr lang="en-ZA" dirty="0" smtClean="0">
                <a:latin typeface="Verdana" pitchFamily="34" charset="0"/>
                <a:ea typeface="Verdana" pitchFamily="34" charset="0"/>
                <a:cs typeface="Verdana" pitchFamily="34" charset="0"/>
              </a:rPr>
              <a:t> Association for the Blind (</a:t>
            </a:r>
            <a:r>
              <a:rPr lang="en-ZA" dirty="0" err="1" smtClean="0">
                <a:latin typeface="Verdana" pitchFamily="34" charset="0"/>
                <a:ea typeface="Verdana" pitchFamily="34" charset="0"/>
                <a:cs typeface="Verdana" pitchFamily="34" charset="0"/>
              </a:rPr>
              <a:t>Embalenhle</a:t>
            </a:r>
            <a:r>
              <a:rPr lang="en-ZA" dirty="0" smtClean="0">
                <a:latin typeface="Verdana" pitchFamily="34" charset="0"/>
                <a:ea typeface="Verdana" pitchFamily="34" charset="0"/>
                <a:cs typeface="Verdana" pitchFamily="34" charset="0"/>
              </a:rPr>
              <a:t>) Thabo </a:t>
            </a:r>
            <a:r>
              <a:rPr lang="en-ZA" dirty="0" err="1" smtClean="0">
                <a:latin typeface="Verdana" pitchFamily="34" charset="0"/>
                <a:ea typeface="Verdana" pitchFamily="34" charset="0"/>
                <a:cs typeface="Verdana" pitchFamily="34" charset="0"/>
              </a:rPr>
              <a:t>Mofutsanyana</a:t>
            </a:r>
            <a:r>
              <a:rPr lang="en-ZA" dirty="0" smtClean="0">
                <a:latin typeface="Verdana" pitchFamily="34" charset="0"/>
                <a:ea typeface="Verdana" pitchFamily="34" charset="0"/>
                <a:cs typeface="Verdana" pitchFamily="34" charset="0"/>
              </a:rPr>
              <a:t> District Municipality</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Mbombela</a:t>
            </a:r>
            <a:r>
              <a:rPr lang="en-ZA" dirty="0" smtClean="0">
                <a:latin typeface="Verdana" pitchFamily="34" charset="0"/>
                <a:ea typeface="Verdana" pitchFamily="34" charset="0"/>
                <a:cs typeface="Verdana" pitchFamily="34" charset="0"/>
              </a:rPr>
              <a:t> Blind Association (</a:t>
            </a:r>
            <a:r>
              <a:rPr lang="en-ZA" dirty="0" err="1" smtClean="0">
                <a:latin typeface="Verdana" pitchFamily="34" charset="0"/>
                <a:ea typeface="Verdana" pitchFamily="34" charset="0"/>
                <a:cs typeface="Verdana" pitchFamily="34" charset="0"/>
              </a:rPr>
              <a:t>Mbombela</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Mbombela</a:t>
            </a:r>
            <a:r>
              <a:rPr lang="en-ZA" dirty="0" smtClean="0">
                <a:latin typeface="Verdana" pitchFamily="34" charset="0"/>
                <a:ea typeface="Verdana" pitchFamily="34" charset="0"/>
                <a:cs typeface="Verdana" pitchFamily="34" charset="0"/>
              </a:rPr>
              <a:t> Local Municipality</a:t>
            </a:r>
          </a:p>
          <a:p>
            <a:endParaRPr lang="en-ZA" dirty="0" smtClean="0">
              <a:latin typeface="Verdana" pitchFamily="34" charset="0"/>
              <a:ea typeface="Verdana" pitchFamily="34" charset="0"/>
              <a:cs typeface="Verdana" pitchFamily="34" charset="0"/>
            </a:endParaRPr>
          </a:p>
          <a:p>
            <a:r>
              <a:rPr lang="en-ZA" dirty="0" err="1" smtClean="0">
                <a:latin typeface="Verdana" pitchFamily="34" charset="0"/>
                <a:ea typeface="Verdana" pitchFamily="34" charset="0"/>
                <a:cs typeface="Verdana" pitchFamily="34" charset="0"/>
              </a:rPr>
              <a:t>Leseding</a:t>
            </a:r>
            <a:r>
              <a:rPr lang="en-ZA" dirty="0" smtClean="0">
                <a:latin typeface="Verdana" pitchFamily="34" charset="0"/>
                <a:ea typeface="Verdana" pitchFamily="34" charset="0"/>
                <a:cs typeface="Verdana" pitchFamily="34" charset="0"/>
              </a:rPr>
              <a:t> (Casteel) Bushbuckridge Local Municipality</a:t>
            </a:r>
            <a:endParaRPr lang="en-ZA" b="1" dirty="0" smtClean="0">
              <a:latin typeface="Verdana" pitchFamily="34" charset="0"/>
              <a:ea typeface="Verdana" pitchFamily="34" charset="0"/>
              <a:cs typeface="Verdana" pitchFamily="34" charset="0"/>
            </a:endParaRPr>
          </a:p>
          <a:p>
            <a:pPr lvl="0" fontAlgn="base">
              <a:spcBef>
                <a:spcPct val="0"/>
              </a:spcBef>
              <a:spcAft>
                <a:spcPct val="0"/>
              </a:spcAf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19</a:t>
            </a:fld>
            <a:endParaRPr lang="en-Z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611560" y="1610136"/>
            <a:ext cx="7128792" cy="26468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startAt="2"/>
              <a:tabLst/>
            </a:pPr>
            <a:endPar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startAt="2"/>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Blind SA Vision </a:t>
            </a:r>
          </a:p>
          <a:p>
            <a:pPr marL="228600" marR="0" lvl="0" indent="-228600" algn="l" defTabSz="914400" rtl="0" eaLnBrk="1" fontAlgn="base" latinLnBrk="0" hangingPunct="1">
              <a:lnSpc>
                <a:spcPct val="100000"/>
              </a:lnSpc>
              <a:spcBef>
                <a:spcPct val="0"/>
              </a:spcBef>
              <a:spcAft>
                <a:spcPct val="0"/>
              </a:spcAft>
              <a:buClrTx/>
              <a:buSzTx/>
              <a:buFontTx/>
              <a:buAutoNum type="arabicPeriod" startAt="2"/>
              <a:tabLst/>
            </a:pPr>
            <a:endParaRPr kumimoji="0" lang="af-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vision of Blind SA is to do whatever is necessary or conducive to empower visually impaired people to become economically self supporting and to live a full and meaningful life as citizens of South Africa.</a:t>
            </a:r>
            <a:endParaRPr lang="en-ZA" sz="1100"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sz="11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ZA" sz="1100"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2</a:t>
            </a:fld>
            <a:endParaRPr lang="en-Z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971600" y="1415848"/>
            <a:ext cx="741682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ZA" b="1" dirty="0" smtClean="0">
                <a:latin typeface="Verdana" pitchFamily="34" charset="0"/>
                <a:ea typeface="Calibri" pitchFamily="34" charset="0"/>
                <a:cs typeface="Times New Roman" pitchFamily="18" charset="0"/>
              </a:rPr>
              <a:t>Member Organisations Municipality Continue</a:t>
            </a:r>
          </a:p>
          <a:p>
            <a:pPr lvl="0" fontAlgn="base">
              <a:spcBef>
                <a:spcPct val="0"/>
              </a:spcBef>
              <a:spcAft>
                <a:spcPct val="0"/>
              </a:spcAft>
            </a:pPr>
            <a:endParaRPr kumimoji="0" lang="en-ZA" b="0"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Northern Cape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err="1" smtClean="0">
                <a:ln>
                  <a:noFill/>
                </a:ln>
                <a:solidFill>
                  <a:schemeClr val="tx1"/>
                </a:solidFill>
                <a:effectLst/>
                <a:latin typeface="Verdana" pitchFamily="34" charset="0"/>
                <a:ea typeface="Calibri" pitchFamily="34" charset="0"/>
                <a:cs typeface="Times New Roman" pitchFamily="18" charset="0"/>
              </a:rPr>
              <a:t>Itireleng</a:t>
            </a: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Association for the Blind (</a:t>
            </a:r>
            <a:r>
              <a:rPr kumimoji="0" lang="en-ZA" b="0" i="0" u="none" strike="noStrike" cap="none" normalizeH="0" baseline="0" dirty="0" err="1" smtClean="0">
                <a:ln>
                  <a:noFill/>
                </a:ln>
                <a:solidFill>
                  <a:schemeClr val="tx1"/>
                </a:solidFill>
                <a:effectLst/>
                <a:latin typeface="Verdana" pitchFamily="34" charset="0"/>
                <a:ea typeface="Calibri" pitchFamily="34" charset="0"/>
                <a:cs typeface="Times New Roman" pitchFamily="18" charset="0"/>
              </a:rPr>
              <a:t>Warenton</a:t>
            </a: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t>
            </a:r>
            <a:r>
              <a:rPr kumimoji="0" lang="en-ZA" b="0" i="0" u="none" strike="noStrike" cap="none" normalizeH="0" baseline="0" dirty="0" err="1" smtClean="0">
                <a:ln>
                  <a:noFill/>
                </a:ln>
                <a:solidFill>
                  <a:schemeClr val="tx1"/>
                </a:solidFill>
                <a:effectLst/>
                <a:latin typeface="Verdana" pitchFamily="34" charset="0"/>
                <a:ea typeface="Calibri" pitchFamily="34" charset="0"/>
                <a:cs typeface="Times New Roman" pitchFamily="18" charset="0"/>
              </a:rPr>
              <a:t>Magareng</a:t>
            </a: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Local Municipality</a:t>
            </a: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20</a:t>
            </a:fld>
            <a:endParaRPr lang="en-Z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21</a:t>
            </a:fld>
            <a:endParaRPr lang="en-ZA"/>
          </a:p>
        </p:txBody>
      </p:sp>
      <p:sp>
        <p:nvSpPr>
          <p:cNvPr id="79873" name="Rectangle 1"/>
          <p:cNvSpPr>
            <a:spLocks noChangeArrowheads="1"/>
          </p:cNvSpPr>
          <p:nvPr/>
        </p:nvSpPr>
        <p:spPr bwMode="auto">
          <a:xfrm>
            <a:off x="971600" y="1385929"/>
            <a:ext cx="720080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0" i="1" u="none" strike="noStrike" cap="none" normalizeH="0" baseline="0" dirty="0" smtClean="0">
                <a:ln>
                  <a:noFill/>
                </a:ln>
                <a:solidFill>
                  <a:schemeClr val="tx1"/>
                </a:solidFill>
                <a:effectLst/>
                <a:latin typeface="Verdana" pitchFamily="34" charset="0"/>
                <a:ea typeface="Verdana" pitchFamily="34" charset="0"/>
                <a:cs typeface="Verdana" pitchFamily="34" charset="0"/>
              </a:rPr>
              <a:t>Western Cape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Blind SA </a:t>
            </a:r>
            <a:r>
              <a:rPr kumimoji="0" lang="en-ZA"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Breedevallei</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(Worcester) </a:t>
            </a:r>
            <a:r>
              <a:rPr kumimoji="0" lang="en-ZA"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Breedevalley</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Municipality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Blind SA Peninsula (Cape Town) City of Cape Town Municipality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755576" y="1400019"/>
            <a:ext cx="784887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7. Blind SA GOALS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sz="1800" b="0" i="0" u="none" strike="noStrike" cap="none" normalizeH="0" baseline="0" dirty="0" smtClean="0">
              <a:ln>
                <a:noFill/>
              </a:ln>
              <a:solidFill>
                <a:schemeClr val="tx1"/>
              </a:solidFill>
              <a:effectLst/>
              <a:latin typeface="Arial" pitchFamily="34" charset="0"/>
              <a:cs typeface="Arial" pitchFamily="34" charset="0"/>
            </a:endParaRPr>
          </a:p>
          <a:p>
            <a:r>
              <a:rPr lang="en-ZA" dirty="0" smtClean="0">
                <a:latin typeface="Verdana" pitchFamily="34" charset="0"/>
                <a:ea typeface="Verdana" pitchFamily="34" charset="0"/>
                <a:cs typeface="Verdana" pitchFamily="34" charset="0"/>
              </a:rPr>
              <a:t>ANNUAL PERFORMANCE PLAN</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1 APRIL 2017-31 MARCH 2018 </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ALIGNED TO DAC AND NDP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22</a:t>
            </a:fld>
            <a:endParaRPr lang="en-Z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611560" y="1004833"/>
            <a:ext cx="7992888"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ZA" b="1" dirty="0" smtClean="0">
                <a:latin typeface="Verdana" pitchFamily="34" charset="0"/>
                <a:ea typeface="Calibri" pitchFamily="34" charset="0"/>
                <a:cs typeface="Times New Roman" pitchFamily="18" charset="0"/>
              </a:rPr>
              <a:t>GOAL 1 GOVERNANCE AND ADMINISTRATION</a:t>
            </a:r>
            <a:endPar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Objective 1.1 Good Governance</a:t>
            </a: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Calibri" pitchFamily="34" charset="0"/>
              <a:cs typeface="Times New Roman" pitchFamily="18" charset="0"/>
            </a:endParaRPr>
          </a:p>
          <a:p>
            <a:r>
              <a:rPr lang="en-ZA" dirty="0" smtClean="0">
                <a:latin typeface="Verdana" pitchFamily="34" charset="0"/>
                <a:ea typeface="Verdana" pitchFamily="34" charset="0"/>
                <a:cs typeface="Verdana" pitchFamily="34" charset="0"/>
              </a:rPr>
              <a:t>To facilitate governance oversight, review and monitoring of Blind SA’s administration, management and operations to ensure good governance, transparency and accountability in accordance with Blind SA constitution and policies, NPO Act, PBO and SARS legislation, PFMA, King III, and other statutory legislation and policies By executing the instructions and implementing the resolutions of the General Assembly and the Executive Committee.</a:t>
            </a: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23</a:t>
            </a:fld>
            <a:endParaRPr lang="en-ZA"/>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24</a:t>
            </a:fld>
            <a:endParaRPr lang="en-ZA"/>
          </a:p>
        </p:txBody>
      </p:sp>
      <p:sp>
        <p:nvSpPr>
          <p:cNvPr id="3" name="Rectangle 2"/>
          <p:cNvSpPr/>
          <p:nvPr/>
        </p:nvSpPr>
        <p:spPr>
          <a:xfrm>
            <a:off x="611560" y="980728"/>
            <a:ext cx="7560840" cy="3693319"/>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Objective 1.1 Good Governance</a:t>
            </a:r>
          </a:p>
          <a:p>
            <a:endParaRPr lang="en-ZA" b="1" dirty="0" smtClean="0">
              <a:latin typeface="Verdana" pitchFamily="34" charset="0"/>
              <a:ea typeface="Calibri" pitchFamily="34" charset="0"/>
              <a:cs typeface="Times New Roman" pitchFamily="18" charset="0"/>
            </a:endParaRPr>
          </a:p>
          <a:p>
            <a:r>
              <a:rPr lang="en-ZA" b="1" dirty="0" smtClean="0">
                <a:latin typeface="Verdana" pitchFamily="34" charset="0"/>
                <a:ea typeface="Verdana" pitchFamily="34" charset="0"/>
                <a:cs typeface="Verdana" pitchFamily="34" charset="0"/>
              </a:rPr>
              <a:t>Activities:</a:t>
            </a:r>
          </a:p>
          <a:p>
            <a:endParaRPr lang="en-ZA" b="1"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Meetings – </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General Assembly, Executive Committee meetings, Advocacy Committee meetings, Braille Committee meetings, Education and Early Childhood Development Committee meetings, Employment Committee meetings, Finance and Human Resources Committee, Constitution Committee meeting</a:t>
            </a:r>
          </a:p>
          <a:p>
            <a:r>
              <a:rPr lang="en-ZA" dirty="0" smtClean="0">
                <a:latin typeface="Verdana" pitchFamily="34" charset="0"/>
                <a:ea typeface="Verdana" pitchFamily="34" charset="0"/>
                <a:cs typeface="Verdana" pitchFamily="34" charset="0"/>
              </a:rPr>
              <a:t>Screening Committee meetings </a:t>
            </a:r>
          </a:p>
          <a:p>
            <a:endParaRPr lang="en-ZA" dirty="0" smtClean="0">
              <a:latin typeface="Verdana" pitchFamily="34" charset="0"/>
              <a:ea typeface="Verdana" pitchFamily="34" charset="0"/>
              <a:cs typeface="Verdan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25</a:t>
            </a:fld>
            <a:endParaRPr lang="en-ZA"/>
          </a:p>
        </p:txBody>
      </p:sp>
      <p:sp>
        <p:nvSpPr>
          <p:cNvPr id="80897" name="Rectangle 1"/>
          <p:cNvSpPr>
            <a:spLocks noChangeArrowheads="1"/>
          </p:cNvSpPr>
          <p:nvPr/>
        </p:nvSpPr>
        <p:spPr bwMode="auto">
          <a:xfrm>
            <a:off x="755576" y="1150061"/>
            <a:ext cx="777686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ZA" b="1" dirty="0" smtClean="0">
                <a:latin typeface="Verdana" pitchFamily="34" charset="0"/>
                <a:ea typeface="Calibri" pitchFamily="34" charset="0"/>
                <a:cs typeface="Times New Roman" pitchFamily="18" charset="0"/>
              </a:rPr>
              <a:t>Objective 1.1 Good Governance</a:t>
            </a:r>
          </a:p>
          <a:p>
            <a:pPr lvl="0" fontAlgn="base">
              <a:spcBef>
                <a:spcPct val="0"/>
              </a:spcBef>
              <a:spcAft>
                <a:spcPct val="0"/>
              </a:spcAft>
            </a:pPr>
            <a:endPar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Performance Indicators:</a:t>
            </a: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ZA"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Meeting documentation</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ZA" dirty="0" smtClean="0">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ZA" dirty="0" smtClean="0">
                <a:latin typeface="Verdana" pitchFamily="34" charset="0"/>
                <a:ea typeface="Calibri" pitchFamily="34" charset="0"/>
                <a:cs typeface="Times New Roman" pitchFamily="18" charset="0"/>
              </a:rPr>
              <a:t> Convening meetings</a:t>
            </a:r>
            <a:endParaRPr kumimoji="0" lang="en-ZA"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a:t>
            </a:r>
            <a:endParaRPr kumimoji="0" lang="en-Z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26</a:t>
            </a:fld>
            <a:endParaRPr lang="en-ZA"/>
          </a:p>
        </p:txBody>
      </p:sp>
      <p:sp>
        <p:nvSpPr>
          <p:cNvPr id="3" name="Rectangle 2"/>
          <p:cNvSpPr/>
          <p:nvPr/>
        </p:nvSpPr>
        <p:spPr>
          <a:xfrm>
            <a:off x="971600" y="332656"/>
            <a:ext cx="7797221" cy="2308324"/>
          </a:xfrm>
          <a:prstGeom prst="rect">
            <a:avLst/>
          </a:prstGeom>
        </p:spPr>
        <p:txBody>
          <a:bodyPr wrap="square">
            <a:spAutoFit/>
          </a:bodyPr>
          <a:lstStyle/>
          <a:p>
            <a:pPr lvl="0" fontAlgn="base">
              <a:spcBef>
                <a:spcPct val="0"/>
              </a:spcBef>
              <a:spcAft>
                <a:spcPct val="0"/>
              </a:spcAft>
            </a:pPr>
            <a:r>
              <a:rPr lang="en-ZA" b="1" dirty="0" smtClean="0">
                <a:latin typeface="Verdana" pitchFamily="34" charset="0"/>
                <a:ea typeface="Calibri" pitchFamily="34" charset="0"/>
                <a:cs typeface="Times New Roman" pitchFamily="18" charset="0"/>
              </a:rPr>
              <a:t>Objective 1.1 Good Governance</a:t>
            </a: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lvl="0" fontAlgn="base">
              <a:spcBef>
                <a:spcPct val="0"/>
              </a:spcBef>
              <a:spcAft>
                <a:spcPct val="0"/>
              </a:spcAft>
            </a:pPr>
            <a:r>
              <a:rPr lang="en-ZA" b="1" dirty="0" smtClean="0">
                <a:latin typeface="Verdana" pitchFamily="34" charset="0"/>
                <a:ea typeface="Calibri" pitchFamily="34" charset="0"/>
                <a:cs typeface="Times New Roman" pitchFamily="18" charset="0"/>
              </a:rPr>
              <a:t>Output:</a:t>
            </a: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lvl="0"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Regular Meetings – Blind SA Constitution</a:t>
            </a:r>
          </a:p>
          <a:p>
            <a:pPr lvl="0"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lvl="0"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Compliance - Legislation</a:t>
            </a:r>
          </a:p>
          <a:p>
            <a:pPr lvl="0" fontAlgn="base">
              <a:spcBef>
                <a:spcPct val="0"/>
              </a:spcBef>
              <a:spcAft>
                <a:spcPct val="0"/>
              </a:spcAft>
              <a:buFont typeface="Arial" pitchFamily="34" charset="0"/>
              <a:buChar char="•"/>
            </a:pPr>
            <a:endParaRPr lang="en-ZA" b="1" dirty="0" smtClean="0">
              <a:latin typeface="Verdana" pitchFamily="34" charset="0"/>
              <a:ea typeface="Calibri" pitchFamily="34"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27</a:t>
            </a:fld>
            <a:endParaRPr lang="en-ZA"/>
          </a:p>
        </p:txBody>
      </p:sp>
      <p:sp>
        <p:nvSpPr>
          <p:cNvPr id="83969" name="Rectangle 1"/>
          <p:cNvSpPr>
            <a:spLocks noChangeArrowheads="1"/>
          </p:cNvSpPr>
          <p:nvPr/>
        </p:nvSpPr>
        <p:spPr bwMode="auto">
          <a:xfrm>
            <a:off x="395536" y="1057891"/>
            <a:ext cx="79208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Objective 1.2 Strengthening Member Organisations</a:t>
            </a: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To strengthen member organisations throughout the country that are affiliated to Blind SA by ensuring that they comply with legislation, policy and constitutional provisions and to function effectively and efficiently to serve and empower  blind and partially sighted persons who are members and those who are from the surrounding neighbourhood.</a:t>
            </a:r>
          </a:p>
          <a:p>
            <a:pPr marL="0" marR="0" lvl="0" indent="0" algn="l" defTabSz="914400" rtl="0" eaLnBrk="0" fontAlgn="base" latinLnBrk="0" hangingPunct="0">
              <a:lnSpc>
                <a:spcPct val="100000"/>
              </a:lnSpc>
              <a:spcBef>
                <a:spcPct val="0"/>
              </a:spcBef>
              <a:spcAft>
                <a:spcPct val="0"/>
              </a:spcAft>
              <a:buClrTx/>
              <a:buSzTx/>
              <a:buFontTx/>
              <a:buNone/>
              <a:tabLst/>
            </a:pPr>
            <a:endParaRPr lang="en-ZA"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28</a:t>
            </a:fld>
            <a:endParaRPr lang="en-ZA"/>
          </a:p>
        </p:txBody>
      </p:sp>
      <p:sp>
        <p:nvSpPr>
          <p:cNvPr id="3" name="Rectangle 2"/>
          <p:cNvSpPr/>
          <p:nvPr/>
        </p:nvSpPr>
        <p:spPr>
          <a:xfrm>
            <a:off x="755576" y="548680"/>
            <a:ext cx="7488832" cy="3970318"/>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1.2 Strengthening Member Organisations</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Activities:</a:t>
            </a:r>
          </a:p>
          <a:p>
            <a:endParaRPr lang="en-ZA" b="1"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Mentorship and Coaching Activities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Organisational Capacity Assessment</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Capacity Building Workshops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 Training: Good Governance Management and Administration</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 Training: Financial Management and Fundraising</a:t>
            </a:r>
          </a:p>
          <a:p>
            <a:endParaRPr lang="en-ZA" dirty="0" smtClean="0">
              <a:latin typeface="Verdana" pitchFamily="34" charset="0"/>
              <a:ea typeface="Verdana" pitchFamily="34" charset="0"/>
              <a:cs typeface="Verdan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29</a:t>
            </a:fld>
            <a:endParaRPr lang="en-ZA"/>
          </a:p>
        </p:txBody>
      </p:sp>
      <p:sp>
        <p:nvSpPr>
          <p:cNvPr id="3" name="Rectangle 2"/>
          <p:cNvSpPr/>
          <p:nvPr/>
        </p:nvSpPr>
        <p:spPr>
          <a:xfrm>
            <a:off x="611560" y="692697"/>
            <a:ext cx="7344816" cy="3970318"/>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1.2 Strengthening Member Organisations - continue</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Activities:</a:t>
            </a:r>
            <a:endParaRPr lang="en-US" dirty="0" smtClean="0">
              <a:latin typeface="Verdana" pitchFamily="34" charset="0"/>
              <a:ea typeface="Verdana" pitchFamily="34" charset="0"/>
              <a:cs typeface="Verdana" pitchFamily="34" charset="0"/>
            </a:endParaRP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 Training: Advocacy and Human Rights</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 Training: Placement in Employment, </a:t>
            </a:r>
            <a:r>
              <a:rPr lang="en-US" dirty="0" err="1" smtClean="0">
                <a:latin typeface="Verdana" pitchFamily="34" charset="0"/>
                <a:ea typeface="Verdana" pitchFamily="34" charset="0"/>
                <a:cs typeface="Verdana" pitchFamily="34" charset="0"/>
              </a:rPr>
              <a:t>Learnerships</a:t>
            </a:r>
            <a:r>
              <a:rPr lang="en-US" dirty="0" smtClean="0">
                <a:latin typeface="Verdana" pitchFamily="34" charset="0"/>
                <a:ea typeface="Verdana" pitchFamily="34" charset="0"/>
                <a:cs typeface="Verdana" pitchFamily="34" charset="0"/>
              </a:rPr>
              <a:t> and skills</a:t>
            </a:r>
          </a:p>
          <a:p>
            <a:pPr>
              <a:buFont typeface="Arial" pitchFamily="34" charset="0"/>
              <a:buChar char="•"/>
            </a:pPr>
            <a:endParaRPr lang="en-US"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 Vocational and entrepreneurial Development</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 Training: Events and Function Management</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US" dirty="0" smtClean="0">
                <a:latin typeface="Verdana" pitchFamily="34" charset="0"/>
                <a:ea typeface="Verdana" pitchFamily="34" charset="0"/>
                <a:cs typeface="Verdana" pitchFamily="34" charset="0"/>
              </a:rPr>
              <a:t> Training in Leadership and Empowerment</a:t>
            </a:r>
            <a:endParaRPr lang="en-ZA"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187624" y="1484785"/>
            <a:ext cx="6048672" cy="37769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buFontTx/>
              <a:buAutoNum type="arabicPeriod" startAt="3"/>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Blind SA Mission Statement</a:t>
            </a:r>
          </a:p>
          <a:p>
            <a:pPr marL="457200" marR="0" lvl="0" indent="-457200" algn="l" defTabSz="914400" rtl="0" eaLnBrk="1" fontAlgn="base" latinLnBrk="0" hangingPunct="1">
              <a:lnSpc>
                <a:spcPct val="100000"/>
              </a:lnSpc>
              <a:spcBef>
                <a:spcPct val="0"/>
              </a:spcBef>
              <a:spcAft>
                <a:spcPct val="0"/>
              </a:spcAft>
              <a:buClrTx/>
              <a:buSzTx/>
              <a:tabLst/>
            </a:pPr>
            <a:endParaRPr kumimoji="0" lang="af-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mission of Blind SA is to promote the interests of all visually impaired people through the provision of appropriate services –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To create an informed blind society,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To enable them to gain meaningful employment,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To enhance their quality of life, and </a:t>
            </a:r>
            <a:endParaRPr kumimoji="0" lang="af-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To incorporate them into everyday life.</a:t>
            </a:r>
            <a:endParaRPr kumimoji="0" lang="af-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3</a:t>
            </a:fld>
            <a:endParaRPr lang="en-ZA"/>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30</a:t>
            </a:fld>
            <a:endParaRPr lang="en-ZA"/>
          </a:p>
        </p:txBody>
      </p:sp>
      <p:sp>
        <p:nvSpPr>
          <p:cNvPr id="88065" name="Rectangle 1"/>
          <p:cNvSpPr>
            <a:spLocks noChangeArrowheads="1"/>
          </p:cNvSpPr>
          <p:nvPr/>
        </p:nvSpPr>
        <p:spPr bwMode="auto">
          <a:xfrm>
            <a:off x="827584" y="404020"/>
            <a:ext cx="7128792"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lvl="0" fontAlgn="base">
              <a:spcBef>
                <a:spcPct val="0"/>
              </a:spcBef>
              <a:spcAft>
                <a:spcPct val="0"/>
              </a:spcAft>
            </a:pPr>
            <a:r>
              <a:rPr lang="en-ZA" b="1" dirty="0" smtClean="0">
                <a:latin typeface="Verdana" pitchFamily="34" charset="0"/>
                <a:ea typeface="Verdana" pitchFamily="34" charset="0"/>
                <a:cs typeface="Verdana" pitchFamily="34" charset="0"/>
              </a:rPr>
              <a:t>Objective 1.2 Strengthening Member Organisations</a:t>
            </a:r>
          </a:p>
          <a:p>
            <a:pPr lvl="0" fontAlgn="base">
              <a:spcBef>
                <a:spcPct val="0"/>
              </a:spcBef>
              <a:spcAft>
                <a:spcPct val="0"/>
              </a:spcAft>
            </a:pPr>
            <a:endParaRPr lang="en-ZA" b="1" dirty="0" smtClean="0">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Performance Indicators: </a:t>
            </a: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 </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Mentorship Guidelines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ZA" dirty="0" smtClean="0">
                <a:latin typeface="Verdana" pitchFamily="34" charset="0"/>
                <a:ea typeface="Verdana" pitchFamily="34" charset="0"/>
                <a:cs typeface="Verdana" pitchFamily="34" charset="0"/>
              </a:rPr>
              <a:t> I</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mplementation Plan</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Resource Toolkits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M&amp;E tools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31</a:t>
            </a:fld>
            <a:endParaRPr lang="en-ZA"/>
          </a:p>
        </p:txBody>
      </p:sp>
      <p:sp>
        <p:nvSpPr>
          <p:cNvPr id="87041" name="Rectangle 1"/>
          <p:cNvSpPr>
            <a:spLocks noChangeArrowheads="1"/>
          </p:cNvSpPr>
          <p:nvPr/>
        </p:nvSpPr>
        <p:spPr bwMode="auto">
          <a:xfrm>
            <a:off x="611561" y="654847"/>
            <a:ext cx="828092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ZA" b="1" dirty="0" smtClean="0">
                <a:latin typeface="Verdana" pitchFamily="34" charset="0"/>
                <a:ea typeface="Verdana" pitchFamily="34" charset="0"/>
                <a:cs typeface="Verdana" pitchFamily="34" charset="0"/>
              </a:rPr>
              <a:t>Objective 1.2 Strengthening Member Organisations</a:t>
            </a:r>
            <a:endPar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Output: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Organizational </a:t>
            </a:r>
            <a:r>
              <a:rPr lang="en-ZA" dirty="0" smtClean="0">
                <a:latin typeface="Verdana" pitchFamily="34" charset="0"/>
                <a:ea typeface="Verdana" pitchFamily="34" charset="0"/>
                <a:cs typeface="Verdana" pitchFamily="34" charset="0"/>
              </a:rPr>
              <a:t>ca</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pacity assessment is undertaken</a:t>
            </a:r>
          </a:p>
          <a:p>
            <a:pPr marL="0" marR="0" lvl="0" indent="0" algn="l" defTabSz="914400" rtl="0" eaLnBrk="0" fontAlgn="base" latinLnBrk="0" hangingPunct="0">
              <a:lnSpc>
                <a:spcPct val="100000"/>
              </a:lnSpc>
              <a:spcBef>
                <a:spcPct val="0"/>
              </a:spcBef>
              <a:spcAft>
                <a:spcPct val="0"/>
              </a:spcAft>
              <a:buClrTx/>
              <a:buSzTx/>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Capacity </a:t>
            </a:r>
            <a:r>
              <a:rPr lang="en-ZA" dirty="0" smtClean="0">
                <a:latin typeface="Verdana" pitchFamily="34" charset="0"/>
                <a:ea typeface="Verdana" pitchFamily="34" charset="0"/>
                <a:cs typeface="Verdana" pitchFamily="34" charset="0"/>
              </a:rPr>
              <a:t>Building</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Workshops held</a:t>
            </a:r>
          </a:p>
          <a:p>
            <a:pPr marL="0" marR="0" lvl="0" indent="0" algn="l" defTabSz="914400" rtl="0" eaLnBrk="0" fontAlgn="base" latinLnBrk="0" hangingPunct="0">
              <a:lnSpc>
                <a:spcPct val="100000"/>
              </a:lnSpc>
              <a:spcBef>
                <a:spcPct val="0"/>
              </a:spcBef>
              <a:spcAft>
                <a:spcPct val="0"/>
              </a:spcAft>
              <a:buClrTx/>
              <a:buSzTx/>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32</a:t>
            </a:fld>
            <a:endParaRPr lang="en-ZA"/>
          </a:p>
        </p:txBody>
      </p:sp>
      <p:sp>
        <p:nvSpPr>
          <p:cNvPr id="91137" name="Rectangle 1"/>
          <p:cNvSpPr>
            <a:spLocks noChangeArrowheads="1"/>
          </p:cNvSpPr>
          <p:nvPr/>
        </p:nvSpPr>
        <p:spPr bwMode="auto">
          <a:xfrm>
            <a:off x="683568" y="1115095"/>
            <a:ext cx="727280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ZA" b="1" dirty="0" smtClean="0">
                <a:latin typeface="Verdana" pitchFamily="34" charset="0"/>
                <a:ea typeface="Verdana" pitchFamily="34" charset="0"/>
                <a:cs typeface="Verdana" pitchFamily="34" charset="0"/>
              </a:rPr>
              <a:t>Objective 1.2 Strengthening Member Organisations</a:t>
            </a:r>
            <a:endPar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Budget Cost: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R2 529 700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33</a:t>
            </a:fld>
            <a:endParaRPr lang="en-ZA"/>
          </a:p>
        </p:txBody>
      </p:sp>
      <p:sp>
        <p:nvSpPr>
          <p:cNvPr id="92161" name="Rectangle 1"/>
          <p:cNvSpPr>
            <a:spLocks noChangeArrowheads="1"/>
          </p:cNvSpPr>
          <p:nvPr/>
        </p:nvSpPr>
        <p:spPr bwMode="auto">
          <a:xfrm>
            <a:off x="467544" y="1212417"/>
            <a:ext cx="835292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1"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ZA" b="1" dirty="0" smtClean="0">
                <a:latin typeface="Verdana" pitchFamily="34" charset="0"/>
                <a:ea typeface="Verdana" pitchFamily="34" charset="0"/>
                <a:cs typeface="Verdana" pitchFamily="34" charset="0"/>
              </a:rPr>
              <a:t>Objective 1</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1"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i="1" dirty="0" smtClean="0">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0" i="1" u="none" strike="noStrike" cap="none" normalizeH="0" baseline="0" dirty="0" smtClean="0">
                <a:ln>
                  <a:noFill/>
                </a:ln>
                <a:solidFill>
                  <a:schemeClr val="tx1"/>
                </a:solidFill>
                <a:effectLst/>
                <a:latin typeface="Verdana" pitchFamily="34" charset="0"/>
                <a:ea typeface="Verdana" pitchFamily="34" charset="0"/>
                <a:cs typeface="Verdana" pitchFamily="34" charset="0"/>
              </a:rPr>
              <a:t>NDP</a:t>
            </a:r>
            <a:r>
              <a:rPr kumimoji="0" lang="en-ZA" b="0" i="1" u="none" strike="noStrike" cap="none" normalizeH="0" baseline="0" dirty="0" smtClean="0">
                <a:ln>
                  <a:noFill/>
                </a:ln>
                <a:solidFill>
                  <a:srgbClr val="58595B"/>
                </a:solidFill>
                <a:effectLst/>
                <a:latin typeface="Verdana" pitchFamily="34" charset="0"/>
                <a:ea typeface="Verdana" pitchFamily="34" charset="0"/>
                <a:cs typeface="Verdana" pitchFamily="34" charset="0"/>
              </a:rPr>
              <a:t> </a:t>
            </a:r>
            <a:r>
              <a:rPr kumimoji="0" lang="en-ZA" b="0" i="1" u="none" strike="noStrike" cap="none" normalizeH="0" baseline="0" dirty="0" smtClean="0">
                <a:ln>
                  <a:noFill/>
                </a:ln>
                <a:solidFill>
                  <a:schemeClr val="tx1"/>
                </a:solidFill>
                <a:effectLst/>
                <a:latin typeface="Verdana" pitchFamily="34" charset="0"/>
                <a:ea typeface="Verdana" pitchFamily="34" charset="0"/>
                <a:cs typeface="Verdana" pitchFamily="34" charset="0"/>
              </a:rPr>
              <a:t>Outcome 5, 11 and 14.</a:t>
            </a: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539552" y="2110664"/>
            <a:ext cx="8136904" cy="12926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2400"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Goal 2 Social Cohesion and Empowerment</a:t>
            </a:r>
            <a:r>
              <a:rPr kumimoji="0" lang="en-ZA" sz="2400" b="1" i="0" u="none" strike="noStrike" cap="none" normalizeH="0" baseline="0" dirty="0" smtClean="0">
                <a:ln>
                  <a:noFill/>
                </a:ln>
                <a:solidFill>
                  <a:srgbClr val="58595B"/>
                </a:solidFill>
                <a:effectLst/>
                <a:latin typeface="Verdana" pitchFamily="34" charset="0"/>
                <a:ea typeface="Verdana" pitchFamily="34" charset="0"/>
                <a:cs typeface="Verdana" pitchFamily="34" charset="0"/>
              </a:rPr>
              <a:t> </a:t>
            </a:r>
            <a:endParaRPr kumimoji="0" lang="af-ZA" sz="24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sz="1800"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34</a:t>
            </a:fld>
            <a:endParaRPr lang="en-ZA"/>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35</a:t>
            </a:fld>
            <a:endParaRPr lang="en-ZA"/>
          </a:p>
        </p:txBody>
      </p:sp>
      <p:sp>
        <p:nvSpPr>
          <p:cNvPr id="93186" name="Rectangle 2"/>
          <p:cNvSpPr>
            <a:spLocks noChangeArrowheads="1"/>
          </p:cNvSpPr>
          <p:nvPr/>
        </p:nvSpPr>
        <p:spPr bwMode="auto">
          <a:xfrm>
            <a:off x="899592" y="1183996"/>
            <a:ext cx="7488832"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Objective 2 Accessible Publications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To produce quality </a:t>
            </a:r>
            <a:r>
              <a:rPr kumimoji="0" lang="en-ZA" b="0" i="0" u="none" strike="noStrike" cap="none" normalizeH="0" baseline="0" dirty="0" err="1" smtClean="0">
                <a:ln>
                  <a:noFill/>
                </a:ln>
                <a:solidFill>
                  <a:schemeClr val="tx1"/>
                </a:solidFill>
                <a:effectLst/>
                <a:latin typeface="Verdana" pitchFamily="34" charset="0"/>
                <a:ea typeface="Verdana" pitchFamily="34" charset="0"/>
                <a:cs typeface="Verdana" pitchFamily="34" charset="0"/>
              </a:rPr>
              <a:t>braille</a:t>
            </a: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DAISY, audio, large print and electronic formatted (accessible formats) reading materials for blind and partially sighted persons in all eleven South African languages.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36</a:t>
            </a:fld>
            <a:endParaRPr lang="en-ZA"/>
          </a:p>
        </p:txBody>
      </p:sp>
      <p:sp>
        <p:nvSpPr>
          <p:cNvPr id="3" name="Rectangle 2"/>
          <p:cNvSpPr/>
          <p:nvPr/>
        </p:nvSpPr>
        <p:spPr>
          <a:xfrm>
            <a:off x="539552" y="764704"/>
            <a:ext cx="7416824" cy="3416320"/>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2 Accessible Publications</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Activities:</a:t>
            </a:r>
          </a:p>
          <a:p>
            <a:endParaRPr lang="en-ZA" b="1" dirty="0" smtClean="0">
              <a:latin typeface="Verdana" pitchFamily="34" charset="0"/>
              <a:ea typeface="Verdana" pitchFamily="34" charset="0"/>
              <a:cs typeface="Verdana" pitchFamily="34" charset="0"/>
            </a:endParaRPr>
          </a:p>
          <a:p>
            <a:pPr>
              <a:buFont typeface="Arial" pitchFamily="34" charset="0"/>
              <a:buChar char="•"/>
            </a:pPr>
            <a:r>
              <a:rPr lang="en-ZA" b="1" dirty="0" smtClean="0">
                <a:latin typeface="Verdana" pitchFamily="34" charset="0"/>
                <a:ea typeface="Verdana" pitchFamily="34" charset="0"/>
                <a:cs typeface="Verdana" pitchFamily="34" charset="0"/>
              </a:rPr>
              <a:t>  </a:t>
            </a:r>
            <a:r>
              <a:rPr lang="en-ZA" dirty="0" smtClean="0">
                <a:latin typeface="Verdana" pitchFamily="34" charset="0"/>
                <a:ea typeface="Verdana" pitchFamily="34" charset="0"/>
                <a:cs typeface="Verdana" pitchFamily="34" charset="0"/>
              </a:rPr>
              <a:t>Transcription - Data Typing</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Proof Reading</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Printing, Embossing and Recording</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Binding and Packaging</a:t>
            </a:r>
          </a:p>
          <a:p>
            <a:endParaRPr lang="en-Z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37</a:t>
            </a:fld>
            <a:endParaRPr lang="en-ZA"/>
          </a:p>
        </p:txBody>
      </p:sp>
      <p:sp>
        <p:nvSpPr>
          <p:cNvPr id="3" name="Rectangle 2"/>
          <p:cNvSpPr/>
          <p:nvPr/>
        </p:nvSpPr>
        <p:spPr>
          <a:xfrm>
            <a:off x="467545" y="836712"/>
            <a:ext cx="8208912" cy="2031325"/>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2 Accessible Publications</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Performance Indicators: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Blind SA catalogue - Accessible Formatted Publications</a:t>
            </a:r>
          </a:p>
          <a:p>
            <a:pPr>
              <a:buFont typeface="Arial" pitchFamily="34" charset="0"/>
              <a:buChar char="•"/>
            </a:pPr>
            <a:endParaRPr lang="en-ZA"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38</a:t>
            </a:fld>
            <a:endParaRPr lang="en-ZA"/>
          </a:p>
        </p:txBody>
      </p:sp>
      <p:sp>
        <p:nvSpPr>
          <p:cNvPr id="3" name="Rectangle 2"/>
          <p:cNvSpPr/>
          <p:nvPr/>
        </p:nvSpPr>
        <p:spPr>
          <a:xfrm>
            <a:off x="971600" y="476672"/>
            <a:ext cx="7488832" cy="2862322"/>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2 Accessible Publications</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Output:</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Master Pages - 69 750</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Duplicate Copy Pages - 1 042 000</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Book Titles</a:t>
            </a:r>
          </a:p>
          <a:p>
            <a:endParaRPr lang="en-ZA" dirty="0" smtClean="0">
              <a:latin typeface="Verdana" pitchFamily="34" charset="0"/>
              <a:ea typeface="Verdana" pitchFamily="34" charset="0"/>
              <a:cs typeface="Verdan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39</a:t>
            </a:fld>
            <a:endParaRPr lang="en-ZA"/>
          </a:p>
        </p:txBody>
      </p:sp>
      <p:sp>
        <p:nvSpPr>
          <p:cNvPr id="3" name="Rectangle 2"/>
          <p:cNvSpPr/>
          <p:nvPr/>
        </p:nvSpPr>
        <p:spPr>
          <a:xfrm>
            <a:off x="251520" y="404664"/>
            <a:ext cx="8676456" cy="5078313"/>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2 Accessible Publications</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Output:</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Newsletters and Magazines – </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Braillorama</a:t>
            </a:r>
            <a:r>
              <a:rPr lang="en-ZA" dirty="0" smtClean="0">
                <a:latin typeface="Verdana" pitchFamily="34" charset="0"/>
                <a:ea typeface="Verdana" pitchFamily="34" charset="0"/>
                <a:cs typeface="Verdana" pitchFamily="34" charset="0"/>
              </a:rPr>
              <a:t> (Braille: 250 subscribers),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Braillorette</a:t>
            </a:r>
            <a:r>
              <a:rPr lang="en-ZA" dirty="0" smtClean="0">
                <a:latin typeface="Verdana" pitchFamily="34" charset="0"/>
                <a:ea typeface="Verdana" pitchFamily="34" charset="0"/>
                <a:cs typeface="Verdana" pitchFamily="34" charset="0"/>
              </a:rPr>
              <a:t> (Braille: 327 subscribers; Print: 41 subscribers)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Braille Trumpet (Braille: 331 subscribers)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Blind SA News (Braille: 338 subscribers; Print: 405 subscribers)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Young Stoner (Braille: 424 subscribers)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Parent Network Newsletter (Print: 206 subscribers)</a:t>
            </a:r>
          </a:p>
          <a:p>
            <a:r>
              <a:rPr lang="en-ZA" dirty="0" smtClean="0">
                <a:latin typeface="Verdana" pitchFamily="34" charset="0"/>
                <a:ea typeface="Verdana" pitchFamily="34" charset="0"/>
                <a:cs typeface="Verdana"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a:t>
            </a:fld>
            <a:endParaRPr lang="en-ZA"/>
          </a:p>
        </p:txBody>
      </p:sp>
      <p:sp>
        <p:nvSpPr>
          <p:cNvPr id="1025" name="Rectangle 1"/>
          <p:cNvSpPr>
            <a:spLocks noChangeArrowheads="1"/>
          </p:cNvSpPr>
          <p:nvPr/>
        </p:nvSpPr>
        <p:spPr bwMode="auto">
          <a:xfrm>
            <a:off x="1115616" y="1585412"/>
            <a:ext cx="669674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4"/>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MANDATE</a:t>
            </a:r>
          </a:p>
          <a:p>
            <a:pPr marL="342900" marR="0" lvl="0" indent="-342900" algn="l" defTabSz="914400" rtl="0" eaLnBrk="1" fontAlgn="base" latinLnBrk="0" hangingPunct="1">
              <a:lnSpc>
                <a:spcPct val="100000"/>
              </a:lnSpc>
              <a:spcBef>
                <a:spcPct val="0"/>
              </a:spcBef>
              <a:spcAft>
                <a:spcPct val="0"/>
              </a:spcAft>
              <a:buClrTx/>
              <a:buSzTx/>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The Constitution of the Republic of South Africa.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Not For Profit Organisation Act NPO.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Public Benefit Organisation PBO.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Public Finance Management Act PFMA.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Constitution of Blind SA.</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40</a:t>
            </a:fld>
            <a:endParaRPr lang="en-ZA"/>
          </a:p>
        </p:txBody>
      </p:sp>
      <p:sp>
        <p:nvSpPr>
          <p:cNvPr id="3" name="Rectangle 2"/>
          <p:cNvSpPr/>
          <p:nvPr/>
        </p:nvSpPr>
        <p:spPr>
          <a:xfrm>
            <a:off x="683568" y="980728"/>
            <a:ext cx="7632847" cy="2031325"/>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2 Accessible Publications</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Budget Cost: </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R8 188 300</a:t>
            </a:r>
            <a:endParaRPr lang="en-ZA" b="1"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41</a:t>
            </a:fld>
            <a:endParaRPr lang="en-ZA"/>
          </a:p>
        </p:txBody>
      </p:sp>
      <p:sp>
        <p:nvSpPr>
          <p:cNvPr id="94209" name="Rectangle 1"/>
          <p:cNvSpPr>
            <a:spLocks noChangeArrowheads="1"/>
          </p:cNvSpPr>
          <p:nvPr/>
        </p:nvSpPr>
        <p:spPr bwMode="auto">
          <a:xfrm>
            <a:off x="539552" y="1706325"/>
            <a:ext cx="712879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0" lang="en-ZA" b="1"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Objective 2 </a:t>
            </a:r>
            <a:r>
              <a:rPr lang="en-ZA" b="1" dirty="0" smtClean="0">
                <a:latin typeface="Verdana" pitchFamily="34" charset="0"/>
                <a:ea typeface="Verdana" pitchFamily="34" charset="0"/>
                <a:cs typeface="Verdana" pitchFamily="34" charset="0"/>
              </a:rPr>
              <a:t>Accessible Publications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1"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ZA" i="1" dirty="0" smtClean="0">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b="0"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NDP Outcome 1, 11, 12 and 14.</a:t>
            </a:r>
            <a:endParaRPr kumimoji="0" lang="en-Z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467544" y="1333931"/>
            <a:ext cx="8136904"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Objective 3 Social Rehabilitation</a:t>
            </a: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r>
              <a:rPr lang="en-ZA" dirty="0" smtClean="0">
                <a:latin typeface="Verdana" pitchFamily="34" charset="0"/>
                <a:ea typeface="Verdana" pitchFamily="34" charset="0"/>
                <a:cs typeface="Verdana" pitchFamily="34" charset="0"/>
              </a:rPr>
              <a:t>To empower blind and partially sighted persons through social cohesion, inclusion and participation into society by undertaking activities on advocacy, education and early childhood development, employment, skills development and training and production of accessible formatted published works.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42</a:t>
            </a:fld>
            <a:endParaRPr lang="en-ZA"/>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43</a:t>
            </a:fld>
            <a:endParaRPr lang="en-ZA"/>
          </a:p>
        </p:txBody>
      </p:sp>
      <p:sp>
        <p:nvSpPr>
          <p:cNvPr id="100353" name="Rectangle 1"/>
          <p:cNvSpPr>
            <a:spLocks noChangeArrowheads="1"/>
          </p:cNvSpPr>
          <p:nvPr/>
        </p:nvSpPr>
        <p:spPr bwMode="auto">
          <a:xfrm>
            <a:off x="1043608" y="1025389"/>
            <a:ext cx="698477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Objective 3.1 Advocacy</a:t>
            </a: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cs typeface="Times New Roman" pitchFamily="18" charset="0"/>
            </a:endParaRPr>
          </a:p>
          <a:p>
            <a:r>
              <a:rPr lang="en-ZA" b="1" dirty="0" smtClean="0">
                <a:latin typeface="Verdana" pitchFamily="34" charset="0"/>
                <a:ea typeface="Verdana" pitchFamily="34" charset="0"/>
                <a:cs typeface="Verdana" pitchFamily="34" charset="0"/>
              </a:rPr>
              <a:t>Activities: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Reviewing – Legislation and Policies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Review inputs - Private Sector</a:t>
            </a:r>
          </a:p>
          <a:p>
            <a:r>
              <a:rPr lang="en-ZA" dirty="0" smtClean="0">
                <a:latin typeface="Verdana" pitchFamily="34" charset="0"/>
                <a:ea typeface="Verdana" pitchFamily="34" charset="0"/>
                <a:cs typeface="Verdana" pitchFamily="34" charset="0"/>
              </a:rPr>
              <a:t> </a:t>
            </a:r>
          </a:p>
          <a:p>
            <a:pPr>
              <a:buFont typeface="Arial" pitchFamily="34" charset="0"/>
              <a:buChar char="•"/>
            </a:pPr>
            <a:r>
              <a:rPr lang="en-ZA" dirty="0" smtClean="0">
                <a:latin typeface="Verdana" pitchFamily="34" charset="0"/>
                <a:ea typeface="Verdana" pitchFamily="34" charset="0"/>
                <a:cs typeface="Verdana" pitchFamily="34" charset="0"/>
              </a:rPr>
              <a:t> Awareness Raising – Human Rights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44</a:t>
            </a:fld>
            <a:endParaRPr lang="en-ZA"/>
          </a:p>
        </p:txBody>
      </p:sp>
      <p:sp>
        <p:nvSpPr>
          <p:cNvPr id="3" name="Rectangle 2"/>
          <p:cNvSpPr/>
          <p:nvPr/>
        </p:nvSpPr>
        <p:spPr>
          <a:xfrm>
            <a:off x="971600" y="764704"/>
            <a:ext cx="7200800" cy="2862322"/>
          </a:xfrm>
          <a:prstGeom prst="rect">
            <a:avLst/>
          </a:prstGeom>
        </p:spPr>
        <p:txBody>
          <a:bodyPr wrap="square">
            <a:spAutoFit/>
          </a:bodyPr>
          <a:lstStyle/>
          <a:p>
            <a:pPr fontAlgn="base">
              <a:spcBef>
                <a:spcPct val="0"/>
              </a:spcBef>
              <a:spcAft>
                <a:spcPct val="0"/>
              </a:spcAft>
            </a:pPr>
            <a:r>
              <a:rPr lang="en-ZA" b="1" dirty="0" smtClean="0">
                <a:latin typeface="Verdana" pitchFamily="34" charset="0"/>
                <a:ea typeface="Calibri" pitchFamily="34" charset="0"/>
                <a:cs typeface="Times New Roman" pitchFamily="18" charset="0"/>
              </a:rPr>
              <a:t>Objective 3.1 Advocacy </a:t>
            </a: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a:p>
            <a:r>
              <a:rPr lang="en-ZA" b="1" dirty="0" smtClean="0">
                <a:latin typeface="Verdana" pitchFamily="34" charset="0"/>
                <a:ea typeface="Verdana" pitchFamily="34" charset="0"/>
                <a:cs typeface="Verdana" pitchFamily="34" charset="0"/>
              </a:rPr>
              <a:t>Performance Indicators: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Legislation &amp; Policies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Private sector</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Media statements</a:t>
            </a:r>
          </a:p>
          <a:p>
            <a:pPr lvl="0" fontAlgn="base">
              <a:spcBef>
                <a:spcPct val="0"/>
              </a:spcBef>
              <a:spcAft>
                <a:spcPct val="0"/>
              </a:spcAft>
            </a:pPr>
            <a:endParaRPr lang="en-ZA" dirty="0" smtClean="0">
              <a:latin typeface="Verdana" pitchFamily="34" charset="0"/>
              <a:ea typeface="Calibri" pitchFamily="34"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45</a:t>
            </a:fld>
            <a:endParaRPr lang="en-ZA"/>
          </a:p>
        </p:txBody>
      </p:sp>
      <p:sp>
        <p:nvSpPr>
          <p:cNvPr id="3" name="Rectangle 2"/>
          <p:cNvSpPr/>
          <p:nvPr/>
        </p:nvSpPr>
        <p:spPr>
          <a:xfrm>
            <a:off x="611560" y="1124744"/>
            <a:ext cx="7992888" cy="4801314"/>
          </a:xfrm>
          <a:prstGeom prst="rect">
            <a:avLst/>
          </a:prstGeom>
        </p:spPr>
        <p:txBody>
          <a:bodyPr wrap="square">
            <a:spAutoFit/>
          </a:bodyPr>
          <a:lstStyle/>
          <a:p>
            <a:pPr fontAlgn="base">
              <a:spcBef>
                <a:spcPct val="0"/>
              </a:spcBef>
              <a:spcAft>
                <a:spcPct val="0"/>
              </a:spcAft>
            </a:pPr>
            <a:r>
              <a:rPr lang="en-ZA" b="1" dirty="0" smtClean="0">
                <a:latin typeface="Verdana" pitchFamily="34" charset="0"/>
                <a:ea typeface="Calibri" pitchFamily="34" charset="0"/>
                <a:cs typeface="Times New Roman" pitchFamily="18" charset="0"/>
              </a:rPr>
              <a:t>Objective 3.1 Advocacy </a:t>
            </a: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a:p>
            <a:r>
              <a:rPr lang="en-ZA" b="1" dirty="0" smtClean="0">
                <a:latin typeface="Verdana" pitchFamily="34" charset="0"/>
                <a:ea typeface="Verdana" pitchFamily="34" charset="0"/>
                <a:cs typeface="Verdana" pitchFamily="34" charset="0"/>
              </a:rPr>
              <a:t>Output:</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Promote and Protect  - Human Rights </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CRPD</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WPRPD</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Marrakesh Treaty </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International, Regional and National Instruments</a:t>
            </a:r>
          </a:p>
          <a:p>
            <a:pPr lvl="0" fontAlgn="base">
              <a:spcBef>
                <a:spcPct val="0"/>
              </a:spcBef>
              <a:spcAft>
                <a:spcPct val="0"/>
              </a:spcAft>
            </a:pPr>
            <a:endParaRPr lang="en-ZA" b="1" dirty="0" smtClean="0">
              <a:latin typeface="Verdana" pitchFamily="34" charset="0"/>
              <a:ea typeface="Verdana" pitchFamily="34" charset="0"/>
              <a:cs typeface="Verdana" pitchFamily="34" charset="0"/>
            </a:endParaRP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lvl="0" fontAlgn="base">
              <a:spcBef>
                <a:spcPct val="0"/>
              </a:spcBef>
              <a:spcAft>
                <a:spcPct val="0"/>
              </a:spcAft>
            </a:pPr>
            <a:endParaRPr lang="en-ZA" b="1" dirty="0" smtClean="0">
              <a:latin typeface="Verdana" pitchFamily="34" charset="0"/>
              <a:ea typeface="Calibri" pitchFamily="34"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46</a:t>
            </a:fld>
            <a:endParaRPr lang="en-ZA"/>
          </a:p>
        </p:txBody>
      </p:sp>
      <p:sp>
        <p:nvSpPr>
          <p:cNvPr id="101377" name="Rectangle 1"/>
          <p:cNvSpPr>
            <a:spLocks noChangeArrowheads="1"/>
          </p:cNvSpPr>
          <p:nvPr/>
        </p:nvSpPr>
        <p:spPr bwMode="auto">
          <a:xfrm>
            <a:off x="611560" y="976052"/>
            <a:ext cx="828092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Objective 3.2 Orientation and Mobility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Provide orientation and mobility training to blind and partially sighted persons in the use of sighted guide techniques, pre white cane skills, indoor and outdoor travel, and the use of the white cane.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Training of blind and partially sighted persons in skills in daily living, training in basic life skills and the use of basic assistive devices for independent living.</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47</a:t>
            </a:fld>
            <a:endParaRPr lang="en-ZA"/>
          </a:p>
        </p:txBody>
      </p:sp>
      <p:sp>
        <p:nvSpPr>
          <p:cNvPr id="3" name="Rectangle 2"/>
          <p:cNvSpPr/>
          <p:nvPr/>
        </p:nvSpPr>
        <p:spPr>
          <a:xfrm>
            <a:off x="539552" y="692696"/>
            <a:ext cx="8064895" cy="5632311"/>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3.2 Orientation and Mobility </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Activities: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Orientation and Mobility</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Sighted Guides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Pre White Cane Skills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Indoor and Outdoor Travel</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White Cane</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Skills in Daily Living</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Assistive Devices Training</a:t>
            </a:r>
          </a:p>
          <a:p>
            <a:endParaRPr lang="en-ZA" b="1"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a:p>
            <a:endParaRPr lang="en-Z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48</a:t>
            </a:fld>
            <a:endParaRPr lang="en-ZA"/>
          </a:p>
        </p:txBody>
      </p:sp>
      <p:sp>
        <p:nvSpPr>
          <p:cNvPr id="3" name="Rectangle 2"/>
          <p:cNvSpPr/>
          <p:nvPr/>
        </p:nvSpPr>
        <p:spPr>
          <a:xfrm>
            <a:off x="251521" y="908720"/>
            <a:ext cx="8208912" cy="2585323"/>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3.2 Orientation and Mobility </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Performance Indicators: </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Database  - persons requiring social rehabilitation</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Norms and standards - Orientation and Mobility Programmes</a:t>
            </a:r>
            <a:endParaRPr lang="en-ZA" b="1"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49</a:t>
            </a:fld>
            <a:endParaRPr lang="en-ZA"/>
          </a:p>
        </p:txBody>
      </p:sp>
      <p:sp>
        <p:nvSpPr>
          <p:cNvPr id="3" name="Rectangle 2"/>
          <p:cNvSpPr/>
          <p:nvPr/>
        </p:nvSpPr>
        <p:spPr>
          <a:xfrm>
            <a:off x="539553" y="692696"/>
            <a:ext cx="8072240" cy="3693319"/>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3.2 Orientation and Mobility </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Output:</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Guided by Sighted Persons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b="1" dirty="0" smtClean="0">
                <a:latin typeface="Verdana" pitchFamily="34" charset="0"/>
                <a:ea typeface="Verdana" pitchFamily="34" charset="0"/>
                <a:cs typeface="Verdana" pitchFamily="34" charset="0"/>
              </a:rPr>
              <a:t> </a:t>
            </a:r>
            <a:r>
              <a:rPr lang="en-ZA" dirty="0" smtClean="0">
                <a:latin typeface="Verdana" pitchFamily="34" charset="0"/>
                <a:ea typeface="Verdana" pitchFamily="34" charset="0"/>
                <a:cs typeface="Verdana" pitchFamily="34" charset="0"/>
              </a:rPr>
              <a:t>Travelling Independently</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ETDP SETA Accreditation</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Performing Basic Kitchen and Household Skills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Basic Communication Skills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971600" y="1321170"/>
            <a:ext cx="7416824"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1" fontAlgn="base" latinLnBrk="0" hangingPunct="1">
              <a:lnSpc>
                <a:spcPct val="100000"/>
              </a:lnSpc>
              <a:spcBef>
                <a:spcPct val="0"/>
              </a:spcBef>
              <a:spcAft>
                <a:spcPct val="0"/>
              </a:spcAft>
              <a:buClrTx/>
              <a:buSzTx/>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5. Enablers</a:t>
            </a:r>
          </a:p>
          <a:p>
            <a:pPr marL="457200" marR="0" lvl="0" indent="-457200" algn="l" defTabSz="914400" rtl="0" eaLnBrk="1" fontAlgn="base" latinLnBrk="0" hangingPunct="1">
              <a:lnSpc>
                <a:spcPct val="100000"/>
              </a:lnSpc>
              <a:spcBef>
                <a:spcPct val="0"/>
              </a:spcBef>
              <a:spcAft>
                <a:spcPct val="0"/>
              </a:spcAft>
              <a:buClrTx/>
              <a:buSzTx/>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Building Capacity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Appropriate Governance Systems</a:t>
            </a:r>
          </a:p>
          <a:p>
            <a:pPr marL="0" marR="0" lvl="0" indent="0" algn="l" defTabSz="914400" rtl="0" eaLnBrk="0" fontAlgn="base" latinLnBrk="0" hangingPunct="0">
              <a:lnSpc>
                <a:spcPct val="100000"/>
              </a:lnSpc>
              <a:spcBef>
                <a:spcPct val="0"/>
              </a:spcBef>
              <a:spcAft>
                <a:spcPct val="0"/>
              </a:spcAft>
              <a:buClrTx/>
              <a:buSzTx/>
              <a:tabLst/>
            </a:pPr>
            <a:endPar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Appropriate Funding</a:t>
            </a: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Collaborations/Partnerships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Human Resources Including </a:t>
            </a:r>
            <a:r>
              <a:rPr lang="en-ZA" dirty="0" smtClean="0">
                <a:latin typeface="Verdana" pitchFamily="34" charset="0"/>
                <a:ea typeface="Calibri" pitchFamily="34" charset="0"/>
                <a:cs typeface="Times New Roman" pitchFamily="18" charset="0"/>
              </a:rPr>
              <a:t>S</a:t>
            </a: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kills Development and Training </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ZA" dirty="0" smtClean="0">
                <a:latin typeface="Verdana" pitchFamily="34" charset="0"/>
                <a:ea typeface="Calibri" pitchFamily="34" charset="0"/>
                <a:cs typeface="Times New Roman" pitchFamily="18" charset="0"/>
              </a:rPr>
              <a:t>Accessible I</a:t>
            </a: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nfrastructure provision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5</a:t>
            </a:fld>
            <a:endParaRPr lang="en-ZA"/>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50</a:t>
            </a:fld>
            <a:endParaRPr lang="en-ZA"/>
          </a:p>
        </p:txBody>
      </p:sp>
      <p:sp>
        <p:nvSpPr>
          <p:cNvPr id="3" name="Rectangle 2"/>
          <p:cNvSpPr/>
          <p:nvPr/>
        </p:nvSpPr>
        <p:spPr>
          <a:xfrm>
            <a:off x="539552" y="836712"/>
            <a:ext cx="7488831" cy="1754326"/>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3.2 Orientation and Mobility </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Budget Cost:</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R1 288 866.56</a:t>
            </a:r>
          </a:p>
          <a:p>
            <a:endParaRPr lang="en-ZA" b="1" dirty="0" smtClean="0">
              <a:latin typeface="Verdana" pitchFamily="34" charset="0"/>
              <a:ea typeface="Verdana" pitchFamily="34" charset="0"/>
              <a:cs typeface="Verdana"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683568" y="1517170"/>
            <a:ext cx="777686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ZA" b="1" dirty="0" smtClean="0">
                <a:latin typeface="Verdana" pitchFamily="34" charset="0"/>
                <a:ea typeface="Verdana" pitchFamily="34" charset="0"/>
                <a:cs typeface="Verdana" pitchFamily="34" charset="0"/>
              </a:rPr>
              <a:t>Objective 3.3 Braille literacy, training and promotion</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Provide Grade 1 and Grade 2 Braille training and basic communication skills to blind and partially sighted persons as well as educators and facilitators at schools, colleges and adult centres.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51</a:t>
            </a:fld>
            <a:endParaRPr lang="en-ZA"/>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52</a:t>
            </a:fld>
            <a:endParaRPr lang="en-ZA"/>
          </a:p>
        </p:txBody>
      </p:sp>
      <p:sp>
        <p:nvSpPr>
          <p:cNvPr id="3" name="Rectangle 2"/>
          <p:cNvSpPr/>
          <p:nvPr/>
        </p:nvSpPr>
        <p:spPr>
          <a:xfrm>
            <a:off x="539552" y="980729"/>
            <a:ext cx="7560840" cy="2862322"/>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3.3 Braille literacy, training and promotion</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Activities: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Braille Grade 1 and Grade 2</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Tactile Graphics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Maths and Technical Braille</a:t>
            </a:r>
          </a:p>
          <a:p>
            <a:endParaRPr lang="en-ZA" dirty="0" smtClean="0">
              <a:latin typeface="Verdana" pitchFamily="34" charset="0"/>
              <a:ea typeface="Verdana" pitchFamily="34" charset="0"/>
              <a:cs typeface="Verdana"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53</a:t>
            </a:fld>
            <a:endParaRPr lang="en-ZA"/>
          </a:p>
        </p:txBody>
      </p:sp>
      <p:sp>
        <p:nvSpPr>
          <p:cNvPr id="3" name="Rectangle 2"/>
          <p:cNvSpPr/>
          <p:nvPr/>
        </p:nvSpPr>
        <p:spPr>
          <a:xfrm>
            <a:off x="683568" y="980728"/>
            <a:ext cx="7704856" cy="2862322"/>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3.3 Braille literacy, training and promotion</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Performance Indicators: </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Database - Persons requiring Social Rehabilitation</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Norms and standards -  Braille Training programmes</a:t>
            </a:r>
          </a:p>
          <a:p>
            <a:endParaRPr lang="en-ZA" b="1"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54</a:t>
            </a:fld>
            <a:endParaRPr lang="en-ZA"/>
          </a:p>
        </p:txBody>
      </p:sp>
      <p:sp>
        <p:nvSpPr>
          <p:cNvPr id="3" name="Rectangle 2"/>
          <p:cNvSpPr/>
          <p:nvPr/>
        </p:nvSpPr>
        <p:spPr>
          <a:xfrm>
            <a:off x="467544" y="836712"/>
            <a:ext cx="8136904" cy="2031325"/>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3.3 Braille literacy, training and promotion</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Output:</a:t>
            </a:r>
          </a:p>
          <a:p>
            <a:endParaRPr lang="en-ZA" b="1" dirty="0" smtClean="0">
              <a:latin typeface="Verdana" pitchFamily="34" charset="0"/>
              <a:ea typeface="Verdana" pitchFamily="34" charset="0"/>
              <a:cs typeface="Verdana" pitchFamily="34" charset="0"/>
            </a:endParaRPr>
          </a:p>
          <a:p>
            <a:pPr>
              <a:buFont typeface="Arial" pitchFamily="34" charset="0"/>
              <a:buChar char="•"/>
            </a:pPr>
            <a:r>
              <a:rPr lang="en-ZA" b="1" dirty="0" smtClean="0">
                <a:latin typeface="Verdana" pitchFamily="34" charset="0"/>
                <a:ea typeface="Verdana" pitchFamily="34" charset="0"/>
                <a:cs typeface="Verdana" pitchFamily="34" charset="0"/>
              </a:rPr>
              <a:t> </a:t>
            </a:r>
            <a:r>
              <a:rPr lang="en-ZA" dirty="0" smtClean="0">
                <a:latin typeface="Verdana" pitchFamily="34" charset="0"/>
                <a:ea typeface="Verdana" pitchFamily="34" charset="0"/>
                <a:cs typeface="Verdana" pitchFamily="34" charset="0"/>
              </a:rPr>
              <a:t>ETDP SETA Accreditation</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SACE - CPD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55</a:t>
            </a:fld>
            <a:endParaRPr lang="en-ZA"/>
          </a:p>
        </p:txBody>
      </p:sp>
      <p:sp>
        <p:nvSpPr>
          <p:cNvPr id="3" name="Rectangle 2"/>
          <p:cNvSpPr/>
          <p:nvPr/>
        </p:nvSpPr>
        <p:spPr>
          <a:xfrm>
            <a:off x="323528" y="404664"/>
            <a:ext cx="8352928" cy="1754326"/>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3.3 Braille literacy, training and promotion</a:t>
            </a:r>
          </a:p>
          <a:p>
            <a:endParaRPr lang="en-ZA" b="1" dirty="0" smtClean="0">
              <a:latin typeface="Verdana" pitchFamily="34" charset="0"/>
              <a:ea typeface="Verdana" pitchFamily="34" charset="0"/>
              <a:cs typeface="Verdana" pitchFamily="34" charset="0"/>
            </a:endParaRPr>
          </a:p>
          <a:p>
            <a:r>
              <a:rPr lang="en-ZA" b="1" dirty="0" smtClean="0">
                <a:latin typeface="Verdana" pitchFamily="34" charset="0"/>
                <a:ea typeface="Verdana" pitchFamily="34" charset="0"/>
                <a:cs typeface="Verdana" pitchFamily="34" charset="0"/>
              </a:rPr>
              <a:t>Budget Cost:</a:t>
            </a:r>
          </a:p>
          <a:p>
            <a:endParaRPr lang="en-ZA" dirty="0" smtClean="0">
              <a:latin typeface="Verdana" pitchFamily="34" charset="0"/>
              <a:ea typeface="Verdana" pitchFamily="34" charset="0"/>
              <a:cs typeface="Verdana" pitchFamily="34" charset="0"/>
            </a:endParaRPr>
          </a:p>
          <a:p>
            <a:r>
              <a:rPr lang="en-ZA" dirty="0" smtClean="0">
                <a:latin typeface="Verdana" pitchFamily="34" charset="0"/>
                <a:ea typeface="Verdana" pitchFamily="34" charset="0"/>
                <a:cs typeface="Verdana" pitchFamily="34" charset="0"/>
              </a:rPr>
              <a:t>R4 479 501.00</a:t>
            </a:r>
          </a:p>
          <a:p>
            <a:endParaRPr lang="en-ZA" b="1" dirty="0" smtClean="0">
              <a:latin typeface="Verdana" pitchFamily="34" charset="0"/>
              <a:ea typeface="Verdana" pitchFamily="34" charset="0"/>
              <a:cs typeface="Verdana"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56</a:t>
            </a:fld>
            <a:endParaRPr lang="en-ZA"/>
          </a:p>
        </p:txBody>
      </p:sp>
      <p:sp>
        <p:nvSpPr>
          <p:cNvPr id="3" name="Rectangle 2"/>
          <p:cNvSpPr/>
          <p:nvPr/>
        </p:nvSpPr>
        <p:spPr>
          <a:xfrm>
            <a:off x="899592" y="764704"/>
            <a:ext cx="7488832" cy="1477328"/>
          </a:xfrm>
          <a:prstGeom prst="rect">
            <a:avLst/>
          </a:prstGeom>
        </p:spPr>
        <p:txBody>
          <a:bodyPr wrap="square">
            <a:spAutoFit/>
          </a:bodyPr>
          <a:lstStyle/>
          <a:p>
            <a:r>
              <a:rPr lang="en-ZA" b="1" dirty="0" smtClean="0">
                <a:latin typeface="Verdana" pitchFamily="34" charset="0"/>
                <a:ea typeface="Verdana" pitchFamily="34" charset="0"/>
                <a:cs typeface="Verdana" pitchFamily="34" charset="0"/>
              </a:rPr>
              <a:t>Objective 3.3 Braille literacy, training and promotion</a:t>
            </a:r>
          </a:p>
          <a:p>
            <a:endParaRPr lang="en-ZA" b="1" dirty="0" smtClean="0">
              <a:latin typeface="Verdana" pitchFamily="34" charset="0"/>
              <a:ea typeface="Verdana" pitchFamily="34" charset="0"/>
              <a:cs typeface="Verdana" pitchFamily="34" charset="0"/>
            </a:endParaRPr>
          </a:p>
          <a:p>
            <a:endParaRPr lang="en-ZA" b="1" dirty="0" smtClean="0">
              <a:latin typeface="Verdana" pitchFamily="34" charset="0"/>
              <a:ea typeface="Verdana" pitchFamily="34" charset="0"/>
              <a:cs typeface="Verdana" pitchFamily="34" charset="0"/>
            </a:endParaRPr>
          </a:p>
          <a:p>
            <a:r>
              <a:rPr lang="en-ZA" i="1" dirty="0" smtClean="0"/>
              <a:t>NDP Outcome 2, 3, 7, 8, 9, 12, 13 and 14.</a:t>
            </a:r>
            <a:endParaRPr lang="en-ZA" dirty="0" smtClean="0"/>
          </a:p>
          <a:p>
            <a:endParaRPr lang="en-ZA" b="1" dirty="0" smtClean="0">
              <a:latin typeface="Verdana" pitchFamily="34" charset="0"/>
              <a:ea typeface="Verdana" pitchFamily="34" charset="0"/>
              <a:cs typeface="Verdana"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467544" y="1178773"/>
            <a:ext cx="799288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Objective 4 Vocational Rehabilitation</a:t>
            </a: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1"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To provide vocational rehabilitation to blind and partially sighted persons through placement in employment, </a:t>
            </a:r>
            <a:r>
              <a:rPr kumimoji="0" lang="en-ZA" b="0" i="0" u="none" strike="noStrike" cap="none" normalizeH="0" baseline="0" dirty="0" err="1" smtClean="0">
                <a:ln>
                  <a:noFill/>
                </a:ln>
                <a:solidFill>
                  <a:schemeClr val="tx1"/>
                </a:solidFill>
                <a:effectLst/>
                <a:latin typeface="Verdana" pitchFamily="34" charset="0"/>
                <a:ea typeface="Calibri" pitchFamily="34" charset="0"/>
                <a:cs typeface="Times New Roman" pitchFamily="18" charset="0"/>
              </a:rPr>
              <a:t>learnerships</a:t>
            </a:r>
            <a:r>
              <a:rPr kumimoji="0" lang="en-ZA"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 entrepreneurial, skills and vocational training.</a:t>
            </a:r>
            <a:endParaRPr kumimoji="0" lang="en-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57</a:t>
            </a:fld>
            <a:endParaRPr lang="en-ZA"/>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58</a:t>
            </a:fld>
            <a:endParaRPr lang="en-ZA"/>
          </a:p>
        </p:txBody>
      </p:sp>
      <p:sp>
        <p:nvSpPr>
          <p:cNvPr id="3" name="Rectangle 2"/>
          <p:cNvSpPr/>
          <p:nvPr/>
        </p:nvSpPr>
        <p:spPr>
          <a:xfrm>
            <a:off x="971600" y="548680"/>
            <a:ext cx="7056784" cy="5078313"/>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Objective 4 Vocational Rehabilitation</a:t>
            </a:r>
          </a:p>
          <a:p>
            <a:endParaRPr lang="en-ZA" b="1" dirty="0" smtClean="0">
              <a:latin typeface="Verdana" pitchFamily="34" charset="0"/>
              <a:cs typeface="Times New Roman" pitchFamily="18" charset="0"/>
            </a:endParaRPr>
          </a:p>
          <a:p>
            <a:r>
              <a:rPr lang="en-ZA" b="1" dirty="0" smtClean="0">
                <a:latin typeface="Verdana" pitchFamily="34" charset="0"/>
                <a:ea typeface="Verdana" pitchFamily="34" charset="0"/>
                <a:cs typeface="Verdana" pitchFamily="34" charset="0"/>
              </a:rPr>
              <a:t>Activities: </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Identifying blind and partially sighted persons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Building relationships with Employers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Employment  Placement </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Reasonable Accommodation</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CV Writing </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Job Readiness Workshops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Preparing job interviews</a:t>
            </a:r>
          </a:p>
          <a:p>
            <a:endParaRPr lang="en-ZA" dirty="0">
              <a:latin typeface="Verdana" pitchFamily="34" charset="0"/>
              <a:ea typeface="Verdana" pitchFamily="34" charset="0"/>
              <a:cs typeface="Verdana"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59</a:t>
            </a:fld>
            <a:endParaRPr lang="en-ZA"/>
          </a:p>
        </p:txBody>
      </p:sp>
      <p:sp>
        <p:nvSpPr>
          <p:cNvPr id="3" name="Rectangle 2"/>
          <p:cNvSpPr/>
          <p:nvPr/>
        </p:nvSpPr>
        <p:spPr>
          <a:xfrm>
            <a:off x="899592" y="836712"/>
            <a:ext cx="7416824" cy="5909310"/>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Objective 4 Vocational Rehabilitation – Continue</a:t>
            </a:r>
          </a:p>
          <a:p>
            <a:endParaRPr lang="en-ZA" b="1" dirty="0" smtClean="0">
              <a:latin typeface="Verdana" pitchFamily="34" charset="0"/>
              <a:ea typeface="Calibri" pitchFamily="34" charset="0"/>
              <a:cs typeface="Times New Roman" pitchFamily="18" charset="0"/>
            </a:endParaRPr>
          </a:p>
          <a:p>
            <a:r>
              <a:rPr lang="en-ZA" b="1" dirty="0" smtClean="0">
                <a:latin typeface="Verdana" pitchFamily="34" charset="0"/>
                <a:ea typeface="Calibri" pitchFamily="34" charset="0"/>
                <a:cs typeface="Times New Roman" pitchFamily="18" charset="0"/>
              </a:rPr>
              <a:t>Activities:</a:t>
            </a:r>
          </a:p>
          <a:p>
            <a:endParaRPr lang="en-ZA" b="1"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Placement – </a:t>
            </a:r>
            <a:r>
              <a:rPr lang="en-ZA" dirty="0" err="1" smtClean="0">
                <a:latin typeface="Verdana" pitchFamily="34" charset="0"/>
                <a:ea typeface="Calibri" pitchFamily="34" charset="0"/>
                <a:cs typeface="Times New Roman" pitchFamily="18" charset="0"/>
              </a:rPr>
              <a:t>Learnships</a:t>
            </a:r>
            <a:r>
              <a:rPr lang="en-ZA" dirty="0" smtClean="0">
                <a:latin typeface="Verdana" pitchFamily="34" charset="0"/>
                <a:ea typeface="Calibri" pitchFamily="34" charset="0"/>
                <a:cs typeface="Times New Roman" pitchFamily="18" charset="0"/>
              </a:rPr>
              <a:t> and Skills Programmes</a:t>
            </a:r>
          </a:p>
          <a:p>
            <a:pPr>
              <a:buFont typeface="Arial" pitchFamily="34" charset="0"/>
              <a:buChar char="•"/>
            </a:pPr>
            <a:endParaRPr lang="en-ZA"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Placement – Employment in Public and Private Sector</a:t>
            </a:r>
          </a:p>
          <a:p>
            <a:pPr>
              <a:buFont typeface="Arial" pitchFamily="34" charset="0"/>
              <a:buChar char="•"/>
            </a:pPr>
            <a:endParaRPr lang="en-ZA"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Cooperatives – Establish Cooperatives</a:t>
            </a:r>
          </a:p>
          <a:p>
            <a:pPr>
              <a:buFont typeface="Arial" pitchFamily="34" charset="0"/>
              <a:buChar char="•"/>
            </a:pPr>
            <a:endParaRPr lang="en-ZA"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Verdana" pitchFamily="34" charset="0"/>
                <a:cs typeface="Verdana" pitchFamily="34" charset="0"/>
              </a:rPr>
              <a:t> Cane weaving</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Vegetable gardens</a:t>
            </a:r>
          </a:p>
          <a:p>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Poultry projects</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Detergent Manufacturing</a:t>
            </a:r>
          </a:p>
          <a:p>
            <a:pPr>
              <a:buFont typeface="Arial" pitchFamily="34" charset="0"/>
              <a:buChar char="•"/>
            </a:pPr>
            <a:endParaRPr lang="en-ZA" dirty="0" smtClean="0">
              <a:latin typeface="Verdana" pitchFamily="34" charset="0"/>
              <a:ea typeface="Verdana" pitchFamily="34" charset="0"/>
              <a:cs typeface="Verdana" pitchFamily="34" charset="0"/>
            </a:endParaRPr>
          </a:p>
          <a:p>
            <a:pPr>
              <a:buFont typeface="Arial" pitchFamily="34" charset="0"/>
              <a:buChar char="•"/>
            </a:pPr>
            <a:r>
              <a:rPr lang="en-ZA" dirty="0" smtClean="0">
                <a:latin typeface="Verdana" pitchFamily="34" charset="0"/>
                <a:ea typeface="Verdana" pitchFamily="34" charset="0"/>
                <a:cs typeface="Verdana" pitchFamily="34" charset="0"/>
              </a:rPr>
              <a:t> Arts and Culture Projects </a:t>
            </a:r>
            <a:endParaRPr lang="en-ZA" b="1" dirty="0" smtClean="0">
              <a:latin typeface="Verdana" pitchFamily="34" charset="0"/>
              <a:ea typeface="Calibri" pitchFamily="34" charset="0"/>
              <a:cs typeface="Times New Roman" pitchFamily="18" charset="0"/>
            </a:endParaRPr>
          </a:p>
          <a:p>
            <a:endParaRPr lang="en-ZA" b="1" dirty="0" smtClean="0">
              <a:latin typeface="Verdana" pitchFamily="34" charset="0"/>
              <a:ea typeface="Calibri" pitchFamily="34" charset="0"/>
              <a:cs typeface="Times New Roman" pitchFamily="18" charset="0"/>
            </a:endParaRPr>
          </a:p>
          <a:p>
            <a:endParaRPr lang="en-ZA" b="1" dirty="0" smtClean="0">
              <a:latin typeface="Verdana" pitchFamily="34" charset="0"/>
              <a:ea typeface="Calibri" pitchFamily="34"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971600" y="1549444"/>
            <a:ext cx="72008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defTabSz="914400" rtl="0" eaLnBrk="1" fontAlgn="base" latinLnBrk="0" hangingPunct="1">
              <a:lnSpc>
                <a:spcPct val="100000"/>
              </a:lnSpc>
              <a:spcBef>
                <a:spcPct val="0"/>
              </a:spcBef>
              <a:spcAft>
                <a:spcPct val="0"/>
              </a:spcAft>
              <a:buClrTx/>
              <a:buSzTx/>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6. Background</a:t>
            </a:r>
          </a:p>
          <a:p>
            <a:pPr marL="457200" marR="0" lvl="0" indent="-457200" algn="l" defTabSz="914400" rtl="0" eaLnBrk="1" fontAlgn="base" latinLnBrk="0" hangingPunct="1">
              <a:lnSpc>
                <a:spcPct val="100000"/>
              </a:lnSpc>
              <a:spcBef>
                <a:spcPct val="0"/>
              </a:spcBef>
              <a:spcAft>
                <a:spcPct val="0"/>
              </a:spcAft>
              <a:buClrTx/>
              <a:buSzTx/>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6</a:t>
            </a:fld>
            <a:endParaRPr lang="en-ZA"/>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60</a:t>
            </a:fld>
            <a:endParaRPr lang="en-ZA"/>
          </a:p>
        </p:txBody>
      </p:sp>
      <p:sp>
        <p:nvSpPr>
          <p:cNvPr id="3" name="Rectangle 2"/>
          <p:cNvSpPr/>
          <p:nvPr/>
        </p:nvSpPr>
        <p:spPr>
          <a:xfrm>
            <a:off x="755576" y="980728"/>
            <a:ext cx="7344816" cy="3970318"/>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Objective 4 Vocational Rehabilitation – Continue</a:t>
            </a:r>
          </a:p>
          <a:p>
            <a:endParaRPr lang="en-ZA" b="1" dirty="0" smtClean="0">
              <a:latin typeface="Verdana" pitchFamily="34" charset="0"/>
              <a:ea typeface="Calibri" pitchFamily="34" charset="0"/>
              <a:cs typeface="Times New Roman" pitchFamily="18" charset="0"/>
            </a:endParaRPr>
          </a:p>
          <a:p>
            <a:r>
              <a:rPr lang="en-ZA" b="1" dirty="0" smtClean="0">
                <a:latin typeface="Verdana" pitchFamily="34" charset="0"/>
                <a:ea typeface="Calibri" pitchFamily="34" charset="0"/>
                <a:cs typeface="Times New Roman" pitchFamily="18" charset="0"/>
              </a:rPr>
              <a:t>Activities:</a:t>
            </a:r>
          </a:p>
          <a:p>
            <a:endParaRPr lang="en-ZA" b="1" dirty="0" smtClean="0">
              <a:latin typeface="Verdana" pitchFamily="34" charset="0"/>
              <a:cs typeface="Times New Roman" pitchFamily="18" charset="0"/>
            </a:endParaRPr>
          </a:p>
          <a:p>
            <a:pPr>
              <a:buFont typeface="Arial" pitchFamily="34" charset="0"/>
              <a:buChar char="•"/>
            </a:pPr>
            <a:r>
              <a:rPr lang="en-ZA" dirty="0" smtClean="0">
                <a:latin typeface="Verdana" pitchFamily="34" charset="0"/>
                <a:cs typeface="Times New Roman" pitchFamily="18" charset="0"/>
              </a:rPr>
              <a:t> Cooperative Registration</a:t>
            </a:r>
          </a:p>
          <a:p>
            <a:pPr>
              <a:buFont typeface="Arial" pitchFamily="34" charset="0"/>
              <a:buChar char="•"/>
            </a:pPr>
            <a:endParaRPr lang="en-ZA" dirty="0" smtClean="0">
              <a:latin typeface="Verdana" pitchFamily="34" charset="0"/>
              <a:cs typeface="Times New Roman" pitchFamily="18" charset="0"/>
            </a:endParaRPr>
          </a:p>
          <a:p>
            <a:pPr>
              <a:buFont typeface="Arial" pitchFamily="34" charset="0"/>
              <a:buChar char="•"/>
            </a:pPr>
            <a:r>
              <a:rPr lang="en-ZA" dirty="0" smtClean="0">
                <a:latin typeface="Verdana" pitchFamily="34" charset="0"/>
                <a:cs typeface="Times New Roman" pitchFamily="18" charset="0"/>
              </a:rPr>
              <a:t> Register with State Departments</a:t>
            </a:r>
          </a:p>
          <a:p>
            <a:pPr>
              <a:buFont typeface="Arial" pitchFamily="34" charset="0"/>
              <a:buChar char="•"/>
            </a:pPr>
            <a:endParaRPr lang="en-ZA" dirty="0" smtClean="0">
              <a:latin typeface="Verdana" pitchFamily="34" charset="0"/>
              <a:cs typeface="Times New Roman" pitchFamily="18" charset="0"/>
            </a:endParaRPr>
          </a:p>
          <a:p>
            <a:pPr>
              <a:buFont typeface="Arial" pitchFamily="34" charset="0"/>
              <a:buChar char="•"/>
            </a:pPr>
            <a:r>
              <a:rPr lang="en-ZA" dirty="0" smtClean="0">
                <a:latin typeface="Verdana" pitchFamily="34" charset="0"/>
                <a:cs typeface="Times New Roman" pitchFamily="18" charset="0"/>
              </a:rPr>
              <a:t> Accessing Resources and Training</a:t>
            </a:r>
          </a:p>
          <a:p>
            <a:pPr>
              <a:buFont typeface="Arial" pitchFamily="34" charset="0"/>
              <a:buChar char="•"/>
            </a:pPr>
            <a:endParaRPr lang="en-ZA" dirty="0" smtClean="0">
              <a:latin typeface="Verdana" pitchFamily="34" charset="0"/>
              <a:cs typeface="Times New Roman" pitchFamily="18" charset="0"/>
            </a:endParaRPr>
          </a:p>
          <a:p>
            <a:pPr>
              <a:buFont typeface="Arial" pitchFamily="34" charset="0"/>
              <a:buChar char="•"/>
            </a:pPr>
            <a:r>
              <a:rPr lang="en-ZA" dirty="0" smtClean="0">
                <a:latin typeface="Verdana" pitchFamily="34" charset="0"/>
                <a:cs typeface="Times New Roman" pitchFamily="18" charset="0"/>
              </a:rPr>
              <a:t> Establish Protective Workshops</a:t>
            </a:r>
          </a:p>
          <a:p>
            <a:pPr>
              <a:buFont typeface="Arial" pitchFamily="34" charset="0"/>
              <a:buChar char="•"/>
            </a:pPr>
            <a:endParaRPr lang="en-ZA" dirty="0" smtClean="0">
              <a:latin typeface="Verdana" pitchFamily="34" charset="0"/>
              <a:cs typeface="Times New Roman" pitchFamily="18" charset="0"/>
            </a:endParaRPr>
          </a:p>
          <a:p>
            <a:pPr>
              <a:buFont typeface="Arial" pitchFamily="34" charset="0"/>
              <a:buChar char="•"/>
            </a:pPr>
            <a:r>
              <a:rPr lang="en-ZA" dirty="0" smtClean="0">
                <a:latin typeface="Verdana" pitchFamily="34" charset="0"/>
                <a:cs typeface="Times New Roman" pitchFamily="18" charset="0"/>
              </a:rPr>
              <a:t> Registration with DSD</a:t>
            </a:r>
          </a:p>
          <a:p>
            <a:endParaRPr lang="en-ZA"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61</a:t>
            </a:fld>
            <a:endParaRPr lang="en-ZA"/>
          </a:p>
        </p:txBody>
      </p:sp>
      <p:sp>
        <p:nvSpPr>
          <p:cNvPr id="3" name="Rectangle 2"/>
          <p:cNvSpPr/>
          <p:nvPr/>
        </p:nvSpPr>
        <p:spPr>
          <a:xfrm>
            <a:off x="755576" y="1556792"/>
            <a:ext cx="7200800" cy="3139321"/>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Vocational Rehabilitation – Continue</a:t>
            </a:r>
          </a:p>
          <a:p>
            <a:endParaRPr lang="en-ZA" b="1" dirty="0" smtClean="0">
              <a:latin typeface="Verdana" pitchFamily="34" charset="0"/>
              <a:ea typeface="Calibri" pitchFamily="34" charset="0"/>
              <a:cs typeface="Times New Roman" pitchFamily="18" charset="0"/>
            </a:endParaRPr>
          </a:p>
          <a:p>
            <a:r>
              <a:rPr lang="en-ZA" b="1" dirty="0" smtClean="0">
                <a:latin typeface="Verdana" pitchFamily="34" charset="0"/>
                <a:ea typeface="Calibri" pitchFamily="34" charset="0"/>
                <a:cs typeface="Times New Roman" pitchFamily="18" charset="0"/>
              </a:rPr>
              <a:t>Activities:</a:t>
            </a:r>
          </a:p>
          <a:p>
            <a:endParaRPr lang="en-ZA" b="1"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Start and Improve Your Business (SIYB)</a:t>
            </a:r>
          </a:p>
          <a:p>
            <a:pPr>
              <a:buFont typeface="Arial" pitchFamily="34" charset="0"/>
              <a:buChar char="•"/>
            </a:pPr>
            <a:endParaRPr lang="en-ZA"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Accessing Resources and Training</a:t>
            </a:r>
          </a:p>
          <a:p>
            <a:pPr>
              <a:buFont typeface="Arial" pitchFamily="34" charset="0"/>
              <a:buChar char="•"/>
            </a:pPr>
            <a:endParaRPr lang="en-ZA"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TOT Workshops</a:t>
            </a:r>
          </a:p>
          <a:p>
            <a:endParaRPr lang="en-ZA" b="1" dirty="0" smtClean="0">
              <a:latin typeface="Verdana" pitchFamily="34" charset="0"/>
              <a:cs typeface="Times New Roman" pitchFamily="18" charset="0"/>
            </a:endParaRPr>
          </a:p>
          <a:p>
            <a:endParaRPr lang="af-Z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62</a:t>
            </a:fld>
            <a:endParaRPr lang="en-ZA"/>
          </a:p>
        </p:txBody>
      </p:sp>
      <p:sp>
        <p:nvSpPr>
          <p:cNvPr id="3" name="Rectangle 2"/>
          <p:cNvSpPr/>
          <p:nvPr/>
        </p:nvSpPr>
        <p:spPr>
          <a:xfrm>
            <a:off x="611560" y="1340768"/>
            <a:ext cx="7344816" cy="2862322"/>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Objective 4 Vocational Rehabilitation </a:t>
            </a:r>
          </a:p>
          <a:p>
            <a:endParaRPr lang="en-ZA" b="1" dirty="0" smtClean="0">
              <a:latin typeface="Verdana" pitchFamily="34" charset="0"/>
              <a:ea typeface="Calibri" pitchFamily="34" charset="0"/>
              <a:cs typeface="Times New Roman" pitchFamily="18" charset="0"/>
            </a:endParaRPr>
          </a:p>
          <a:p>
            <a:r>
              <a:rPr lang="en-ZA" b="1" dirty="0" smtClean="0">
                <a:latin typeface="Verdana" pitchFamily="34" charset="0"/>
                <a:ea typeface="Calibri" pitchFamily="34" charset="0"/>
                <a:cs typeface="Times New Roman" pitchFamily="18" charset="0"/>
              </a:rPr>
              <a:t>Performance Indicators:</a:t>
            </a:r>
          </a:p>
          <a:p>
            <a:endParaRPr lang="en-ZA" b="1"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Database – Unemployed</a:t>
            </a:r>
          </a:p>
          <a:p>
            <a:endParaRPr lang="en-ZA"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Database – Successfully placed</a:t>
            </a:r>
          </a:p>
          <a:p>
            <a:pPr>
              <a:buFont typeface="Arial" pitchFamily="34" charset="0"/>
              <a:buChar char="•"/>
            </a:pPr>
            <a:endParaRPr lang="en-ZA"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Registers of Workshops</a:t>
            </a:r>
          </a:p>
          <a:p>
            <a:pPr>
              <a:buFont typeface="Arial" pitchFamily="34" charset="0"/>
              <a:buChar char="•"/>
            </a:pPr>
            <a:endParaRPr lang="en-ZA" dirty="0" smtClean="0">
              <a:latin typeface="Verdana" pitchFamily="34" charset="0"/>
              <a:ea typeface="Calibri" pitchFamily="34"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63</a:t>
            </a:fld>
            <a:endParaRPr lang="en-ZA"/>
          </a:p>
        </p:txBody>
      </p:sp>
      <p:sp>
        <p:nvSpPr>
          <p:cNvPr id="3" name="Rectangle 2"/>
          <p:cNvSpPr/>
          <p:nvPr/>
        </p:nvSpPr>
        <p:spPr>
          <a:xfrm>
            <a:off x="1115616" y="1484784"/>
            <a:ext cx="6912768" cy="3693319"/>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Objective 4 Vocational Rehabilitation </a:t>
            </a:r>
          </a:p>
          <a:p>
            <a:endParaRPr lang="en-ZA" b="1" dirty="0" smtClean="0">
              <a:latin typeface="Verdana" pitchFamily="34" charset="0"/>
              <a:ea typeface="Calibri" pitchFamily="34" charset="0"/>
              <a:cs typeface="Times New Roman" pitchFamily="18" charset="0"/>
            </a:endParaRPr>
          </a:p>
          <a:p>
            <a:r>
              <a:rPr lang="en-ZA" b="1" dirty="0" smtClean="0">
                <a:latin typeface="Verdana" pitchFamily="34" charset="0"/>
                <a:ea typeface="Calibri" pitchFamily="34" charset="0"/>
                <a:cs typeface="Times New Roman" pitchFamily="18" charset="0"/>
              </a:rPr>
              <a:t>Output:</a:t>
            </a:r>
          </a:p>
          <a:p>
            <a:endParaRPr lang="en-ZA" b="1" dirty="0" smtClean="0">
              <a:latin typeface="Verdana" pitchFamily="34" charset="0"/>
              <a:ea typeface="Calibri" pitchFamily="34" charset="0"/>
              <a:cs typeface="Times New Roman" pitchFamily="18" charset="0"/>
            </a:endParaRPr>
          </a:p>
          <a:p>
            <a:pPr>
              <a:buFont typeface="Arial" pitchFamily="34" charset="0"/>
              <a:buChar char="•"/>
            </a:pPr>
            <a:r>
              <a:rPr lang="en-ZA" b="1" dirty="0" smtClean="0">
                <a:latin typeface="Verdana" pitchFamily="34" charset="0"/>
                <a:ea typeface="Calibri" pitchFamily="34" charset="0"/>
                <a:cs typeface="Times New Roman" pitchFamily="18" charset="0"/>
              </a:rPr>
              <a:t> </a:t>
            </a:r>
            <a:r>
              <a:rPr lang="en-ZA" dirty="0" smtClean="0">
                <a:latin typeface="Verdana" pitchFamily="34" charset="0"/>
                <a:ea typeface="Calibri" pitchFamily="34" charset="0"/>
                <a:cs typeface="Times New Roman" pitchFamily="18" charset="0"/>
              </a:rPr>
              <a:t>Placement in </a:t>
            </a:r>
            <a:r>
              <a:rPr lang="en-ZA" dirty="0" err="1" smtClean="0">
                <a:latin typeface="Verdana" pitchFamily="34" charset="0"/>
                <a:ea typeface="Calibri" pitchFamily="34" charset="0"/>
                <a:cs typeface="Times New Roman" pitchFamily="18" charset="0"/>
              </a:rPr>
              <a:t>Learnships</a:t>
            </a:r>
            <a:r>
              <a:rPr lang="en-ZA" dirty="0" smtClean="0">
                <a:latin typeface="Verdana" pitchFamily="34" charset="0"/>
                <a:ea typeface="Calibri" pitchFamily="34" charset="0"/>
                <a:cs typeface="Times New Roman" pitchFamily="18" charset="0"/>
              </a:rPr>
              <a:t> and Skills Programmes</a:t>
            </a:r>
          </a:p>
          <a:p>
            <a:endParaRPr lang="en-ZA" b="1" dirty="0" smtClean="0">
              <a:latin typeface="Verdana" pitchFamily="34" charset="0"/>
              <a:ea typeface="Calibri" pitchFamily="34" charset="0"/>
              <a:cs typeface="Times New Roman" pitchFamily="18" charset="0"/>
            </a:endParaRPr>
          </a:p>
          <a:p>
            <a:pPr>
              <a:buFont typeface="Arial" pitchFamily="34" charset="0"/>
              <a:buChar char="•"/>
            </a:pPr>
            <a:r>
              <a:rPr lang="en-ZA" b="1" dirty="0" smtClean="0">
                <a:latin typeface="Verdana" pitchFamily="34" charset="0"/>
                <a:ea typeface="Calibri" pitchFamily="34" charset="0"/>
                <a:cs typeface="Times New Roman" pitchFamily="18" charset="0"/>
              </a:rPr>
              <a:t> </a:t>
            </a:r>
            <a:r>
              <a:rPr lang="en-ZA" dirty="0" smtClean="0">
                <a:latin typeface="Verdana" pitchFamily="34" charset="0"/>
                <a:ea typeface="Calibri" pitchFamily="34" charset="0"/>
                <a:cs typeface="Times New Roman" pitchFamily="18" charset="0"/>
              </a:rPr>
              <a:t>Placement in Employment – Public and Private Sector</a:t>
            </a:r>
            <a:endParaRPr lang="en-ZA" b="1" dirty="0" smtClean="0">
              <a:latin typeface="Verdana" pitchFamily="34" charset="0"/>
              <a:ea typeface="Calibri" pitchFamily="34" charset="0"/>
              <a:cs typeface="Times New Roman" pitchFamily="18" charset="0"/>
            </a:endParaRPr>
          </a:p>
          <a:p>
            <a:pPr>
              <a:buFont typeface="Arial" pitchFamily="34" charset="0"/>
              <a:buChar char="•"/>
            </a:pPr>
            <a:endParaRPr lang="en-ZA" b="1" dirty="0" smtClean="0">
              <a:latin typeface="Verdana" pitchFamily="34" charset="0"/>
              <a:ea typeface="Calibri" pitchFamily="34" charset="0"/>
              <a:cs typeface="Times New Roman" pitchFamily="18" charset="0"/>
            </a:endParaRPr>
          </a:p>
          <a:p>
            <a:pPr>
              <a:buFont typeface="Arial" pitchFamily="34" charset="0"/>
              <a:buChar char="•"/>
            </a:pPr>
            <a:r>
              <a:rPr lang="en-ZA" b="1" dirty="0" smtClean="0">
                <a:latin typeface="Verdana" pitchFamily="34" charset="0"/>
                <a:ea typeface="Calibri" pitchFamily="34" charset="0"/>
                <a:cs typeface="Times New Roman" pitchFamily="18" charset="0"/>
              </a:rPr>
              <a:t> </a:t>
            </a:r>
            <a:r>
              <a:rPr lang="en-ZA" dirty="0" smtClean="0">
                <a:latin typeface="Verdana" pitchFamily="34" charset="0"/>
                <a:ea typeface="Calibri" pitchFamily="34" charset="0"/>
                <a:cs typeface="Times New Roman" pitchFamily="18" charset="0"/>
              </a:rPr>
              <a:t>SIYB Training Programme</a:t>
            </a:r>
          </a:p>
          <a:p>
            <a:pPr>
              <a:buFont typeface="Arial" pitchFamily="34" charset="0"/>
              <a:buChar char="•"/>
            </a:pPr>
            <a:endParaRPr lang="en-ZA" b="1" dirty="0" smtClean="0">
              <a:latin typeface="Verdana" pitchFamily="34" charset="0"/>
              <a:ea typeface="Calibri" pitchFamily="34" charset="0"/>
              <a:cs typeface="Times New Roman" pitchFamily="18" charset="0"/>
            </a:endParaRPr>
          </a:p>
          <a:p>
            <a:pPr>
              <a:buFont typeface="Arial" pitchFamily="34" charset="0"/>
              <a:buChar char="•"/>
            </a:pPr>
            <a:r>
              <a:rPr lang="en-ZA" dirty="0" smtClean="0">
                <a:latin typeface="Verdana" pitchFamily="34" charset="0"/>
                <a:ea typeface="Calibri" pitchFamily="34" charset="0"/>
                <a:cs typeface="Times New Roman" pitchFamily="18" charset="0"/>
              </a:rPr>
              <a:t> Starting Businesses</a:t>
            </a:r>
          </a:p>
          <a:p>
            <a:endParaRPr lang="en-ZA" b="1" dirty="0" smtClean="0">
              <a:latin typeface="Verdana" pitchFamily="34" charset="0"/>
              <a:ea typeface="Calibri" pitchFamily="34" charset="0"/>
              <a:cs typeface="Times New Roman" pitchFamily="18" charset="0"/>
            </a:endParaRPr>
          </a:p>
          <a:p>
            <a:endParaRPr lang="en-ZA" b="1" dirty="0" smtClean="0">
              <a:latin typeface="Verdana" pitchFamily="34" charset="0"/>
              <a:ea typeface="Calibri" pitchFamily="34"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64</a:t>
            </a:fld>
            <a:endParaRPr lang="en-ZA"/>
          </a:p>
        </p:txBody>
      </p:sp>
      <p:sp>
        <p:nvSpPr>
          <p:cNvPr id="3" name="Rectangle 2"/>
          <p:cNvSpPr/>
          <p:nvPr/>
        </p:nvSpPr>
        <p:spPr>
          <a:xfrm>
            <a:off x="683568" y="1268760"/>
            <a:ext cx="7200800" cy="2308324"/>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Objective 4 Vocational Rehabilitation </a:t>
            </a:r>
          </a:p>
          <a:p>
            <a:endParaRPr lang="en-ZA" dirty="0" smtClean="0">
              <a:latin typeface="Verdana" pitchFamily="34" charset="0"/>
              <a:ea typeface="Calibri" pitchFamily="34" charset="0"/>
              <a:cs typeface="Times New Roman" pitchFamily="18" charset="0"/>
            </a:endParaRPr>
          </a:p>
          <a:p>
            <a:r>
              <a:rPr lang="en-ZA" b="1" dirty="0" smtClean="0">
                <a:latin typeface="Verdana" pitchFamily="34" charset="0"/>
                <a:ea typeface="Calibri" pitchFamily="34" charset="0"/>
                <a:cs typeface="Times New Roman" pitchFamily="18" charset="0"/>
              </a:rPr>
              <a:t>Budget Cost:</a:t>
            </a:r>
          </a:p>
          <a:p>
            <a:endParaRPr lang="en-ZA" b="1" dirty="0" smtClean="0">
              <a:latin typeface="Verdana" pitchFamily="34" charset="0"/>
              <a:ea typeface="Calibri" pitchFamily="34" charset="0"/>
              <a:cs typeface="Times New Roman" pitchFamily="18" charset="0"/>
            </a:endParaRPr>
          </a:p>
          <a:p>
            <a:r>
              <a:rPr lang="en-ZA" dirty="0" smtClean="0">
                <a:latin typeface="Verdana" pitchFamily="34" charset="0"/>
                <a:ea typeface="Calibri" pitchFamily="34" charset="0"/>
                <a:cs typeface="Times New Roman" pitchFamily="18" charset="0"/>
              </a:rPr>
              <a:t>R1 250 000.25</a:t>
            </a:r>
          </a:p>
          <a:p>
            <a:endParaRPr lang="en-ZA" dirty="0" smtClean="0">
              <a:latin typeface="Verdana" pitchFamily="34" charset="0"/>
              <a:ea typeface="Calibri" pitchFamily="34" charset="0"/>
              <a:cs typeface="Times New Roman" pitchFamily="18" charset="0"/>
            </a:endParaRPr>
          </a:p>
          <a:p>
            <a:endParaRPr lang="en-ZA" dirty="0" smtClean="0">
              <a:latin typeface="Verdana" pitchFamily="34" charset="0"/>
              <a:ea typeface="Calibri" pitchFamily="34" charset="0"/>
              <a:cs typeface="Times New Roman" pitchFamily="18" charset="0"/>
            </a:endParaRPr>
          </a:p>
          <a:p>
            <a:endParaRPr lang="en-ZA" dirty="0" smtClean="0">
              <a:latin typeface="Verdana" pitchFamily="34" charset="0"/>
              <a:ea typeface="Calibri" pitchFamily="34"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65</a:t>
            </a:fld>
            <a:endParaRPr lang="en-ZA"/>
          </a:p>
        </p:txBody>
      </p:sp>
      <p:sp>
        <p:nvSpPr>
          <p:cNvPr id="3" name="Rectangle 2"/>
          <p:cNvSpPr/>
          <p:nvPr/>
        </p:nvSpPr>
        <p:spPr>
          <a:xfrm>
            <a:off x="467544" y="1268760"/>
            <a:ext cx="7272808" cy="2031325"/>
          </a:xfrm>
          <a:prstGeom prst="rect">
            <a:avLst/>
          </a:prstGeom>
        </p:spPr>
        <p:txBody>
          <a:bodyPr wrap="square">
            <a:spAutoFit/>
          </a:bodyPr>
          <a:lstStyle/>
          <a:p>
            <a:r>
              <a:rPr lang="en-ZA" b="1" dirty="0" smtClean="0">
                <a:latin typeface="Verdana" pitchFamily="34" charset="0"/>
                <a:ea typeface="Calibri" pitchFamily="34" charset="0"/>
                <a:cs typeface="Times New Roman" pitchFamily="18" charset="0"/>
              </a:rPr>
              <a:t>OBJECTIVE 4: Vocational Rehabilitation </a:t>
            </a:r>
          </a:p>
          <a:p>
            <a:endParaRPr lang="en-ZA" b="1" dirty="0" smtClean="0">
              <a:latin typeface="Verdana" pitchFamily="34" charset="0"/>
              <a:ea typeface="Calibri" pitchFamily="34" charset="0"/>
              <a:cs typeface="Times New Roman" pitchFamily="18" charset="0"/>
            </a:endParaRPr>
          </a:p>
          <a:p>
            <a:endParaRPr lang="en-ZA" b="1" dirty="0" smtClean="0">
              <a:latin typeface="Verdana" pitchFamily="34" charset="0"/>
              <a:ea typeface="Calibri" pitchFamily="34" charset="0"/>
              <a:cs typeface="Times New Roman" pitchFamily="18" charset="0"/>
            </a:endParaRPr>
          </a:p>
          <a:p>
            <a:r>
              <a:rPr lang="en-ZA" i="1" dirty="0" smtClean="0">
                <a:latin typeface="Verdana" pitchFamily="34" charset="0"/>
                <a:ea typeface="Calibri" pitchFamily="34" charset="0"/>
                <a:cs typeface="Times New Roman" pitchFamily="18" charset="0"/>
              </a:rPr>
              <a:t>NDP Outcome 4, 6, 7, 8, 10, 11 and 14</a:t>
            </a:r>
            <a:r>
              <a:rPr lang="en-ZA" b="1" dirty="0" smtClean="0">
                <a:latin typeface="Verdana" pitchFamily="34" charset="0"/>
                <a:ea typeface="Calibri" pitchFamily="34" charset="0"/>
                <a:cs typeface="Times New Roman" pitchFamily="18" charset="0"/>
              </a:rPr>
              <a:t>  </a:t>
            </a:r>
          </a:p>
          <a:p>
            <a:endParaRPr lang="en-ZA" b="1" dirty="0" smtClean="0">
              <a:latin typeface="Verdana" pitchFamily="34" charset="0"/>
              <a:ea typeface="Calibri" pitchFamily="34" charset="0"/>
              <a:cs typeface="Times New Roman" pitchFamily="18" charset="0"/>
            </a:endParaRPr>
          </a:p>
          <a:p>
            <a:endParaRPr lang="en-ZA" b="1" dirty="0" smtClean="0">
              <a:latin typeface="Verdana" pitchFamily="34" charset="0"/>
              <a:ea typeface="Calibri" pitchFamily="34" charset="0"/>
              <a:cs typeface="Times New Roman" pitchFamily="18" charset="0"/>
            </a:endParaRPr>
          </a:p>
          <a:p>
            <a:endParaRPr lang="en-ZA" b="1" dirty="0" smtClean="0">
              <a:latin typeface="Verdana" pitchFamily="34" charset="0"/>
              <a:ea typeface="Calibri" pitchFamily="34"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755576" y="1154154"/>
            <a:ext cx="7776864"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Objective 5</a:t>
            </a:r>
            <a:r>
              <a:rPr kumimoji="0" lang="en-ZA" b="1" i="0" u="none" strike="noStrike" cap="none" normalizeH="0" dirty="0" smtClean="0">
                <a:ln>
                  <a:noFill/>
                </a:ln>
                <a:solidFill>
                  <a:schemeClr val="tx1"/>
                </a:solidFill>
                <a:effectLst/>
                <a:latin typeface="Verdana" pitchFamily="34" charset="0"/>
                <a:ea typeface="Calibri" pitchFamily="34" charset="0"/>
                <a:cs typeface="Times New Roman" pitchFamily="18" charset="0"/>
              </a:rPr>
              <a:t> </a:t>
            </a:r>
            <a:r>
              <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Educational Rehabilitation</a:t>
            </a:r>
          </a:p>
          <a:p>
            <a:pPr marL="0" marR="0" lvl="0" indent="0" algn="l" defTabSz="914400" rtl="0" eaLnBrk="1" fontAlgn="base" latinLnBrk="0" hangingPunct="1">
              <a:lnSpc>
                <a:spcPct val="100000"/>
              </a:lnSpc>
              <a:spcBef>
                <a:spcPct val="0"/>
              </a:spcBef>
              <a:spcAft>
                <a:spcPct val="0"/>
              </a:spcAft>
              <a:buClrTx/>
              <a:buSzTx/>
              <a:buFontTx/>
              <a:buNone/>
              <a:tabLst/>
            </a:pPr>
            <a:endParaRPr lang="en-ZA" b="1" dirty="0" smtClean="0">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To provide educational  rehabilitation to blind and partially sighted persons through facilitating access to early childhood development services</a:t>
            </a:r>
            <a:r>
              <a:rPr lang="en-ZA" b="1" dirty="0" smtClean="0">
                <a:latin typeface="Verdana" pitchFamily="34" charset="0"/>
                <a:ea typeface="Calibri" pitchFamily="34"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ZA" dirty="0" smtClean="0">
                <a:latin typeface="Verdana" pitchFamily="34" charset="0"/>
                <a:ea typeface="Calibri" pitchFamily="34" charset="0"/>
                <a:cs typeface="Times New Roman" pitchFamily="18" charset="0"/>
              </a:rPr>
              <a:t>To provide educational rehabilitation to blind and partially signed persons through facilitating learner assistance.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ZA" dirty="0" smtClean="0">
                <a:latin typeface="Verdana" pitchFamily="34" charset="0"/>
                <a:ea typeface="Calibri" pitchFamily="34" charset="0"/>
                <a:cs typeface="Times New Roman" pitchFamily="18" charset="0"/>
              </a:rPr>
              <a:t>To provide educational rehabilitation to blind and partially sighted persons through facilitating support to adult learners.</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66</a:t>
            </a:fld>
            <a:endParaRPr lang="en-ZA"/>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1115616" y="1171643"/>
            <a:ext cx="734481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ZA" b="1" dirty="0" smtClean="0">
                <a:latin typeface="Verdana" pitchFamily="34" charset="0"/>
                <a:ea typeface="Calibri" pitchFamily="34" charset="0"/>
                <a:cs typeface="Times New Roman" pitchFamily="18" charset="0"/>
              </a:rPr>
              <a:t>Objective 5 Educational Rehabilitation</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r>
              <a:rPr lang="en-ZA" b="1" dirty="0" smtClean="0">
                <a:latin typeface="Verdana" pitchFamily="34" charset="0"/>
                <a:ea typeface="Calibri" pitchFamily="34" charset="0"/>
                <a:cs typeface="Times New Roman" pitchFamily="18" charset="0"/>
              </a:rPr>
              <a:t>Activities:</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b="1" dirty="0" smtClean="0">
                <a:latin typeface="Verdana" pitchFamily="34" charset="0"/>
                <a:ea typeface="Calibri" pitchFamily="34" charset="0"/>
                <a:cs typeface="Times New Roman" pitchFamily="18" charset="0"/>
              </a:rPr>
              <a:t> </a:t>
            </a:r>
            <a:r>
              <a:rPr lang="en-ZA" dirty="0" smtClean="0">
                <a:latin typeface="Verdana" pitchFamily="34" charset="0"/>
                <a:ea typeface="Calibri" pitchFamily="34" charset="0"/>
                <a:cs typeface="Times New Roman" pitchFamily="18" charset="0"/>
              </a:rPr>
              <a:t>Identify parents and children</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Identify learners that require assistance (Gauteng)</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Advocating for accessible formatted textbooks and LTSM</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Assisting adult learners</a:t>
            </a:r>
          </a:p>
          <a:p>
            <a:pPr fontAlgn="base">
              <a:spcBef>
                <a:spcPct val="0"/>
              </a:spcBef>
              <a:spcAft>
                <a:spcPct val="0"/>
              </a:spcAft>
            </a:pPr>
            <a:endParaRPr lang="en-ZA" dirty="0" smtClean="0">
              <a:latin typeface="Verdana" pitchFamily="34" charset="0"/>
              <a:ea typeface="Calibri" pitchFamily="34" charset="0"/>
              <a:cs typeface="Times New Roman" pitchFamily="18" charset="0"/>
            </a:endParaRPr>
          </a:p>
          <a:p>
            <a:pPr fontAlgn="base">
              <a:spcBef>
                <a:spcPct val="0"/>
              </a:spcBef>
              <a:spcAft>
                <a:spcPct val="0"/>
              </a:spcAft>
            </a:pPr>
            <a:endParaRPr lang="en-ZA" dirty="0" smtClean="0">
              <a:latin typeface="Verdana"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67</a:t>
            </a:fld>
            <a:endParaRPr lang="en-ZA"/>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68</a:t>
            </a:fld>
            <a:endParaRPr lang="en-ZA"/>
          </a:p>
        </p:txBody>
      </p:sp>
      <p:sp>
        <p:nvSpPr>
          <p:cNvPr id="3" name="Rectangle 2"/>
          <p:cNvSpPr/>
          <p:nvPr/>
        </p:nvSpPr>
        <p:spPr>
          <a:xfrm>
            <a:off x="971600" y="1052736"/>
            <a:ext cx="7488832" cy="4247317"/>
          </a:xfrm>
          <a:prstGeom prst="rect">
            <a:avLst/>
          </a:prstGeom>
        </p:spPr>
        <p:txBody>
          <a:bodyPr wrap="square">
            <a:spAutoFit/>
          </a:bodyPr>
          <a:lstStyle/>
          <a:p>
            <a:pPr fontAlgn="base">
              <a:spcBef>
                <a:spcPct val="0"/>
              </a:spcBef>
              <a:spcAft>
                <a:spcPct val="0"/>
              </a:spcAft>
            </a:pPr>
            <a:r>
              <a:rPr lang="en-ZA" b="1" dirty="0" smtClean="0">
                <a:latin typeface="Verdana" pitchFamily="34" charset="0"/>
                <a:ea typeface="Calibri" pitchFamily="34" charset="0"/>
                <a:cs typeface="Times New Roman" pitchFamily="18" charset="0"/>
              </a:rPr>
              <a:t>Objective 5 Educational Rehabilitation</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r>
              <a:rPr lang="en-ZA" b="1" dirty="0" smtClean="0">
                <a:latin typeface="Verdana" pitchFamily="34" charset="0"/>
                <a:ea typeface="Calibri" pitchFamily="34" charset="0"/>
                <a:cs typeface="Times New Roman" pitchFamily="18" charset="0"/>
              </a:rPr>
              <a:t>Performance Indicators:</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Database of parents of children</a:t>
            </a:r>
          </a:p>
          <a:p>
            <a:pPr fontAlgn="base">
              <a:spcBef>
                <a:spcPct val="0"/>
              </a:spcBef>
              <a:spcAft>
                <a:spcPct val="0"/>
              </a:spcAft>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Database of ECD services and programmes</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Learners attending schools</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Advocating and Awareness Raising </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Participating in School Governing  Boards (SGB)</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69</a:t>
            </a:fld>
            <a:endParaRPr lang="en-ZA"/>
          </a:p>
        </p:txBody>
      </p:sp>
      <p:sp>
        <p:nvSpPr>
          <p:cNvPr id="3" name="Rectangle 2"/>
          <p:cNvSpPr/>
          <p:nvPr/>
        </p:nvSpPr>
        <p:spPr>
          <a:xfrm>
            <a:off x="827584" y="1196752"/>
            <a:ext cx="7704856" cy="4247317"/>
          </a:xfrm>
          <a:prstGeom prst="rect">
            <a:avLst/>
          </a:prstGeom>
        </p:spPr>
        <p:txBody>
          <a:bodyPr wrap="square">
            <a:spAutoFit/>
          </a:bodyPr>
          <a:lstStyle/>
          <a:p>
            <a:pPr fontAlgn="base">
              <a:spcBef>
                <a:spcPct val="0"/>
              </a:spcBef>
              <a:spcAft>
                <a:spcPct val="0"/>
              </a:spcAft>
            </a:pPr>
            <a:r>
              <a:rPr lang="en-ZA" b="1" dirty="0" smtClean="0">
                <a:latin typeface="Verdana" pitchFamily="34" charset="0"/>
                <a:ea typeface="Calibri" pitchFamily="34" charset="0"/>
                <a:cs typeface="Times New Roman" pitchFamily="18" charset="0"/>
              </a:rPr>
              <a:t>Objective 5 Educational Rehabilitation</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r>
              <a:rPr lang="en-ZA" b="1" dirty="0" smtClean="0">
                <a:latin typeface="Verdana" pitchFamily="34" charset="0"/>
                <a:ea typeface="Calibri" pitchFamily="34" charset="0"/>
                <a:cs typeface="Times New Roman" pitchFamily="18" charset="0"/>
              </a:rPr>
              <a:t>Output: </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b="1" dirty="0" smtClean="0">
                <a:latin typeface="Verdana" pitchFamily="34" charset="0"/>
                <a:ea typeface="Calibri" pitchFamily="34" charset="0"/>
                <a:cs typeface="Times New Roman" pitchFamily="18" charset="0"/>
              </a:rPr>
              <a:t> </a:t>
            </a:r>
            <a:r>
              <a:rPr lang="en-ZA" dirty="0" smtClean="0">
                <a:latin typeface="Verdana" pitchFamily="34" charset="0"/>
                <a:ea typeface="Calibri" pitchFamily="34" charset="0"/>
                <a:cs typeface="Times New Roman" pitchFamily="18" charset="0"/>
              </a:rPr>
              <a:t>Referral to ECD Programmes</a:t>
            </a:r>
          </a:p>
          <a:p>
            <a:pPr fontAlgn="base">
              <a:spcBef>
                <a:spcPct val="0"/>
              </a:spcBef>
              <a:spcAft>
                <a:spcPct val="0"/>
              </a:spcAft>
              <a:buFont typeface="Arial" pitchFamily="34" charset="0"/>
              <a:buChar char="•"/>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Assisting learners to travel to schools in Gauteng</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Increase assessable textbooks and LTSM</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Adult learners registered at AET Centres</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Access to PSET</a:t>
            </a:r>
          </a:p>
          <a:p>
            <a:pPr fontAlgn="base">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7</a:t>
            </a:fld>
            <a:endParaRPr lang="en-ZA"/>
          </a:p>
        </p:txBody>
      </p:sp>
      <p:sp>
        <p:nvSpPr>
          <p:cNvPr id="3" name="Rectangle 2"/>
          <p:cNvSpPr/>
          <p:nvPr/>
        </p:nvSpPr>
        <p:spPr>
          <a:xfrm>
            <a:off x="251520" y="980728"/>
            <a:ext cx="8100392" cy="3139321"/>
          </a:xfrm>
          <a:prstGeom prst="rect">
            <a:avLst/>
          </a:prstGeom>
        </p:spPr>
        <p:txBody>
          <a:bodyPr wrap="square">
            <a:spAutoFit/>
          </a:bodyPr>
          <a:lstStyle/>
          <a:p>
            <a:pPr lvl="0" eaLnBrk="0" fontAlgn="base" hangingPunct="0">
              <a:spcBef>
                <a:spcPct val="0"/>
              </a:spcBef>
              <a:spcAft>
                <a:spcPct val="0"/>
              </a:spcAft>
            </a:pPr>
            <a:r>
              <a:rPr lang="en-ZA" b="1" dirty="0" smtClean="0">
                <a:latin typeface="Verdana" pitchFamily="34" charset="0"/>
                <a:ea typeface="Calibri" pitchFamily="34" charset="0"/>
                <a:cs typeface="Times New Roman" pitchFamily="18" charset="0"/>
              </a:rPr>
              <a:t>6.1 Blind SA Profile</a:t>
            </a:r>
          </a:p>
          <a:p>
            <a:pPr lvl="0" eaLnBrk="0" fontAlgn="base" hangingPunct="0">
              <a:spcBef>
                <a:spcPct val="0"/>
              </a:spcBef>
              <a:spcAft>
                <a:spcPct val="0"/>
              </a:spcAft>
            </a:pPr>
            <a:endParaRPr lang="en-ZA" b="1" dirty="0" smtClean="0">
              <a:latin typeface="Verdana" pitchFamily="34"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endParaRPr lang="en-ZA" b="1" dirty="0" smtClean="0">
              <a:latin typeface="Verdana" pitchFamily="34"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National Disabled Peoples Organisation – DPO</a:t>
            </a:r>
          </a:p>
          <a:p>
            <a:pPr lvl="0" eaLnBrk="0" fontAlgn="base" hangingPunct="0">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Established  in 1946</a:t>
            </a:r>
          </a:p>
          <a:p>
            <a:pPr lvl="0" eaLnBrk="0" fontAlgn="base" hangingPunct="0">
              <a:spcBef>
                <a:spcPct val="0"/>
              </a:spcBef>
              <a:spcAft>
                <a:spcPct val="0"/>
              </a:spcAft>
              <a:buFont typeface="Arial" pitchFamily="34" charset="0"/>
              <a:buChar char="•"/>
            </a:pPr>
            <a:endParaRPr lang="en-ZA" dirty="0" smtClean="0">
              <a:latin typeface="Verdana" pitchFamily="34" charset="0"/>
              <a:ea typeface="Calibri" pitchFamily="34" charset="0"/>
              <a:cs typeface="Times New Roman" pitchFamily="18"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Times New Roman" pitchFamily="18" charset="0"/>
              </a:rPr>
              <a:t> South African Blind Workers Organisation - SABWO</a:t>
            </a:r>
          </a:p>
          <a:p>
            <a:pPr lvl="0" eaLnBrk="0" fontAlgn="base" hangingPunct="0">
              <a:spcBef>
                <a:spcPct val="0"/>
              </a:spcBef>
              <a:spcAft>
                <a:spcPct val="0"/>
              </a:spcAft>
            </a:pPr>
            <a:endParaRPr lang="en-ZA" b="1" dirty="0" smtClean="0">
              <a:latin typeface="Verdana" pitchFamily="34" charset="0"/>
              <a:ea typeface="Calibri" pitchFamily="34" charset="0"/>
              <a:cs typeface="Times New Roman" pitchFamily="18" charset="0"/>
            </a:endParaRPr>
          </a:p>
          <a:p>
            <a:pPr lvl="0" eaLnBrk="0" fontAlgn="base" hangingPunct="0">
              <a:spcBef>
                <a:spcPct val="0"/>
              </a:spcBef>
              <a:spcAft>
                <a:spcPct val="0"/>
              </a:spcAft>
            </a:pPr>
            <a:endParaRPr lang="af-ZA" dirty="0" smtClean="0">
              <a:latin typeface="Arial" pitchFamily="34" charset="0"/>
              <a:cs typeface="Arial" pitchFamily="34" charset="0"/>
            </a:endParaRPr>
          </a:p>
          <a:p>
            <a:pPr lvl="0" eaLnBrk="0" fontAlgn="base" hangingPunct="0">
              <a:spcBef>
                <a:spcPct val="0"/>
              </a:spcBef>
              <a:spcAft>
                <a:spcPct val="0"/>
              </a:spcAft>
            </a:pPr>
            <a:endParaRPr lang="en-ZA" dirty="0" smtClean="0">
              <a:latin typeface="Arial" pitchFamily="34" charset="0"/>
              <a:cs typeface="Arial"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70</a:t>
            </a:fld>
            <a:endParaRPr lang="en-ZA"/>
          </a:p>
        </p:txBody>
      </p:sp>
      <p:sp>
        <p:nvSpPr>
          <p:cNvPr id="3" name="Rectangle 2"/>
          <p:cNvSpPr/>
          <p:nvPr/>
        </p:nvSpPr>
        <p:spPr>
          <a:xfrm>
            <a:off x="1115616" y="1412776"/>
            <a:ext cx="7272808" cy="1477328"/>
          </a:xfrm>
          <a:prstGeom prst="rect">
            <a:avLst/>
          </a:prstGeom>
        </p:spPr>
        <p:txBody>
          <a:bodyPr wrap="square">
            <a:spAutoFit/>
          </a:bodyPr>
          <a:lstStyle/>
          <a:p>
            <a:pPr fontAlgn="base">
              <a:spcBef>
                <a:spcPct val="0"/>
              </a:spcBef>
              <a:spcAft>
                <a:spcPct val="0"/>
              </a:spcAft>
            </a:pPr>
            <a:r>
              <a:rPr lang="en-ZA" b="1" dirty="0" smtClean="0">
                <a:latin typeface="Verdana" pitchFamily="34" charset="0"/>
                <a:ea typeface="Calibri" pitchFamily="34" charset="0"/>
                <a:cs typeface="Times New Roman" pitchFamily="18" charset="0"/>
              </a:rPr>
              <a:t>Objective 5 Educational Rehabilitation</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r>
              <a:rPr lang="en-ZA" b="1" dirty="0" smtClean="0">
                <a:latin typeface="Verdana" pitchFamily="34" charset="0"/>
                <a:ea typeface="Calibri" pitchFamily="34" charset="0"/>
                <a:cs typeface="Times New Roman" pitchFamily="18" charset="0"/>
              </a:rPr>
              <a:t>Budget Cost:</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r>
              <a:rPr lang="en-ZA" dirty="0" smtClean="0">
                <a:latin typeface="Verdana" pitchFamily="34" charset="0"/>
                <a:ea typeface="Calibri" pitchFamily="34" charset="0"/>
                <a:cs typeface="Times New Roman" pitchFamily="18" charset="0"/>
              </a:rPr>
              <a:t>R2 000 800.00</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71</a:t>
            </a:fld>
            <a:endParaRPr lang="en-ZA"/>
          </a:p>
        </p:txBody>
      </p:sp>
      <p:sp>
        <p:nvSpPr>
          <p:cNvPr id="3" name="Rectangle 2"/>
          <p:cNvSpPr/>
          <p:nvPr/>
        </p:nvSpPr>
        <p:spPr>
          <a:xfrm>
            <a:off x="611560" y="1268760"/>
            <a:ext cx="7402247" cy="2031325"/>
          </a:xfrm>
          <a:prstGeom prst="rect">
            <a:avLst/>
          </a:prstGeom>
        </p:spPr>
        <p:txBody>
          <a:bodyPr wrap="square">
            <a:spAutoFit/>
          </a:bodyPr>
          <a:lstStyle/>
          <a:p>
            <a:pPr fontAlgn="base">
              <a:spcBef>
                <a:spcPct val="0"/>
              </a:spcBef>
              <a:spcAft>
                <a:spcPct val="0"/>
              </a:spcAft>
            </a:pPr>
            <a:r>
              <a:rPr lang="en-ZA" b="1" dirty="0" smtClean="0">
                <a:latin typeface="Verdana" pitchFamily="34" charset="0"/>
                <a:ea typeface="Calibri" pitchFamily="34" charset="0"/>
                <a:cs typeface="Times New Roman" pitchFamily="18" charset="0"/>
              </a:rPr>
              <a:t>Objective 5 Educational Rehabilitation</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r>
              <a:rPr lang="en-ZA" i="1" dirty="0" smtClean="0">
                <a:latin typeface="Verdana" pitchFamily="34" charset="0"/>
                <a:ea typeface="Calibri" pitchFamily="34" charset="0"/>
                <a:cs typeface="Times New Roman" pitchFamily="18" charset="0"/>
              </a:rPr>
              <a:t>NDP Outcome 1,7,8,11 and 14.</a:t>
            </a: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endParaRPr lang="en-ZA" b="1" dirty="0" smtClean="0">
              <a:latin typeface="Verdana" pitchFamily="34" charset="0"/>
              <a:ea typeface="Calibri" pitchFamily="34" charset="0"/>
              <a:cs typeface="Times New Roman" pitchFamily="18" charset="0"/>
            </a:endParaRPr>
          </a:p>
          <a:p>
            <a:pPr fontAlgn="base">
              <a:spcBef>
                <a:spcPct val="0"/>
              </a:spcBef>
              <a:spcAft>
                <a:spcPct val="0"/>
              </a:spcAft>
            </a:pPr>
            <a:endParaRPr lang="en-ZA" dirty="0" smtClean="0">
              <a:latin typeface="Verdana" pitchFamily="34" charset="0"/>
              <a:ea typeface="Calibri" pitchFamily="34"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72</a:t>
            </a:fld>
            <a:endParaRPr lang="en-ZA"/>
          </a:p>
        </p:txBody>
      </p:sp>
      <p:sp>
        <p:nvSpPr>
          <p:cNvPr id="1025" name="Rectangle 1"/>
          <p:cNvSpPr>
            <a:spLocks noChangeArrowheads="1"/>
          </p:cNvSpPr>
          <p:nvPr/>
        </p:nvSpPr>
        <p:spPr bwMode="auto">
          <a:xfrm>
            <a:off x="611560" y="1165875"/>
            <a:ext cx="748883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b="1" dirty="0" smtClean="0">
                <a:latin typeface="Verdana" pitchFamily="34" charset="0"/>
                <a:ea typeface="Verdana" pitchFamily="34" charset="0"/>
                <a:cs typeface="Verdana" pitchFamily="34" charset="0"/>
              </a:rPr>
              <a:t>ALIGNMEN</a:t>
            </a:r>
            <a:r>
              <a:rPr lang="en-US" dirty="0" smtClean="0">
                <a:latin typeface="Verdana" pitchFamily="34" charset="0"/>
                <a:ea typeface="Verdana" pitchFamily="34" charset="0"/>
                <a:cs typeface="Verdana" pitchFamily="34" charset="0"/>
              </a:rPr>
              <a:t>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Blind SA incorporates: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dirty="0" smtClean="0">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Seven of DAC’s 10 Point </a:t>
            </a:r>
            <a:r>
              <a:rPr lang="en-US" dirty="0" smtClean="0">
                <a:latin typeface="Verdana" pitchFamily="34" charset="0"/>
                <a:ea typeface="Verdana" pitchFamily="34" charset="0"/>
                <a:cs typeface="Verdana" pitchFamily="34" charset="0"/>
              </a:rPr>
              <a:t>P</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lan</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dirty="0" smtClean="0">
              <a:latin typeface="Verdana" pitchFamily="34" charset="0"/>
              <a:ea typeface="Verdana" pitchFamily="34" charset="0"/>
              <a:cs typeface="Verdana" pitchFamily="34"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dirty="0" smtClean="0">
                <a:latin typeface="Verdana" pitchFamily="34" charset="0"/>
                <a:ea typeface="Verdana" pitchFamily="34" charset="0"/>
                <a:cs typeface="Verdana" pitchFamily="34" charset="0"/>
              </a:rPr>
              <a:t>  Fourteen o</a:t>
            </a: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f the NDP outcomes</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lang="en-US" dirty="0" smtClean="0">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 Focusing on outcome 14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73</a:t>
            </a:fld>
            <a:endParaRPr lang="en-ZA" dirty="0"/>
          </a:p>
        </p:txBody>
      </p:sp>
      <p:sp>
        <p:nvSpPr>
          <p:cNvPr id="4097" name="Rectangle 1"/>
          <p:cNvSpPr>
            <a:spLocks noChangeArrowheads="1"/>
          </p:cNvSpPr>
          <p:nvPr/>
        </p:nvSpPr>
        <p:spPr bwMode="auto">
          <a:xfrm>
            <a:off x="395536" y="639027"/>
            <a:ext cx="792088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Verdana" pitchFamily="34" charset="0"/>
                <a:cs typeface="Verdana" pitchFamily="34" charset="0"/>
              </a:rPr>
              <a:t>8. Financial Matters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rPr>
              <a:t>8.1 Budget 1 April 2017-31 March 2018</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r>
              <a:rPr lang="af-ZA" b="1" dirty="0" smtClean="0"/>
              <a:t>ITEM						AMOUNT</a:t>
            </a:r>
          </a:p>
          <a:p>
            <a:endParaRPr lang="af-ZA" dirty="0" smtClean="0"/>
          </a:p>
          <a:p>
            <a:r>
              <a:rPr lang="af-ZA" dirty="0" smtClean="0"/>
              <a:t>Objective 1: Governance and Administration		R  2 529 700.00</a:t>
            </a:r>
          </a:p>
          <a:p>
            <a:r>
              <a:rPr lang="af-ZA" dirty="0" smtClean="0"/>
              <a:t>Objective 2: Accessible Publications			R  8 188 300.00</a:t>
            </a:r>
          </a:p>
          <a:p>
            <a:r>
              <a:rPr lang="af-ZA" dirty="0" smtClean="0"/>
              <a:t>Objective 3: Social Rehabilitation			R  4 470 501.00</a:t>
            </a:r>
          </a:p>
          <a:p>
            <a:r>
              <a:rPr lang="af-ZA" dirty="0" smtClean="0"/>
              <a:t>Objective 4: Vocational Rehabilitation			R  1 250 000.25</a:t>
            </a:r>
          </a:p>
          <a:p>
            <a:r>
              <a:rPr lang="af-ZA" dirty="0" smtClean="0"/>
              <a:t>Objective 5: Educational Rehabilitation			R  2 000 800.00</a:t>
            </a:r>
          </a:p>
          <a:p>
            <a:r>
              <a:rPr lang="af-ZA" b="1" dirty="0" smtClean="0"/>
              <a:t>Total:						R18  439 301.25</a:t>
            </a:r>
          </a:p>
          <a:p>
            <a:r>
              <a:rPr lang="af-ZA" b="1" dirty="0" smtClean="0"/>
              <a:t> </a:t>
            </a:r>
          </a:p>
          <a:p>
            <a:r>
              <a:rPr lang="af-ZA" dirty="0" smtClean="0"/>
              <a:t>DAC  MTEF Allocation </a:t>
            </a:r>
          </a:p>
          <a:p>
            <a:endParaRPr lang="en-US" dirty="0" smtClean="0"/>
          </a:p>
          <a:p>
            <a:r>
              <a:rPr lang="en-US" dirty="0" smtClean="0"/>
              <a:t>2017/2018					R8 315 000.00</a:t>
            </a:r>
          </a:p>
          <a:p>
            <a:r>
              <a:rPr lang="en-US" dirty="0" smtClean="0"/>
              <a:t>2018/2019					R8 781 000.00</a:t>
            </a:r>
            <a:endParaRPr lang="af-ZA" dirty="0" smtClean="0"/>
          </a:p>
          <a:p>
            <a:endParaRPr kumimoji="0" lang="en-US"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b="0" i="0" u="none" strike="noStrike" cap="none" normalizeH="0" baseline="0" dirty="0" smtClean="0">
              <a:ln>
                <a:noFill/>
              </a:ln>
              <a:solidFill>
                <a:schemeClr val="tx1"/>
              </a:solidFill>
              <a:effectLst/>
              <a:latin typeface="Verdana" pitchFamily="34" charset="0"/>
              <a:ea typeface="Verdana" pitchFamily="34" charset="0"/>
              <a:cs typeface="Verdana"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74</a:t>
            </a:fld>
            <a:endParaRPr lang="en-ZA"/>
          </a:p>
        </p:txBody>
      </p:sp>
      <p:sp>
        <p:nvSpPr>
          <p:cNvPr id="3" name="Rectangle 2"/>
          <p:cNvSpPr/>
          <p:nvPr/>
        </p:nvSpPr>
        <p:spPr>
          <a:xfrm>
            <a:off x="611560" y="1412776"/>
            <a:ext cx="7704856" cy="2031325"/>
          </a:xfrm>
          <a:prstGeom prst="rect">
            <a:avLst/>
          </a:prstGeom>
        </p:spPr>
        <p:txBody>
          <a:bodyPr wrap="square">
            <a:spAutoFit/>
          </a:bodyPr>
          <a:lstStyle/>
          <a:p>
            <a:pPr lvl="0" eaLnBrk="0" fontAlgn="base" hangingPunct="0">
              <a:spcBef>
                <a:spcPct val="0"/>
              </a:spcBef>
              <a:spcAft>
                <a:spcPct val="0"/>
              </a:spcAft>
            </a:pPr>
            <a:r>
              <a:rPr lang="en-ZA" b="1" dirty="0" smtClean="0">
                <a:latin typeface="Verdana" pitchFamily="34" charset="0"/>
                <a:ea typeface="Verdana" pitchFamily="34" charset="0"/>
                <a:cs typeface="Verdana" pitchFamily="34" charset="0"/>
              </a:rPr>
              <a:t>8.2 Annual Report 1 April 2015-31 March 2016</a:t>
            </a:r>
          </a:p>
          <a:p>
            <a:pPr lvl="0" eaLnBrk="0" fontAlgn="base" hangingPunct="0">
              <a:spcBef>
                <a:spcPct val="0"/>
              </a:spcBef>
              <a:spcAft>
                <a:spcPct val="0"/>
              </a:spcAft>
            </a:pPr>
            <a:endParaRPr lang="en-ZA" b="1" dirty="0" smtClean="0">
              <a:latin typeface="Verdana" pitchFamily="34" charset="0"/>
              <a:ea typeface="Verdana" pitchFamily="34" charset="0"/>
              <a:cs typeface="Verdana" pitchFamily="34" charset="0"/>
            </a:endParaRPr>
          </a:p>
          <a:p>
            <a:pPr lvl="0" eaLnBrk="0" fontAlgn="base" hangingPunct="0">
              <a:spcBef>
                <a:spcPct val="0"/>
              </a:spcBef>
              <a:spcAft>
                <a:spcPct val="0"/>
              </a:spcAft>
            </a:pPr>
            <a:r>
              <a:rPr lang="en-ZA" dirty="0" smtClean="0">
                <a:latin typeface="Verdana" pitchFamily="34" charset="0"/>
                <a:ea typeface="Verdana" pitchFamily="34" charset="0"/>
                <a:cs typeface="Verdana" pitchFamily="34" charset="0"/>
              </a:rPr>
              <a:t>Blind SA’s Annual Report was tabled by the Minister of Arts and Culture, Minister </a:t>
            </a:r>
            <a:r>
              <a:rPr lang="en-ZA" dirty="0" err="1" smtClean="0">
                <a:latin typeface="Verdana" pitchFamily="34" charset="0"/>
                <a:ea typeface="Verdana" pitchFamily="34" charset="0"/>
                <a:cs typeface="Verdana" pitchFamily="34" charset="0"/>
              </a:rPr>
              <a:t>Nathi</a:t>
            </a:r>
            <a:r>
              <a:rPr lang="en-ZA" dirty="0" smtClean="0">
                <a:latin typeface="Verdana" pitchFamily="34" charset="0"/>
                <a:ea typeface="Verdana" pitchFamily="34" charset="0"/>
                <a:cs typeface="Verdana" pitchFamily="34" charset="0"/>
              </a:rPr>
              <a:t> </a:t>
            </a:r>
            <a:r>
              <a:rPr lang="en-ZA" dirty="0" err="1" smtClean="0">
                <a:latin typeface="Verdana" pitchFamily="34" charset="0"/>
                <a:ea typeface="Verdana" pitchFamily="34" charset="0"/>
                <a:cs typeface="Verdana" pitchFamily="34" charset="0"/>
              </a:rPr>
              <a:t>Mthethwa</a:t>
            </a:r>
            <a:r>
              <a:rPr lang="en-ZA" dirty="0" smtClean="0">
                <a:latin typeface="Verdana" pitchFamily="34" charset="0"/>
                <a:ea typeface="Verdana" pitchFamily="34" charset="0"/>
                <a:cs typeface="Verdana" pitchFamily="34" charset="0"/>
              </a:rPr>
              <a:t> on 28 September 2016 at Parliament.</a:t>
            </a:r>
          </a:p>
          <a:p>
            <a:pPr lvl="0" eaLnBrk="0" fontAlgn="base" hangingPunct="0">
              <a:spcBef>
                <a:spcPct val="0"/>
              </a:spcBef>
              <a:spcAft>
                <a:spcPct val="0"/>
              </a:spcAft>
            </a:pPr>
            <a:r>
              <a:rPr lang="en-ZA" dirty="0" smtClean="0">
                <a:latin typeface="Verdana" pitchFamily="34" charset="0"/>
                <a:ea typeface="Verdana" pitchFamily="34" charset="0"/>
                <a:cs typeface="Verdana" pitchFamily="34" charset="0"/>
              </a:rPr>
              <a:t> </a:t>
            </a:r>
          </a:p>
          <a:p>
            <a:pPr lvl="0" eaLnBrk="0" fontAlgn="base" hangingPunct="0">
              <a:spcBef>
                <a:spcPct val="0"/>
              </a:spcBef>
              <a:spcAft>
                <a:spcPct val="0"/>
              </a:spcAft>
            </a:pPr>
            <a:endParaRPr lang="en-ZA" dirty="0" smtClean="0">
              <a:latin typeface="Verdana" pitchFamily="34" charset="0"/>
              <a:ea typeface="Verdana" pitchFamily="34" charset="0"/>
              <a:cs typeface="Verdana"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75</a:t>
            </a:fld>
            <a:endParaRPr lang="en-ZA"/>
          </a:p>
        </p:txBody>
      </p:sp>
      <p:sp>
        <p:nvSpPr>
          <p:cNvPr id="77825" name="Rectangle 1"/>
          <p:cNvSpPr>
            <a:spLocks noChangeArrowheads="1"/>
          </p:cNvSpPr>
          <p:nvPr/>
        </p:nvSpPr>
        <p:spPr bwMode="auto">
          <a:xfrm>
            <a:off x="1907704" y="2516850"/>
            <a:ext cx="540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ZA" sz="28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Thanking you!</a:t>
            </a:r>
            <a:endParaRPr kumimoji="0" lang="en-Z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76</a:t>
            </a:fld>
            <a:endParaRPr lang="en-ZA"/>
          </a:p>
        </p:txBody>
      </p:sp>
      <p:pic>
        <p:nvPicPr>
          <p:cNvPr id="3" name="Content Placeholder 7" descr="BSA.LOGO.bmp"/>
          <p:cNvPicPr>
            <a:picLocks noChangeAspect="1"/>
          </p:cNvPicPr>
          <p:nvPr/>
        </p:nvPicPr>
        <p:blipFill>
          <a:blip r:embed="rId2" cstate="print"/>
          <a:stretch>
            <a:fillRect/>
          </a:stretch>
        </p:blipFill>
        <p:spPr>
          <a:xfrm>
            <a:off x="1475656" y="2348880"/>
            <a:ext cx="6984776" cy="3744416"/>
          </a:xfrm>
          <a:prstGeom prst="rect">
            <a:avLst/>
          </a:prstGeom>
        </p:spPr>
      </p:pic>
      <p:sp>
        <p:nvSpPr>
          <p:cNvPr id="4" name="Rectangle 6"/>
          <p:cNvSpPr>
            <a:spLocks noChangeArrowheads="1"/>
          </p:cNvSpPr>
          <p:nvPr/>
        </p:nvSpPr>
        <p:spPr bwMode="auto">
          <a:xfrm>
            <a:off x="3419872" y="3203722"/>
            <a:ext cx="2733441" cy="5770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984806"/>
                </a:solidFill>
                <a:effectLst/>
                <a:latin typeface="Calibri" pitchFamily="34" charset="0"/>
                <a:ea typeface="Times New Roman" pitchFamily="18" charset="0"/>
                <a:cs typeface="Times New Roman" pitchFamily="18" charset="0"/>
              </a:rPr>
              <a:t>_______________________________</a:t>
            </a:r>
            <a:endParaRPr kumimoji="0" lang="en-Z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1F497D"/>
                </a:solidFill>
                <a:effectLst/>
                <a:latin typeface="Calibri" pitchFamily="34" charset="0"/>
                <a:ea typeface="Times New Roman" pitchFamily="18" charset="0"/>
                <a:cs typeface="Times New Roman" pitchFamily="18" charset="0"/>
              </a:rPr>
              <a:t>	an agency of the</a:t>
            </a:r>
            <a:endParaRPr kumimoji="0" lang="en-ZA" sz="1050" b="0" i="0" u="none" strike="noStrike" cap="none" normalizeH="0" baseline="0" dirty="0" smtClean="0">
              <a:ln>
                <a:noFill/>
              </a:ln>
              <a:solidFill>
                <a:schemeClr val="tx1"/>
              </a:solidFill>
              <a:effectLst/>
              <a:latin typeface="Arial" pitchFamily="34"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050" b="1" i="0" u="none" strike="noStrike" cap="none" normalizeH="0" baseline="0" dirty="0" smtClean="0">
                <a:ln>
                  <a:noFill/>
                </a:ln>
                <a:solidFill>
                  <a:srgbClr val="984806"/>
                </a:solidFill>
                <a:effectLst/>
                <a:latin typeface="Calibri" pitchFamily="34" charset="0"/>
                <a:ea typeface="Times New Roman" pitchFamily="18" charset="0"/>
                <a:cs typeface="Times New Roman" pitchFamily="18" charset="0"/>
              </a:rPr>
              <a:t>Department of Arts and Culture</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971600" y="1083531"/>
            <a:ext cx="748883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b="1" i="0" u="none" strike="noStrike" cap="none" normalizeH="0" baseline="0" dirty="0" smtClean="0">
                <a:ln>
                  <a:noFill/>
                </a:ln>
                <a:solidFill>
                  <a:schemeClr val="tx1"/>
                </a:solidFill>
                <a:effectLst/>
                <a:latin typeface="Verdana" pitchFamily="34" charset="0"/>
                <a:ea typeface="Calibri" pitchFamily="34" charset="0"/>
                <a:cs typeface="Arial" pitchFamily="34" charset="0"/>
              </a:rPr>
              <a:t>SERVICES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ZA" b="0" i="0" u="none" strike="noStrike" cap="none" normalizeH="0" baseline="0" dirty="0" smtClean="0">
                <a:ln>
                  <a:noFill/>
                </a:ln>
                <a:solidFill>
                  <a:schemeClr val="tx1"/>
                </a:solidFill>
                <a:effectLst/>
                <a:latin typeface="Verdana" pitchFamily="34" charset="0"/>
                <a:ea typeface="Calibri" pitchFamily="34" charset="0"/>
                <a:cs typeface="Arial" pitchFamily="34" charset="0"/>
              </a:rPr>
              <a:t> Advocacy</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ZA" b="0" i="0" u="none" strike="noStrike" cap="none" normalizeH="0" baseline="0" dirty="0" smtClean="0">
              <a:ln>
                <a:noFill/>
              </a:ln>
              <a:solidFill>
                <a:schemeClr val="tx1"/>
              </a:solidFill>
              <a:effectLst/>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Awareness Raising</a:t>
            </a:r>
          </a:p>
          <a:p>
            <a:pPr lvl="0" eaLnBrk="0" fontAlgn="base" hangingPunct="0">
              <a:spcBef>
                <a:spcPct val="0"/>
              </a:spcBef>
              <a:spcAft>
                <a:spcPct val="0"/>
              </a:spcAft>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Assistive devices</a:t>
            </a:r>
          </a:p>
          <a:p>
            <a:pPr lvl="0" eaLnBrk="0" fontAlgn="base" hangingPunct="0">
              <a:spcBef>
                <a:spcPct val="0"/>
              </a:spcBef>
              <a:spcAft>
                <a:spcPct val="0"/>
              </a:spcAft>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Braille and DAISY production – 11 Official Languages</a:t>
            </a:r>
          </a:p>
          <a:p>
            <a:pPr lvl="0" eaLnBrk="0" fontAlgn="base" hangingPunct="0">
              <a:spcBef>
                <a:spcPct val="0"/>
              </a:spcBef>
              <a:spcAft>
                <a:spcPct val="0"/>
              </a:spcAft>
              <a:buFont typeface="Arial" pitchFamily="34" charset="0"/>
              <a:buChar char="•"/>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Braille Training</a:t>
            </a:r>
          </a:p>
          <a:p>
            <a:pPr lvl="0" eaLnBrk="0" fontAlgn="base" hangingPunct="0">
              <a:spcBef>
                <a:spcPct val="0"/>
              </a:spcBef>
              <a:spcAft>
                <a:spcPct val="0"/>
              </a:spcAft>
              <a:buFont typeface="Arial" pitchFamily="34" charset="0"/>
              <a:buChar char="•"/>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kumimoji="0" lang="en-ZA" b="0" i="0" u="none" strike="noStrike" cap="none" normalizeH="0" baseline="0" dirty="0" smtClean="0">
                <a:ln>
                  <a:noFill/>
                </a:ln>
                <a:solidFill>
                  <a:schemeClr val="tx1"/>
                </a:solidFill>
                <a:effectLst/>
                <a:latin typeface="Verdana" pitchFamily="34" charset="0"/>
                <a:ea typeface="Calibri" pitchFamily="34" charset="0"/>
                <a:cs typeface="Arial" pitchFamily="34" charset="0"/>
              </a:rPr>
              <a:t> Education</a:t>
            </a:r>
            <a:r>
              <a:rPr kumimoji="0" lang="en-ZA" b="0" i="0" u="none" strike="noStrike" cap="none" normalizeH="0" dirty="0" smtClean="0">
                <a:ln>
                  <a:noFill/>
                </a:ln>
                <a:solidFill>
                  <a:schemeClr val="tx1"/>
                </a:solidFill>
                <a:effectLst/>
                <a:latin typeface="Verdana" pitchFamily="34" charset="0"/>
                <a:ea typeface="Calibri" pitchFamily="34" charset="0"/>
                <a:cs typeface="Arial" pitchFamily="34" charset="0"/>
              </a:rPr>
              <a:t> – ECD, Learner Assistance and Adult Education</a:t>
            </a:r>
            <a:endParaRPr kumimoji="0" lang="en-ZA" b="0" i="0" u="none" strike="noStrike" cap="none" normalizeH="0" baseline="0" dirty="0" smtClean="0">
              <a:ln>
                <a:noFill/>
              </a:ln>
              <a:solidFill>
                <a:schemeClr val="tx1"/>
              </a:solidFill>
              <a:effectLst/>
              <a:latin typeface="Verdana"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af-Z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5FDF3061-2517-4341-81C9-A1E0F26829FA}" type="slidenum">
              <a:rPr lang="en-ZA" smtClean="0"/>
              <a:pPr/>
              <a:t>8</a:t>
            </a:fld>
            <a:endParaRPr lang="en-Z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FDF3061-2517-4341-81C9-A1E0F26829FA}" type="slidenum">
              <a:rPr lang="en-ZA" smtClean="0"/>
              <a:pPr/>
              <a:t>9</a:t>
            </a:fld>
            <a:endParaRPr lang="en-ZA"/>
          </a:p>
        </p:txBody>
      </p:sp>
      <p:sp>
        <p:nvSpPr>
          <p:cNvPr id="3" name="Rectangle 2"/>
          <p:cNvSpPr/>
          <p:nvPr/>
        </p:nvSpPr>
        <p:spPr>
          <a:xfrm>
            <a:off x="683568" y="836712"/>
            <a:ext cx="7704856" cy="4247317"/>
          </a:xfrm>
          <a:prstGeom prst="rect">
            <a:avLst/>
          </a:prstGeom>
        </p:spPr>
        <p:txBody>
          <a:bodyPr wrap="square">
            <a:spAutoFit/>
          </a:bodyPr>
          <a:lstStyle/>
          <a:p>
            <a:pPr lvl="0" eaLnBrk="0" fontAlgn="base" hangingPunct="0">
              <a:spcBef>
                <a:spcPct val="0"/>
              </a:spcBef>
              <a:spcAft>
                <a:spcPct val="0"/>
              </a:spcAft>
            </a:pPr>
            <a:r>
              <a:rPr lang="en-ZA" b="1" dirty="0" smtClean="0">
                <a:latin typeface="Verdana" pitchFamily="34" charset="0"/>
                <a:ea typeface="Calibri" pitchFamily="34" charset="0"/>
                <a:cs typeface="Arial" pitchFamily="34" charset="0"/>
              </a:rPr>
              <a:t>SERVICES CONTINUE</a:t>
            </a:r>
          </a:p>
          <a:p>
            <a:pPr lvl="0" eaLnBrk="0" fontAlgn="base" hangingPunct="0">
              <a:spcBef>
                <a:spcPct val="0"/>
              </a:spcBef>
              <a:spcAft>
                <a:spcPct val="0"/>
              </a:spcAft>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Employment – </a:t>
            </a:r>
            <a:r>
              <a:rPr lang="en-ZA" dirty="0" err="1" smtClean="0">
                <a:latin typeface="Verdana" pitchFamily="34" charset="0"/>
                <a:ea typeface="Calibri" pitchFamily="34" charset="0"/>
                <a:cs typeface="Arial" pitchFamily="34" charset="0"/>
              </a:rPr>
              <a:t>Learnerships</a:t>
            </a:r>
            <a:r>
              <a:rPr lang="en-ZA" dirty="0" smtClean="0">
                <a:latin typeface="Verdana" pitchFamily="34" charset="0"/>
                <a:ea typeface="Calibri" pitchFamily="34" charset="0"/>
                <a:cs typeface="Arial" pitchFamily="34" charset="0"/>
              </a:rPr>
              <a:t>, Skills Training and Employment Placement</a:t>
            </a:r>
          </a:p>
          <a:p>
            <a:pPr lvl="0" eaLnBrk="0" fontAlgn="base" hangingPunct="0">
              <a:spcBef>
                <a:spcPct val="0"/>
              </a:spcBef>
              <a:spcAft>
                <a:spcPct val="0"/>
              </a:spcAft>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Information exchange</a:t>
            </a:r>
          </a:p>
          <a:p>
            <a:pPr lvl="0" eaLnBrk="0" fontAlgn="base" hangingPunct="0">
              <a:spcBef>
                <a:spcPct val="0"/>
              </a:spcBef>
              <a:spcAft>
                <a:spcPct val="0"/>
              </a:spcAft>
              <a:buFont typeface="Arial" pitchFamily="34" charset="0"/>
              <a:buChar char="•"/>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Newsletters and Magazines</a:t>
            </a:r>
          </a:p>
          <a:p>
            <a:pPr lvl="0" eaLnBrk="0" fontAlgn="base" hangingPunct="0">
              <a:spcBef>
                <a:spcPct val="0"/>
              </a:spcBef>
              <a:spcAft>
                <a:spcPct val="0"/>
              </a:spcAft>
              <a:buFont typeface="Arial" pitchFamily="34" charset="0"/>
              <a:buChar char="•"/>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Orientation and Mobility Training</a:t>
            </a:r>
          </a:p>
          <a:p>
            <a:pPr lvl="0" eaLnBrk="0" fontAlgn="base" hangingPunct="0">
              <a:spcBef>
                <a:spcPct val="0"/>
              </a:spcBef>
              <a:spcAft>
                <a:spcPct val="0"/>
              </a:spcAft>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Special Loans – Assistive Devices  and Household Appliances</a:t>
            </a:r>
          </a:p>
          <a:p>
            <a:pPr lvl="0" eaLnBrk="0" fontAlgn="base" hangingPunct="0">
              <a:spcBef>
                <a:spcPct val="0"/>
              </a:spcBef>
              <a:spcAft>
                <a:spcPct val="0"/>
              </a:spcAft>
            </a:pPr>
            <a:endParaRPr lang="en-ZA" dirty="0" smtClean="0">
              <a:latin typeface="Verdana" pitchFamily="34" charset="0"/>
              <a:ea typeface="Calibri" pitchFamily="34" charset="0"/>
              <a:cs typeface="Arial" pitchFamily="34" charset="0"/>
            </a:endParaRPr>
          </a:p>
          <a:p>
            <a:pPr lvl="0" eaLnBrk="0" fontAlgn="base" hangingPunct="0">
              <a:spcBef>
                <a:spcPct val="0"/>
              </a:spcBef>
              <a:spcAft>
                <a:spcPct val="0"/>
              </a:spcAft>
              <a:buFont typeface="Arial" pitchFamily="34" charset="0"/>
              <a:buChar char="•"/>
            </a:pPr>
            <a:r>
              <a:rPr lang="en-ZA" dirty="0" smtClean="0">
                <a:latin typeface="Verdana" pitchFamily="34" charset="0"/>
                <a:ea typeface="Calibri" pitchFamily="34" charset="0"/>
                <a:cs typeface="Arial" pitchFamily="34" charset="0"/>
              </a:rPr>
              <a:t> Study Bursaries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1051</TotalTime>
  <Words>2299</Words>
  <Application>Microsoft Office PowerPoint</Application>
  <PresentationFormat>On-screen Show (4:3)</PresentationFormat>
  <Paragraphs>761</Paragraphs>
  <Slides>76</Slides>
  <Notes>0</Notes>
  <HiddenSlides>0</HiddenSlides>
  <MMClips>0</MMClips>
  <ScaleCrop>false</ScaleCrop>
  <HeadingPairs>
    <vt:vector size="4" baseType="variant">
      <vt:variant>
        <vt:lpstr>Theme</vt:lpstr>
      </vt:variant>
      <vt:variant>
        <vt:i4>1</vt:i4>
      </vt:variant>
      <vt:variant>
        <vt:lpstr>Slide Titles</vt:lpstr>
      </vt:variant>
      <vt:variant>
        <vt:i4>76</vt:i4>
      </vt:variant>
    </vt:vector>
  </HeadingPairs>
  <TitlesOfParts>
    <vt:vector size="7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sanette</dc:creator>
  <cp:lastModifiedBy>Thembi Malao</cp:lastModifiedBy>
  <cp:revision>58</cp:revision>
  <dcterms:created xsi:type="dcterms:W3CDTF">2016-12-01T07:07:15Z</dcterms:created>
  <dcterms:modified xsi:type="dcterms:W3CDTF">2017-04-25T12:12:22Z</dcterms:modified>
</cp:coreProperties>
</file>