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colors8.xml" ContentType="application/vnd.openxmlformats-officedocument.drawingml.diagramColors+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comments/comment1.xml" ContentType="application/vnd.openxmlformats-officedocument.presentationml.comments+xml"/>
  <Override PartName="/ppt/diagrams/drawing8.xml" ContentType="application/vnd.ms-office.drawingml.diagramDrawing+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9" r:id="rId3"/>
    <p:sldMasterId id="2147483673" r:id="rId4"/>
    <p:sldMasterId id="2147483685" r:id="rId5"/>
    <p:sldMasterId id="2147483689" r:id="rId6"/>
    <p:sldMasterId id="2147483693" r:id="rId7"/>
    <p:sldMasterId id="2147483697" r:id="rId8"/>
    <p:sldMasterId id="2147483701" r:id="rId9"/>
    <p:sldMasterId id="2147483705" r:id="rId10"/>
    <p:sldMasterId id="2147483709" r:id="rId11"/>
  </p:sldMasterIdLst>
  <p:notesMasterIdLst>
    <p:notesMasterId r:id="rId59"/>
  </p:notesMasterIdLst>
  <p:handoutMasterIdLst>
    <p:handoutMasterId r:id="rId60"/>
  </p:handoutMasterIdLst>
  <p:sldIdLst>
    <p:sldId id="258" r:id="rId12"/>
    <p:sldId id="348" r:id="rId13"/>
    <p:sldId id="418" r:id="rId14"/>
    <p:sldId id="417" r:id="rId15"/>
    <p:sldId id="354" r:id="rId16"/>
    <p:sldId id="419" r:id="rId17"/>
    <p:sldId id="436" r:id="rId18"/>
    <p:sldId id="421" r:id="rId19"/>
    <p:sldId id="377" r:id="rId20"/>
    <p:sldId id="384" r:id="rId21"/>
    <p:sldId id="422" r:id="rId22"/>
    <p:sldId id="456" r:id="rId23"/>
    <p:sldId id="409" r:id="rId24"/>
    <p:sldId id="457" r:id="rId25"/>
    <p:sldId id="458" r:id="rId26"/>
    <p:sldId id="459" r:id="rId27"/>
    <p:sldId id="430" r:id="rId28"/>
    <p:sldId id="439" r:id="rId29"/>
    <p:sldId id="440" r:id="rId30"/>
    <p:sldId id="442" r:id="rId31"/>
    <p:sldId id="444" r:id="rId32"/>
    <p:sldId id="446" r:id="rId33"/>
    <p:sldId id="448" r:id="rId34"/>
    <p:sldId id="449" r:id="rId35"/>
    <p:sldId id="453" r:id="rId36"/>
    <p:sldId id="454" r:id="rId37"/>
    <p:sldId id="423" r:id="rId38"/>
    <p:sldId id="335" r:id="rId39"/>
    <p:sldId id="352" r:id="rId40"/>
    <p:sldId id="364" r:id="rId41"/>
    <p:sldId id="431" r:id="rId42"/>
    <p:sldId id="432" r:id="rId43"/>
    <p:sldId id="367" r:id="rId44"/>
    <p:sldId id="424" r:id="rId45"/>
    <p:sldId id="355" r:id="rId46"/>
    <p:sldId id="433" r:id="rId47"/>
    <p:sldId id="434" r:id="rId48"/>
    <p:sldId id="361" r:id="rId49"/>
    <p:sldId id="425" r:id="rId50"/>
    <p:sldId id="437" r:id="rId51"/>
    <p:sldId id="426" r:id="rId52"/>
    <p:sldId id="414" r:id="rId53"/>
    <p:sldId id="435" r:id="rId54"/>
    <p:sldId id="427" r:id="rId55"/>
    <p:sldId id="399" r:id="rId56"/>
    <p:sldId id="283" r:id="rId57"/>
    <p:sldId id="401" r:id="rId5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Smit" initials="CS" lastIdx="2" clrIdx="0"/>
  <p:cmAuthor id="1" name="EgashneeP" initials="E" lastIdx="2" clrIdx="1"/>
  <p:cmAuthor id="2" name="Mdluli,Ziphozonke (SM)" initials="M(" lastIdx="25" clrIdx="2"/>
  <p:cmAuthor id="3" name="Ravele,Mashudu" initials="R" lastIdx="1" clrIdx="3"/>
  <p:cmAuthor id="4" name="Muller,Alice (CE)" initials="M(" lastIdx="22" clrIdx="4"/>
  <p:cmAuthor id="5" name="Sekgetho,Andries (SM)" initials="S(" lastIdx="0" clrIdx="5"/>
  <p:cmAuthor id="6" name="Fefe,Nosipho" initials="F"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9A4"/>
    <a:srgbClr val="A2C88D"/>
    <a:srgbClr val="AC3E43"/>
    <a:srgbClr val="64ADCF"/>
    <a:srgbClr val="66FF99"/>
    <a:srgbClr val="00FF99"/>
    <a:srgbClr val="A76127"/>
    <a:srgbClr val="FEBC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0941" autoAdjust="0"/>
  </p:normalViewPr>
  <p:slideViewPr>
    <p:cSldViewPr>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748" y="-84"/>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016-17\DTPS\2017-18%20APP%20REVIEW%20SLIDES\Graph%20templat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hlengiD.AGSA\AppData\Local\Microsoft\Windows\Temporary%20Internet%20Files\Content.Outlook\JTAWR65P\Graph%20template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HumphreyMa.AGSA\Desktop\Slide%20for%20transfers%20and%20subsid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1.8003273322422263E-2"/>
          <c:y val="2.3462071302863766E-2"/>
          <c:w val="0.96399345335515574"/>
          <c:h val="0.90060810743108244"/>
        </c:manualLayout>
      </c:layout>
      <c:barChart>
        <c:barDir val="col"/>
        <c:grouping val="percentStacked"/>
        <c:ser>
          <c:idx val="0"/>
          <c:order val="0"/>
          <c:tx>
            <c:strRef>
              <c:f>Sheet1!$B$5</c:f>
              <c:strCache>
                <c:ptCount val="1"/>
                <c:pt idx="0">
                  <c:v>Audit outstanding (blue)</c:v>
                </c:pt>
              </c:strCache>
            </c:strRef>
          </c:tx>
          <c:spPr>
            <a:solidFill>
              <a:srgbClr val="0D70BD"/>
            </a:solidFill>
          </c:spPr>
          <c:dLbls>
            <c:delete val="1"/>
          </c:dLbls>
          <c:cat>
            <c:strRef>
              <c:f>Sheet1!$A$6:$A$8</c:f>
              <c:strCache>
                <c:ptCount val="3"/>
                <c:pt idx="0">
                  <c:v>2015-16</c:v>
                </c:pt>
                <c:pt idx="1">
                  <c:v>2014-15</c:v>
                </c:pt>
                <c:pt idx="2">
                  <c:v>2013-14</c:v>
                </c:pt>
              </c:strCache>
            </c:strRef>
          </c:cat>
          <c:val>
            <c:numRef>
              <c:f>Sheet1!$B$6:$B$8</c:f>
              <c:numCache>
                <c:formatCode>0%</c:formatCode>
                <c:ptCount val="3"/>
                <c:pt idx="0">
                  <c:v>0</c:v>
                </c:pt>
                <c:pt idx="1">
                  <c:v>0</c:v>
                </c:pt>
                <c:pt idx="2">
                  <c:v>0</c:v>
                </c:pt>
              </c:numCache>
            </c:numRef>
          </c:val>
        </c:ser>
        <c:ser>
          <c:idx val="1"/>
          <c:order val="1"/>
          <c:tx>
            <c:strRef>
              <c:f>Sheet1!$C$5</c:f>
              <c:strCache>
                <c:ptCount val="1"/>
                <c:pt idx="0">
                  <c:v>Disclaimed (red)</c:v>
                </c:pt>
              </c:strCache>
            </c:strRef>
          </c:tx>
          <c:spPr>
            <a:solidFill>
              <a:srgbClr val="E0001B"/>
            </a:solidFill>
          </c:spPr>
          <c:dLbls>
            <c:delete val="1"/>
          </c:dLbls>
          <c:cat>
            <c:strRef>
              <c:f>Sheet1!$A$6:$A$8</c:f>
              <c:strCache>
                <c:ptCount val="3"/>
                <c:pt idx="0">
                  <c:v>2015-16</c:v>
                </c:pt>
                <c:pt idx="1">
                  <c:v>2014-15</c:v>
                </c:pt>
                <c:pt idx="2">
                  <c:v>2013-14</c:v>
                </c:pt>
              </c:strCache>
            </c:strRef>
          </c:cat>
          <c:val>
            <c:numRef>
              <c:f>Sheet1!$C$6:$C$8</c:f>
              <c:numCache>
                <c:formatCode>0%</c:formatCode>
                <c:ptCount val="3"/>
                <c:pt idx="0">
                  <c:v>0</c:v>
                </c:pt>
                <c:pt idx="1">
                  <c:v>0</c:v>
                </c:pt>
                <c:pt idx="2">
                  <c:v>0</c:v>
                </c:pt>
              </c:numCache>
            </c:numRef>
          </c:val>
        </c:ser>
        <c:ser>
          <c:idx val="2"/>
          <c:order val="2"/>
          <c:tx>
            <c:strRef>
              <c:f>Sheet1!$D$5</c:f>
              <c:strCache>
                <c:ptCount val="1"/>
                <c:pt idx="0">
                  <c:v>Adverse (pink)</c:v>
                </c:pt>
              </c:strCache>
            </c:strRef>
          </c:tx>
          <c:spPr>
            <a:solidFill>
              <a:srgbClr val="CE3F91"/>
            </a:solidFill>
          </c:spPr>
          <c:dLbls>
            <c:delete val="1"/>
          </c:dLbls>
          <c:cat>
            <c:strRef>
              <c:f>Sheet1!$A$6:$A$8</c:f>
              <c:strCache>
                <c:ptCount val="3"/>
                <c:pt idx="0">
                  <c:v>2015-16</c:v>
                </c:pt>
                <c:pt idx="1">
                  <c:v>2014-15</c:v>
                </c:pt>
                <c:pt idx="2">
                  <c:v>2013-14</c:v>
                </c:pt>
              </c:strCache>
            </c:strRef>
          </c:cat>
          <c:val>
            <c:numRef>
              <c:f>Sheet1!$D$6:$D$8</c:f>
              <c:numCache>
                <c:formatCode>0%</c:formatCode>
                <c:ptCount val="3"/>
                <c:pt idx="0">
                  <c:v>0</c:v>
                </c:pt>
                <c:pt idx="1">
                  <c:v>0</c:v>
                </c:pt>
                <c:pt idx="2">
                  <c:v>0</c:v>
                </c:pt>
              </c:numCache>
            </c:numRef>
          </c:val>
        </c:ser>
        <c:ser>
          <c:idx val="3"/>
          <c:order val="3"/>
          <c:tx>
            <c:strRef>
              <c:f>Sheet1!$E$5</c:f>
              <c:strCache>
                <c:ptCount val="1"/>
                <c:pt idx="0">
                  <c:v>Qualified (purple)</c:v>
                </c:pt>
              </c:strCache>
            </c:strRef>
          </c:tx>
          <c:spPr>
            <a:solidFill>
              <a:srgbClr val="592786"/>
            </a:solidFill>
          </c:spPr>
          <c:dLbls>
            <c:dLbl>
              <c:idx val="0"/>
              <c:tx>
                <c:rich>
                  <a:bodyPr/>
                  <a:lstStyle/>
                  <a:p>
                    <a:r>
                      <a:rPr lang="en-US" b="1" dirty="0" smtClean="0">
                        <a:latin typeface="Arial Narrow" pitchFamily="34" charset="0"/>
                        <a:cs typeface="Arial" panose="020B0604020202020204" pitchFamily="34" charset="0"/>
                      </a:rPr>
                      <a:t>13%</a:t>
                    </a:r>
                  </a:p>
                  <a:p>
                    <a:r>
                      <a:rPr lang="en-US" b="0" dirty="0" smtClean="0">
                        <a:latin typeface="Arial Narrow" pitchFamily="34" charset="0"/>
                        <a:cs typeface="Arial" panose="020B0604020202020204" pitchFamily="34" charset="0"/>
                      </a:rPr>
                      <a:t> SAPO</a:t>
                    </a:r>
                    <a:endParaRPr lang="en-US" b="0" dirty="0">
                      <a:latin typeface="Arial Narrow" pitchFamily="34" charset="0"/>
                    </a:endParaRPr>
                  </a:p>
                </c:rich>
              </c:tx>
              <c:showVal val="1"/>
              <c:extLst>
                <c:ext xmlns:c15="http://schemas.microsoft.com/office/drawing/2012/chart" uri="{CE6537A1-D6FC-4f65-9D91-7224C49458BB}"/>
              </c:extLst>
            </c:dLbl>
            <c:dLbl>
              <c:idx val="1"/>
              <c:layout>
                <c:manualLayout>
                  <c:x val="0"/>
                  <c:y val="0"/>
                </c:manualLayout>
              </c:layout>
              <c:tx>
                <c:rich>
                  <a:bodyPr/>
                  <a:lstStyle/>
                  <a:p>
                    <a:r>
                      <a:rPr lang="en-US" b="1" dirty="0" smtClean="0">
                        <a:latin typeface="Arial Narrow" pitchFamily="34" charset="0"/>
                        <a:cs typeface="Arial" panose="020B0604020202020204" pitchFamily="34" charset="0"/>
                      </a:rPr>
                      <a:t>13%</a:t>
                    </a:r>
                  </a:p>
                  <a:p>
                    <a:r>
                      <a:rPr lang="en-US" b="0" dirty="0" smtClean="0">
                        <a:latin typeface="Arial Narrow" pitchFamily="34" charset="0"/>
                        <a:cs typeface="Arial" panose="020B0604020202020204" pitchFamily="34" charset="0"/>
                      </a:rPr>
                      <a:t> SAPO</a:t>
                    </a:r>
                    <a:endParaRPr lang="en-US" b="0" dirty="0">
                      <a:latin typeface="Arial Narrow" pitchFamily="34" charset="0"/>
                    </a:endParaRPr>
                  </a:p>
                </c:rich>
              </c:tx>
              <c:showVal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rich>
                  <a:bodyPr/>
                  <a:lstStyle/>
                  <a:p>
                    <a:r>
                      <a:rPr lang="en-US" b="0" dirty="0">
                        <a:latin typeface="Arial" panose="020B0604020202020204" pitchFamily="34" charset="0"/>
                        <a:cs typeface="Arial" panose="020B0604020202020204" pitchFamily="34" charset="0"/>
                      </a:rPr>
                      <a:t>24</a:t>
                    </a:r>
                    <a:r>
                      <a:rPr lang="en-US" b="0" dirty="0" smtClean="0">
                        <a:latin typeface="Arial" panose="020B0604020202020204" pitchFamily="34" charset="0"/>
                        <a:cs typeface="Arial" panose="020B0604020202020204" pitchFamily="34" charset="0"/>
                      </a:rPr>
                      <a:t>% (68)</a:t>
                    </a:r>
                    <a:endParaRPr lang="en-US" dirty="0"/>
                  </a:p>
                </c:rich>
              </c:tx>
              <c:showVal val="1"/>
              <c:extLst>
                <c:ext xmlns:c15="http://schemas.microsoft.com/office/drawing/2012/chart" uri="{CE6537A1-D6FC-4f65-9D91-7224C49458BB}"/>
              </c:extLst>
            </c:dLbl>
            <c:dLbl>
              <c:idx val="4"/>
              <c:tx>
                <c:rich>
                  <a:bodyPr/>
                  <a:lstStyle/>
                  <a:p>
                    <a:r>
                      <a:rPr lang="en-US" b="0" dirty="0">
                        <a:latin typeface="Arial" panose="020B0604020202020204" pitchFamily="34" charset="0"/>
                        <a:cs typeface="Arial" panose="020B0604020202020204" pitchFamily="34" charset="0"/>
                      </a:rPr>
                      <a:t>20</a:t>
                    </a:r>
                    <a:r>
                      <a:rPr lang="en-US" b="0" dirty="0" smtClean="0">
                        <a:latin typeface="Arial" panose="020B0604020202020204" pitchFamily="34" charset="0"/>
                        <a:cs typeface="Arial" panose="020B0604020202020204" pitchFamily="34" charset="0"/>
                      </a:rPr>
                      <a:t>% (55)</a:t>
                    </a:r>
                    <a:endParaRPr lang="en-US" dirty="0"/>
                  </a:p>
                </c:rich>
              </c:tx>
              <c:showVal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showLeaderLines val="0"/>
              </c:ext>
            </c:extLst>
          </c:dLbls>
          <c:cat>
            <c:strRef>
              <c:f>Sheet1!$A$6:$A$8</c:f>
              <c:strCache>
                <c:ptCount val="3"/>
                <c:pt idx="0">
                  <c:v>2015-16</c:v>
                </c:pt>
                <c:pt idx="1">
                  <c:v>2014-15</c:v>
                </c:pt>
                <c:pt idx="2">
                  <c:v>2013-14</c:v>
                </c:pt>
              </c:strCache>
            </c:strRef>
          </c:cat>
          <c:val>
            <c:numRef>
              <c:f>Sheet1!$E$6:$E$8</c:f>
              <c:numCache>
                <c:formatCode>0%</c:formatCode>
                <c:ptCount val="3"/>
                <c:pt idx="0">
                  <c:v>0.13</c:v>
                </c:pt>
                <c:pt idx="1">
                  <c:v>0.13</c:v>
                </c:pt>
                <c:pt idx="2">
                  <c:v>0</c:v>
                </c:pt>
              </c:numCache>
            </c:numRef>
          </c:val>
        </c:ser>
        <c:ser>
          <c:idx val="4"/>
          <c:order val="4"/>
          <c:tx>
            <c:strRef>
              <c:f>Sheet1!$F$5</c:f>
              <c:strCache>
                <c:ptCount val="1"/>
                <c:pt idx="0">
                  <c:v>Unqualified with (yellow)</c:v>
                </c:pt>
              </c:strCache>
            </c:strRef>
          </c:tx>
          <c:spPr>
            <a:solidFill>
              <a:srgbClr val="FEC000"/>
            </a:solidFill>
          </c:spPr>
          <c:dLbls>
            <c:dLbl>
              <c:idx val="0"/>
              <c:tx>
                <c:rich>
                  <a:bodyPr/>
                  <a:lstStyle/>
                  <a:p>
                    <a:pPr>
                      <a:defRPr>
                        <a:latin typeface="Arial" pitchFamily="34" charset="0"/>
                        <a:cs typeface="Arial" pitchFamily="34" charset="0"/>
                      </a:defRPr>
                    </a:pPr>
                    <a:r>
                      <a:rPr lang="en-US" b="1" dirty="0" smtClean="0">
                        <a:latin typeface="Arial" pitchFamily="34" charset="0"/>
                        <a:cs typeface="Arial" pitchFamily="34" charset="0"/>
                      </a:rPr>
                      <a:t>62%</a:t>
                    </a:r>
                    <a:r>
                      <a:rPr lang="en-US" b="0" dirty="0" smtClean="0">
                        <a:latin typeface="Arial" pitchFamily="34" charset="0"/>
                        <a:cs typeface="Arial" pitchFamily="34" charset="0"/>
                      </a:rPr>
                      <a:t> </a:t>
                    </a:r>
                  </a:p>
                  <a:p>
                    <a:pPr>
                      <a:defRPr>
                        <a:latin typeface="Arial" pitchFamily="34" charset="0"/>
                        <a:cs typeface="Arial" pitchFamily="34" charset="0"/>
                      </a:defRPr>
                    </a:pPr>
                    <a:r>
                      <a:rPr lang="en-US" b="0" dirty="0" smtClean="0">
                        <a:latin typeface="Arial" pitchFamily="34" charset="0"/>
                        <a:cs typeface="Arial" pitchFamily="34" charset="0"/>
                      </a:rPr>
                      <a:t>DTPS</a:t>
                    </a:r>
                  </a:p>
                  <a:p>
                    <a:pPr>
                      <a:defRPr>
                        <a:latin typeface="Arial" pitchFamily="34" charset="0"/>
                        <a:cs typeface="Arial" pitchFamily="34" charset="0"/>
                      </a:defRPr>
                    </a:pPr>
                    <a:r>
                      <a:rPr lang="en-US" b="0" dirty="0" smtClean="0">
                        <a:latin typeface="Arial" pitchFamily="34" charset="0"/>
                        <a:cs typeface="Arial" pitchFamily="34" charset="0"/>
                      </a:rPr>
                      <a:t>NEMISA</a:t>
                    </a:r>
                  </a:p>
                  <a:p>
                    <a:pPr>
                      <a:defRPr>
                        <a:latin typeface="Arial" pitchFamily="34" charset="0"/>
                        <a:cs typeface="Arial" pitchFamily="34" charset="0"/>
                      </a:defRPr>
                    </a:pPr>
                    <a:r>
                      <a:rPr lang="en-US" b="0" dirty="0" smtClean="0">
                        <a:latin typeface="Arial" pitchFamily="34" charset="0"/>
                        <a:cs typeface="Arial" pitchFamily="34" charset="0"/>
                      </a:rPr>
                      <a:t>SITA</a:t>
                    </a:r>
                  </a:p>
                  <a:p>
                    <a:pPr>
                      <a:defRPr>
                        <a:latin typeface="Arial" pitchFamily="34" charset="0"/>
                        <a:cs typeface="Arial" pitchFamily="34" charset="0"/>
                      </a:defRPr>
                    </a:pPr>
                    <a:r>
                      <a:rPr lang="en-US" b="0" dirty="0" smtClean="0">
                        <a:latin typeface="Arial" pitchFamily="34" charset="0"/>
                        <a:cs typeface="Arial" pitchFamily="34" charset="0"/>
                      </a:rPr>
                      <a:t>USAASA</a:t>
                    </a:r>
                  </a:p>
                  <a:p>
                    <a:pPr>
                      <a:defRPr>
                        <a:latin typeface="Arial" pitchFamily="34" charset="0"/>
                        <a:cs typeface="Arial" pitchFamily="34" charset="0"/>
                      </a:defRPr>
                    </a:pPr>
                    <a:r>
                      <a:rPr lang="en-US" b="0" dirty="0" smtClean="0">
                        <a:latin typeface="Arial" pitchFamily="34" charset="0"/>
                        <a:cs typeface="Arial" pitchFamily="34" charset="0"/>
                      </a:rPr>
                      <a:t>USAF</a:t>
                    </a:r>
                    <a:endParaRPr lang="en-US" b="0" dirty="0">
                      <a:latin typeface="Arial" pitchFamily="34" charset="0"/>
                      <a:cs typeface="Arial" pitchFamily="34" charset="0"/>
                    </a:endParaRPr>
                  </a:p>
                </c:rich>
              </c:tx>
              <c:spPr/>
              <c:showVal val="1"/>
              <c:extLst>
                <c:ext xmlns:c15="http://schemas.microsoft.com/office/drawing/2012/chart" uri="{CE6537A1-D6FC-4f65-9D91-7224C49458BB}"/>
              </c:extLst>
            </c:dLbl>
            <c:dLbl>
              <c:idx val="1"/>
              <c:tx>
                <c:rich>
                  <a:bodyPr/>
                  <a:lstStyle/>
                  <a:p>
                    <a:pPr>
                      <a:defRPr>
                        <a:latin typeface="Arial" pitchFamily="34" charset="0"/>
                        <a:cs typeface="Arial" pitchFamily="34" charset="0"/>
                      </a:defRPr>
                    </a:pPr>
                    <a:r>
                      <a:rPr lang="en-US" b="1" dirty="0" smtClean="0">
                        <a:latin typeface="Arial" pitchFamily="34" charset="0"/>
                        <a:cs typeface="Arial" pitchFamily="34" charset="0"/>
                      </a:rPr>
                      <a:t>74%</a:t>
                    </a:r>
                  </a:p>
                  <a:p>
                    <a:pPr>
                      <a:defRPr>
                        <a:latin typeface="Arial" pitchFamily="34" charset="0"/>
                        <a:cs typeface="Arial" pitchFamily="34" charset="0"/>
                      </a:defRPr>
                    </a:pPr>
                    <a:r>
                      <a:rPr lang="en-US" b="0" dirty="0" smtClean="0">
                        <a:latin typeface="Arial" pitchFamily="34" charset="0"/>
                        <a:cs typeface="Arial" pitchFamily="34" charset="0"/>
                      </a:rPr>
                      <a:t> BBI</a:t>
                    </a:r>
                  </a:p>
                  <a:p>
                    <a:pPr>
                      <a:defRPr>
                        <a:latin typeface="Arial" pitchFamily="34" charset="0"/>
                        <a:cs typeface="Arial" pitchFamily="34" charset="0"/>
                      </a:defRPr>
                    </a:pPr>
                    <a:r>
                      <a:rPr lang="en-US" b="0" dirty="0" smtClean="0">
                        <a:latin typeface="Arial" pitchFamily="34" charset="0"/>
                        <a:cs typeface="Arial" pitchFamily="34" charset="0"/>
                      </a:rPr>
                      <a:t>DTPS</a:t>
                    </a:r>
                  </a:p>
                  <a:p>
                    <a:pPr>
                      <a:defRPr>
                        <a:latin typeface="Arial" pitchFamily="34" charset="0"/>
                        <a:cs typeface="Arial" pitchFamily="34" charset="0"/>
                      </a:defRPr>
                    </a:pPr>
                    <a:r>
                      <a:rPr lang="en-US" b="0" dirty="0" smtClean="0">
                        <a:latin typeface="Arial" pitchFamily="34" charset="0"/>
                        <a:cs typeface="Arial" pitchFamily="34" charset="0"/>
                      </a:rPr>
                      <a:t>NEMISA</a:t>
                    </a:r>
                  </a:p>
                  <a:p>
                    <a:pPr>
                      <a:defRPr>
                        <a:latin typeface="Arial" pitchFamily="34" charset="0"/>
                        <a:cs typeface="Arial" pitchFamily="34" charset="0"/>
                      </a:defRPr>
                    </a:pPr>
                    <a:r>
                      <a:rPr lang="en-US" b="0" dirty="0" smtClean="0">
                        <a:latin typeface="Arial" pitchFamily="34" charset="0"/>
                        <a:cs typeface="Arial" pitchFamily="34" charset="0"/>
                      </a:rPr>
                      <a:t>SITA</a:t>
                    </a:r>
                  </a:p>
                  <a:p>
                    <a:pPr>
                      <a:defRPr>
                        <a:latin typeface="Arial" pitchFamily="34" charset="0"/>
                        <a:cs typeface="Arial" pitchFamily="34" charset="0"/>
                      </a:defRPr>
                    </a:pPr>
                    <a:r>
                      <a:rPr lang="en-US" b="0" dirty="0" smtClean="0">
                        <a:latin typeface="Arial" pitchFamily="34" charset="0"/>
                        <a:cs typeface="Arial" pitchFamily="34" charset="0"/>
                      </a:rPr>
                      <a:t>USAF</a:t>
                    </a:r>
                  </a:p>
                  <a:p>
                    <a:pPr>
                      <a:defRPr>
                        <a:latin typeface="Arial" pitchFamily="34" charset="0"/>
                        <a:cs typeface="Arial" pitchFamily="34" charset="0"/>
                      </a:defRPr>
                    </a:pPr>
                    <a:r>
                      <a:rPr lang="en-US" b="0" dirty="0" smtClean="0">
                        <a:latin typeface="Arial" pitchFamily="34" charset="0"/>
                        <a:cs typeface="Arial" pitchFamily="34" charset="0"/>
                      </a:rPr>
                      <a:t>USAASA</a:t>
                    </a:r>
                    <a:endParaRPr lang="en-US" b="0" dirty="0">
                      <a:latin typeface="Arial" pitchFamily="34" charset="0"/>
                      <a:cs typeface="Arial" pitchFamily="34" charset="0"/>
                    </a:endParaRPr>
                  </a:p>
                </c:rich>
              </c:tx>
              <c:spPr/>
              <c:showVal val="1"/>
              <c:extLst>
                <c:ext xmlns:c15="http://schemas.microsoft.com/office/drawing/2012/chart" uri="{CE6537A1-D6FC-4f65-9D91-7224C49458BB}"/>
              </c:extLst>
            </c:dLbl>
            <c:dLbl>
              <c:idx val="2"/>
              <c:tx>
                <c:rich>
                  <a:bodyPr/>
                  <a:lstStyle/>
                  <a:p>
                    <a:r>
                      <a:rPr lang="en-US" b="1" dirty="0" smtClean="0">
                        <a:latin typeface="Arial" pitchFamily="34" charset="0"/>
                        <a:cs typeface="Arial" pitchFamily="34" charset="0"/>
                      </a:rPr>
                      <a:t>87% </a:t>
                    </a:r>
                  </a:p>
                  <a:p>
                    <a:r>
                      <a:rPr lang="en-US" b="0" dirty="0" smtClean="0">
                        <a:latin typeface="Arial" pitchFamily="34" charset="0"/>
                        <a:cs typeface="Arial" pitchFamily="34" charset="0"/>
                      </a:rPr>
                      <a:t>BBI</a:t>
                    </a:r>
                  </a:p>
                  <a:p>
                    <a:r>
                      <a:rPr lang="en-US" b="0" dirty="0" smtClean="0">
                        <a:latin typeface="Arial" pitchFamily="34" charset="0"/>
                        <a:cs typeface="Arial" pitchFamily="34" charset="0"/>
                      </a:rPr>
                      <a:t>DTPS</a:t>
                    </a:r>
                  </a:p>
                  <a:p>
                    <a:r>
                      <a:rPr lang="en-US" b="0" dirty="0" smtClean="0">
                        <a:latin typeface="Arial" pitchFamily="34" charset="0"/>
                        <a:cs typeface="Arial" pitchFamily="34" charset="0"/>
                      </a:rPr>
                      <a:t>NEMISA</a:t>
                    </a:r>
                  </a:p>
                  <a:p>
                    <a:r>
                      <a:rPr lang="en-US" b="0" dirty="0" smtClean="0">
                        <a:latin typeface="Arial" pitchFamily="34" charset="0"/>
                        <a:cs typeface="Arial" pitchFamily="34" charset="0"/>
                      </a:rPr>
                      <a:t>SAPO</a:t>
                    </a:r>
                    <a:endParaRPr lang="en-US" sz="1400" b="0" dirty="0" smtClean="0">
                      <a:latin typeface="Arial" pitchFamily="34" charset="0"/>
                      <a:cs typeface="Arial" pitchFamily="34" charset="0"/>
                    </a:endParaRPr>
                  </a:p>
                  <a:p>
                    <a:r>
                      <a:rPr lang="en-US" b="0" dirty="0" smtClean="0">
                        <a:latin typeface="Arial" pitchFamily="34" charset="0"/>
                        <a:cs typeface="Arial" pitchFamily="34" charset="0"/>
                      </a:rPr>
                      <a:t>SITA</a:t>
                    </a:r>
                  </a:p>
                  <a:p>
                    <a:r>
                      <a:rPr lang="en-US" b="0" dirty="0" smtClean="0">
                        <a:latin typeface="Arial" pitchFamily="34" charset="0"/>
                        <a:cs typeface="Arial" pitchFamily="34" charset="0"/>
                      </a:rPr>
                      <a:t>USAF</a:t>
                    </a:r>
                  </a:p>
                  <a:p>
                    <a:r>
                      <a:rPr lang="en-US" b="0" dirty="0" smtClean="0">
                        <a:latin typeface="Arial" pitchFamily="34" charset="0"/>
                        <a:cs typeface="Arial" pitchFamily="34" charset="0"/>
                      </a:rPr>
                      <a:t>USAASA</a:t>
                    </a:r>
                    <a:endParaRPr lang="en-US" b="0" dirty="0">
                      <a:latin typeface="Arial Narrow" pitchFamily="34" charset="0"/>
                    </a:endParaRPr>
                  </a:p>
                </c:rich>
              </c:tx>
              <c:showVal val="1"/>
              <c:extLst>
                <c:ext xmlns:c15="http://schemas.microsoft.com/office/drawing/2012/chart" uri="{CE6537A1-D6FC-4f65-9D91-7224C49458BB}"/>
              </c:extLst>
            </c:dLbl>
            <c:dLbl>
              <c:idx val="3"/>
              <c:tx>
                <c:rich>
                  <a:bodyPr/>
                  <a:lstStyle/>
                  <a:p>
                    <a:r>
                      <a:rPr lang="en-US" b="0" dirty="0">
                        <a:latin typeface="Arial" panose="020B0604020202020204" pitchFamily="34" charset="0"/>
                        <a:cs typeface="Arial" panose="020B0604020202020204" pitchFamily="34" charset="0"/>
                      </a:rPr>
                      <a:t>39</a:t>
                    </a:r>
                    <a:r>
                      <a:rPr lang="en-US" b="0" dirty="0" smtClean="0">
                        <a:latin typeface="Arial" panose="020B0604020202020204" pitchFamily="34" charset="0"/>
                        <a:cs typeface="Arial" panose="020B0604020202020204" pitchFamily="34" charset="0"/>
                      </a:rPr>
                      <a:t>% (107)</a:t>
                    </a:r>
                    <a:endParaRPr lang="en-US" dirty="0"/>
                  </a:p>
                </c:rich>
              </c:tx>
              <c:showVal val="1"/>
              <c:extLst>
                <c:ext xmlns:c15="http://schemas.microsoft.com/office/drawing/2012/chart" uri="{CE6537A1-D6FC-4f65-9D91-7224C49458BB}"/>
              </c:extLst>
            </c:dLbl>
            <c:dLbl>
              <c:idx val="4"/>
              <c:tx>
                <c:rich>
                  <a:bodyPr/>
                  <a:lstStyle/>
                  <a:p>
                    <a:r>
                      <a:rPr lang="en-US" b="0" dirty="0">
                        <a:latin typeface="Arial" panose="020B0604020202020204" pitchFamily="34" charset="0"/>
                        <a:cs typeface="Arial" panose="020B0604020202020204" pitchFamily="34" charset="0"/>
                      </a:rPr>
                      <a:t>42</a:t>
                    </a:r>
                    <a:r>
                      <a:rPr lang="en-US" b="0" dirty="0" smtClean="0">
                        <a:latin typeface="Arial" panose="020B0604020202020204" pitchFamily="34" charset="0"/>
                        <a:cs typeface="Arial" panose="020B0604020202020204" pitchFamily="34" charset="0"/>
                      </a:rPr>
                      <a:t>% (117)</a:t>
                    </a:r>
                    <a:endParaRPr lang="en-US" dirty="0"/>
                  </a:p>
                </c:rich>
              </c:tx>
              <c:showVal val="1"/>
              <c:extLst>
                <c:ext xmlns:c15="http://schemas.microsoft.com/office/drawing/2012/chart" uri="{CE6537A1-D6FC-4f65-9D91-7224C49458BB}"/>
              </c:extLst>
            </c:dLbl>
            <c:spPr>
              <a:noFill/>
              <a:ln>
                <a:noFill/>
              </a:ln>
              <a:effectLst/>
            </c:spPr>
            <c:txPr>
              <a:bodyPr/>
              <a:lstStyle/>
              <a:p>
                <a:pPr>
                  <a:defRPr>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Sheet1!$A$6:$A$8</c:f>
              <c:strCache>
                <c:ptCount val="3"/>
                <c:pt idx="0">
                  <c:v>2015-16</c:v>
                </c:pt>
                <c:pt idx="1">
                  <c:v>2014-15</c:v>
                </c:pt>
                <c:pt idx="2">
                  <c:v>2013-14</c:v>
                </c:pt>
              </c:strCache>
            </c:strRef>
          </c:cat>
          <c:val>
            <c:numRef>
              <c:f>Sheet1!$F$6:$F$8</c:f>
              <c:numCache>
                <c:formatCode>0%</c:formatCode>
                <c:ptCount val="3"/>
                <c:pt idx="0">
                  <c:v>0.62000000000000011</c:v>
                </c:pt>
                <c:pt idx="1">
                  <c:v>0.7400000000000001</c:v>
                </c:pt>
                <c:pt idx="2">
                  <c:v>0.87000000000000011</c:v>
                </c:pt>
              </c:numCache>
            </c:numRef>
          </c:val>
        </c:ser>
        <c:ser>
          <c:idx val="5"/>
          <c:order val="5"/>
          <c:tx>
            <c:strRef>
              <c:f>Sheet1!$G$5</c:f>
              <c:strCache>
                <c:ptCount val="1"/>
                <c:pt idx="0">
                  <c:v>Unqualified without (green)</c:v>
                </c:pt>
              </c:strCache>
            </c:strRef>
          </c:tx>
          <c:spPr>
            <a:solidFill>
              <a:srgbClr val="29A535"/>
            </a:solidFill>
          </c:spPr>
          <c:dLbls>
            <c:dLbl>
              <c:idx val="0"/>
              <c:tx>
                <c:rich>
                  <a:bodyPr/>
                  <a:lstStyle/>
                  <a:p>
                    <a:r>
                      <a:rPr lang="en-US" sz="1400" b="1" dirty="0" smtClean="0">
                        <a:latin typeface="Arial" pitchFamily="34" charset="0"/>
                        <a:cs typeface="Arial" pitchFamily="34" charset="0"/>
                      </a:rPr>
                      <a:t>25% </a:t>
                    </a:r>
                  </a:p>
                  <a:p>
                    <a:r>
                      <a:rPr lang="en-US" sz="1400" b="0" dirty="0" smtClean="0">
                        <a:latin typeface="Arial" pitchFamily="34" charset="0"/>
                        <a:cs typeface="Arial" pitchFamily="34" charset="0"/>
                      </a:rPr>
                      <a:t>BBI</a:t>
                    </a:r>
                  </a:p>
                  <a:p>
                    <a:r>
                      <a:rPr lang="en-US" sz="1400" b="0" dirty="0" err="1" smtClean="0">
                        <a:latin typeface="Arial" pitchFamily="34" charset="0"/>
                        <a:cs typeface="Arial" pitchFamily="34" charset="0"/>
                      </a:rPr>
                      <a:t>Sentech</a:t>
                    </a:r>
                    <a:endParaRPr lang="en-US" sz="1400" b="0" dirty="0">
                      <a:latin typeface="Arial Narrow" pitchFamily="34" charset="0"/>
                    </a:endParaRPr>
                  </a:p>
                </c:rich>
              </c:tx>
              <c:showVal val="1"/>
              <c:extLst>
                <c:ext xmlns:c15="http://schemas.microsoft.com/office/drawing/2012/chart" uri="{CE6537A1-D6FC-4f65-9D91-7224C49458BB}"/>
              </c:extLst>
            </c:dLbl>
            <c:dLbl>
              <c:idx val="1"/>
              <c:tx>
                <c:rich>
                  <a:bodyPr/>
                  <a:lstStyle/>
                  <a:p>
                    <a:r>
                      <a:rPr lang="en-US" b="1" dirty="0" smtClean="0">
                        <a:latin typeface="Arial" pitchFamily="34" charset="0"/>
                        <a:cs typeface="Arial" pitchFamily="34" charset="0"/>
                      </a:rPr>
                      <a:t>13%</a:t>
                    </a:r>
                  </a:p>
                  <a:p>
                    <a:r>
                      <a:rPr lang="en-US" b="0" dirty="0" err="1" smtClean="0">
                        <a:latin typeface="Arial" pitchFamily="34" charset="0"/>
                        <a:cs typeface="Arial" pitchFamily="34" charset="0"/>
                      </a:rPr>
                      <a:t>Sentech</a:t>
                    </a:r>
                    <a:endParaRPr lang="en-US" b="0" dirty="0">
                      <a:latin typeface="Arial Narrow" pitchFamily="34" charset="0"/>
                    </a:endParaRPr>
                  </a:p>
                </c:rich>
              </c:tx>
              <c:showVal val="1"/>
              <c:extLst>
                <c:ext xmlns:c15="http://schemas.microsoft.com/office/drawing/2012/chart" uri="{CE6537A1-D6FC-4f65-9D91-7224C49458BB}"/>
              </c:extLst>
            </c:dLbl>
            <c:dLbl>
              <c:idx val="2"/>
              <c:tx>
                <c:rich>
                  <a:bodyPr/>
                  <a:lstStyle/>
                  <a:p>
                    <a:r>
                      <a:rPr lang="en-US" b="1" dirty="0" smtClean="0">
                        <a:latin typeface="Arial" pitchFamily="34" charset="0"/>
                        <a:cs typeface="Arial" pitchFamily="34" charset="0"/>
                      </a:rPr>
                      <a:t>13%</a:t>
                    </a:r>
                  </a:p>
                  <a:p>
                    <a:r>
                      <a:rPr lang="en-US" b="0" dirty="0" err="1" smtClean="0">
                        <a:latin typeface="Arial" pitchFamily="34" charset="0"/>
                        <a:cs typeface="Arial" pitchFamily="34" charset="0"/>
                      </a:rPr>
                      <a:t>Sentech</a:t>
                    </a:r>
                    <a:endParaRPr lang="en-US" b="0" dirty="0">
                      <a:latin typeface="Arial Narrow" pitchFamily="34" charset="0"/>
                    </a:endParaRPr>
                  </a:p>
                </c:rich>
              </c:tx>
              <c:showVal val="1"/>
              <c:extLst>
                <c:ext xmlns:c15="http://schemas.microsoft.com/office/drawing/2012/chart" uri="{CE6537A1-D6FC-4f65-9D91-7224C49458BB}"/>
              </c:extLst>
            </c:dLbl>
            <c:dLbl>
              <c:idx val="3"/>
              <c:tx>
                <c:rich>
                  <a:bodyPr/>
                  <a:lstStyle/>
                  <a:p>
                    <a:r>
                      <a:rPr lang="en-US" b="0" dirty="0">
                        <a:latin typeface="Arial" panose="020B0604020202020204" pitchFamily="34" charset="0"/>
                        <a:cs typeface="Arial" panose="020B0604020202020204" pitchFamily="34" charset="0"/>
                      </a:rPr>
                      <a:t>3</a:t>
                    </a:r>
                    <a:r>
                      <a:rPr lang="en-US" b="0" dirty="0" smtClean="0">
                        <a:latin typeface="Arial" panose="020B0604020202020204" pitchFamily="34" charset="0"/>
                        <a:cs typeface="Arial" panose="020B0604020202020204" pitchFamily="34" charset="0"/>
                      </a:rPr>
                      <a:t>% (9)</a:t>
                    </a:r>
                    <a:endParaRPr lang="en-US" dirty="0"/>
                  </a:p>
                </c:rich>
              </c:tx>
              <c:showVal val="1"/>
              <c:extLst>
                <c:ext xmlns:c15="http://schemas.microsoft.com/office/drawing/2012/chart" uri="{CE6537A1-D6FC-4f65-9D91-7224C49458BB}"/>
              </c:extLst>
            </c:dLbl>
            <c:dLbl>
              <c:idx val="4"/>
              <c:tx>
                <c:rich>
                  <a:bodyPr/>
                  <a:lstStyle/>
                  <a:p>
                    <a:r>
                      <a:rPr lang="en-US" b="0" dirty="0">
                        <a:latin typeface="Arial" panose="020B0604020202020204" pitchFamily="34" charset="0"/>
                        <a:cs typeface="Arial" panose="020B0604020202020204" pitchFamily="34" charset="0"/>
                      </a:rPr>
                      <a:t>5</a:t>
                    </a:r>
                    <a:r>
                      <a:rPr lang="en-US" b="0" dirty="0" smtClean="0">
                        <a:latin typeface="Arial" panose="020B0604020202020204" pitchFamily="34" charset="0"/>
                        <a:cs typeface="Arial" panose="020B0604020202020204" pitchFamily="34" charset="0"/>
                      </a:rPr>
                      <a:t>% (13)</a:t>
                    </a:r>
                    <a:endParaRPr lang="en-US" dirty="0"/>
                  </a:p>
                </c:rich>
              </c:tx>
              <c:showVal val="1"/>
              <c:extLst>
                <c:ext xmlns:c15="http://schemas.microsoft.com/office/drawing/2012/chart" uri="{CE6537A1-D6FC-4f65-9D91-7224C49458BB}"/>
              </c:extLst>
            </c:dLbl>
            <c:spPr>
              <a:noFill/>
              <a:ln>
                <a:noFill/>
              </a:ln>
              <a:effectLst/>
            </c:spPr>
            <c:txPr>
              <a:bodyPr/>
              <a:lstStyle/>
              <a:p>
                <a:pPr>
                  <a:defRPr>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strRef>
              <c:f>Sheet1!$A$6:$A$8</c:f>
              <c:strCache>
                <c:ptCount val="3"/>
                <c:pt idx="0">
                  <c:v>2015-16</c:v>
                </c:pt>
                <c:pt idx="1">
                  <c:v>2014-15</c:v>
                </c:pt>
                <c:pt idx="2">
                  <c:v>2013-14</c:v>
                </c:pt>
              </c:strCache>
            </c:strRef>
          </c:cat>
          <c:val>
            <c:numRef>
              <c:f>Sheet1!$G$6:$G$8</c:f>
              <c:numCache>
                <c:formatCode>0%</c:formatCode>
                <c:ptCount val="3"/>
                <c:pt idx="0">
                  <c:v>0.25</c:v>
                </c:pt>
                <c:pt idx="1">
                  <c:v>0.13</c:v>
                </c:pt>
                <c:pt idx="2">
                  <c:v>0.13</c:v>
                </c:pt>
              </c:numCache>
            </c:numRef>
          </c:val>
        </c:ser>
        <c:dLbls>
          <c:showVal val="1"/>
        </c:dLbls>
        <c:gapWidth val="50"/>
        <c:overlap val="100"/>
        <c:axId val="101573760"/>
        <c:axId val="101575296"/>
      </c:barChart>
      <c:catAx>
        <c:axId val="101573760"/>
        <c:scaling>
          <c:orientation val="minMax"/>
        </c:scaling>
        <c:axPos val="b"/>
        <c:numFmt formatCode="General" sourceLinked="0"/>
        <c:tickLblPos val="nextTo"/>
        <c:spPr>
          <a:ln>
            <a:solidFill>
              <a:schemeClr val="tx1"/>
            </a:solidFill>
          </a:ln>
        </c:spPr>
        <c:crossAx val="101575296"/>
        <c:crosses val="autoZero"/>
        <c:auto val="1"/>
        <c:lblAlgn val="ctr"/>
        <c:lblOffset val="100"/>
      </c:catAx>
      <c:valAx>
        <c:axId val="101575296"/>
        <c:scaling>
          <c:orientation val="minMax"/>
        </c:scaling>
        <c:delete val="1"/>
        <c:axPos val="l"/>
        <c:numFmt formatCode="0%" sourceLinked="1"/>
        <c:tickLblPos val="none"/>
        <c:crossAx val="101573760"/>
        <c:crosses val="autoZero"/>
        <c:crossBetween val="between"/>
      </c:valAx>
    </c:plotArea>
    <c:plotVisOnly val="1"/>
    <c:dispBlanksAs val="gap"/>
  </c:chart>
  <c:txPr>
    <a:bodyPr/>
    <a:lstStyle/>
    <a:p>
      <a:pPr>
        <a:defRPr sz="1400" b="1">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6.5433494323773184E-2"/>
          <c:y val="6.2191666004344302E-2"/>
          <c:w val="0.84972588710512953"/>
          <c:h val="0.82071729270024707"/>
        </c:manualLayout>
      </c:layout>
      <c:barChart>
        <c:barDir val="col"/>
        <c:grouping val="percentStacked"/>
        <c:ser>
          <c:idx val="0"/>
          <c:order val="0"/>
          <c:tx>
            <c:strRef>
              <c:f>Sheet1!$B$1</c:f>
              <c:strCache>
                <c:ptCount val="1"/>
                <c:pt idx="0">
                  <c:v>With material misstatements (red)</c:v>
                </c:pt>
              </c:strCache>
            </c:strRef>
          </c:tx>
          <c:spPr>
            <a:solidFill>
              <a:srgbClr val="F9A1A1"/>
            </a:solidFill>
          </c:spPr>
          <c:dLbls>
            <c:dLbl>
              <c:idx val="0"/>
              <c:tx>
                <c:rich>
                  <a:bodyPr/>
                  <a:lstStyle/>
                  <a:p>
                    <a:r>
                      <a:rPr lang="en-US" b="1" dirty="0">
                        <a:latin typeface="Arial Narrow" pitchFamily="34" charset="0"/>
                        <a:cs typeface="Arial" panose="020B0604020202020204" pitchFamily="34" charset="0"/>
                      </a:rPr>
                      <a:t>25</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NEMISA</a:t>
                    </a:r>
                  </a:p>
                  <a:p>
                    <a:r>
                      <a:rPr lang="en-US" b="0" dirty="0" smtClean="0">
                        <a:latin typeface="Arial Narrow" pitchFamily="34" charset="0"/>
                        <a:cs typeface="Arial" panose="020B0604020202020204" pitchFamily="34" charset="0"/>
                      </a:rPr>
                      <a:t>SAPO</a:t>
                    </a:r>
                    <a:endParaRPr lang="en-US" b="0" dirty="0">
                      <a:latin typeface="Arial Narrow" pitchFamily="34" charset="0"/>
                    </a:endParaRPr>
                  </a:p>
                </c:rich>
              </c:tx>
              <c:showVal val="1"/>
              <c:extLst>
                <c:ext xmlns:c15="http://schemas.microsoft.com/office/drawing/2012/chart" uri="{CE6537A1-D6FC-4f65-9D91-7224C49458BB}"/>
              </c:extLst>
            </c:dLbl>
            <c:dLbl>
              <c:idx val="1"/>
              <c:layout>
                <c:manualLayout>
                  <c:x val="-1.227149371400376E-2"/>
                  <c:y val="-8.8587829776043733E-3"/>
                </c:manualLayout>
              </c:layout>
              <c:tx>
                <c:rich>
                  <a:bodyPr/>
                  <a:lstStyle/>
                  <a:p>
                    <a:r>
                      <a:rPr lang="en-US" b="1" dirty="0" smtClean="0">
                        <a:latin typeface="Arial Narrow" pitchFamily="34" charset="0"/>
                        <a:cs typeface="Arial" panose="020B0604020202020204" pitchFamily="34" charset="0"/>
                      </a:rPr>
                      <a:t>13%</a:t>
                    </a:r>
                  </a:p>
                  <a:p>
                    <a:r>
                      <a:rPr lang="en-US" b="0" dirty="0" smtClean="0">
                        <a:latin typeface="Arial Narrow" pitchFamily="34" charset="0"/>
                        <a:cs typeface="Arial" panose="020B0604020202020204" pitchFamily="34" charset="0"/>
                      </a:rPr>
                      <a:t>SAPO</a:t>
                    </a:r>
                    <a:endParaRPr lang="en-US" b="0" dirty="0">
                      <a:latin typeface="Arial Narrow" pitchFamily="34" charset="0"/>
                    </a:endParaRPr>
                  </a:p>
                </c:rich>
              </c:tx>
              <c:showVal val="1"/>
              <c:extLst>
                <c:ext xmlns:c15="http://schemas.microsoft.com/office/drawing/2012/chart" uri="{CE6537A1-D6FC-4f65-9D91-7224C49458BB}"/>
              </c:extLst>
            </c:dLbl>
            <c:spPr>
              <a:noFill/>
              <a:ln>
                <a:noFill/>
              </a:ln>
              <a:effectLst/>
            </c:spPr>
            <c:txPr>
              <a:bodyPr/>
              <a:lstStyle/>
              <a:p>
                <a:pPr>
                  <a:defRPr sz="1100" b="0">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2015-16</c:v>
                </c:pt>
                <c:pt idx="1">
                  <c:v>2014-15</c:v>
                </c:pt>
              </c:strCache>
            </c:strRef>
          </c:cat>
          <c:val>
            <c:numRef>
              <c:f>Sheet1!$B$2:$B$3</c:f>
              <c:numCache>
                <c:formatCode>0%</c:formatCode>
                <c:ptCount val="2"/>
                <c:pt idx="0">
                  <c:v>0.25</c:v>
                </c:pt>
                <c:pt idx="1">
                  <c:v>0.13</c:v>
                </c:pt>
              </c:numCache>
            </c:numRef>
          </c:val>
        </c:ser>
        <c:ser>
          <c:idx val="1"/>
          <c:order val="1"/>
          <c:tx>
            <c:strRef>
              <c:f>Sheet1!$C$1</c:f>
              <c:strCache>
                <c:ptCount val="1"/>
                <c:pt idx="0">
                  <c:v>With no material misstatements (green)</c:v>
                </c:pt>
              </c:strCache>
            </c:strRef>
          </c:tx>
          <c:spPr>
            <a:solidFill>
              <a:srgbClr val="65D970"/>
            </a:solidFill>
          </c:spPr>
          <c:dPt>
            <c:idx val="0"/>
            <c:spPr>
              <a:solidFill>
                <a:srgbClr val="97E59E"/>
              </a:solidFill>
            </c:spPr>
          </c:dPt>
          <c:dPt>
            <c:idx val="1"/>
            <c:spPr>
              <a:solidFill>
                <a:srgbClr val="97E59E"/>
              </a:solidFill>
            </c:spPr>
          </c:dPt>
          <c:dPt>
            <c:idx val="2"/>
            <c:spPr>
              <a:solidFill>
                <a:srgbClr val="97E59E"/>
              </a:solidFill>
            </c:spPr>
          </c:dPt>
          <c:dLbls>
            <c:dLbl>
              <c:idx val="0"/>
              <c:tx>
                <c:rich>
                  <a:bodyPr/>
                  <a:lstStyle/>
                  <a:p>
                    <a:r>
                      <a:rPr lang="en-US" b="1" dirty="0">
                        <a:latin typeface="Arial Narrow" pitchFamily="34" charset="0"/>
                        <a:cs typeface="Arial" panose="020B0604020202020204" pitchFamily="34" charset="0"/>
                      </a:rPr>
                      <a:t>75</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BBI</a:t>
                    </a:r>
                  </a:p>
                  <a:p>
                    <a:r>
                      <a:rPr lang="en-US" b="0" dirty="0" smtClean="0">
                        <a:latin typeface="Arial Narrow" pitchFamily="34" charset="0"/>
                        <a:cs typeface="Arial" panose="020B0604020202020204" pitchFamily="34" charset="0"/>
                      </a:rPr>
                      <a:t>DTPS</a:t>
                    </a:r>
                  </a:p>
                  <a:p>
                    <a:r>
                      <a:rPr lang="en-US" b="0" dirty="0" err="1" smtClean="0">
                        <a:latin typeface="Arial Narrow" pitchFamily="34" charset="0"/>
                        <a:cs typeface="Arial" panose="020B0604020202020204" pitchFamily="34" charset="0"/>
                      </a:rPr>
                      <a:t>Sentech</a:t>
                    </a:r>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SITA</a:t>
                    </a:r>
                  </a:p>
                  <a:p>
                    <a:r>
                      <a:rPr lang="en-US" b="0" dirty="0" smtClean="0">
                        <a:latin typeface="Arial Narrow" pitchFamily="34" charset="0"/>
                        <a:cs typeface="Arial" panose="020B0604020202020204" pitchFamily="34" charset="0"/>
                      </a:rPr>
                      <a:t>USAASA</a:t>
                    </a:r>
                  </a:p>
                  <a:p>
                    <a:r>
                      <a:rPr lang="en-US" b="0" dirty="0" smtClean="0">
                        <a:latin typeface="Arial Narrow" pitchFamily="34" charset="0"/>
                        <a:cs typeface="Arial" panose="020B0604020202020204" pitchFamily="34" charset="0"/>
                      </a:rPr>
                      <a:t>USAF</a:t>
                    </a:r>
                    <a:endParaRPr lang="en-US" dirty="0">
                      <a:latin typeface="Arial Narrow" pitchFamily="34" charset="0"/>
                    </a:endParaRPr>
                  </a:p>
                </c:rich>
              </c:tx>
              <c:showVal val="1"/>
              <c:extLst>
                <c:ext xmlns:c15="http://schemas.microsoft.com/office/drawing/2012/chart" uri="{CE6537A1-D6FC-4f65-9D91-7224C49458BB}"/>
              </c:extLst>
            </c:dLbl>
            <c:dLbl>
              <c:idx val="1"/>
              <c:tx>
                <c:rich>
                  <a:bodyPr/>
                  <a:lstStyle/>
                  <a:p>
                    <a:r>
                      <a:rPr lang="en-US" b="1" dirty="0">
                        <a:latin typeface="Arial Narrow" pitchFamily="34" charset="0"/>
                        <a:cs typeface="Arial" panose="020B0604020202020204" pitchFamily="34" charset="0"/>
                      </a:rPr>
                      <a:t>87</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BBI</a:t>
                    </a:r>
                    <a:r>
                      <a:rPr lang="en-US" b="0" baseline="0" dirty="0" smtClean="0">
                        <a:latin typeface="Arial Narrow" pitchFamily="34" charset="0"/>
                        <a:cs typeface="Arial" panose="020B0604020202020204" pitchFamily="34" charset="0"/>
                      </a:rPr>
                      <a:t> </a:t>
                    </a:r>
                    <a:endParaRPr lang="en-US" b="1" baseline="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DTPS</a:t>
                    </a:r>
                    <a:r>
                      <a:rPr lang="en-US" b="0" baseline="0" dirty="0" smtClean="0">
                        <a:latin typeface="Arial Narrow" pitchFamily="34" charset="0"/>
                        <a:cs typeface="Arial" panose="020B0604020202020204" pitchFamily="34" charset="0"/>
                      </a:rPr>
                      <a:t> </a:t>
                    </a:r>
                    <a:r>
                      <a:rPr lang="en-US" b="0" dirty="0" smtClean="0">
                        <a:latin typeface="Arial Narrow" pitchFamily="34" charset="0"/>
                        <a:cs typeface="Arial" panose="020B0604020202020204" pitchFamily="34" charset="0"/>
                      </a:rPr>
                      <a:t>NEMISA</a:t>
                    </a:r>
                    <a:r>
                      <a:rPr lang="en-US" b="0" baseline="0" dirty="0" smtClean="0">
                        <a:latin typeface="Arial Narrow" pitchFamily="34" charset="0"/>
                        <a:cs typeface="Arial" panose="020B0604020202020204" pitchFamily="34" charset="0"/>
                      </a:rPr>
                      <a:t> </a:t>
                    </a:r>
                    <a:r>
                      <a:rPr lang="en-US" b="0" dirty="0" err="1" smtClean="0">
                        <a:latin typeface="Arial Narrow" pitchFamily="34" charset="0"/>
                        <a:cs typeface="Arial" panose="020B0604020202020204" pitchFamily="34" charset="0"/>
                      </a:rPr>
                      <a:t>Sentech</a:t>
                    </a:r>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SITA</a:t>
                    </a:r>
                    <a:r>
                      <a:rPr lang="en-US" b="0" baseline="0" dirty="0" smtClean="0">
                        <a:latin typeface="Arial Narrow" pitchFamily="34" charset="0"/>
                        <a:cs typeface="Arial" panose="020B0604020202020204" pitchFamily="34" charset="0"/>
                      </a:rPr>
                      <a:t> </a:t>
                    </a:r>
                    <a:r>
                      <a:rPr lang="en-US" b="0" dirty="0" smtClean="0">
                        <a:latin typeface="Arial Narrow" pitchFamily="34" charset="0"/>
                        <a:cs typeface="Arial" panose="020B0604020202020204" pitchFamily="34" charset="0"/>
                      </a:rPr>
                      <a:t>USAASA</a:t>
                    </a:r>
                    <a:r>
                      <a:rPr lang="en-US" b="0" baseline="0" dirty="0" smtClean="0">
                        <a:latin typeface="Arial Narrow" pitchFamily="34" charset="0"/>
                        <a:cs typeface="Arial" panose="020B0604020202020204" pitchFamily="34" charset="0"/>
                      </a:rPr>
                      <a:t> </a:t>
                    </a:r>
                    <a:r>
                      <a:rPr lang="en-US" b="0" dirty="0" smtClean="0">
                        <a:latin typeface="Arial Narrow" pitchFamily="34" charset="0"/>
                        <a:cs typeface="Arial" panose="020B0604020202020204" pitchFamily="34" charset="0"/>
                      </a:rPr>
                      <a:t>USAF</a:t>
                    </a:r>
                    <a:endParaRPr lang="en-US" b="0" dirty="0">
                      <a:latin typeface="Arial Narrow" pitchFamily="34" charset="0"/>
                    </a:endParaRPr>
                  </a:p>
                </c:rich>
              </c:tx>
              <c:showVal val="1"/>
              <c:extLst>
                <c:ext xmlns:c15="http://schemas.microsoft.com/office/drawing/2012/chart" uri="{CE6537A1-D6FC-4f65-9D91-7224C49458BB}"/>
              </c:extLst>
            </c:dLbl>
            <c:spPr>
              <a:noFill/>
              <a:ln>
                <a:noFill/>
              </a:ln>
              <a:effectLst/>
            </c:spPr>
            <c:txPr>
              <a:bodyPr/>
              <a:lstStyle/>
              <a:p>
                <a:pPr>
                  <a:defRPr sz="1100" b="0">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2015-16</c:v>
                </c:pt>
                <c:pt idx="1">
                  <c:v>2014-15</c:v>
                </c:pt>
              </c:strCache>
            </c:strRef>
          </c:cat>
          <c:val>
            <c:numRef>
              <c:f>Sheet1!$C$2:$C$3</c:f>
              <c:numCache>
                <c:formatCode>0%</c:formatCode>
                <c:ptCount val="2"/>
                <c:pt idx="0">
                  <c:v>0.75000000000000011</c:v>
                </c:pt>
                <c:pt idx="1">
                  <c:v>0.87000000000000011</c:v>
                </c:pt>
              </c:numCache>
            </c:numRef>
          </c:val>
        </c:ser>
        <c:dLbls>
          <c:showVal val="1"/>
        </c:dLbls>
        <c:gapWidth val="34"/>
        <c:overlap val="100"/>
        <c:axId val="101761792"/>
        <c:axId val="101763328"/>
      </c:barChart>
      <c:catAx>
        <c:axId val="101761792"/>
        <c:scaling>
          <c:orientation val="minMax"/>
        </c:scaling>
        <c:axPos val="b"/>
        <c:numFmt formatCode="General" sourceLinked="0"/>
        <c:tickLblPos val="nextTo"/>
        <c:spPr>
          <a:ln>
            <a:solidFill>
              <a:schemeClr val="tx1"/>
            </a:solidFill>
          </a:ln>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1763328"/>
        <c:crosses val="autoZero"/>
        <c:auto val="1"/>
        <c:lblAlgn val="ctr"/>
        <c:lblOffset val="100"/>
      </c:catAx>
      <c:valAx>
        <c:axId val="101763328"/>
        <c:scaling>
          <c:orientation val="minMax"/>
        </c:scaling>
        <c:delete val="1"/>
        <c:axPos val="l"/>
        <c:numFmt formatCode="0%" sourceLinked="1"/>
        <c:tickLblPos val="none"/>
        <c:crossAx val="101761792"/>
        <c:crosses val="autoZero"/>
        <c:crossBetween val="between"/>
      </c:valAx>
    </c:plotArea>
    <c:plotVisOnly val="1"/>
    <c:dispBlanksAs val="gap"/>
  </c:chart>
  <c:txPr>
    <a:bodyPr/>
    <a:lstStyle/>
    <a:p>
      <a:pPr>
        <a:defRPr sz="900" b="1">
          <a:latin typeface="Arial Narrow"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2.4254555111843209E-2"/>
          <c:y val="6.2148277960406499E-2"/>
          <c:w val="0.81610169413326505"/>
          <c:h val="0.83080133721045246"/>
        </c:manualLayout>
      </c:layout>
      <c:barChart>
        <c:barDir val="col"/>
        <c:grouping val="percentStacked"/>
        <c:ser>
          <c:idx val="0"/>
          <c:order val="0"/>
          <c:tx>
            <c:strRef>
              <c:f>Sheet1!$B$1</c:f>
              <c:strCache>
                <c:ptCount val="1"/>
                <c:pt idx="0">
                  <c:v>Audits outstanding</c:v>
                </c:pt>
              </c:strCache>
            </c:strRef>
          </c:tx>
          <c:spPr>
            <a:solidFill>
              <a:srgbClr val="0D70BD"/>
            </a:solidFill>
          </c:spPr>
          <c:dLbls>
            <c:delete val="1"/>
          </c:dLbls>
          <c:cat>
            <c:strRef>
              <c:f>Sheet1!$A$2:$A$3</c:f>
              <c:strCache>
                <c:ptCount val="2"/>
                <c:pt idx="0">
                  <c:v>2015-16</c:v>
                </c:pt>
                <c:pt idx="1">
                  <c:v>2014-15</c:v>
                </c:pt>
              </c:strCache>
            </c:strRef>
          </c:cat>
          <c:val>
            <c:numRef>
              <c:f>Sheet1!$B$2:$B$3</c:f>
              <c:numCache>
                <c:formatCode>0%</c:formatCode>
                <c:ptCount val="2"/>
                <c:pt idx="0">
                  <c:v>0</c:v>
                </c:pt>
                <c:pt idx="1">
                  <c:v>0</c:v>
                </c:pt>
              </c:numCache>
            </c:numRef>
          </c:val>
        </c:ser>
        <c:ser>
          <c:idx val="1"/>
          <c:order val="1"/>
          <c:tx>
            <c:strRef>
              <c:f>Sheet1!$C$1</c:f>
              <c:strCache>
                <c:ptCount val="1"/>
                <c:pt idx="0">
                  <c:v>Late or no APR</c:v>
                </c:pt>
              </c:strCache>
            </c:strRef>
          </c:tx>
          <c:spPr>
            <a:solidFill>
              <a:schemeClr val="tx2">
                <a:lumMod val="75000"/>
              </a:schemeClr>
            </a:solidFill>
          </c:spPr>
          <c:dPt>
            <c:idx val="0"/>
          </c:dPt>
          <c:dPt>
            <c:idx val="1"/>
          </c:dPt>
          <c:dPt>
            <c:idx val="2"/>
            <c:spPr>
              <a:solidFill>
                <a:srgbClr val="17375E"/>
              </a:solidFill>
            </c:spPr>
          </c:dPt>
          <c:dPt>
            <c:idx val="4"/>
            <c:spPr>
              <a:solidFill>
                <a:srgbClr val="17375E"/>
              </a:solidFill>
            </c:spPr>
          </c:dPt>
          <c:dLbls>
            <c:delete val="1"/>
          </c:dLbls>
          <c:cat>
            <c:strRef>
              <c:f>Sheet1!$A$2:$A$3</c:f>
              <c:strCache>
                <c:ptCount val="2"/>
                <c:pt idx="0">
                  <c:v>2015-16</c:v>
                </c:pt>
                <c:pt idx="1">
                  <c:v>2014-15</c:v>
                </c:pt>
              </c:strCache>
            </c:strRef>
          </c:cat>
          <c:val>
            <c:numRef>
              <c:f>Sheet1!$C$2:$C$3</c:f>
              <c:numCache>
                <c:formatCode>0%</c:formatCode>
                <c:ptCount val="2"/>
                <c:pt idx="0">
                  <c:v>0</c:v>
                </c:pt>
                <c:pt idx="1">
                  <c:v>0</c:v>
                </c:pt>
              </c:numCache>
            </c:numRef>
          </c:val>
        </c:ser>
        <c:ser>
          <c:idx val="2"/>
          <c:order val="2"/>
          <c:tx>
            <c:strRef>
              <c:f>Sheet1!$D$1</c:f>
              <c:strCache>
                <c:ptCount val="1"/>
                <c:pt idx="0">
                  <c:v>With findings (red)</c:v>
                </c:pt>
              </c:strCache>
            </c:strRef>
          </c:tx>
          <c:spPr>
            <a:solidFill>
              <a:srgbClr val="F9A1A1"/>
            </a:solidFill>
          </c:spPr>
          <c:dLbls>
            <c:dLbl>
              <c:idx val="0"/>
              <c:tx>
                <c:rich>
                  <a:bodyPr/>
                  <a:lstStyle/>
                  <a:p>
                    <a:r>
                      <a:rPr lang="en-US" b="1" dirty="0">
                        <a:latin typeface="Arial Narrow" pitchFamily="34" charset="0"/>
                        <a:cs typeface="Arial" panose="020B0604020202020204" pitchFamily="34" charset="0"/>
                      </a:rPr>
                      <a:t>38</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NEMISA</a:t>
                    </a:r>
                  </a:p>
                  <a:p>
                    <a:r>
                      <a:rPr lang="en-US" b="0" dirty="0" smtClean="0">
                        <a:latin typeface="Arial Narrow" pitchFamily="34" charset="0"/>
                        <a:cs typeface="Arial" panose="020B0604020202020204" pitchFamily="34" charset="0"/>
                      </a:rPr>
                      <a:t>SAPO</a:t>
                    </a:r>
                  </a:p>
                  <a:p>
                    <a:r>
                      <a:rPr lang="en-US" b="0" dirty="0" smtClean="0">
                        <a:latin typeface="Arial Narrow" pitchFamily="34" charset="0"/>
                        <a:cs typeface="Arial" panose="020B0604020202020204" pitchFamily="34" charset="0"/>
                      </a:rPr>
                      <a:t>USAASA</a:t>
                    </a:r>
                    <a:endParaRPr lang="en-US" b="0" dirty="0">
                      <a:latin typeface="Arial Narrow" pitchFamily="34" charset="0"/>
                    </a:endParaRPr>
                  </a:p>
                </c:rich>
              </c:tx>
              <c:showVal val="1"/>
              <c:extLst>
                <c:ext xmlns:c15="http://schemas.microsoft.com/office/drawing/2012/chart" uri="{CE6537A1-D6FC-4f65-9D91-7224C49458BB}"/>
              </c:extLst>
            </c:dLbl>
            <c:dLbl>
              <c:idx val="1"/>
              <c:layout>
                <c:manualLayout>
                  <c:x val="-1.2658227848101266E-2"/>
                  <c:y val="0"/>
                </c:manualLayout>
              </c:layout>
              <c:tx>
                <c:rich>
                  <a:bodyPr/>
                  <a:lstStyle/>
                  <a:p>
                    <a:r>
                      <a:rPr lang="en-US" b="1" dirty="0">
                        <a:latin typeface="Arial Narrow" pitchFamily="34" charset="0"/>
                        <a:cs typeface="Arial" panose="020B0604020202020204" pitchFamily="34" charset="0"/>
                      </a:rPr>
                      <a:t>13</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SAPO</a:t>
                    </a:r>
                    <a:endParaRPr lang="en-US" b="0" dirty="0">
                      <a:latin typeface="Arial Narrow" pitchFamily="34" charset="0"/>
                    </a:endParaRPr>
                  </a:p>
                </c:rich>
              </c:tx>
              <c:showVal val="1"/>
              <c:extLst>
                <c:ext xmlns:c15="http://schemas.microsoft.com/office/drawing/2012/chart" uri="{CE6537A1-D6FC-4f65-9D91-7224C49458BB}"/>
              </c:extLst>
            </c:dLbl>
            <c:spPr>
              <a:noFill/>
              <a:ln>
                <a:noFill/>
              </a:ln>
              <a:effectLst/>
            </c:spPr>
            <c:txPr>
              <a:bodyPr/>
              <a:lstStyle/>
              <a:p>
                <a:pPr>
                  <a:defRPr sz="1100" b="0">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2015-16</c:v>
                </c:pt>
                <c:pt idx="1">
                  <c:v>2014-15</c:v>
                </c:pt>
              </c:strCache>
            </c:strRef>
          </c:cat>
          <c:val>
            <c:numRef>
              <c:f>Sheet1!$D$2:$D$3</c:f>
              <c:numCache>
                <c:formatCode>0%</c:formatCode>
                <c:ptCount val="2"/>
                <c:pt idx="0">
                  <c:v>0.38000000000000006</c:v>
                </c:pt>
                <c:pt idx="1">
                  <c:v>0.13</c:v>
                </c:pt>
              </c:numCache>
            </c:numRef>
          </c:val>
        </c:ser>
        <c:ser>
          <c:idx val="3"/>
          <c:order val="3"/>
          <c:tx>
            <c:strRef>
              <c:f>Sheet1!$E$1</c:f>
              <c:strCache>
                <c:ptCount val="1"/>
                <c:pt idx="0">
                  <c:v>With no findings (green)</c:v>
                </c:pt>
              </c:strCache>
            </c:strRef>
          </c:tx>
          <c:spPr>
            <a:solidFill>
              <a:srgbClr val="97E59E"/>
            </a:solidFill>
          </c:spPr>
          <c:dLbls>
            <c:dLbl>
              <c:idx val="0"/>
              <c:tx>
                <c:rich>
                  <a:bodyPr/>
                  <a:lstStyle/>
                  <a:p>
                    <a:r>
                      <a:rPr lang="en-US" b="1" dirty="0">
                        <a:latin typeface="Arial Narrow" pitchFamily="34" charset="0"/>
                        <a:cs typeface="Arial" panose="020B0604020202020204" pitchFamily="34" charset="0"/>
                      </a:rPr>
                      <a:t>62</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BBI</a:t>
                    </a:r>
                  </a:p>
                  <a:p>
                    <a:r>
                      <a:rPr lang="en-US" b="0" dirty="0" smtClean="0">
                        <a:latin typeface="Arial Narrow" pitchFamily="34" charset="0"/>
                        <a:cs typeface="Arial" panose="020B0604020202020204" pitchFamily="34" charset="0"/>
                      </a:rPr>
                      <a:t>DTPS</a:t>
                    </a:r>
                  </a:p>
                  <a:p>
                    <a:r>
                      <a:rPr lang="en-US" b="0" dirty="0" err="1" smtClean="0">
                        <a:latin typeface="Arial Narrow" pitchFamily="34" charset="0"/>
                        <a:cs typeface="Arial" panose="020B0604020202020204" pitchFamily="34" charset="0"/>
                      </a:rPr>
                      <a:t>Sentech</a:t>
                    </a:r>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SITA</a:t>
                    </a:r>
                  </a:p>
                  <a:p>
                    <a:r>
                      <a:rPr lang="en-US" b="0" dirty="0" smtClean="0">
                        <a:latin typeface="Arial Narrow" pitchFamily="34" charset="0"/>
                        <a:cs typeface="Arial" panose="020B0604020202020204" pitchFamily="34" charset="0"/>
                      </a:rPr>
                      <a:t>USAF</a:t>
                    </a:r>
                    <a:endParaRPr lang="en-US" b="0" dirty="0">
                      <a:latin typeface="Arial Narrow" pitchFamily="34" charset="0"/>
                    </a:endParaRPr>
                  </a:p>
                </c:rich>
              </c:tx>
              <c:showVal val="1"/>
              <c:extLst>
                <c:ext xmlns:c15="http://schemas.microsoft.com/office/drawing/2012/chart" uri="{CE6537A1-D6FC-4f65-9D91-7224C49458BB}"/>
              </c:extLst>
            </c:dLbl>
            <c:dLbl>
              <c:idx val="1"/>
              <c:tx>
                <c:rich>
                  <a:bodyPr/>
                  <a:lstStyle/>
                  <a:p>
                    <a:r>
                      <a:rPr lang="en-US" b="1" dirty="0">
                        <a:latin typeface="Arial Narrow" pitchFamily="34" charset="0"/>
                        <a:cs typeface="Arial" panose="020B0604020202020204" pitchFamily="34" charset="0"/>
                      </a:rPr>
                      <a:t>87</a:t>
                    </a:r>
                    <a:r>
                      <a:rPr lang="en-US" b="1" dirty="0" smtClean="0">
                        <a:latin typeface="Arial Narrow" pitchFamily="34" charset="0"/>
                        <a:cs typeface="Arial" panose="020B0604020202020204" pitchFamily="34" charset="0"/>
                      </a:rPr>
                      <a:t>%</a:t>
                    </a:r>
                  </a:p>
                  <a:p>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BBI</a:t>
                    </a:r>
                  </a:p>
                  <a:p>
                    <a:r>
                      <a:rPr lang="en-US" b="0" dirty="0" smtClean="0">
                        <a:latin typeface="Arial Narrow" pitchFamily="34" charset="0"/>
                        <a:cs typeface="Arial" panose="020B0604020202020204" pitchFamily="34" charset="0"/>
                      </a:rPr>
                      <a:t>DTPS</a:t>
                    </a:r>
                  </a:p>
                  <a:p>
                    <a:r>
                      <a:rPr lang="en-US" b="0" dirty="0" smtClean="0">
                        <a:latin typeface="Arial Narrow" pitchFamily="34" charset="0"/>
                        <a:cs typeface="Arial" panose="020B0604020202020204" pitchFamily="34" charset="0"/>
                      </a:rPr>
                      <a:t>NEMISA</a:t>
                    </a:r>
                  </a:p>
                  <a:p>
                    <a:r>
                      <a:rPr lang="en-US" b="0" dirty="0" err="1" smtClean="0">
                        <a:latin typeface="Arial Narrow" pitchFamily="34" charset="0"/>
                        <a:cs typeface="Arial" panose="020B0604020202020204" pitchFamily="34" charset="0"/>
                      </a:rPr>
                      <a:t>Sentech</a:t>
                    </a:r>
                    <a:endParaRPr lang="en-US" b="0" dirty="0" smtClean="0">
                      <a:latin typeface="Arial Narrow" pitchFamily="34" charset="0"/>
                      <a:cs typeface="Arial" panose="020B0604020202020204" pitchFamily="34" charset="0"/>
                    </a:endParaRPr>
                  </a:p>
                  <a:p>
                    <a:r>
                      <a:rPr lang="en-US" b="0" dirty="0" smtClean="0">
                        <a:latin typeface="Arial Narrow" pitchFamily="34" charset="0"/>
                        <a:cs typeface="Arial" panose="020B0604020202020204" pitchFamily="34" charset="0"/>
                      </a:rPr>
                      <a:t>SITA</a:t>
                    </a:r>
                  </a:p>
                  <a:p>
                    <a:r>
                      <a:rPr lang="en-US" b="0" dirty="0" smtClean="0">
                        <a:latin typeface="Arial Narrow" pitchFamily="34" charset="0"/>
                        <a:cs typeface="Arial" panose="020B0604020202020204" pitchFamily="34" charset="0"/>
                      </a:rPr>
                      <a:t>USAF</a:t>
                    </a:r>
                  </a:p>
                  <a:p>
                    <a:r>
                      <a:rPr lang="en-US" b="0" dirty="0" smtClean="0">
                        <a:latin typeface="Arial Narrow" pitchFamily="34" charset="0"/>
                        <a:cs typeface="Arial" panose="020B0604020202020204" pitchFamily="34" charset="0"/>
                      </a:rPr>
                      <a:t>USAASA</a:t>
                    </a:r>
                    <a:endParaRPr lang="en-US" b="0" dirty="0">
                      <a:latin typeface="Arial Narrow" pitchFamily="34" charset="0"/>
                    </a:endParaRPr>
                  </a:p>
                </c:rich>
              </c:tx>
              <c:showVal val="1"/>
              <c:extLst>
                <c:ext xmlns:c15="http://schemas.microsoft.com/office/drawing/2012/chart" uri="{CE6537A1-D6FC-4f65-9D91-7224C49458BB}"/>
              </c:extLst>
            </c:dLbl>
            <c:spPr>
              <a:noFill/>
              <a:ln>
                <a:noFill/>
              </a:ln>
              <a:effectLst/>
            </c:spPr>
            <c:txPr>
              <a:bodyPr/>
              <a:lstStyle/>
              <a:p>
                <a:pPr>
                  <a:defRPr sz="1100" b="0">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showLeaderLines val="0"/>
              </c:ext>
            </c:extLst>
          </c:dLbls>
          <c:cat>
            <c:strRef>
              <c:f>Sheet1!$A$2:$A$3</c:f>
              <c:strCache>
                <c:ptCount val="2"/>
                <c:pt idx="0">
                  <c:v>2015-16</c:v>
                </c:pt>
                <c:pt idx="1">
                  <c:v>2014-15</c:v>
                </c:pt>
              </c:strCache>
            </c:strRef>
          </c:cat>
          <c:val>
            <c:numRef>
              <c:f>Sheet1!$E$2:$E$3</c:f>
              <c:numCache>
                <c:formatCode>0%</c:formatCode>
                <c:ptCount val="2"/>
                <c:pt idx="0">
                  <c:v>0.62000000000000011</c:v>
                </c:pt>
                <c:pt idx="1">
                  <c:v>0.87000000000000011</c:v>
                </c:pt>
              </c:numCache>
            </c:numRef>
          </c:val>
        </c:ser>
        <c:dLbls>
          <c:showVal val="1"/>
        </c:dLbls>
        <c:gapWidth val="28"/>
        <c:overlap val="100"/>
        <c:axId val="101803136"/>
        <c:axId val="101804672"/>
      </c:barChart>
      <c:catAx>
        <c:axId val="101803136"/>
        <c:scaling>
          <c:orientation val="minMax"/>
        </c:scaling>
        <c:axPos val="b"/>
        <c:numFmt formatCode="General" sourceLinked="0"/>
        <c:tickLblPos val="nextTo"/>
        <c:spPr>
          <a:ln>
            <a:solidFill>
              <a:schemeClr val="tx1"/>
            </a:solidFill>
          </a:ln>
        </c:spPr>
        <c:txPr>
          <a:bodyPr/>
          <a:lstStyle/>
          <a:p>
            <a:pPr>
              <a:defRPr sz="1200" b="0">
                <a:solidFill>
                  <a:schemeClr val="tx1">
                    <a:lumMod val="65000"/>
                    <a:lumOff val="35000"/>
                  </a:schemeClr>
                </a:solidFill>
                <a:latin typeface="Arial" panose="020B0604020202020204" pitchFamily="34" charset="0"/>
                <a:cs typeface="Arial" panose="020B0604020202020204" pitchFamily="34" charset="0"/>
              </a:defRPr>
            </a:pPr>
            <a:endParaRPr lang="en-US"/>
          </a:p>
        </c:txPr>
        <c:crossAx val="101804672"/>
        <c:crosses val="autoZero"/>
        <c:auto val="1"/>
        <c:lblAlgn val="ctr"/>
        <c:lblOffset val="100"/>
      </c:catAx>
      <c:valAx>
        <c:axId val="101804672"/>
        <c:scaling>
          <c:orientation val="minMax"/>
        </c:scaling>
        <c:delete val="1"/>
        <c:axPos val="l"/>
        <c:numFmt formatCode="0%" sourceLinked="1"/>
        <c:tickLblPos val="none"/>
        <c:crossAx val="101803136"/>
        <c:crosses val="autoZero"/>
        <c:crossBetween val="between"/>
      </c:valAx>
    </c:plotArea>
    <c:plotVisOnly val="1"/>
    <c:dispBlanksAs val="gap"/>
  </c:chart>
  <c:txPr>
    <a:bodyPr/>
    <a:lstStyle/>
    <a:p>
      <a:pPr>
        <a:defRPr sz="1400" b="1">
          <a:latin typeface="Arial Narrow" panose="020B060602020203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34"/>
  <c:chart>
    <c:title>
      <c:tx>
        <c:rich>
          <a:bodyPr/>
          <a:lstStyle/>
          <a:p>
            <a:pPr>
              <a:defRPr/>
            </a:pPr>
            <a:r>
              <a:rPr lang="en-ZA"/>
              <a:t>Budget Comparison: R'000</a:t>
            </a:r>
          </a:p>
        </c:rich>
      </c:tx>
    </c:title>
    <c:view3D>
      <c:rAngAx val="1"/>
    </c:view3D>
    <c:plotArea>
      <c:layout>
        <c:manualLayout>
          <c:layoutTarget val="inner"/>
          <c:xMode val="edge"/>
          <c:yMode val="edge"/>
          <c:x val="0.11562255375972744"/>
          <c:y val="9.0338992985678324E-2"/>
          <c:w val="0.86683358659114984"/>
          <c:h val="0.53813511524458968"/>
        </c:manualLayout>
      </c:layout>
      <c:bar3DChart>
        <c:barDir val="col"/>
        <c:grouping val="clustered"/>
        <c:ser>
          <c:idx val="0"/>
          <c:order val="0"/>
          <c:tx>
            <c:strRef>
              <c:f>Sheet1!$B$23</c:f>
              <c:strCache>
                <c:ptCount val="1"/>
                <c:pt idx="0">
                  <c:v>2016-17</c:v>
                </c:pt>
              </c:strCache>
            </c:strRef>
          </c:tx>
          <c:cat>
            <c:strRef>
              <c:f>Sheet1!$A$24:$A$28</c:f>
              <c:strCache>
                <c:ptCount val="5"/>
                <c:pt idx="0">
                  <c:v>Administration</c:v>
                </c:pt>
                <c:pt idx="1">
                  <c:v>International Affairs and Trade</c:v>
                </c:pt>
                <c:pt idx="2">
                  <c:v>Policy, Research and Capacity Development</c:v>
                </c:pt>
                <c:pt idx="3">
                  <c:v>ICT Enterprise Development and Oversight</c:v>
                </c:pt>
                <c:pt idx="4">
                  <c:v>ICT Infrastructure Support</c:v>
                </c:pt>
              </c:strCache>
            </c:strRef>
          </c:cat>
          <c:val>
            <c:numRef>
              <c:f>Sheet1!$B$24:$B$28</c:f>
              <c:numCache>
                <c:formatCode>_ * #,##0_ ;_ * \-#,##0_ ;_ * "-"??_ ;_ @_ </c:formatCode>
                <c:ptCount val="5"/>
                <c:pt idx="0">
                  <c:v>207904</c:v>
                </c:pt>
                <c:pt idx="1">
                  <c:v>45651</c:v>
                </c:pt>
                <c:pt idx="2">
                  <c:v>88781</c:v>
                </c:pt>
                <c:pt idx="3">
                  <c:v>886608</c:v>
                </c:pt>
                <c:pt idx="4">
                  <c:v>1188468</c:v>
                </c:pt>
              </c:numCache>
            </c:numRef>
          </c:val>
        </c:ser>
        <c:ser>
          <c:idx val="1"/>
          <c:order val="1"/>
          <c:tx>
            <c:strRef>
              <c:f>Sheet1!$C$23</c:f>
              <c:strCache>
                <c:ptCount val="1"/>
                <c:pt idx="0">
                  <c:v>2017-18</c:v>
                </c:pt>
              </c:strCache>
            </c:strRef>
          </c:tx>
          <c:cat>
            <c:strRef>
              <c:f>Sheet1!$A$24:$A$28</c:f>
              <c:strCache>
                <c:ptCount val="5"/>
                <c:pt idx="0">
                  <c:v>Administration</c:v>
                </c:pt>
                <c:pt idx="1">
                  <c:v>International Affairs and Trade</c:v>
                </c:pt>
                <c:pt idx="2">
                  <c:v>Policy, Research and Capacity Development</c:v>
                </c:pt>
                <c:pt idx="3">
                  <c:v>ICT Enterprise Development and Oversight</c:v>
                </c:pt>
                <c:pt idx="4">
                  <c:v>ICT Infrastructure Support</c:v>
                </c:pt>
              </c:strCache>
            </c:strRef>
          </c:cat>
          <c:val>
            <c:numRef>
              <c:f>Sheet1!$C$24:$C$28</c:f>
              <c:numCache>
                <c:formatCode>_ * #,##0_ ;_ * \-#,##0_ ;_ * "-"??_ ;_ @_ </c:formatCode>
                <c:ptCount val="5"/>
                <c:pt idx="0">
                  <c:v>194242</c:v>
                </c:pt>
                <c:pt idx="1">
                  <c:v>47793</c:v>
                </c:pt>
                <c:pt idx="2">
                  <c:v>90365</c:v>
                </c:pt>
                <c:pt idx="3">
                  <c:v>251115</c:v>
                </c:pt>
                <c:pt idx="4">
                  <c:v>1030691</c:v>
                </c:pt>
              </c:numCache>
            </c:numRef>
          </c:val>
        </c:ser>
        <c:dLbls/>
        <c:shape val="box"/>
        <c:axId val="74831744"/>
        <c:axId val="74833280"/>
        <c:axId val="0"/>
      </c:bar3DChart>
      <c:catAx>
        <c:axId val="74831744"/>
        <c:scaling>
          <c:orientation val="minMax"/>
        </c:scaling>
        <c:axPos val="b"/>
        <c:numFmt formatCode="General" sourceLinked="1"/>
        <c:majorTickMark val="none"/>
        <c:tickLblPos val="nextTo"/>
        <c:crossAx val="74833280"/>
        <c:crosses val="autoZero"/>
        <c:auto val="1"/>
        <c:lblAlgn val="ctr"/>
        <c:lblOffset val="100"/>
      </c:catAx>
      <c:valAx>
        <c:axId val="74833280"/>
        <c:scaling>
          <c:orientation val="minMax"/>
        </c:scaling>
        <c:axPos val="l"/>
        <c:majorGridlines/>
        <c:title>
          <c:tx>
            <c:rich>
              <a:bodyPr/>
              <a:lstStyle/>
              <a:p>
                <a:pPr>
                  <a:defRPr/>
                </a:pPr>
                <a:r>
                  <a:rPr lang="en-ZA"/>
                  <a:t>Programme</a:t>
                </a:r>
              </a:p>
            </c:rich>
          </c:tx>
          <c:layout>
            <c:manualLayout>
              <c:xMode val="edge"/>
              <c:yMode val="edge"/>
              <c:x val="0.12319949995713129"/>
              <c:y val="0.55400486987319364"/>
            </c:manualLayout>
          </c:layout>
        </c:title>
        <c:numFmt formatCode="_ * #,##0_ ;_ * \-#,##0_ ;_ * &quot;-&quot;??_ ;_ @_ " sourceLinked="1"/>
        <c:majorTickMark val="none"/>
        <c:tickLblPos val="nextTo"/>
        <c:crossAx val="74831744"/>
        <c:crosses val="autoZero"/>
        <c:crossBetween val="between"/>
      </c:valAx>
      <c:dTable>
        <c:showHorzBorder val="1"/>
        <c:showVertBorder val="1"/>
        <c:showOutline val="1"/>
        <c:showKeys val="1"/>
      </c:dTable>
      <c:spPr>
        <a:noFill/>
        <a:ln w="25400">
          <a:noFill/>
        </a:ln>
      </c:spPr>
    </c:plotArea>
    <c:plotVisOnly val="1"/>
    <c:dispBlanksAs val="gap"/>
  </c:chart>
  <c:txPr>
    <a:bodyPr/>
    <a:lstStyle/>
    <a:p>
      <a:pPr>
        <a:defRPr sz="1000">
          <a:latin typeface="Arial" pitchFamily="34" charset="0"/>
          <a:cs typeface="Arial" pitchFamily="34" charset="0"/>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style val="34"/>
  <c:chart>
    <c:autoTitleDeleted val="1"/>
    <c:view3D>
      <c:rAngAx val="1"/>
    </c:view3D>
    <c:plotArea>
      <c:layout/>
      <c:bar3DChart>
        <c:barDir val="col"/>
        <c:grouping val="clustered"/>
        <c:ser>
          <c:idx val="0"/>
          <c:order val="0"/>
          <c:tx>
            <c:strRef>
              <c:f>Sheet1!$B$23</c:f>
              <c:strCache>
                <c:ptCount val="1"/>
                <c:pt idx="0">
                  <c:v>2016-17</c:v>
                </c:pt>
              </c:strCache>
            </c:strRef>
          </c:tx>
          <c:cat>
            <c:strRef>
              <c:f>Sheet1!$A$24:$A$26</c:f>
              <c:strCache>
                <c:ptCount val="3"/>
                <c:pt idx="0">
                  <c:v>USAASA  </c:v>
                </c:pt>
                <c:pt idx="1">
                  <c:v>USAF (Old Mandate)</c:v>
                </c:pt>
                <c:pt idx="2">
                  <c:v>USAF (BDM Project)</c:v>
                </c:pt>
              </c:strCache>
            </c:strRef>
          </c:cat>
          <c:val>
            <c:numRef>
              <c:f>Sheet1!$B$24:$B$26</c:f>
              <c:numCache>
                <c:formatCode>_ * #,##0_ ;_ * \-#,##0_ ;_ * "-"??_ ;_ @_ </c:formatCode>
                <c:ptCount val="3"/>
                <c:pt idx="0">
                  <c:v>69045</c:v>
                </c:pt>
                <c:pt idx="1">
                  <c:v>55156</c:v>
                </c:pt>
                <c:pt idx="2">
                  <c:v>589384</c:v>
                </c:pt>
              </c:numCache>
            </c:numRef>
          </c:val>
        </c:ser>
        <c:ser>
          <c:idx val="1"/>
          <c:order val="1"/>
          <c:tx>
            <c:strRef>
              <c:f>Sheet1!$C$23</c:f>
              <c:strCache>
                <c:ptCount val="1"/>
                <c:pt idx="0">
                  <c:v>2017-18</c:v>
                </c:pt>
              </c:strCache>
            </c:strRef>
          </c:tx>
          <c:cat>
            <c:strRef>
              <c:f>Sheet1!$A$24:$A$26</c:f>
              <c:strCache>
                <c:ptCount val="3"/>
                <c:pt idx="0">
                  <c:v>USAASA  </c:v>
                </c:pt>
                <c:pt idx="1">
                  <c:v>USAF (Old Mandate)</c:v>
                </c:pt>
                <c:pt idx="2">
                  <c:v>USAF (BDM Project)</c:v>
                </c:pt>
              </c:strCache>
            </c:strRef>
          </c:cat>
          <c:val>
            <c:numRef>
              <c:f>Sheet1!$C$24:$C$26</c:f>
              <c:numCache>
                <c:formatCode>_ * #,##0_ ;_ * \-#,##0_ ;_ * "-"??_ ;_ @_ </c:formatCode>
                <c:ptCount val="3"/>
                <c:pt idx="0">
                  <c:v>75684</c:v>
                </c:pt>
                <c:pt idx="1">
                  <c:v>57914</c:v>
                </c:pt>
                <c:pt idx="2">
                  <c:v>272098</c:v>
                </c:pt>
              </c:numCache>
            </c:numRef>
          </c:val>
        </c:ser>
        <c:dLbls/>
        <c:shape val="box"/>
        <c:axId val="76540928"/>
        <c:axId val="76567296"/>
        <c:axId val="0"/>
      </c:bar3DChart>
      <c:catAx>
        <c:axId val="76540928"/>
        <c:scaling>
          <c:orientation val="minMax"/>
        </c:scaling>
        <c:axPos val="b"/>
        <c:numFmt formatCode="General" sourceLinked="1"/>
        <c:majorTickMark val="none"/>
        <c:tickLblPos val="nextTo"/>
        <c:crossAx val="76567296"/>
        <c:crosses val="autoZero"/>
        <c:auto val="1"/>
        <c:lblAlgn val="ctr"/>
        <c:lblOffset val="100"/>
      </c:catAx>
      <c:valAx>
        <c:axId val="76567296"/>
        <c:scaling>
          <c:orientation val="minMax"/>
        </c:scaling>
        <c:axPos val="l"/>
        <c:majorGridlines/>
        <c:title/>
        <c:numFmt formatCode="_ * #,##0_ ;_ * \-#,##0_ ;_ * &quot;-&quot;??_ ;_ @_ " sourceLinked="1"/>
        <c:majorTickMark val="none"/>
        <c:tickLblPos val="nextTo"/>
        <c:crossAx val="76540928"/>
        <c:crosses val="autoZero"/>
        <c:crossBetween val="between"/>
      </c:valAx>
      <c:dTable>
        <c:showHorzBorder val="1"/>
        <c:showVertBorder val="1"/>
        <c:showOutline val="1"/>
        <c:showKeys val="1"/>
      </c:dTable>
      <c:spPr>
        <a:noFill/>
        <a:ln w="25400">
          <a:noFill/>
        </a:ln>
      </c:spPr>
    </c:plotArea>
    <c:plotVisOnly val="1"/>
    <c:dispBlanksAs val="gap"/>
  </c:chart>
  <c:txPr>
    <a:bodyPr/>
    <a:lstStyle/>
    <a:p>
      <a:pPr>
        <a:defRPr sz="1000">
          <a:latin typeface="Arial" pitchFamily="34" charset="0"/>
          <a:cs typeface="Arial" pitchFamily="34" charset="0"/>
        </a:defRPr>
      </a:pPr>
      <a:endParaRPr lang="en-US"/>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ZA"/>
  <c:style val="27"/>
  <c:chart>
    <c:autoTitleDeleted val="1"/>
    <c:plotArea>
      <c:layout>
        <c:manualLayout>
          <c:layoutTarget val="inner"/>
          <c:xMode val="edge"/>
          <c:yMode val="edge"/>
          <c:x val="0.1378205128205128"/>
          <c:y val="0.24074055622157972"/>
          <c:w val="0.72115384615384626"/>
          <c:h val="0.69444461321196982"/>
        </c:manualLayout>
      </c:layout>
      <c:pieChart>
        <c:varyColors val="1"/>
        <c:ser>
          <c:idx val="0"/>
          <c:order val="0"/>
          <c:tx>
            <c:strRef>
              <c:f>Sheet1!$B$1</c:f>
              <c:strCache>
                <c:ptCount val="1"/>
                <c:pt idx="0">
                  <c:v>Column1</c:v>
                </c:pt>
              </c:strCache>
            </c:strRef>
          </c:tx>
          <c:dPt>
            <c:idx val="0"/>
          </c:dPt>
          <c:dPt>
            <c:idx val="1"/>
          </c:dPt>
          <c:dPt>
            <c:idx val="2"/>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tx>
                <c:rich>
                  <a:bodyPr/>
                  <a:lstStyle/>
                  <a:p>
                    <a:r>
                      <a:rPr lang="en-ZA" sz="1100" b="1" dirty="0" smtClean="0"/>
                      <a:t>1%</a:t>
                    </a:r>
                    <a:r>
                      <a:rPr lang="en-ZA" sz="1100" b="1" baseline="0" dirty="0" smtClean="0"/>
                      <a:t> </a:t>
                    </a:r>
                    <a:r>
                      <a:rPr lang="en-ZA" sz="1100" b="1" dirty="0" smtClean="0"/>
                      <a:t> Payments </a:t>
                    </a:r>
                    <a:r>
                      <a:rPr lang="en-ZA" sz="1100" b="1" dirty="0"/>
                      <a:t>for </a:t>
                    </a:r>
                    <a:r>
                      <a:rPr lang="en-ZA" sz="1100" b="1" dirty="0" smtClean="0"/>
                      <a:t>capital assets</a:t>
                    </a:r>
                    <a:r>
                      <a:rPr lang="en-ZA" sz="1100" b="1" dirty="0"/>
                      <a:t>
</a:t>
                    </a:r>
                    <a:endParaRPr lang="en-ZA" dirty="0"/>
                  </a:p>
                </c:rich>
              </c:tx>
              <c:dLblPos val="bestFit"/>
              <c:showCatName val="1"/>
              <c:showPercent val="1"/>
              <c:extLst>
                <c:ext xmlns:c15="http://schemas.microsoft.com/office/drawing/2012/chart" uri="{CE6537A1-D6FC-4f65-9D91-7224C49458BB}"/>
              </c:extLst>
            </c:dLbl>
            <c:spPr>
              <a:noFill/>
              <a:ln>
                <a:noFill/>
              </a:ln>
              <a:effectLst/>
            </c:spPr>
            <c:dLblPos val="bestFit"/>
            <c:showCatName val="1"/>
            <c:showPercent val="1"/>
            <c:showLeaderLines val="1"/>
            <c:extLst>
              <c:ext xmlns:c15="http://schemas.microsoft.com/office/drawing/2012/chart" uri="{CE6537A1-D6FC-4f65-9D91-7224C49458BB}"/>
            </c:extLst>
          </c:dLbls>
          <c:cat>
            <c:strRef>
              <c:f>Sheet1!$A$2:$A$3</c:f>
              <c:strCache>
                <c:ptCount val="2"/>
                <c:pt idx="0">
                  <c:v>Remaining budget</c:v>
                </c:pt>
                <c:pt idx="1">
                  <c:v>Transfer and Subsidies</c:v>
                </c:pt>
              </c:strCache>
            </c:strRef>
          </c:cat>
          <c:val>
            <c:numRef>
              <c:f>Sheet1!$B$2:$B$3</c:f>
              <c:numCache>
                <c:formatCode>_(* #,##0.00_);_(* \(#,##0.00\);_(* "-"??_);_(@_)</c:formatCode>
                <c:ptCount val="2"/>
                <c:pt idx="0">
                  <c:v>807493</c:v>
                </c:pt>
                <c:pt idx="1">
                  <c:v>806713</c:v>
                </c:pt>
              </c:numCache>
            </c:numRef>
          </c:val>
        </c:ser>
        <c:ser>
          <c:idx val="1"/>
          <c:order val="1"/>
          <c:tx>
            <c:strRef>
              <c:f>Sheet1!$C$1</c:f>
              <c:strCache>
                <c:ptCount val="1"/>
                <c:pt idx="0">
                  <c:v>Column2</c:v>
                </c:pt>
              </c:strCache>
            </c:strRef>
          </c:tx>
          <c:cat>
            <c:strRef>
              <c:f>Sheet1!$A$2:$A$3</c:f>
              <c:strCache>
                <c:ptCount val="2"/>
                <c:pt idx="0">
                  <c:v>Remaining budget</c:v>
                </c:pt>
                <c:pt idx="1">
                  <c:v>Transfer and Subsidies</c:v>
                </c:pt>
              </c:strCache>
            </c:strRef>
          </c:cat>
          <c:val>
            <c:numRef>
              <c:f>Sheet1!$C$2:$C$3</c:f>
              <c:numCache>
                <c:formatCode>0.0%</c:formatCode>
                <c:ptCount val="2"/>
                <c:pt idx="0">
                  <c:v>0.50024160485092972</c:v>
                </c:pt>
                <c:pt idx="1">
                  <c:v>0.49975839514907028</c:v>
                </c:pt>
              </c:numCache>
            </c:numRef>
          </c:val>
        </c:ser>
        <c:dLbls/>
        <c:firstSliceAng val="0"/>
      </c:pieChart>
    </c:plotArea>
    <c:plotVisOnly val="1"/>
    <c:dispBlanksAs val="zero"/>
  </c:chart>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ZA"/>
  <c:style val="27"/>
  <c:chart>
    <c:autoTitleDeleted val="1"/>
    <c:plotArea>
      <c:layout>
        <c:manualLayout>
          <c:layoutTarget val="inner"/>
          <c:xMode val="edge"/>
          <c:yMode val="edge"/>
          <c:x val="0.16575107799025118"/>
          <c:y val="0.24074055622157972"/>
          <c:w val="0.72115384615384626"/>
          <c:h val="0.69444461321196982"/>
        </c:manualLayout>
      </c:layout>
      <c:pieChart>
        <c:varyColors val="1"/>
        <c:ser>
          <c:idx val="0"/>
          <c:order val="0"/>
          <c:tx>
            <c:strRef>
              <c:f>Sheet1!$B$1</c:f>
              <c:strCache>
                <c:ptCount val="1"/>
                <c:pt idx="0">
                  <c:v>Column1</c:v>
                </c:pt>
              </c:strCache>
            </c:strRef>
          </c:tx>
          <c:dPt>
            <c:idx val="0"/>
          </c:dPt>
          <c:dPt>
            <c:idx val="1"/>
          </c:dPt>
          <c:dPt>
            <c:idx val="2"/>
          </c:dPt>
          <c:dLbls>
            <c:dLbl>
              <c:idx val="0"/>
              <c:delete val="1"/>
              <c:extLst>
                <c:ext xmlns:c15="http://schemas.microsoft.com/office/drawing/2012/chart" uri="{CE6537A1-D6FC-4f65-9D91-7224C49458BB}"/>
              </c:extLst>
            </c:dLbl>
            <c:dLbl>
              <c:idx val="1"/>
              <c:layout>
                <c:manualLayout>
                  <c:x val="6.8554321334833163E-2"/>
                  <c:y val="-0.73752350965381308"/>
                </c:manualLayout>
              </c:layout>
              <c:tx>
                <c:rich>
                  <a:bodyPr/>
                  <a:lstStyle/>
                  <a:p>
                    <a:r>
                      <a:rPr lang="en-US" sz="1100" b="1" dirty="0" smtClean="0">
                        <a:solidFill>
                          <a:schemeClr val="tx1"/>
                        </a:solidFill>
                        <a:latin typeface="Arial" panose="020B0604020202020204" pitchFamily="34" charset="0"/>
                        <a:cs typeface="Arial" panose="020B0604020202020204" pitchFamily="34" charset="0"/>
                      </a:rPr>
                      <a:t>1.5</a:t>
                    </a:r>
                    <a:r>
                      <a:rPr lang="en-US" sz="1100" b="1" baseline="0" dirty="0" smtClean="0">
                        <a:solidFill>
                          <a:schemeClr val="tx1"/>
                        </a:solidFill>
                        <a:latin typeface="Arial" panose="020B0604020202020204" pitchFamily="34" charset="0"/>
                        <a:cs typeface="Arial" panose="020B0604020202020204" pitchFamily="34" charset="0"/>
                      </a:rPr>
                      <a:t> </a:t>
                    </a:r>
                    <a:r>
                      <a:rPr lang="en-US" sz="1100" b="1" dirty="0" smtClean="0">
                        <a:solidFill>
                          <a:schemeClr val="tx1"/>
                        </a:solidFill>
                        <a:latin typeface="Arial" panose="020B0604020202020204" pitchFamily="34" charset="0"/>
                        <a:cs typeface="Arial" panose="020B0604020202020204" pitchFamily="34" charset="0"/>
                      </a:rPr>
                      <a:t>%</a:t>
                    </a:r>
                  </a:p>
                  <a:p>
                    <a:r>
                      <a:rPr lang="en-US" sz="1100" b="1" dirty="0" smtClean="0">
                        <a:solidFill>
                          <a:schemeClr val="tx1"/>
                        </a:solidFill>
                        <a:latin typeface="Arial" panose="020B0604020202020204" pitchFamily="34" charset="0"/>
                        <a:cs typeface="Arial" panose="020B0604020202020204" pitchFamily="34" charset="0"/>
                      </a:rPr>
                      <a:t>(R11 951) Payments</a:t>
                    </a:r>
                    <a:r>
                      <a:rPr lang="en-US" sz="1100" b="1" baseline="0" dirty="0" smtClean="0">
                        <a:solidFill>
                          <a:schemeClr val="tx1"/>
                        </a:solidFill>
                        <a:latin typeface="Arial" panose="020B0604020202020204" pitchFamily="34" charset="0"/>
                        <a:cs typeface="Arial" panose="020B0604020202020204" pitchFamily="34" charset="0"/>
                      </a:rPr>
                      <a:t> for Capital assets </a:t>
                    </a:r>
                    <a:r>
                      <a:rPr lang="en-US" sz="1100" b="1" dirty="0">
                        <a:solidFill>
                          <a:schemeClr val="tx1"/>
                        </a:solidFill>
                        <a:latin typeface="Arial" panose="020B0604020202020204" pitchFamily="34" charset="0"/>
                        <a:cs typeface="Arial" panose="020B0604020202020204" pitchFamily="34" charset="0"/>
                      </a:rPr>
                      <a:t>
</a:t>
                    </a:r>
                    <a:endParaRPr lang="en-US" dirty="0">
                      <a:solidFill>
                        <a:schemeClr val="tx1"/>
                      </a:solidFill>
                    </a:endParaRPr>
                  </a:p>
                </c:rich>
              </c:tx>
              <c:dLblPos val="bestFit"/>
              <c:showVal val="1"/>
              <c:showCatName val="1"/>
              <c:showPercent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dLblPos val="inEnd"/>
            <c:showCatName val="1"/>
            <c:showPercent val="1"/>
            <c:showLeaderLines val="1"/>
            <c:extLst>
              <c:ext xmlns:c15="http://schemas.microsoft.com/office/drawing/2012/chart" uri="{CE6537A1-D6FC-4f65-9D91-7224C49458BB}"/>
            </c:extLst>
          </c:dLbls>
          <c:cat>
            <c:strRef>
              <c:f>Sheet1!$A$2:$A$4</c:f>
              <c:strCache>
                <c:ptCount val="3"/>
                <c:pt idx="0">
                  <c:v>Compensation of employees</c:v>
                </c:pt>
                <c:pt idx="1">
                  <c:v>Goods and Service</c:v>
                </c:pt>
                <c:pt idx="2">
                  <c:v>Payments for Capital Assets</c:v>
                </c:pt>
              </c:strCache>
            </c:strRef>
          </c:cat>
          <c:val>
            <c:numRef>
              <c:f>Sheet1!$B$2:$B$4</c:f>
              <c:numCache>
                <c:formatCode>_(* #,##0.00_);_(* \(#,##0.00\);_(* "-"??_);_(@_)</c:formatCode>
                <c:ptCount val="3"/>
                <c:pt idx="0">
                  <c:v>214706</c:v>
                </c:pt>
                <c:pt idx="1">
                  <c:v>580836</c:v>
                </c:pt>
                <c:pt idx="2">
                  <c:v>11951</c:v>
                </c:pt>
              </c:numCache>
            </c:numRef>
          </c:val>
        </c:ser>
        <c:ser>
          <c:idx val="1"/>
          <c:order val="1"/>
          <c:tx>
            <c:strRef>
              <c:f>Sheet1!$C$1</c:f>
              <c:strCache>
                <c:ptCount val="1"/>
                <c:pt idx="0">
                  <c:v>Column2</c:v>
                </c:pt>
              </c:strCache>
            </c:strRef>
          </c:tx>
          <c:cat>
            <c:strRef>
              <c:f>Sheet1!$A$2:$A$4</c:f>
              <c:strCache>
                <c:ptCount val="3"/>
                <c:pt idx="0">
                  <c:v>Compensation of employees</c:v>
                </c:pt>
                <c:pt idx="1">
                  <c:v>Goods and Service</c:v>
                </c:pt>
                <c:pt idx="2">
                  <c:v>Payments for Capital Assets</c:v>
                </c:pt>
              </c:strCache>
            </c:strRef>
          </c:cat>
          <c:val>
            <c:numRef>
              <c:f>Sheet1!$C$2:$C$4</c:f>
              <c:numCache>
                <c:formatCode>0.0%</c:formatCode>
                <c:ptCount val="3"/>
                <c:pt idx="0">
                  <c:v>0.26589208822862864</c:v>
                </c:pt>
                <c:pt idx="1">
                  <c:v>0.71930778347304569</c:v>
                </c:pt>
                <c:pt idx="2">
                  <c:v>1.4800128298325811E-2</c:v>
                </c:pt>
              </c:numCache>
            </c:numRef>
          </c:val>
        </c:ser>
        <c:dLbls/>
        <c:firstSliceAng val="0"/>
      </c:pieChart>
    </c:plotArea>
    <c:plotVisOnly val="1"/>
    <c:dispBlanksAs val="zero"/>
  </c:chart>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ZA"/>
  <c:style val="27"/>
  <c:chart>
    <c:title>
      <c:tx>
        <c:rich>
          <a:bodyPr/>
          <a:lstStyle/>
          <a:p>
            <a:pPr>
              <a:defRPr/>
            </a:pPr>
            <a:r>
              <a:rPr lang="en-US"/>
              <a:t>Grants/transfers budgeted for entities 2017/18</a:t>
            </a:r>
            <a:endParaRPr lang="en-ZA"/>
          </a:p>
        </c:rich>
      </c:tx>
    </c:title>
    <c:plotArea>
      <c:layout/>
      <c:pieChart>
        <c:varyColors val="1"/>
        <c:ser>
          <c:idx val="0"/>
          <c:order val="0"/>
          <c:explosion val="25"/>
          <c:dLbls>
            <c:spPr>
              <a:noFill/>
              <a:ln>
                <a:noFill/>
              </a:ln>
              <a:effectLst/>
            </c:spPr>
            <c:showPercent val="1"/>
            <c:showLeaderLines val="1"/>
            <c:extLst>
              <c:ext xmlns:c15="http://schemas.microsoft.com/office/drawing/2012/chart" uri="{CE6537A1-D6FC-4f65-9D91-7224C49458BB}"/>
            </c:extLst>
          </c:dLbls>
          <c:cat>
            <c:strRef>
              <c:f>Sheet1!$A$3:$A$8</c:f>
              <c:strCache>
                <c:ptCount val="6"/>
                <c:pt idx="0">
                  <c:v>National Electronic Media Institute of South Africa</c:v>
                </c:pt>
                <c:pt idx="1">
                  <c:v>Universal Service and Access Agency of South Africa</c:v>
                </c:pt>
                <c:pt idx="2">
                  <c:v>Universal Service and Access Fund</c:v>
                </c:pt>
                <c:pt idx="3">
                  <c:v>Foreign governments and international organisations</c:v>
                </c:pt>
                <c:pt idx="4">
                  <c:v>South African Post Office: Broadcasting digital migration</c:v>
                </c:pt>
                <c:pt idx="5">
                  <c:v>Sentech</c:v>
                </c:pt>
              </c:strCache>
            </c:strRef>
          </c:cat>
          <c:val>
            <c:numRef>
              <c:f>Sheet1!$B$3:$B$8</c:f>
              <c:numCache>
                <c:formatCode>#,##0</c:formatCode>
                <c:ptCount val="6"/>
                <c:pt idx="0">
                  <c:v>85785</c:v>
                </c:pt>
                <c:pt idx="1">
                  <c:v>75684</c:v>
                </c:pt>
                <c:pt idx="2">
                  <c:v>133712</c:v>
                </c:pt>
                <c:pt idx="3">
                  <c:v>25532</c:v>
                </c:pt>
                <c:pt idx="4">
                  <c:v>240000</c:v>
                </c:pt>
                <c:pt idx="5">
                  <c:v>246000</c:v>
                </c:pt>
              </c:numCache>
            </c:numRef>
          </c:val>
        </c:ser>
        <c:dLbls>
          <c:showPercent val="1"/>
        </c:dLbls>
        <c:firstSliceAng val="0"/>
      </c:pieChart>
    </c:plotArea>
    <c:legend>
      <c:legendPos val="r"/>
    </c:legend>
    <c:plotVisOnly val="1"/>
    <c:dispBlanksAs val="zero"/>
  </c:chart>
  <c:txPr>
    <a:bodyPr/>
    <a:lstStyle/>
    <a:p>
      <a:pPr>
        <a:defRPr>
          <a:latin typeface="Arial" pitchFamily="34" charset="0"/>
          <a:cs typeface="Arial" pitchFamily="34" charset="0"/>
        </a:defRPr>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4" dt="2017-04-23T09:49:19.541" idx="22">
    <p:pos x="4723" y="52"/>
    <p:text>i struggle a bit iwth the flow of the message of the slides - should this not be part of the first few slides?  even before we give the alignment results?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FB681-551B-4916-A5C9-44D2DA620EF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ZA"/>
        </a:p>
      </dgm:t>
    </dgm:pt>
    <dgm:pt modelId="{A0D82E56-104F-4F21-A0D9-3DA7E8332E06}">
      <dgm:prSet phldrT="[Text]" custT="1"/>
      <dgm:spPr/>
      <dgm:t>
        <a:bodyPr/>
        <a:lstStyle/>
        <a:p>
          <a:r>
            <a:rPr lang="en-ZA" sz="1000" dirty="0" smtClean="0">
              <a:latin typeface="Arial" panose="020B0604020202020204" pitchFamily="34" charset="0"/>
              <a:cs typeface="Arial" panose="020B0604020202020204" pitchFamily="34" charset="0"/>
            </a:rPr>
            <a:t>Too few people work</a:t>
          </a:r>
          <a:endParaRPr lang="en-ZA" sz="1000" dirty="0">
            <a:latin typeface="Arial" panose="020B0604020202020204" pitchFamily="34" charset="0"/>
            <a:cs typeface="Arial" panose="020B0604020202020204" pitchFamily="34" charset="0"/>
          </a:endParaRPr>
        </a:p>
      </dgm:t>
    </dgm:pt>
    <dgm:pt modelId="{14AE5202-1EE6-4177-A6F9-683E96B850AF}" type="parTrans" cxnId="{D14DEC1A-00CD-4D3C-8F9D-5A374E2557FF}">
      <dgm:prSet/>
      <dgm:spPr/>
      <dgm:t>
        <a:bodyPr/>
        <a:lstStyle/>
        <a:p>
          <a:endParaRPr lang="en-ZA" sz="1000">
            <a:latin typeface="Arial" panose="020B0604020202020204" pitchFamily="34" charset="0"/>
            <a:cs typeface="Arial" panose="020B0604020202020204" pitchFamily="34" charset="0"/>
          </a:endParaRPr>
        </a:p>
      </dgm:t>
    </dgm:pt>
    <dgm:pt modelId="{72C252C4-AFE5-4611-B783-62B0555FFD27}" type="sibTrans" cxnId="{D14DEC1A-00CD-4D3C-8F9D-5A374E2557FF}">
      <dgm:prSet/>
      <dgm:spPr/>
      <dgm:t>
        <a:bodyPr/>
        <a:lstStyle/>
        <a:p>
          <a:endParaRPr lang="en-ZA" sz="1000">
            <a:latin typeface="Arial" panose="020B0604020202020204" pitchFamily="34" charset="0"/>
            <a:cs typeface="Arial" panose="020B0604020202020204" pitchFamily="34" charset="0"/>
          </a:endParaRPr>
        </a:p>
      </dgm:t>
    </dgm:pt>
    <dgm:pt modelId="{881910A6-9865-40C1-B760-53F95FA473F4}">
      <dgm:prSet phldrT="[Text]" custT="1"/>
      <dgm:spPr/>
      <dgm:t>
        <a:bodyPr/>
        <a:lstStyle/>
        <a:p>
          <a:r>
            <a:rPr lang="en-ZA" sz="1000" dirty="0" smtClean="0">
              <a:latin typeface="Arial" panose="020B0604020202020204" pitchFamily="34" charset="0"/>
              <a:cs typeface="Arial" panose="020B0604020202020204" pitchFamily="34" charset="0"/>
            </a:rPr>
            <a:t>Quality of school education for black people is poor</a:t>
          </a:r>
          <a:endParaRPr lang="en-ZA" sz="1000" dirty="0">
            <a:latin typeface="Arial" panose="020B0604020202020204" pitchFamily="34" charset="0"/>
            <a:cs typeface="Arial" panose="020B0604020202020204" pitchFamily="34" charset="0"/>
          </a:endParaRPr>
        </a:p>
      </dgm:t>
    </dgm:pt>
    <dgm:pt modelId="{937B7622-66D6-4F1E-A85E-C56231BD5939}" type="parTrans" cxnId="{17C244BB-4D87-43C5-A1EC-53453CA37318}">
      <dgm:prSet/>
      <dgm:spPr/>
      <dgm:t>
        <a:bodyPr/>
        <a:lstStyle/>
        <a:p>
          <a:endParaRPr lang="en-ZA" sz="1000">
            <a:latin typeface="Arial" panose="020B0604020202020204" pitchFamily="34" charset="0"/>
            <a:cs typeface="Arial" panose="020B0604020202020204" pitchFamily="34" charset="0"/>
          </a:endParaRPr>
        </a:p>
      </dgm:t>
    </dgm:pt>
    <dgm:pt modelId="{4A14753C-3930-4DAE-8444-58F04B321E78}" type="sibTrans" cxnId="{17C244BB-4D87-43C5-A1EC-53453CA37318}">
      <dgm:prSet/>
      <dgm:spPr/>
      <dgm:t>
        <a:bodyPr/>
        <a:lstStyle/>
        <a:p>
          <a:endParaRPr lang="en-ZA" sz="1000">
            <a:latin typeface="Arial" panose="020B0604020202020204" pitchFamily="34" charset="0"/>
            <a:cs typeface="Arial" panose="020B0604020202020204" pitchFamily="34" charset="0"/>
          </a:endParaRPr>
        </a:p>
      </dgm:t>
    </dgm:pt>
    <dgm:pt modelId="{696CC567-75A2-45F8-8331-DA9918BC9DD9}">
      <dgm:prSet phldrT="[Text]" custT="1"/>
      <dgm:spPr/>
      <dgm:t>
        <a:bodyPr/>
        <a:lstStyle/>
        <a:p>
          <a:r>
            <a:rPr lang="en-ZA" sz="1000" dirty="0" smtClean="0">
              <a:latin typeface="Arial" panose="020B0604020202020204" pitchFamily="34" charset="0"/>
              <a:cs typeface="Arial" panose="020B0604020202020204" pitchFamily="34" charset="0"/>
            </a:rPr>
            <a:t>Spatial divides hobble inclusive development</a:t>
          </a:r>
          <a:endParaRPr lang="en-ZA" sz="1000" dirty="0">
            <a:latin typeface="Arial" panose="020B0604020202020204" pitchFamily="34" charset="0"/>
            <a:cs typeface="Arial" panose="020B0604020202020204" pitchFamily="34" charset="0"/>
          </a:endParaRPr>
        </a:p>
      </dgm:t>
    </dgm:pt>
    <dgm:pt modelId="{96D768DF-0656-4EC6-A27A-5431F466FB13}" type="parTrans" cxnId="{30140C41-09DB-4FFA-841A-3D135118C96D}">
      <dgm:prSet/>
      <dgm:spPr/>
      <dgm:t>
        <a:bodyPr/>
        <a:lstStyle/>
        <a:p>
          <a:endParaRPr lang="en-ZA" sz="1000">
            <a:latin typeface="Arial" panose="020B0604020202020204" pitchFamily="34" charset="0"/>
            <a:cs typeface="Arial" panose="020B0604020202020204" pitchFamily="34" charset="0"/>
          </a:endParaRPr>
        </a:p>
      </dgm:t>
    </dgm:pt>
    <dgm:pt modelId="{BA2B8FF2-B4BA-4336-98C6-6586B73210C9}" type="sibTrans" cxnId="{30140C41-09DB-4FFA-841A-3D135118C96D}">
      <dgm:prSet/>
      <dgm:spPr/>
      <dgm:t>
        <a:bodyPr/>
        <a:lstStyle/>
        <a:p>
          <a:endParaRPr lang="en-ZA" sz="1000">
            <a:latin typeface="Arial" panose="020B0604020202020204" pitchFamily="34" charset="0"/>
            <a:cs typeface="Arial" panose="020B0604020202020204" pitchFamily="34" charset="0"/>
          </a:endParaRPr>
        </a:p>
      </dgm:t>
    </dgm:pt>
    <dgm:pt modelId="{33F20C75-1470-4426-8BFB-257C64A66140}">
      <dgm:prSet custT="1"/>
      <dgm:spPr/>
      <dgm:t>
        <a:bodyPr/>
        <a:lstStyle/>
        <a:p>
          <a:r>
            <a:rPr lang="en-ZA" sz="1000" dirty="0" smtClean="0">
              <a:latin typeface="Arial" panose="020B0604020202020204" pitchFamily="34" charset="0"/>
              <a:cs typeface="Arial" panose="020B0604020202020204" pitchFamily="34" charset="0"/>
            </a:rPr>
            <a:t>Infrastructure is poorly located, inadequate and under-maintained</a:t>
          </a:r>
          <a:endParaRPr lang="en-ZA" sz="1000" dirty="0">
            <a:latin typeface="Arial" panose="020B0604020202020204" pitchFamily="34" charset="0"/>
            <a:cs typeface="Arial" panose="020B0604020202020204" pitchFamily="34" charset="0"/>
          </a:endParaRPr>
        </a:p>
      </dgm:t>
    </dgm:pt>
    <dgm:pt modelId="{BEB47A5C-C061-4098-825B-F92FCBEDA3AF}" type="parTrans" cxnId="{EB4665D8-BB63-417C-9AF0-B231D6E4094A}">
      <dgm:prSet/>
      <dgm:spPr/>
      <dgm:t>
        <a:bodyPr/>
        <a:lstStyle/>
        <a:p>
          <a:endParaRPr lang="en-ZA" sz="1000">
            <a:latin typeface="Arial" panose="020B0604020202020204" pitchFamily="34" charset="0"/>
            <a:cs typeface="Arial" panose="020B0604020202020204" pitchFamily="34" charset="0"/>
          </a:endParaRPr>
        </a:p>
      </dgm:t>
    </dgm:pt>
    <dgm:pt modelId="{CA709002-F57B-468A-A0F6-48BEE2C5CFF5}" type="sibTrans" cxnId="{EB4665D8-BB63-417C-9AF0-B231D6E4094A}">
      <dgm:prSet/>
      <dgm:spPr/>
      <dgm:t>
        <a:bodyPr/>
        <a:lstStyle/>
        <a:p>
          <a:endParaRPr lang="en-ZA" sz="1000">
            <a:latin typeface="Arial" panose="020B0604020202020204" pitchFamily="34" charset="0"/>
            <a:cs typeface="Arial" panose="020B0604020202020204" pitchFamily="34" charset="0"/>
          </a:endParaRPr>
        </a:p>
      </dgm:t>
    </dgm:pt>
    <dgm:pt modelId="{7FF0A15A-DD78-42BC-9C46-B4E790C90293}">
      <dgm:prSet custT="1"/>
      <dgm:spPr/>
      <dgm:t>
        <a:bodyPr/>
        <a:lstStyle/>
        <a:p>
          <a:r>
            <a:rPr lang="en-ZA" sz="1000" dirty="0" smtClean="0">
              <a:latin typeface="Arial" panose="020B0604020202020204" pitchFamily="34" charset="0"/>
              <a:cs typeface="Arial" panose="020B0604020202020204" pitchFamily="34" charset="0"/>
            </a:rPr>
            <a:t>The economy is unsustainably resource intensive</a:t>
          </a:r>
          <a:endParaRPr lang="en-ZA" sz="1000" dirty="0">
            <a:latin typeface="Arial" panose="020B0604020202020204" pitchFamily="34" charset="0"/>
            <a:cs typeface="Arial" panose="020B0604020202020204" pitchFamily="34" charset="0"/>
          </a:endParaRPr>
        </a:p>
      </dgm:t>
    </dgm:pt>
    <dgm:pt modelId="{979FD608-CB9E-4DE7-86B5-4B66E3A1C270}" type="parTrans" cxnId="{9623E098-8B85-4FE5-9C9B-8175C336917B}">
      <dgm:prSet/>
      <dgm:spPr/>
      <dgm:t>
        <a:bodyPr/>
        <a:lstStyle/>
        <a:p>
          <a:endParaRPr lang="en-ZA" sz="1000">
            <a:latin typeface="Arial" panose="020B0604020202020204" pitchFamily="34" charset="0"/>
            <a:cs typeface="Arial" panose="020B0604020202020204" pitchFamily="34" charset="0"/>
          </a:endParaRPr>
        </a:p>
      </dgm:t>
    </dgm:pt>
    <dgm:pt modelId="{ED922DB0-88BD-44A5-B499-8F7299700E6C}" type="sibTrans" cxnId="{9623E098-8B85-4FE5-9C9B-8175C336917B}">
      <dgm:prSet/>
      <dgm:spPr/>
      <dgm:t>
        <a:bodyPr/>
        <a:lstStyle/>
        <a:p>
          <a:endParaRPr lang="en-ZA" sz="1000">
            <a:latin typeface="Arial" panose="020B0604020202020204" pitchFamily="34" charset="0"/>
            <a:cs typeface="Arial" panose="020B0604020202020204" pitchFamily="34" charset="0"/>
          </a:endParaRPr>
        </a:p>
      </dgm:t>
    </dgm:pt>
    <dgm:pt modelId="{249FFB3F-1212-432A-A299-C131C950A015}">
      <dgm:prSet custT="1"/>
      <dgm:spPr/>
      <dgm:t>
        <a:bodyPr/>
        <a:lstStyle/>
        <a:p>
          <a:r>
            <a:rPr lang="en-ZA" sz="1000" dirty="0" smtClean="0">
              <a:latin typeface="Arial" panose="020B0604020202020204" pitchFamily="34" charset="0"/>
              <a:cs typeface="Arial" panose="020B0604020202020204" pitchFamily="34" charset="0"/>
            </a:rPr>
            <a:t>The public health system cannot meet demand or sustain quality</a:t>
          </a:r>
          <a:endParaRPr lang="en-ZA" sz="1000" dirty="0">
            <a:latin typeface="Arial" panose="020B0604020202020204" pitchFamily="34" charset="0"/>
            <a:cs typeface="Arial" panose="020B0604020202020204" pitchFamily="34" charset="0"/>
          </a:endParaRPr>
        </a:p>
      </dgm:t>
    </dgm:pt>
    <dgm:pt modelId="{9FD66CCC-FB7F-467A-8609-069B6FA67DF2}" type="parTrans" cxnId="{2A5E8A17-9B26-4FB0-B26B-6B426453EE2C}">
      <dgm:prSet/>
      <dgm:spPr/>
      <dgm:t>
        <a:bodyPr/>
        <a:lstStyle/>
        <a:p>
          <a:endParaRPr lang="en-ZA" sz="1000">
            <a:latin typeface="Arial" panose="020B0604020202020204" pitchFamily="34" charset="0"/>
            <a:cs typeface="Arial" panose="020B0604020202020204" pitchFamily="34" charset="0"/>
          </a:endParaRPr>
        </a:p>
      </dgm:t>
    </dgm:pt>
    <dgm:pt modelId="{79444AAE-CD40-473A-AA68-4923DBBFBE09}" type="sibTrans" cxnId="{2A5E8A17-9B26-4FB0-B26B-6B426453EE2C}">
      <dgm:prSet/>
      <dgm:spPr/>
      <dgm:t>
        <a:bodyPr/>
        <a:lstStyle/>
        <a:p>
          <a:endParaRPr lang="en-ZA" sz="1000">
            <a:latin typeface="Arial" panose="020B0604020202020204" pitchFamily="34" charset="0"/>
            <a:cs typeface="Arial" panose="020B0604020202020204" pitchFamily="34" charset="0"/>
          </a:endParaRPr>
        </a:p>
      </dgm:t>
    </dgm:pt>
    <dgm:pt modelId="{D648C42A-1E98-435A-A926-C0F74BFEB89D}">
      <dgm:prSet custT="1"/>
      <dgm:spPr/>
      <dgm:t>
        <a:bodyPr/>
        <a:lstStyle/>
        <a:p>
          <a:r>
            <a:rPr lang="en-ZA" sz="1000" dirty="0" smtClean="0">
              <a:latin typeface="Arial" panose="020B0604020202020204" pitchFamily="34" charset="0"/>
              <a:cs typeface="Arial" panose="020B0604020202020204" pitchFamily="34" charset="0"/>
            </a:rPr>
            <a:t>Public services are uneven and often of poor quality</a:t>
          </a:r>
          <a:endParaRPr lang="en-ZA" sz="1000" dirty="0">
            <a:latin typeface="Arial" panose="020B0604020202020204" pitchFamily="34" charset="0"/>
            <a:cs typeface="Arial" panose="020B0604020202020204" pitchFamily="34" charset="0"/>
          </a:endParaRPr>
        </a:p>
      </dgm:t>
    </dgm:pt>
    <dgm:pt modelId="{4BF568F9-DF63-43D6-B5D1-103281AC8040}" type="parTrans" cxnId="{075C3C28-5D8C-4C41-AB6A-5E7179264271}">
      <dgm:prSet/>
      <dgm:spPr/>
      <dgm:t>
        <a:bodyPr/>
        <a:lstStyle/>
        <a:p>
          <a:endParaRPr lang="en-ZA" sz="1000">
            <a:latin typeface="Arial" panose="020B0604020202020204" pitchFamily="34" charset="0"/>
            <a:cs typeface="Arial" panose="020B0604020202020204" pitchFamily="34" charset="0"/>
          </a:endParaRPr>
        </a:p>
      </dgm:t>
    </dgm:pt>
    <dgm:pt modelId="{6BCAF27B-EB36-48A3-9513-EB09A0FC9634}" type="sibTrans" cxnId="{075C3C28-5D8C-4C41-AB6A-5E7179264271}">
      <dgm:prSet/>
      <dgm:spPr/>
      <dgm:t>
        <a:bodyPr/>
        <a:lstStyle/>
        <a:p>
          <a:endParaRPr lang="en-ZA" sz="1000">
            <a:latin typeface="Arial" panose="020B0604020202020204" pitchFamily="34" charset="0"/>
            <a:cs typeface="Arial" panose="020B0604020202020204" pitchFamily="34" charset="0"/>
          </a:endParaRPr>
        </a:p>
      </dgm:t>
    </dgm:pt>
    <dgm:pt modelId="{B760D3E9-98FF-4C99-8EAD-4328ADFAE88B}">
      <dgm:prSet custT="1"/>
      <dgm:spPr/>
      <dgm:t>
        <a:bodyPr/>
        <a:lstStyle/>
        <a:p>
          <a:r>
            <a:rPr lang="en-ZA" sz="1000" dirty="0" smtClean="0">
              <a:latin typeface="Arial" panose="020B0604020202020204" pitchFamily="34" charset="0"/>
              <a:cs typeface="Arial" panose="020B0604020202020204" pitchFamily="34" charset="0"/>
            </a:rPr>
            <a:t>Corruption levels are high</a:t>
          </a:r>
          <a:endParaRPr lang="en-ZA" sz="1000" dirty="0">
            <a:latin typeface="Arial" panose="020B0604020202020204" pitchFamily="34" charset="0"/>
            <a:cs typeface="Arial" panose="020B0604020202020204" pitchFamily="34" charset="0"/>
          </a:endParaRPr>
        </a:p>
      </dgm:t>
    </dgm:pt>
    <dgm:pt modelId="{D28827B4-7072-4B63-881A-A8908873C4FE}" type="parTrans" cxnId="{1265AA05-B586-4E21-93A5-2C27322117C5}">
      <dgm:prSet/>
      <dgm:spPr/>
      <dgm:t>
        <a:bodyPr/>
        <a:lstStyle/>
        <a:p>
          <a:endParaRPr lang="en-ZA" sz="1000">
            <a:latin typeface="Arial" panose="020B0604020202020204" pitchFamily="34" charset="0"/>
            <a:cs typeface="Arial" panose="020B0604020202020204" pitchFamily="34" charset="0"/>
          </a:endParaRPr>
        </a:p>
      </dgm:t>
    </dgm:pt>
    <dgm:pt modelId="{8A75225F-9BFE-4938-B502-3534C660C9FD}" type="sibTrans" cxnId="{1265AA05-B586-4E21-93A5-2C27322117C5}">
      <dgm:prSet/>
      <dgm:spPr/>
      <dgm:t>
        <a:bodyPr/>
        <a:lstStyle/>
        <a:p>
          <a:endParaRPr lang="en-ZA" sz="1000">
            <a:latin typeface="Arial" panose="020B0604020202020204" pitchFamily="34" charset="0"/>
            <a:cs typeface="Arial" panose="020B0604020202020204" pitchFamily="34" charset="0"/>
          </a:endParaRPr>
        </a:p>
      </dgm:t>
    </dgm:pt>
    <dgm:pt modelId="{DF2A3A3E-C9EB-419F-AAC2-9DABBA2768B1}">
      <dgm:prSet custT="1"/>
      <dgm:spPr/>
      <dgm:t>
        <a:bodyPr/>
        <a:lstStyle/>
        <a:p>
          <a:r>
            <a:rPr lang="en-ZA" sz="1000" dirty="0" smtClean="0">
              <a:latin typeface="Arial" panose="020B0604020202020204" pitchFamily="34" charset="0"/>
              <a:cs typeface="Arial" panose="020B0604020202020204" pitchFamily="34" charset="0"/>
            </a:rPr>
            <a:t>South Africa remains a divided society.</a:t>
          </a:r>
          <a:endParaRPr lang="en-ZA" sz="1000" dirty="0">
            <a:latin typeface="Arial" panose="020B0604020202020204" pitchFamily="34" charset="0"/>
            <a:cs typeface="Arial" panose="020B0604020202020204" pitchFamily="34" charset="0"/>
          </a:endParaRPr>
        </a:p>
      </dgm:t>
    </dgm:pt>
    <dgm:pt modelId="{581B873D-BD84-48FA-930A-9372493DCF4C}" type="parTrans" cxnId="{66D9FAE8-283F-43B0-916B-8315C2A80C75}">
      <dgm:prSet/>
      <dgm:spPr/>
      <dgm:t>
        <a:bodyPr/>
        <a:lstStyle/>
        <a:p>
          <a:endParaRPr lang="en-ZA" sz="1000">
            <a:latin typeface="Arial" panose="020B0604020202020204" pitchFamily="34" charset="0"/>
            <a:cs typeface="Arial" panose="020B0604020202020204" pitchFamily="34" charset="0"/>
          </a:endParaRPr>
        </a:p>
      </dgm:t>
    </dgm:pt>
    <dgm:pt modelId="{982D557E-5DCE-4330-8160-8FD42AAECBFE}" type="sibTrans" cxnId="{66D9FAE8-283F-43B0-916B-8315C2A80C75}">
      <dgm:prSet/>
      <dgm:spPr/>
      <dgm:t>
        <a:bodyPr/>
        <a:lstStyle/>
        <a:p>
          <a:endParaRPr lang="en-ZA" sz="1000">
            <a:latin typeface="Arial" panose="020B0604020202020204" pitchFamily="34" charset="0"/>
            <a:cs typeface="Arial" panose="020B0604020202020204" pitchFamily="34" charset="0"/>
          </a:endParaRPr>
        </a:p>
      </dgm:t>
    </dgm:pt>
    <dgm:pt modelId="{C750FD1A-B3C7-478A-80CD-6CC4AB53ADFD}" type="pres">
      <dgm:prSet presAssocID="{A3FFB681-551B-4916-A5C9-44D2DA620EFA}" presName="Name0" presStyleCnt="0">
        <dgm:presLayoutVars>
          <dgm:dir/>
          <dgm:resizeHandles val="exact"/>
        </dgm:presLayoutVars>
      </dgm:prSet>
      <dgm:spPr/>
      <dgm:t>
        <a:bodyPr/>
        <a:lstStyle/>
        <a:p>
          <a:endParaRPr lang="en-ZA"/>
        </a:p>
      </dgm:t>
    </dgm:pt>
    <dgm:pt modelId="{1597E048-3051-4AF1-A722-7EF260CF0225}" type="pres">
      <dgm:prSet presAssocID="{A3FFB681-551B-4916-A5C9-44D2DA620EFA}" presName="arrow" presStyleLbl="bgShp" presStyleIdx="0" presStyleCnt="1"/>
      <dgm:spPr/>
    </dgm:pt>
    <dgm:pt modelId="{349F6464-ED60-4677-B17F-89ED37313292}" type="pres">
      <dgm:prSet presAssocID="{A3FFB681-551B-4916-A5C9-44D2DA620EFA}" presName="points" presStyleCnt="0"/>
      <dgm:spPr/>
    </dgm:pt>
    <dgm:pt modelId="{12DBF7C4-5319-4D85-A119-0949BDE731F3}" type="pres">
      <dgm:prSet presAssocID="{A0D82E56-104F-4F21-A0D9-3DA7E8332E06}" presName="compositeA" presStyleCnt="0"/>
      <dgm:spPr/>
    </dgm:pt>
    <dgm:pt modelId="{4C721A84-114B-4C05-89E6-DA3BC045E521}" type="pres">
      <dgm:prSet presAssocID="{A0D82E56-104F-4F21-A0D9-3DA7E8332E06}" presName="textA" presStyleLbl="revTx" presStyleIdx="0" presStyleCnt="9">
        <dgm:presLayoutVars>
          <dgm:bulletEnabled val="1"/>
        </dgm:presLayoutVars>
      </dgm:prSet>
      <dgm:spPr/>
      <dgm:t>
        <a:bodyPr/>
        <a:lstStyle/>
        <a:p>
          <a:endParaRPr lang="en-ZA"/>
        </a:p>
      </dgm:t>
    </dgm:pt>
    <dgm:pt modelId="{C12AF501-90D1-4AE8-94C5-20D9FB697716}" type="pres">
      <dgm:prSet presAssocID="{A0D82E56-104F-4F21-A0D9-3DA7E8332E06}" presName="circleA" presStyleLbl="node1" presStyleIdx="0" presStyleCnt="9" custLinFactNeighborX="37587" custLinFactNeighborY="0"/>
      <dgm:spPr>
        <a:solidFill>
          <a:srgbClr val="C00000"/>
        </a:solidFill>
        <a:ln>
          <a:solidFill>
            <a:schemeClr val="bg1"/>
          </a:solidFill>
        </a:ln>
      </dgm:spPr>
    </dgm:pt>
    <dgm:pt modelId="{B91FFBB5-781E-4420-9C75-E4754DA276F5}" type="pres">
      <dgm:prSet presAssocID="{A0D82E56-104F-4F21-A0D9-3DA7E8332E06}" presName="spaceA" presStyleCnt="0"/>
      <dgm:spPr/>
    </dgm:pt>
    <dgm:pt modelId="{5F9F4E98-6348-445B-8CB5-390121462BD5}" type="pres">
      <dgm:prSet presAssocID="{72C252C4-AFE5-4611-B783-62B0555FFD27}" presName="space" presStyleCnt="0"/>
      <dgm:spPr/>
    </dgm:pt>
    <dgm:pt modelId="{AF326861-0EEC-40AD-9411-6D27CA5A7B22}" type="pres">
      <dgm:prSet presAssocID="{881910A6-9865-40C1-B760-53F95FA473F4}" presName="compositeB" presStyleCnt="0"/>
      <dgm:spPr/>
    </dgm:pt>
    <dgm:pt modelId="{DABECE25-C00C-485A-A9E6-EC499288A194}" type="pres">
      <dgm:prSet presAssocID="{881910A6-9865-40C1-B760-53F95FA473F4}" presName="textB" presStyleLbl="revTx" presStyleIdx="1" presStyleCnt="9">
        <dgm:presLayoutVars>
          <dgm:bulletEnabled val="1"/>
        </dgm:presLayoutVars>
      </dgm:prSet>
      <dgm:spPr/>
      <dgm:t>
        <a:bodyPr/>
        <a:lstStyle/>
        <a:p>
          <a:endParaRPr lang="en-ZA"/>
        </a:p>
      </dgm:t>
    </dgm:pt>
    <dgm:pt modelId="{05413FF2-18E0-41F6-96AC-6B3C1D117867}" type="pres">
      <dgm:prSet presAssocID="{881910A6-9865-40C1-B760-53F95FA473F4}" presName="circleB" presStyleLbl="node1" presStyleIdx="1" presStyleCnt="9"/>
      <dgm:spPr>
        <a:solidFill>
          <a:srgbClr val="C00000"/>
        </a:solidFill>
        <a:ln>
          <a:solidFill>
            <a:schemeClr val="bg1"/>
          </a:solidFill>
        </a:ln>
      </dgm:spPr>
    </dgm:pt>
    <dgm:pt modelId="{D019BDC2-42C4-4834-B969-85A4843B39BB}" type="pres">
      <dgm:prSet presAssocID="{881910A6-9865-40C1-B760-53F95FA473F4}" presName="spaceB" presStyleCnt="0"/>
      <dgm:spPr/>
    </dgm:pt>
    <dgm:pt modelId="{E086CFDE-DF11-4272-AA8E-18D9DEE6A0CF}" type="pres">
      <dgm:prSet presAssocID="{4A14753C-3930-4DAE-8444-58F04B321E78}" presName="space" presStyleCnt="0"/>
      <dgm:spPr/>
    </dgm:pt>
    <dgm:pt modelId="{54F2CDA1-E8FB-4E4F-9DC5-AFDE5DF31483}" type="pres">
      <dgm:prSet presAssocID="{33F20C75-1470-4426-8BFB-257C64A66140}" presName="compositeA" presStyleCnt="0"/>
      <dgm:spPr/>
    </dgm:pt>
    <dgm:pt modelId="{47BFC9C7-25FF-4459-B3BF-14FAABE2E5DF}" type="pres">
      <dgm:prSet presAssocID="{33F20C75-1470-4426-8BFB-257C64A66140}" presName="textA" presStyleLbl="revTx" presStyleIdx="2" presStyleCnt="9" custScaleX="132627">
        <dgm:presLayoutVars>
          <dgm:bulletEnabled val="1"/>
        </dgm:presLayoutVars>
      </dgm:prSet>
      <dgm:spPr/>
      <dgm:t>
        <a:bodyPr/>
        <a:lstStyle/>
        <a:p>
          <a:endParaRPr lang="en-ZA"/>
        </a:p>
      </dgm:t>
    </dgm:pt>
    <dgm:pt modelId="{6FC77FB7-913E-444F-A7A4-0306B6DA7BE0}" type="pres">
      <dgm:prSet presAssocID="{33F20C75-1470-4426-8BFB-257C64A66140}" presName="circleA" presStyleLbl="node1" presStyleIdx="2" presStyleCnt="9"/>
      <dgm:spPr>
        <a:solidFill>
          <a:srgbClr val="C00000"/>
        </a:solidFill>
        <a:ln>
          <a:solidFill>
            <a:schemeClr val="bg1"/>
          </a:solidFill>
        </a:ln>
      </dgm:spPr>
    </dgm:pt>
    <dgm:pt modelId="{1953509D-37CE-4805-9EA7-297795145CB0}" type="pres">
      <dgm:prSet presAssocID="{33F20C75-1470-4426-8BFB-257C64A66140}" presName="spaceA" presStyleCnt="0"/>
      <dgm:spPr/>
    </dgm:pt>
    <dgm:pt modelId="{CB34CA8D-5D9B-46A5-BAB3-EF5A95B1926A}" type="pres">
      <dgm:prSet presAssocID="{CA709002-F57B-468A-A0F6-48BEE2C5CFF5}" presName="space" presStyleCnt="0"/>
      <dgm:spPr/>
    </dgm:pt>
    <dgm:pt modelId="{8388F665-1ABF-42B0-A2F5-84F56705FE89}" type="pres">
      <dgm:prSet presAssocID="{696CC567-75A2-45F8-8331-DA9918BC9DD9}" presName="compositeB" presStyleCnt="0"/>
      <dgm:spPr/>
    </dgm:pt>
    <dgm:pt modelId="{9B3E5C40-CCD8-47A8-BC70-574B17CE8CE9}" type="pres">
      <dgm:prSet presAssocID="{696CC567-75A2-45F8-8331-DA9918BC9DD9}" presName="textB" presStyleLbl="revTx" presStyleIdx="3" presStyleCnt="9" custScaleX="114227">
        <dgm:presLayoutVars>
          <dgm:bulletEnabled val="1"/>
        </dgm:presLayoutVars>
      </dgm:prSet>
      <dgm:spPr/>
      <dgm:t>
        <a:bodyPr/>
        <a:lstStyle/>
        <a:p>
          <a:endParaRPr lang="en-ZA"/>
        </a:p>
      </dgm:t>
    </dgm:pt>
    <dgm:pt modelId="{E3AFA5C2-D6AE-4B9D-BE2D-382836040263}" type="pres">
      <dgm:prSet presAssocID="{696CC567-75A2-45F8-8331-DA9918BC9DD9}" presName="circleB" presStyleLbl="node1" presStyleIdx="3" presStyleCnt="9"/>
      <dgm:spPr>
        <a:solidFill>
          <a:srgbClr val="C00000"/>
        </a:solidFill>
        <a:ln>
          <a:solidFill>
            <a:schemeClr val="bg1"/>
          </a:solidFill>
        </a:ln>
      </dgm:spPr>
    </dgm:pt>
    <dgm:pt modelId="{E45DD444-1C13-4F08-9AE3-7D8ED5A500D4}" type="pres">
      <dgm:prSet presAssocID="{696CC567-75A2-45F8-8331-DA9918BC9DD9}" presName="spaceB" presStyleCnt="0"/>
      <dgm:spPr/>
    </dgm:pt>
    <dgm:pt modelId="{1BD2B651-D08C-43D0-81EA-0D5AE51E2302}" type="pres">
      <dgm:prSet presAssocID="{BA2B8FF2-B4BA-4336-98C6-6586B73210C9}" presName="space" presStyleCnt="0"/>
      <dgm:spPr/>
    </dgm:pt>
    <dgm:pt modelId="{01166F76-BEC9-432A-8E0B-2393A376FBE2}" type="pres">
      <dgm:prSet presAssocID="{7FF0A15A-DD78-42BC-9C46-B4E790C90293}" presName="compositeA" presStyleCnt="0"/>
      <dgm:spPr/>
    </dgm:pt>
    <dgm:pt modelId="{D1859622-5085-4F0A-8CCC-D59E64AE4C3E}" type="pres">
      <dgm:prSet presAssocID="{7FF0A15A-DD78-42BC-9C46-B4E790C90293}" presName="textA" presStyleLbl="revTx" presStyleIdx="4" presStyleCnt="9" custScaleX="131438">
        <dgm:presLayoutVars>
          <dgm:bulletEnabled val="1"/>
        </dgm:presLayoutVars>
      </dgm:prSet>
      <dgm:spPr/>
      <dgm:t>
        <a:bodyPr/>
        <a:lstStyle/>
        <a:p>
          <a:endParaRPr lang="en-ZA"/>
        </a:p>
      </dgm:t>
    </dgm:pt>
    <dgm:pt modelId="{47079E95-6560-4867-AE54-F8B715C7F284}" type="pres">
      <dgm:prSet presAssocID="{7FF0A15A-DD78-42BC-9C46-B4E790C90293}" presName="circleA" presStyleLbl="node1" presStyleIdx="4" presStyleCnt="9"/>
      <dgm:spPr>
        <a:solidFill>
          <a:srgbClr val="C00000"/>
        </a:solidFill>
        <a:ln>
          <a:solidFill>
            <a:schemeClr val="bg1"/>
          </a:solidFill>
        </a:ln>
      </dgm:spPr>
    </dgm:pt>
    <dgm:pt modelId="{914D1408-E024-47E3-986E-8720EE010115}" type="pres">
      <dgm:prSet presAssocID="{7FF0A15A-DD78-42BC-9C46-B4E790C90293}" presName="spaceA" presStyleCnt="0"/>
      <dgm:spPr/>
    </dgm:pt>
    <dgm:pt modelId="{066B0EAE-6777-4403-A536-752941ABEB8F}" type="pres">
      <dgm:prSet presAssocID="{ED922DB0-88BD-44A5-B499-8F7299700E6C}" presName="space" presStyleCnt="0"/>
      <dgm:spPr/>
    </dgm:pt>
    <dgm:pt modelId="{594988C0-F0A8-4704-8457-5FCD2E884E15}" type="pres">
      <dgm:prSet presAssocID="{249FFB3F-1212-432A-A299-C131C950A015}" presName="compositeB" presStyleCnt="0"/>
      <dgm:spPr/>
    </dgm:pt>
    <dgm:pt modelId="{DB1DA19F-EB8F-4CD0-9C4A-EA89F26AE69F}" type="pres">
      <dgm:prSet presAssocID="{249FFB3F-1212-432A-A299-C131C950A015}" presName="textB" presStyleLbl="revTx" presStyleIdx="5" presStyleCnt="9">
        <dgm:presLayoutVars>
          <dgm:bulletEnabled val="1"/>
        </dgm:presLayoutVars>
      </dgm:prSet>
      <dgm:spPr/>
      <dgm:t>
        <a:bodyPr/>
        <a:lstStyle/>
        <a:p>
          <a:endParaRPr lang="en-ZA"/>
        </a:p>
      </dgm:t>
    </dgm:pt>
    <dgm:pt modelId="{785044D5-3C8A-47D7-978F-E4DCCA06C31A}" type="pres">
      <dgm:prSet presAssocID="{249FFB3F-1212-432A-A299-C131C950A015}" presName="circleB" presStyleLbl="node1" presStyleIdx="5" presStyleCnt="9"/>
      <dgm:spPr>
        <a:solidFill>
          <a:srgbClr val="C00000"/>
        </a:solidFill>
        <a:ln>
          <a:solidFill>
            <a:schemeClr val="bg1"/>
          </a:solidFill>
        </a:ln>
      </dgm:spPr>
    </dgm:pt>
    <dgm:pt modelId="{38E8B830-B778-4849-AE35-09DF3605ECE3}" type="pres">
      <dgm:prSet presAssocID="{249FFB3F-1212-432A-A299-C131C950A015}" presName="spaceB" presStyleCnt="0"/>
      <dgm:spPr/>
    </dgm:pt>
    <dgm:pt modelId="{CAC651E7-965C-4DE1-A0B9-158C18E2C0D8}" type="pres">
      <dgm:prSet presAssocID="{79444AAE-CD40-473A-AA68-4923DBBFBE09}" presName="space" presStyleCnt="0"/>
      <dgm:spPr/>
    </dgm:pt>
    <dgm:pt modelId="{0B1630C1-37D5-41F6-91DA-F0315A9BEB84}" type="pres">
      <dgm:prSet presAssocID="{D648C42A-1E98-435A-A926-C0F74BFEB89D}" presName="compositeA" presStyleCnt="0"/>
      <dgm:spPr/>
    </dgm:pt>
    <dgm:pt modelId="{A8C06296-73DB-4E72-B618-A057AA3E1D83}" type="pres">
      <dgm:prSet presAssocID="{D648C42A-1E98-435A-A926-C0F74BFEB89D}" presName="textA" presStyleLbl="revTx" presStyleIdx="6" presStyleCnt="9">
        <dgm:presLayoutVars>
          <dgm:bulletEnabled val="1"/>
        </dgm:presLayoutVars>
      </dgm:prSet>
      <dgm:spPr/>
      <dgm:t>
        <a:bodyPr/>
        <a:lstStyle/>
        <a:p>
          <a:endParaRPr lang="en-ZA"/>
        </a:p>
      </dgm:t>
    </dgm:pt>
    <dgm:pt modelId="{B0D6BC90-FC0B-4A9A-8C46-D226A9EA37FD}" type="pres">
      <dgm:prSet presAssocID="{D648C42A-1E98-435A-A926-C0F74BFEB89D}" presName="circleA" presStyleLbl="node1" presStyleIdx="6" presStyleCnt="9"/>
      <dgm:spPr>
        <a:solidFill>
          <a:srgbClr val="C00000"/>
        </a:solidFill>
        <a:ln>
          <a:solidFill>
            <a:schemeClr val="bg1"/>
          </a:solidFill>
        </a:ln>
      </dgm:spPr>
    </dgm:pt>
    <dgm:pt modelId="{100135A0-9866-489D-80A5-A4BA68AD42C9}" type="pres">
      <dgm:prSet presAssocID="{D648C42A-1E98-435A-A926-C0F74BFEB89D}" presName="spaceA" presStyleCnt="0"/>
      <dgm:spPr/>
    </dgm:pt>
    <dgm:pt modelId="{48852DB3-5A5B-47A3-A35C-04D63AB82EA4}" type="pres">
      <dgm:prSet presAssocID="{6BCAF27B-EB36-48A3-9513-EB09A0FC9634}" presName="space" presStyleCnt="0"/>
      <dgm:spPr/>
    </dgm:pt>
    <dgm:pt modelId="{B2228DDD-C27C-407E-B223-1288772F6253}" type="pres">
      <dgm:prSet presAssocID="{B760D3E9-98FF-4C99-8EAD-4328ADFAE88B}" presName="compositeB" presStyleCnt="0"/>
      <dgm:spPr/>
    </dgm:pt>
    <dgm:pt modelId="{D94B4E32-62FE-44FE-A1BC-7472F3B58F1B}" type="pres">
      <dgm:prSet presAssocID="{B760D3E9-98FF-4C99-8EAD-4328ADFAE88B}" presName="textB" presStyleLbl="revTx" presStyleIdx="7" presStyleCnt="9">
        <dgm:presLayoutVars>
          <dgm:bulletEnabled val="1"/>
        </dgm:presLayoutVars>
      </dgm:prSet>
      <dgm:spPr/>
      <dgm:t>
        <a:bodyPr/>
        <a:lstStyle/>
        <a:p>
          <a:endParaRPr lang="en-ZA"/>
        </a:p>
      </dgm:t>
    </dgm:pt>
    <dgm:pt modelId="{721599E8-1CD1-42C2-AD3A-8EA6D3928AB7}" type="pres">
      <dgm:prSet presAssocID="{B760D3E9-98FF-4C99-8EAD-4328ADFAE88B}" presName="circleB" presStyleLbl="node1" presStyleIdx="7" presStyleCnt="9"/>
      <dgm:spPr>
        <a:solidFill>
          <a:srgbClr val="C00000"/>
        </a:solidFill>
        <a:ln>
          <a:solidFill>
            <a:schemeClr val="bg1"/>
          </a:solidFill>
        </a:ln>
      </dgm:spPr>
    </dgm:pt>
    <dgm:pt modelId="{E4D6AE63-7BD0-4C50-B874-6137EDA93713}" type="pres">
      <dgm:prSet presAssocID="{B760D3E9-98FF-4C99-8EAD-4328ADFAE88B}" presName="spaceB" presStyleCnt="0"/>
      <dgm:spPr/>
    </dgm:pt>
    <dgm:pt modelId="{46C31BE9-A7C4-4DB8-8485-5523750FC406}" type="pres">
      <dgm:prSet presAssocID="{8A75225F-9BFE-4938-B502-3534C660C9FD}" presName="space" presStyleCnt="0"/>
      <dgm:spPr/>
    </dgm:pt>
    <dgm:pt modelId="{C3D62661-6753-43E6-84AD-DC9CDC9C4A17}" type="pres">
      <dgm:prSet presAssocID="{DF2A3A3E-C9EB-419F-AAC2-9DABBA2768B1}" presName="compositeA" presStyleCnt="0"/>
      <dgm:spPr/>
    </dgm:pt>
    <dgm:pt modelId="{B18D01C7-1D2F-42C8-9A54-CBE302C66736}" type="pres">
      <dgm:prSet presAssocID="{DF2A3A3E-C9EB-419F-AAC2-9DABBA2768B1}" presName="textA" presStyleLbl="revTx" presStyleIdx="8" presStyleCnt="9">
        <dgm:presLayoutVars>
          <dgm:bulletEnabled val="1"/>
        </dgm:presLayoutVars>
      </dgm:prSet>
      <dgm:spPr/>
      <dgm:t>
        <a:bodyPr/>
        <a:lstStyle/>
        <a:p>
          <a:endParaRPr lang="en-ZA"/>
        </a:p>
      </dgm:t>
    </dgm:pt>
    <dgm:pt modelId="{B5876F6A-7FE1-4D1E-9FED-610DD6C4617A}" type="pres">
      <dgm:prSet presAssocID="{DF2A3A3E-C9EB-419F-AAC2-9DABBA2768B1}" presName="circleA" presStyleLbl="node1" presStyleIdx="8" presStyleCnt="9"/>
      <dgm:spPr>
        <a:solidFill>
          <a:srgbClr val="C00000"/>
        </a:solidFill>
        <a:ln>
          <a:solidFill>
            <a:schemeClr val="bg1"/>
          </a:solidFill>
        </a:ln>
      </dgm:spPr>
    </dgm:pt>
    <dgm:pt modelId="{8A9B968D-5794-4440-90AE-D2CE1C353157}" type="pres">
      <dgm:prSet presAssocID="{DF2A3A3E-C9EB-419F-AAC2-9DABBA2768B1}" presName="spaceA" presStyleCnt="0"/>
      <dgm:spPr/>
    </dgm:pt>
  </dgm:ptLst>
  <dgm:cxnLst>
    <dgm:cxn modelId="{A20C1F70-6F62-45FE-91C7-2F2DC61D872A}" type="presOf" srcId="{696CC567-75A2-45F8-8331-DA9918BC9DD9}" destId="{9B3E5C40-CCD8-47A8-BC70-574B17CE8CE9}" srcOrd="0" destOrd="0" presId="urn:microsoft.com/office/officeart/2005/8/layout/hProcess11"/>
    <dgm:cxn modelId="{075C3C28-5D8C-4C41-AB6A-5E7179264271}" srcId="{A3FFB681-551B-4916-A5C9-44D2DA620EFA}" destId="{D648C42A-1E98-435A-A926-C0F74BFEB89D}" srcOrd="6" destOrd="0" parTransId="{4BF568F9-DF63-43D6-B5D1-103281AC8040}" sibTransId="{6BCAF27B-EB36-48A3-9513-EB09A0FC9634}"/>
    <dgm:cxn modelId="{17C244BB-4D87-43C5-A1EC-53453CA37318}" srcId="{A3FFB681-551B-4916-A5C9-44D2DA620EFA}" destId="{881910A6-9865-40C1-B760-53F95FA473F4}" srcOrd="1" destOrd="0" parTransId="{937B7622-66D6-4F1E-A85E-C56231BD5939}" sibTransId="{4A14753C-3930-4DAE-8444-58F04B321E78}"/>
    <dgm:cxn modelId="{9623E098-8B85-4FE5-9C9B-8175C336917B}" srcId="{A3FFB681-551B-4916-A5C9-44D2DA620EFA}" destId="{7FF0A15A-DD78-42BC-9C46-B4E790C90293}" srcOrd="4" destOrd="0" parTransId="{979FD608-CB9E-4DE7-86B5-4B66E3A1C270}" sibTransId="{ED922DB0-88BD-44A5-B499-8F7299700E6C}"/>
    <dgm:cxn modelId="{E8593BC0-2D05-4DD1-9CCF-0DD01F8AAD6F}" type="presOf" srcId="{249FFB3F-1212-432A-A299-C131C950A015}" destId="{DB1DA19F-EB8F-4CD0-9C4A-EA89F26AE69F}" srcOrd="0" destOrd="0" presId="urn:microsoft.com/office/officeart/2005/8/layout/hProcess11"/>
    <dgm:cxn modelId="{6B815112-6746-4555-BCB3-D3030FA22C04}" type="presOf" srcId="{7FF0A15A-DD78-42BC-9C46-B4E790C90293}" destId="{D1859622-5085-4F0A-8CCC-D59E64AE4C3E}" srcOrd="0" destOrd="0" presId="urn:microsoft.com/office/officeart/2005/8/layout/hProcess11"/>
    <dgm:cxn modelId="{EB4665D8-BB63-417C-9AF0-B231D6E4094A}" srcId="{A3FFB681-551B-4916-A5C9-44D2DA620EFA}" destId="{33F20C75-1470-4426-8BFB-257C64A66140}" srcOrd="2" destOrd="0" parTransId="{BEB47A5C-C061-4098-825B-F92FCBEDA3AF}" sibTransId="{CA709002-F57B-468A-A0F6-48BEE2C5CFF5}"/>
    <dgm:cxn modelId="{1265AA05-B586-4E21-93A5-2C27322117C5}" srcId="{A3FFB681-551B-4916-A5C9-44D2DA620EFA}" destId="{B760D3E9-98FF-4C99-8EAD-4328ADFAE88B}" srcOrd="7" destOrd="0" parTransId="{D28827B4-7072-4B63-881A-A8908873C4FE}" sibTransId="{8A75225F-9BFE-4938-B502-3534C660C9FD}"/>
    <dgm:cxn modelId="{85B11D05-E43B-43FE-B951-4EB7C91EBB88}" type="presOf" srcId="{B760D3E9-98FF-4C99-8EAD-4328ADFAE88B}" destId="{D94B4E32-62FE-44FE-A1BC-7472F3B58F1B}" srcOrd="0" destOrd="0" presId="urn:microsoft.com/office/officeart/2005/8/layout/hProcess11"/>
    <dgm:cxn modelId="{3B150273-C95B-4A1C-9D69-39CC708529FF}" type="presOf" srcId="{D648C42A-1E98-435A-A926-C0F74BFEB89D}" destId="{A8C06296-73DB-4E72-B618-A057AA3E1D83}" srcOrd="0" destOrd="0" presId="urn:microsoft.com/office/officeart/2005/8/layout/hProcess11"/>
    <dgm:cxn modelId="{09CB673A-72A8-451A-A992-EDD90D3E9471}" type="presOf" srcId="{DF2A3A3E-C9EB-419F-AAC2-9DABBA2768B1}" destId="{B18D01C7-1D2F-42C8-9A54-CBE302C66736}" srcOrd="0" destOrd="0" presId="urn:microsoft.com/office/officeart/2005/8/layout/hProcess11"/>
    <dgm:cxn modelId="{D9BFC8F7-E614-47AC-8AB8-5079220C673F}" type="presOf" srcId="{A0D82E56-104F-4F21-A0D9-3DA7E8332E06}" destId="{4C721A84-114B-4C05-89E6-DA3BC045E521}" srcOrd="0" destOrd="0" presId="urn:microsoft.com/office/officeart/2005/8/layout/hProcess11"/>
    <dgm:cxn modelId="{2A5E8A17-9B26-4FB0-B26B-6B426453EE2C}" srcId="{A3FFB681-551B-4916-A5C9-44D2DA620EFA}" destId="{249FFB3F-1212-432A-A299-C131C950A015}" srcOrd="5" destOrd="0" parTransId="{9FD66CCC-FB7F-467A-8609-069B6FA67DF2}" sibTransId="{79444AAE-CD40-473A-AA68-4923DBBFBE09}"/>
    <dgm:cxn modelId="{30140C41-09DB-4FFA-841A-3D135118C96D}" srcId="{A3FFB681-551B-4916-A5C9-44D2DA620EFA}" destId="{696CC567-75A2-45F8-8331-DA9918BC9DD9}" srcOrd="3" destOrd="0" parTransId="{96D768DF-0656-4EC6-A27A-5431F466FB13}" sibTransId="{BA2B8FF2-B4BA-4336-98C6-6586B73210C9}"/>
    <dgm:cxn modelId="{66D9FAE8-283F-43B0-916B-8315C2A80C75}" srcId="{A3FFB681-551B-4916-A5C9-44D2DA620EFA}" destId="{DF2A3A3E-C9EB-419F-AAC2-9DABBA2768B1}" srcOrd="8" destOrd="0" parTransId="{581B873D-BD84-48FA-930A-9372493DCF4C}" sibTransId="{982D557E-5DCE-4330-8160-8FD42AAECBFE}"/>
    <dgm:cxn modelId="{2A9021B3-97F1-421A-8862-428B695A0F3A}" type="presOf" srcId="{881910A6-9865-40C1-B760-53F95FA473F4}" destId="{DABECE25-C00C-485A-A9E6-EC499288A194}" srcOrd="0" destOrd="0" presId="urn:microsoft.com/office/officeart/2005/8/layout/hProcess11"/>
    <dgm:cxn modelId="{E2F91955-6F03-4807-8D69-532067B7F30D}" type="presOf" srcId="{33F20C75-1470-4426-8BFB-257C64A66140}" destId="{47BFC9C7-25FF-4459-B3BF-14FAABE2E5DF}" srcOrd="0" destOrd="0" presId="urn:microsoft.com/office/officeart/2005/8/layout/hProcess11"/>
    <dgm:cxn modelId="{B6A3663D-B817-484E-AF6A-5EC80C7ABD53}" type="presOf" srcId="{A3FFB681-551B-4916-A5C9-44D2DA620EFA}" destId="{C750FD1A-B3C7-478A-80CD-6CC4AB53ADFD}" srcOrd="0" destOrd="0" presId="urn:microsoft.com/office/officeart/2005/8/layout/hProcess11"/>
    <dgm:cxn modelId="{D14DEC1A-00CD-4D3C-8F9D-5A374E2557FF}" srcId="{A3FFB681-551B-4916-A5C9-44D2DA620EFA}" destId="{A0D82E56-104F-4F21-A0D9-3DA7E8332E06}" srcOrd="0" destOrd="0" parTransId="{14AE5202-1EE6-4177-A6F9-683E96B850AF}" sibTransId="{72C252C4-AFE5-4611-B783-62B0555FFD27}"/>
    <dgm:cxn modelId="{11F02C1A-13AF-4A83-A6D4-E42415789F96}" type="presParOf" srcId="{C750FD1A-B3C7-478A-80CD-6CC4AB53ADFD}" destId="{1597E048-3051-4AF1-A722-7EF260CF0225}" srcOrd="0" destOrd="0" presId="urn:microsoft.com/office/officeart/2005/8/layout/hProcess11"/>
    <dgm:cxn modelId="{3017E32C-1C74-4186-B686-6CF1E43CEC26}" type="presParOf" srcId="{C750FD1A-B3C7-478A-80CD-6CC4AB53ADFD}" destId="{349F6464-ED60-4677-B17F-89ED37313292}" srcOrd="1" destOrd="0" presId="urn:microsoft.com/office/officeart/2005/8/layout/hProcess11"/>
    <dgm:cxn modelId="{6D58F34C-69D0-406F-9504-96F91EADC093}" type="presParOf" srcId="{349F6464-ED60-4677-B17F-89ED37313292}" destId="{12DBF7C4-5319-4D85-A119-0949BDE731F3}" srcOrd="0" destOrd="0" presId="urn:microsoft.com/office/officeart/2005/8/layout/hProcess11"/>
    <dgm:cxn modelId="{0F7F3E4B-55DE-4F03-BD22-C9CF0867C8EB}" type="presParOf" srcId="{12DBF7C4-5319-4D85-A119-0949BDE731F3}" destId="{4C721A84-114B-4C05-89E6-DA3BC045E521}" srcOrd="0" destOrd="0" presId="urn:microsoft.com/office/officeart/2005/8/layout/hProcess11"/>
    <dgm:cxn modelId="{4014478A-A6F8-4DD2-AA13-E36F44432DDC}" type="presParOf" srcId="{12DBF7C4-5319-4D85-A119-0949BDE731F3}" destId="{C12AF501-90D1-4AE8-94C5-20D9FB697716}" srcOrd="1" destOrd="0" presId="urn:microsoft.com/office/officeart/2005/8/layout/hProcess11"/>
    <dgm:cxn modelId="{CB5A9949-2BBB-4D4C-891F-E8A7377E4A1A}" type="presParOf" srcId="{12DBF7C4-5319-4D85-A119-0949BDE731F3}" destId="{B91FFBB5-781E-4420-9C75-E4754DA276F5}" srcOrd="2" destOrd="0" presId="urn:microsoft.com/office/officeart/2005/8/layout/hProcess11"/>
    <dgm:cxn modelId="{DFA89757-EACE-44AD-BD03-BFD186BE6992}" type="presParOf" srcId="{349F6464-ED60-4677-B17F-89ED37313292}" destId="{5F9F4E98-6348-445B-8CB5-390121462BD5}" srcOrd="1" destOrd="0" presId="urn:microsoft.com/office/officeart/2005/8/layout/hProcess11"/>
    <dgm:cxn modelId="{4701EEE0-001D-484B-A821-5E24EEA2892C}" type="presParOf" srcId="{349F6464-ED60-4677-B17F-89ED37313292}" destId="{AF326861-0EEC-40AD-9411-6D27CA5A7B22}" srcOrd="2" destOrd="0" presId="urn:microsoft.com/office/officeart/2005/8/layout/hProcess11"/>
    <dgm:cxn modelId="{71316B6D-17AD-47BE-B3FE-E7C78EEEB7B2}" type="presParOf" srcId="{AF326861-0EEC-40AD-9411-6D27CA5A7B22}" destId="{DABECE25-C00C-485A-A9E6-EC499288A194}" srcOrd="0" destOrd="0" presId="urn:microsoft.com/office/officeart/2005/8/layout/hProcess11"/>
    <dgm:cxn modelId="{D3116977-BDA5-48D8-9582-2E2625C0D2A5}" type="presParOf" srcId="{AF326861-0EEC-40AD-9411-6D27CA5A7B22}" destId="{05413FF2-18E0-41F6-96AC-6B3C1D117867}" srcOrd="1" destOrd="0" presId="urn:microsoft.com/office/officeart/2005/8/layout/hProcess11"/>
    <dgm:cxn modelId="{C0FA9505-D7A1-42F8-B1B8-EC19F8CD1C29}" type="presParOf" srcId="{AF326861-0EEC-40AD-9411-6D27CA5A7B22}" destId="{D019BDC2-42C4-4834-B969-85A4843B39BB}" srcOrd="2" destOrd="0" presId="urn:microsoft.com/office/officeart/2005/8/layout/hProcess11"/>
    <dgm:cxn modelId="{10F9AD25-65C2-4577-8BDE-13CA06D05CE6}" type="presParOf" srcId="{349F6464-ED60-4677-B17F-89ED37313292}" destId="{E086CFDE-DF11-4272-AA8E-18D9DEE6A0CF}" srcOrd="3" destOrd="0" presId="urn:microsoft.com/office/officeart/2005/8/layout/hProcess11"/>
    <dgm:cxn modelId="{3746285B-0A4F-44F7-BA9B-5A0BA7A42B4E}" type="presParOf" srcId="{349F6464-ED60-4677-B17F-89ED37313292}" destId="{54F2CDA1-E8FB-4E4F-9DC5-AFDE5DF31483}" srcOrd="4" destOrd="0" presId="urn:microsoft.com/office/officeart/2005/8/layout/hProcess11"/>
    <dgm:cxn modelId="{3A5C0FB6-BEE8-4F95-9CDB-62B726A713A9}" type="presParOf" srcId="{54F2CDA1-E8FB-4E4F-9DC5-AFDE5DF31483}" destId="{47BFC9C7-25FF-4459-B3BF-14FAABE2E5DF}" srcOrd="0" destOrd="0" presId="urn:microsoft.com/office/officeart/2005/8/layout/hProcess11"/>
    <dgm:cxn modelId="{42F1FC17-1F34-424E-ACA3-9E3FD1783148}" type="presParOf" srcId="{54F2CDA1-E8FB-4E4F-9DC5-AFDE5DF31483}" destId="{6FC77FB7-913E-444F-A7A4-0306B6DA7BE0}" srcOrd="1" destOrd="0" presId="urn:microsoft.com/office/officeart/2005/8/layout/hProcess11"/>
    <dgm:cxn modelId="{4D6B9B42-C7BF-405D-A564-92F28E78BE7F}" type="presParOf" srcId="{54F2CDA1-E8FB-4E4F-9DC5-AFDE5DF31483}" destId="{1953509D-37CE-4805-9EA7-297795145CB0}" srcOrd="2" destOrd="0" presId="urn:microsoft.com/office/officeart/2005/8/layout/hProcess11"/>
    <dgm:cxn modelId="{00877561-E2C2-4DFA-9038-15485C552462}" type="presParOf" srcId="{349F6464-ED60-4677-B17F-89ED37313292}" destId="{CB34CA8D-5D9B-46A5-BAB3-EF5A95B1926A}" srcOrd="5" destOrd="0" presId="urn:microsoft.com/office/officeart/2005/8/layout/hProcess11"/>
    <dgm:cxn modelId="{41C5CD66-113C-428B-A9CF-5A19F50EF1B5}" type="presParOf" srcId="{349F6464-ED60-4677-B17F-89ED37313292}" destId="{8388F665-1ABF-42B0-A2F5-84F56705FE89}" srcOrd="6" destOrd="0" presId="urn:microsoft.com/office/officeart/2005/8/layout/hProcess11"/>
    <dgm:cxn modelId="{2F502B0C-78BE-45F2-A13B-1B2D543661A3}" type="presParOf" srcId="{8388F665-1ABF-42B0-A2F5-84F56705FE89}" destId="{9B3E5C40-CCD8-47A8-BC70-574B17CE8CE9}" srcOrd="0" destOrd="0" presId="urn:microsoft.com/office/officeart/2005/8/layout/hProcess11"/>
    <dgm:cxn modelId="{7E2075BB-1BDF-47DB-A6DE-E3C290C1D6C6}" type="presParOf" srcId="{8388F665-1ABF-42B0-A2F5-84F56705FE89}" destId="{E3AFA5C2-D6AE-4B9D-BE2D-382836040263}" srcOrd="1" destOrd="0" presId="urn:microsoft.com/office/officeart/2005/8/layout/hProcess11"/>
    <dgm:cxn modelId="{569A5995-4DE8-442F-81DB-F9B0F2C08BC5}" type="presParOf" srcId="{8388F665-1ABF-42B0-A2F5-84F56705FE89}" destId="{E45DD444-1C13-4F08-9AE3-7D8ED5A500D4}" srcOrd="2" destOrd="0" presId="urn:microsoft.com/office/officeart/2005/8/layout/hProcess11"/>
    <dgm:cxn modelId="{C14E9740-1A67-4102-8F24-13365FE25796}" type="presParOf" srcId="{349F6464-ED60-4677-B17F-89ED37313292}" destId="{1BD2B651-D08C-43D0-81EA-0D5AE51E2302}" srcOrd="7" destOrd="0" presId="urn:microsoft.com/office/officeart/2005/8/layout/hProcess11"/>
    <dgm:cxn modelId="{12FF9553-C5C7-437D-BF17-4FBC12976792}" type="presParOf" srcId="{349F6464-ED60-4677-B17F-89ED37313292}" destId="{01166F76-BEC9-432A-8E0B-2393A376FBE2}" srcOrd="8" destOrd="0" presId="urn:microsoft.com/office/officeart/2005/8/layout/hProcess11"/>
    <dgm:cxn modelId="{61360CB2-4418-4257-B889-44B819B8DC6A}" type="presParOf" srcId="{01166F76-BEC9-432A-8E0B-2393A376FBE2}" destId="{D1859622-5085-4F0A-8CCC-D59E64AE4C3E}" srcOrd="0" destOrd="0" presId="urn:microsoft.com/office/officeart/2005/8/layout/hProcess11"/>
    <dgm:cxn modelId="{8AD8C4B5-E1FE-4BF3-AD0F-C746E31B9619}" type="presParOf" srcId="{01166F76-BEC9-432A-8E0B-2393A376FBE2}" destId="{47079E95-6560-4867-AE54-F8B715C7F284}" srcOrd="1" destOrd="0" presId="urn:microsoft.com/office/officeart/2005/8/layout/hProcess11"/>
    <dgm:cxn modelId="{6B2F9C5B-E2EA-4642-AADC-2B565D2B2B4B}" type="presParOf" srcId="{01166F76-BEC9-432A-8E0B-2393A376FBE2}" destId="{914D1408-E024-47E3-986E-8720EE010115}" srcOrd="2" destOrd="0" presId="urn:microsoft.com/office/officeart/2005/8/layout/hProcess11"/>
    <dgm:cxn modelId="{0A6A459C-963B-4682-BCFF-0DA641558E1F}" type="presParOf" srcId="{349F6464-ED60-4677-B17F-89ED37313292}" destId="{066B0EAE-6777-4403-A536-752941ABEB8F}" srcOrd="9" destOrd="0" presId="urn:microsoft.com/office/officeart/2005/8/layout/hProcess11"/>
    <dgm:cxn modelId="{AF58F8A8-5C28-489A-AC0E-E5F70722B1AF}" type="presParOf" srcId="{349F6464-ED60-4677-B17F-89ED37313292}" destId="{594988C0-F0A8-4704-8457-5FCD2E884E15}" srcOrd="10" destOrd="0" presId="urn:microsoft.com/office/officeart/2005/8/layout/hProcess11"/>
    <dgm:cxn modelId="{D0115223-1325-4BBB-9FA2-FFF691714960}" type="presParOf" srcId="{594988C0-F0A8-4704-8457-5FCD2E884E15}" destId="{DB1DA19F-EB8F-4CD0-9C4A-EA89F26AE69F}" srcOrd="0" destOrd="0" presId="urn:microsoft.com/office/officeart/2005/8/layout/hProcess11"/>
    <dgm:cxn modelId="{2EAF88E9-4461-4DB8-B2B0-EFE6E607C170}" type="presParOf" srcId="{594988C0-F0A8-4704-8457-5FCD2E884E15}" destId="{785044D5-3C8A-47D7-978F-E4DCCA06C31A}" srcOrd="1" destOrd="0" presId="urn:microsoft.com/office/officeart/2005/8/layout/hProcess11"/>
    <dgm:cxn modelId="{58C9244B-3CC7-49D9-9A42-ACE39847E3DE}" type="presParOf" srcId="{594988C0-F0A8-4704-8457-5FCD2E884E15}" destId="{38E8B830-B778-4849-AE35-09DF3605ECE3}" srcOrd="2" destOrd="0" presId="urn:microsoft.com/office/officeart/2005/8/layout/hProcess11"/>
    <dgm:cxn modelId="{D61EA550-C54E-459D-A8B4-4B8B69B14B1C}" type="presParOf" srcId="{349F6464-ED60-4677-B17F-89ED37313292}" destId="{CAC651E7-965C-4DE1-A0B9-158C18E2C0D8}" srcOrd="11" destOrd="0" presId="urn:microsoft.com/office/officeart/2005/8/layout/hProcess11"/>
    <dgm:cxn modelId="{5E922F18-D532-4696-83DC-E5293E0D7711}" type="presParOf" srcId="{349F6464-ED60-4677-B17F-89ED37313292}" destId="{0B1630C1-37D5-41F6-91DA-F0315A9BEB84}" srcOrd="12" destOrd="0" presId="urn:microsoft.com/office/officeart/2005/8/layout/hProcess11"/>
    <dgm:cxn modelId="{2F95298D-8C1B-4A73-BADD-984782B955A4}" type="presParOf" srcId="{0B1630C1-37D5-41F6-91DA-F0315A9BEB84}" destId="{A8C06296-73DB-4E72-B618-A057AA3E1D83}" srcOrd="0" destOrd="0" presId="urn:microsoft.com/office/officeart/2005/8/layout/hProcess11"/>
    <dgm:cxn modelId="{EA583BE5-F2EA-4855-9F3A-887F379A3166}" type="presParOf" srcId="{0B1630C1-37D5-41F6-91DA-F0315A9BEB84}" destId="{B0D6BC90-FC0B-4A9A-8C46-D226A9EA37FD}" srcOrd="1" destOrd="0" presId="urn:microsoft.com/office/officeart/2005/8/layout/hProcess11"/>
    <dgm:cxn modelId="{BF76A5BE-7702-42F8-B325-4E28FECA6256}" type="presParOf" srcId="{0B1630C1-37D5-41F6-91DA-F0315A9BEB84}" destId="{100135A0-9866-489D-80A5-A4BA68AD42C9}" srcOrd="2" destOrd="0" presId="urn:microsoft.com/office/officeart/2005/8/layout/hProcess11"/>
    <dgm:cxn modelId="{C3B44207-297D-49F9-8818-9DED47B23D12}" type="presParOf" srcId="{349F6464-ED60-4677-B17F-89ED37313292}" destId="{48852DB3-5A5B-47A3-A35C-04D63AB82EA4}" srcOrd="13" destOrd="0" presId="urn:microsoft.com/office/officeart/2005/8/layout/hProcess11"/>
    <dgm:cxn modelId="{3FE1F723-62A3-4D71-A36C-DBA45339CEBA}" type="presParOf" srcId="{349F6464-ED60-4677-B17F-89ED37313292}" destId="{B2228DDD-C27C-407E-B223-1288772F6253}" srcOrd="14" destOrd="0" presId="urn:microsoft.com/office/officeart/2005/8/layout/hProcess11"/>
    <dgm:cxn modelId="{333D1AEA-C229-438C-8787-7D065A4973AF}" type="presParOf" srcId="{B2228DDD-C27C-407E-B223-1288772F6253}" destId="{D94B4E32-62FE-44FE-A1BC-7472F3B58F1B}" srcOrd="0" destOrd="0" presId="urn:microsoft.com/office/officeart/2005/8/layout/hProcess11"/>
    <dgm:cxn modelId="{7BAB1090-9148-42FA-9D3D-169AB22CE275}" type="presParOf" srcId="{B2228DDD-C27C-407E-B223-1288772F6253}" destId="{721599E8-1CD1-42C2-AD3A-8EA6D3928AB7}" srcOrd="1" destOrd="0" presId="urn:microsoft.com/office/officeart/2005/8/layout/hProcess11"/>
    <dgm:cxn modelId="{ECDD065D-93F4-4E4A-9E16-DBB12A8AC273}" type="presParOf" srcId="{B2228DDD-C27C-407E-B223-1288772F6253}" destId="{E4D6AE63-7BD0-4C50-B874-6137EDA93713}" srcOrd="2" destOrd="0" presId="urn:microsoft.com/office/officeart/2005/8/layout/hProcess11"/>
    <dgm:cxn modelId="{692875CC-5AB0-48FE-B266-613CBA44E810}" type="presParOf" srcId="{349F6464-ED60-4677-B17F-89ED37313292}" destId="{46C31BE9-A7C4-4DB8-8485-5523750FC406}" srcOrd="15" destOrd="0" presId="urn:microsoft.com/office/officeart/2005/8/layout/hProcess11"/>
    <dgm:cxn modelId="{6EA37DD1-CD86-4E13-9DD5-6072304D1D82}" type="presParOf" srcId="{349F6464-ED60-4677-B17F-89ED37313292}" destId="{C3D62661-6753-43E6-84AD-DC9CDC9C4A17}" srcOrd="16" destOrd="0" presId="urn:microsoft.com/office/officeart/2005/8/layout/hProcess11"/>
    <dgm:cxn modelId="{AEEC37AC-EBD9-49BC-B8DE-AAD3D478BBE1}" type="presParOf" srcId="{C3D62661-6753-43E6-84AD-DC9CDC9C4A17}" destId="{B18D01C7-1D2F-42C8-9A54-CBE302C66736}" srcOrd="0" destOrd="0" presId="urn:microsoft.com/office/officeart/2005/8/layout/hProcess11"/>
    <dgm:cxn modelId="{B3769E04-9B86-4952-BE42-D9DF4A37D311}" type="presParOf" srcId="{C3D62661-6753-43E6-84AD-DC9CDC9C4A17}" destId="{B5876F6A-7FE1-4D1E-9FED-610DD6C4617A}" srcOrd="1" destOrd="0" presId="urn:microsoft.com/office/officeart/2005/8/layout/hProcess11"/>
    <dgm:cxn modelId="{934D5154-8FE8-4E30-AE43-14A79875F354}" type="presParOf" srcId="{C3D62661-6753-43E6-84AD-DC9CDC9C4A17}" destId="{8A9B968D-5794-4440-90AE-D2CE1C353157}"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2579E-CF21-49F9-BD64-0255016A665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ZA"/>
        </a:p>
      </dgm:t>
    </dgm:pt>
    <dgm:pt modelId="{85BE921E-0632-4D39-B5A2-FF5554D43FB8}">
      <dgm:prSet phldrT="[Text]">
        <dgm:style>
          <a:lnRef idx="1">
            <a:schemeClr val="accent5"/>
          </a:lnRef>
          <a:fillRef idx="3">
            <a:schemeClr val="accent5"/>
          </a:fillRef>
          <a:effectRef idx="2">
            <a:schemeClr val="accent5"/>
          </a:effectRef>
          <a:fontRef idx="minor">
            <a:schemeClr val="lt1"/>
          </a:fontRef>
        </dgm:style>
      </dgm:prSet>
      <dgm:spPr/>
      <dgm:t>
        <a:bodyPr/>
        <a:lstStyle/>
        <a:p>
          <a:r>
            <a:rPr lang="en-ZA" dirty="0" smtClean="0"/>
            <a:t>Review process</a:t>
          </a:r>
          <a:endParaRPr lang="en-ZA" dirty="0"/>
        </a:p>
      </dgm:t>
    </dgm:pt>
    <dgm:pt modelId="{E0E57075-7530-40F9-9D97-9290D59D97A1}" type="parTrans" cxnId="{0EB1747C-8FCD-436E-BCB8-3F161AE28B3B}">
      <dgm:prSet/>
      <dgm:spPr/>
      <dgm:t>
        <a:bodyPr/>
        <a:lstStyle/>
        <a:p>
          <a:endParaRPr lang="en-ZA"/>
        </a:p>
      </dgm:t>
    </dgm:pt>
    <dgm:pt modelId="{D4C9DDD6-F812-4A3E-AED9-0C94C0F65BA1}" type="sibTrans" cxnId="{0EB1747C-8FCD-436E-BCB8-3F161AE28B3B}">
      <dgm:prSet/>
      <dgm:spPr/>
      <dgm:t>
        <a:bodyPr/>
        <a:lstStyle/>
        <a:p>
          <a:endParaRPr lang="en-ZA"/>
        </a:p>
      </dgm:t>
    </dgm:pt>
    <dgm:pt modelId="{596F7933-9217-4C6E-9256-0A54F359CECB}">
      <dgm:prSet phldrT="[Text]" custT="1"/>
      <dgm:spPr/>
      <dgm:t>
        <a:bodyPr/>
        <a:lstStyle/>
        <a:p>
          <a:r>
            <a:rPr lang="en-ZA" sz="1600" dirty="0" smtClean="0">
              <a:solidFill>
                <a:srgbClr val="002060"/>
              </a:solidFill>
              <a:latin typeface="+mj-lt"/>
              <a:cs typeface="Arial" panose="020B0604020202020204" pitchFamily="34" charset="0"/>
            </a:rPr>
            <a:t>Assessed  the process followed  by departments to prepare and submit  strategic plans and APPs. </a:t>
          </a:r>
          <a:endParaRPr lang="en-ZA" sz="1600" dirty="0">
            <a:latin typeface="+mj-lt"/>
            <a:cs typeface="Arial" panose="020B0604020202020204" pitchFamily="34" charset="0"/>
          </a:endParaRPr>
        </a:p>
      </dgm:t>
    </dgm:pt>
    <dgm:pt modelId="{AEAAE22A-7350-44A8-B67D-094CF83EA2DD}" type="parTrans" cxnId="{12CAD1C9-F73A-4146-9940-04482FADF4EB}">
      <dgm:prSet/>
      <dgm:spPr/>
      <dgm:t>
        <a:bodyPr/>
        <a:lstStyle/>
        <a:p>
          <a:endParaRPr lang="en-ZA"/>
        </a:p>
      </dgm:t>
    </dgm:pt>
    <dgm:pt modelId="{DFAE949D-B5AE-489F-8744-097C6F6BAEAD}" type="sibTrans" cxnId="{12CAD1C9-F73A-4146-9940-04482FADF4EB}">
      <dgm:prSet/>
      <dgm:spPr/>
      <dgm:t>
        <a:bodyPr/>
        <a:lstStyle/>
        <a:p>
          <a:endParaRPr lang="en-ZA"/>
        </a:p>
      </dgm:t>
    </dgm:pt>
    <dgm:pt modelId="{DF54405E-A3D5-4351-AFBA-6BD1E1D6D4B0}">
      <dgm:prSet phldrT="[Text]">
        <dgm:style>
          <a:lnRef idx="0">
            <a:schemeClr val="accent4"/>
          </a:lnRef>
          <a:fillRef idx="3">
            <a:schemeClr val="accent4"/>
          </a:fillRef>
          <a:effectRef idx="3">
            <a:schemeClr val="accent4"/>
          </a:effectRef>
          <a:fontRef idx="minor">
            <a:schemeClr val="lt1"/>
          </a:fontRef>
        </dgm:style>
      </dgm:prSet>
      <dgm:spPr/>
      <dgm:t>
        <a:bodyPr/>
        <a:lstStyle/>
        <a:p>
          <a:r>
            <a:rPr lang="en-ZA" dirty="0" smtClean="0"/>
            <a:t>Reporting</a:t>
          </a:r>
          <a:endParaRPr lang="en-ZA" dirty="0"/>
        </a:p>
      </dgm:t>
    </dgm:pt>
    <dgm:pt modelId="{6C2EDC53-B9C1-4929-ACA3-81AFF0FA4BFF}" type="parTrans" cxnId="{9BA033AE-2468-412E-82DA-C0FF6DFC73BB}">
      <dgm:prSet/>
      <dgm:spPr/>
      <dgm:t>
        <a:bodyPr/>
        <a:lstStyle/>
        <a:p>
          <a:endParaRPr lang="en-ZA"/>
        </a:p>
      </dgm:t>
    </dgm:pt>
    <dgm:pt modelId="{EC12C537-B6D3-47F5-8A5D-805C523674DA}" type="sibTrans" cxnId="{9BA033AE-2468-412E-82DA-C0FF6DFC73BB}">
      <dgm:prSet/>
      <dgm:spPr/>
      <dgm:t>
        <a:bodyPr/>
        <a:lstStyle/>
        <a:p>
          <a:endParaRPr lang="en-ZA"/>
        </a:p>
      </dgm:t>
    </dgm:pt>
    <dgm:pt modelId="{638DA421-4F5F-431C-BFC3-9D286582A802}">
      <dgm:prSet phldrT="[Text]" custT="1"/>
      <dgm:spPr/>
      <dgm:t>
        <a:bodyPr/>
        <a:lstStyle/>
        <a:p>
          <a:r>
            <a:rPr lang="en-ZA" sz="1600" b="0" dirty="0" smtClean="0">
              <a:solidFill>
                <a:srgbClr val="002060"/>
              </a:solidFill>
              <a:latin typeface="+mn-lt"/>
              <a:cs typeface="Arial" panose="020B0604020202020204" pitchFamily="34" charset="0"/>
            </a:rPr>
            <a:t>Findings from the review </a:t>
          </a:r>
          <a:r>
            <a:rPr lang="en-ZA" sz="1600" dirty="0" smtClean="0">
              <a:solidFill>
                <a:srgbClr val="002060"/>
              </a:solidFill>
              <a:latin typeface="+mn-lt"/>
              <a:cs typeface="Arial" panose="020B0604020202020204" pitchFamily="34" charset="0"/>
            </a:rPr>
            <a:t>are  communicated in the 2016-17 interim management report to enable changes to be made.</a:t>
          </a:r>
          <a:endParaRPr lang="en-ZA" sz="1600" dirty="0">
            <a:solidFill>
              <a:srgbClr val="002060"/>
            </a:solidFill>
            <a:latin typeface="+mn-lt"/>
            <a:cs typeface="Arial" panose="020B0604020202020204" pitchFamily="34" charset="0"/>
          </a:endParaRPr>
        </a:p>
      </dgm:t>
    </dgm:pt>
    <dgm:pt modelId="{78AE6FB2-9A0E-4D83-9C40-2BA577D17BA3}" type="parTrans" cxnId="{7DA4DF70-7B7B-48C2-B8B4-A0CD51E2514C}">
      <dgm:prSet/>
      <dgm:spPr/>
      <dgm:t>
        <a:bodyPr/>
        <a:lstStyle/>
        <a:p>
          <a:endParaRPr lang="en-ZA"/>
        </a:p>
      </dgm:t>
    </dgm:pt>
    <dgm:pt modelId="{7ECC61E3-AC90-4FD6-8AB7-6E8E2D7B847F}" type="sibTrans" cxnId="{7DA4DF70-7B7B-48C2-B8B4-A0CD51E2514C}">
      <dgm:prSet/>
      <dgm:spPr/>
      <dgm:t>
        <a:bodyPr/>
        <a:lstStyle/>
        <a:p>
          <a:endParaRPr lang="en-ZA"/>
        </a:p>
      </dgm:t>
    </dgm:pt>
    <dgm:pt modelId="{E6A16731-BC77-42FB-BDDD-048BE1D78DF5}">
      <dgm:prSet phldrT="[Text]" custT="1"/>
      <dgm:spPr/>
      <dgm:t>
        <a:bodyPr/>
        <a:lstStyle/>
        <a:p>
          <a:r>
            <a:rPr lang="en-ZA" sz="1600" dirty="0" smtClean="0">
              <a:solidFill>
                <a:srgbClr val="002060"/>
              </a:solidFill>
              <a:latin typeface="+mn-lt"/>
              <a:cs typeface="Arial" panose="020B0604020202020204" pitchFamily="34" charset="0"/>
            </a:rPr>
            <a:t>Findings relevant to the interim review do not have an impact on the audit conclusion on usefulness or reliability of the selected programmes for the PFMA 2016-17  year end audit. </a:t>
          </a:r>
          <a:endParaRPr lang="en-ZA" sz="1600" dirty="0">
            <a:solidFill>
              <a:srgbClr val="002060"/>
            </a:solidFill>
            <a:latin typeface="+mn-lt"/>
            <a:cs typeface="Arial" panose="020B0604020202020204" pitchFamily="34" charset="0"/>
          </a:endParaRPr>
        </a:p>
      </dgm:t>
    </dgm:pt>
    <dgm:pt modelId="{0DD8B7EB-2B58-416A-8A84-E1796BE87940}" type="parTrans" cxnId="{DF08E5B1-BEAD-4C2C-ADAC-954DEFDE9A0B}">
      <dgm:prSet/>
      <dgm:spPr/>
      <dgm:t>
        <a:bodyPr/>
        <a:lstStyle/>
        <a:p>
          <a:endParaRPr lang="en-ZA"/>
        </a:p>
      </dgm:t>
    </dgm:pt>
    <dgm:pt modelId="{DD7766DF-9CDD-49F3-8413-1126ACA7521B}" type="sibTrans" cxnId="{DF08E5B1-BEAD-4C2C-ADAC-954DEFDE9A0B}">
      <dgm:prSet/>
      <dgm:spPr/>
      <dgm:t>
        <a:bodyPr/>
        <a:lstStyle/>
        <a:p>
          <a:endParaRPr lang="en-ZA"/>
        </a:p>
      </dgm:t>
    </dgm:pt>
    <dgm:pt modelId="{0D941674-3A85-4802-8375-FD070DE813D7}">
      <dgm:prSet phldrT="[Text]" custT="1"/>
      <dgm:spPr/>
      <dgm:t>
        <a:bodyPr/>
        <a:lstStyle/>
        <a:p>
          <a:r>
            <a:rPr lang="en-ZA" sz="1600" dirty="0" smtClean="0">
              <a:solidFill>
                <a:srgbClr val="002060"/>
              </a:solidFill>
              <a:latin typeface="+mj-lt"/>
              <a:cs typeface="Arial" panose="020B0604020202020204" pitchFamily="34" charset="0"/>
            </a:rPr>
            <a:t>Assessed the </a:t>
          </a:r>
          <a:r>
            <a:rPr lang="en-ZA" sz="1600" b="1" dirty="0" smtClean="0">
              <a:solidFill>
                <a:srgbClr val="002060"/>
              </a:solidFill>
              <a:latin typeface="+mj-lt"/>
              <a:cs typeface="Arial" panose="020B0604020202020204" pitchFamily="34" charset="0"/>
            </a:rPr>
            <a:t>measurability and relevance</a:t>
          </a:r>
          <a:r>
            <a:rPr lang="en-ZA" sz="1600" dirty="0" smtClean="0">
              <a:solidFill>
                <a:srgbClr val="002060"/>
              </a:solidFill>
              <a:latin typeface="+mj-lt"/>
              <a:cs typeface="Arial" panose="020B0604020202020204" pitchFamily="34" charset="0"/>
            </a:rPr>
            <a:t> of the final draft indicators and targets planned for selected programmes </a:t>
          </a:r>
          <a:endParaRPr lang="en-ZA" sz="1600" dirty="0">
            <a:latin typeface="+mj-lt"/>
            <a:cs typeface="Arial" panose="020B0604020202020204" pitchFamily="34" charset="0"/>
          </a:endParaRPr>
        </a:p>
      </dgm:t>
    </dgm:pt>
    <dgm:pt modelId="{D1D07634-8029-4230-9D3C-C46002CC072F}" type="parTrans" cxnId="{A845F156-2A90-443D-B089-40640A5BAECA}">
      <dgm:prSet/>
      <dgm:spPr/>
      <dgm:t>
        <a:bodyPr/>
        <a:lstStyle/>
        <a:p>
          <a:endParaRPr lang="en-ZA"/>
        </a:p>
      </dgm:t>
    </dgm:pt>
    <dgm:pt modelId="{70B9990F-ED01-41DC-BC48-43AAAF771228}" type="sibTrans" cxnId="{A845F156-2A90-443D-B089-40640A5BAECA}">
      <dgm:prSet/>
      <dgm:spPr/>
      <dgm:t>
        <a:bodyPr/>
        <a:lstStyle/>
        <a:p>
          <a:endParaRPr lang="en-ZA"/>
        </a:p>
      </dgm:t>
    </dgm:pt>
    <dgm:pt modelId="{02C2C898-C3E0-4EB7-906D-6FAA621BF7A2}" type="pres">
      <dgm:prSet presAssocID="{7332579E-CF21-49F9-BD64-0255016A665E}" presName="linearFlow" presStyleCnt="0">
        <dgm:presLayoutVars>
          <dgm:dir/>
          <dgm:animLvl val="lvl"/>
          <dgm:resizeHandles val="exact"/>
        </dgm:presLayoutVars>
      </dgm:prSet>
      <dgm:spPr/>
      <dgm:t>
        <a:bodyPr/>
        <a:lstStyle/>
        <a:p>
          <a:endParaRPr lang="en-ZA"/>
        </a:p>
      </dgm:t>
    </dgm:pt>
    <dgm:pt modelId="{712B57AE-6D73-4CE0-A345-8F376011258F}" type="pres">
      <dgm:prSet presAssocID="{85BE921E-0632-4D39-B5A2-FF5554D43FB8}" presName="composite" presStyleCnt="0"/>
      <dgm:spPr/>
    </dgm:pt>
    <dgm:pt modelId="{A038F76C-C99C-4024-94D1-3F3FCA6A1AE8}" type="pres">
      <dgm:prSet presAssocID="{85BE921E-0632-4D39-B5A2-FF5554D43FB8}" presName="parentText" presStyleLbl="alignNode1" presStyleIdx="0" presStyleCnt="2">
        <dgm:presLayoutVars>
          <dgm:chMax val="1"/>
          <dgm:bulletEnabled val="1"/>
        </dgm:presLayoutVars>
      </dgm:prSet>
      <dgm:spPr/>
      <dgm:t>
        <a:bodyPr/>
        <a:lstStyle/>
        <a:p>
          <a:endParaRPr lang="en-ZA"/>
        </a:p>
      </dgm:t>
    </dgm:pt>
    <dgm:pt modelId="{F0A3C9F1-F84A-4B9C-A057-9C38D99B64E4}" type="pres">
      <dgm:prSet presAssocID="{85BE921E-0632-4D39-B5A2-FF5554D43FB8}" presName="descendantText" presStyleLbl="alignAcc1" presStyleIdx="0" presStyleCnt="2" custScaleY="100249">
        <dgm:presLayoutVars>
          <dgm:bulletEnabled val="1"/>
        </dgm:presLayoutVars>
      </dgm:prSet>
      <dgm:spPr/>
      <dgm:t>
        <a:bodyPr/>
        <a:lstStyle/>
        <a:p>
          <a:endParaRPr lang="en-ZA"/>
        </a:p>
      </dgm:t>
    </dgm:pt>
    <dgm:pt modelId="{3E58087A-A6E7-4284-8C76-BA6F957CC9D6}" type="pres">
      <dgm:prSet presAssocID="{D4C9DDD6-F812-4A3E-AED9-0C94C0F65BA1}" presName="sp" presStyleCnt="0"/>
      <dgm:spPr/>
    </dgm:pt>
    <dgm:pt modelId="{DA93E90B-7A00-48A6-8462-F405E691B62A}" type="pres">
      <dgm:prSet presAssocID="{DF54405E-A3D5-4351-AFBA-6BD1E1D6D4B0}" presName="composite" presStyleCnt="0"/>
      <dgm:spPr/>
    </dgm:pt>
    <dgm:pt modelId="{12300269-6050-44F2-A829-EB47629E1751}" type="pres">
      <dgm:prSet presAssocID="{DF54405E-A3D5-4351-AFBA-6BD1E1D6D4B0}" presName="parentText" presStyleLbl="alignNode1" presStyleIdx="1" presStyleCnt="2">
        <dgm:presLayoutVars>
          <dgm:chMax val="1"/>
          <dgm:bulletEnabled val="1"/>
        </dgm:presLayoutVars>
      </dgm:prSet>
      <dgm:spPr/>
      <dgm:t>
        <a:bodyPr/>
        <a:lstStyle/>
        <a:p>
          <a:endParaRPr lang="en-ZA"/>
        </a:p>
      </dgm:t>
    </dgm:pt>
    <dgm:pt modelId="{6ADB453C-4FDD-4980-9DE8-B33400CC1D68}" type="pres">
      <dgm:prSet presAssocID="{DF54405E-A3D5-4351-AFBA-6BD1E1D6D4B0}" presName="descendantText" presStyleLbl="alignAcc1" presStyleIdx="1" presStyleCnt="2" custScaleY="128949" custLinFactNeighborX="-1462" custLinFactNeighborY="-1845">
        <dgm:presLayoutVars>
          <dgm:bulletEnabled val="1"/>
        </dgm:presLayoutVars>
      </dgm:prSet>
      <dgm:spPr/>
      <dgm:t>
        <a:bodyPr/>
        <a:lstStyle/>
        <a:p>
          <a:endParaRPr lang="en-ZA"/>
        </a:p>
      </dgm:t>
    </dgm:pt>
  </dgm:ptLst>
  <dgm:cxnLst>
    <dgm:cxn modelId="{C56F6DBE-E819-46AA-BFFE-D725295DDEFC}" type="presOf" srcId="{E6A16731-BC77-42FB-BDDD-048BE1D78DF5}" destId="{6ADB453C-4FDD-4980-9DE8-B33400CC1D68}" srcOrd="0" destOrd="1" presId="urn:microsoft.com/office/officeart/2005/8/layout/chevron2"/>
    <dgm:cxn modelId="{7B704292-BFA2-4944-923F-81CE0ED0E3BC}" type="presOf" srcId="{85BE921E-0632-4D39-B5A2-FF5554D43FB8}" destId="{A038F76C-C99C-4024-94D1-3F3FCA6A1AE8}" srcOrd="0" destOrd="0" presId="urn:microsoft.com/office/officeart/2005/8/layout/chevron2"/>
    <dgm:cxn modelId="{12CAD1C9-F73A-4146-9940-04482FADF4EB}" srcId="{85BE921E-0632-4D39-B5A2-FF5554D43FB8}" destId="{596F7933-9217-4C6E-9256-0A54F359CECB}" srcOrd="0" destOrd="0" parTransId="{AEAAE22A-7350-44A8-B67D-094CF83EA2DD}" sibTransId="{DFAE949D-B5AE-489F-8744-097C6F6BAEAD}"/>
    <dgm:cxn modelId="{0EB1747C-8FCD-436E-BCB8-3F161AE28B3B}" srcId="{7332579E-CF21-49F9-BD64-0255016A665E}" destId="{85BE921E-0632-4D39-B5A2-FF5554D43FB8}" srcOrd="0" destOrd="0" parTransId="{E0E57075-7530-40F9-9D97-9290D59D97A1}" sibTransId="{D4C9DDD6-F812-4A3E-AED9-0C94C0F65BA1}"/>
    <dgm:cxn modelId="{A845F156-2A90-443D-B089-40640A5BAECA}" srcId="{85BE921E-0632-4D39-B5A2-FF5554D43FB8}" destId="{0D941674-3A85-4802-8375-FD070DE813D7}" srcOrd="1" destOrd="0" parTransId="{D1D07634-8029-4230-9D3C-C46002CC072F}" sibTransId="{70B9990F-ED01-41DC-BC48-43AAAF771228}"/>
    <dgm:cxn modelId="{E36285BE-195F-45CD-B52D-7244A89F59AE}" type="presOf" srcId="{7332579E-CF21-49F9-BD64-0255016A665E}" destId="{02C2C898-C3E0-4EB7-906D-6FAA621BF7A2}" srcOrd="0" destOrd="0" presId="urn:microsoft.com/office/officeart/2005/8/layout/chevron2"/>
    <dgm:cxn modelId="{DF08E5B1-BEAD-4C2C-ADAC-954DEFDE9A0B}" srcId="{DF54405E-A3D5-4351-AFBA-6BD1E1D6D4B0}" destId="{E6A16731-BC77-42FB-BDDD-048BE1D78DF5}" srcOrd="1" destOrd="0" parTransId="{0DD8B7EB-2B58-416A-8A84-E1796BE87940}" sibTransId="{DD7766DF-9CDD-49F3-8413-1126ACA7521B}"/>
    <dgm:cxn modelId="{53DD843D-C274-4B35-B79C-F993D90DEB71}" type="presOf" srcId="{638DA421-4F5F-431C-BFC3-9D286582A802}" destId="{6ADB453C-4FDD-4980-9DE8-B33400CC1D68}" srcOrd="0" destOrd="0" presId="urn:microsoft.com/office/officeart/2005/8/layout/chevron2"/>
    <dgm:cxn modelId="{9BA033AE-2468-412E-82DA-C0FF6DFC73BB}" srcId="{7332579E-CF21-49F9-BD64-0255016A665E}" destId="{DF54405E-A3D5-4351-AFBA-6BD1E1D6D4B0}" srcOrd="1" destOrd="0" parTransId="{6C2EDC53-B9C1-4929-ACA3-81AFF0FA4BFF}" sibTransId="{EC12C537-B6D3-47F5-8A5D-805C523674DA}"/>
    <dgm:cxn modelId="{6778614C-1EAB-415F-8DAC-82A8DE102FF3}" type="presOf" srcId="{596F7933-9217-4C6E-9256-0A54F359CECB}" destId="{F0A3C9F1-F84A-4B9C-A057-9C38D99B64E4}" srcOrd="0" destOrd="0" presId="urn:microsoft.com/office/officeart/2005/8/layout/chevron2"/>
    <dgm:cxn modelId="{7DA4DF70-7B7B-48C2-B8B4-A0CD51E2514C}" srcId="{DF54405E-A3D5-4351-AFBA-6BD1E1D6D4B0}" destId="{638DA421-4F5F-431C-BFC3-9D286582A802}" srcOrd="0" destOrd="0" parTransId="{78AE6FB2-9A0E-4D83-9C40-2BA577D17BA3}" sibTransId="{7ECC61E3-AC90-4FD6-8AB7-6E8E2D7B847F}"/>
    <dgm:cxn modelId="{497C5708-FEE8-45C3-AD30-435465FC29DC}" type="presOf" srcId="{DF54405E-A3D5-4351-AFBA-6BD1E1D6D4B0}" destId="{12300269-6050-44F2-A829-EB47629E1751}" srcOrd="0" destOrd="0" presId="urn:microsoft.com/office/officeart/2005/8/layout/chevron2"/>
    <dgm:cxn modelId="{CED95D01-803E-455A-AB1A-28A200E3137B}" type="presOf" srcId="{0D941674-3A85-4802-8375-FD070DE813D7}" destId="{F0A3C9F1-F84A-4B9C-A057-9C38D99B64E4}" srcOrd="0" destOrd="1" presId="urn:microsoft.com/office/officeart/2005/8/layout/chevron2"/>
    <dgm:cxn modelId="{C2C7BFE0-4CE1-43A9-AC46-F14495D9E1E0}" type="presParOf" srcId="{02C2C898-C3E0-4EB7-906D-6FAA621BF7A2}" destId="{712B57AE-6D73-4CE0-A345-8F376011258F}" srcOrd="0" destOrd="0" presId="urn:microsoft.com/office/officeart/2005/8/layout/chevron2"/>
    <dgm:cxn modelId="{EAB67E67-A77D-4CE4-BD98-4D6A895B181E}" type="presParOf" srcId="{712B57AE-6D73-4CE0-A345-8F376011258F}" destId="{A038F76C-C99C-4024-94D1-3F3FCA6A1AE8}" srcOrd="0" destOrd="0" presId="urn:microsoft.com/office/officeart/2005/8/layout/chevron2"/>
    <dgm:cxn modelId="{D8FD714B-0095-45B5-A670-2E3AC548EE04}" type="presParOf" srcId="{712B57AE-6D73-4CE0-A345-8F376011258F}" destId="{F0A3C9F1-F84A-4B9C-A057-9C38D99B64E4}" srcOrd="1" destOrd="0" presId="urn:microsoft.com/office/officeart/2005/8/layout/chevron2"/>
    <dgm:cxn modelId="{968FFD9E-5380-40C2-B938-E20F440DF15B}" type="presParOf" srcId="{02C2C898-C3E0-4EB7-906D-6FAA621BF7A2}" destId="{3E58087A-A6E7-4284-8C76-BA6F957CC9D6}" srcOrd="1" destOrd="0" presId="urn:microsoft.com/office/officeart/2005/8/layout/chevron2"/>
    <dgm:cxn modelId="{31F63FCE-0BA1-4680-841D-F40FE9250D1D}" type="presParOf" srcId="{02C2C898-C3E0-4EB7-906D-6FAA621BF7A2}" destId="{DA93E90B-7A00-48A6-8462-F405E691B62A}" srcOrd="2" destOrd="0" presId="urn:microsoft.com/office/officeart/2005/8/layout/chevron2"/>
    <dgm:cxn modelId="{2FC96CC2-BE3B-4580-A6BE-ED3193C3EFB6}" type="presParOf" srcId="{DA93E90B-7A00-48A6-8462-F405E691B62A}" destId="{12300269-6050-44F2-A829-EB47629E1751}" srcOrd="0" destOrd="0" presId="urn:microsoft.com/office/officeart/2005/8/layout/chevron2"/>
    <dgm:cxn modelId="{C4D32634-D3EC-485A-ACBB-865A609B2826}" type="presParOf" srcId="{DA93E90B-7A00-48A6-8462-F405E691B62A}" destId="{6ADB453C-4FDD-4980-9DE8-B33400CC1D68}"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345489-9041-47BD-9942-2EA708905CA5}" type="doc">
      <dgm:prSet loTypeId="urn:microsoft.com/office/officeart/2005/8/layout/process5" loCatId="process" qsTypeId="urn:microsoft.com/office/officeart/2005/8/quickstyle/simple5" qsCatId="simple" csTypeId="urn:microsoft.com/office/officeart/2005/8/colors/colorful1#1" csCatId="colorful" phldr="1"/>
      <dgm:spPr/>
      <dgm:t>
        <a:bodyPr/>
        <a:lstStyle/>
        <a:p>
          <a:endParaRPr lang="en-US"/>
        </a:p>
      </dgm:t>
    </dgm:pt>
    <dgm:pt modelId="{3E33F35E-57D7-4B5C-A9DD-B9EE86940FC5}">
      <dgm:prSet phldrT="[Text]" custT="1"/>
      <dgm:spPr/>
      <dgm:t>
        <a:bodyPr/>
        <a:lstStyle/>
        <a:p>
          <a:r>
            <a:rPr lang="en-US" sz="1600" b="1" dirty="0" smtClean="0"/>
            <a:t>Does the APP align with MTSF?</a:t>
          </a:r>
          <a:endParaRPr lang="en-US" sz="1600" b="1" dirty="0"/>
        </a:p>
      </dgm:t>
    </dgm:pt>
    <dgm:pt modelId="{7A74ACE8-2A4B-439C-893F-E3B5157018BC}" type="parTrans" cxnId="{2BD39D9F-A7C4-4DE4-8F3A-E857616A61B7}">
      <dgm:prSet/>
      <dgm:spPr/>
      <dgm:t>
        <a:bodyPr/>
        <a:lstStyle/>
        <a:p>
          <a:endParaRPr lang="en-US"/>
        </a:p>
      </dgm:t>
    </dgm:pt>
    <dgm:pt modelId="{4BDCF0B0-C968-47CB-BCAF-CB6B4BE4F04C}" type="sibTrans" cxnId="{2BD39D9F-A7C4-4DE4-8F3A-E857616A61B7}">
      <dgm:prSet/>
      <dgm:spPr/>
      <dgm:t>
        <a:bodyPr/>
        <a:lstStyle/>
        <a:p>
          <a:endParaRPr lang="en-US"/>
        </a:p>
      </dgm:t>
    </dgm:pt>
    <dgm:pt modelId="{0181893F-442E-4F4F-8B15-6CAA39AB9594}">
      <dgm:prSet phldrT="[Text]" custT="1"/>
      <dgm:spPr/>
      <dgm:t>
        <a:bodyPr/>
        <a:lstStyle/>
        <a:p>
          <a:r>
            <a:rPr lang="en-ZA" sz="1600" b="1" dirty="0" smtClean="0">
              <a:latin typeface="+mn-lt"/>
              <a:cs typeface="Arial" pitchFamily="34" charset="0"/>
            </a:rPr>
            <a:t>Are adequate resources (human and financial) available to achieve APPs?</a:t>
          </a:r>
          <a:endParaRPr lang="en-US" sz="1600" b="1" dirty="0">
            <a:latin typeface="+mn-lt"/>
          </a:endParaRPr>
        </a:p>
      </dgm:t>
    </dgm:pt>
    <dgm:pt modelId="{FCC2EF56-A9CF-4B3E-86E5-38BA93B1C6E9}" type="parTrans" cxnId="{07EAE27E-6063-4054-9512-C2512E621982}">
      <dgm:prSet/>
      <dgm:spPr/>
      <dgm:t>
        <a:bodyPr/>
        <a:lstStyle/>
        <a:p>
          <a:endParaRPr lang="en-US"/>
        </a:p>
      </dgm:t>
    </dgm:pt>
    <dgm:pt modelId="{5FFE89E7-B33A-425E-BA09-218D5D8DC212}" type="sibTrans" cxnId="{07EAE27E-6063-4054-9512-C2512E621982}">
      <dgm:prSet/>
      <dgm:spPr/>
      <dgm:t>
        <a:bodyPr/>
        <a:lstStyle/>
        <a:p>
          <a:endParaRPr lang="en-US"/>
        </a:p>
      </dgm:t>
    </dgm:pt>
    <dgm:pt modelId="{ABFFC975-CF6B-41F2-B82E-79D3CE001DB8}">
      <dgm:prSet phldrT="[Text]" custT="1"/>
      <dgm:spPr/>
      <dgm:t>
        <a:bodyPr/>
        <a:lstStyle/>
        <a:p>
          <a:r>
            <a:rPr lang="en-US" sz="1600" b="1" dirty="0" smtClean="0"/>
            <a:t>How can the APP be  achieved e.g. Performance contracts/ monitoring</a:t>
          </a:r>
          <a:endParaRPr lang="en-US" sz="1600" b="1" dirty="0"/>
        </a:p>
      </dgm:t>
    </dgm:pt>
    <dgm:pt modelId="{FB569B31-5CAF-4C50-8078-08F58F8A35D7}" type="parTrans" cxnId="{41B856D0-B00F-4E7D-BC64-8E7EB2127174}">
      <dgm:prSet/>
      <dgm:spPr/>
      <dgm:t>
        <a:bodyPr/>
        <a:lstStyle/>
        <a:p>
          <a:endParaRPr lang="en-US"/>
        </a:p>
      </dgm:t>
    </dgm:pt>
    <dgm:pt modelId="{620E4A2B-0597-426F-B7E6-CE44FFAB2DDD}" type="sibTrans" cxnId="{41B856D0-B00F-4E7D-BC64-8E7EB2127174}">
      <dgm:prSet/>
      <dgm:spPr/>
      <dgm:t>
        <a:bodyPr/>
        <a:lstStyle/>
        <a:p>
          <a:endParaRPr lang="en-US"/>
        </a:p>
      </dgm:t>
    </dgm:pt>
    <dgm:pt modelId="{2F21F2F0-769E-464C-B6F4-C8CB0620D18A}">
      <dgm:prSet/>
      <dgm:spPr/>
      <dgm:t>
        <a:bodyPr/>
        <a:lstStyle/>
        <a:p>
          <a:r>
            <a:rPr lang="en-US" b="1" dirty="0" smtClean="0"/>
            <a:t>Review annual achievement against APP targets</a:t>
          </a:r>
          <a:endParaRPr lang="en-US" b="1" dirty="0"/>
        </a:p>
      </dgm:t>
    </dgm:pt>
    <dgm:pt modelId="{85947A7B-4453-4E0C-A78B-37D74F3B0DE9}" type="parTrans" cxnId="{A030E34A-7FFD-4DCC-A97E-C8834CEAD26D}">
      <dgm:prSet/>
      <dgm:spPr/>
      <dgm:t>
        <a:bodyPr/>
        <a:lstStyle/>
        <a:p>
          <a:endParaRPr lang="en-US"/>
        </a:p>
      </dgm:t>
    </dgm:pt>
    <dgm:pt modelId="{881C2452-DEA7-464B-B13D-9C1EE7A54633}" type="sibTrans" cxnId="{A030E34A-7FFD-4DCC-A97E-C8834CEAD26D}">
      <dgm:prSet/>
      <dgm:spPr/>
      <dgm:t>
        <a:bodyPr/>
        <a:lstStyle/>
        <a:p>
          <a:endParaRPr lang="en-US"/>
        </a:p>
      </dgm:t>
    </dgm:pt>
    <dgm:pt modelId="{3BC095B3-8ABC-4C0B-A5C0-7A8DC2861827}">
      <dgm:prSet phldrT="[Text]" custT="1"/>
      <dgm:spPr/>
      <dgm:t>
        <a:bodyPr/>
        <a:lstStyle/>
        <a:p>
          <a:r>
            <a:rPr lang="en-US" sz="1600" b="1" dirty="0" smtClean="0"/>
            <a:t>Are indicators relevant and complete?</a:t>
          </a:r>
          <a:endParaRPr lang="en-US" sz="1600" b="1" dirty="0"/>
        </a:p>
      </dgm:t>
    </dgm:pt>
    <dgm:pt modelId="{AA572513-CA25-4A50-8831-9F482BFBF8FD}" type="parTrans" cxnId="{33506EDE-C98F-4020-8A6A-F0EE581DC861}">
      <dgm:prSet/>
      <dgm:spPr/>
      <dgm:t>
        <a:bodyPr/>
        <a:lstStyle/>
        <a:p>
          <a:endParaRPr lang="en-ZA"/>
        </a:p>
      </dgm:t>
    </dgm:pt>
    <dgm:pt modelId="{7FD0A786-DEEC-404C-A1C4-02EBA885B48D}" type="sibTrans" cxnId="{33506EDE-C98F-4020-8A6A-F0EE581DC861}">
      <dgm:prSet/>
      <dgm:spPr/>
      <dgm:t>
        <a:bodyPr/>
        <a:lstStyle/>
        <a:p>
          <a:endParaRPr lang="en-ZA"/>
        </a:p>
      </dgm:t>
    </dgm:pt>
    <dgm:pt modelId="{B04F69AF-6D0C-4677-8054-876BC8F9E54B}">
      <dgm:prSet phldrT="[Text]" custT="1"/>
      <dgm:spPr/>
      <dgm:t>
        <a:bodyPr/>
        <a:lstStyle/>
        <a:p>
          <a:r>
            <a:rPr lang="en-US" sz="1600" b="1" dirty="0" smtClean="0"/>
            <a:t>Is there a logical link between objectives, indicators and targets?</a:t>
          </a:r>
          <a:endParaRPr lang="en-US" sz="1600" b="1" dirty="0"/>
        </a:p>
      </dgm:t>
    </dgm:pt>
    <dgm:pt modelId="{870E4C68-9941-4BD1-A038-EB57F2B9C151}" type="parTrans" cxnId="{0C00D29A-0409-4FB7-B6D9-C4EA36115FC1}">
      <dgm:prSet/>
      <dgm:spPr/>
      <dgm:t>
        <a:bodyPr/>
        <a:lstStyle/>
        <a:p>
          <a:endParaRPr lang="en-ZA"/>
        </a:p>
      </dgm:t>
    </dgm:pt>
    <dgm:pt modelId="{0F47A541-6BCB-41F1-A0D9-75E52ECD22B4}" type="sibTrans" cxnId="{0C00D29A-0409-4FB7-B6D9-C4EA36115FC1}">
      <dgm:prSet/>
      <dgm:spPr/>
      <dgm:t>
        <a:bodyPr/>
        <a:lstStyle/>
        <a:p>
          <a:endParaRPr lang="en-ZA"/>
        </a:p>
      </dgm:t>
    </dgm:pt>
    <dgm:pt modelId="{367B239F-C120-41E5-B348-8FD3B104791F}">
      <dgm:prSet phldrT="[Text]" custT="1"/>
      <dgm:spPr/>
      <dgm:t>
        <a:bodyPr/>
        <a:lstStyle/>
        <a:p>
          <a:r>
            <a:rPr lang="en-ZA" sz="1600" b="1" dirty="0" smtClean="0">
              <a:latin typeface="+mn-lt"/>
              <a:cs typeface="Arial" pitchFamily="34" charset="0"/>
            </a:rPr>
            <a:t>Are the targets realistic </a:t>
          </a:r>
          <a:r>
            <a:rPr lang="en-ZA" sz="1600" b="1" baseline="0" dirty="0" smtClean="0">
              <a:latin typeface="+mn-lt"/>
              <a:cs typeface="Arial" pitchFamily="34" charset="0"/>
            </a:rPr>
            <a:t>i.e. SMART?</a:t>
          </a:r>
          <a:endParaRPr lang="en-US" sz="1600" b="1" dirty="0">
            <a:latin typeface="+mn-lt"/>
          </a:endParaRPr>
        </a:p>
      </dgm:t>
    </dgm:pt>
    <dgm:pt modelId="{5967BAFA-D045-433E-8BC9-0E04691057D7}" type="parTrans" cxnId="{9E9961A7-0929-4CB9-BF91-DCAE5D2ED5E5}">
      <dgm:prSet/>
      <dgm:spPr/>
      <dgm:t>
        <a:bodyPr/>
        <a:lstStyle/>
        <a:p>
          <a:endParaRPr lang="en-ZA"/>
        </a:p>
      </dgm:t>
    </dgm:pt>
    <dgm:pt modelId="{62C99C21-E8E2-4369-944A-100D8B3572C6}" type="sibTrans" cxnId="{9E9961A7-0929-4CB9-BF91-DCAE5D2ED5E5}">
      <dgm:prSet/>
      <dgm:spPr/>
      <dgm:t>
        <a:bodyPr/>
        <a:lstStyle/>
        <a:p>
          <a:endParaRPr lang="en-ZA"/>
        </a:p>
      </dgm:t>
    </dgm:pt>
    <dgm:pt modelId="{D975AC39-F186-49DC-A51A-B37E569A2F15}">
      <dgm:prSet phldrT="[Text]" custT="1"/>
      <dgm:spPr/>
      <dgm:t>
        <a:bodyPr/>
        <a:lstStyle/>
        <a:p>
          <a:r>
            <a:rPr lang="en-US" sz="1600" b="1" dirty="0" smtClean="0"/>
            <a:t>Review quarterly progress against  APP targets</a:t>
          </a:r>
          <a:endParaRPr lang="en-US" sz="1600" b="1" dirty="0"/>
        </a:p>
      </dgm:t>
    </dgm:pt>
    <dgm:pt modelId="{CC05329F-2914-44CC-8EAF-4E782195BEA7}" type="parTrans" cxnId="{CA94C661-C1F6-49DE-A57A-AD49AED40892}">
      <dgm:prSet/>
      <dgm:spPr/>
      <dgm:t>
        <a:bodyPr/>
        <a:lstStyle/>
        <a:p>
          <a:endParaRPr lang="en-ZA"/>
        </a:p>
      </dgm:t>
    </dgm:pt>
    <dgm:pt modelId="{C45D503A-F39A-45FD-8205-5108425EEA39}" type="sibTrans" cxnId="{CA94C661-C1F6-49DE-A57A-AD49AED40892}">
      <dgm:prSet/>
      <dgm:spPr/>
      <dgm:t>
        <a:bodyPr/>
        <a:lstStyle/>
        <a:p>
          <a:endParaRPr lang="en-ZA"/>
        </a:p>
      </dgm:t>
    </dgm:pt>
    <dgm:pt modelId="{65540C5E-EAE6-417B-8F3D-A46674E20694}">
      <dgm:prSet/>
      <dgm:spPr/>
      <dgm:t>
        <a:bodyPr/>
        <a:lstStyle/>
        <a:p>
          <a:r>
            <a:rPr lang="en-US" b="1" dirty="0" smtClean="0"/>
            <a:t>Review and track changes to strategic plans and annual performance reports.</a:t>
          </a:r>
          <a:endParaRPr lang="en-US" b="1" dirty="0"/>
        </a:p>
      </dgm:t>
    </dgm:pt>
    <dgm:pt modelId="{CC42ADA4-3196-4619-BB2D-12D3E8AAD36A}" type="parTrans" cxnId="{8C3288CD-276E-473F-9A06-7E25C56657DC}">
      <dgm:prSet/>
      <dgm:spPr/>
      <dgm:t>
        <a:bodyPr/>
        <a:lstStyle/>
        <a:p>
          <a:endParaRPr lang="en-ZA"/>
        </a:p>
      </dgm:t>
    </dgm:pt>
    <dgm:pt modelId="{ABFADC1B-FBCA-4214-92EE-0490E24829B9}" type="sibTrans" cxnId="{8C3288CD-276E-473F-9A06-7E25C56657DC}">
      <dgm:prSet/>
      <dgm:spPr/>
      <dgm:t>
        <a:bodyPr/>
        <a:lstStyle/>
        <a:p>
          <a:endParaRPr lang="en-ZA"/>
        </a:p>
      </dgm:t>
    </dgm:pt>
    <dgm:pt modelId="{5321E560-5862-4739-8E87-03F42E6CED46}" type="pres">
      <dgm:prSet presAssocID="{0E345489-9041-47BD-9942-2EA708905CA5}" presName="diagram" presStyleCnt="0">
        <dgm:presLayoutVars>
          <dgm:dir/>
          <dgm:resizeHandles val="exact"/>
        </dgm:presLayoutVars>
      </dgm:prSet>
      <dgm:spPr/>
      <dgm:t>
        <a:bodyPr/>
        <a:lstStyle/>
        <a:p>
          <a:endParaRPr lang="en-ZA"/>
        </a:p>
      </dgm:t>
    </dgm:pt>
    <dgm:pt modelId="{6CE65C57-3A7E-449B-9FCA-1F4F3EA99716}" type="pres">
      <dgm:prSet presAssocID="{3E33F35E-57D7-4B5C-A9DD-B9EE86940FC5}" presName="node" presStyleLbl="node1" presStyleIdx="0" presStyleCnt="9">
        <dgm:presLayoutVars>
          <dgm:bulletEnabled val="1"/>
        </dgm:presLayoutVars>
      </dgm:prSet>
      <dgm:spPr/>
      <dgm:t>
        <a:bodyPr/>
        <a:lstStyle/>
        <a:p>
          <a:endParaRPr lang="en-ZA"/>
        </a:p>
      </dgm:t>
    </dgm:pt>
    <dgm:pt modelId="{127D3BF9-0A76-4C35-A36E-E169FE9D63B0}" type="pres">
      <dgm:prSet presAssocID="{4BDCF0B0-C968-47CB-BCAF-CB6B4BE4F04C}" presName="sibTrans" presStyleLbl="sibTrans2D1" presStyleIdx="0" presStyleCnt="8"/>
      <dgm:spPr/>
      <dgm:t>
        <a:bodyPr/>
        <a:lstStyle/>
        <a:p>
          <a:endParaRPr lang="en-ZA"/>
        </a:p>
      </dgm:t>
    </dgm:pt>
    <dgm:pt modelId="{ECD7865E-5D04-42A2-98BA-15D1281C7A9E}" type="pres">
      <dgm:prSet presAssocID="{4BDCF0B0-C968-47CB-BCAF-CB6B4BE4F04C}" presName="connectorText" presStyleLbl="sibTrans2D1" presStyleIdx="0" presStyleCnt="8"/>
      <dgm:spPr/>
      <dgm:t>
        <a:bodyPr/>
        <a:lstStyle/>
        <a:p>
          <a:endParaRPr lang="en-ZA"/>
        </a:p>
      </dgm:t>
    </dgm:pt>
    <dgm:pt modelId="{D7E7556D-C2DE-4C15-B582-D7A4F7032DE9}" type="pres">
      <dgm:prSet presAssocID="{3BC095B3-8ABC-4C0B-A5C0-7A8DC2861827}" presName="node" presStyleLbl="node1" presStyleIdx="1" presStyleCnt="9">
        <dgm:presLayoutVars>
          <dgm:bulletEnabled val="1"/>
        </dgm:presLayoutVars>
      </dgm:prSet>
      <dgm:spPr/>
      <dgm:t>
        <a:bodyPr/>
        <a:lstStyle/>
        <a:p>
          <a:endParaRPr lang="en-ZA"/>
        </a:p>
      </dgm:t>
    </dgm:pt>
    <dgm:pt modelId="{66FAF57F-D07D-40F5-9CCE-91FC985AD618}" type="pres">
      <dgm:prSet presAssocID="{7FD0A786-DEEC-404C-A1C4-02EBA885B48D}" presName="sibTrans" presStyleLbl="sibTrans2D1" presStyleIdx="1" presStyleCnt="8"/>
      <dgm:spPr/>
      <dgm:t>
        <a:bodyPr/>
        <a:lstStyle/>
        <a:p>
          <a:endParaRPr lang="en-ZA"/>
        </a:p>
      </dgm:t>
    </dgm:pt>
    <dgm:pt modelId="{72F576A9-1CDB-488D-85FC-AECC8F64A4B0}" type="pres">
      <dgm:prSet presAssocID="{7FD0A786-DEEC-404C-A1C4-02EBA885B48D}" presName="connectorText" presStyleLbl="sibTrans2D1" presStyleIdx="1" presStyleCnt="8"/>
      <dgm:spPr/>
      <dgm:t>
        <a:bodyPr/>
        <a:lstStyle/>
        <a:p>
          <a:endParaRPr lang="en-ZA"/>
        </a:p>
      </dgm:t>
    </dgm:pt>
    <dgm:pt modelId="{56BA1B3D-7A4F-440A-8F78-379C8F2AC686}" type="pres">
      <dgm:prSet presAssocID="{B04F69AF-6D0C-4677-8054-876BC8F9E54B}" presName="node" presStyleLbl="node1" presStyleIdx="2" presStyleCnt="9">
        <dgm:presLayoutVars>
          <dgm:bulletEnabled val="1"/>
        </dgm:presLayoutVars>
      </dgm:prSet>
      <dgm:spPr/>
      <dgm:t>
        <a:bodyPr/>
        <a:lstStyle/>
        <a:p>
          <a:endParaRPr lang="en-ZA"/>
        </a:p>
      </dgm:t>
    </dgm:pt>
    <dgm:pt modelId="{566C5373-B8AF-4889-9D91-30CF06BCFD47}" type="pres">
      <dgm:prSet presAssocID="{0F47A541-6BCB-41F1-A0D9-75E52ECD22B4}" presName="sibTrans" presStyleLbl="sibTrans2D1" presStyleIdx="2" presStyleCnt="8"/>
      <dgm:spPr/>
      <dgm:t>
        <a:bodyPr/>
        <a:lstStyle/>
        <a:p>
          <a:endParaRPr lang="en-ZA"/>
        </a:p>
      </dgm:t>
    </dgm:pt>
    <dgm:pt modelId="{CBD71DF5-907D-4C55-8F49-C7C29E5C8C39}" type="pres">
      <dgm:prSet presAssocID="{0F47A541-6BCB-41F1-A0D9-75E52ECD22B4}" presName="connectorText" presStyleLbl="sibTrans2D1" presStyleIdx="2" presStyleCnt="8"/>
      <dgm:spPr/>
      <dgm:t>
        <a:bodyPr/>
        <a:lstStyle/>
        <a:p>
          <a:endParaRPr lang="en-ZA"/>
        </a:p>
      </dgm:t>
    </dgm:pt>
    <dgm:pt modelId="{D3D089B5-5B36-4E7C-9F84-97919918159B}" type="pres">
      <dgm:prSet presAssocID="{367B239F-C120-41E5-B348-8FD3B104791F}" presName="node" presStyleLbl="node1" presStyleIdx="3" presStyleCnt="9">
        <dgm:presLayoutVars>
          <dgm:bulletEnabled val="1"/>
        </dgm:presLayoutVars>
      </dgm:prSet>
      <dgm:spPr/>
      <dgm:t>
        <a:bodyPr/>
        <a:lstStyle/>
        <a:p>
          <a:endParaRPr lang="en-ZA"/>
        </a:p>
      </dgm:t>
    </dgm:pt>
    <dgm:pt modelId="{2F3FCF84-9DC0-444D-A355-6C1011FB8FED}" type="pres">
      <dgm:prSet presAssocID="{62C99C21-E8E2-4369-944A-100D8B3572C6}" presName="sibTrans" presStyleLbl="sibTrans2D1" presStyleIdx="3" presStyleCnt="8"/>
      <dgm:spPr/>
      <dgm:t>
        <a:bodyPr/>
        <a:lstStyle/>
        <a:p>
          <a:endParaRPr lang="en-ZA"/>
        </a:p>
      </dgm:t>
    </dgm:pt>
    <dgm:pt modelId="{4DEAE4C3-5B96-444A-9FB5-7B3BAEDC900C}" type="pres">
      <dgm:prSet presAssocID="{62C99C21-E8E2-4369-944A-100D8B3572C6}" presName="connectorText" presStyleLbl="sibTrans2D1" presStyleIdx="3" presStyleCnt="8"/>
      <dgm:spPr/>
      <dgm:t>
        <a:bodyPr/>
        <a:lstStyle/>
        <a:p>
          <a:endParaRPr lang="en-ZA"/>
        </a:p>
      </dgm:t>
    </dgm:pt>
    <dgm:pt modelId="{AB618004-FA64-475F-931B-8F970669D7C2}" type="pres">
      <dgm:prSet presAssocID="{0181893F-442E-4F4F-8B15-6CAA39AB9594}" presName="node" presStyleLbl="node1" presStyleIdx="4" presStyleCnt="9">
        <dgm:presLayoutVars>
          <dgm:bulletEnabled val="1"/>
        </dgm:presLayoutVars>
      </dgm:prSet>
      <dgm:spPr/>
      <dgm:t>
        <a:bodyPr/>
        <a:lstStyle/>
        <a:p>
          <a:endParaRPr lang="en-ZA"/>
        </a:p>
      </dgm:t>
    </dgm:pt>
    <dgm:pt modelId="{5C6B0829-06C4-4D35-A50E-2A7A37AE06EB}" type="pres">
      <dgm:prSet presAssocID="{5FFE89E7-B33A-425E-BA09-218D5D8DC212}" presName="sibTrans" presStyleLbl="sibTrans2D1" presStyleIdx="4" presStyleCnt="8"/>
      <dgm:spPr/>
      <dgm:t>
        <a:bodyPr/>
        <a:lstStyle/>
        <a:p>
          <a:endParaRPr lang="en-ZA"/>
        </a:p>
      </dgm:t>
    </dgm:pt>
    <dgm:pt modelId="{12848D2D-CCE7-4866-B5B2-E6FBE0224755}" type="pres">
      <dgm:prSet presAssocID="{5FFE89E7-B33A-425E-BA09-218D5D8DC212}" presName="connectorText" presStyleLbl="sibTrans2D1" presStyleIdx="4" presStyleCnt="8"/>
      <dgm:spPr/>
      <dgm:t>
        <a:bodyPr/>
        <a:lstStyle/>
        <a:p>
          <a:endParaRPr lang="en-ZA"/>
        </a:p>
      </dgm:t>
    </dgm:pt>
    <dgm:pt modelId="{FF81DE0B-EA19-4AE9-92F9-F7E65F782422}" type="pres">
      <dgm:prSet presAssocID="{ABFFC975-CF6B-41F2-B82E-79D3CE001DB8}" presName="node" presStyleLbl="node1" presStyleIdx="5" presStyleCnt="9">
        <dgm:presLayoutVars>
          <dgm:bulletEnabled val="1"/>
        </dgm:presLayoutVars>
      </dgm:prSet>
      <dgm:spPr/>
      <dgm:t>
        <a:bodyPr/>
        <a:lstStyle/>
        <a:p>
          <a:endParaRPr lang="en-ZA"/>
        </a:p>
      </dgm:t>
    </dgm:pt>
    <dgm:pt modelId="{FE45FBA7-F2EC-4676-B76E-ED075F5E8708}" type="pres">
      <dgm:prSet presAssocID="{620E4A2B-0597-426F-B7E6-CE44FFAB2DDD}" presName="sibTrans" presStyleLbl="sibTrans2D1" presStyleIdx="5" presStyleCnt="8"/>
      <dgm:spPr/>
      <dgm:t>
        <a:bodyPr/>
        <a:lstStyle/>
        <a:p>
          <a:endParaRPr lang="en-ZA"/>
        </a:p>
      </dgm:t>
    </dgm:pt>
    <dgm:pt modelId="{B2160F6E-4673-42B4-88C5-167ECCB4B041}" type="pres">
      <dgm:prSet presAssocID="{620E4A2B-0597-426F-B7E6-CE44FFAB2DDD}" presName="connectorText" presStyleLbl="sibTrans2D1" presStyleIdx="5" presStyleCnt="8"/>
      <dgm:spPr/>
      <dgm:t>
        <a:bodyPr/>
        <a:lstStyle/>
        <a:p>
          <a:endParaRPr lang="en-ZA"/>
        </a:p>
      </dgm:t>
    </dgm:pt>
    <dgm:pt modelId="{151F1AC8-20D8-4AA3-A00A-4D8156A736A3}" type="pres">
      <dgm:prSet presAssocID="{D975AC39-F186-49DC-A51A-B37E569A2F15}" presName="node" presStyleLbl="node1" presStyleIdx="6" presStyleCnt="9">
        <dgm:presLayoutVars>
          <dgm:bulletEnabled val="1"/>
        </dgm:presLayoutVars>
      </dgm:prSet>
      <dgm:spPr/>
      <dgm:t>
        <a:bodyPr/>
        <a:lstStyle/>
        <a:p>
          <a:endParaRPr lang="en-ZA"/>
        </a:p>
      </dgm:t>
    </dgm:pt>
    <dgm:pt modelId="{31FDA1FB-0AB2-4A41-9BB6-0C0338200B4A}" type="pres">
      <dgm:prSet presAssocID="{C45D503A-F39A-45FD-8205-5108425EEA39}" presName="sibTrans" presStyleLbl="sibTrans2D1" presStyleIdx="6" presStyleCnt="8"/>
      <dgm:spPr/>
      <dgm:t>
        <a:bodyPr/>
        <a:lstStyle/>
        <a:p>
          <a:endParaRPr lang="en-ZA"/>
        </a:p>
      </dgm:t>
    </dgm:pt>
    <dgm:pt modelId="{D6321782-C651-4CD3-A748-8369AE03FC76}" type="pres">
      <dgm:prSet presAssocID="{C45D503A-F39A-45FD-8205-5108425EEA39}" presName="connectorText" presStyleLbl="sibTrans2D1" presStyleIdx="6" presStyleCnt="8"/>
      <dgm:spPr/>
      <dgm:t>
        <a:bodyPr/>
        <a:lstStyle/>
        <a:p>
          <a:endParaRPr lang="en-ZA"/>
        </a:p>
      </dgm:t>
    </dgm:pt>
    <dgm:pt modelId="{087B63B1-B4F7-4548-98D6-AEED7895B6A1}" type="pres">
      <dgm:prSet presAssocID="{2F21F2F0-769E-464C-B6F4-C8CB0620D18A}" presName="node" presStyleLbl="node1" presStyleIdx="7" presStyleCnt="9">
        <dgm:presLayoutVars>
          <dgm:bulletEnabled val="1"/>
        </dgm:presLayoutVars>
      </dgm:prSet>
      <dgm:spPr/>
      <dgm:t>
        <a:bodyPr/>
        <a:lstStyle/>
        <a:p>
          <a:endParaRPr lang="en-ZA"/>
        </a:p>
      </dgm:t>
    </dgm:pt>
    <dgm:pt modelId="{7213F5DA-988E-4DED-98B8-997F3E96BFCE}" type="pres">
      <dgm:prSet presAssocID="{881C2452-DEA7-464B-B13D-9C1EE7A54633}" presName="sibTrans" presStyleLbl="sibTrans2D1" presStyleIdx="7" presStyleCnt="8"/>
      <dgm:spPr/>
      <dgm:t>
        <a:bodyPr/>
        <a:lstStyle/>
        <a:p>
          <a:endParaRPr lang="en-ZA"/>
        </a:p>
      </dgm:t>
    </dgm:pt>
    <dgm:pt modelId="{36601F8D-8F68-4DEB-9ED2-1E47E7FC8671}" type="pres">
      <dgm:prSet presAssocID="{881C2452-DEA7-464B-B13D-9C1EE7A54633}" presName="connectorText" presStyleLbl="sibTrans2D1" presStyleIdx="7" presStyleCnt="8"/>
      <dgm:spPr/>
      <dgm:t>
        <a:bodyPr/>
        <a:lstStyle/>
        <a:p>
          <a:endParaRPr lang="en-ZA"/>
        </a:p>
      </dgm:t>
    </dgm:pt>
    <dgm:pt modelId="{FFFB7908-C3CA-41EC-A0CF-6C502C1E9017}" type="pres">
      <dgm:prSet presAssocID="{65540C5E-EAE6-417B-8F3D-A46674E20694}" presName="node" presStyleLbl="node1" presStyleIdx="8" presStyleCnt="9">
        <dgm:presLayoutVars>
          <dgm:bulletEnabled val="1"/>
        </dgm:presLayoutVars>
      </dgm:prSet>
      <dgm:spPr/>
      <dgm:t>
        <a:bodyPr/>
        <a:lstStyle/>
        <a:p>
          <a:endParaRPr lang="en-ZA"/>
        </a:p>
      </dgm:t>
    </dgm:pt>
  </dgm:ptLst>
  <dgm:cxnLst>
    <dgm:cxn modelId="{2F96C767-8E68-4C43-ACD5-FC7C15F284EA}" type="presOf" srcId="{0181893F-442E-4F4F-8B15-6CAA39AB9594}" destId="{AB618004-FA64-475F-931B-8F970669D7C2}" srcOrd="0" destOrd="0" presId="urn:microsoft.com/office/officeart/2005/8/layout/process5"/>
    <dgm:cxn modelId="{1B7A080D-DD99-44A8-B9C8-748206AFE6AF}" type="presOf" srcId="{5FFE89E7-B33A-425E-BA09-218D5D8DC212}" destId="{5C6B0829-06C4-4D35-A50E-2A7A37AE06EB}" srcOrd="0" destOrd="0" presId="urn:microsoft.com/office/officeart/2005/8/layout/process5"/>
    <dgm:cxn modelId="{D0CEFB01-F45B-4E22-A7AC-36027117C212}" type="presOf" srcId="{C45D503A-F39A-45FD-8205-5108425EEA39}" destId="{D6321782-C651-4CD3-A748-8369AE03FC76}" srcOrd="1" destOrd="0" presId="urn:microsoft.com/office/officeart/2005/8/layout/process5"/>
    <dgm:cxn modelId="{B8A24460-7CB6-4DC5-AA3D-7DBCC48F480A}" type="presOf" srcId="{4BDCF0B0-C968-47CB-BCAF-CB6B4BE4F04C}" destId="{ECD7865E-5D04-42A2-98BA-15D1281C7A9E}" srcOrd="1" destOrd="0" presId="urn:microsoft.com/office/officeart/2005/8/layout/process5"/>
    <dgm:cxn modelId="{FC257127-9943-49E9-A2D1-8E331ED6B7D4}" type="presOf" srcId="{0F47A541-6BCB-41F1-A0D9-75E52ECD22B4}" destId="{CBD71DF5-907D-4C55-8F49-C7C29E5C8C39}" srcOrd="1" destOrd="0" presId="urn:microsoft.com/office/officeart/2005/8/layout/process5"/>
    <dgm:cxn modelId="{A7C1DFF7-2B94-46EB-BB16-82EE0EE6D984}" type="presOf" srcId="{4BDCF0B0-C968-47CB-BCAF-CB6B4BE4F04C}" destId="{127D3BF9-0A76-4C35-A36E-E169FE9D63B0}" srcOrd="0" destOrd="0" presId="urn:microsoft.com/office/officeart/2005/8/layout/process5"/>
    <dgm:cxn modelId="{07EAE27E-6063-4054-9512-C2512E621982}" srcId="{0E345489-9041-47BD-9942-2EA708905CA5}" destId="{0181893F-442E-4F4F-8B15-6CAA39AB9594}" srcOrd="4" destOrd="0" parTransId="{FCC2EF56-A9CF-4B3E-86E5-38BA93B1C6E9}" sibTransId="{5FFE89E7-B33A-425E-BA09-218D5D8DC212}"/>
    <dgm:cxn modelId="{5EF5B80F-6DA6-4882-A577-273ECF5AC406}" type="presOf" srcId="{62C99C21-E8E2-4369-944A-100D8B3572C6}" destId="{2F3FCF84-9DC0-444D-A355-6C1011FB8FED}" srcOrd="0" destOrd="0" presId="urn:microsoft.com/office/officeart/2005/8/layout/process5"/>
    <dgm:cxn modelId="{D49CB3C6-5FD4-447F-8CBC-7EB493959FCB}" type="presOf" srcId="{B04F69AF-6D0C-4677-8054-876BC8F9E54B}" destId="{56BA1B3D-7A4F-440A-8F78-379C8F2AC686}" srcOrd="0" destOrd="0" presId="urn:microsoft.com/office/officeart/2005/8/layout/process5"/>
    <dgm:cxn modelId="{FCE2843D-977B-43AC-9274-9C91AEBEC2FF}" type="presOf" srcId="{3BC095B3-8ABC-4C0B-A5C0-7A8DC2861827}" destId="{D7E7556D-C2DE-4C15-B582-D7A4F7032DE9}" srcOrd="0" destOrd="0" presId="urn:microsoft.com/office/officeart/2005/8/layout/process5"/>
    <dgm:cxn modelId="{3200E20C-9B57-4B2E-945E-48E7168B0179}" type="presOf" srcId="{3E33F35E-57D7-4B5C-A9DD-B9EE86940FC5}" destId="{6CE65C57-3A7E-449B-9FCA-1F4F3EA99716}" srcOrd="0" destOrd="0" presId="urn:microsoft.com/office/officeart/2005/8/layout/process5"/>
    <dgm:cxn modelId="{59E643A0-D9C0-4D55-83F6-55FAFAA45F15}" type="presOf" srcId="{7FD0A786-DEEC-404C-A1C4-02EBA885B48D}" destId="{66FAF57F-D07D-40F5-9CCE-91FC985AD618}" srcOrd="0" destOrd="0" presId="urn:microsoft.com/office/officeart/2005/8/layout/process5"/>
    <dgm:cxn modelId="{A030E34A-7FFD-4DCC-A97E-C8834CEAD26D}" srcId="{0E345489-9041-47BD-9942-2EA708905CA5}" destId="{2F21F2F0-769E-464C-B6F4-C8CB0620D18A}" srcOrd="7" destOrd="0" parTransId="{85947A7B-4453-4E0C-A78B-37D74F3B0DE9}" sibTransId="{881C2452-DEA7-464B-B13D-9C1EE7A54633}"/>
    <dgm:cxn modelId="{4FDECF91-2CB7-4924-9F27-1FFC21154465}" type="presOf" srcId="{620E4A2B-0597-426F-B7E6-CE44FFAB2DDD}" destId="{FE45FBA7-F2EC-4676-B76E-ED075F5E8708}" srcOrd="0" destOrd="0" presId="urn:microsoft.com/office/officeart/2005/8/layout/process5"/>
    <dgm:cxn modelId="{7DC23A95-5C3C-4781-A4B1-860FCC1C1CC6}" type="presOf" srcId="{7FD0A786-DEEC-404C-A1C4-02EBA885B48D}" destId="{72F576A9-1CDB-488D-85FC-AECC8F64A4B0}" srcOrd="1" destOrd="0" presId="urn:microsoft.com/office/officeart/2005/8/layout/process5"/>
    <dgm:cxn modelId="{8C3288CD-276E-473F-9A06-7E25C56657DC}" srcId="{0E345489-9041-47BD-9942-2EA708905CA5}" destId="{65540C5E-EAE6-417B-8F3D-A46674E20694}" srcOrd="8" destOrd="0" parTransId="{CC42ADA4-3196-4619-BB2D-12D3E8AAD36A}" sibTransId="{ABFADC1B-FBCA-4214-92EE-0490E24829B9}"/>
    <dgm:cxn modelId="{A7A71971-A47B-42BA-B518-04236F01E60F}" type="presOf" srcId="{620E4A2B-0597-426F-B7E6-CE44FFAB2DDD}" destId="{B2160F6E-4673-42B4-88C5-167ECCB4B041}" srcOrd="1" destOrd="0" presId="urn:microsoft.com/office/officeart/2005/8/layout/process5"/>
    <dgm:cxn modelId="{48C7C962-7A67-4CC5-A36B-562C3EE039A4}" type="presOf" srcId="{881C2452-DEA7-464B-B13D-9C1EE7A54633}" destId="{7213F5DA-988E-4DED-98B8-997F3E96BFCE}" srcOrd="0" destOrd="0" presId="urn:microsoft.com/office/officeart/2005/8/layout/process5"/>
    <dgm:cxn modelId="{33506EDE-C98F-4020-8A6A-F0EE581DC861}" srcId="{0E345489-9041-47BD-9942-2EA708905CA5}" destId="{3BC095B3-8ABC-4C0B-A5C0-7A8DC2861827}" srcOrd="1" destOrd="0" parTransId="{AA572513-CA25-4A50-8831-9F482BFBF8FD}" sibTransId="{7FD0A786-DEEC-404C-A1C4-02EBA885B48D}"/>
    <dgm:cxn modelId="{3B59C893-E5B4-4B73-8615-1386B5BF49DD}" type="presOf" srcId="{65540C5E-EAE6-417B-8F3D-A46674E20694}" destId="{FFFB7908-C3CA-41EC-A0CF-6C502C1E9017}" srcOrd="0" destOrd="0" presId="urn:microsoft.com/office/officeart/2005/8/layout/process5"/>
    <dgm:cxn modelId="{41B856D0-B00F-4E7D-BC64-8E7EB2127174}" srcId="{0E345489-9041-47BD-9942-2EA708905CA5}" destId="{ABFFC975-CF6B-41F2-B82E-79D3CE001DB8}" srcOrd="5" destOrd="0" parTransId="{FB569B31-5CAF-4C50-8078-08F58F8A35D7}" sibTransId="{620E4A2B-0597-426F-B7E6-CE44FFAB2DDD}"/>
    <dgm:cxn modelId="{249FD8F5-F1D6-4FE7-B56B-78D041EBD3E5}" type="presOf" srcId="{0F47A541-6BCB-41F1-A0D9-75E52ECD22B4}" destId="{566C5373-B8AF-4889-9D91-30CF06BCFD47}" srcOrd="0" destOrd="0" presId="urn:microsoft.com/office/officeart/2005/8/layout/process5"/>
    <dgm:cxn modelId="{929F3FDF-9177-4946-ACAC-4551E6FD9A00}" type="presOf" srcId="{D975AC39-F186-49DC-A51A-B37E569A2F15}" destId="{151F1AC8-20D8-4AA3-A00A-4D8156A736A3}" srcOrd="0" destOrd="0" presId="urn:microsoft.com/office/officeart/2005/8/layout/process5"/>
    <dgm:cxn modelId="{230E631C-27D2-4D3F-A959-F651CEABB747}" type="presOf" srcId="{881C2452-DEA7-464B-B13D-9C1EE7A54633}" destId="{36601F8D-8F68-4DEB-9ED2-1E47E7FC8671}" srcOrd="1" destOrd="0" presId="urn:microsoft.com/office/officeart/2005/8/layout/process5"/>
    <dgm:cxn modelId="{9E9961A7-0929-4CB9-BF91-DCAE5D2ED5E5}" srcId="{0E345489-9041-47BD-9942-2EA708905CA5}" destId="{367B239F-C120-41E5-B348-8FD3B104791F}" srcOrd="3" destOrd="0" parTransId="{5967BAFA-D045-433E-8BC9-0E04691057D7}" sibTransId="{62C99C21-E8E2-4369-944A-100D8B3572C6}"/>
    <dgm:cxn modelId="{6AF5E0E8-8C6C-4827-B63B-67E137347D9A}" type="presOf" srcId="{ABFFC975-CF6B-41F2-B82E-79D3CE001DB8}" destId="{FF81DE0B-EA19-4AE9-92F9-F7E65F782422}" srcOrd="0" destOrd="0" presId="urn:microsoft.com/office/officeart/2005/8/layout/process5"/>
    <dgm:cxn modelId="{274D4F30-D3EB-4694-BE58-935853DC02E2}" type="presOf" srcId="{367B239F-C120-41E5-B348-8FD3B104791F}" destId="{D3D089B5-5B36-4E7C-9F84-97919918159B}" srcOrd="0" destOrd="0" presId="urn:microsoft.com/office/officeart/2005/8/layout/process5"/>
    <dgm:cxn modelId="{38B4704A-16FF-4746-9B72-63AE7E53B6CA}" type="presOf" srcId="{0E345489-9041-47BD-9942-2EA708905CA5}" destId="{5321E560-5862-4739-8E87-03F42E6CED46}" srcOrd="0" destOrd="0" presId="urn:microsoft.com/office/officeart/2005/8/layout/process5"/>
    <dgm:cxn modelId="{3F252963-BC30-4A02-88D7-F9894A514974}" type="presOf" srcId="{62C99C21-E8E2-4369-944A-100D8B3572C6}" destId="{4DEAE4C3-5B96-444A-9FB5-7B3BAEDC900C}" srcOrd="1" destOrd="0" presId="urn:microsoft.com/office/officeart/2005/8/layout/process5"/>
    <dgm:cxn modelId="{26B420B7-51D3-4B74-863A-1B18B0677073}" type="presOf" srcId="{C45D503A-F39A-45FD-8205-5108425EEA39}" destId="{31FDA1FB-0AB2-4A41-9BB6-0C0338200B4A}" srcOrd="0" destOrd="0" presId="urn:microsoft.com/office/officeart/2005/8/layout/process5"/>
    <dgm:cxn modelId="{930BB105-46DA-445C-B17E-A43A4D27950E}" type="presOf" srcId="{2F21F2F0-769E-464C-B6F4-C8CB0620D18A}" destId="{087B63B1-B4F7-4548-98D6-AEED7895B6A1}" srcOrd="0" destOrd="0" presId="urn:microsoft.com/office/officeart/2005/8/layout/process5"/>
    <dgm:cxn modelId="{0C00D29A-0409-4FB7-B6D9-C4EA36115FC1}" srcId="{0E345489-9041-47BD-9942-2EA708905CA5}" destId="{B04F69AF-6D0C-4677-8054-876BC8F9E54B}" srcOrd="2" destOrd="0" parTransId="{870E4C68-9941-4BD1-A038-EB57F2B9C151}" sibTransId="{0F47A541-6BCB-41F1-A0D9-75E52ECD22B4}"/>
    <dgm:cxn modelId="{2BD39D9F-A7C4-4DE4-8F3A-E857616A61B7}" srcId="{0E345489-9041-47BD-9942-2EA708905CA5}" destId="{3E33F35E-57D7-4B5C-A9DD-B9EE86940FC5}" srcOrd="0" destOrd="0" parTransId="{7A74ACE8-2A4B-439C-893F-E3B5157018BC}" sibTransId="{4BDCF0B0-C968-47CB-BCAF-CB6B4BE4F04C}"/>
    <dgm:cxn modelId="{3DA177AB-ADA2-479F-A9F3-D7F49A08B5FB}" type="presOf" srcId="{5FFE89E7-B33A-425E-BA09-218D5D8DC212}" destId="{12848D2D-CCE7-4866-B5B2-E6FBE0224755}" srcOrd="1" destOrd="0" presId="urn:microsoft.com/office/officeart/2005/8/layout/process5"/>
    <dgm:cxn modelId="{CA94C661-C1F6-49DE-A57A-AD49AED40892}" srcId="{0E345489-9041-47BD-9942-2EA708905CA5}" destId="{D975AC39-F186-49DC-A51A-B37E569A2F15}" srcOrd="6" destOrd="0" parTransId="{CC05329F-2914-44CC-8EAF-4E782195BEA7}" sibTransId="{C45D503A-F39A-45FD-8205-5108425EEA39}"/>
    <dgm:cxn modelId="{1DB03D99-58F2-4C61-84F7-4EF40BA2BE93}" type="presParOf" srcId="{5321E560-5862-4739-8E87-03F42E6CED46}" destId="{6CE65C57-3A7E-449B-9FCA-1F4F3EA99716}" srcOrd="0" destOrd="0" presId="urn:microsoft.com/office/officeart/2005/8/layout/process5"/>
    <dgm:cxn modelId="{FBB2DF42-1F1C-41D6-B0EB-541AFB50F146}" type="presParOf" srcId="{5321E560-5862-4739-8E87-03F42E6CED46}" destId="{127D3BF9-0A76-4C35-A36E-E169FE9D63B0}" srcOrd="1" destOrd="0" presId="urn:microsoft.com/office/officeart/2005/8/layout/process5"/>
    <dgm:cxn modelId="{FAB49D9A-1DA2-4D31-A134-12BAEE6724FF}" type="presParOf" srcId="{127D3BF9-0A76-4C35-A36E-E169FE9D63B0}" destId="{ECD7865E-5D04-42A2-98BA-15D1281C7A9E}" srcOrd="0" destOrd="0" presId="urn:microsoft.com/office/officeart/2005/8/layout/process5"/>
    <dgm:cxn modelId="{8BCC1AE9-99B7-48D5-A3B9-BB1E19A98C38}" type="presParOf" srcId="{5321E560-5862-4739-8E87-03F42E6CED46}" destId="{D7E7556D-C2DE-4C15-B582-D7A4F7032DE9}" srcOrd="2" destOrd="0" presId="urn:microsoft.com/office/officeart/2005/8/layout/process5"/>
    <dgm:cxn modelId="{6F5AD513-77C7-4F92-A62D-87A85D7AE390}" type="presParOf" srcId="{5321E560-5862-4739-8E87-03F42E6CED46}" destId="{66FAF57F-D07D-40F5-9CCE-91FC985AD618}" srcOrd="3" destOrd="0" presId="urn:microsoft.com/office/officeart/2005/8/layout/process5"/>
    <dgm:cxn modelId="{57755B82-F216-4F86-8E42-8518983A9454}" type="presParOf" srcId="{66FAF57F-D07D-40F5-9CCE-91FC985AD618}" destId="{72F576A9-1CDB-488D-85FC-AECC8F64A4B0}" srcOrd="0" destOrd="0" presId="urn:microsoft.com/office/officeart/2005/8/layout/process5"/>
    <dgm:cxn modelId="{B8782EEA-94EF-473D-8ABB-791A39A934ED}" type="presParOf" srcId="{5321E560-5862-4739-8E87-03F42E6CED46}" destId="{56BA1B3D-7A4F-440A-8F78-379C8F2AC686}" srcOrd="4" destOrd="0" presId="urn:microsoft.com/office/officeart/2005/8/layout/process5"/>
    <dgm:cxn modelId="{F2596FA8-A23D-4DBB-9F33-8972A55C8D29}" type="presParOf" srcId="{5321E560-5862-4739-8E87-03F42E6CED46}" destId="{566C5373-B8AF-4889-9D91-30CF06BCFD47}" srcOrd="5" destOrd="0" presId="urn:microsoft.com/office/officeart/2005/8/layout/process5"/>
    <dgm:cxn modelId="{68B91F91-4D2D-4340-B854-BB62B8DE0F4E}" type="presParOf" srcId="{566C5373-B8AF-4889-9D91-30CF06BCFD47}" destId="{CBD71DF5-907D-4C55-8F49-C7C29E5C8C39}" srcOrd="0" destOrd="0" presId="urn:microsoft.com/office/officeart/2005/8/layout/process5"/>
    <dgm:cxn modelId="{7198E694-396A-4842-8EE7-AA1C3A1E4F6A}" type="presParOf" srcId="{5321E560-5862-4739-8E87-03F42E6CED46}" destId="{D3D089B5-5B36-4E7C-9F84-97919918159B}" srcOrd="6" destOrd="0" presId="urn:microsoft.com/office/officeart/2005/8/layout/process5"/>
    <dgm:cxn modelId="{B9A200E7-D650-4EC8-BB62-E2694A1F5186}" type="presParOf" srcId="{5321E560-5862-4739-8E87-03F42E6CED46}" destId="{2F3FCF84-9DC0-444D-A355-6C1011FB8FED}" srcOrd="7" destOrd="0" presId="urn:microsoft.com/office/officeart/2005/8/layout/process5"/>
    <dgm:cxn modelId="{E35961F2-9897-400D-9A57-D00BE7D74F96}" type="presParOf" srcId="{2F3FCF84-9DC0-444D-A355-6C1011FB8FED}" destId="{4DEAE4C3-5B96-444A-9FB5-7B3BAEDC900C}" srcOrd="0" destOrd="0" presId="urn:microsoft.com/office/officeart/2005/8/layout/process5"/>
    <dgm:cxn modelId="{9DC2BFD5-7B9E-4E30-AE0C-F50954EC219E}" type="presParOf" srcId="{5321E560-5862-4739-8E87-03F42E6CED46}" destId="{AB618004-FA64-475F-931B-8F970669D7C2}" srcOrd="8" destOrd="0" presId="urn:microsoft.com/office/officeart/2005/8/layout/process5"/>
    <dgm:cxn modelId="{53D2FE8B-B413-462D-8683-7C64B037DEDD}" type="presParOf" srcId="{5321E560-5862-4739-8E87-03F42E6CED46}" destId="{5C6B0829-06C4-4D35-A50E-2A7A37AE06EB}" srcOrd="9" destOrd="0" presId="urn:microsoft.com/office/officeart/2005/8/layout/process5"/>
    <dgm:cxn modelId="{B3EC8350-B69C-4F3A-BB88-84F9BD92ADB7}" type="presParOf" srcId="{5C6B0829-06C4-4D35-A50E-2A7A37AE06EB}" destId="{12848D2D-CCE7-4866-B5B2-E6FBE0224755}" srcOrd="0" destOrd="0" presId="urn:microsoft.com/office/officeart/2005/8/layout/process5"/>
    <dgm:cxn modelId="{DFEFBE89-0DBB-464E-A7B9-5C57A790AF98}" type="presParOf" srcId="{5321E560-5862-4739-8E87-03F42E6CED46}" destId="{FF81DE0B-EA19-4AE9-92F9-F7E65F782422}" srcOrd="10" destOrd="0" presId="urn:microsoft.com/office/officeart/2005/8/layout/process5"/>
    <dgm:cxn modelId="{2E0698C5-9CFC-48F7-A5C0-C76C59854C08}" type="presParOf" srcId="{5321E560-5862-4739-8E87-03F42E6CED46}" destId="{FE45FBA7-F2EC-4676-B76E-ED075F5E8708}" srcOrd="11" destOrd="0" presId="urn:microsoft.com/office/officeart/2005/8/layout/process5"/>
    <dgm:cxn modelId="{8EDC60ED-B12B-4533-82E1-1F197448CA27}" type="presParOf" srcId="{FE45FBA7-F2EC-4676-B76E-ED075F5E8708}" destId="{B2160F6E-4673-42B4-88C5-167ECCB4B041}" srcOrd="0" destOrd="0" presId="urn:microsoft.com/office/officeart/2005/8/layout/process5"/>
    <dgm:cxn modelId="{01FF206A-503E-42B5-B474-D0078C7CF87F}" type="presParOf" srcId="{5321E560-5862-4739-8E87-03F42E6CED46}" destId="{151F1AC8-20D8-4AA3-A00A-4D8156A736A3}" srcOrd="12" destOrd="0" presId="urn:microsoft.com/office/officeart/2005/8/layout/process5"/>
    <dgm:cxn modelId="{7232ADBA-8F74-4927-80E0-ED3E212D8500}" type="presParOf" srcId="{5321E560-5862-4739-8E87-03F42E6CED46}" destId="{31FDA1FB-0AB2-4A41-9BB6-0C0338200B4A}" srcOrd="13" destOrd="0" presId="urn:microsoft.com/office/officeart/2005/8/layout/process5"/>
    <dgm:cxn modelId="{7706F875-C76E-4BC1-92F8-18723731F836}" type="presParOf" srcId="{31FDA1FB-0AB2-4A41-9BB6-0C0338200B4A}" destId="{D6321782-C651-4CD3-A748-8369AE03FC76}" srcOrd="0" destOrd="0" presId="urn:microsoft.com/office/officeart/2005/8/layout/process5"/>
    <dgm:cxn modelId="{1D0FF74C-54DA-480C-B620-B4862FE2D22C}" type="presParOf" srcId="{5321E560-5862-4739-8E87-03F42E6CED46}" destId="{087B63B1-B4F7-4548-98D6-AEED7895B6A1}" srcOrd="14" destOrd="0" presId="urn:microsoft.com/office/officeart/2005/8/layout/process5"/>
    <dgm:cxn modelId="{4D064EAF-41C3-46E5-A7F0-8F59DB03AB09}" type="presParOf" srcId="{5321E560-5862-4739-8E87-03F42E6CED46}" destId="{7213F5DA-988E-4DED-98B8-997F3E96BFCE}" srcOrd="15" destOrd="0" presId="urn:microsoft.com/office/officeart/2005/8/layout/process5"/>
    <dgm:cxn modelId="{B08BFA68-754E-4C23-A522-28EF426E945B}" type="presParOf" srcId="{7213F5DA-988E-4DED-98B8-997F3E96BFCE}" destId="{36601F8D-8F68-4DEB-9ED2-1E47E7FC8671}" srcOrd="0" destOrd="0" presId="urn:microsoft.com/office/officeart/2005/8/layout/process5"/>
    <dgm:cxn modelId="{F744AE9A-8260-4A68-82FF-8D0037632EE6}" type="presParOf" srcId="{5321E560-5862-4739-8E87-03F42E6CED46}" destId="{FFFB7908-C3CA-41EC-A0CF-6C502C1E9017}" srcOrd="16" destOrd="0" presId="urn:microsoft.com/office/officeart/2005/8/layout/process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87850-489F-4800-BBA3-163E38FC4697}" type="doc">
      <dgm:prSet loTypeId="urn:microsoft.com/office/officeart/2005/8/layout/hierarchy3" loCatId="relationship" qsTypeId="urn:microsoft.com/office/officeart/2005/8/quickstyle/simple3" qsCatId="simple" csTypeId="urn:microsoft.com/office/officeart/2005/8/colors/accent2_2" csCatId="accent2" phldr="1"/>
      <dgm:spPr/>
      <dgm:t>
        <a:bodyPr/>
        <a:lstStyle/>
        <a:p>
          <a:endParaRPr lang="en-ZA"/>
        </a:p>
      </dgm:t>
    </dgm:pt>
    <dgm:pt modelId="{25D26B92-FF5D-40D1-8840-F8129F01FDCE}" type="pres">
      <dgm:prSet presAssocID="{4E887850-489F-4800-BBA3-163E38FC4697}" presName="diagram" presStyleCnt="0">
        <dgm:presLayoutVars>
          <dgm:chPref val="1"/>
          <dgm:dir/>
          <dgm:animOne val="branch"/>
          <dgm:animLvl val="lvl"/>
          <dgm:resizeHandles/>
        </dgm:presLayoutVars>
      </dgm:prSet>
      <dgm:spPr/>
      <dgm:t>
        <a:bodyPr/>
        <a:lstStyle/>
        <a:p>
          <a:endParaRPr lang="en-ZA"/>
        </a:p>
      </dgm:t>
    </dgm:pt>
  </dgm:ptLst>
  <dgm:cxnLst>
    <dgm:cxn modelId="{52903FA4-7AA3-47FC-B9CB-C24990D78878}" type="presOf" srcId="{4E887850-489F-4800-BBA3-163E38FC4697}" destId="{25D26B92-FF5D-40D1-8840-F8129F01FDCE}" srcOrd="0"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79F3A-7ED1-4832-ABA7-29C95112BFD7}" type="doc">
      <dgm:prSet loTypeId="urn:microsoft.com/office/officeart/2005/8/layout/hierarchy4" loCatId="hierarchy" qsTypeId="urn:microsoft.com/office/officeart/2005/8/quickstyle/3d2" qsCatId="3D" csTypeId="urn:microsoft.com/office/officeart/2005/8/colors/colorful1#2" csCatId="colorful" phldr="1"/>
      <dgm:spPr/>
      <dgm:t>
        <a:bodyPr/>
        <a:lstStyle/>
        <a:p>
          <a:endParaRPr lang="en-ZA"/>
        </a:p>
      </dgm:t>
    </dgm:pt>
    <dgm:pt modelId="{5F0E5D50-6746-436C-AE26-F421F65A867E}">
      <dgm:prSet phldrT="[Text]" custT="1"/>
      <dgm:spPr/>
      <dgm:t>
        <a:bodyPr/>
        <a:lstStyle/>
        <a:p>
          <a:r>
            <a:rPr lang="en-ZA" sz="1600" b="1" dirty="0" smtClean="0">
              <a:latin typeface="+mn-lt"/>
              <a:cs typeface="Arial" panose="020B0604020202020204" pitchFamily="34" charset="0"/>
            </a:rPr>
            <a:t>Measurability of indicators and targets</a:t>
          </a:r>
          <a:endParaRPr lang="en-ZA" sz="1600" b="1" dirty="0">
            <a:latin typeface="+mn-lt"/>
            <a:cs typeface="Arial" panose="020B0604020202020204" pitchFamily="34" charset="0"/>
          </a:endParaRPr>
        </a:p>
      </dgm:t>
    </dgm:pt>
    <dgm:pt modelId="{8B8F0FFA-8C19-4F51-B77F-B97FDC3FD523}" type="parTrans" cxnId="{1D013834-B437-4AAE-92D1-AF1BDCC056D9}">
      <dgm:prSet/>
      <dgm:spPr/>
      <dgm:t>
        <a:bodyPr/>
        <a:lstStyle/>
        <a:p>
          <a:endParaRPr lang="en-ZA"/>
        </a:p>
      </dgm:t>
    </dgm:pt>
    <dgm:pt modelId="{C6BA7C9F-67E2-4A7E-A1A3-001B7C9041BD}" type="sibTrans" cxnId="{1D013834-B437-4AAE-92D1-AF1BDCC056D9}">
      <dgm:prSet/>
      <dgm:spPr/>
      <dgm:t>
        <a:bodyPr/>
        <a:lstStyle/>
        <a:p>
          <a:endParaRPr lang="en-ZA"/>
        </a:p>
      </dgm:t>
    </dgm:pt>
    <dgm:pt modelId="{68FAFE90-14F4-4B8D-AF84-514143438906}">
      <dgm:prSet phldrT="[Text]" custT="1"/>
      <dgm:spPr/>
      <dgm:t>
        <a:bodyPr/>
        <a:lstStyle/>
        <a:p>
          <a:r>
            <a:rPr lang="en-ZA" sz="1600" b="1" dirty="0" smtClean="0">
              <a:latin typeface="+mn-lt"/>
              <a:cs typeface="Arial" panose="020B0604020202020204" pitchFamily="34" charset="0"/>
            </a:rPr>
            <a:t>Indicators are well-defined</a:t>
          </a:r>
          <a:endParaRPr lang="en-ZA" sz="1600" b="1" dirty="0">
            <a:latin typeface="+mn-lt"/>
            <a:cs typeface="Arial" panose="020B0604020202020204" pitchFamily="34" charset="0"/>
          </a:endParaRPr>
        </a:p>
      </dgm:t>
    </dgm:pt>
    <dgm:pt modelId="{A032CBCD-B921-4223-96CA-E2BA4A271CCB}" type="parTrans" cxnId="{EA5827D7-F598-4FE6-B72D-7F0BA8863B31}">
      <dgm:prSet/>
      <dgm:spPr/>
      <dgm:t>
        <a:bodyPr/>
        <a:lstStyle/>
        <a:p>
          <a:endParaRPr lang="en-ZA"/>
        </a:p>
      </dgm:t>
    </dgm:pt>
    <dgm:pt modelId="{627F57F4-6995-4DFF-B546-24DA046E2633}" type="sibTrans" cxnId="{EA5827D7-F598-4FE6-B72D-7F0BA8863B31}">
      <dgm:prSet/>
      <dgm:spPr/>
      <dgm:t>
        <a:bodyPr/>
        <a:lstStyle/>
        <a:p>
          <a:endParaRPr lang="en-ZA"/>
        </a:p>
      </dgm:t>
    </dgm:pt>
    <dgm:pt modelId="{E4F81583-BFF0-477D-B955-768F3E741699}">
      <dgm:prSet phldrT="[Text]" custT="1"/>
      <dgm:spPr/>
      <dgm:t>
        <a:bodyPr/>
        <a:lstStyle/>
        <a:p>
          <a:r>
            <a:rPr lang="en-ZA" sz="1600" b="1" dirty="0" smtClean="0">
              <a:latin typeface="+mn-lt"/>
              <a:cs typeface="Arial" panose="020B0604020202020204" pitchFamily="34" charset="0"/>
            </a:rPr>
            <a:t>Indicators are verifiable</a:t>
          </a:r>
          <a:endParaRPr lang="en-ZA" sz="1600" b="1" dirty="0">
            <a:latin typeface="+mn-lt"/>
            <a:cs typeface="Arial" panose="020B0604020202020204" pitchFamily="34" charset="0"/>
          </a:endParaRPr>
        </a:p>
      </dgm:t>
    </dgm:pt>
    <dgm:pt modelId="{EB1A35D9-E932-4426-99FE-D7B588CA9CAA}" type="parTrans" cxnId="{E9DADAF3-B8CC-4E2A-82FD-F409B738A9EC}">
      <dgm:prSet/>
      <dgm:spPr/>
      <dgm:t>
        <a:bodyPr/>
        <a:lstStyle/>
        <a:p>
          <a:endParaRPr lang="en-ZA"/>
        </a:p>
      </dgm:t>
    </dgm:pt>
    <dgm:pt modelId="{9C591E41-103B-4628-8EDC-C3DE61D75FDA}" type="sibTrans" cxnId="{E9DADAF3-B8CC-4E2A-82FD-F409B738A9EC}">
      <dgm:prSet/>
      <dgm:spPr/>
      <dgm:t>
        <a:bodyPr/>
        <a:lstStyle/>
        <a:p>
          <a:endParaRPr lang="en-ZA"/>
        </a:p>
      </dgm:t>
    </dgm:pt>
    <dgm:pt modelId="{DB8826F1-6FBB-4D98-B2AE-40D26C67F3DC}">
      <dgm:prSet phldrT="[Text]" custT="1"/>
      <dgm:spPr/>
      <dgm:t>
        <a:bodyPr/>
        <a:lstStyle/>
        <a:p>
          <a:r>
            <a:rPr lang="en-ZA" sz="1600" b="1" dirty="0" smtClean="0">
              <a:latin typeface="+mn-lt"/>
              <a:cs typeface="Arial" panose="020B0604020202020204" pitchFamily="34" charset="0"/>
            </a:rPr>
            <a:t>Relevance of indicators and targets</a:t>
          </a:r>
          <a:endParaRPr lang="en-ZA" sz="1600" b="1" dirty="0">
            <a:latin typeface="+mn-lt"/>
            <a:cs typeface="Arial" panose="020B0604020202020204" pitchFamily="34" charset="0"/>
          </a:endParaRPr>
        </a:p>
      </dgm:t>
    </dgm:pt>
    <dgm:pt modelId="{46C0C08B-C9BC-4B36-88C9-BEA5846EA9DC}" type="parTrans" cxnId="{040AE6FB-CE34-444D-A898-A9448AAF099B}">
      <dgm:prSet/>
      <dgm:spPr/>
      <dgm:t>
        <a:bodyPr/>
        <a:lstStyle/>
        <a:p>
          <a:endParaRPr lang="en-ZA"/>
        </a:p>
      </dgm:t>
    </dgm:pt>
    <dgm:pt modelId="{00C606BA-3BFB-48E5-8914-A56700C993D2}" type="sibTrans" cxnId="{040AE6FB-CE34-444D-A898-A9448AAF099B}">
      <dgm:prSet/>
      <dgm:spPr/>
      <dgm:t>
        <a:bodyPr/>
        <a:lstStyle/>
        <a:p>
          <a:endParaRPr lang="en-ZA"/>
        </a:p>
      </dgm:t>
    </dgm:pt>
    <dgm:pt modelId="{9A49C8D1-6858-4B99-8158-615B5613C134}">
      <dgm:prSet phldrT="[Text]" custT="1"/>
      <dgm:spPr/>
      <dgm:t>
        <a:bodyPr/>
        <a:lstStyle/>
        <a:p>
          <a:r>
            <a:rPr lang="en-ZA" sz="1600" b="1" dirty="0" smtClean="0">
              <a:latin typeface="+mn-lt"/>
              <a:cs typeface="Arial" panose="020B0604020202020204" pitchFamily="34" charset="0"/>
            </a:rPr>
            <a:t>Indicators and targets are relevant to the mandate and realisation of strategic goals and objectives</a:t>
          </a:r>
          <a:endParaRPr lang="en-ZA" sz="1600" b="1" dirty="0">
            <a:latin typeface="+mn-lt"/>
            <a:cs typeface="Arial" panose="020B0604020202020204" pitchFamily="34" charset="0"/>
          </a:endParaRPr>
        </a:p>
      </dgm:t>
    </dgm:pt>
    <dgm:pt modelId="{BE0FBE34-A84F-4EC3-9DF2-0AC8805CFAD4}" type="parTrans" cxnId="{87A19BE1-D82F-419B-A976-1FEA05060632}">
      <dgm:prSet/>
      <dgm:spPr/>
      <dgm:t>
        <a:bodyPr/>
        <a:lstStyle/>
        <a:p>
          <a:endParaRPr lang="en-ZA"/>
        </a:p>
      </dgm:t>
    </dgm:pt>
    <dgm:pt modelId="{D993D93D-1993-44C0-A0EC-B09243C4CCE4}" type="sibTrans" cxnId="{87A19BE1-D82F-419B-A976-1FEA05060632}">
      <dgm:prSet/>
      <dgm:spPr/>
      <dgm:t>
        <a:bodyPr/>
        <a:lstStyle/>
        <a:p>
          <a:endParaRPr lang="en-ZA"/>
        </a:p>
      </dgm:t>
    </dgm:pt>
    <dgm:pt modelId="{94620AF8-184C-4688-98E4-469A9BBD7273}">
      <dgm:prSet phldrT="[Text]" custT="1"/>
      <dgm:spPr/>
      <dgm:t>
        <a:bodyPr/>
        <a:lstStyle/>
        <a:p>
          <a:r>
            <a:rPr lang="en-ZA" sz="1600" b="1" dirty="0" smtClean="0">
              <a:latin typeface="+mn-lt"/>
              <a:cs typeface="Arial" panose="020B0604020202020204" pitchFamily="34" charset="0"/>
            </a:rPr>
            <a:t>Targets are specific, measurable and time-bound.</a:t>
          </a:r>
          <a:endParaRPr lang="en-ZA" sz="1600" b="1" dirty="0">
            <a:latin typeface="+mn-lt"/>
            <a:cs typeface="Arial" panose="020B0604020202020204" pitchFamily="34" charset="0"/>
          </a:endParaRPr>
        </a:p>
      </dgm:t>
    </dgm:pt>
    <dgm:pt modelId="{D8A8D936-4816-4A43-8DE1-9F7D7C8D09C4}" type="parTrans" cxnId="{132CFA44-3E6F-4AB0-BA4D-BD3A43A02ED3}">
      <dgm:prSet/>
      <dgm:spPr/>
      <dgm:t>
        <a:bodyPr/>
        <a:lstStyle/>
        <a:p>
          <a:endParaRPr lang="en-ZA"/>
        </a:p>
      </dgm:t>
    </dgm:pt>
    <dgm:pt modelId="{52BB04F5-0621-44CD-AF0F-156FAE657A0A}" type="sibTrans" cxnId="{132CFA44-3E6F-4AB0-BA4D-BD3A43A02ED3}">
      <dgm:prSet/>
      <dgm:spPr/>
      <dgm:t>
        <a:bodyPr/>
        <a:lstStyle/>
        <a:p>
          <a:endParaRPr lang="en-ZA"/>
        </a:p>
      </dgm:t>
    </dgm:pt>
    <dgm:pt modelId="{DA7C5E6C-FB87-4D2A-AF82-517D838DA748}" type="pres">
      <dgm:prSet presAssocID="{34B79F3A-7ED1-4832-ABA7-29C95112BFD7}" presName="Name0" presStyleCnt="0">
        <dgm:presLayoutVars>
          <dgm:chPref val="1"/>
          <dgm:dir/>
          <dgm:animOne val="branch"/>
          <dgm:animLvl val="lvl"/>
          <dgm:resizeHandles/>
        </dgm:presLayoutVars>
      </dgm:prSet>
      <dgm:spPr/>
      <dgm:t>
        <a:bodyPr/>
        <a:lstStyle/>
        <a:p>
          <a:endParaRPr lang="en-ZA"/>
        </a:p>
      </dgm:t>
    </dgm:pt>
    <dgm:pt modelId="{EEC2CE62-3C89-4563-821B-7C679940B29F}" type="pres">
      <dgm:prSet presAssocID="{5F0E5D50-6746-436C-AE26-F421F65A867E}" presName="vertOne" presStyleCnt="0"/>
      <dgm:spPr/>
    </dgm:pt>
    <dgm:pt modelId="{53384E7C-AF29-4324-8B06-1D6ED560AEB5}" type="pres">
      <dgm:prSet presAssocID="{5F0E5D50-6746-436C-AE26-F421F65A867E}" presName="txOne" presStyleLbl="node0" presStyleIdx="0" presStyleCnt="2" custScaleX="97382" custScaleY="37005">
        <dgm:presLayoutVars>
          <dgm:chPref val="3"/>
        </dgm:presLayoutVars>
      </dgm:prSet>
      <dgm:spPr/>
      <dgm:t>
        <a:bodyPr/>
        <a:lstStyle/>
        <a:p>
          <a:endParaRPr lang="en-ZA"/>
        </a:p>
      </dgm:t>
    </dgm:pt>
    <dgm:pt modelId="{15ED8EC3-A8DC-4418-9D36-1B2366EF7FCE}" type="pres">
      <dgm:prSet presAssocID="{5F0E5D50-6746-436C-AE26-F421F65A867E}" presName="parTransOne" presStyleCnt="0"/>
      <dgm:spPr/>
    </dgm:pt>
    <dgm:pt modelId="{33F8D6B2-E819-4414-BD59-98235C5642A5}" type="pres">
      <dgm:prSet presAssocID="{5F0E5D50-6746-436C-AE26-F421F65A867E}" presName="horzOne" presStyleCnt="0"/>
      <dgm:spPr/>
    </dgm:pt>
    <dgm:pt modelId="{0AB86B2D-B462-48B2-93A6-39746B33D1D3}" type="pres">
      <dgm:prSet presAssocID="{68FAFE90-14F4-4B8D-AF84-514143438906}" presName="vertTwo" presStyleCnt="0"/>
      <dgm:spPr/>
    </dgm:pt>
    <dgm:pt modelId="{54D8996A-88AD-450B-8BEF-7B2411805265}" type="pres">
      <dgm:prSet presAssocID="{68FAFE90-14F4-4B8D-AF84-514143438906}" presName="txTwo" presStyleLbl="node2" presStyleIdx="0" presStyleCnt="4" custScaleX="74757" custLinFactNeighborX="3640" custLinFactNeighborY="4768">
        <dgm:presLayoutVars>
          <dgm:chPref val="3"/>
        </dgm:presLayoutVars>
      </dgm:prSet>
      <dgm:spPr/>
      <dgm:t>
        <a:bodyPr/>
        <a:lstStyle/>
        <a:p>
          <a:endParaRPr lang="en-ZA"/>
        </a:p>
      </dgm:t>
    </dgm:pt>
    <dgm:pt modelId="{C40C0A2F-530C-4C28-805D-94E48D882EFF}" type="pres">
      <dgm:prSet presAssocID="{68FAFE90-14F4-4B8D-AF84-514143438906}" presName="horzTwo" presStyleCnt="0"/>
      <dgm:spPr/>
    </dgm:pt>
    <dgm:pt modelId="{C0948A8A-2533-4F45-B1E4-E231BAF59342}" type="pres">
      <dgm:prSet presAssocID="{627F57F4-6995-4DFF-B546-24DA046E2633}" presName="sibSpaceTwo" presStyleCnt="0"/>
      <dgm:spPr/>
    </dgm:pt>
    <dgm:pt modelId="{CF618E89-EB01-4279-831A-8D8996F2AC98}" type="pres">
      <dgm:prSet presAssocID="{E4F81583-BFF0-477D-B955-768F3E741699}" presName="vertTwo" presStyleCnt="0"/>
      <dgm:spPr/>
    </dgm:pt>
    <dgm:pt modelId="{C14D0CC8-BB72-434B-8C53-3A92908E0BE2}" type="pres">
      <dgm:prSet presAssocID="{E4F81583-BFF0-477D-B955-768F3E741699}" presName="txTwo" presStyleLbl="node2" presStyleIdx="1" presStyleCnt="4" custScaleX="70845">
        <dgm:presLayoutVars>
          <dgm:chPref val="3"/>
        </dgm:presLayoutVars>
      </dgm:prSet>
      <dgm:spPr/>
      <dgm:t>
        <a:bodyPr/>
        <a:lstStyle/>
        <a:p>
          <a:endParaRPr lang="en-ZA"/>
        </a:p>
      </dgm:t>
    </dgm:pt>
    <dgm:pt modelId="{5247E6D8-26FC-4F82-BF14-F827C1FB96F6}" type="pres">
      <dgm:prSet presAssocID="{E4F81583-BFF0-477D-B955-768F3E741699}" presName="horzTwo" presStyleCnt="0"/>
      <dgm:spPr/>
    </dgm:pt>
    <dgm:pt modelId="{6AFDCF90-9D3A-4948-BC92-A912BA137F32}" type="pres">
      <dgm:prSet presAssocID="{9C591E41-103B-4628-8EDC-C3DE61D75FDA}" presName="sibSpaceTwo" presStyleCnt="0"/>
      <dgm:spPr/>
    </dgm:pt>
    <dgm:pt modelId="{9E31B86D-5A2B-499E-A07C-C620BD37E4F0}" type="pres">
      <dgm:prSet presAssocID="{94620AF8-184C-4688-98E4-469A9BBD7273}" presName="vertTwo" presStyleCnt="0"/>
      <dgm:spPr/>
    </dgm:pt>
    <dgm:pt modelId="{50CBC086-3F18-4BC9-9972-20E22E3A55D8}" type="pres">
      <dgm:prSet presAssocID="{94620AF8-184C-4688-98E4-469A9BBD7273}" presName="txTwo" presStyleLbl="node2" presStyleIdx="2" presStyleCnt="4" custScaleX="92311" custLinFactNeighborX="-298" custLinFactNeighborY="-990">
        <dgm:presLayoutVars>
          <dgm:chPref val="3"/>
        </dgm:presLayoutVars>
      </dgm:prSet>
      <dgm:spPr/>
      <dgm:t>
        <a:bodyPr/>
        <a:lstStyle/>
        <a:p>
          <a:endParaRPr lang="en-ZA"/>
        </a:p>
      </dgm:t>
    </dgm:pt>
    <dgm:pt modelId="{59123FB2-C1EA-4649-8334-F5AA58F640AE}" type="pres">
      <dgm:prSet presAssocID="{94620AF8-184C-4688-98E4-469A9BBD7273}" presName="horzTwo" presStyleCnt="0"/>
      <dgm:spPr/>
    </dgm:pt>
    <dgm:pt modelId="{A4BC3057-2778-40DF-B8D7-C49F76614228}" type="pres">
      <dgm:prSet presAssocID="{C6BA7C9F-67E2-4A7E-A1A3-001B7C9041BD}" presName="sibSpaceOne" presStyleCnt="0"/>
      <dgm:spPr/>
    </dgm:pt>
    <dgm:pt modelId="{F10E0301-D5F9-40BE-8C23-3E8F4F5A25BE}" type="pres">
      <dgm:prSet presAssocID="{DB8826F1-6FBB-4D98-B2AE-40D26C67F3DC}" presName="vertOne" presStyleCnt="0"/>
      <dgm:spPr/>
    </dgm:pt>
    <dgm:pt modelId="{70219308-4048-4CEF-8C42-D98A5FAC83E9}" type="pres">
      <dgm:prSet presAssocID="{DB8826F1-6FBB-4D98-B2AE-40D26C67F3DC}" presName="txOne" presStyleLbl="node0" presStyleIdx="1" presStyleCnt="2" custScaleY="37677">
        <dgm:presLayoutVars>
          <dgm:chPref val="3"/>
        </dgm:presLayoutVars>
      </dgm:prSet>
      <dgm:spPr/>
      <dgm:t>
        <a:bodyPr/>
        <a:lstStyle/>
        <a:p>
          <a:endParaRPr lang="en-ZA"/>
        </a:p>
      </dgm:t>
    </dgm:pt>
    <dgm:pt modelId="{4173C9B1-031E-4A1D-A5CF-837787987A4B}" type="pres">
      <dgm:prSet presAssocID="{DB8826F1-6FBB-4D98-B2AE-40D26C67F3DC}" presName="parTransOne" presStyleCnt="0"/>
      <dgm:spPr/>
    </dgm:pt>
    <dgm:pt modelId="{82BD770B-0FAB-47DF-AD97-9C98AED884E6}" type="pres">
      <dgm:prSet presAssocID="{DB8826F1-6FBB-4D98-B2AE-40D26C67F3DC}" presName="horzOne" presStyleCnt="0"/>
      <dgm:spPr/>
    </dgm:pt>
    <dgm:pt modelId="{368522C7-DA42-4533-ADE4-D656DAE826C4}" type="pres">
      <dgm:prSet presAssocID="{9A49C8D1-6858-4B99-8158-615B5613C134}" presName="vertTwo" presStyleCnt="0"/>
      <dgm:spPr/>
    </dgm:pt>
    <dgm:pt modelId="{E0B402C6-F70F-43B7-A317-4B50D700BD60}" type="pres">
      <dgm:prSet presAssocID="{9A49C8D1-6858-4B99-8158-615B5613C134}" presName="txTwo" presStyleLbl="node2" presStyleIdx="3" presStyleCnt="4">
        <dgm:presLayoutVars>
          <dgm:chPref val="3"/>
        </dgm:presLayoutVars>
      </dgm:prSet>
      <dgm:spPr/>
      <dgm:t>
        <a:bodyPr/>
        <a:lstStyle/>
        <a:p>
          <a:endParaRPr lang="en-ZA"/>
        </a:p>
      </dgm:t>
    </dgm:pt>
    <dgm:pt modelId="{94A6246D-FA76-482E-BE61-2C231C13CC11}" type="pres">
      <dgm:prSet presAssocID="{9A49C8D1-6858-4B99-8158-615B5613C134}" presName="horzTwo" presStyleCnt="0"/>
      <dgm:spPr/>
    </dgm:pt>
  </dgm:ptLst>
  <dgm:cxnLst>
    <dgm:cxn modelId="{040AE6FB-CE34-444D-A898-A9448AAF099B}" srcId="{34B79F3A-7ED1-4832-ABA7-29C95112BFD7}" destId="{DB8826F1-6FBB-4D98-B2AE-40D26C67F3DC}" srcOrd="1" destOrd="0" parTransId="{46C0C08B-C9BC-4B36-88C9-BEA5846EA9DC}" sibTransId="{00C606BA-3BFB-48E5-8914-A56700C993D2}"/>
    <dgm:cxn modelId="{2EDD8A6E-CE53-4211-89D5-71AE29F98384}" type="presOf" srcId="{34B79F3A-7ED1-4832-ABA7-29C95112BFD7}" destId="{DA7C5E6C-FB87-4D2A-AF82-517D838DA748}" srcOrd="0" destOrd="0" presId="urn:microsoft.com/office/officeart/2005/8/layout/hierarchy4"/>
    <dgm:cxn modelId="{8C793EB7-2A2E-4760-BE7B-4368586E1E55}" type="presOf" srcId="{5F0E5D50-6746-436C-AE26-F421F65A867E}" destId="{53384E7C-AF29-4324-8B06-1D6ED560AEB5}" srcOrd="0" destOrd="0" presId="urn:microsoft.com/office/officeart/2005/8/layout/hierarchy4"/>
    <dgm:cxn modelId="{132CFA44-3E6F-4AB0-BA4D-BD3A43A02ED3}" srcId="{5F0E5D50-6746-436C-AE26-F421F65A867E}" destId="{94620AF8-184C-4688-98E4-469A9BBD7273}" srcOrd="2" destOrd="0" parTransId="{D8A8D936-4816-4A43-8DE1-9F7D7C8D09C4}" sibTransId="{52BB04F5-0621-44CD-AF0F-156FAE657A0A}"/>
    <dgm:cxn modelId="{78B49812-153A-415F-B8FE-F9D1F87A194F}" type="presOf" srcId="{9A49C8D1-6858-4B99-8158-615B5613C134}" destId="{E0B402C6-F70F-43B7-A317-4B50D700BD60}" srcOrd="0" destOrd="0" presId="urn:microsoft.com/office/officeart/2005/8/layout/hierarchy4"/>
    <dgm:cxn modelId="{AB14615B-B46C-49A3-BE36-E958DCC63961}" type="presOf" srcId="{68FAFE90-14F4-4B8D-AF84-514143438906}" destId="{54D8996A-88AD-450B-8BEF-7B2411805265}" srcOrd="0" destOrd="0" presId="urn:microsoft.com/office/officeart/2005/8/layout/hierarchy4"/>
    <dgm:cxn modelId="{BE9E4720-00EB-4113-A6CB-D03F8155ADBC}" type="presOf" srcId="{DB8826F1-6FBB-4D98-B2AE-40D26C67F3DC}" destId="{70219308-4048-4CEF-8C42-D98A5FAC83E9}" srcOrd="0" destOrd="0" presId="urn:microsoft.com/office/officeart/2005/8/layout/hierarchy4"/>
    <dgm:cxn modelId="{84499EE4-79ED-487A-B5C3-82B9FF5F4819}" type="presOf" srcId="{94620AF8-184C-4688-98E4-469A9BBD7273}" destId="{50CBC086-3F18-4BC9-9972-20E22E3A55D8}" srcOrd="0" destOrd="0" presId="urn:microsoft.com/office/officeart/2005/8/layout/hierarchy4"/>
    <dgm:cxn modelId="{87A19BE1-D82F-419B-A976-1FEA05060632}" srcId="{DB8826F1-6FBB-4D98-B2AE-40D26C67F3DC}" destId="{9A49C8D1-6858-4B99-8158-615B5613C134}" srcOrd="0" destOrd="0" parTransId="{BE0FBE34-A84F-4EC3-9DF2-0AC8805CFAD4}" sibTransId="{D993D93D-1993-44C0-A0EC-B09243C4CCE4}"/>
    <dgm:cxn modelId="{1D013834-B437-4AAE-92D1-AF1BDCC056D9}" srcId="{34B79F3A-7ED1-4832-ABA7-29C95112BFD7}" destId="{5F0E5D50-6746-436C-AE26-F421F65A867E}" srcOrd="0" destOrd="0" parTransId="{8B8F0FFA-8C19-4F51-B77F-B97FDC3FD523}" sibTransId="{C6BA7C9F-67E2-4A7E-A1A3-001B7C9041BD}"/>
    <dgm:cxn modelId="{EA5827D7-F598-4FE6-B72D-7F0BA8863B31}" srcId="{5F0E5D50-6746-436C-AE26-F421F65A867E}" destId="{68FAFE90-14F4-4B8D-AF84-514143438906}" srcOrd="0" destOrd="0" parTransId="{A032CBCD-B921-4223-96CA-E2BA4A271CCB}" sibTransId="{627F57F4-6995-4DFF-B546-24DA046E2633}"/>
    <dgm:cxn modelId="{E9DADAF3-B8CC-4E2A-82FD-F409B738A9EC}" srcId="{5F0E5D50-6746-436C-AE26-F421F65A867E}" destId="{E4F81583-BFF0-477D-B955-768F3E741699}" srcOrd="1" destOrd="0" parTransId="{EB1A35D9-E932-4426-99FE-D7B588CA9CAA}" sibTransId="{9C591E41-103B-4628-8EDC-C3DE61D75FDA}"/>
    <dgm:cxn modelId="{0A8E50AB-25D2-4BAA-BC88-588A5B66D657}" type="presOf" srcId="{E4F81583-BFF0-477D-B955-768F3E741699}" destId="{C14D0CC8-BB72-434B-8C53-3A92908E0BE2}" srcOrd="0" destOrd="0" presId="urn:microsoft.com/office/officeart/2005/8/layout/hierarchy4"/>
    <dgm:cxn modelId="{47462172-69FC-48EE-AFAA-5977C888B79C}" type="presParOf" srcId="{DA7C5E6C-FB87-4D2A-AF82-517D838DA748}" destId="{EEC2CE62-3C89-4563-821B-7C679940B29F}" srcOrd="0" destOrd="0" presId="urn:microsoft.com/office/officeart/2005/8/layout/hierarchy4"/>
    <dgm:cxn modelId="{4AFF8940-C93A-4795-A17C-CAE7FE8AB1AF}" type="presParOf" srcId="{EEC2CE62-3C89-4563-821B-7C679940B29F}" destId="{53384E7C-AF29-4324-8B06-1D6ED560AEB5}" srcOrd="0" destOrd="0" presId="urn:microsoft.com/office/officeart/2005/8/layout/hierarchy4"/>
    <dgm:cxn modelId="{296A86A9-7FD7-436B-B574-221E7BA5CE6D}" type="presParOf" srcId="{EEC2CE62-3C89-4563-821B-7C679940B29F}" destId="{15ED8EC3-A8DC-4418-9D36-1B2366EF7FCE}" srcOrd="1" destOrd="0" presId="urn:microsoft.com/office/officeart/2005/8/layout/hierarchy4"/>
    <dgm:cxn modelId="{BF26908C-5635-460C-AD62-55A39FCC1C4D}" type="presParOf" srcId="{EEC2CE62-3C89-4563-821B-7C679940B29F}" destId="{33F8D6B2-E819-4414-BD59-98235C5642A5}" srcOrd="2" destOrd="0" presId="urn:microsoft.com/office/officeart/2005/8/layout/hierarchy4"/>
    <dgm:cxn modelId="{108B97CE-9890-4D19-9A5C-7E378F7D22BD}" type="presParOf" srcId="{33F8D6B2-E819-4414-BD59-98235C5642A5}" destId="{0AB86B2D-B462-48B2-93A6-39746B33D1D3}" srcOrd="0" destOrd="0" presId="urn:microsoft.com/office/officeart/2005/8/layout/hierarchy4"/>
    <dgm:cxn modelId="{44A675B7-5D4B-45CA-AAA2-03A89EC041FF}" type="presParOf" srcId="{0AB86B2D-B462-48B2-93A6-39746B33D1D3}" destId="{54D8996A-88AD-450B-8BEF-7B2411805265}" srcOrd="0" destOrd="0" presId="urn:microsoft.com/office/officeart/2005/8/layout/hierarchy4"/>
    <dgm:cxn modelId="{69B483AB-C231-402A-9488-67991A6923A7}" type="presParOf" srcId="{0AB86B2D-B462-48B2-93A6-39746B33D1D3}" destId="{C40C0A2F-530C-4C28-805D-94E48D882EFF}" srcOrd="1" destOrd="0" presId="urn:microsoft.com/office/officeart/2005/8/layout/hierarchy4"/>
    <dgm:cxn modelId="{36BB1774-46F3-43B7-9D00-4B7EB76CF2D4}" type="presParOf" srcId="{33F8D6B2-E819-4414-BD59-98235C5642A5}" destId="{C0948A8A-2533-4F45-B1E4-E231BAF59342}" srcOrd="1" destOrd="0" presId="urn:microsoft.com/office/officeart/2005/8/layout/hierarchy4"/>
    <dgm:cxn modelId="{F8D68A77-DA36-4DF2-81C8-3E4E357D2EF9}" type="presParOf" srcId="{33F8D6B2-E819-4414-BD59-98235C5642A5}" destId="{CF618E89-EB01-4279-831A-8D8996F2AC98}" srcOrd="2" destOrd="0" presId="urn:microsoft.com/office/officeart/2005/8/layout/hierarchy4"/>
    <dgm:cxn modelId="{6F73E324-41C0-450F-800C-5E6D6CD3618A}" type="presParOf" srcId="{CF618E89-EB01-4279-831A-8D8996F2AC98}" destId="{C14D0CC8-BB72-434B-8C53-3A92908E0BE2}" srcOrd="0" destOrd="0" presId="urn:microsoft.com/office/officeart/2005/8/layout/hierarchy4"/>
    <dgm:cxn modelId="{6CB248DB-06E2-465C-B33D-F240CDA15062}" type="presParOf" srcId="{CF618E89-EB01-4279-831A-8D8996F2AC98}" destId="{5247E6D8-26FC-4F82-BF14-F827C1FB96F6}" srcOrd="1" destOrd="0" presId="urn:microsoft.com/office/officeart/2005/8/layout/hierarchy4"/>
    <dgm:cxn modelId="{F1DBEE48-EDE6-4AB7-A2A1-43B2C0AE2BB2}" type="presParOf" srcId="{33F8D6B2-E819-4414-BD59-98235C5642A5}" destId="{6AFDCF90-9D3A-4948-BC92-A912BA137F32}" srcOrd="3" destOrd="0" presId="urn:microsoft.com/office/officeart/2005/8/layout/hierarchy4"/>
    <dgm:cxn modelId="{E519EAD7-7193-40E9-8658-96C8D328AEC4}" type="presParOf" srcId="{33F8D6B2-E819-4414-BD59-98235C5642A5}" destId="{9E31B86D-5A2B-499E-A07C-C620BD37E4F0}" srcOrd="4" destOrd="0" presId="urn:microsoft.com/office/officeart/2005/8/layout/hierarchy4"/>
    <dgm:cxn modelId="{34D14E4B-7122-4D0B-9AAF-DC90FBDAE355}" type="presParOf" srcId="{9E31B86D-5A2B-499E-A07C-C620BD37E4F0}" destId="{50CBC086-3F18-4BC9-9972-20E22E3A55D8}" srcOrd="0" destOrd="0" presId="urn:microsoft.com/office/officeart/2005/8/layout/hierarchy4"/>
    <dgm:cxn modelId="{4CE6B649-1FD1-4ECC-85A0-5D455DC75F6D}" type="presParOf" srcId="{9E31B86D-5A2B-499E-A07C-C620BD37E4F0}" destId="{59123FB2-C1EA-4649-8334-F5AA58F640AE}" srcOrd="1" destOrd="0" presId="urn:microsoft.com/office/officeart/2005/8/layout/hierarchy4"/>
    <dgm:cxn modelId="{83AB4DFB-E53E-4A59-9CE6-21AA4195127D}" type="presParOf" srcId="{DA7C5E6C-FB87-4D2A-AF82-517D838DA748}" destId="{A4BC3057-2778-40DF-B8D7-C49F76614228}" srcOrd="1" destOrd="0" presId="urn:microsoft.com/office/officeart/2005/8/layout/hierarchy4"/>
    <dgm:cxn modelId="{DDEF0525-1CEB-4E2E-A441-B0017748EF3B}" type="presParOf" srcId="{DA7C5E6C-FB87-4D2A-AF82-517D838DA748}" destId="{F10E0301-D5F9-40BE-8C23-3E8F4F5A25BE}" srcOrd="2" destOrd="0" presId="urn:microsoft.com/office/officeart/2005/8/layout/hierarchy4"/>
    <dgm:cxn modelId="{D8E8D46C-2C75-4B4C-8160-88E2C79FB4CB}" type="presParOf" srcId="{F10E0301-D5F9-40BE-8C23-3E8F4F5A25BE}" destId="{70219308-4048-4CEF-8C42-D98A5FAC83E9}" srcOrd="0" destOrd="0" presId="urn:microsoft.com/office/officeart/2005/8/layout/hierarchy4"/>
    <dgm:cxn modelId="{7FF8A2E9-5F16-44EE-B642-5AB22FC52B88}" type="presParOf" srcId="{F10E0301-D5F9-40BE-8C23-3E8F4F5A25BE}" destId="{4173C9B1-031E-4A1D-A5CF-837787987A4B}" srcOrd="1" destOrd="0" presId="urn:microsoft.com/office/officeart/2005/8/layout/hierarchy4"/>
    <dgm:cxn modelId="{23393394-708D-4A4E-BE42-2DAC4E656EFF}" type="presParOf" srcId="{F10E0301-D5F9-40BE-8C23-3E8F4F5A25BE}" destId="{82BD770B-0FAB-47DF-AD97-9C98AED884E6}" srcOrd="2" destOrd="0" presId="urn:microsoft.com/office/officeart/2005/8/layout/hierarchy4"/>
    <dgm:cxn modelId="{E3B93E1D-37EC-48EB-B7A6-0939041AC08E}" type="presParOf" srcId="{82BD770B-0FAB-47DF-AD97-9C98AED884E6}" destId="{368522C7-DA42-4533-ADE4-D656DAE826C4}" srcOrd="0" destOrd="0" presId="urn:microsoft.com/office/officeart/2005/8/layout/hierarchy4"/>
    <dgm:cxn modelId="{36E1933C-3D78-4600-B91B-C835DD390FC5}" type="presParOf" srcId="{368522C7-DA42-4533-ADE4-D656DAE826C4}" destId="{E0B402C6-F70F-43B7-A317-4B50D700BD60}" srcOrd="0" destOrd="0" presId="urn:microsoft.com/office/officeart/2005/8/layout/hierarchy4"/>
    <dgm:cxn modelId="{F3F929B9-1F7B-4BE8-9072-2071ACAFC1A6}" type="presParOf" srcId="{368522C7-DA42-4533-ADE4-D656DAE826C4}" destId="{94A6246D-FA76-482E-BE61-2C231C13CC11}"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a:scene3d>
          <a:camera prst="orthographicFront">
            <a:rot lat="0" lon="0" rev="0"/>
          </a:camera>
          <a:lightRig rig="glow" dir="t">
            <a:rot lat="0" lon="0" rev="4800000"/>
          </a:lightRig>
        </a:scene3d>
      </dgm:spPr>
    </dgm:pt>
    <dgm:pt modelId="{C4ACDE86-D253-42D9-8FD0-8BCD0685126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FUNCTIONS</a:t>
          </a:r>
          <a:endParaRPr lang="en-ZA" dirty="0">
            <a:latin typeface="Arial" pitchFamily="34" charset="0"/>
            <a:cs typeface="Arial" pitchFamily="34" charset="0"/>
          </a:endParaRPr>
        </a:p>
      </dgm:t>
    </dgm:pt>
    <dgm:pt modelId="{04B0D447-2FA4-4B64-8CFA-4F1B465472FC}" type="parTrans" cxnId="{41005A36-3E2B-4E7A-9DFE-BC428C1D4715}">
      <dgm:prSet/>
      <dgm:spPr/>
      <dgm:t>
        <a:bodyPr/>
        <a:lstStyle/>
        <a:p>
          <a:endParaRPr lang="en-ZA">
            <a:latin typeface="Arial" pitchFamily="34" charset="0"/>
            <a:cs typeface="Arial" pitchFamily="34" charset="0"/>
          </a:endParaRPr>
        </a:p>
      </dgm:t>
    </dgm:pt>
    <dgm:pt modelId="{25BE869F-1F9C-48C0-AD27-56FE1C0B49CC}" type="sibTrans" cxnId="{41005A36-3E2B-4E7A-9DFE-BC428C1D471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E7AAF227-A9C3-4368-A92A-16B807929F1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DTPS</a:t>
          </a:r>
          <a:endParaRPr lang="en-ZA" dirty="0">
            <a:latin typeface="Arial" pitchFamily="34" charset="0"/>
            <a:cs typeface="Arial" pitchFamily="34" charset="0"/>
          </a:endParaRPr>
        </a:p>
      </dgm:t>
    </dgm:pt>
    <dgm:pt modelId="{9166C50C-5853-48E9-931F-A452C3AF6557}" type="parTrans" cxnId="{254E99DF-025C-477A-8032-A8CAD7ADE8D7}">
      <dgm:prSet/>
      <dgm:spPr/>
      <dgm:t>
        <a:bodyPr/>
        <a:lstStyle/>
        <a:p>
          <a:endParaRPr lang="en-ZA">
            <a:latin typeface="Arial" pitchFamily="34" charset="0"/>
            <a:cs typeface="Arial" pitchFamily="34" charset="0"/>
          </a:endParaRPr>
        </a:p>
      </dgm:t>
    </dgm:pt>
    <dgm:pt modelId="{55EA0021-E006-4C4F-8069-3895EBBC0CC5}" type="sibTrans" cxnId="{254E99DF-025C-477A-8032-A8CAD7ADE8D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737E9D35-7E60-422E-9170-45A3CADAE91E}">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CORE</a:t>
          </a:r>
          <a:endParaRPr lang="en-ZA" dirty="0">
            <a:latin typeface="Arial" pitchFamily="34" charset="0"/>
            <a:cs typeface="Arial" pitchFamily="34" charset="0"/>
          </a:endParaRPr>
        </a:p>
      </dgm:t>
    </dgm:pt>
    <dgm:pt modelId="{02FB3AD7-A355-4809-A5F6-4621223B5861}" type="parTrans" cxnId="{EA401D8E-0A47-4DB7-914F-9F43A46ED561}">
      <dgm:prSet/>
      <dgm:spPr/>
      <dgm:t>
        <a:bodyPr/>
        <a:lstStyle/>
        <a:p>
          <a:endParaRPr lang="en-ZA">
            <a:latin typeface="Arial" pitchFamily="34" charset="0"/>
            <a:cs typeface="Arial" pitchFamily="34" charset="0"/>
          </a:endParaRPr>
        </a:p>
      </dgm:t>
    </dgm:pt>
    <dgm:pt modelId="{177959A0-B4FF-4A90-98BE-64483128AAA3}" type="sibTrans" cxnId="{EA401D8E-0A47-4DB7-914F-9F43A46ED56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60E8A283-07EC-45D1-8225-0792FB4D659A}" type="presOf" srcId="{C4ACDE86-D253-42D9-8FD0-8BCD06851266}" destId="{925D8D41-454A-409E-9506-BD8AA3D8AF7B}" srcOrd="1" destOrd="0" presId="urn:microsoft.com/office/officeart/2005/8/layout/gear1"/>
    <dgm:cxn modelId="{00A9BA14-B88D-4C5A-9F79-DC33287B821B}" type="presOf" srcId="{25BE869F-1F9C-48C0-AD27-56FE1C0B49CC}" destId="{FD837352-2605-4880-957C-148BF843EEE4}" srcOrd="0" destOrd="0" presId="urn:microsoft.com/office/officeart/2005/8/layout/gear1"/>
    <dgm:cxn modelId="{BBDABAD2-8698-432C-B1C5-25CC575222E6}" type="presOf" srcId="{55EA0021-E006-4C4F-8069-3895EBBC0CC5}" destId="{461877BC-99AD-46B6-B3AB-078586C88336}" srcOrd="0" destOrd="0" presId="urn:microsoft.com/office/officeart/2005/8/layout/gear1"/>
    <dgm:cxn modelId="{3687C401-4786-4D73-8AA1-FA862FF7AEC0}" type="presOf" srcId="{E7AAF227-A9C3-4368-A92A-16B807929F18}" destId="{A20BFF1D-01FB-44CF-92E9-53BEF923DA9D}" srcOrd="2" destOrd="0" presId="urn:microsoft.com/office/officeart/2005/8/layout/gear1"/>
    <dgm:cxn modelId="{C3C5AD10-7949-471C-B5EF-9DFFCDEF77C4}" type="presOf" srcId="{E7AAF227-A9C3-4368-A92A-16B807929F18}" destId="{1FE3DD9B-13F9-40B6-A3D5-926D0C9FA50D}" srcOrd="0" destOrd="0" presId="urn:microsoft.com/office/officeart/2005/8/layout/gear1"/>
    <dgm:cxn modelId="{449E46D7-5E34-4357-9158-99973DBC3103}" type="presOf" srcId="{C15AF0B6-7A7D-469A-BDB6-B4C6B66BE53B}" destId="{B5F3516C-206C-4B6F-AB99-4E072D0CBB64}" srcOrd="0" destOrd="0" presId="urn:microsoft.com/office/officeart/2005/8/layout/gear1"/>
    <dgm:cxn modelId="{67B04A4E-99A6-4C63-8239-67C35D37D7C2}" type="presOf" srcId="{737E9D35-7E60-422E-9170-45A3CADAE91E}" destId="{91EE93B6-918A-4946-B581-E5F003935F2B}" srcOrd="3" destOrd="0" presId="urn:microsoft.com/office/officeart/2005/8/layout/gear1"/>
    <dgm:cxn modelId="{902623A5-04B3-44A3-896F-A2B07FB423A5}" type="presOf" srcId="{C4ACDE86-D253-42D9-8FD0-8BCD06851266}" destId="{ADA61729-FA26-46BE-BA13-64C31C9D8F29}" srcOrd="2"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69EEA3D8-D47D-46DF-8A81-73F6808E0B1B}" type="presOf" srcId="{737E9D35-7E60-422E-9170-45A3CADAE91E}" destId="{1E258AD1-5FC7-4FA5-B8DA-3CFECD00F1CD}" srcOrd="1" destOrd="0" presId="urn:microsoft.com/office/officeart/2005/8/layout/gear1"/>
    <dgm:cxn modelId="{E36404AA-4BE8-47CE-89F7-B732B673DAF4}" type="presOf" srcId="{737E9D35-7E60-422E-9170-45A3CADAE91E}" destId="{F6D6AC58-20EC-4824-B68B-430B6EDA9B64}"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BC38CADF-3AF3-4190-B978-3F6257891E15}" type="presOf" srcId="{C4ACDE86-D253-42D9-8FD0-8BCD06851266}" destId="{559585DB-EEBA-40DA-A55D-E08CD092B168}" srcOrd="0" destOrd="0" presId="urn:microsoft.com/office/officeart/2005/8/layout/gear1"/>
    <dgm:cxn modelId="{0B95CE1F-0A77-4915-88D4-E1D96D368EE5}" type="presOf" srcId="{177959A0-B4FF-4A90-98BE-64483128AAA3}" destId="{4ACD9C76-CEC3-4B88-9139-F6E0A599D7ED}" srcOrd="0" destOrd="0" presId="urn:microsoft.com/office/officeart/2005/8/layout/gear1"/>
    <dgm:cxn modelId="{0332F66A-201B-4B28-8135-090FE31EC144}" type="presOf" srcId="{E7AAF227-A9C3-4368-A92A-16B807929F18}" destId="{FFE71D9F-93E0-4173-B4D6-15C79B408364}" srcOrd="1" destOrd="0" presId="urn:microsoft.com/office/officeart/2005/8/layout/gear1"/>
    <dgm:cxn modelId="{D0350558-2A0D-4E4B-A325-3976C9F5DB95}" type="presOf" srcId="{737E9D35-7E60-422E-9170-45A3CADAE91E}" destId="{8C9642FA-C2BC-4C16-8BFF-99B3E8B00B8B}" srcOrd="2"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BFAAF300-413A-4A8C-AAB9-365866614DAD}" type="presParOf" srcId="{B5F3516C-206C-4B6F-AB99-4E072D0CBB64}" destId="{559585DB-EEBA-40DA-A55D-E08CD092B168}" srcOrd="0" destOrd="0" presId="urn:microsoft.com/office/officeart/2005/8/layout/gear1"/>
    <dgm:cxn modelId="{2B011B71-F9B9-475B-B313-01EC7F0A0EC0}" type="presParOf" srcId="{B5F3516C-206C-4B6F-AB99-4E072D0CBB64}" destId="{925D8D41-454A-409E-9506-BD8AA3D8AF7B}" srcOrd="1" destOrd="0" presId="urn:microsoft.com/office/officeart/2005/8/layout/gear1"/>
    <dgm:cxn modelId="{FC26922F-6116-4D59-9A30-CEC58E8D7704}" type="presParOf" srcId="{B5F3516C-206C-4B6F-AB99-4E072D0CBB64}" destId="{ADA61729-FA26-46BE-BA13-64C31C9D8F29}" srcOrd="2" destOrd="0" presId="urn:microsoft.com/office/officeart/2005/8/layout/gear1"/>
    <dgm:cxn modelId="{394A159C-DF08-4BD2-9E1E-2F447962B816}" type="presParOf" srcId="{B5F3516C-206C-4B6F-AB99-4E072D0CBB64}" destId="{1FE3DD9B-13F9-40B6-A3D5-926D0C9FA50D}" srcOrd="3" destOrd="0" presId="urn:microsoft.com/office/officeart/2005/8/layout/gear1"/>
    <dgm:cxn modelId="{1FD3BA0B-4BD3-4770-BAE2-9C2BA8968F96}" type="presParOf" srcId="{B5F3516C-206C-4B6F-AB99-4E072D0CBB64}" destId="{FFE71D9F-93E0-4173-B4D6-15C79B408364}" srcOrd="4" destOrd="0" presId="urn:microsoft.com/office/officeart/2005/8/layout/gear1"/>
    <dgm:cxn modelId="{20411259-7940-486B-A6EA-7223BA77F09E}" type="presParOf" srcId="{B5F3516C-206C-4B6F-AB99-4E072D0CBB64}" destId="{A20BFF1D-01FB-44CF-92E9-53BEF923DA9D}" srcOrd="5" destOrd="0" presId="urn:microsoft.com/office/officeart/2005/8/layout/gear1"/>
    <dgm:cxn modelId="{2D9B3734-1632-4041-B235-73B7673A010E}" type="presParOf" srcId="{B5F3516C-206C-4B6F-AB99-4E072D0CBB64}" destId="{F6D6AC58-20EC-4824-B68B-430B6EDA9B64}" srcOrd="6" destOrd="0" presId="urn:microsoft.com/office/officeart/2005/8/layout/gear1"/>
    <dgm:cxn modelId="{0CF3D908-A64B-4D01-BAA8-6252B3C7FB6A}" type="presParOf" srcId="{B5F3516C-206C-4B6F-AB99-4E072D0CBB64}" destId="{1E258AD1-5FC7-4FA5-B8DA-3CFECD00F1CD}" srcOrd="7" destOrd="0" presId="urn:microsoft.com/office/officeart/2005/8/layout/gear1"/>
    <dgm:cxn modelId="{610D26F5-51BE-401B-85FC-80C031FB3447}" type="presParOf" srcId="{B5F3516C-206C-4B6F-AB99-4E072D0CBB64}" destId="{8C9642FA-C2BC-4C16-8BFF-99B3E8B00B8B}" srcOrd="8" destOrd="0" presId="urn:microsoft.com/office/officeart/2005/8/layout/gear1"/>
    <dgm:cxn modelId="{D116C831-6042-41A8-B9A1-8957A97F8C77}" type="presParOf" srcId="{B5F3516C-206C-4B6F-AB99-4E072D0CBB64}" destId="{91EE93B6-918A-4946-B581-E5F003935F2B}" srcOrd="9" destOrd="0" presId="urn:microsoft.com/office/officeart/2005/8/layout/gear1"/>
    <dgm:cxn modelId="{60A662AB-DDD1-4414-AE52-D39D24AE0113}" type="presParOf" srcId="{B5F3516C-206C-4B6F-AB99-4E072D0CBB64}" destId="{FD837352-2605-4880-957C-148BF843EEE4}" srcOrd="10" destOrd="0" presId="urn:microsoft.com/office/officeart/2005/8/layout/gear1"/>
    <dgm:cxn modelId="{25F27E66-75E2-4836-A30B-3F589452B4BA}" type="presParOf" srcId="{B5F3516C-206C-4B6F-AB99-4E072D0CBB64}" destId="{461877BC-99AD-46B6-B3AB-078586C88336}" srcOrd="11" destOrd="0" presId="urn:microsoft.com/office/officeart/2005/8/layout/gear1"/>
    <dgm:cxn modelId="{83B3B557-3B23-489D-932B-979880C9ED72}"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a:scene3d>
          <a:camera prst="orthographicFront">
            <a:rot lat="0" lon="0" rev="0"/>
          </a:camera>
          <a:lightRig rig="glow" dir="t">
            <a:rot lat="0" lon="0" rev="4800000"/>
          </a:lightRig>
        </a:scene3d>
      </dgm:spPr>
    </dgm:pt>
    <dgm:pt modelId="{C4ACDE86-D253-42D9-8FD0-8BCD0685126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FUNCTIONS</a:t>
          </a:r>
          <a:endParaRPr lang="en-ZA" dirty="0">
            <a:latin typeface="Arial" pitchFamily="34" charset="0"/>
            <a:cs typeface="Arial" pitchFamily="34" charset="0"/>
          </a:endParaRPr>
        </a:p>
      </dgm:t>
    </dgm:pt>
    <dgm:pt modelId="{04B0D447-2FA4-4B64-8CFA-4F1B465472FC}" type="parTrans" cxnId="{41005A36-3E2B-4E7A-9DFE-BC428C1D4715}">
      <dgm:prSet/>
      <dgm:spPr/>
      <dgm:t>
        <a:bodyPr/>
        <a:lstStyle/>
        <a:p>
          <a:endParaRPr lang="en-ZA">
            <a:latin typeface="Arial" pitchFamily="34" charset="0"/>
            <a:cs typeface="Arial" pitchFamily="34" charset="0"/>
          </a:endParaRPr>
        </a:p>
      </dgm:t>
    </dgm:pt>
    <dgm:pt modelId="{25BE869F-1F9C-48C0-AD27-56FE1C0B49CC}" type="sibTrans" cxnId="{41005A36-3E2B-4E7A-9DFE-BC428C1D471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E7AAF227-A9C3-4368-A92A-16B807929F1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DTPS</a:t>
          </a:r>
          <a:endParaRPr lang="en-ZA" dirty="0">
            <a:latin typeface="Arial" pitchFamily="34" charset="0"/>
            <a:cs typeface="Arial" pitchFamily="34" charset="0"/>
          </a:endParaRPr>
        </a:p>
      </dgm:t>
    </dgm:pt>
    <dgm:pt modelId="{9166C50C-5853-48E9-931F-A452C3AF6557}" type="parTrans" cxnId="{254E99DF-025C-477A-8032-A8CAD7ADE8D7}">
      <dgm:prSet/>
      <dgm:spPr/>
      <dgm:t>
        <a:bodyPr/>
        <a:lstStyle/>
        <a:p>
          <a:endParaRPr lang="en-ZA">
            <a:latin typeface="Arial" pitchFamily="34" charset="0"/>
            <a:cs typeface="Arial" pitchFamily="34" charset="0"/>
          </a:endParaRPr>
        </a:p>
      </dgm:t>
    </dgm:pt>
    <dgm:pt modelId="{55EA0021-E006-4C4F-8069-3895EBBC0CC5}" type="sibTrans" cxnId="{254E99DF-025C-477A-8032-A8CAD7ADE8D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737E9D35-7E60-422E-9170-45A3CADAE91E}">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CORE</a:t>
          </a:r>
          <a:endParaRPr lang="en-ZA" dirty="0">
            <a:latin typeface="Arial" pitchFamily="34" charset="0"/>
            <a:cs typeface="Arial" pitchFamily="34" charset="0"/>
          </a:endParaRPr>
        </a:p>
      </dgm:t>
    </dgm:pt>
    <dgm:pt modelId="{02FB3AD7-A355-4809-A5F6-4621223B5861}" type="parTrans" cxnId="{EA401D8E-0A47-4DB7-914F-9F43A46ED561}">
      <dgm:prSet/>
      <dgm:spPr/>
      <dgm:t>
        <a:bodyPr/>
        <a:lstStyle/>
        <a:p>
          <a:endParaRPr lang="en-ZA">
            <a:latin typeface="Arial" pitchFamily="34" charset="0"/>
            <a:cs typeface="Arial" pitchFamily="34" charset="0"/>
          </a:endParaRPr>
        </a:p>
      </dgm:t>
    </dgm:pt>
    <dgm:pt modelId="{177959A0-B4FF-4A90-98BE-64483128AAA3}" type="sibTrans" cxnId="{EA401D8E-0A47-4DB7-914F-9F43A46ED56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C04A797E-7356-41F5-B60B-10ABD5EB5301}" type="presOf" srcId="{E7AAF227-A9C3-4368-A92A-16B807929F18}" destId="{FFE71D9F-93E0-4173-B4D6-15C79B408364}" srcOrd="1" destOrd="0" presId="urn:microsoft.com/office/officeart/2005/8/layout/gear1"/>
    <dgm:cxn modelId="{FCE15463-C54E-45BB-94B6-B7ACFCE61420}" type="presOf" srcId="{C4ACDE86-D253-42D9-8FD0-8BCD06851266}" destId="{ADA61729-FA26-46BE-BA13-64C31C9D8F29}" srcOrd="2" destOrd="0" presId="urn:microsoft.com/office/officeart/2005/8/layout/gear1"/>
    <dgm:cxn modelId="{91727BB6-B2D7-43DA-8E1C-08C1558D0895}" type="presOf" srcId="{737E9D35-7E60-422E-9170-45A3CADAE91E}" destId="{1E258AD1-5FC7-4FA5-B8DA-3CFECD00F1CD}" srcOrd="1" destOrd="0" presId="urn:microsoft.com/office/officeart/2005/8/layout/gear1"/>
    <dgm:cxn modelId="{25358408-7D44-483A-9CBD-2CAC38107567}" type="presOf" srcId="{737E9D35-7E60-422E-9170-45A3CADAE91E}" destId="{8C9642FA-C2BC-4C16-8BFF-99B3E8B00B8B}" srcOrd="2" destOrd="0" presId="urn:microsoft.com/office/officeart/2005/8/layout/gear1"/>
    <dgm:cxn modelId="{632E9E20-F8C5-46A1-8DD1-C3A0F072FBBE}" type="presOf" srcId="{25BE869F-1F9C-48C0-AD27-56FE1C0B49CC}" destId="{FD837352-2605-4880-957C-148BF843EEE4}" srcOrd="0" destOrd="0" presId="urn:microsoft.com/office/officeart/2005/8/layout/gear1"/>
    <dgm:cxn modelId="{70C440F9-5415-4F2F-913A-532485F98334}" type="presOf" srcId="{C4ACDE86-D253-42D9-8FD0-8BCD06851266}" destId="{925D8D41-454A-409E-9506-BD8AA3D8AF7B}" srcOrd="1"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532A0445-6B9E-48EE-9C04-0F601A84B094}" type="presOf" srcId="{C4ACDE86-D253-42D9-8FD0-8BCD06851266}" destId="{559585DB-EEBA-40DA-A55D-E08CD092B168}" srcOrd="0" destOrd="0" presId="urn:microsoft.com/office/officeart/2005/8/layout/gear1"/>
    <dgm:cxn modelId="{01D54736-EAF9-4DDF-A31E-4DD2DAEE33C4}" type="presOf" srcId="{177959A0-B4FF-4A90-98BE-64483128AAA3}" destId="{4ACD9C76-CEC3-4B88-9139-F6E0A599D7ED}" srcOrd="0" destOrd="0" presId="urn:microsoft.com/office/officeart/2005/8/layout/gear1"/>
    <dgm:cxn modelId="{FDB86A85-2191-42C9-8A52-96A9B89ADA46}" type="presOf" srcId="{E7AAF227-A9C3-4368-A92A-16B807929F18}" destId="{1FE3DD9B-13F9-40B6-A3D5-926D0C9FA50D}"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E8EF5BCD-B2F7-4010-9390-54F46B8D7197}" type="presOf" srcId="{E7AAF227-A9C3-4368-A92A-16B807929F18}" destId="{A20BFF1D-01FB-44CF-92E9-53BEF923DA9D}" srcOrd="2" destOrd="0" presId="urn:microsoft.com/office/officeart/2005/8/layout/gear1"/>
    <dgm:cxn modelId="{CF5B39FA-803C-4E6D-9D47-27C5513C8A14}" type="presOf" srcId="{737E9D35-7E60-422E-9170-45A3CADAE91E}" destId="{91EE93B6-918A-4946-B581-E5F003935F2B}" srcOrd="3" destOrd="0" presId="urn:microsoft.com/office/officeart/2005/8/layout/gear1"/>
    <dgm:cxn modelId="{46A03EFA-BE23-4F99-B78C-A39CF0242E30}" type="presOf" srcId="{737E9D35-7E60-422E-9170-45A3CADAE91E}" destId="{F6D6AC58-20EC-4824-B68B-430B6EDA9B64}" srcOrd="0" destOrd="0" presId="urn:microsoft.com/office/officeart/2005/8/layout/gear1"/>
    <dgm:cxn modelId="{ABD9333D-D3B3-4DDF-8282-E477F6CF151A}" type="presOf" srcId="{55EA0021-E006-4C4F-8069-3895EBBC0CC5}" destId="{461877BC-99AD-46B6-B3AB-078586C88336}" srcOrd="0"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05042867-E223-47B6-9CC0-8C30E055407D}" type="presOf" srcId="{C15AF0B6-7A7D-469A-BDB6-B4C6B66BE53B}" destId="{B5F3516C-206C-4B6F-AB99-4E072D0CBB64}" srcOrd="0" destOrd="0" presId="urn:microsoft.com/office/officeart/2005/8/layout/gear1"/>
    <dgm:cxn modelId="{72197A1D-78E6-41C4-94F1-765FEE4D1CF3}" type="presParOf" srcId="{B5F3516C-206C-4B6F-AB99-4E072D0CBB64}" destId="{559585DB-EEBA-40DA-A55D-E08CD092B168}" srcOrd="0" destOrd="0" presId="urn:microsoft.com/office/officeart/2005/8/layout/gear1"/>
    <dgm:cxn modelId="{F06B4A05-C486-4FDD-B342-F9B13EA568ED}" type="presParOf" srcId="{B5F3516C-206C-4B6F-AB99-4E072D0CBB64}" destId="{925D8D41-454A-409E-9506-BD8AA3D8AF7B}" srcOrd="1" destOrd="0" presId="urn:microsoft.com/office/officeart/2005/8/layout/gear1"/>
    <dgm:cxn modelId="{750C6188-B1C5-4A2C-AF6D-11A9E13FACB5}" type="presParOf" srcId="{B5F3516C-206C-4B6F-AB99-4E072D0CBB64}" destId="{ADA61729-FA26-46BE-BA13-64C31C9D8F29}" srcOrd="2" destOrd="0" presId="urn:microsoft.com/office/officeart/2005/8/layout/gear1"/>
    <dgm:cxn modelId="{7F9633E2-220D-40D4-B33A-593913E3EBB4}" type="presParOf" srcId="{B5F3516C-206C-4B6F-AB99-4E072D0CBB64}" destId="{1FE3DD9B-13F9-40B6-A3D5-926D0C9FA50D}" srcOrd="3" destOrd="0" presId="urn:microsoft.com/office/officeart/2005/8/layout/gear1"/>
    <dgm:cxn modelId="{C4AF217F-7C5F-41EF-8BB0-DFD9CE81C5BC}" type="presParOf" srcId="{B5F3516C-206C-4B6F-AB99-4E072D0CBB64}" destId="{FFE71D9F-93E0-4173-B4D6-15C79B408364}" srcOrd="4" destOrd="0" presId="urn:microsoft.com/office/officeart/2005/8/layout/gear1"/>
    <dgm:cxn modelId="{9E1BAF96-1DC2-4055-A9DB-C1E12C6FC1DE}" type="presParOf" srcId="{B5F3516C-206C-4B6F-AB99-4E072D0CBB64}" destId="{A20BFF1D-01FB-44CF-92E9-53BEF923DA9D}" srcOrd="5" destOrd="0" presId="urn:microsoft.com/office/officeart/2005/8/layout/gear1"/>
    <dgm:cxn modelId="{25B360E8-9F90-47E6-9F88-3C231213732A}" type="presParOf" srcId="{B5F3516C-206C-4B6F-AB99-4E072D0CBB64}" destId="{F6D6AC58-20EC-4824-B68B-430B6EDA9B64}" srcOrd="6" destOrd="0" presId="urn:microsoft.com/office/officeart/2005/8/layout/gear1"/>
    <dgm:cxn modelId="{E378D6E7-E1A3-4A0A-B0DA-7529145AE92B}" type="presParOf" srcId="{B5F3516C-206C-4B6F-AB99-4E072D0CBB64}" destId="{1E258AD1-5FC7-4FA5-B8DA-3CFECD00F1CD}" srcOrd="7" destOrd="0" presId="urn:microsoft.com/office/officeart/2005/8/layout/gear1"/>
    <dgm:cxn modelId="{14EA26DB-1771-4778-9935-698E67B90A4A}" type="presParOf" srcId="{B5F3516C-206C-4B6F-AB99-4E072D0CBB64}" destId="{8C9642FA-C2BC-4C16-8BFF-99B3E8B00B8B}" srcOrd="8" destOrd="0" presId="urn:microsoft.com/office/officeart/2005/8/layout/gear1"/>
    <dgm:cxn modelId="{40EA9E97-91E1-49B5-A076-6E3FFE7E10DF}" type="presParOf" srcId="{B5F3516C-206C-4B6F-AB99-4E072D0CBB64}" destId="{91EE93B6-918A-4946-B581-E5F003935F2B}" srcOrd="9" destOrd="0" presId="urn:microsoft.com/office/officeart/2005/8/layout/gear1"/>
    <dgm:cxn modelId="{17204E1A-D721-4794-880F-4BC9F0418EBA}" type="presParOf" srcId="{B5F3516C-206C-4B6F-AB99-4E072D0CBB64}" destId="{FD837352-2605-4880-957C-148BF843EEE4}" srcOrd="10" destOrd="0" presId="urn:microsoft.com/office/officeart/2005/8/layout/gear1"/>
    <dgm:cxn modelId="{A547C2A4-2959-4DFD-BA11-436262E9B7CC}" type="presParOf" srcId="{B5F3516C-206C-4B6F-AB99-4E072D0CBB64}" destId="{461877BC-99AD-46B6-B3AB-078586C88336}" srcOrd="11" destOrd="0" presId="urn:microsoft.com/office/officeart/2005/8/layout/gear1"/>
    <dgm:cxn modelId="{6D7936F9-BC8B-4100-8809-2E87104FAC6C}"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a:scene3d>
          <a:camera prst="orthographicFront">
            <a:rot lat="0" lon="0" rev="0"/>
          </a:camera>
          <a:lightRig rig="glow" dir="t">
            <a:rot lat="0" lon="0" rev="4800000"/>
          </a:lightRig>
        </a:scene3d>
      </dgm:spPr>
    </dgm:pt>
    <dgm:pt modelId="{C4ACDE86-D253-42D9-8FD0-8BCD0685126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FUNCTIONS</a:t>
          </a:r>
          <a:endParaRPr lang="en-ZA" dirty="0">
            <a:latin typeface="Arial" pitchFamily="34" charset="0"/>
            <a:cs typeface="Arial" pitchFamily="34" charset="0"/>
          </a:endParaRPr>
        </a:p>
      </dgm:t>
    </dgm:pt>
    <dgm:pt modelId="{04B0D447-2FA4-4B64-8CFA-4F1B465472FC}" type="parTrans" cxnId="{41005A36-3E2B-4E7A-9DFE-BC428C1D4715}">
      <dgm:prSet/>
      <dgm:spPr/>
      <dgm:t>
        <a:bodyPr/>
        <a:lstStyle/>
        <a:p>
          <a:endParaRPr lang="en-ZA">
            <a:latin typeface="Arial" pitchFamily="34" charset="0"/>
            <a:cs typeface="Arial" pitchFamily="34" charset="0"/>
          </a:endParaRPr>
        </a:p>
      </dgm:t>
    </dgm:pt>
    <dgm:pt modelId="{25BE869F-1F9C-48C0-AD27-56FE1C0B49CC}" type="sibTrans" cxnId="{41005A36-3E2B-4E7A-9DFE-BC428C1D471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E7AAF227-A9C3-4368-A92A-16B807929F1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DTPS</a:t>
          </a:r>
          <a:endParaRPr lang="en-ZA" dirty="0">
            <a:latin typeface="Arial" pitchFamily="34" charset="0"/>
            <a:cs typeface="Arial" pitchFamily="34" charset="0"/>
          </a:endParaRPr>
        </a:p>
      </dgm:t>
    </dgm:pt>
    <dgm:pt modelId="{9166C50C-5853-48E9-931F-A452C3AF6557}" type="parTrans" cxnId="{254E99DF-025C-477A-8032-A8CAD7ADE8D7}">
      <dgm:prSet/>
      <dgm:spPr/>
      <dgm:t>
        <a:bodyPr/>
        <a:lstStyle/>
        <a:p>
          <a:endParaRPr lang="en-ZA">
            <a:latin typeface="Arial" pitchFamily="34" charset="0"/>
            <a:cs typeface="Arial" pitchFamily="34" charset="0"/>
          </a:endParaRPr>
        </a:p>
      </dgm:t>
    </dgm:pt>
    <dgm:pt modelId="{55EA0021-E006-4C4F-8069-3895EBBC0CC5}" type="sibTrans" cxnId="{254E99DF-025C-477A-8032-A8CAD7ADE8D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737E9D35-7E60-422E-9170-45A3CADAE91E}">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CORE</a:t>
          </a:r>
          <a:endParaRPr lang="en-ZA" dirty="0">
            <a:latin typeface="Arial" pitchFamily="34" charset="0"/>
            <a:cs typeface="Arial" pitchFamily="34" charset="0"/>
          </a:endParaRPr>
        </a:p>
      </dgm:t>
    </dgm:pt>
    <dgm:pt modelId="{02FB3AD7-A355-4809-A5F6-4621223B5861}" type="parTrans" cxnId="{EA401D8E-0A47-4DB7-914F-9F43A46ED561}">
      <dgm:prSet/>
      <dgm:spPr/>
      <dgm:t>
        <a:bodyPr/>
        <a:lstStyle/>
        <a:p>
          <a:endParaRPr lang="en-ZA">
            <a:latin typeface="Arial" pitchFamily="34" charset="0"/>
            <a:cs typeface="Arial" pitchFamily="34" charset="0"/>
          </a:endParaRPr>
        </a:p>
      </dgm:t>
    </dgm:pt>
    <dgm:pt modelId="{177959A0-B4FF-4A90-98BE-64483128AAA3}" type="sibTrans" cxnId="{EA401D8E-0A47-4DB7-914F-9F43A46ED56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26316272-FB12-447A-BA29-76CE59204580}" type="presOf" srcId="{737E9D35-7E60-422E-9170-45A3CADAE91E}" destId="{1E258AD1-5FC7-4FA5-B8DA-3CFECD00F1CD}" srcOrd="1" destOrd="0" presId="urn:microsoft.com/office/officeart/2005/8/layout/gear1"/>
    <dgm:cxn modelId="{E547B06F-A19C-458C-875F-7DC041895F89}" type="presOf" srcId="{E7AAF227-A9C3-4368-A92A-16B807929F18}" destId="{A20BFF1D-01FB-44CF-92E9-53BEF923DA9D}" srcOrd="2" destOrd="0" presId="urn:microsoft.com/office/officeart/2005/8/layout/gear1"/>
    <dgm:cxn modelId="{FC06EB26-004A-4A6E-8F34-E192449A6FF8}" type="presOf" srcId="{C4ACDE86-D253-42D9-8FD0-8BCD06851266}" destId="{559585DB-EEBA-40DA-A55D-E08CD092B168}" srcOrd="0" destOrd="0" presId="urn:microsoft.com/office/officeart/2005/8/layout/gear1"/>
    <dgm:cxn modelId="{6C6B0B11-F398-4DE1-B3CA-76AE3132E54D}" type="presOf" srcId="{E7AAF227-A9C3-4368-A92A-16B807929F18}" destId="{1FE3DD9B-13F9-40B6-A3D5-926D0C9FA50D}" srcOrd="0" destOrd="0" presId="urn:microsoft.com/office/officeart/2005/8/layout/gear1"/>
    <dgm:cxn modelId="{C3A58B4A-E577-460A-BAC5-E980F3E33589}" type="presOf" srcId="{C15AF0B6-7A7D-469A-BDB6-B4C6B66BE53B}" destId="{B5F3516C-206C-4B6F-AB99-4E072D0CBB64}" srcOrd="0" destOrd="0" presId="urn:microsoft.com/office/officeart/2005/8/layout/gear1"/>
    <dgm:cxn modelId="{D35D8DC2-468E-41A5-B49D-895A8CAD1EE7}" type="presOf" srcId="{E7AAF227-A9C3-4368-A92A-16B807929F18}" destId="{FFE71D9F-93E0-4173-B4D6-15C79B408364}" srcOrd="1" destOrd="0" presId="urn:microsoft.com/office/officeart/2005/8/layout/gear1"/>
    <dgm:cxn modelId="{7C797BF0-F01F-496A-85F4-D67A29DC0707}" type="presOf" srcId="{737E9D35-7E60-422E-9170-45A3CADAE91E}" destId="{F6D6AC58-20EC-4824-B68B-430B6EDA9B64}" srcOrd="0" destOrd="0" presId="urn:microsoft.com/office/officeart/2005/8/layout/gear1"/>
    <dgm:cxn modelId="{72E87F03-579A-4E2F-858F-C0B71BBD85B5}" type="presOf" srcId="{C4ACDE86-D253-42D9-8FD0-8BCD06851266}" destId="{ADA61729-FA26-46BE-BA13-64C31C9D8F29}" srcOrd="2"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21A798FE-0569-47FB-95EC-514A94F1DDEF}" type="presOf" srcId="{737E9D35-7E60-422E-9170-45A3CADAE91E}" destId="{8C9642FA-C2BC-4C16-8BFF-99B3E8B00B8B}" srcOrd="2" destOrd="0" presId="urn:microsoft.com/office/officeart/2005/8/layout/gear1"/>
    <dgm:cxn modelId="{92362D9D-7BD9-4EC7-A0B2-552342AA68C8}" type="presOf" srcId="{C4ACDE86-D253-42D9-8FD0-8BCD06851266}" destId="{925D8D41-454A-409E-9506-BD8AA3D8AF7B}" srcOrd="1"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465145A1-1C57-46FE-9671-C1C150C86B3C}" type="presOf" srcId="{55EA0021-E006-4C4F-8069-3895EBBC0CC5}" destId="{461877BC-99AD-46B6-B3AB-078586C88336}" srcOrd="0" destOrd="0" presId="urn:microsoft.com/office/officeart/2005/8/layout/gear1"/>
    <dgm:cxn modelId="{2673905D-6E6E-46DF-81A4-ECAA63F5FB59}" type="presOf" srcId="{737E9D35-7E60-422E-9170-45A3CADAE91E}" destId="{91EE93B6-918A-4946-B581-E5F003935F2B}" srcOrd="3" destOrd="0" presId="urn:microsoft.com/office/officeart/2005/8/layout/gear1"/>
    <dgm:cxn modelId="{94FD4860-2F50-4601-8F19-A5EDD949CB7F}" type="presOf" srcId="{25BE869F-1F9C-48C0-AD27-56FE1C0B49CC}" destId="{FD837352-2605-4880-957C-148BF843EEE4}" srcOrd="0"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6814FA95-5EE2-4943-AFFF-9D163779FE25}" type="presOf" srcId="{177959A0-B4FF-4A90-98BE-64483128AAA3}" destId="{4ACD9C76-CEC3-4B88-9139-F6E0A599D7ED}" srcOrd="0" destOrd="0" presId="urn:microsoft.com/office/officeart/2005/8/layout/gear1"/>
    <dgm:cxn modelId="{9B0F557E-4329-446E-BCC5-AD92B9C3424C}" type="presParOf" srcId="{B5F3516C-206C-4B6F-AB99-4E072D0CBB64}" destId="{559585DB-EEBA-40DA-A55D-E08CD092B168}" srcOrd="0" destOrd="0" presId="urn:microsoft.com/office/officeart/2005/8/layout/gear1"/>
    <dgm:cxn modelId="{D1F5930C-FC0D-403F-A382-ACAFF5CDB874}" type="presParOf" srcId="{B5F3516C-206C-4B6F-AB99-4E072D0CBB64}" destId="{925D8D41-454A-409E-9506-BD8AA3D8AF7B}" srcOrd="1" destOrd="0" presId="urn:microsoft.com/office/officeart/2005/8/layout/gear1"/>
    <dgm:cxn modelId="{60517682-9122-4E16-9204-609867DF6687}" type="presParOf" srcId="{B5F3516C-206C-4B6F-AB99-4E072D0CBB64}" destId="{ADA61729-FA26-46BE-BA13-64C31C9D8F29}" srcOrd="2" destOrd="0" presId="urn:microsoft.com/office/officeart/2005/8/layout/gear1"/>
    <dgm:cxn modelId="{9C9633C5-DB06-4DD8-953D-7A86AE86DFB7}" type="presParOf" srcId="{B5F3516C-206C-4B6F-AB99-4E072D0CBB64}" destId="{1FE3DD9B-13F9-40B6-A3D5-926D0C9FA50D}" srcOrd="3" destOrd="0" presId="urn:microsoft.com/office/officeart/2005/8/layout/gear1"/>
    <dgm:cxn modelId="{3AE29208-166F-4FE8-846C-DFBA477CBD7F}" type="presParOf" srcId="{B5F3516C-206C-4B6F-AB99-4E072D0CBB64}" destId="{FFE71D9F-93E0-4173-B4D6-15C79B408364}" srcOrd="4" destOrd="0" presId="urn:microsoft.com/office/officeart/2005/8/layout/gear1"/>
    <dgm:cxn modelId="{CD20CC8C-EF2B-48B4-88FA-A13753D34D58}" type="presParOf" srcId="{B5F3516C-206C-4B6F-AB99-4E072D0CBB64}" destId="{A20BFF1D-01FB-44CF-92E9-53BEF923DA9D}" srcOrd="5" destOrd="0" presId="urn:microsoft.com/office/officeart/2005/8/layout/gear1"/>
    <dgm:cxn modelId="{CA3C3052-1027-457F-B707-778562D73FB3}" type="presParOf" srcId="{B5F3516C-206C-4B6F-AB99-4E072D0CBB64}" destId="{F6D6AC58-20EC-4824-B68B-430B6EDA9B64}" srcOrd="6" destOrd="0" presId="urn:microsoft.com/office/officeart/2005/8/layout/gear1"/>
    <dgm:cxn modelId="{6A763A28-2C4D-4313-9507-FA1C487C52FA}" type="presParOf" srcId="{B5F3516C-206C-4B6F-AB99-4E072D0CBB64}" destId="{1E258AD1-5FC7-4FA5-B8DA-3CFECD00F1CD}" srcOrd="7" destOrd="0" presId="urn:microsoft.com/office/officeart/2005/8/layout/gear1"/>
    <dgm:cxn modelId="{F4845341-776C-44BF-AD02-6B60CF2D8DBF}" type="presParOf" srcId="{B5F3516C-206C-4B6F-AB99-4E072D0CBB64}" destId="{8C9642FA-C2BC-4C16-8BFF-99B3E8B00B8B}" srcOrd="8" destOrd="0" presId="urn:microsoft.com/office/officeart/2005/8/layout/gear1"/>
    <dgm:cxn modelId="{A10291B0-B0E6-4527-8126-F4AB22A0086D}" type="presParOf" srcId="{B5F3516C-206C-4B6F-AB99-4E072D0CBB64}" destId="{91EE93B6-918A-4946-B581-E5F003935F2B}" srcOrd="9" destOrd="0" presId="urn:microsoft.com/office/officeart/2005/8/layout/gear1"/>
    <dgm:cxn modelId="{EAC65877-20AF-487A-B5BF-0A851BA6AAF2}" type="presParOf" srcId="{B5F3516C-206C-4B6F-AB99-4E072D0CBB64}" destId="{FD837352-2605-4880-957C-148BF843EEE4}" srcOrd="10" destOrd="0" presId="urn:microsoft.com/office/officeart/2005/8/layout/gear1"/>
    <dgm:cxn modelId="{DB71E8A2-63B8-4B83-AFCE-BD05E061AB23}" type="presParOf" srcId="{B5F3516C-206C-4B6F-AB99-4E072D0CBB64}" destId="{461877BC-99AD-46B6-B3AB-078586C88336}" srcOrd="11" destOrd="0" presId="urn:microsoft.com/office/officeart/2005/8/layout/gear1"/>
    <dgm:cxn modelId="{4BF917E7-9C23-407E-8997-AAB89947A9DD}"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5AF0B6-7A7D-469A-BDB6-B4C6B66BE53B}" type="doc">
      <dgm:prSet loTypeId="urn:microsoft.com/office/officeart/2005/8/layout/gear1" loCatId="process" qsTypeId="urn:microsoft.com/office/officeart/2005/8/quickstyle/simple5" qsCatId="simple" csTypeId="urn:microsoft.com/office/officeart/2005/8/colors/accent1_2" csCatId="accent1" phldr="1"/>
      <dgm:spPr>
        <a:scene3d>
          <a:camera prst="orthographicFront">
            <a:rot lat="0" lon="0" rev="0"/>
          </a:camera>
          <a:lightRig rig="glow" dir="t">
            <a:rot lat="0" lon="0" rev="4800000"/>
          </a:lightRig>
        </a:scene3d>
      </dgm:spPr>
    </dgm:pt>
    <dgm:pt modelId="{C4ACDE86-D253-42D9-8FD0-8BCD0685126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FUNCTIONS</a:t>
          </a:r>
          <a:endParaRPr lang="en-ZA" dirty="0">
            <a:latin typeface="Arial" pitchFamily="34" charset="0"/>
            <a:cs typeface="Arial" pitchFamily="34" charset="0"/>
          </a:endParaRPr>
        </a:p>
      </dgm:t>
    </dgm:pt>
    <dgm:pt modelId="{04B0D447-2FA4-4B64-8CFA-4F1B465472FC}" type="parTrans" cxnId="{41005A36-3E2B-4E7A-9DFE-BC428C1D4715}">
      <dgm:prSet/>
      <dgm:spPr/>
      <dgm:t>
        <a:bodyPr/>
        <a:lstStyle/>
        <a:p>
          <a:endParaRPr lang="en-ZA">
            <a:latin typeface="Arial" pitchFamily="34" charset="0"/>
            <a:cs typeface="Arial" pitchFamily="34" charset="0"/>
          </a:endParaRPr>
        </a:p>
      </dgm:t>
    </dgm:pt>
    <dgm:pt modelId="{25BE869F-1F9C-48C0-AD27-56FE1C0B49CC}" type="sibTrans" cxnId="{41005A36-3E2B-4E7A-9DFE-BC428C1D471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E7AAF227-A9C3-4368-A92A-16B807929F1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USAASA &amp; USAF</a:t>
          </a:r>
          <a:endParaRPr lang="en-ZA" dirty="0">
            <a:latin typeface="Arial" pitchFamily="34" charset="0"/>
            <a:cs typeface="Arial" pitchFamily="34" charset="0"/>
          </a:endParaRPr>
        </a:p>
      </dgm:t>
    </dgm:pt>
    <dgm:pt modelId="{9166C50C-5853-48E9-931F-A452C3AF6557}" type="parTrans" cxnId="{254E99DF-025C-477A-8032-A8CAD7ADE8D7}">
      <dgm:prSet/>
      <dgm:spPr/>
      <dgm:t>
        <a:bodyPr/>
        <a:lstStyle/>
        <a:p>
          <a:endParaRPr lang="en-ZA">
            <a:latin typeface="Arial" pitchFamily="34" charset="0"/>
            <a:cs typeface="Arial" pitchFamily="34" charset="0"/>
          </a:endParaRPr>
        </a:p>
      </dgm:t>
    </dgm:pt>
    <dgm:pt modelId="{55EA0021-E006-4C4F-8069-3895EBBC0CC5}" type="sibTrans" cxnId="{254E99DF-025C-477A-8032-A8CAD7ADE8D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737E9D35-7E60-422E-9170-45A3CADAE91E}">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dirty="0" smtClean="0">
              <a:latin typeface="Arial" pitchFamily="34" charset="0"/>
              <a:cs typeface="Arial" pitchFamily="34" charset="0"/>
            </a:rPr>
            <a:t>CORE</a:t>
          </a:r>
          <a:endParaRPr lang="en-ZA" dirty="0">
            <a:latin typeface="Arial" pitchFamily="34" charset="0"/>
            <a:cs typeface="Arial" pitchFamily="34" charset="0"/>
          </a:endParaRPr>
        </a:p>
      </dgm:t>
    </dgm:pt>
    <dgm:pt modelId="{02FB3AD7-A355-4809-A5F6-4621223B5861}" type="parTrans" cxnId="{EA401D8E-0A47-4DB7-914F-9F43A46ED561}">
      <dgm:prSet/>
      <dgm:spPr/>
      <dgm:t>
        <a:bodyPr/>
        <a:lstStyle/>
        <a:p>
          <a:endParaRPr lang="en-ZA">
            <a:latin typeface="Arial" pitchFamily="34" charset="0"/>
            <a:cs typeface="Arial" pitchFamily="34" charset="0"/>
          </a:endParaRPr>
        </a:p>
      </dgm:t>
    </dgm:pt>
    <dgm:pt modelId="{177959A0-B4FF-4A90-98BE-64483128AAA3}" type="sibTrans" cxnId="{EA401D8E-0A47-4DB7-914F-9F43A46ED56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ZA">
            <a:latin typeface="Arial" pitchFamily="34" charset="0"/>
            <a:cs typeface="Arial" pitchFamily="34" charset="0"/>
          </a:endParaRPr>
        </a:p>
      </dgm:t>
    </dgm:pt>
    <dgm:pt modelId="{B5F3516C-206C-4B6F-AB99-4E072D0CBB64}" type="pres">
      <dgm:prSet presAssocID="{C15AF0B6-7A7D-469A-BDB6-B4C6B66BE53B}" presName="composite" presStyleCnt="0">
        <dgm:presLayoutVars>
          <dgm:chMax val="3"/>
          <dgm:animLvl val="lvl"/>
          <dgm:resizeHandles val="exact"/>
        </dgm:presLayoutVars>
      </dgm:prSet>
      <dgm:spPr/>
    </dgm:pt>
    <dgm:pt modelId="{559585DB-EEBA-40DA-A55D-E08CD092B168}" type="pres">
      <dgm:prSet presAssocID="{C4ACDE86-D253-42D9-8FD0-8BCD06851266}" presName="gear1" presStyleLbl="node1" presStyleIdx="0" presStyleCnt="3">
        <dgm:presLayoutVars>
          <dgm:chMax val="1"/>
          <dgm:bulletEnabled val="1"/>
        </dgm:presLayoutVars>
      </dgm:prSet>
      <dgm:spPr/>
      <dgm:t>
        <a:bodyPr/>
        <a:lstStyle/>
        <a:p>
          <a:endParaRPr lang="en-ZA"/>
        </a:p>
      </dgm:t>
    </dgm:pt>
    <dgm:pt modelId="{925D8D41-454A-409E-9506-BD8AA3D8AF7B}" type="pres">
      <dgm:prSet presAssocID="{C4ACDE86-D253-42D9-8FD0-8BCD06851266}" presName="gear1srcNode" presStyleLbl="node1" presStyleIdx="0" presStyleCnt="3"/>
      <dgm:spPr/>
      <dgm:t>
        <a:bodyPr/>
        <a:lstStyle/>
        <a:p>
          <a:endParaRPr lang="en-ZA"/>
        </a:p>
      </dgm:t>
    </dgm:pt>
    <dgm:pt modelId="{ADA61729-FA26-46BE-BA13-64C31C9D8F29}" type="pres">
      <dgm:prSet presAssocID="{C4ACDE86-D253-42D9-8FD0-8BCD06851266}" presName="gear1dstNode" presStyleLbl="node1" presStyleIdx="0" presStyleCnt="3"/>
      <dgm:spPr/>
      <dgm:t>
        <a:bodyPr/>
        <a:lstStyle/>
        <a:p>
          <a:endParaRPr lang="en-ZA"/>
        </a:p>
      </dgm:t>
    </dgm:pt>
    <dgm:pt modelId="{1FE3DD9B-13F9-40B6-A3D5-926D0C9FA50D}" type="pres">
      <dgm:prSet presAssocID="{E7AAF227-A9C3-4368-A92A-16B807929F18}" presName="gear2" presStyleLbl="node1" presStyleIdx="1" presStyleCnt="3">
        <dgm:presLayoutVars>
          <dgm:chMax val="1"/>
          <dgm:bulletEnabled val="1"/>
        </dgm:presLayoutVars>
      </dgm:prSet>
      <dgm:spPr/>
      <dgm:t>
        <a:bodyPr/>
        <a:lstStyle/>
        <a:p>
          <a:endParaRPr lang="en-ZA"/>
        </a:p>
      </dgm:t>
    </dgm:pt>
    <dgm:pt modelId="{FFE71D9F-93E0-4173-B4D6-15C79B408364}" type="pres">
      <dgm:prSet presAssocID="{E7AAF227-A9C3-4368-A92A-16B807929F18}" presName="gear2srcNode" presStyleLbl="node1" presStyleIdx="1" presStyleCnt="3"/>
      <dgm:spPr/>
      <dgm:t>
        <a:bodyPr/>
        <a:lstStyle/>
        <a:p>
          <a:endParaRPr lang="en-ZA"/>
        </a:p>
      </dgm:t>
    </dgm:pt>
    <dgm:pt modelId="{A20BFF1D-01FB-44CF-92E9-53BEF923DA9D}" type="pres">
      <dgm:prSet presAssocID="{E7AAF227-A9C3-4368-A92A-16B807929F18}" presName="gear2dstNode" presStyleLbl="node1" presStyleIdx="1" presStyleCnt="3"/>
      <dgm:spPr/>
      <dgm:t>
        <a:bodyPr/>
        <a:lstStyle/>
        <a:p>
          <a:endParaRPr lang="en-ZA"/>
        </a:p>
      </dgm:t>
    </dgm:pt>
    <dgm:pt modelId="{F6D6AC58-20EC-4824-B68B-430B6EDA9B64}" type="pres">
      <dgm:prSet presAssocID="{737E9D35-7E60-422E-9170-45A3CADAE91E}" presName="gear3" presStyleLbl="node1" presStyleIdx="2" presStyleCnt="3"/>
      <dgm:spPr/>
      <dgm:t>
        <a:bodyPr/>
        <a:lstStyle/>
        <a:p>
          <a:endParaRPr lang="en-ZA"/>
        </a:p>
      </dgm:t>
    </dgm:pt>
    <dgm:pt modelId="{1E258AD1-5FC7-4FA5-B8DA-3CFECD00F1CD}" type="pres">
      <dgm:prSet presAssocID="{737E9D35-7E60-422E-9170-45A3CADAE91E}" presName="gear3tx" presStyleLbl="node1" presStyleIdx="2" presStyleCnt="3">
        <dgm:presLayoutVars>
          <dgm:chMax val="1"/>
          <dgm:bulletEnabled val="1"/>
        </dgm:presLayoutVars>
      </dgm:prSet>
      <dgm:spPr/>
      <dgm:t>
        <a:bodyPr/>
        <a:lstStyle/>
        <a:p>
          <a:endParaRPr lang="en-ZA"/>
        </a:p>
      </dgm:t>
    </dgm:pt>
    <dgm:pt modelId="{8C9642FA-C2BC-4C16-8BFF-99B3E8B00B8B}" type="pres">
      <dgm:prSet presAssocID="{737E9D35-7E60-422E-9170-45A3CADAE91E}" presName="gear3srcNode" presStyleLbl="node1" presStyleIdx="2" presStyleCnt="3"/>
      <dgm:spPr/>
      <dgm:t>
        <a:bodyPr/>
        <a:lstStyle/>
        <a:p>
          <a:endParaRPr lang="en-ZA"/>
        </a:p>
      </dgm:t>
    </dgm:pt>
    <dgm:pt modelId="{91EE93B6-918A-4946-B581-E5F003935F2B}" type="pres">
      <dgm:prSet presAssocID="{737E9D35-7E60-422E-9170-45A3CADAE91E}" presName="gear3dstNode" presStyleLbl="node1" presStyleIdx="2" presStyleCnt="3"/>
      <dgm:spPr/>
      <dgm:t>
        <a:bodyPr/>
        <a:lstStyle/>
        <a:p>
          <a:endParaRPr lang="en-ZA"/>
        </a:p>
      </dgm:t>
    </dgm:pt>
    <dgm:pt modelId="{FD837352-2605-4880-957C-148BF843EEE4}" type="pres">
      <dgm:prSet presAssocID="{25BE869F-1F9C-48C0-AD27-56FE1C0B49CC}" presName="connector1" presStyleLbl="sibTrans2D1" presStyleIdx="0" presStyleCnt="3"/>
      <dgm:spPr/>
      <dgm:t>
        <a:bodyPr/>
        <a:lstStyle/>
        <a:p>
          <a:endParaRPr lang="en-ZA"/>
        </a:p>
      </dgm:t>
    </dgm:pt>
    <dgm:pt modelId="{461877BC-99AD-46B6-B3AB-078586C88336}" type="pres">
      <dgm:prSet presAssocID="{55EA0021-E006-4C4F-8069-3895EBBC0CC5}" presName="connector2" presStyleLbl="sibTrans2D1" presStyleIdx="1" presStyleCnt="3"/>
      <dgm:spPr/>
      <dgm:t>
        <a:bodyPr/>
        <a:lstStyle/>
        <a:p>
          <a:endParaRPr lang="en-ZA"/>
        </a:p>
      </dgm:t>
    </dgm:pt>
    <dgm:pt modelId="{4ACD9C76-CEC3-4B88-9139-F6E0A599D7ED}" type="pres">
      <dgm:prSet presAssocID="{177959A0-B4FF-4A90-98BE-64483128AAA3}" presName="connector3" presStyleLbl="sibTrans2D1" presStyleIdx="2" presStyleCnt="3"/>
      <dgm:spPr/>
      <dgm:t>
        <a:bodyPr/>
        <a:lstStyle/>
        <a:p>
          <a:endParaRPr lang="en-ZA"/>
        </a:p>
      </dgm:t>
    </dgm:pt>
  </dgm:ptLst>
  <dgm:cxnLst>
    <dgm:cxn modelId="{C6F0DA84-80B5-49A0-A120-059FB8637F34}" type="presOf" srcId="{C15AF0B6-7A7D-469A-BDB6-B4C6B66BE53B}" destId="{B5F3516C-206C-4B6F-AB99-4E072D0CBB64}" srcOrd="0" destOrd="0" presId="urn:microsoft.com/office/officeart/2005/8/layout/gear1"/>
    <dgm:cxn modelId="{4DFA0C60-3267-4123-9D10-28ADA6F33F01}" type="presOf" srcId="{C4ACDE86-D253-42D9-8FD0-8BCD06851266}" destId="{559585DB-EEBA-40DA-A55D-E08CD092B168}" srcOrd="0" destOrd="0" presId="urn:microsoft.com/office/officeart/2005/8/layout/gear1"/>
    <dgm:cxn modelId="{C673E916-F465-47C9-AED7-90FB770B86EC}" type="presOf" srcId="{737E9D35-7E60-422E-9170-45A3CADAE91E}" destId="{1E258AD1-5FC7-4FA5-B8DA-3CFECD00F1CD}" srcOrd="1" destOrd="0" presId="urn:microsoft.com/office/officeart/2005/8/layout/gear1"/>
    <dgm:cxn modelId="{F45E685E-C6E3-4BEB-8DDC-E98270F1F38A}" type="presOf" srcId="{177959A0-B4FF-4A90-98BE-64483128AAA3}" destId="{4ACD9C76-CEC3-4B88-9139-F6E0A599D7ED}" srcOrd="0" destOrd="0" presId="urn:microsoft.com/office/officeart/2005/8/layout/gear1"/>
    <dgm:cxn modelId="{3E7D24DD-80A7-4091-883F-BE1C76EDC8E8}" type="presOf" srcId="{E7AAF227-A9C3-4368-A92A-16B807929F18}" destId="{A20BFF1D-01FB-44CF-92E9-53BEF923DA9D}" srcOrd="2" destOrd="0" presId="urn:microsoft.com/office/officeart/2005/8/layout/gear1"/>
    <dgm:cxn modelId="{E83B1F86-E2D1-44F0-9438-10B47FB3B461}" type="presOf" srcId="{737E9D35-7E60-422E-9170-45A3CADAE91E}" destId="{8C9642FA-C2BC-4C16-8BFF-99B3E8B00B8B}" srcOrd="2" destOrd="0" presId="urn:microsoft.com/office/officeart/2005/8/layout/gear1"/>
    <dgm:cxn modelId="{B61C9CCE-833F-4CB3-954A-78D213EA4356}" type="presOf" srcId="{E7AAF227-A9C3-4368-A92A-16B807929F18}" destId="{1FE3DD9B-13F9-40B6-A3D5-926D0C9FA50D}" srcOrd="0" destOrd="0" presId="urn:microsoft.com/office/officeart/2005/8/layout/gear1"/>
    <dgm:cxn modelId="{254E99DF-025C-477A-8032-A8CAD7ADE8D7}" srcId="{C15AF0B6-7A7D-469A-BDB6-B4C6B66BE53B}" destId="{E7AAF227-A9C3-4368-A92A-16B807929F18}" srcOrd="1" destOrd="0" parTransId="{9166C50C-5853-48E9-931F-A452C3AF6557}" sibTransId="{55EA0021-E006-4C4F-8069-3895EBBC0CC5}"/>
    <dgm:cxn modelId="{EF94E3C6-E304-461B-A289-1932FB57A5D4}" type="presOf" srcId="{25BE869F-1F9C-48C0-AD27-56FE1C0B49CC}" destId="{FD837352-2605-4880-957C-148BF843EEE4}" srcOrd="0" destOrd="0" presId="urn:microsoft.com/office/officeart/2005/8/layout/gear1"/>
    <dgm:cxn modelId="{D000A3E7-E741-42F0-8965-6790102F78C1}" type="presOf" srcId="{737E9D35-7E60-422E-9170-45A3CADAE91E}" destId="{F6D6AC58-20EC-4824-B68B-430B6EDA9B64}" srcOrd="0" destOrd="0" presId="urn:microsoft.com/office/officeart/2005/8/layout/gear1"/>
    <dgm:cxn modelId="{41005A36-3E2B-4E7A-9DFE-BC428C1D4715}" srcId="{C15AF0B6-7A7D-469A-BDB6-B4C6B66BE53B}" destId="{C4ACDE86-D253-42D9-8FD0-8BCD06851266}" srcOrd="0" destOrd="0" parTransId="{04B0D447-2FA4-4B64-8CFA-4F1B465472FC}" sibTransId="{25BE869F-1F9C-48C0-AD27-56FE1C0B49CC}"/>
    <dgm:cxn modelId="{06338A35-2510-4F68-AA91-3B3145467AC8}" type="presOf" srcId="{55EA0021-E006-4C4F-8069-3895EBBC0CC5}" destId="{461877BC-99AD-46B6-B3AB-078586C88336}" srcOrd="0" destOrd="0" presId="urn:microsoft.com/office/officeart/2005/8/layout/gear1"/>
    <dgm:cxn modelId="{5BEE8EA6-26E1-4D5E-9688-7CE9F44ED6F3}" type="presOf" srcId="{E7AAF227-A9C3-4368-A92A-16B807929F18}" destId="{FFE71D9F-93E0-4173-B4D6-15C79B408364}" srcOrd="1" destOrd="0" presId="urn:microsoft.com/office/officeart/2005/8/layout/gear1"/>
    <dgm:cxn modelId="{FDD91C75-C142-43D4-AD1D-C9251224A4C9}" type="presOf" srcId="{737E9D35-7E60-422E-9170-45A3CADAE91E}" destId="{91EE93B6-918A-4946-B581-E5F003935F2B}" srcOrd="3" destOrd="0" presId="urn:microsoft.com/office/officeart/2005/8/layout/gear1"/>
    <dgm:cxn modelId="{23ED0619-06BD-4BC0-B2AB-573E73C8FA31}" type="presOf" srcId="{C4ACDE86-D253-42D9-8FD0-8BCD06851266}" destId="{ADA61729-FA26-46BE-BA13-64C31C9D8F29}" srcOrd="2" destOrd="0" presId="urn:microsoft.com/office/officeart/2005/8/layout/gear1"/>
    <dgm:cxn modelId="{EDED05A5-4E4D-4E1C-9CC5-FB65AA6F7B7F}" type="presOf" srcId="{C4ACDE86-D253-42D9-8FD0-8BCD06851266}" destId="{925D8D41-454A-409E-9506-BD8AA3D8AF7B}" srcOrd="1" destOrd="0" presId="urn:microsoft.com/office/officeart/2005/8/layout/gear1"/>
    <dgm:cxn modelId="{EA401D8E-0A47-4DB7-914F-9F43A46ED561}" srcId="{C15AF0B6-7A7D-469A-BDB6-B4C6B66BE53B}" destId="{737E9D35-7E60-422E-9170-45A3CADAE91E}" srcOrd="2" destOrd="0" parTransId="{02FB3AD7-A355-4809-A5F6-4621223B5861}" sibTransId="{177959A0-B4FF-4A90-98BE-64483128AAA3}"/>
    <dgm:cxn modelId="{539DD3D9-09AD-47C8-860F-1624E8D4183D}" type="presParOf" srcId="{B5F3516C-206C-4B6F-AB99-4E072D0CBB64}" destId="{559585DB-EEBA-40DA-A55D-E08CD092B168}" srcOrd="0" destOrd="0" presId="urn:microsoft.com/office/officeart/2005/8/layout/gear1"/>
    <dgm:cxn modelId="{FFB76EEB-6D97-472A-9ACE-FC62DF8AEFD8}" type="presParOf" srcId="{B5F3516C-206C-4B6F-AB99-4E072D0CBB64}" destId="{925D8D41-454A-409E-9506-BD8AA3D8AF7B}" srcOrd="1" destOrd="0" presId="urn:microsoft.com/office/officeart/2005/8/layout/gear1"/>
    <dgm:cxn modelId="{2AACD80A-ED9A-4DD9-874D-DF3A2598ED0D}" type="presParOf" srcId="{B5F3516C-206C-4B6F-AB99-4E072D0CBB64}" destId="{ADA61729-FA26-46BE-BA13-64C31C9D8F29}" srcOrd="2" destOrd="0" presId="urn:microsoft.com/office/officeart/2005/8/layout/gear1"/>
    <dgm:cxn modelId="{0E1B1D0A-EF70-40F4-A7CB-E98FD85D5DDB}" type="presParOf" srcId="{B5F3516C-206C-4B6F-AB99-4E072D0CBB64}" destId="{1FE3DD9B-13F9-40B6-A3D5-926D0C9FA50D}" srcOrd="3" destOrd="0" presId="urn:microsoft.com/office/officeart/2005/8/layout/gear1"/>
    <dgm:cxn modelId="{1FFEBF2A-DD9E-43C9-8719-6B0F9C67A802}" type="presParOf" srcId="{B5F3516C-206C-4B6F-AB99-4E072D0CBB64}" destId="{FFE71D9F-93E0-4173-B4D6-15C79B408364}" srcOrd="4" destOrd="0" presId="urn:microsoft.com/office/officeart/2005/8/layout/gear1"/>
    <dgm:cxn modelId="{DEC67E65-0C14-479F-89C9-B914BB409418}" type="presParOf" srcId="{B5F3516C-206C-4B6F-AB99-4E072D0CBB64}" destId="{A20BFF1D-01FB-44CF-92E9-53BEF923DA9D}" srcOrd="5" destOrd="0" presId="urn:microsoft.com/office/officeart/2005/8/layout/gear1"/>
    <dgm:cxn modelId="{0694A3B6-8F36-48AE-8985-AB33060E291F}" type="presParOf" srcId="{B5F3516C-206C-4B6F-AB99-4E072D0CBB64}" destId="{F6D6AC58-20EC-4824-B68B-430B6EDA9B64}" srcOrd="6" destOrd="0" presId="urn:microsoft.com/office/officeart/2005/8/layout/gear1"/>
    <dgm:cxn modelId="{FCB3DEF8-9EF7-475D-A701-BDC3AE417B15}" type="presParOf" srcId="{B5F3516C-206C-4B6F-AB99-4E072D0CBB64}" destId="{1E258AD1-5FC7-4FA5-B8DA-3CFECD00F1CD}" srcOrd="7" destOrd="0" presId="urn:microsoft.com/office/officeart/2005/8/layout/gear1"/>
    <dgm:cxn modelId="{176215EC-77DB-4DB1-8350-2C6D845D434A}" type="presParOf" srcId="{B5F3516C-206C-4B6F-AB99-4E072D0CBB64}" destId="{8C9642FA-C2BC-4C16-8BFF-99B3E8B00B8B}" srcOrd="8" destOrd="0" presId="urn:microsoft.com/office/officeart/2005/8/layout/gear1"/>
    <dgm:cxn modelId="{F812FA9A-C244-418F-A60B-29EAC80A4226}" type="presParOf" srcId="{B5F3516C-206C-4B6F-AB99-4E072D0CBB64}" destId="{91EE93B6-918A-4946-B581-E5F003935F2B}" srcOrd="9" destOrd="0" presId="urn:microsoft.com/office/officeart/2005/8/layout/gear1"/>
    <dgm:cxn modelId="{2B440309-8D14-49FC-923F-7F225F8E5EB4}" type="presParOf" srcId="{B5F3516C-206C-4B6F-AB99-4E072D0CBB64}" destId="{FD837352-2605-4880-957C-148BF843EEE4}" srcOrd="10" destOrd="0" presId="urn:microsoft.com/office/officeart/2005/8/layout/gear1"/>
    <dgm:cxn modelId="{E32FE408-0390-42FF-9B88-96FF9A6F2C83}" type="presParOf" srcId="{B5F3516C-206C-4B6F-AB99-4E072D0CBB64}" destId="{461877BC-99AD-46B6-B3AB-078586C88336}" srcOrd="11" destOrd="0" presId="urn:microsoft.com/office/officeart/2005/8/layout/gear1"/>
    <dgm:cxn modelId="{C0AC275A-26A3-4EF5-AC2B-0DC379BF05D2}" type="presParOf" srcId="{B5F3516C-206C-4B6F-AB99-4E072D0CBB64}" destId="{4ACD9C76-CEC3-4B88-9139-F6E0A599D7ED}"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7E048-3051-4AF1-A722-7EF260CF0225}">
      <dsp:nvSpPr>
        <dsp:cNvPr id="0" name=""/>
        <dsp:cNvSpPr/>
      </dsp:nvSpPr>
      <dsp:spPr>
        <a:xfrm>
          <a:off x="0" y="1219199"/>
          <a:ext cx="90678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21A84-114B-4C05-89E6-DA3BC045E521}">
      <dsp:nvSpPr>
        <dsp:cNvPr id="0" name=""/>
        <dsp:cNvSpPr/>
      </dsp:nvSpPr>
      <dsp:spPr>
        <a:xfrm>
          <a:off x="2456" y="0"/>
          <a:ext cx="800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Too few people work</a:t>
          </a:r>
          <a:endParaRPr lang="en-ZA" sz="1000" kern="1200" dirty="0">
            <a:latin typeface="Arial" panose="020B0604020202020204" pitchFamily="34" charset="0"/>
            <a:cs typeface="Arial" panose="020B0604020202020204" pitchFamily="34" charset="0"/>
          </a:endParaRPr>
        </a:p>
      </dsp:txBody>
      <dsp:txXfrm>
        <a:off x="2456" y="0"/>
        <a:ext cx="800959" cy="1625600"/>
      </dsp:txXfrm>
    </dsp:sp>
    <dsp:sp modelId="{C12AF501-90D1-4AE8-94C5-20D9FB697716}">
      <dsp:nvSpPr>
        <dsp:cNvPr id="0" name=""/>
        <dsp:cNvSpPr/>
      </dsp:nvSpPr>
      <dsp:spPr>
        <a:xfrm>
          <a:off x="352490"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ABECE25-C00C-485A-A9E6-EC499288A194}">
      <dsp:nvSpPr>
        <dsp:cNvPr id="0" name=""/>
        <dsp:cNvSpPr/>
      </dsp:nvSpPr>
      <dsp:spPr>
        <a:xfrm>
          <a:off x="843464" y="2438399"/>
          <a:ext cx="800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Quality of school education for black people is poor</a:t>
          </a:r>
          <a:endParaRPr lang="en-ZA" sz="1000" kern="1200" dirty="0">
            <a:latin typeface="Arial" panose="020B0604020202020204" pitchFamily="34" charset="0"/>
            <a:cs typeface="Arial" panose="020B0604020202020204" pitchFamily="34" charset="0"/>
          </a:endParaRPr>
        </a:p>
      </dsp:txBody>
      <dsp:txXfrm>
        <a:off x="843464" y="2438399"/>
        <a:ext cx="800959" cy="1625600"/>
      </dsp:txXfrm>
    </dsp:sp>
    <dsp:sp modelId="{05413FF2-18E0-41F6-96AC-6B3C1D117867}">
      <dsp:nvSpPr>
        <dsp:cNvPr id="0" name=""/>
        <dsp:cNvSpPr/>
      </dsp:nvSpPr>
      <dsp:spPr>
        <a:xfrm>
          <a:off x="1040744"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7BFC9C7-25FF-4459-B3BF-14FAABE2E5DF}">
      <dsp:nvSpPr>
        <dsp:cNvPr id="0" name=""/>
        <dsp:cNvSpPr/>
      </dsp:nvSpPr>
      <dsp:spPr>
        <a:xfrm>
          <a:off x="1684471" y="0"/>
          <a:ext cx="1062288"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Infrastructure is poorly located, inadequate and under-maintained</a:t>
          </a:r>
          <a:endParaRPr lang="en-ZA" sz="1000" kern="1200" dirty="0">
            <a:latin typeface="Arial" panose="020B0604020202020204" pitchFamily="34" charset="0"/>
            <a:cs typeface="Arial" panose="020B0604020202020204" pitchFamily="34" charset="0"/>
          </a:endParaRPr>
        </a:p>
      </dsp:txBody>
      <dsp:txXfrm>
        <a:off x="1684471" y="0"/>
        <a:ext cx="1062288" cy="1625600"/>
      </dsp:txXfrm>
    </dsp:sp>
    <dsp:sp modelId="{6FC77FB7-913E-444F-A7A4-0306B6DA7BE0}">
      <dsp:nvSpPr>
        <dsp:cNvPr id="0" name=""/>
        <dsp:cNvSpPr/>
      </dsp:nvSpPr>
      <dsp:spPr>
        <a:xfrm>
          <a:off x="2012416"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9B3E5C40-CCD8-47A8-BC70-574B17CE8CE9}">
      <dsp:nvSpPr>
        <dsp:cNvPr id="0" name=""/>
        <dsp:cNvSpPr/>
      </dsp:nvSpPr>
      <dsp:spPr>
        <a:xfrm>
          <a:off x="2786808" y="2438399"/>
          <a:ext cx="91491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Spatial divides hobble inclusive development</a:t>
          </a:r>
          <a:endParaRPr lang="en-ZA" sz="1000" kern="1200" dirty="0">
            <a:latin typeface="Arial" panose="020B0604020202020204" pitchFamily="34" charset="0"/>
            <a:cs typeface="Arial" panose="020B0604020202020204" pitchFamily="34" charset="0"/>
          </a:endParaRPr>
        </a:p>
      </dsp:txBody>
      <dsp:txXfrm>
        <a:off x="2786808" y="2438399"/>
        <a:ext cx="914911" cy="1625600"/>
      </dsp:txXfrm>
    </dsp:sp>
    <dsp:sp modelId="{E3AFA5C2-D6AE-4B9D-BE2D-382836040263}">
      <dsp:nvSpPr>
        <dsp:cNvPr id="0" name=""/>
        <dsp:cNvSpPr/>
      </dsp:nvSpPr>
      <dsp:spPr>
        <a:xfrm>
          <a:off x="3041064"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1859622-5085-4F0A-8CCC-D59E64AE4C3E}">
      <dsp:nvSpPr>
        <dsp:cNvPr id="0" name=""/>
        <dsp:cNvSpPr/>
      </dsp:nvSpPr>
      <dsp:spPr>
        <a:xfrm>
          <a:off x="3741768" y="0"/>
          <a:ext cx="105276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economy is unsustainably resource intensive</a:t>
          </a:r>
          <a:endParaRPr lang="en-ZA" sz="1000" kern="1200" dirty="0">
            <a:latin typeface="Arial" panose="020B0604020202020204" pitchFamily="34" charset="0"/>
            <a:cs typeface="Arial" panose="020B0604020202020204" pitchFamily="34" charset="0"/>
          </a:endParaRPr>
        </a:p>
      </dsp:txBody>
      <dsp:txXfrm>
        <a:off x="3741768" y="0"/>
        <a:ext cx="1052765" cy="1625600"/>
      </dsp:txXfrm>
    </dsp:sp>
    <dsp:sp modelId="{47079E95-6560-4867-AE54-F8B715C7F284}">
      <dsp:nvSpPr>
        <dsp:cNvPr id="0" name=""/>
        <dsp:cNvSpPr/>
      </dsp:nvSpPr>
      <dsp:spPr>
        <a:xfrm>
          <a:off x="4064950"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B1DA19F-EB8F-4CD0-9C4A-EA89F26AE69F}">
      <dsp:nvSpPr>
        <dsp:cNvPr id="0" name=""/>
        <dsp:cNvSpPr/>
      </dsp:nvSpPr>
      <dsp:spPr>
        <a:xfrm>
          <a:off x="4834581" y="2438399"/>
          <a:ext cx="800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The public health system cannot meet demand or sustain quality</a:t>
          </a:r>
          <a:endParaRPr lang="en-ZA" sz="1000" kern="1200" dirty="0">
            <a:latin typeface="Arial" panose="020B0604020202020204" pitchFamily="34" charset="0"/>
            <a:cs typeface="Arial" panose="020B0604020202020204" pitchFamily="34" charset="0"/>
          </a:endParaRPr>
        </a:p>
      </dsp:txBody>
      <dsp:txXfrm>
        <a:off x="4834581" y="2438399"/>
        <a:ext cx="800959" cy="1625600"/>
      </dsp:txXfrm>
    </dsp:sp>
    <dsp:sp modelId="{785044D5-3C8A-47D7-978F-E4DCCA06C31A}">
      <dsp:nvSpPr>
        <dsp:cNvPr id="0" name=""/>
        <dsp:cNvSpPr/>
      </dsp:nvSpPr>
      <dsp:spPr>
        <a:xfrm>
          <a:off x="5031861"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A8C06296-73DB-4E72-B618-A057AA3E1D83}">
      <dsp:nvSpPr>
        <dsp:cNvPr id="0" name=""/>
        <dsp:cNvSpPr/>
      </dsp:nvSpPr>
      <dsp:spPr>
        <a:xfrm>
          <a:off x="5675588" y="0"/>
          <a:ext cx="800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Public services are uneven and often of poor quality</a:t>
          </a:r>
          <a:endParaRPr lang="en-ZA" sz="1000" kern="1200" dirty="0">
            <a:latin typeface="Arial" panose="020B0604020202020204" pitchFamily="34" charset="0"/>
            <a:cs typeface="Arial" panose="020B0604020202020204" pitchFamily="34" charset="0"/>
          </a:endParaRPr>
        </a:p>
      </dsp:txBody>
      <dsp:txXfrm>
        <a:off x="5675588" y="0"/>
        <a:ext cx="800959" cy="1625600"/>
      </dsp:txXfrm>
    </dsp:sp>
    <dsp:sp modelId="{B0D6BC90-FC0B-4A9A-8C46-D226A9EA37FD}">
      <dsp:nvSpPr>
        <dsp:cNvPr id="0" name=""/>
        <dsp:cNvSpPr/>
      </dsp:nvSpPr>
      <dsp:spPr>
        <a:xfrm>
          <a:off x="5872868"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D94B4E32-62FE-44FE-A1BC-7472F3B58F1B}">
      <dsp:nvSpPr>
        <dsp:cNvPr id="0" name=""/>
        <dsp:cNvSpPr/>
      </dsp:nvSpPr>
      <dsp:spPr>
        <a:xfrm>
          <a:off x="6516596" y="2438399"/>
          <a:ext cx="800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Corruption levels are high</a:t>
          </a:r>
          <a:endParaRPr lang="en-ZA" sz="1000" kern="1200" dirty="0">
            <a:latin typeface="Arial" panose="020B0604020202020204" pitchFamily="34" charset="0"/>
            <a:cs typeface="Arial" panose="020B0604020202020204" pitchFamily="34" charset="0"/>
          </a:endParaRPr>
        </a:p>
      </dsp:txBody>
      <dsp:txXfrm>
        <a:off x="6516596" y="2438399"/>
        <a:ext cx="800959" cy="1625600"/>
      </dsp:txXfrm>
    </dsp:sp>
    <dsp:sp modelId="{721599E8-1CD1-42C2-AD3A-8EA6D3928AB7}">
      <dsp:nvSpPr>
        <dsp:cNvPr id="0" name=""/>
        <dsp:cNvSpPr/>
      </dsp:nvSpPr>
      <dsp:spPr>
        <a:xfrm>
          <a:off x="6713875"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18D01C7-1D2F-42C8-9A54-CBE302C66736}">
      <dsp:nvSpPr>
        <dsp:cNvPr id="0" name=""/>
        <dsp:cNvSpPr/>
      </dsp:nvSpPr>
      <dsp:spPr>
        <a:xfrm>
          <a:off x="7357603" y="0"/>
          <a:ext cx="80095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ZA" sz="1000" kern="1200" dirty="0" smtClean="0">
              <a:latin typeface="Arial" panose="020B0604020202020204" pitchFamily="34" charset="0"/>
              <a:cs typeface="Arial" panose="020B0604020202020204" pitchFamily="34" charset="0"/>
            </a:rPr>
            <a:t>South Africa remains a divided society.</a:t>
          </a:r>
          <a:endParaRPr lang="en-ZA" sz="1000" kern="1200" dirty="0">
            <a:latin typeface="Arial" panose="020B0604020202020204" pitchFamily="34" charset="0"/>
            <a:cs typeface="Arial" panose="020B0604020202020204" pitchFamily="34" charset="0"/>
          </a:endParaRPr>
        </a:p>
      </dsp:txBody>
      <dsp:txXfrm>
        <a:off x="7357603" y="0"/>
        <a:ext cx="800959" cy="1625600"/>
      </dsp:txXfrm>
    </dsp:sp>
    <dsp:sp modelId="{B5876F6A-7FE1-4D1E-9FED-610DD6C4617A}">
      <dsp:nvSpPr>
        <dsp:cNvPr id="0" name=""/>
        <dsp:cNvSpPr/>
      </dsp:nvSpPr>
      <dsp:spPr>
        <a:xfrm>
          <a:off x="7554883" y="1828800"/>
          <a:ext cx="406400" cy="406400"/>
        </a:xfrm>
        <a:prstGeom prst="ellipse">
          <a:avLst/>
        </a:prstGeom>
        <a:solidFill>
          <a:srgbClr val="C0000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0.21699</cdr:x>
      <cdr:y>0.37776</cdr:y>
    </cdr:from>
    <cdr:to>
      <cdr:x>0.27401</cdr:x>
      <cdr:y>0.52478</cdr:y>
    </cdr:to>
    <cdr:sp macro="" textlink="">
      <cdr:nvSpPr>
        <cdr:cNvPr id="2" name="Up Arrow 1"/>
        <cdr:cNvSpPr/>
      </cdr:nvSpPr>
      <cdr:spPr>
        <a:xfrm xmlns:a="http://schemas.openxmlformats.org/drawingml/2006/main" rot="10800000">
          <a:off x="1961441" y="1493249"/>
          <a:ext cx="515417" cy="581151"/>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7</a:t>
          </a:r>
          <a:r>
            <a:rPr lang="en-ZA" sz="1000" b="1" dirty="0" smtClean="0">
              <a:solidFill>
                <a:prstClr val="white"/>
              </a:solidFill>
            </a:rPr>
            <a:t>%</a:t>
          </a:r>
          <a:endParaRPr lang="en-ZA" sz="1000" b="1" dirty="0">
            <a:solidFill>
              <a:prstClr val="white"/>
            </a:solidFill>
          </a:endParaRPr>
        </a:p>
      </cdr:txBody>
    </cdr:sp>
  </cdr:relSizeAnchor>
  <cdr:relSizeAnchor xmlns:cdr="http://schemas.openxmlformats.org/drawingml/2006/chartDrawing">
    <cdr:from>
      <cdr:x>0.84563</cdr:x>
      <cdr:y>0.03735</cdr:y>
    </cdr:from>
    <cdr:to>
      <cdr:x>0.90265</cdr:x>
      <cdr:y>0.18437</cdr:y>
    </cdr:to>
    <cdr:sp macro="" textlink="">
      <cdr:nvSpPr>
        <cdr:cNvPr id="13" name="Up Arrow 3"/>
        <cdr:cNvSpPr/>
      </cdr:nvSpPr>
      <cdr:spPr>
        <a:xfrm xmlns:a="http://schemas.openxmlformats.org/drawingml/2006/main" rot="10800000">
          <a:off x="7643813" y="147638"/>
          <a:ext cx="515416" cy="581152"/>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smtClean="0">
              <a:solidFill>
                <a:prstClr val="white"/>
              </a:solidFill>
              <a:latin typeface="Arial" panose="020B0604020202020204" pitchFamily="34" charset="0"/>
              <a:cs typeface="Arial" panose="020B0604020202020204" pitchFamily="34" charset="0"/>
            </a:rPr>
            <a:t>13% </a:t>
          </a:r>
          <a:endParaRPr lang="en-ZA" sz="1000" b="1" dirty="0">
            <a:solidFill>
              <a:prstClr val="white"/>
            </a:solidFill>
          </a:endParaRPr>
        </a:p>
      </cdr:txBody>
    </cdr:sp>
  </cdr:relSizeAnchor>
  <cdr:relSizeAnchor xmlns:cdr="http://schemas.openxmlformats.org/drawingml/2006/chartDrawing">
    <cdr:from>
      <cdr:x>0.37355</cdr:x>
      <cdr:y>0.40361</cdr:y>
    </cdr:from>
    <cdr:to>
      <cdr:x>0.43057</cdr:x>
      <cdr:y>0.55063</cdr:y>
    </cdr:to>
    <cdr:sp macro="" textlink="">
      <cdr:nvSpPr>
        <cdr:cNvPr id="24" name="Up Arrow 2"/>
        <cdr:cNvSpPr/>
      </cdr:nvSpPr>
      <cdr:spPr>
        <a:xfrm xmlns:a="http://schemas.openxmlformats.org/drawingml/2006/main">
          <a:off x="3376613" y="1595438"/>
          <a:ext cx="515417" cy="581151"/>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ZA" sz="1000" b="1" dirty="0">
              <a:solidFill>
                <a:prstClr val="white"/>
              </a:solidFill>
              <a:latin typeface="Arial" panose="020B0604020202020204" pitchFamily="34" charset="0"/>
              <a:cs typeface="Arial" panose="020B0604020202020204" pitchFamily="34" charset="0"/>
            </a:rPr>
            <a:t> 5</a:t>
          </a:r>
          <a:r>
            <a:rPr lang="en-ZA" sz="1000" b="1" dirty="0" smtClean="0">
              <a:solidFill>
                <a:prstClr val="white"/>
              </a:solidFill>
              <a:latin typeface="Arial" panose="020B0604020202020204" pitchFamily="34" charset="0"/>
              <a:cs typeface="Arial" panose="020B0604020202020204" pitchFamily="34" charset="0"/>
            </a:rPr>
            <a:t> </a:t>
          </a:r>
          <a:r>
            <a:rPr lang="en-ZA" sz="1000" b="1" dirty="0">
              <a:solidFill>
                <a:prstClr val="white"/>
              </a:solidFill>
            </a:rPr>
            <a:t>%</a:t>
          </a:r>
        </a:p>
      </cdr:txBody>
    </cdr:sp>
  </cdr:relSizeAnchor>
  <cdr:relSizeAnchor xmlns:cdr="http://schemas.openxmlformats.org/drawingml/2006/chartDrawing">
    <cdr:from>
      <cdr:x>0.53454</cdr:x>
      <cdr:y>0.38434</cdr:y>
    </cdr:from>
    <cdr:to>
      <cdr:x>0.59156</cdr:x>
      <cdr:y>0.53136</cdr:y>
    </cdr:to>
    <cdr:sp macro="" textlink="">
      <cdr:nvSpPr>
        <cdr:cNvPr id="26" name="Up Arrow 25"/>
        <cdr:cNvSpPr/>
      </cdr:nvSpPr>
      <cdr:spPr>
        <a:xfrm xmlns:a="http://schemas.openxmlformats.org/drawingml/2006/main">
          <a:off x="4831797" y="1519238"/>
          <a:ext cx="515417" cy="581152"/>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a:t>
          </a:r>
          <a:r>
            <a:rPr lang="en-ZA" sz="1000" b="1" dirty="0" smtClean="0">
              <a:solidFill>
                <a:prstClr val="white"/>
              </a:solidFill>
              <a:latin typeface="Arial" panose="020B0604020202020204" pitchFamily="34" charset="0"/>
              <a:cs typeface="Arial" panose="020B0604020202020204" pitchFamily="34" charset="0"/>
            </a:rPr>
            <a:t>2</a:t>
          </a:r>
          <a:r>
            <a:rPr lang="en-ZA" sz="1000" b="1" baseline="0" dirty="0" smtClean="0">
              <a:solidFill>
                <a:prstClr val="white"/>
              </a:solidFill>
              <a:latin typeface="Arial" panose="020B0604020202020204" pitchFamily="34" charset="0"/>
              <a:cs typeface="Arial" panose="020B0604020202020204" pitchFamily="34" charset="0"/>
            </a:rPr>
            <a:t> </a:t>
          </a:r>
          <a:r>
            <a:rPr lang="en-ZA" sz="1000" b="1" dirty="0">
              <a:solidFill>
                <a:prstClr val="white"/>
              </a:solidFill>
            </a:rPr>
            <a:t>%</a:t>
          </a:r>
        </a:p>
      </cdr:txBody>
    </cdr:sp>
  </cdr:relSizeAnchor>
  <cdr:relSizeAnchor xmlns:cdr="http://schemas.openxmlformats.org/drawingml/2006/chartDrawing">
    <cdr:from>
      <cdr:x>0.70232</cdr:x>
      <cdr:y>0.34578</cdr:y>
    </cdr:from>
    <cdr:to>
      <cdr:x>0.75808</cdr:x>
      <cdr:y>0.46692</cdr:y>
    </cdr:to>
    <cdr:sp macro="" textlink="">
      <cdr:nvSpPr>
        <cdr:cNvPr id="27" name="Up Arrow 26"/>
        <cdr:cNvSpPr/>
      </cdr:nvSpPr>
      <cdr:spPr>
        <a:xfrm xmlns:a="http://schemas.openxmlformats.org/drawingml/2006/main" rot="10800000">
          <a:off x="6348413" y="1366838"/>
          <a:ext cx="504027" cy="478851"/>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 wrap="square" lIns="91440" tIns="45720" rIns="91440" bIns="45720" numCol="1" spcCol="0" rtlCol="0" fromWordArt="0" anchor="ctr" anchorCtr="1"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ZA" sz="1000" b="1" dirty="0">
              <a:solidFill>
                <a:prstClr val="white"/>
              </a:solidFill>
              <a:latin typeface="Arial" panose="020B0604020202020204" pitchFamily="34" charset="0"/>
              <a:cs typeface="Arial" panose="020B0604020202020204" pitchFamily="34" charset="0"/>
            </a:rPr>
            <a:t>   </a:t>
          </a:r>
          <a:r>
            <a:rPr lang="en-ZA" sz="1000" b="1" dirty="0" smtClean="0">
              <a:solidFill>
                <a:prstClr val="white"/>
              </a:solidFill>
              <a:latin typeface="Arial" panose="020B0604020202020204" pitchFamily="34" charset="0"/>
              <a:cs typeface="Arial" panose="020B0604020202020204" pitchFamily="34" charset="0"/>
            </a:rPr>
            <a:t>72%</a:t>
          </a:r>
        </a:p>
        <a:p xmlns:a="http://schemas.openxmlformats.org/drawingml/2006/main">
          <a:pPr algn="l"/>
          <a:endParaRPr lang="en-ZA" sz="1000" b="1" dirty="0">
            <a:solidFill>
              <a:prstClr val="white"/>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0.81228</cdr:x>
      <cdr:y>0.31693</cdr:y>
    </cdr:from>
    <cdr:to>
      <cdr:x>0.8693</cdr:x>
      <cdr:y>0.45985</cdr:y>
    </cdr:to>
    <cdr:sp macro="" textlink="">
      <cdr:nvSpPr>
        <cdr:cNvPr id="7" name="Up Arrow 3"/>
        <cdr:cNvSpPr/>
      </cdr:nvSpPr>
      <cdr:spPr>
        <a:xfrm xmlns:a="http://schemas.openxmlformats.org/drawingml/2006/main" rot="10800000">
          <a:off x="5612365" y="1202055"/>
          <a:ext cx="393976" cy="542096"/>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55%</a:t>
          </a:r>
          <a:endParaRPr lang="en-ZA" sz="1000" b="1" dirty="0">
            <a:solidFill>
              <a:prstClr val="white"/>
            </a:solidFill>
          </a:endParaRPr>
        </a:p>
      </cdr:txBody>
    </cdr:sp>
  </cdr:relSizeAnchor>
  <cdr:relSizeAnchor xmlns:cdr="http://schemas.openxmlformats.org/drawingml/2006/chartDrawing">
    <cdr:from>
      <cdr:x>0.28364</cdr:x>
      <cdr:y>0.49769</cdr:y>
    </cdr:from>
    <cdr:to>
      <cdr:x>0.34066</cdr:x>
      <cdr:y>0.64471</cdr:y>
    </cdr:to>
    <cdr:sp macro="" textlink="">
      <cdr:nvSpPr>
        <cdr:cNvPr id="20" name="Up Arrow 1"/>
        <cdr:cNvSpPr/>
      </cdr:nvSpPr>
      <cdr:spPr>
        <a:xfrm xmlns:a="http://schemas.openxmlformats.org/drawingml/2006/main">
          <a:off x="1959795" y="1887661"/>
          <a:ext cx="393976" cy="557625"/>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10</a:t>
          </a:r>
          <a:r>
            <a:rPr lang="en-ZA" sz="1000" b="1" baseline="0" dirty="0">
              <a:solidFill>
                <a:prstClr val="white"/>
              </a:solidFill>
              <a:latin typeface="Arial" panose="020B0604020202020204" pitchFamily="34" charset="0"/>
              <a:cs typeface="Arial" panose="020B0604020202020204" pitchFamily="34" charset="0"/>
            </a:rPr>
            <a:t> </a:t>
          </a:r>
          <a:r>
            <a:rPr lang="en-ZA" sz="1000" b="1" dirty="0">
              <a:solidFill>
                <a:prstClr val="white"/>
              </a:solidFill>
            </a:rPr>
            <a:t>%</a:t>
          </a:r>
        </a:p>
      </cdr:txBody>
    </cdr:sp>
  </cdr:relSizeAnchor>
  <cdr:relSizeAnchor xmlns:cdr="http://schemas.openxmlformats.org/drawingml/2006/chartDrawing">
    <cdr:from>
      <cdr:x>0.53549</cdr:x>
      <cdr:y>0.50421</cdr:y>
    </cdr:from>
    <cdr:to>
      <cdr:x>0.59251</cdr:x>
      <cdr:y>0.65123</cdr:y>
    </cdr:to>
    <cdr:sp macro="" textlink="">
      <cdr:nvSpPr>
        <cdr:cNvPr id="24" name="Up Arrow 2"/>
        <cdr:cNvSpPr/>
      </cdr:nvSpPr>
      <cdr:spPr>
        <a:xfrm xmlns:a="http://schemas.openxmlformats.org/drawingml/2006/main">
          <a:off x="3699922" y="1912410"/>
          <a:ext cx="393976" cy="557625"/>
        </a:xfrm>
        <a:prstGeom xmlns:a="http://schemas.openxmlformats.org/drawingml/2006/main" prst="upArrow">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vert270"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ZA" sz="1000" b="1" dirty="0">
              <a:solidFill>
                <a:prstClr val="white"/>
              </a:solidFill>
              <a:latin typeface="Arial" panose="020B0604020202020204" pitchFamily="34" charset="0"/>
              <a:cs typeface="Arial" panose="020B0604020202020204" pitchFamily="34" charset="0"/>
            </a:rPr>
            <a:t> 5 </a:t>
          </a:r>
          <a:r>
            <a:rPr lang="en-ZA" sz="1000" b="1" dirty="0">
              <a:solidFill>
                <a:prstClr val="white"/>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0.25066</cdr:x>
      <cdr:y>0.57407</cdr:y>
    </cdr:from>
    <cdr:to>
      <cdr:x>0.75066</cdr:x>
      <cdr:y>0.77778</cdr:y>
    </cdr:to>
    <cdr:sp macro="" textlink="">
      <cdr:nvSpPr>
        <cdr:cNvPr id="2" name="TextBox 1"/>
        <cdr:cNvSpPr txBox="1"/>
      </cdr:nvSpPr>
      <cdr:spPr>
        <a:xfrm xmlns:a="http://schemas.openxmlformats.org/drawingml/2006/main">
          <a:off x="993228" y="2362200"/>
          <a:ext cx="19812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00" b="1" i="0" u="none" strike="noStrike" kern="1200" baseline="0">
              <a:solidFill>
                <a:prstClr val="black"/>
              </a:solidFill>
              <a:latin typeface="Arial" panose="020B0604020202020204" pitchFamily="34" charset="0"/>
              <a:ea typeface="+mn-ea"/>
              <a:cs typeface="Arial" panose="020B0604020202020204" pitchFamily="34" charset="0"/>
            </a:defRPr>
          </a:pPr>
          <a:r>
            <a:rPr lang="en-US" b="1" dirty="0" smtClean="0">
              <a:solidFill>
                <a:schemeClr val="bg1"/>
              </a:solidFill>
            </a:rPr>
            <a:t>50% </a:t>
          </a:r>
          <a:endParaRPr lang="en-US" b="1" dirty="0">
            <a:solidFill>
              <a:schemeClr val="bg1"/>
            </a:solidFill>
          </a:endParaRPr>
        </a:p>
        <a:p xmlns:a="http://schemas.openxmlformats.org/drawingml/2006/main">
          <a:pPr algn="ctr" rtl="0">
            <a:defRPr sz="1100" b="1" i="0" u="none" strike="noStrike" kern="1200" baseline="0">
              <a:solidFill>
                <a:prstClr val="black"/>
              </a:solidFill>
              <a:latin typeface="Arial" panose="020B0604020202020204" pitchFamily="34" charset="0"/>
              <a:ea typeface="+mn-ea"/>
              <a:cs typeface="Arial" panose="020B0604020202020204" pitchFamily="34" charset="0"/>
            </a:defRPr>
          </a:pPr>
          <a:r>
            <a:rPr lang="en-US" b="1" dirty="0">
              <a:solidFill>
                <a:schemeClr val="bg1"/>
              </a:solidFill>
            </a:rPr>
            <a:t>(</a:t>
          </a:r>
          <a:r>
            <a:rPr lang="en-US" b="1" dirty="0" smtClean="0">
              <a:solidFill>
                <a:schemeClr val="bg1"/>
              </a:solidFill>
            </a:rPr>
            <a:t>R806 713)</a:t>
          </a:r>
          <a:endParaRPr lang="en-US" b="1" dirty="0">
            <a:solidFill>
              <a:schemeClr val="bg1"/>
            </a:solidFill>
          </a:endParaRPr>
        </a:p>
        <a:p xmlns:a="http://schemas.openxmlformats.org/drawingml/2006/main">
          <a:pPr algn="ctr" rtl="0">
            <a:defRPr sz="1100" b="1" i="0" u="none" strike="noStrike" kern="1200" baseline="0">
              <a:solidFill>
                <a:prstClr val="black"/>
              </a:solidFill>
              <a:latin typeface="Arial" panose="020B0604020202020204" pitchFamily="34" charset="0"/>
              <a:ea typeface="+mn-ea"/>
              <a:cs typeface="Arial" panose="020B0604020202020204" pitchFamily="34" charset="0"/>
            </a:defRPr>
          </a:pPr>
          <a:r>
            <a:rPr lang="en-US" b="1" dirty="0">
              <a:solidFill>
                <a:schemeClr val="bg1"/>
              </a:solidFill>
            </a:rPr>
            <a:t>Transfer and subsidies</a:t>
          </a:r>
        </a:p>
        <a:p xmlns:a="http://schemas.openxmlformats.org/drawingml/2006/main">
          <a:endParaRPr lang="en-ZA" sz="1100" dirty="0"/>
        </a:p>
      </cdr:txBody>
    </cdr:sp>
  </cdr:relSizeAnchor>
  <cdr:relSizeAnchor xmlns:cdr="http://schemas.openxmlformats.org/drawingml/2006/chartDrawing">
    <cdr:from>
      <cdr:x>0.57759</cdr:x>
      <cdr:y>0</cdr:y>
    </cdr:from>
    <cdr:to>
      <cdr:x>0.94297</cdr:x>
      <cdr:y>0.16667</cdr:y>
    </cdr:to>
    <cdr:sp macro="" textlink="">
      <cdr:nvSpPr>
        <cdr:cNvPr id="3" name="TextBox 2"/>
        <cdr:cNvSpPr txBox="1"/>
      </cdr:nvSpPr>
      <cdr:spPr>
        <a:xfrm xmlns:a="http://schemas.openxmlformats.org/drawingml/2006/main">
          <a:off x="2288628" y="-1447800"/>
          <a:ext cx="1447781" cy="6858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r>
            <a:rPr lang="en-US" b="1" dirty="0" smtClean="0">
              <a:solidFill>
                <a:schemeClr val="tx1"/>
              </a:solidFill>
            </a:rPr>
            <a:t>50 % </a:t>
          </a:r>
          <a:endParaRPr lang="en-US" b="1" dirty="0">
            <a:solidFill>
              <a:schemeClr val="tx1"/>
            </a:solidFill>
          </a:endParaRPr>
        </a:p>
        <a:p xmlns:a="http://schemas.openxmlformats.org/drawingml/2006/main">
          <a:pPr algn="ctr" rtl="0">
            <a:defRPr sz="11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r>
            <a:rPr lang="en-US" b="1" dirty="0">
              <a:solidFill>
                <a:schemeClr val="tx1"/>
              </a:solidFill>
            </a:rPr>
            <a:t>(</a:t>
          </a:r>
          <a:r>
            <a:rPr lang="en-US" b="1" dirty="0" smtClean="0">
              <a:solidFill>
                <a:schemeClr val="tx1"/>
              </a:solidFill>
            </a:rPr>
            <a:t>R807 493)</a:t>
          </a:r>
          <a:endParaRPr lang="en-US" b="1" dirty="0">
            <a:solidFill>
              <a:schemeClr val="tx1"/>
            </a:solidFill>
          </a:endParaRPr>
        </a:p>
        <a:p xmlns:a="http://schemas.openxmlformats.org/drawingml/2006/main">
          <a:pPr algn="ctr" rtl="0">
            <a:defRPr sz="1100" b="1" i="0" u="none" strike="noStrike" kern="1200" baseline="0">
              <a:solidFill>
                <a:prstClr val="white">
                  <a:lumMod val="50000"/>
                </a:prstClr>
              </a:solidFill>
              <a:latin typeface="Arial" panose="020B0604020202020204" pitchFamily="34" charset="0"/>
              <a:ea typeface="+mn-ea"/>
              <a:cs typeface="Arial" panose="020B0604020202020204" pitchFamily="34" charset="0"/>
            </a:defRPr>
          </a:pPr>
          <a:r>
            <a:rPr lang="en-US" b="1" dirty="0">
              <a:solidFill>
                <a:schemeClr val="tx1"/>
              </a:solidFill>
            </a:rPr>
            <a:t>Remaining Budget
</a:t>
          </a:r>
          <a:endParaRPr lang="en-US" dirty="0">
            <a:solidFill>
              <a:schemeClr val="tx1"/>
            </a:solidFill>
          </a:endParaRPr>
        </a:p>
        <a:p xmlns:a="http://schemas.openxmlformats.org/drawingml/2006/main">
          <a:endParaRPr lang="en-ZA" sz="1100" dirty="0">
            <a:solidFill>
              <a:schemeClr val="tx1"/>
            </a:solidFill>
          </a:endParaRPr>
        </a:p>
      </cdr:txBody>
    </cdr:sp>
  </cdr:relSizeAnchor>
  <cdr:relSizeAnchor xmlns:cdr="http://schemas.openxmlformats.org/drawingml/2006/chartDrawing">
    <cdr:from>
      <cdr:x>0.57759</cdr:x>
      <cdr:y>0.12963</cdr:y>
    </cdr:from>
    <cdr:to>
      <cdr:x>0.71219</cdr:x>
      <cdr:y>0.24074</cdr:y>
    </cdr:to>
    <cdr:cxnSp macro="">
      <cdr:nvCxnSpPr>
        <cdr:cNvPr id="5" name="Straight Connector 4"/>
        <cdr:cNvCxnSpPr/>
      </cdr:nvCxnSpPr>
      <cdr:spPr>
        <a:xfrm xmlns:a="http://schemas.openxmlformats.org/drawingml/2006/main" flipV="1">
          <a:off x="2288628" y="533402"/>
          <a:ext cx="533372" cy="45719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0.58929</cdr:x>
      <cdr:y>0.48148</cdr:y>
    </cdr:from>
    <cdr:to>
      <cdr:x>0.89286</cdr:x>
      <cdr:y>0.59259</cdr:y>
    </cdr:to>
    <cdr:sp macro="" textlink="">
      <cdr:nvSpPr>
        <cdr:cNvPr id="2" name="TextBox 1"/>
        <cdr:cNvSpPr txBox="1"/>
      </cdr:nvSpPr>
      <cdr:spPr>
        <a:xfrm xmlns:a="http://schemas.openxmlformats.org/drawingml/2006/main">
          <a:off x="2514600" y="1981200"/>
          <a:ext cx="1295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0.38054</cdr:x>
      <cdr:y>0.59259</cdr:y>
    </cdr:from>
    <cdr:to>
      <cdr:x>0.71983</cdr:x>
      <cdr:y>0.75926</cdr:y>
    </cdr:to>
    <cdr:sp macro="" textlink="">
      <cdr:nvSpPr>
        <cdr:cNvPr id="3" name="TextBox 2"/>
        <cdr:cNvSpPr txBox="1"/>
      </cdr:nvSpPr>
      <cdr:spPr>
        <a:xfrm xmlns:a="http://schemas.openxmlformats.org/drawingml/2006/main">
          <a:off x="1623848" y="2438400"/>
          <a:ext cx="1447819" cy="685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100" b="1" i="0" u="none" strike="noStrike" kern="1200" baseline="0">
              <a:solidFill>
                <a:prstClr val="white"/>
              </a:solidFill>
              <a:latin typeface="Arial" panose="020B0604020202020204" pitchFamily="34" charset="0"/>
              <a:ea typeface="+mn-ea"/>
              <a:cs typeface="Arial" panose="020B0604020202020204" pitchFamily="34" charset="0"/>
            </a:defRPr>
          </a:pPr>
          <a:r>
            <a:rPr lang="en-US" b="1" dirty="0" smtClean="0">
              <a:solidFill>
                <a:schemeClr val="bg1"/>
              </a:solidFill>
            </a:rPr>
            <a:t>71.9%</a:t>
          </a:r>
          <a:endParaRPr lang="en-US" b="1" dirty="0">
            <a:solidFill>
              <a:schemeClr val="bg1"/>
            </a:solidFill>
          </a:endParaRPr>
        </a:p>
        <a:p xmlns:a="http://schemas.openxmlformats.org/drawingml/2006/main">
          <a:pPr algn="ctr" rtl="0">
            <a:defRPr sz="1100" b="1" i="0" u="none" strike="noStrike" kern="1200" baseline="0">
              <a:solidFill>
                <a:prstClr val="white"/>
              </a:solidFill>
              <a:latin typeface="Arial" panose="020B0604020202020204" pitchFamily="34" charset="0"/>
              <a:ea typeface="+mn-ea"/>
              <a:cs typeface="Arial" panose="020B0604020202020204" pitchFamily="34" charset="0"/>
            </a:defRPr>
          </a:pPr>
          <a:r>
            <a:rPr lang="en-US" b="1" dirty="0">
              <a:solidFill>
                <a:schemeClr val="bg1"/>
              </a:solidFill>
            </a:rPr>
            <a:t>(</a:t>
          </a:r>
          <a:r>
            <a:rPr lang="en-US" b="1" dirty="0" smtClean="0">
              <a:solidFill>
                <a:schemeClr val="bg1"/>
              </a:solidFill>
            </a:rPr>
            <a:t>R580 836) </a:t>
          </a:r>
          <a:r>
            <a:rPr lang="en-ZA" b="1" dirty="0" smtClean="0">
              <a:solidFill>
                <a:schemeClr val="bg1"/>
              </a:solidFill>
            </a:rPr>
            <a:t>Goods and services</a:t>
          </a:r>
          <a:endParaRPr lang="en-ZA" dirty="0"/>
        </a:p>
        <a:p xmlns:a="http://schemas.openxmlformats.org/drawingml/2006/main">
          <a:endParaRPr lang="en-ZA" sz="1100" dirty="0"/>
        </a:p>
      </cdr:txBody>
    </cdr:sp>
  </cdr:relSizeAnchor>
  <cdr:relSizeAnchor xmlns:cdr="http://schemas.openxmlformats.org/drawingml/2006/chartDrawing">
    <cdr:from>
      <cdr:x>0.67857</cdr:x>
      <cdr:y>0.01852</cdr:y>
    </cdr:from>
    <cdr:to>
      <cdr:x>1</cdr:x>
      <cdr:y>0.16667</cdr:y>
    </cdr:to>
    <cdr:sp macro="" textlink="">
      <cdr:nvSpPr>
        <cdr:cNvPr id="4" name="TextBox 3"/>
        <cdr:cNvSpPr txBox="1"/>
      </cdr:nvSpPr>
      <cdr:spPr>
        <a:xfrm xmlns:a="http://schemas.openxmlformats.org/drawingml/2006/main">
          <a:off x="2895594" y="76200"/>
          <a:ext cx="1371606"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ZA" b="1" dirty="0" smtClean="0">
              <a:solidFill>
                <a:schemeClr val="tx1"/>
              </a:solidFill>
              <a:latin typeface="Arial" panose="020B0604020202020204" pitchFamily="34" charset="0"/>
              <a:cs typeface="Arial" panose="020B0604020202020204" pitchFamily="34" charset="0"/>
            </a:rPr>
            <a:t>26.6 % </a:t>
          </a:r>
          <a:r>
            <a:rPr lang="en-ZA" b="1" dirty="0">
              <a:solidFill>
                <a:schemeClr val="tx1"/>
              </a:solidFill>
              <a:latin typeface="Arial" panose="020B0604020202020204" pitchFamily="34" charset="0"/>
              <a:cs typeface="Arial" panose="020B0604020202020204" pitchFamily="34" charset="0"/>
            </a:rPr>
            <a:t>(</a:t>
          </a:r>
          <a:r>
            <a:rPr lang="en-ZA" b="1" dirty="0" smtClean="0">
              <a:solidFill>
                <a:schemeClr val="tx1"/>
              </a:solidFill>
              <a:latin typeface="Arial" panose="020B0604020202020204" pitchFamily="34" charset="0"/>
              <a:cs typeface="Arial" panose="020B0604020202020204" pitchFamily="34" charset="0"/>
            </a:rPr>
            <a:t>R214 706) </a:t>
          </a:r>
        </a:p>
        <a:p xmlns:a="http://schemas.openxmlformats.org/drawingml/2006/main">
          <a:r>
            <a:rPr lang="en-ZA" b="1" dirty="0" smtClean="0">
              <a:solidFill>
                <a:schemeClr val="tx1"/>
              </a:solidFill>
              <a:latin typeface="Arial" panose="020B0604020202020204" pitchFamily="34" charset="0"/>
              <a:cs typeface="Arial" panose="020B0604020202020204" pitchFamily="34" charset="0"/>
            </a:rPr>
            <a:t>Compensation of</a:t>
          </a:r>
        </a:p>
        <a:p xmlns:a="http://schemas.openxmlformats.org/drawingml/2006/main">
          <a:r>
            <a:rPr lang="en-ZA" b="1" dirty="0" smtClean="0">
              <a:solidFill>
                <a:schemeClr val="tx1"/>
              </a:solidFill>
              <a:latin typeface="Arial" panose="020B0604020202020204" pitchFamily="34" charset="0"/>
              <a:cs typeface="Arial" panose="020B0604020202020204" pitchFamily="34" charset="0"/>
            </a:rPr>
            <a:t> </a:t>
          </a:r>
          <a:r>
            <a:rPr lang="en-ZA" b="1" dirty="0">
              <a:solidFill>
                <a:schemeClr val="tx1"/>
              </a:solidFill>
              <a:latin typeface="Arial" panose="020B0604020202020204" pitchFamily="34" charset="0"/>
              <a:cs typeface="Arial" panose="020B0604020202020204" pitchFamily="34" charset="0"/>
            </a:rPr>
            <a:t>Employees</a:t>
          </a:r>
          <a:endParaRPr lang="en-ZA" sz="11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0.39286</cdr:x>
      <cdr:y>0.09259</cdr:y>
    </cdr:from>
    <cdr:to>
      <cdr:x>0.5</cdr:x>
      <cdr:y>0.24073</cdr:y>
    </cdr:to>
    <cdr:cxnSp macro="">
      <cdr:nvCxnSpPr>
        <cdr:cNvPr id="6" name="Straight Connector 5"/>
        <cdr:cNvCxnSpPr/>
      </cdr:nvCxnSpPr>
      <cdr:spPr>
        <a:xfrm xmlns:a="http://schemas.openxmlformats.org/drawingml/2006/main">
          <a:off x="1676413" y="381000"/>
          <a:ext cx="457187" cy="60956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0.73768</cdr:x>
      <cdr:y>0.18519</cdr:y>
    </cdr:from>
    <cdr:to>
      <cdr:x>0.82696</cdr:x>
      <cdr:y>0.31482</cdr:y>
    </cdr:to>
    <cdr:cxnSp macro="">
      <cdr:nvCxnSpPr>
        <cdr:cNvPr id="9" name="Straight Connector 8"/>
        <cdr:cNvCxnSpPr/>
      </cdr:nvCxnSpPr>
      <cdr:spPr>
        <a:xfrm xmlns:a="http://schemas.openxmlformats.org/drawingml/2006/main" flipV="1">
          <a:off x="3147848" y="762000"/>
          <a:ext cx="380975" cy="53340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1D3180-0F86-4B65-8823-FA10379C74C6}" type="datetimeFigureOut">
              <a:rPr lang="en-ZA" smtClean="0"/>
              <a:pPr/>
              <a:t>2017/05/04</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694695D-4546-47E8-B245-AE4FE9480DD8}" type="slidenum">
              <a:rPr lang="en-ZA" smtClean="0"/>
              <a:pPr/>
              <a:t>‹#›</a:t>
            </a:fld>
            <a:endParaRPr lang="en-ZA" dirty="0"/>
          </a:p>
        </p:txBody>
      </p:sp>
    </p:spTree>
    <p:extLst>
      <p:ext uri="{BB962C8B-B14F-4D97-AF65-F5344CB8AC3E}">
        <p14:creationId xmlns:p14="http://schemas.microsoft.com/office/powerpoint/2010/main" xmlns="" val="74541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259D48-9C85-4357-888E-599C651D56CD}" type="datetimeFigureOut">
              <a:rPr lang="en-ZA" smtClean="0"/>
              <a:pPr/>
              <a:t>2017/05/04</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E98B31-3A7F-4E7A-A387-FF77159F946E}" type="slidenum">
              <a:rPr lang="en-ZA" smtClean="0"/>
              <a:pPr/>
              <a:t>‹#›</a:t>
            </a:fld>
            <a:endParaRPr lang="en-ZA" dirty="0"/>
          </a:p>
        </p:txBody>
      </p:sp>
    </p:spTree>
    <p:extLst>
      <p:ext uri="{BB962C8B-B14F-4D97-AF65-F5344CB8AC3E}">
        <p14:creationId xmlns:p14="http://schemas.microsoft.com/office/powerpoint/2010/main" xmlns="" val="351462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a:t>
            </a:fld>
            <a:endParaRPr lang="en-ZA" dirty="0"/>
          </a:p>
        </p:txBody>
      </p:sp>
    </p:spTree>
    <p:extLst>
      <p:ext uri="{BB962C8B-B14F-4D97-AF65-F5344CB8AC3E}">
        <p14:creationId xmlns:p14="http://schemas.microsoft.com/office/powerpoint/2010/main" xmlns="" val="328133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29</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Use</a:t>
            </a:r>
            <a:r>
              <a:rPr lang="en-ZA" baseline="0" dirty="0" smtClean="0"/>
              <a:t> slide if interim review was performed and findings were raised.</a:t>
            </a: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30</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Use</a:t>
            </a:r>
            <a:r>
              <a:rPr lang="en-ZA" baseline="0" dirty="0" smtClean="0"/>
              <a:t> slide if interim review was performed and findings were raised.</a:t>
            </a: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31</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32</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33</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34</a:t>
            </a:fld>
            <a:endParaRPr lang="en-ZA" dirty="0"/>
          </a:p>
        </p:txBody>
      </p:sp>
    </p:spTree>
    <p:extLst>
      <p:ext uri="{BB962C8B-B14F-4D97-AF65-F5344CB8AC3E}">
        <p14:creationId xmlns:p14="http://schemas.microsoft.com/office/powerpoint/2010/main" xmlns="" val="301913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35</a:t>
            </a:fld>
            <a:endParaRPr lang="en-ZA" dirty="0"/>
          </a:p>
        </p:txBody>
      </p:sp>
    </p:spTree>
    <p:extLst>
      <p:ext uri="{BB962C8B-B14F-4D97-AF65-F5344CB8AC3E}">
        <p14:creationId xmlns:p14="http://schemas.microsoft.com/office/powerpoint/2010/main" xmlns="" val="1511971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36</a:t>
            </a:fld>
            <a:endParaRPr lang="en-ZA" dirty="0"/>
          </a:p>
        </p:txBody>
      </p:sp>
    </p:spTree>
    <p:extLst>
      <p:ext uri="{BB962C8B-B14F-4D97-AF65-F5344CB8AC3E}">
        <p14:creationId xmlns:p14="http://schemas.microsoft.com/office/powerpoint/2010/main" xmlns="" val="151197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b="1" dirty="0" smtClean="0">
                <a:solidFill>
                  <a:prstClr val="black"/>
                </a:solidFill>
                <a:latin typeface="Arial" pitchFamily="34" charset="0"/>
                <a:ea typeface="Calibri" pitchFamily="34" charset="0"/>
                <a:cs typeface="Times New Roman" pitchFamily="18" charset="0"/>
              </a:rPr>
              <a:t>Note:  Please populate graph with information</a:t>
            </a:r>
            <a:r>
              <a:rPr lang="en-ZA" altLang="en-US" sz="1200" b="1" baseline="0" dirty="0" smtClean="0">
                <a:solidFill>
                  <a:prstClr val="black"/>
                </a:solidFill>
                <a:latin typeface="Arial" pitchFamily="34" charset="0"/>
                <a:ea typeface="Calibri" pitchFamily="34" charset="0"/>
                <a:cs typeface="Times New Roman" pitchFamily="18" charset="0"/>
              </a:rPr>
              <a:t> relevant to specific auditees</a:t>
            </a:r>
          </a:p>
        </p:txBody>
      </p:sp>
      <p:sp>
        <p:nvSpPr>
          <p:cNvPr id="4" name="Slide Number Placeholder 3"/>
          <p:cNvSpPr>
            <a:spLocks noGrp="1"/>
          </p:cNvSpPr>
          <p:nvPr>
            <p:ph type="sldNum" sz="quarter" idx="10"/>
          </p:nvPr>
        </p:nvSpPr>
        <p:spPr/>
        <p:txBody>
          <a:bodyPr/>
          <a:lstStyle/>
          <a:p>
            <a:fld id="{2BE98B31-3A7F-4E7A-A387-FF77159F946E}" type="slidenum">
              <a:rPr lang="en-ZA" smtClean="0"/>
              <a:pPr/>
              <a:t>37</a:t>
            </a:fld>
            <a:endParaRPr lang="en-ZA" dirty="0"/>
          </a:p>
        </p:txBody>
      </p:sp>
    </p:spTree>
    <p:extLst>
      <p:ext uri="{BB962C8B-B14F-4D97-AF65-F5344CB8AC3E}">
        <p14:creationId xmlns:p14="http://schemas.microsoft.com/office/powerpoint/2010/main" xmlns="" val="2237811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en-US" sz="1200" b="1" dirty="0" smtClean="0">
                <a:solidFill>
                  <a:prstClr val="black"/>
                </a:solidFill>
                <a:latin typeface="Arial" pitchFamily="34" charset="0"/>
                <a:ea typeface="Calibri" pitchFamily="34" charset="0"/>
                <a:cs typeface="Times New Roman" pitchFamily="18" charset="0"/>
              </a:rPr>
              <a:t>Note:  Please populate graph with information</a:t>
            </a:r>
            <a:r>
              <a:rPr lang="en-ZA" altLang="en-US" sz="1200" b="1" baseline="0" dirty="0" smtClean="0">
                <a:solidFill>
                  <a:prstClr val="black"/>
                </a:solidFill>
                <a:latin typeface="Arial" pitchFamily="34" charset="0"/>
                <a:ea typeface="Calibri" pitchFamily="34" charset="0"/>
                <a:cs typeface="Times New Roman" pitchFamily="18" charset="0"/>
              </a:rPr>
              <a:t> relevant to specific auditees.</a:t>
            </a:r>
            <a:endParaRPr lang="en-ZA" altLang="en-US" sz="1200" b="1" dirty="0" smtClean="0">
              <a:solidFill>
                <a:prstClr val="black"/>
              </a:solidFill>
              <a:latin typeface="Arial" pitchFamily="34" charset="0"/>
              <a:ea typeface="Calibri" pitchFamily="34" charset="0"/>
              <a:cs typeface="Times New Roman" pitchFamily="18" charset="0"/>
            </a:endParaRPr>
          </a:p>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38</a:t>
            </a:fld>
            <a:endParaRPr lang="en-ZA" dirty="0"/>
          </a:p>
        </p:txBody>
      </p:sp>
    </p:spTree>
    <p:extLst>
      <p:ext uri="{BB962C8B-B14F-4D97-AF65-F5344CB8AC3E}">
        <p14:creationId xmlns:p14="http://schemas.microsoft.com/office/powerpoint/2010/main" xmlns="" val="223781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8</a:t>
            </a:fld>
            <a:endParaRPr lang="en-ZA" dirty="0"/>
          </a:p>
        </p:txBody>
      </p:sp>
    </p:spTree>
    <p:extLst>
      <p:ext uri="{BB962C8B-B14F-4D97-AF65-F5344CB8AC3E}">
        <p14:creationId xmlns:p14="http://schemas.microsoft.com/office/powerpoint/2010/main" xmlns="" val="1795013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39</a:t>
            </a:fld>
            <a:endParaRPr lang="en-ZA" dirty="0"/>
          </a:p>
        </p:txBody>
      </p:sp>
    </p:spTree>
    <p:extLst>
      <p:ext uri="{BB962C8B-B14F-4D97-AF65-F5344CB8AC3E}">
        <p14:creationId xmlns:p14="http://schemas.microsoft.com/office/powerpoint/2010/main" xmlns="" val="36959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40</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41</a:t>
            </a:fld>
            <a:endParaRPr lang="en-ZA" dirty="0"/>
          </a:p>
        </p:txBody>
      </p:sp>
    </p:spTree>
    <p:extLst>
      <p:ext uri="{BB962C8B-B14F-4D97-AF65-F5344CB8AC3E}">
        <p14:creationId xmlns:p14="http://schemas.microsoft.com/office/powerpoint/2010/main" xmlns="" val="3850958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42</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43</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44</a:t>
            </a:fld>
            <a:endParaRPr lang="en-ZA" dirty="0"/>
          </a:p>
        </p:txBody>
      </p:sp>
    </p:spTree>
    <p:extLst>
      <p:ext uri="{BB962C8B-B14F-4D97-AF65-F5344CB8AC3E}">
        <p14:creationId xmlns:p14="http://schemas.microsoft.com/office/powerpoint/2010/main" xmlns="" val="2591288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45</a:t>
            </a:fld>
            <a:endParaRPr lang="en-ZA" dirty="0"/>
          </a:p>
        </p:txBody>
      </p:sp>
    </p:spTree>
    <p:extLst>
      <p:ext uri="{BB962C8B-B14F-4D97-AF65-F5344CB8AC3E}">
        <p14:creationId xmlns:p14="http://schemas.microsoft.com/office/powerpoint/2010/main" xmlns="" val="2001139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46</a:t>
            </a:fld>
            <a:endParaRPr lang="en-ZA" dirty="0"/>
          </a:p>
        </p:txBody>
      </p:sp>
    </p:spTree>
    <p:extLst>
      <p:ext uri="{BB962C8B-B14F-4D97-AF65-F5344CB8AC3E}">
        <p14:creationId xmlns:p14="http://schemas.microsoft.com/office/powerpoint/2010/main" xmlns="" val="18981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9</a:t>
            </a:fld>
            <a:endParaRPr lang="en-ZA" dirty="0"/>
          </a:p>
        </p:txBody>
      </p:sp>
    </p:spTree>
    <p:extLst>
      <p:ext uri="{BB962C8B-B14F-4D97-AF65-F5344CB8AC3E}">
        <p14:creationId xmlns:p14="http://schemas.microsoft.com/office/powerpoint/2010/main" xmlns="" val="376547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A2E8593-C716-4DCD-A7C8-8E2B0CD2CE08}" type="slidenum">
              <a:rPr lang="en-ZA" smtClean="0"/>
              <a:pPr/>
              <a:t>10</a:t>
            </a:fld>
            <a:endParaRPr lang="en-ZA" dirty="0"/>
          </a:p>
        </p:txBody>
      </p:sp>
    </p:spTree>
    <p:extLst>
      <p:ext uri="{BB962C8B-B14F-4D97-AF65-F5344CB8AC3E}">
        <p14:creationId xmlns:p14="http://schemas.microsoft.com/office/powerpoint/2010/main" xmlns="" val="260723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11</a:t>
            </a:fld>
            <a:endParaRPr lang="en-ZA" dirty="0"/>
          </a:p>
        </p:txBody>
      </p:sp>
    </p:spTree>
    <p:extLst>
      <p:ext uri="{BB962C8B-B14F-4D97-AF65-F5344CB8AC3E}">
        <p14:creationId xmlns:p14="http://schemas.microsoft.com/office/powerpoint/2010/main" xmlns="" val="401454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D87A4-1E2A-41FE-BA78-252BB23D93E9}" type="slidenum">
              <a:rPr lang="en-US" smtClean="0"/>
              <a:pPr/>
              <a:t>15</a:t>
            </a:fld>
            <a:endParaRPr lang="en-US" dirty="0"/>
          </a:p>
        </p:txBody>
      </p:sp>
    </p:spTree>
    <p:extLst>
      <p:ext uri="{BB962C8B-B14F-4D97-AF65-F5344CB8AC3E}">
        <p14:creationId xmlns:p14="http://schemas.microsoft.com/office/powerpoint/2010/main" xmlns="" val="206780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16</a:t>
            </a:fld>
            <a:endParaRPr lang="en-ZA" dirty="0"/>
          </a:p>
        </p:txBody>
      </p:sp>
    </p:spTree>
    <p:extLst>
      <p:ext uri="{BB962C8B-B14F-4D97-AF65-F5344CB8AC3E}">
        <p14:creationId xmlns:p14="http://schemas.microsoft.com/office/powerpoint/2010/main" xmlns="" val="200113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228403" indent="-228403">
              <a:buFont typeface="+mj-lt"/>
              <a:buAutoNum type="arabicPeriod"/>
            </a:pPr>
            <a:endParaRPr lang="en-ZA" dirty="0">
              <a:solidFill>
                <a:srgbClr val="00007D"/>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3B1353-5112-4503-955F-C320BE052457}" type="slidenum">
              <a:rPr lang="en-ZA" smtClean="0"/>
              <a:pPr/>
              <a:t>27</a:t>
            </a:fld>
            <a:endParaRPr lang="en-ZA" dirty="0"/>
          </a:p>
        </p:txBody>
      </p:sp>
    </p:spTree>
    <p:extLst>
      <p:ext uri="{BB962C8B-B14F-4D97-AF65-F5344CB8AC3E}">
        <p14:creationId xmlns:p14="http://schemas.microsoft.com/office/powerpoint/2010/main" xmlns="" val="108920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E98B31-3A7F-4E7A-A387-FF77159F946E}" type="slidenum">
              <a:rPr lang="en-ZA" smtClean="0"/>
              <a:pPr/>
              <a:t>28</a:t>
            </a:fld>
            <a:endParaRPr lang="en-ZA" dirty="0"/>
          </a:p>
        </p:txBody>
      </p:sp>
    </p:spTree>
    <p:extLst>
      <p:ext uri="{BB962C8B-B14F-4D97-AF65-F5344CB8AC3E}">
        <p14:creationId xmlns:p14="http://schemas.microsoft.com/office/powerpoint/2010/main" xmlns="" val="130967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50921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255709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549382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353378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233196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2943667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421026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101538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297443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152431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0A83A56-0E45-45FD-B7C3-3B7BAA1ED639}" type="datetimeFigureOut">
              <a:rPr lang="en-ZA" smtClean="0"/>
              <a:pPr/>
              <a:t>2017/05/04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203294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172186841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2033139508"/>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3346546561"/>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521724724"/>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xmlns="" val="970456551"/>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1422759487"/>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1759426017"/>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xmlns="" val="3797061608"/>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416013099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19200" y="4800600"/>
            <a:ext cx="7086600" cy="533400"/>
          </a:xfrm>
          <a:prstGeom prst="rect">
            <a:avLst/>
          </a:prstGeom>
        </p:spPr>
        <p:txBody>
          <a:bodyPr>
            <a:normAutofit/>
          </a:bodyPr>
          <a:lstStyle>
            <a:lvl1pPr algn="l">
              <a:defRPr sz="2400" b="1">
                <a:solidFill>
                  <a:srgbClr val="64ADCF"/>
                </a:solidFill>
              </a:defRPr>
            </a:lvl1pPr>
          </a:lstStyle>
          <a:p>
            <a:r>
              <a:rPr lang="en-US" dirty="0" smtClean="0"/>
              <a:t>Click to edit Master title style</a:t>
            </a:r>
            <a:br>
              <a:rPr lang="en-US" dirty="0" smtClean="0"/>
            </a:b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1610904352"/>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xmlns="" val="2472079893"/>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2845188842"/>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3279462874"/>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xmlns="" val="3327229297"/>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2710596959"/>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1694508460"/>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487362"/>
          </a:xfrm>
          <a:prstGeom prst="rect">
            <a:avLst/>
          </a:prstGeom>
        </p:spPr>
        <p:txBody>
          <a:bodyPr>
            <a:normAutofit/>
          </a:bodyPr>
          <a:lstStyle>
            <a:lvl1pPr algn="l">
              <a:defRPr sz="2500" b="1">
                <a:solidFill>
                  <a:srgbClr val="00AC8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838200"/>
            <a:ext cx="7543800" cy="5135563"/>
          </a:xfrm>
          <a:prstGeom prst="rect">
            <a:avLst/>
          </a:prstGeom>
        </p:spPr>
        <p:txBody>
          <a:bodyPr/>
          <a:lstStyle>
            <a:lvl1pPr>
              <a:defRPr sz="2000" b="1">
                <a:solidFill>
                  <a:srgbClr val="003B79"/>
                </a:solidFill>
                <a:latin typeface="Arial" pitchFamily="34" charset="0"/>
                <a:cs typeface="Arial" pitchFamily="34" charset="0"/>
              </a:defRPr>
            </a:lvl1pPr>
            <a:lvl2pPr>
              <a:defRPr sz="1800">
                <a:solidFill>
                  <a:srgbClr val="003B79"/>
                </a:solidFill>
                <a:latin typeface="Arial" pitchFamily="34" charset="0"/>
                <a:cs typeface="Arial" pitchFamily="34" charset="0"/>
              </a:defRPr>
            </a:lvl2pPr>
            <a:lvl3pPr>
              <a:defRPr sz="1400">
                <a:solidFill>
                  <a:srgbClr val="003B79"/>
                </a:solidFill>
              </a:defRPr>
            </a:lvl3pPr>
            <a:lvl4pPr>
              <a:defRPr>
                <a:solidFill>
                  <a:srgbClr val="003B79"/>
                </a:solidFill>
              </a:defRPr>
            </a:lvl4pPr>
            <a:lvl5pPr>
              <a:defRPr>
                <a:solidFill>
                  <a:srgbClr val="003B79"/>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Box 7"/>
          <p:cNvSpPr txBox="1"/>
          <p:nvPr userDrawn="1"/>
        </p:nvSpPr>
        <p:spPr>
          <a:xfrm>
            <a:off x="152400" y="6400800"/>
            <a:ext cx="685800" cy="323850"/>
          </a:xfrm>
          <a:prstGeom prst="rect">
            <a:avLst/>
          </a:prstGeom>
          <a:noFill/>
        </p:spPr>
        <p:txBody>
          <a:bodyPr>
            <a:spAutoFit/>
          </a:bodyPr>
          <a:lstStyle/>
          <a:p>
            <a:pPr>
              <a:defRPr/>
            </a:pPr>
            <a:endParaRPr lang="en-US" sz="300" dirty="0">
              <a:solidFill>
                <a:srgbClr val="003B79"/>
              </a:solidFill>
              <a:latin typeface="Arial" pitchFamily="34" charset="0"/>
              <a:cs typeface="Arial" pitchFamily="34" charset="0"/>
            </a:endParaRPr>
          </a:p>
          <a:p>
            <a:pPr>
              <a:defRPr/>
            </a:pPr>
            <a:fld id="{FDF0BD9E-3506-47C6-8FA6-89E16FDD8501}" type="slidenum">
              <a:rPr lang="en-US" sz="1200">
                <a:solidFill>
                  <a:srgbClr val="003B79"/>
                </a:solidFill>
                <a:latin typeface="Arial" pitchFamily="34" charset="0"/>
                <a:cs typeface="Arial" pitchFamily="34" charset="0"/>
              </a:rPr>
              <a:pPr>
                <a:defRPr/>
              </a:pPr>
              <a:t>‹#›</a:t>
            </a:fld>
            <a:endParaRPr lang="en-US" sz="1200" dirty="0">
              <a:solidFill>
                <a:srgbClr val="003B79"/>
              </a:solidFill>
              <a:latin typeface="Arial" pitchFamily="34" charset="0"/>
              <a:cs typeface="Arial" pitchFamily="34" charset="0"/>
            </a:endParaRPr>
          </a:p>
        </p:txBody>
      </p:sp>
    </p:spTree>
    <p:extLst>
      <p:ext uri="{BB962C8B-B14F-4D97-AF65-F5344CB8AC3E}">
        <p14:creationId xmlns:p14="http://schemas.microsoft.com/office/powerpoint/2010/main" xmlns="" val="3565168775"/>
      </p:ext>
    </p:extLst>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690285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117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01000" cy="487362"/>
          </a:xfrm>
          <a:prstGeom prst="rect">
            <a:avLst/>
          </a:prstGeom>
        </p:spPr>
        <p:txBody>
          <a:bodyPr>
            <a:normAutofit/>
          </a:bodyPr>
          <a:lstStyle>
            <a:lvl1pPr algn="l">
              <a:defRPr sz="2400" b="1">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rgbClr val="64ADCF"/>
                </a:solidFill>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bg1"/>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endParaRPr lang="en-US" dirty="0"/>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407265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2400" b="1">
                <a:solidFill>
                  <a:srgbClr val="00A9A4"/>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0"/>
            <a:ext cx="82296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305800" y="6019800"/>
            <a:ext cx="762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2999"/>
          </a:xfrm>
          <a:prstGeom prst="rect">
            <a:avLst/>
          </a:prstGeom>
        </p:spPr>
        <p:txBody>
          <a:bodyPr lIns="80147" tIns="40074" rIns="80147" bIns="40074"/>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4"/>
          </a:xfrm>
          <a:prstGeom prst="rect">
            <a:avLst/>
          </a:prstGeom>
        </p:spPr>
        <p:txBody>
          <a:bodyPr lIns="80147" tIns="40074" rIns="80147" bIns="4007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lIns="80147" tIns="40074" rIns="80147" bIns="40074"/>
          <a:lstStyle/>
          <a:p>
            <a:fld id="{BF7728E7-6E26-40D4-A17C-14CFCABBBE11}" type="datetimeFigureOut">
              <a:rPr lang="en-US" smtClean="0"/>
              <a:pPr/>
              <a:t>5/4/2017</a:t>
            </a:fld>
            <a:endParaRPr lang="en-US" dirty="0"/>
          </a:p>
        </p:txBody>
      </p:sp>
      <p:sp>
        <p:nvSpPr>
          <p:cNvPr id="5" name="Footer Placeholder 4"/>
          <p:cNvSpPr>
            <a:spLocks noGrp="1"/>
          </p:cNvSpPr>
          <p:nvPr>
            <p:ph type="ftr" sz="quarter" idx="11"/>
          </p:nvPr>
        </p:nvSpPr>
        <p:spPr>
          <a:xfrm>
            <a:off x="3124201" y="6356353"/>
            <a:ext cx="2895600" cy="365125"/>
          </a:xfrm>
          <a:prstGeom prst="rect">
            <a:avLst/>
          </a:prstGeom>
        </p:spPr>
        <p:txBody>
          <a:bodyPr lIns="80147" tIns="40074" rIns="80147" bIns="40074"/>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80147" tIns="40074" rIns="80147" bIns="40074"/>
          <a:lstStyle/>
          <a:p>
            <a:fld id="{6434ABD1-81A3-44C0-ADD6-DB07EAD19A43}" type="slidenum">
              <a:rPr lang="en-US" smtClean="0"/>
              <a:pPr/>
              <a:t>‹#›</a:t>
            </a:fld>
            <a:endParaRPr lang="en-US" dirty="0"/>
          </a:p>
        </p:txBody>
      </p:sp>
    </p:spTree>
    <p:extLst>
      <p:ext uri="{BB962C8B-B14F-4D97-AF65-F5344CB8AC3E}">
        <p14:creationId xmlns:p14="http://schemas.microsoft.com/office/powerpoint/2010/main" xmlns="" val="578412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opt1.jpg"/>
          <p:cNvPicPr>
            <a:picLocks noChangeAspect="1"/>
          </p:cNvPicPr>
          <p:nvPr userDrawn="1"/>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29589805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2p2.jpg"/>
          <p:cNvPicPr>
            <a:picLocks noChangeAspect="1"/>
          </p:cNvPicPr>
          <p:nvPr userDrawn="1"/>
        </p:nvPicPr>
        <p:blipFill>
          <a:blip r:embed="rId4"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3125120005"/>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opt1p2.jpg"/>
          <p:cNvPicPr>
            <a:picLocks noChangeAspect="1"/>
          </p:cNvPicPr>
          <p:nvPr userDrawn="1"/>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8" r:id="rId2"/>
    <p:sldLayoutId id="2147483713"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5" cstate="print"/>
          <a:stretch>
            <a:fillRect/>
          </a:stretch>
        </p:blipFill>
        <p:spPr>
          <a:xfrm>
            <a:off x="1239" y="0"/>
            <a:ext cx="9141521" cy="6858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71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83A56-0E45-45FD-B7C3-3B7BAA1ED639}" type="datetimeFigureOut">
              <a:rPr lang="en-ZA" smtClean="0"/>
              <a:pPr/>
              <a:t>2017/05/04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EAEF3-B64A-4727-9AD9-B9DFF33B7726}" type="slidenum">
              <a:rPr lang="en-ZA" smtClean="0"/>
              <a:pPr/>
              <a:t>‹#›</a:t>
            </a:fld>
            <a:endParaRPr lang="en-ZA" dirty="0"/>
          </a:p>
        </p:txBody>
      </p:sp>
    </p:spTree>
    <p:extLst>
      <p:ext uri="{BB962C8B-B14F-4D97-AF65-F5344CB8AC3E}">
        <p14:creationId xmlns:p14="http://schemas.microsoft.com/office/powerpoint/2010/main" xmlns="" val="8861459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4"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1425994055"/>
      </p:ext>
    </p:extLst>
  </p:cSld>
  <p:clrMap bg1="lt1" tx1="dk1" bg2="lt2" tx2="dk2" accent1="accent1" accent2="accent2" accent3="accent3" accent4="accent4" accent5="accent5" accent6="accent6" hlink="hlink" folHlink="folHlink"/>
  <p:sldLayoutIdLst>
    <p:sldLayoutId id="2147483686" r:id="rId1"/>
    <p:sldLayoutId id="2147483687" r:id="rId2"/>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9837451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169133892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23693131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pt1p3.jpg"/>
          <p:cNvPicPr>
            <a:picLocks noChangeAspect="1"/>
          </p:cNvPicPr>
          <p:nvPr/>
        </p:nvPicPr>
        <p:blipFill>
          <a:blip r:embed="rId5" cstate="print"/>
          <a:stretch>
            <a:fillRect/>
          </a:stretch>
        </p:blipFill>
        <p:spPr>
          <a:xfrm>
            <a:off x="1239" y="0"/>
            <a:ext cx="9141521" cy="6858000"/>
          </a:xfrm>
          <a:prstGeom prst="rect">
            <a:avLst/>
          </a:prstGeom>
        </p:spPr>
      </p:pic>
    </p:spTree>
    <p:extLst>
      <p:ext uri="{BB962C8B-B14F-4D97-AF65-F5344CB8AC3E}">
        <p14:creationId xmlns:p14="http://schemas.microsoft.com/office/powerpoint/2010/main" xmlns="" val="357316723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image" Target="../media/image16.png"/><Relationship Id="rId1" Type="http://schemas.openxmlformats.org/officeDocument/2006/relationships/slideLayout" Target="../slideLayouts/slideLayout8.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800600"/>
            <a:ext cx="7556500" cy="1066800"/>
          </a:xfrm>
        </p:spPr>
        <p:txBody>
          <a:bodyPr>
            <a:noAutofit/>
          </a:bodyPr>
          <a:lstStyle/>
          <a:p>
            <a:r>
              <a:rPr lang="en-US" sz="1800" dirty="0" smtClean="0">
                <a:latin typeface="Arial" pitchFamily="34" charset="0"/>
                <a:cs typeface="Arial" pitchFamily="34" charset="0"/>
              </a:rPr>
              <a:t>Briefing to the</a:t>
            </a:r>
            <a:r>
              <a:rPr lang="en-US" sz="1800" dirty="0">
                <a:latin typeface="Arial" pitchFamily="34" charset="0"/>
                <a:cs typeface="Arial" pitchFamily="34" charset="0"/>
              </a:rPr>
              <a:t> </a:t>
            </a:r>
            <a:r>
              <a:rPr lang="en-US" sz="1800" dirty="0" smtClean="0">
                <a:latin typeface="Arial" pitchFamily="34" charset="0"/>
                <a:cs typeface="Arial" pitchFamily="34" charset="0"/>
              </a:rPr>
              <a:t>Portfolio Committee on Telecommunication and Postal Services</a:t>
            </a:r>
            <a:br>
              <a:rPr lang="en-US" sz="1800" dirty="0" smtClean="0">
                <a:latin typeface="Arial" pitchFamily="34" charset="0"/>
                <a:cs typeface="Arial" pitchFamily="34" charset="0"/>
              </a:rPr>
            </a:br>
            <a:r>
              <a:rPr lang="en-US" sz="1800" dirty="0" smtClean="0">
                <a:latin typeface="Arial" pitchFamily="34" charset="0"/>
                <a:cs typeface="Arial" pitchFamily="34" charset="0"/>
              </a:rPr>
              <a:t>Review of the 2017-18 APP</a:t>
            </a:r>
            <a:br>
              <a:rPr lang="en-US" sz="1800" dirty="0" smtClean="0">
                <a:latin typeface="Arial" pitchFamily="34" charset="0"/>
                <a:cs typeface="Arial" pitchFamily="34" charset="0"/>
              </a:rPr>
            </a:br>
            <a:endParaRPr lang="en-US" sz="1800" dirty="0"/>
          </a:p>
        </p:txBody>
      </p:sp>
      <p:sp>
        <p:nvSpPr>
          <p:cNvPr id="5" name="Title 1"/>
          <p:cNvSpPr txBox="1">
            <a:spLocks/>
          </p:cNvSpPr>
          <p:nvPr/>
        </p:nvSpPr>
        <p:spPr>
          <a:xfrm>
            <a:off x="1219200" y="4237038"/>
            <a:ext cx="2971800" cy="334962"/>
          </a:xfrm>
          <a:prstGeom prst="rect">
            <a:avLst/>
          </a:prstGeom>
        </p:spPr>
        <p:txBody>
          <a:bodyPr>
            <a:noAutofit/>
          </a:bodyPr>
          <a:lstStyle>
            <a:lvl1pPr algn="l">
              <a:defRPr sz="2400" b="1">
                <a:solidFill>
                  <a:srgbClr val="A76127"/>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0" i="1" dirty="0" smtClean="0">
                <a:solidFill>
                  <a:srgbClr val="A2C88D"/>
                </a:solidFill>
                <a:latin typeface="Arial" pitchFamily="34" charset="0"/>
                <a:ea typeface="+mj-ea"/>
                <a:cs typeface="Arial" pitchFamily="34" charset="0"/>
              </a:rPr>
              <a:t>02 May</a:t>
            </a:r>
            <a:r>
              <a:rPr kumimoji="0" lang="en-US" sz="1800" b="0" i="1" u="none" strike="noStrike" kern="1200" cap="none" spc="0" normalizeH="0" noProof="0" dirty="0" smtClean="0">
                <a:ln>
                  <a:noFill/>
                </a:ln>
                <a:solidFill>
                  <a:srgbClr val="A2C88D"/>
                </a:solidFill>
                <a:effectLst/>
                <a:uLnTx/>
                <a:uFillTx/>
                <a:latin typeface="Arial" pitchFamily="34" charset="0"/>
                <a:ea typeface="+mj-ea"/>
                <a:cs typeface="Arial" pitchFamily="34" charset="0"/>
              </a:rPr>
              <a:t> 2017</a:t>
            </a:r>
            <a:endParaRPr kumimoji="0" lang="en-US" sz="1800" b="0" i="1" u="none" strike="noStrike" kern="1200" cap="none" spc="0" normalizeH="0" baseline="0" noProof="0" dirty="0">
              <a:ln>
                <a:noFill/>
              </a:ln>
              <a:solidFill>
                <a:srgbClr val="A2C88D"/>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0" y="1054643"/>
            <a:ext cx="8101711" cy="5193757"/>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ZA" dirty="0">
              <a:latin typeface="Arial" pitchFamily="34" charset="0"/>
              <a:cs typeface="Arial" pitchFamily="34" charset="0"/>
            </a:endParaRPr>
          </a:p>
        </p:txBody>
      </p:sp>
      <p:sp>
        <p:nvSpPr>
          <p:cNvPr id="21" name="TextBox 20"/>
          <p:cNvSpPr txBox="1"/>
          <p:nvPr/>
        </p:nvSpPr>
        <p:spPr>
          <a:xfrm rot="5400000">
            <a:off x="481646" y="3452005"/>
            <a:ext cx="5692060" cy="357930"/>
          </a:xfrm>
          <a:prstGeom prst="rect">
            <a:avLst/>
          </a:prstGeom>
          <a:noFill/>
        </p:spPr>
        <p:txBody>
          <a:bodyPr wrap="square" lIns="80147" tIns="40074" rIns="80147" bIns="40074" rtlCol="0">
            <a:spAutoFit/>
          </a:bodyPr>
          <a:lstStyle/>
          <a:p>
            <a:pPr algn="ctr"/>
            <a:r>
              <a:rPr lang="en-ZA" dirty="0" smtClean="0">
                <a:solidFill>
                  <a:schemeClr val="bg1">
                    <a:lumMod val="75000"/>
                  </a:schemeClr>
                </a:solidFill>
              </a:rPr>
              <a:t>-----------------------------------------------------------------------</a:t>
            </a:r>
            <a:endParaRPr lang="en-ZA" dirty="0">
              <a:solidFill>
                <a:schemeClr val="bg1">
                  <a:lumMod val="75000"/>
                </a:schemeClr>
              </a:solidFill>
            </a:endParaRPr>
          </a:p>
        </p:txBody>
      </p:sp>
      <p:sp>
        <p:nvSpPr>
          <p:cNvPr id="22" name="Title 1"/>
          <p:cNvSpPr txBox="1">
            <a:spLocks/>
          </p:cNvSpPr>
          <p:nvPr/>
        </p:nvSpPr>
        <p:spPr>
          <a:xfrm>
            <a:off x="329311" y="990600"/>
            <a:ext cx="2721863" cy="396894"/>
          </a:xfrm>
          <a:prstGeom prst="rect">
            <a:avLst/>
          </a:prstGeom>
        </p:spPr>
        <p:txBody>
          <a:bodyPr vert="horz" lIns="139974" tIns="104980" rIns="0" bIns="0" rtlCol="0" anchor="t" anchorCtr="0">
            <a:noAutofit/>
          </a:bodyPr>
          <a:lstStyle/>
          <a:p>
            <a:pPr algn="ctr">
              <a:spcBef>
                <a:spcPct val="0"/>
              </a:spcBef>
              <a:spcAft>
                <a:spcPts val="1052"/>
              </a:spcAft>
            </a:pPr>
            <a:r>
              <a:rPr lang="en-ZA" sz="1200" b="1" dirty="0">
                <a:solidFill>
                  <a:schemeClr val="accent3">
                    <a:lumMod val="75000"/>
                  </a:schemeClr>
                </a:solidFill>
                <a:latin typeface="Arial" pitchFamily="34" charset="0"/>
                <a:cs typeface="Arial" pitchFamily="34" charset="0"/>
              </a:rPr>
              <a:t>Usefulness of annual </a:t>
            </a:r>
            <a:br>
              <a:rPr lang="en-ZA" sz="1200" b="1" dirty="0">
                <a:solidFill>
                  <a:schemeClr val="accent3">
                    <a:lumMod val="75000"/>
                  </a:schemeClr>
                </a:solidFill>
                <a:latin typeface="Arial" pitchFamily="34" charset="0"/>
                <a:cs typeface="Arial" pitchFamily="34" charset="0"/>
              </a:rPr>
            </a:br>
            <a:r>
              <a:rPr lang="en-ZA" sz="1200" b="1" dirty="0">
                <a:solidFill>
                  <a:schemeClr val="accent3">
                    <a:lumMod val="75000"/>
                  </a:schemeClr>
                </a:solidFill>
                <a:latin typeface="Arial" pitchFamily="34" charset="0"/>
                <a:cs typeface="Arial" pitchFamily="34" charset="0"/>
              </a:rPr>
              <a:t>performance information</a:t>
            </a:r>
          </a:p>
        </p:txBody>
      </p:sp>
      <p:sp>
        <p:nvSpPr>
          <p:cNvPr id="23" name="Title 1"/>
          <p:cNvSpPr txBox="1">
            <a:spLocks/>
          </p:cNvSpPr>
          <p:nvPr/>
        </p:nvSpPr>
        <p:spPr>
          <a:xfrm>
            <a:off x="3464754" y="990600"/>
            <a:ext cx="2655757" cy="545557"/>
          </a:xfrm>
          <a:prstGeom prst="rect">
            <a:avLst/>
          </a:prstGeom>
        </p:spPr>
        <p:txBody>
          <a:bodyPr vert="horz" lIns="139974" tIns="104980" rIns="0" bIns="0" rtlCol="0" anchor="t" anchorCtr="0">
            <a:noAutofit/>
          </a:bodyPr>
          <a:lstStyle/>
          <a:p>
            <a:pPr algn="ctr">
              <a:spcBef>
                <a:spcPct val="0"/>
              </a:spcBef>
              <a:spcAft>
                <a:spcPts val="1052"/>
              </a:spcAft>
            </a:pPr>
            <a:r>
              <a:rPr lang="en-ZA" sz="1200" b="1" dirty="0">
                <a:solidFill>
                  <a:schemeClr val="accent3">
                    <a:lumMod val="75000"/>
                  </a:schemeClr>
                </a:solidFill>
                <a:latin typeface="Arial" pitchFamily="34" charset="0"/>
                <a:cs typeface="Arial" pitchFamily="34" charset="0"/>
              </a:rPr>
              <a:t>Reliability of</a:t>
            </a:r>
            <a:br>
              <a:rPr lang="en-ZA" sz="1200" b="1" dirty="0">
                <a:solidFill>
                  <a:schemeClr val="accent3">
                    <a:lumMod val="75000"/>
                  </a:schemeClr>
                </a:solidFill>
                <a:latin typeface="Arial" pitchFamily="34" charset="0"/>
                <a:cs typeface="Arial" pitchFamily="34" charset="0"/>
              </a:rPr>
            </a:br>
            <a:r>
              <a:rPr lang="en-ZA" sz="1200" b="1" dirty="0">
                <a:solidFill>
                  <a:schemeClr val="accent3">
                    <a:lumMod val="75000"/>
                  </a:schemeClr>
                </a:solidFill>
                <a:latin typeface="Arial" pitchFamily="34" charset="0"/>
                <a:cs typeface="Arial" pitchFamily="34" charset="0"/>
              </a:rPr>
              <a:t> performance information</a:t>
            </a:r>
          </a:p>
        </p:txBody>
      </p:sp>
      <p:sp>
        <p:nvSpPr>
          <p:cNvPr id="25" name="Rectangle 23"/>
          <p:cNvSpPr/>
          <p:nvPr/>
        </p:nvSpPr>
        <p:spPr>
          <a:xfrm>
            <a:off x="7171725" y="2819400"/>
            <a:ext cx="1234786" cy="1508115"/>
          </a:xfrm>
          <a:prstGeom prst="rect">
            <a:avLst/>
          </a:prstGeom>
        </p:spPr>
        <p:txBody>
          <a:bodyPr wrap="square" lIns="91449" tIns="45725" rIns="91449" bIns="45725" anchor="t">
            <a:spAutoFit/>
          </a:bodyPr>
          <a:lstStyle/>
          <a:p>
            <a:pPr>
              <a:spcAft>
                <a:spcPts val="1200"/>
              </a:spcAft>
            </a:pPr>
            <a:r>
              <a:rPr lang="en-US" sz="1200" b="1" dirty="0" smtClean="0">
                <a:latin typeface="Arial" pitchFamily="34" charset="0"/>
                <a:cs typeface="Arial" pitchFamily="34" charset="0"/>
              </a:rPr>
              <a:t>With no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material findings</a:t>
            </a:r>
          </a:p>
          <a:p>
            <a:pPr>
              <a:spcAft>
                <a:spcPts val="1200"/>
              </a:spcAft>
            </a:pPr>
            <a:endParaRPr lang="en-US" sz="1200" b="1" dirty="0">
              <a:latin typeface="Arial" pitchFamily="34" charset="0"/>
              <a:cs typeface="Arial" pitchFamily="34" charset="0"/>
            </a:endParaRPr>
          </a:p>
          <a:p>
            <a:pPr>
              <a:spcAft>
                <a:spcPts val="1200"/>
              </a:spcAft>
            </a:pPr>
            <a:r>
              <a:rPr lang="en-US" sz="1200" b="1" dirty="0" smtClean="0">
                <a:latin typeface="Arial" pitchFamily="34" charset="0"/>
                <a:cs typeface="Arial" pitchFamily="34" charset="0"/>
              </a:rPr>
              <a:t>With material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findings </a:t>
            </a:r>
            <a:endParaRPr lang="en-US" sz="1200" b="1" dirty="0">
              <a:latin typeface="Arial" pitchFamily="34" charset="0"/>
              <a:cs typeface="Arial" pitchFamily="34" charset="0"/>
            </a:endParaRPr>
          </a:p>
        </p:txBody>
      </p:sp>
      <p:sp>
        <p:nvSpPr>
          <p:cNvPr id="26" name="Rectangle 24"/>
          <p:cNvSpPr/>
          <p:nvPr/>
        </p:nvSpPr>
        <p:spPr>
          <a:xfrm>
            <a:off x="7010400" y="2886031"/>
            <a:ext cx="209581" cy="209594"/>
          </a:xfrm>
          <a:prstGeom prst="rect">
            <a:avLst/>
          </a:prstGeom>
          <a:solidFill>
            <a:srgbClr val="97E59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49" tIns="45725" rIns="91449" bIns="45725" rtlCol="0" anchor="ctr"/>
          <a:lstStyle/>
          <a:p>
            <a:pPr algn="ctr"/>
            <a:endParaRPr lang="en-US" dirty="0">
              <a:solidFill>
                <a:schemeClr val="tx1"/>
              </a:solidFill>
            </a:endParaRPr>
          </a:p>
        </p:txBody>
      </p:sp>
      <p:sp>
        <p:nvSpPr>
          <p:cNvPr id="27" name="Rectangle 21"/>
          <p:cNvSpPr/>
          <p:nvPr/>
        </p:nvSpPr>
        <p:spPr>
          <a:xfrm>
            <a:off x="6921837" y="3933803"/>
            <a:ext cx="209581" cy="209594"/>
          </a:xfrm>
          <a:prstGeom prst="rect">
            <a:avLst/>
          </a:prstGeom>
          <a:solidFill>
            <a:srgbClr val="F9A1A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49" tIns="45725" rIns="91449" bIns="45725" rtlCol="0" anchor="ctr"/>
          <a:lstStyle/>
          <a:p>
            <a:pPr algn="ctr"/>
            <a:endParaRPr lang="en-US" dirty="0">
              <a:solidFill>
                <a:schemeClr val="tx1"/>
              </a:solidFill>
            </a:endParaRPr>
          </a:p>
        </p:txBody>
      </p:sp>
      <p:sp>
        <p:nvSpPr>
          <p:cNvPr id="28" name="Content Placeholder 2"/>
          <p:cNvSpPr>
            <a:spLocks noGrp="1"/>
          </p:cNvSpPr>
          <p:nvPr>
            <p:ph idx="1"/>
          </p:nvPr>
        </p:nvSpPr>
        <p:spPr>
          <a:xfrm>
            <a:off x="3337201" y="4953000"/>
            <a:ext cx="3494233" cy="914400"/>
          </a:xfrm>
        </p:spPr>
        <p:txBody>
          <a:bodyPr>
            <a:noAutofit/>
          </a:bodyPr>
          <a:lstStyle/>
          <a:p>
            <a:pPr marL="0" indent="0">
              <a:buNone/>
            </a:pPr>
            <a:r>
              <a:rPr lang="en-ZA" sz="1100" b="1" dirty="0" smtClean="0">
                <a:solidFill>
                  <a:schemeClr val="bg1">
                    <a:lumMod val="50000"/>
                  </a:schemeClr>
                </a:solidFill>
                <a:latin typeface="Arial" pitchFamily="34" charset="0"/>
                <a:cs typeface="Arial" pitchFamily="34" charset="0"/>
              </a:rPr>
              <a:t>Reliability</a:t>
            </a:r>
            <a:endParaRPr lang="en-ZA" sz="1100" b="1" dirty="0">
              <a:solidFill>
                <a:schemeClr val="bg1">
                  <a:lumMod val="50000"/>
                </a:schemeClr>
              </a:solidFill>
              <a:latin typeface="Arial" pitchFamily="34" charset="0"/>
              <a:cs typeface="Arial" pitchFamily="34" charset="0"/>
            </a:endParaRPr>
          </a:p>
          <a:p>
            <a:pPr marL="0" indent="0">
              <a:buNone/>
            </a:pPr>
            <a:r>
              <a:rPr lang="en-ZA" sz="1100" dirty="0">
                <a:solidFill>
                  <a:schemeClr val="bg1">
                    <a:lumMod val="50000"/>
                  </a:schemeClr>
                </a:solidFill>
                <a:latin typeface="Arial" pitchFamily="34" charset="0"/>
                <a:cs typeface="Arial" pitchFamily="34" charset="0"/>
              </a:rPr>
              <a:t>The most common findings on reliability of information were the following:</a:t>
            </a:r>
          </a:p>
          <a:p>
            <a:pPr>
              <a:buFontTx/>
              <a:buChar char="-"/>
            </a:pPr>
            <a:r>
              <a:rPr lang="en-ZA" sz="1100" dirty="0">
                <a:solidFill>
                  <a:schemeClr val="bg1">
                    <a:lumMod val="50000"/>
                  </a:schemeClr>
                </a:solidFill>
                <a:latin typeface="Arial" pitchFamily="34" charset="0"/>
                <a:cs typeface="Arial" pitchFamily="34" charset="0"/>
              </a:rPr>
              <a:t>Reported information not complete</a:t>
            </a:r>
          </a:p>
          <a:p>
            <a:pPr>
              <a:buFontTx/>
              <a:buChar char="-"/>
            </a:pPr>
            <a:r>
              <a:rPr lang="en-ZA" sz="1100" dirty="0">
                <a:solidFill>
                  <a:schemeClr val="bg1">
                    <a:lumMod val="50000"/>
                  </a:schemeClr>
                </a:solidFill>
                <a:latin typeface="Arial" pitchFamily="34" charset="0"/>
                <a:cs typeface="Arial" pitchFamily="34" charset="0"/>
              </a:rPr>
              <a:t>Reported information not valid</a:t>
            </a:r>
          </a:p>
          <a:p>
            <a:pPr>
              <a:buFontTx/>
              <a:buChar char="-"/>
            </a:pPr>
            <a:r>
              <a:rPr lang="en-ZA" sz="1100" dirty="0">
                <a:solidFill>
                  <a:schemeClr val="bg1">
                    <a:lumMod val="50000"/>
                  </a:schemeClr>
                </a:solidFill>
                <a:latin typeface="Arial" pitchFamily="34" charset="0"/>
                <a:cs typeface="Arial" pitchFamily="34" charset="0"/>
              </a:rPr>
              <a:t>Reported information not accurate</a:t>
            </a:r>
          </a:p>
          <a:p>
            <a:pPr>
              <a:buFontTx/>
              <a:buChar char="-"/>
            </a:pPr>
            <a:endParaRPr lang="en-ZA" sz="1100" dirty="0">
              <a:solidFill>
                <a:schemeClr val="bg1">
                  <a:lumMod val="50000"/>
                </a:schemeClr>
              </a:solidFill>
              <a:latin typeface="Arial" pitchFamily="34" charset="0"/>
              <a:cs typeface="Arial" pitchFamily="34" charset="0"/>
            </a:endParaRPr>
          </a:p>
          <a:p>
            <a:pPr marL="0" indent="0">
              <a:buNone/>
            </a:pPr>
            <a:endParaRPr lang="en-ZA" sz="1100" dirty="0">
              <a:solidFill>
                <a:srgbClr val="479B87"/>
              </a:solidFill>
              <a:latin typeface="Arial" pitchFamily="34" charset="0"/>
              <a:cs typeface="Arial" pitchFamily="34" charset="0"/>
            </a:endParaRPr>
          </a:p>
          <a:p>
            <a:pPr marL="0" indent="0">
              <a:buNone/>
            </a:pPr>
            <a:endParaRPr lang="en-ZA" sz="1100" b="1" i="1" dirty="0">
              <a:solidFill>
                <a:srgbClr val="479B87"/>
              </a:solidFill>
              <a:latin typeface="Arial" pitchFamily="34" charset="0"/>
              <a:cs typeface="Arial" pitchFamily="34" charset="0"/>
            </a:endParaRPr>
          </a:p>
          <a:p>
            <a:pPr marL="0" indent="0">
              <a:buNone/>
            </a:pPr>
            <a:endParaRPr lang="en-ZA" sz="1100" b="1" i="1" dirty="0">
              <a:solidFill>
                <a:srgbClr val="479B87"/>
              </a:solidFill>
              <a:latin typeface="Arial" pitchFamily="34" charset="0"/>
              <a:cs typeface="Arial" pitchFamily="34" charset="0"/>
            </a:endParaRPr>
          </a:p>
        </p:txBody>
      </p:sp>
      <p:sp>
        <p:nvSpPr>
          <p:cNvPr id="29" name="Content Placeholder 2"/>
          <p:cNvSpPr txBox="1">
            <a:spLocks/>
          </p:cNvSpPr>
          <p:nvPr/>
        </p:nvSpPr>
        <p:spPr>
          <a:xfrm>
            <a:off x="356319" y="4953000"/>
            <a:ext cx="2971357" cy="990600"/>
          </a:xfrm>
          <a:prstGeom prst="rect">
            <a:avLst/>
          </a:prstGeom>
        </p:spPr>
        <p:txBody>
          <a:bodyPr>
            <a:no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100" b="1" dirty="0" smtClean="0">
                <a:solidFill>
                  <a:schemeClr val="bg1">
                    <a:lumMod val="50000"/>
                  </a:schemeClr>
                </a:solidFill>
                <a:latin typeface="Arial" pitchFamily="34" charset="0"/>
                <a:cs typeface="Arial" pitchFamily="34" charset="0"/>
              </a:rPr>
              <a:t>Usefulness</a:t>
            </a:r>
          </a:p>
          <a:p>
            <a:pPr marL="0" indent="0"/>
            <a:r>
              <a:rPr lang="en-ZA" sz="1100" dirty="0" smtClean="0">
                <a:solidFill>
                  <a:schemeClr val="bg1">
                    <a:lumMod val="50000"/>
                  </a:schemeClr>
                </a:solidFill>
                <a:latin typeface="Arial" pitchFamily="34" charset="0"/>
                <a:cs typeface="Arial" pitchFamily="34" charset="0"/>
              </a:rPr>
              <a:t>The most common findings on the usefulness of information were the following:</a:t>
            </a:r>
          </a:p>
          <a:p>
            <a:pPr>
              <a:buFontTx/>
              <a:buChar char="-"/>
            </a:pPr>
            <a:r>
              <a:rPr lang="en-ZA" sz="1100" dirty="0" smtClean="0">
                <a:solidFill>
                  <a:schemeClr val="bg1">
                    <a:lumMod val="50000"/>
                  </a:schemeClr>
                </a:solidFill>
                <a:latin typeface="Arial" pitchFamily="34" charset="0"/>
                <a:cs typeface="Arial" pitchFamily="34" charset="0"/>
              </a:rPr>
              <a:t>Indicators/measures not well defined</a:t>
            </a:r>
          </a:p>
          <a:p>
            <a:pPr>
              <a:buFontTx/>
              <a:buChar char="-"/>
            </a:pPr>
            <a:r>
              <a:rPr lang="en-ZA" sz="1100" dirty="0" smtClean="0">
                <a:solidFill>
                  <a:schemeClr val="bg1">
                    <a:lumMod val="50000"/>
                  </a:schemeClr>
                </a:solidFill>
                <a:latin typeface="Arial" pitchFamily="34" charset="0"/>
                <a:cs typeface="Arial" pitchFamily="34" charset="0"/>
              </a:rPr>
              <a:t>Performance targets not measurable</a:t>
            </a:r>
          </a:p>
          <a:p>
            <a:pPr>
              <a:buFontTx/>
              <a:buChar char="-"/>
            </a:pPr>
            <a:r>
              <a:rPr lang="en-ZA" sz="1100" dirty="0" smtClean="0">
                <a:solidFill>
                  <a:schemeClr val="bg1">
                    <a:lumMod val="50000"/>
                  </a:schemeClr>
                </a:solidFill>
                <a:latin typeface="Arial" pitchFamily="34" charset="0"/>
                <a:cs typeface="Arial" pitchFamily="34" charset="0"/>
              </a:rPr>
              <a:t>Reasons for variance not supported</a:t>
            </a:r>
          </a:p>
        </p:txBody>
      </p:sp>
      <p:sp>
        <p:nvSpPr>
          <p:cNvPr id="1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10</a:t>
            </a:fld>
            <a:endParaRPr lang="en-US" dirty="0">
              <a:solidFill>
                <a:schemeClr val="bg1"/>
              </a:solidFill>
            </a:endParaRPr>
          </a:p>
        </p:txBody>
      </p:sp>
      <p:sp>
        <p:nvSpPr>
          <p:cNvPr id="16" name="Title 1"/>
          <p:cNvSpPr txBox="1">
            <a:spLocks/>
          </p:cNvSpPr>
          <p:nvPr/>
        </p:nvSpPr>
        <p:spPr>
          <a:xfrm>
            <a:off x="159762" y="151800"/>
            <a:ext cx="8305200" cy="381600"/>
          </a:xfrm>
          <a:prstGeom prst="rect">
            <a:avLst/>
          </a:prstGeom>
        </p:spPr>
        <p:style>
          <a:lnRef idx="1">
            <a:schemeClr val="accent1"/>
          </a:lnRef>
          <a:fillRef idx="2">
            <a:schemeClr val="accent1"/>
          </a:fillRef>
          <a:effectRef idx="1">
            <a:schemeClr val="accent1"/>
          </a:effectRef>
          <a:fontRef idx="minor">
            <a:schemeClr val="dk1"/>
          </a:fontRef>
        </p:style>
        <p:txBody>
          <a:bodyPr vert="horz" lIns="139849" tIns="104887" rIns="0" bIns="0" rtlCol="0" anchor="b" anchorCtr="0">
            <a:noAutofit/>
          </a:bodyPr>
          <a:lstStyle/>
          <a:p>
            <a:pPr>
              <a:spcBef>
                <a:spcPct val="0"/>
              </a:spcBef>
            </a:pPr>
            <a:r>
              <a:rPr lang="en-ZA" sz="2100" b="1" dirty="0" smtClean="0">
                <a:solidFill>
                  <a:srgbClr val="00A9A4"/>
                </a:solidFill>
                <a:latin typeface="Arial" pitchFamily="34" charset="0"/>
                <a:cs typeface="Arial" pitchFamily="34" charset="0"/>
              </a:rPr>
              <a:t>2. Audit outcomes of the portfolio (cont.)</a:t>
            </a:r>
            <a:endParaRPr lang="en-US" sz="2100" b="1" dirty="0">
              <a:solidFill>
                <a:srgbClr val="00A9A4"/>
              </a:solidFill>
              <a:latin typeface="Arial" pitchFamily="34" charset="0"/>
              <a:cs typeface="Arial" pitchFamily="34" charset="0"/>
            </a:endParaRPr>
          </a:p>
        </p:txBody>
      </p:sp>
      <p:sp>
        <p:nvSpPr>
          <p:cNvPr id="2" name="Rectangle 1"/>
          <p:cNvSpPr/>
          <p:nvPr/>
        </p:nvSpPr>
        <p:spPr>
          <a:xfrm>
            <a:off x="1676078" y="621268"/>
            <a:ext cx="5455340" cy="369332"/>
          </a:xfrm>
          <a:prstGeom prst="rect">
            <a:avLst/>
          </a:prstGeom>
        </p:spPr>
        <p:txBody>
          <a:bodyPr wrap="none">
            <a:spAutoFit/>
          </a:bodyPr>
          <a:lstStyle/>
          <a:p>
            <a:pPr algn="ctr"/>
            <a:r>
              <a:rPr lang="en-ZA" b="1" dirty="0">
                <a:solidFill>
                  <a:srgbClr val="00A9A4"/>
                </a:solidFill>
                <a:latin typeface="Arial" pitchFamily="34" charset="0"/>
                <a:cs typeface="Arial" pitchFamily="34" charset="0"/>
              </a:rPr>
              <a:t>Quality of performance information over 2 years</a:t>
            </a:r>
            <a:endParaRPr lang="en-ZA" dirty="0">
              <a:latin typeface="Arial" pitchFamily="34" charset="0"/>
              <a:cs typeface="Arial" pitchFamily="34" charset="0"/>
            </a:endParaRPr>
          </a:p>
        </p:txBody>
      </p:sp>
      <p:sp>
        <p:nvSpPr>
          <p:cNvPr id="20" name="TextBox 19"/>
          <p:cNvSpPr txBox="1"/>
          <p:nvPr/>
        </p:nvSpPr>
        <p:spPr>
          <a:xfrm rot="5400000">
            <a:off x="3985404" y="3452005"/>
            <a:ext cx="5692060" cy="357930"/>
          </a:xfrm>
          <a:prstGeom prst="rect">
            <a:avLst/>
          </a:prstGeom>
          <a:noFill/>
        </p:spPr>
        <p:txBody>
          <a:bodyPr wrap="square" lIns="80147" tIns="40074" rIns="80147" bIns="40074" rtlCol="0">
            <a:spAutoFit/>
          </a:bodyPr>
          <a:lstStyle/>
          <a:p>
            <a:pPr algn="ctr"/>
            <a:r>
              <a:rPr lang="en-ZA" dirty="0" smtClean="0">
                <a:solidFill>
                  <a:schemeClr val="bg1">
                    <a:lumMod val="75000"/>
                  </a:schemeClr>
                </a:solidFill>
              </a:rPr>
              <a:t>-----------------------------------------------------------------------</a:t>
            </a:r>
            <a:endParaRPr lang="en-ZA" dirty="0">
              <a:solidFill>
                <a:schemeClr val="bg1">
                  <a:lumMod val="75000"/>
                </a:schemeClr>
              </a:solidFill>
            </a:endParaRPr>
          </a:p>
        </p:txBody>
      </p:sp>
      <p:graphicFrame>
        <p:nvGraphicFramePr>
          <p:cNvPr id="24" name="Chart 23"/>
          <p:cNvGraphicFramePr/>
          <p:nvPr>
            <p:extLst>
              <p:ext uri="{D42A27DB-BD31-4B8C-83A1-F6EECF244321}">
                <p14:modId xmlns:p14="http://schemas.microsoft.com/office/powerpoint/2010/main" xmlns="" val="2548425297"/>
              </p:ext>
            </p:extLst>
          </p:nvPr>
        </p:nvGraphicFramePr>
        <p:xfrm>
          <a:off x="3506641" y="1387494"/>
          <a:ext cx="2838409" cy="371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p:nvPr>
            <p:extLst>
              <p:ext uri="{D42A27DB-BD31-4B8C-83A1-F6EECF244321}">
                <p14:modId xmlns:p14="http://schemas.microsoft.com/office/powerpoint/2010/main" xmlns="" val="1478141125"/>
              </p:ext>
            </p:extLst>
          </p:nvPr>
        </p:nvGraphicFramePr>
        <p:xfrm>
          <a:off x="317776" y="1338090"/>
          <a:ext cx="2733398" cy="36911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064322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smtClean="0">
                <a:latin typeface="Arial Black"/>
                <a:cs typeface="Arial Black"/>
              </a:rPr>
              <a:t>3</a:t>
            </a:r>
            <a:endParaRPr lang="en-US" dirty="0">
              <a:latin typeface="Arial Black"/>
              <a:cs typeface="Arial Black"/>
            </a:endParaRP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itchFamily="34" charset="0"/>
                <a:cs typeface="Arial" pitchFamily="34" charset="0"/>
              </a:rPr>
              <a:t>Annual Performance Plans (APPs) 2017/18 review of the portfolio</a:t>
            </a:r>
            <a:endParaRPr lang="en-US" sz="2500" b="1" dirty="0">
              <a:solidFill>
                <a:schemeClr val="bg1"/>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xmlns="" val="1787807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_s1036"/>
          <p:cNvSpPr>
            <a:spLocks noChangeArrowheads="1"/>
          </p:cNvSpPr>
          <p:nvPr/>
        </p:nvSpPr>
        <p:spPr bwMode="auto">
          <a:xfrm>
            <a:off x="3733800" y="2056629"/>
            <a:ext cx="3886200" cy="119755"/>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173038" lvl="2">
              <a:spcBef>
                <a:spcPts val="24"/>
              </a:spcBef>
            </a:pPr>
            <a:endParaRPr lang="en-ZA" sz="1300" dirty="0" smtClean="0">
              <a:solidFill>
                <a:schemeClr val="bg1"/>
              </a:solidFill>
              <a:latin typeface="Arial" pitchFamily="34" charset="0"/>
              <a:cs typeface="Arial" pitchFamily="34" charset="0"/>
            </a:endParaRPr>
          </a:p>
        </p:txBody>
      </p:sp>
      <p:sp>
        <p:nvSpPr>
          <p:cNvPr id="14" name="_s1036"/>
          <p:cNvSpPr>
            <a:spLocks noChangeArrowheads="1"/>
          </p:cNvSpPr>
          <p:nvPr/>
        </p:nvSpPr>
        <p:spPr bwMode="auto">
          <a:xfrm>
            <a:off x="3716867" y="2374906"/>
            <a:ext cx="3886200" cy="381771"/>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173038" lvl="2">
              <a:spcBef>
                <a:spcPts val="24"/>
              </a:spcBef>
            </a:pPr>
            <a:r>
              <a:rPr lang="en-ZA" sz="1300" dirty="0">
                <a:solidFill>
                  <a:schemeClr val="bg1"/>
                </a:solidFill>
                <a:latin typeface="Arial" pitchFamily="34" charset="0"/>
                <a:cs typeface="Arial" pitchFamily="34" charset="0"/>
              </a:rPr>
              <a:t>Universal Service and Access Agency (USAASA</a:t>
            </a:r>
            <a:r>
              <a:rPr lang="en-ZA" sz="1300" dirty="0" smtClean="0">
                <a:solidFill>
                  <a:schemeClr val="bg1"/>
                </a:solidFill>
                <a:latin typeface="Arial" pitchFamily="34" charset="0"/>
                <a:cs typeface="Arial" pitchFamily="34" charset="0"/>
              </a:rPr>
              <a:t>)</a:t>
            </a:r>
            <a:endParaRPr lang="en-ZA" sz="1300" dirty="0">
              <a:solidFill>
                <a:schemeClr val="bg1"/>
              </a:solidFill>
              <a:latin typeface="Arial" pitchFamily="34" charset="0"/>
              <a:cs typeface="Arial" pitchFamily="34" charset="0"/>
            </a:endParaRPr>
          </a:p>
        </p:txBody>
      </p:sp>
      <p:sp>
        <p:nvSpPr>
          <p:cNvPr id="16" name="_s1036"/>
          <p:cNvSpPr>
            <a:spLocks noChangeArrowheads="1"/>
          </p:cNvSpPr>
          <p:nvPr/>
        </p:nvSpPr>
        <p:spPr bwMode="auto">
          <a:xfrm>
            <a:off x="3733800" y="3505200"/>
            <a:ext cx="3886200" cy="457200"/>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450850" lvl="2" indent="-273050">
              <a:spcBef>
                <a:spcPts val="24"/>
              </a:spcBef>
            </a:pPr>
            <a:endParaRPr lang="en-ZA" sz="1300" dirty="0" smtClean="0">
              <a:solidFill>
                <a:schemeClr val="bg1"/>
              </a:solidFill>
              <a:latin typeface="Arial" pitchFamily="34" charset="0"/>
              <a:cs typeface="Arial" pitchFamily="34" charset="0"/>
            </a:endParaRPr>
          </a:p>
          <a:p>
            <a:pPr marL="450850" lvl="2" indent="-273050">
              <a:spcBef>
                <a:spcPts val="24"/>
              </a:spcBef>
            </a:pPr>
            <a:r>
              <a:rPr lang="en-ZA" sz="1300" dirty="0" smtClean="0">
                <a:solidFill>
                  <a:schemeClr val="bg1"/>
                </a:solidFill>
                <a:latin typeface="Arial" pitchFamily="34" charset="0"/>
                <a:cs typeface="Arial" pitchFamily="34" charset="0"/>
              </a:rPr>
              <a:t>State </a:t>
            </a:r>
            <a:r>
              <a:rPr lang="en-ZA" sz="1300" dirty="0">
                <a:solidFill>
                  <a:schemeClr val="bg1"/>
                </a:solidFill>
                <a:latin typeface="Arial" pitchFamily="34" charset="0"/>
                <a:cs typeface="Arial" pitchFamily="34" charset="0"/>
              </a:rPr>
              <a:t>Information Technology Agency (SITA)</a:t>
            </a:r>
          </a:p>
          <a:p>
            <a:pPr marL="450850" lvl="2" indent="-273050">
              <a:spcBef>
                <a:spcPts val="24"/>
              </a:spcBef>
            </a:pPr>
            <a:endParaRPr lang="en-ZA" sz="1300" dirty="0" smtClean="0">
              <a:solidFill>
                <a:schemeClr val="bg1"/>
              </a:solidFill>
              <a:latin typeface="Arial" pitchFamily="34" charset="0"/>
              <a:cs typeface="Arial" pitchFamily="34" charset="0"/>
            </a:endParaRPr>
          </a:p>
        </p:txBody>
      </p:sp>
      <p:grpSp>
        <p:nvGrpSpPr>
          <p:cNvPr id="17" name="Organization Chart 2"/>
          <p:cNvGrpSpPr>
            <a:grpSpLocks noChangeAspect="1"/>
          </p:cNvGrpSpPr>
          <p:nvPr/>
        </p:nvGrpSpPr>
        <p:grpSpPr bwMode="auto">
          <a:xfrm>
            <a:off x="302418" y="1219200"/>
            <a:ext cx="7318536" cy="2514814"/>
            <a:chOff x="1119" y="1308"/>
            <a:chExt cx="1397" cy="1424"/>
          </a:xfrm>
          <a:solidFill>
            <a:srgbClr val="002060"/>
          </a:solidFill>
        </p:grpSpPr>
        <p:cxnSp>
          <p:nvCxnSpPr>
            <p:cNvPr id="18" name="_s1030"/>
            <p:cNvCxnSpPr>
              <a:cxnSpLocks noChangeShapeType="1"/>
              <a:stCxn id="16" idx="1"/>
              <a:endCxn id="22" idx="2"/>
            </p:cNvCxnSpPr>
            <p:nvPr/>
          </p:nvCxnSpPr>
          <p:spPr bwMode="auto">
            <a:xfrm rot="10800000">
              <a:off x="1469" y="1632"/>
              <a:ext cx="305" cy="1100"/>
            </a:xfrm>
            <a:prstGeom prst="bentConnector2">
              <a:avLst/>
            </a:prstGeom>
            <a:grpFill/>
            <a:ln w="28575">
              <a:solidFill>
                <a:srgbClr val="00AC8F"/>
              </a:solidFill>
              <a:miter lim="800000"/>
              <a:headEnd/>
              <a:tailEnd/>
            </a:ln>
          </p:spPr>
        </p:cxnSp>
        <p:cxnSp>
          <p:nvCxnSpPr>
            <p:cNvPr id="19" name="_s1032"/>
            <p:cNvCxnSpPr>
              <a:cxnSpLocks noChangeShapeType="1"/>
            </p:cNvCxnSpPr>
            <p:nvPr/>
          </p:nvCxnSpPr>
          <p:spPr bwMode="auto">
            <a:xfrm rot="10800000">
              <a:off x="1467" y="1755"/>
              <a:ext cx="305" cy="631"/>
            </a:xfrm>
            <a:prstGeom prst="bentConnector2">
              <a:avLst/>
            </a:prstGeom>
            <a:grpFill/>
            <a:ln w="28575">
              <a:solidFill>
                <a:srgbClr val="00AC8F"/>
              </a:solidFill>
              <a:miter lim="800000"/>
              <a:headEnd/>
              <a:tailEnd/>
            </a:ln>
          </p:spPr>
        </p:cxnSp>
        <p:cxnSp>
          <p:nvCxnSpPr>
            <p:cNvPr id="20" name="_s1033"/>
            <p:cNvCxnSpPr>
              <a:cxnSpLocks noChangeShapeType="1"/>
              <a:stCxn id="12" idx="1"/>
              <a:endCxn id="22" idx="2"/>
            </p:cNvCxnSpPr>
            <p:nvPr/>
          </p:nvCxnSpPr>
          <p:spPr bwMode="auto">
            <a:xfrm rot="10800000">
              <a:off x="1469" y="1632"/>
              <a:ext cx="305" cy="184"/>
            </a:xfrm>
            <a:prstGeom prst="bentConnector2">
              <a:avLst/>
            </a:prstGeom>
            <a:grpFill/>
            <a:ln w="28575">
              <a:solidFill>
                <a:srgbClr val="00AC8F"/>
              </a:solidFill>
              <a:miter lim="800000"/>
              <a:headEnd/>
              <a:tailEnd/>
            </a:ln>
          </p:spPr>
        </p:cxnSp>
        <p:cxnSp>
          <p:nvCxnSpPr>
            <p:cNvPr id="21" name="_s1034"/>
            <p:cNvCxnSpPr>
              <a:cxnSpLocks noChangeShapeType="1"/>
            </p:cNvCxnSpPr>
            <p:nvPr/>
          </p:nvCxnSpPr>
          <p:spPr bwMode="auto">
            <a:xfrm rot="10800000">
              <a:off x="1469" y="1948"/>
              <a:ext cx="305" cy="128"/>
            </a:xfrm>
            <a:prstGeom prst="bentConnector2">
              <a:avLst/>
            </a:prstGeom>
            <a:grpFill/>
            <a:ln w="28575">
              <a:solidFill>
                <a:srgbClr val="00AC8F"/>
              </a:solidFill>
              <a:miter lim="800000"/>
              <a:headEnd/>
              <a:tailEnd/>
            </a:ln>
          </p:spPr>
        </p:cxnSp>
        <p:sp>
          <p:nvSpPr>
            <p:cNvPr id="22" name="_s1035"/>
            <p:cNvSpPr>
              <a:spLocks noChangeArrowheads="1"/>
            </p:cNvSpPr>
            <p:nvPr/>
          </p:nvSpPr>
          <p:spPr bwMode="auto">
            <a:xfrm>
              <a:off x="1119" y="1308"/>
              <a:ext cx="699" cy="324"/>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none" lIns="0" tIns="0" rIns="0" bIns="0" numCol="1" anchor="ctr" anchorCtr="0" compatLnSpc="1">
              <a:prstTxWarp prst="textNoShape">
                <a:avLst/>
              </a:prstTxWarp>
            </a:bodyPr>
            <a:lstStyle/>
            <a:p>
              <a:pPr lvl="0" algn="ctr" fontAlgn="base">
                <a:spcBef>
                  <a:spcPct val="0"/>
                </a:spcBef>
                <a:spcAft>
                  <a:spcPct val="0"/>
                </a:spcAft>
              </a:pPr>
              <a:r>
                <a:rPr lang="en-ZA" sz="1600" b="1" dirty="0" smtClean="0">
                  <a:solidFill>
                    <a:srgbClr val="64ADCF"/>
                  </a:solidFill>
                  <a:latin typeface="Arial" charset="0"/>
                </a:rPr>
                <a:t>DTPS</a:t>
              </a:r>
              <a:endParaRPr lang="en-ZA" sz="1200" dirty="0" smtClean="0">
                <a:solidFill>
                  <a:srgbClr val="64ADCF"/>
                </a:solidFill>
                <a:latin typeface="Arial" charset="0"/>
              </a:endParaRPr>
            </a:p>
          </p:txBody>
        </p:sp>
        <p:sp>
          <p:nvSpPr>
            <p:cNvPr id="23" name="_s1036"/>
            <p:cNvSpPr>
              <a:spLocks noChangeArrowheads="1"/>
            </p:cNvSpPr>
            <p:nvPr/>
          </p:nvSpPr>
          <p:spPr bwMode="auto">
            <a:xfrm>
              <a:off x="1774" y="1701"/>
              <a:ext cx="742" cy="221"/>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173038" lvl="2">
                <a:spcBef>
                  <a:spcPct val="20000"/>
                </a:spcBef>
              </a:pPr>
              <a:r>
                <a:rPr lang="en-ZA" sz="1300" dirty="0" smtClean="0">
                  <a:solidFill>
                    <a:schemeClr val="bg1"/>
                  </a:solidFill>
                  <a:latin typeface="Arial" pitchFamily="34" charset="0"/>
                  <a:cs typeface="Arial" pitchFamily="34" charset="0"/>
                </a:rPr>
                <a:t>The South African Post Office (SAPO)</a:t>
              </a:r>
            </a:p>
          </p:txBody>
        </p:sp>
      </p:grpSp>
      <p:sp>
        <p:nvSpPr>
          <p:cNvPr id="76" name="_s1036"/>
          <p:cNvSpPr>
            <a:spLocks noChangeArrowheads="1"/>
          </p:cNvSpPr>
          <p:nvPr/>
        </p:nvSpPr>
        <p:spPr bwMode="auto">
          <a:xfrm>
            <a:off x="3733800" y="4114029"/>
            <a:ext cx="3886200" cy="534171"/>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360363" lvl="2" indent="-182563">
              <a:spcBef>
                <a:spcPts val="24"/>
              </a:spcBef>
            </a:pPr>
            <a:r>
              <a:rPr lang="en-ZA" sz="1300" dirty="0">
                <a:solidFill>
                  <a:schemeClr val="bg1"/>
                </a:solidFill>
                <a:latin typeface="Arial" pitchFamily="34" charset="0"/>
                <a:cs typeface="Arial" pitchFamily="34" charset="0"/>
              </a:rPr>
              <a:t>National Electronic Media Institute of South </a:t>
            </a:r>
            <a:r>
              <a:rPr lang="en-ZA" sz="1300" dirty="0" smtClean="0">
                <a:solidFill>
                  <a:schemeClr val="bg1"/>
                </a:solidFill>
                <a:latin typeface="Arial" pitchFamily="34" charset="0"/>
                <a:cs typeface="Arial" pitchFamily="34" charset="0"/>
              </a:rPr>
              <a:t>Africa (NEMISA)</a:t>
            </a:r>
            <a:endParaRPr lang="en-ZA" sz="1300" dirty="0">
              <a:solidFill>
                <a:schemeClr val="bg1"/>
              </a:solidFill>
              <a:latin typeface="Arial" pitchFamily="34" charset="0"/>
              <a:cs typeface="Arial" pitchFamily="34" charset="0"/>
            </a:endParaRPr>
          </a:p>
        </p:txBody>
      </p:sp>
      <p:sp>
        <p:nvSpPr>
          <p:cNvPr id="78" name="_s1036"/>
          <p:cNvSpPr>
            <a:spLocks noChangeArrowheads="1"/>
          </p:cNvSpPr>
          <p:nvPr/>
        </p:nvSpPr>
        <p:spPr bwMode="auto">
          <a:xfrm>
            <a:off x="3766715" y="4694497"/>
            <a:ext cx="3886200" cy="497148"/>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355600" lvl="2" indent="-177800">
              <a:spcBef>
                <a:spcPts val="24"/>
              </a:spcBef>
            </a:pPr>
            <a:r>
              <a:rPr lang="en-ZA" sz="1300" dirty="0">
                <a:solidFill>
                  <a:schemeClr val="bg1"/>
                </a:solidFill>
                <a:latin typeface="Arial" pitchFamily="34" charset="0"/>
                <a:cs typeface="Arial" pitchFamily="34" charset="0"/>
              </a:rPr>
              <a:t>Broadband </a:t>
            </a:r>
            <a:r>
              <a:rPr lang="en-ZA" sz="1300" dirty="0" err="1">
                <a:solidFill>
                  <a:schemeClr val="bg1"/>
                </a:solidFill>
                <a:latin typeface="Arial" pitchFamily="34" charset="0"/>
                <a:cs typeface="Arial" pitchFamily="34" charset="0"/>
              </a:rPr>
              <a:t>Infraco</a:t>
            </a:r>
            <a:r>
              <a:rPr lang="en-ZA" sz="1300" dirty="0">
                <a:solidFill>
                  <a:schemeClr val="bg1"/>
                </a:solidFill>
                <a:latin typeface="Arial" pitchFamily="34" charset="0"/>
                <a:cs typeface="Arial" pitchFamily="34" charset="0"/>
              </a:rPr>
              <a:t> (BBI</a:t>
            </a:r>
            <a:r>
              <a:rPr lang="en-ZA" sz="1300" dirty="0" smtClean="0">
                <a:solidFill>
                  <a:schemeClr val="bg1"/>
                </a:solidFill>
                <a:latin typeface="Arial" pitchFamily="34" charset="0"/>
                <a:cs typeface="Arial" pitchFamily="34" charset="0"/>
              </a:rPr>
              <a:t>)</a:t>
            </a:r>
            <a:endParaRPr lang="en-ZA" sz="1300" dirty="0">
              <a:solidFill>
                <a:schemeClr val="bg1"/>
              </a:solidFill>
              <a:latin typeface="Arial" pitchFamily="34" charset="0"/>
              <a:cs typeface="Arial" pitchFamily="34" charset="0"/>
            </a:endParaRPr>
          </a:p>
        </p:txBody>
      </p:sp>
      <p:cxnSp>
        <p:nvCxnSpPr>
          <p:cNvPr id="129" name="_s1030"/>
          <p:cNvCxnSpPr>
            <a:cxnSpLocks noChangeShapeType="1"/>
            <a:stCxn id="76" idx="1"/>
            <a:endCxn id="22" idx="2"/>
          </p:cNvCxnSpPr>
          <p:nvPr/>
        </p:nvCxnSpPr>
        <p:spPr bwMode="auto">
          <a:xfrm rot="10800000">
            <a:off x="2133362" y="1791391"/>
            <a:ext cx="1600438" cy="2589724"/>
          </a:xfrm>
          <a:prstGeom prst="bentConnector2">
            <a:avLst/>
          </a:prstGeom>
          <a:solidFill>
            <a:srgbClr val="002060"/>
          </a:solidFill>
          <a:ln w="28575">
            <a:solidFill>
              <a:srgbClr val="00AC8F"/>
            </a:solidFill>
            <a:miter lim="800000"/>
            <a:headEnd/>
            <a:tailEnd/>
          </a:ln>
        </p:spPr>
      </p:cxnSp>
      <p:cxnSp>
        <p:nvCxnSpPr>
          <p:cNvPr id="132" name="_s1030"/>
          <p:cNvCxnSpPr>
            <a:cxnSpLocks noChangeShapeType="1"/>
            <a:stCxn id="78" idx="1"/>
            <a:endCxn id="22" idx="2"/>
          </p:cNvCxnSpPr>
          <p:nvPr/>
        </p:nvCxnSpPr>
        <p:spPr bwMode="auto">
          <a:xfrm rot="10800000">
            <a:off x="2133363" y="1791391"/>
            <a:ext cx="1633353" cy="3151680"/>
          </a:xfrm>
          <a:prstGeom prst="bentConnector2">
            <a:avLst/>
          </a:prstGeom>
          <a:solidFill>
            <a:srgbClr val="002060"/>
          </a:solidFill>
          <a:ln w="28575">
            <a:solidFill>
              <a:srgbClr val="00AC8F"/>
            </a:solidFill>
            <a:miter lim="800000"/>
            <a:headEnd/>
            <a:tailEnd/>
          </a:ln>
        </p:spPr>
      </p:cxnSp>
      <p:sp>
        <p:nvSpPr>
          <p:cNvPr id="149" name="_s1036"/>
          <p:cNvSpPr>
            <a:spLocks noChangeArrowheads="1"/>
          </p:cNvSpPr>
          <p:nvPr/>
        </p:nvSpPr>
        <p:spPr bwMode="auto">
          <a:xfrm>
            <a:off x="3716867" y="5332458"/>
            <a:ext cx="3885248" cy="381771"/>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177800" lvl="2">
              <a:spcBef>
                <a:spcPct val="20000"/>
              </a:spcBef>
            </a:pPr>
            <a:r>
              <a:rPr lang="en-ZA" sz="1300" dirty="0">
                <a:solidFill>
                  <a:schemeClr val="bg1"/>
                </a:solidFill>
                <a:latin typeface="Arial" pitchFamily="34" charset="0"/>
                <a:cs typeface="Arial" pitchFamily="34" charset="0"/>
              </a:rPr>
              <a:t>ZA. Domain Name </a:t>
            </a:r>
            <a:r>
              <a:rPr lang="en-ZA" sz="1300" dirty="0" smtClean="0">
                <a:solidFill>
                  <a:schemeClr val="bg1"/>
                </a:solidFill>
                <a:latin typeface="Arial" pitchFamily="34" charset="0"/>
                <a:cs typeface="Arial" pitchFamily="34" charset="0"/>
              </a:rPr>
              <a:t>Authority</a:t>
            </a:r>
            <a:endParaRPr lang="en-ZA" sz="1300" dirty="0">
              <a:solidFill>
                <a:schemeClr val="bg1"/>
              </a:solidFill>
              <a:latin typeface="Arial" pitchFamily="34" charset="0"/>
              <a:cs typeface="Arial" pitchFamily="34" charset="0"/>
            </a:endParaRPr>
          </a:p>
        </p:txBody>
      </p:sp>
      <p:cxnSp>
        <p:nvCxnSpPr>
          <p:cNvPr id="153" name="_s1030"/>
          <p:cNvCxnSpPr>
            <a:cxnSpLocks noChangeShapeType="1"/>
            <a:stCxn id="149" idx="1"/>
            <a:endCxn id="22" idx="2"/>
          </p:cNvCxnSpPr>
          <p:nvPr/>
        </p:nvCxnSpPr>
        <p:spPr bwMode="auto">
          <a:xfrm rot="10800000">
            <a:off x="2133363" y="1791392"/>
            <a:ext cx="1583505" cy="3731953"/>
          </a:xfrm>
          <a:prstGeom prst="bentConnector2">
            <a:avLst/>
          </a:prstGeom>
          <a:solidFill>
            <a:srgbClr val="002060"/>
          </a:solidFill>
          <a:ln w="28575">
            <a:solidFill>
              <a:srgbClr val="00AC8F"/>
            </a:solidFill>
            <a:miter lim="800000"/>
            <a:headEnd/>
            <a:tailEnd/>
          </a:ln>
        </p:spPr>
      </p:cxnSp>
      <p:sp>
        <p:nvSpPr>
          <p:cNvPr id="24" name="Rectangle 23"/>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Narrow" pitchFamily="34" charset="0"/>
                <a:ea typeface="+mj-ea"/>
                <a:cs typeface="Arial" panose="020B0604020202020204" pitchFamily="34" charset="0"/>
              </a:rPr>
              <a:t>3. APPs 2017/18 review of the portfolio</a:t>
            </a:r>
            <a:endParaRPr lang="en-ZA" sz="2100" b="1" dirty="0">
              <a:solidFill>
                <a:srgbClr val="00A9A4"/>
              </a:solidFill>
              <a:latin typeface="Arial Narrow" pitchFamily="34" charset="0"/>
              <a:ea typeface="+mj-ea"/>
              <a:cs typeface="Arial" panose="020B0604020202020204" pitchFamily="34" charset="0"/>
            </a:endParaRPr>
          </a:p>
        </p:txBody>
      </p:sp>
      <p:sp>
        <p:nvSpPr>
          <p:cNvPr id="25" name="Rectangle 24"/>
          <p:cNvSpPr/>
          <p:nvPr/>
        </p:nvSpPr>
        <p:spPr>
          <a:xfrm>
            <a:off x="1752600" y="762000"/>
            <a:ext cx="6248400" cy="369332"/>
          </a:xfrm>
          <a:prstGeom prst="rect">
            <a:avLst/>
          </a:prstGeom>
        </p:spPr>
        <p:txBody>
          <a:bodyPr wrap="square">
            <a:spAutoFit/>
          </a:bodyPr>
          <a:lstStyle/>
          <a:p>
            <a:pPr>
              <a:spcBef>
                <a:spcPct val="0"/>
              </a:spcBef>
            </a:pPr>
            <a:r>
              <a:rPr lang="en-ZA" b="1" dirty="0" smtClean="0">
                <a:solidFill>
                  <a:srgbClr val="00A9A4"/>
                </a:solidFill>
                <a:latin typeface="Arial Narrow" pitchFamily="34" charset="0"/>
                <a:cs typeface="Arial" panose="020B0604020202020204" pitchFamily="34" charset="0"/>
              </a:rPr>
              <a:t>Structure of </a:t>
            </a:r>
            <a:r>
              <a:rPr lang="en-ZA" b="1" dirty="0">
                <a:solidFill>
                  <a:srgbClr val="00A9A4"/>
                </a:solidFill>
                <a:latin typeface="Arial Narrow" pitchFamily="34" charset="0"/>
                <a:cs typeface="Arial" panose="020B0604020202020204" pitchFamily="34" charset="0"/>
              </a:rPr>
              <a:t>D</a:t>
            </a:r>
            <a:r>
              <a:rPr lang="en-ZA" b="1" dirty="0" smtClean="0">
                <a:solidFill>
                  <a:srgbClr val="00A9A4"/>
                </a:solidFill>
                <a:latin typeface="Arial Narrow" pitchFamily="34" charset="0"/>
                <a:cs typeface="Arial" panose="020B0604020202020204" pitchFamily="34" charset="0"/>
              </a:rPr>
              <a:t>epartment </a:t>
            </a:r>
            <a:r>
              <a:rPr lang="en-ZA" b="1" dirty="0">
                <a:solidFill>
                  <a:srgbClr val="00A9A4"/>
                </a:solidFill>
                <a:latin typeface="Arial Narrow" pitchFamily="34" charset="0"/>
                <a:cs typeface="Arial" panose="020B0604020202020204" pitchFamily="34" charset="0"/>
              </a:rPr>
              <a:t>and entities in the </a:t>
            </a:r>
            <a:r>
              <a:rPr lang="en-ZA" b="1" dirty="0" smtClean="0">
                <a:solidFill>
                  <a:srgbClr val="00A9A4"/>
                </a:solidFill>
                <a:latin typeface="Arial Narrow" pitchFamily="34" charset="0"/>
                <a:cs typeface="Arial" panose="020B0604020202020204" pitchFamily="34" charset="0"/>
              </a:rPr>
              <a:t>portfolio </a:t>
            </a:r>
            <a:endParaRPr lang="en-ZA" b="1" dirty="0">
              <a:solidFill>
                <a:srgbClr val="00A9A4"/>
              </a:solidFill>
              <a:latin typeface="Arial Narrow" pitchFamily="34" charset="0"/>
              <a:cs typeface="Arial" panose="020B0604020202020204" pitchFamily="34" charset="0"/>
            </a:endParaRPr>
          </a:p>
        </p:txBody>
      </p:sp>
      <p:cxnSp>
        <p:nvCxnSpPr>
          <p:cNvPr id="26" name="_s1030"/>
          <p:cNvCxnSpPr>
            <a:cxnSpLocks noChangeShapeType="1"/>
          </p:cNvCxnSpPr>
          <p:nvPr/>
        </p:nvCxnSpPr>
        <p:spPr bwMode="auto">
          <a:xfrm rot="10800000">
            <a:off x="2135980" y="2247514"/>
            <a:ext cx="1600438" cy="2704024"/>
          </a:xfrm>
          <a:prstGeom prst="bentConnector2">
            <a:avLst/>
          </a:prstGeom>
          <a:solidFill>
            <a:srgbClr val="002060"/>
          </a:solidFill>
          <a:ln w="28575">
            <a:solidFill>
              <a:srgbClr val="00AC8F"/>
            </a:solidFill>
            <a:miter lim="800000"/>
            <a:headEnd/>
            <a:tailEnd/>
          </a:ln>
        </p:spPr>
      </p:cxnSp>
      <p:sp>
        <p:nvSpPr>
          <p:cNvPr id="27" name="_s1036"/>
          <p:cNvSpPr>
            <a:spLocks noChangeArrowheads="1"/>
          </p:cNvSpPr>
          <p:nvPr/>
        </p:nvSpPr>
        <p:spPr bwMode="auto">
          <a:xfrm>
            <a:off x="3723323" y="2932085"/>
            <a:ext cx="3886200" cy="381771"/>
          </a:xfrm>
          <a:prstGeom prst="roundRect">
            <a:avLst>
              <a:gd name="adj" fmla="val 16667"/>
            </a:avLst>
          </a:prstGeom>
          <a:solidFill>
            <a:schemeClr val="tx1">
              <a:lumMod val="85000"/>
              <a:lumOff val="15000"/>
            </a:schemeClr>
          </a:solidFill>
          <a:ln w="9525">
            <a:noFill/>
            <a:round/>
            <a:headEnd/>
            <a:tailEnd/>
          </a:ln>
          <a:effectLst/>
          <a:scene3d>
            <a:camera prst="orthographicFront">
              <a:rot lat="0" lon="0" rev="0"/>
            </a:camera>
            <a:lightRig rig="contrasting" dir="t">
              <a:rot lat="0" lon="0" rev="7800000"/>
            </a:lightRig>
          </a:scene3d>
          <a:sp3d>
            <a:bevelT w="139700" h="139700"/>
          </a:sp3d>
        </p:spPr>
        <p:txBody>
          <a:bodyPr vert="horz" wrap="square" lIns="0" tIns="0" rIns="0" bIns="0" numCol="1" anchor="ctr" anchorCtr="0" compatLnSpc="1">
            <a:prstTxWarp prst="textNoShape">
              <a:avLst/>
            </a:prstTxWarp>
          </a:bodyPr>
          <a:lstStyle/>
          <a:p>
            <a:pPr marL="173038" lvl="2">
              <a:spcBef>
                <a:spcPts val="24"/>
              </a:spcBef>
            </a:pPr>
            <a:r>
              <a:rPr lang="en-ZA" sz="1300" dirty="0">
                <a:solidFill>
                  <a:schemeClr val="bg1"/>
                </a:solidFill>
                <a:latin typeface="Arial" pitchFamily="34" charset="0"/>
                <a:cs typeface="Arial" pitchFamily="34" charset="0"/>
              </a:rPr>
              <a:t>Universal Service and Access Fund (USAF</a:t>
            </a:r>
            <a:r>
              <a:rPr lang="en-ZA" sz="1300" dirty="0" smtClean="0">
                <a:solidFill>
                  <a:schemeClr val="bg1"/>
                </a:solidFill>
                <a:latin typeface="Arial" pitchFamily="34" charset="0"/>
                <a:cs typeface="Arial" pitchFamily="34" charset="0"/>
              </a:rPr>
              <a:t>)</a:t>
            </a:r>
            <a:endParaRPr lang="en-ZA" sz="13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1292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371600"/>
            <a:ext cx="8229600" cy="4800600"/>
          </a:xfrm>
        </p:spPr>
        <p:txBody>
          <a:bodyPr>
            <a:normAutofit/>
          </a:bodyPr>
          <a:lstStyle/>
          <a:p>
            <a:pPr marL="400050" algn="just">
              <a:buFont typeface="Arial" panose="020B0604020202020204" pitchFamily="34" charset="0"/>
              <a:buChar char="•"/>
            </a:pPr>
            <a:r>
              <a:rPr lang="en-ZA" sz="2000" dirty="0" smtClean="0">
                <a:solidFill>
                  <a:schemeClr val="tx1">
                    <a:lumMod val="65000"/>
                    <a:lumOff val="35000"/>
                  </a:schemeClr>
                </a:solidFill>
                <a:latin typeface="Arial" pitchFamily="34" charset="0"/>
                <a:cs typeface="Arial" pitchFamily="34" charset="0"/>
              </a:rPr>
              <a:t>The interim review provides an early warning where concerns with regards to </a:t>
            </a:r>
            <a:r>
              <a:rPr lang="en-ZA" sz="2000" dirty="0">
                <a:solidFill>
                  <a:schemeClr val="tx1">
                    <a:lumMod val="65000"/>
                    <a:lumOff val="35000"/>
                  </a:schemeClr>
                </a:solidFill>
                <a:latin typeface="Arial" pitchFamily="34" charset="0"/>
                <a:cs typeface="Arial" pitchFamily="34" charset="0"/>
              </a:rPr>
              <a:t>the measurability and relevance of the indicators and </a:t>
            </a:r>
            <a:r>
              <a:rPr lang="en-ZA" sz="2000" dirty="0" smtClean="0">
                <a:solidFill>
                  <a:schemeClr val="tx1">
                    <a:lumMod val="65000"/>
                    <a:lumOff val="35000"/>
                  </a:schemeClr>
                </a:solidFill>
                <a:latin typeface="Arial" pitchFamily="34" charset="0"/>
                <a:cs typeface="Arial" pitchFamily="34" charset="0"/>
              </a:rPr>
              <a:t>targets have been identified</a:t>
            </a:r>
          </a:p>
          <a:p>
            <a:pPr marL="400050" algn="just">
              <a:buFont typeface="Arial" panose="020B0604020202020204" pitchFamily="34" charset="0"/>
              <a:buChar char="•"/>
            </a:pPr>
            <a:endParaRPr lang="en-ZA" sz="2000" dirty="0" smtClean="0">
              <a:solidFill>
                <a:schemeClr val="tx1">
                  <a:lumMod val="65000"/>
                  <a:lumOff val="35000"/>
                </a:schemeClr>
              </a:solidFill>
              <a:latin typeface="Arial" pitchFamily="34" charset="0"/>
              <a:cs typeface="Arial" pitchFamily="34" charset="0"/>
            </a:endParaRPr>
          </a:p>
          <a:p>
            <a:pPr marL="400050" algn="just">
              <a:buFont typeface="Arial" panose="020B0604020202020204" pitchFamily="34" charset="0"/>
              <a:buChar char="•"/>
            </a:pPr>
            <a:r>
              <a:rPr lang="en-ZA" sz="2000" dirty="0" smtClean="0">
                <a:solidFill>
                  <a:schemeClr val="tx1">
                    <a:lumMod val="65000"/>
                    <a:lumOff val="35000"/>
                  </a:schemeClr>
                </a:solidFill>
                <a:latin typeface="Arial" pitchFamily="34" charset="0"/>
                <a:cs typeface="Arial" pitchFamily="34" charset="0"/>
              </a:rPr>
              <a:t>The interim review does not entail the performance of detail procedures where underlying systems and supporting documentation is inspected to give assurance on the verifiability of indicators and targets</a:t>
            </a:r>
          </a:p>
          <a:p>
            <a:pPr marL="400050" algn="just">
              <a:buFont typeface="Arial" panose="020B0604020202020204" pitchFamily="34" charset="0"/>
              <a:buChar char="•"/>
            </a:pPr>
            <a:endParaRPr lang="en-ZA" sz="2000" dirty="0" smtClean="0">
              <a:solidFill>
                <a:schemeClr val="tx1">
                  <a:lumMod val="65000"/>
                  <a:lumOff val="35000"/>
                </a:schemeClr>
              </a:solidFill>
              <a:latin typeface="Arial" pitchFamily="34" charset="0"/>
              <a:cs typeface="Arial" pitchFamily="34" charset="0"/>
            </a:endParaRPr>
          </a:p>
          <a:p>
            <a:pPr marL="400050" algn="just">
              <a:buFont typeface="Arial" panose="020B0604020202020204" pitchFamily="34" charset="0"/>
              <a:buChar char="•"/>
            </a:pPr>
            <a:r>
              <a:rPr lang="en-ZA" sz="2000" dirty="0" smtClean="0">
                <a:solidFill>
                  <a:schemeClr val="tx1">
                    <a:lumMod val="65000"/>
                    <a:lumOff val="35000"/>
                  </a:schemeClr>
                </a:solidFill>
                <a:latin typeface="Arial" pitchFamily="34" charset="0"/>
                <a:cs typeface="Arial" pitchFamily="34" charset="0"/>
              </a:rPr>
              <a:t>The interim review is only performed on a selection of significant programmes</a:t>
            </a:r>
            <a:endParaRPr lang="en-ZA" sz="2400" dirty="0" smtClean="0">
              <a:solidFill>
                <a:schemeClr val="tx1">
                  <a:lumMod val="65000"/>
                  <a:lumOff val="35000"/>
                </a:schemeClr>
              </a:solidFill>
              <a:latin typeface="Arial" pitchFamily="34" charset="0"/>
              <a:cs typeface="Arial"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13</a:t>
            </a:fld>
            <a:endParaRPr lang="en-US" dirty="0">
              <a:solidFill>
                <a:schemeClr val="bg1"/>
              </a:solidFill>
            </a:endParaRPr>
          </a:p>
        </p:txBody>
      </p:sp>
      <p:sp>
        <p:nvSpPr>
          <p:cNvPr id="6" name="Rectangle 5"/>
          <p:cNvSpPr/>
          <p:nvPr/>
        </p:nvSpPr>
        <p:spPr>
          <a:xfrm>
            <a:off x="1180800" y="762000"/>
            <a:ext cx="6248400" cy="369332"/>
          </a:xfrm>
          <a:prstGeom prst="rect">
            <a:avLst/>
          </a:prstGeom>
        </p:spPr>
        <p:txBody>
          <a:bodyPr wrap="square">
            <a:spAutoFit/>
          </a:bodyPr>
          <a:lstStyle/>
          <a:p>
            <a:pPr algn="ctr">
              <a:spcBef>
                <a:spcPct val="0"/>
              </a:spcBef>
            </a:pPr>
            <a:r>
              <a:rPr lang="en-ZA" b="1" dirty="0" smtClean="0">
                <a:solidFill>
                  <a:srgbClr val="00A9A4"/>
                </a:solidFill>
                <a:latin typeface="Arial" pitchFamily="34" charset="0"/>
                <a:cs typeface="Arial" pitchFamily="34" charset="0"/>
              </a:rPr>
              <a:t>Scope of the 2017/18 APP review</a:t>
            </a:r>
            <a:endParaRPr lang="en-ZA" b="1" dirty="0">
              <a:solidFill>
                <a:srgbClr val="00A9A4"/>
              </a:solidFill>
              <a:latin typeface="Arial" pitchFamily="34" charset="0"/>
              <a:cs typeface="Arial" pitchFamily="34" charset="0"/>
            </a:endParaRPr>
          </a:p>
        </p:txBody>
      </p:sp>
      <p:sp>
        <p:nvSpPr>
          <p:cNvPr id="9" name="Rectangle 8"/>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spTree>
    <p:extLst>
      <p:ext uri="{BB962C8B-B14F-4D97-AF65-F5344CB8AC3E}">
        <p14:creationId xmlns:p14="http://schemas.microsoft.com/office/powerpoint/2010/main" xmlns="" val="412294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338644209"/>
              </p:ext>
            </p:extLst>
          </p:nvPr>
        </p:nvGraphicFramePr>
        <p:xfrm>
          <a:off x="533400" y="1368044"/>
          <a:ext cx="8001000" cy="4346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14</a:t>
            </a:fld>
            <a:endParaRPr lang="en-US" dirty="0">
              <a:solidFill>
                <a:schemeClr val="bg1"/>
              </a:solidFill>
            </a:endParaRPr>
          </a:p>
        </p:txBody>
      </p:sp>
      <p:sp>
        <p:nvSpPr>
          <p:cNvPr id="9" name="Rectangle 8"/>
          <p:cNvSpPr/>
          <p:nvPr/>
        </p:nvSpPr>
        <p:spPr>
          <a:xfrm>
            <a:off x="1752600" y="7620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Scope of the 2017/18 APP review</a:t>
            </a:r>
            <a:endParaRPr lang="en-ZA" b="1" dirty="0">
              <a:solidFill>
                <a:srgbClr val="00A9A4"/>
              </a:solidFill>
              <a:latin typeface="Arial" panose="020B0604020202020204" pitchFamily="34" charset="0"/>
              <a:cs typeface="Arial" panose="020B0604020202020204" pitchFamily="34" charset="0"/>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123152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24661683"/>
              </p:ext>
            </p:extLst>
          </p:nvPr>
        </p:nvGraphicFramePr>
        <p:xfrm>
          <a:off x="228600" y="1295400"/>
          <a:ext cx="84582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15</a:t>
            </a:fld>
            <a:endParaRPr lang="en-US" dirty="0">
              <a:solidFill>
                <a:schemeClr val="bg1"/>
              </a:solidFill>
            </a:endParaRPr>
          </a:p>
        </p:txBody>
      </p:sp>
      <p:sp>
        <p:nvSpPr>
          <p:cNvPr id="6" name="Rectangle 5"/>
          <p:cNvSpPr/>
          <p:nvPr/>
        </p:nvSpPr>
        <p:spPr>
          <a:xfrm>
            <a:off x="1752600" y="6858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Key considerations when reviewing the APP</a:t>
            </a:r>
            <a:endParaRPr lang="en-ZA" b="1" dirty="0">
              <a:solidFill>
                <a:srgbClr val="00A9A4"/>
              </a:solidFill>
              <a:latin typeface="Arial" panose="020B0604020202020204" pitchFamily="34" charset="0"/>
              <a:cs typeface="Arial" panose="020B0604020202020204" pitchFamily="34" charset="0"/>
            </a:endParaRPr>
          </a:p>
        </p:txBody>
      </p:sp>
      <p:sp>
        <p:nvSpPr>
          <p:cNvPr id="9" name="Rectangle 8"/>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81660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741573155"/>
              </p:ext>
            </p:extLst>
          </p:nvPr>
        </p:nvGraphicFramePr>
        <p:xfrm>
          <a:off x="228600" y="914400"/>
          <a:ext cx="82296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xmlns="" val="3626136481"/>
              </p:ext>
            </p:extLst>
          </p:nvPr>
        </p:nvGraphicFramePr>
        <p:xfrm>
          <a:off x="228600" y="1219200"/>
          <a:ext cx="83820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ounded Rectangle 2"/>
          <p:cNvSpPr/>
          <p:nvPr/>
        </p:nvSpPr>
        <p:spPr>
          <a:xfrm>
            <a:off x="303486" y="3581400"/>
            <a:ext cx="1600200" cy="2667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ZA" sz="1200" b="1" dirty="0">
                <a:solidFill>
                  <a:schemeClr val="bg1"/>
                </a:solidFill>
                <a:latin typeface="Arial" panose="020B0604020202020204" pitchFamily="34" charset="0"/>
                <a:cs typeface="Arial" panose="020B0604020202020204" pitchFamily="34" charset="0"/>
              </a:rPr>
              <a:t>Well-defined </a:t>
            </a:r>
            <a:r>
              <a:rPr lang="en-ZA" sz="1200" b="1" dirty="0" smtClean="0">
                <a:solidFill>
                  <a:schemeClr val="bg1"/>
                </a:solidFill>
                <a:latin typeface="Arial" panose="020B0604020202020204" pitchFamily="34" charset="0"/>
                <a:cs typeface="Arial" panose="020B0604020202020204" pitchFamily="34" charset="0"/>
              </a:rPr>
              <a:t>= </a:t>
            </a:r>
            <a:r>
              <a:rPr lang="en-ZA" sz="1200" dirty="0" smtClean="0">
                <a:solidFill>
                  <a:schemeClr val="bg1"/>
                </a:solidFill>
                <a:latin typeface="Arial" panose="020B0604020202020204" pitchFamily="34" charset="0"/>
                <a:cs typeface="Arial" panose="020B0604020202020204" pitchFamily="34" charset="0"/>
              </a:rPr>
              <a:t>clear</a:t>
            </a:r>
            <a:r>
              <a:rPr lang="en-ZA" sz="1200" dirty="0">
                <a:solidFill>
                  <a:schemeClr val="bg1"/>
                </a:solidFill>
                <a:latin typeface="Arial" panose="020B0604020202020204" pitchFamily="34" charset="0"/>
                <a:cs typeface="Arial" panose="020B0604020202020204" pitchFamily="34" charset="0"/>
              </a:rPr>
              <a:t>, unambiguous definition so that data will be collected consistently and will be easy to understand and use</a:t>
            </a:r>
            <a:r>
              <a:rPr lang="en-ZA" sz="1200" dirty="0">
                <a:solidFill>
                  <a:schemeClr val="tx1"/>
                </a:solidFill>
                <a:latin typeface="Arial" panose="020B0604020202020204" pitchFamily="34" charset="0"/>
                <a:cs typeface="Arial" panose="020B0604020202020204" pitchFamily="34" charset="0"/>
              </a:rPr>
              <a:t>.</a:t>
            </a:r>
          </a:p>
          <a:p>
            <a:endParaRPr lang="en-ZA" sz="1200" dirty="0">
              <a:latin typeface="Arial" panose="020B0604020202020204" pitchFamily="34" charset="0"/>
              <a:cs typeface="Arial" panose="020B0604020202020204" pitchFamily="34" charset="0"/>
            </a:endParaRPr>
          </a:p>
        </p:txBody>
      </p:sp>
      <p:sp>
        <p:nvSpPr>
          <p:cNvPr id="7" name="Rounded Rectangle 6"/>
          <p:cNvSpPr/>
          <p:nvPr/>
        </p:nvSpPr>
        <p:spPr>
          <a:xfrm>
            <a:off x="2133600" y="3567021"/>
            <a:ext cx="1600200" cy="2681378"/>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sz="1200" b="1" dirty="0" smtClean="0">
                <a:solidFill>
                  <a:schemeClr val="bg1"/>
                </a:solidFill>
                <a:latin typeface="Arial" panose="020B0604020202020204" pitchFamily="34" charset="0"/>
                <a:cs typeface="Arial" panose="020B0604020202020204" pitchFamily="34" charset="0"/>
              </a:rPr>
              <a:t>Verifiable = </a:t>
            </a:r>
            <a:r>
              <a:rPr lang="en-ZA" sz="1200" dirty="0" smtClean="0">
                <a:solidFill>
                  <a:schemeClr val="bg1"/>
                </a:solidFill>
                <a:latin typeface="Arial" panose="020B0604020202020204" pitchFamily="34" charset="0"/>
                <a:cs typeface="Arial" panose="020B0604020202020204" pitchFamily="34" charset="0"/>
              </a:rPr>
              <a:t>it </a:t>
            </a:r>
            <a:r>
              <a:rPr lang="en-ZA" sz="1200" dirty="0">
                <a:solidFill>
                  <a:schemeClr val="bg1"/>
                </a:solidFill>
                <a:latin typeface="Arial" panose="020B0604020202020204" pitchFamily="34" charset="0"/>
                <a:cs typeface="Arial" panose="020B0604020202020204" pitchFamily="34" charset="0"/>
              </a:rPr>
              <a:t>must be possible to validate the processes and systems.</a:t>
            </a:r>
          </a:p>
          <a:p>
            <a:pPr marL="0" lvl="1" algn="ctr">
              <a:defRPr/>
            </a:pPr>
            <a:endParaRPr lang="en-US" sz="1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3962400" y="3581400"/>
            <a:ext cx="1981200" cy="2667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200" b="1" dirty="0">
                <a:solidFill>
                  <a:schemeClr val="bg1"/>
                </a:solidFill>
                <a:latin typeface="Arial" panose="020B0604020202020204" pitchFamily="34" charset="0"/>
                <a:cs typeface="Arial" panose="020B0604020202020204" pitchFamily="34" charset="0"/>
              </a:rPr>
              <a:t>Specific</a:t>
            </a:r>
            <a:r>
              <a:rPr lang="en-US" sz="1200" dirty="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the nature and the required level of performance can be clearly identified  </a:t>
            </a:r>
            <a:endParaRPr lang="en-US" sz="1200" dirty="0" smtClean="0">
              <a:solidFill>
                <a:schemeClr val="bg1"/>
              </a:solidFill>
              <a:latin typeface="Arial" panose="020B0604020202020204" pitchFamily="34" charset="0"/>
              <a:cs typeface="Arial" panose="020B0604020202020204" pitchFamily="34" charset="0"/>
            </a:endParaRPr>
          </a:p>
          <a:p>
            <a:pPr marL="0" lvl="1" algn="ctr"/>
            <a:endParaRPr lang="en-US" sz="1200" dirty="0" smtClean="0">
              <a:solidFill>
                <a:schemeClr val="bg1"/>
              </a:solidFill>
              <a:latin typeface="Arial" panose="020B0604020202020204" pitchFamily="34" charset="0"/>
              <a:cs typeface="Arial" panose="020B0604020202020204" pitchFamily="34" charset="0"/>
            </a:endParaRPr>
          </a:p>
          <a:p>
            <a:pPr marL="0" lvl="1"/>
            <a:r>
              <a:rPr lang="en-ZA" sz="1200" b="1" dirty="0" smtClean="0">
                <a:solidFill>
                  <a:schemeClr val="bg1"/>
                </a:solidFill>
                <a:latin typeface="Arial" panose="020B0604020202020204" pitchFamily="34" charset="0"/>
                <a:cs typeface="Arial" panose="020B0604020202020204" pitchFamily="34" charset="0"/>
              </a:rPr>
              <a:t>Measurable</a:t>
            </a:r>
            <a:r>
              <a:rPr lang="en-ZA" sz="1200" dirty="0" smtClean="0">
                <a:solidFill>
                  <a:schemeClr val="bg1"/>
                </a:solidFill>
                <a:latin typeface="Arial" panose="020B0604020202020204" pitchFamily="34" charset="0"/>
                <a:cs typeface="Arial" panose="020B0604020202020204" pitchFamily="34" charset="0"/>
              </a:rPr>
              <a:t> = the </a:t>
            </a:r>
            <a:r>
              <a:rPr lang="en-ZA" sz="1200" dirty="0">
                <a:solidFill>
                  <a:schemeClr val="bg1"/>
                </a:solidFill>
                <a:latin typeface="Arial" panose="020B0604020202020204" pitchFamily="34" charset="0"/>
                <a:cs typeface="Arial" panose="020B0604020202020204" pitchFamily="34" charset="0"/>
              </a:rPr>
              <a:t>required performance can be </a:t>
            </a:r>
            <a:r>
              <a:rPr lang="en-ZA" sz="1200" dirty="0" smtClean="0">
                <a:solidFill>
                  <a:schemeClr val="bg1"/>
                </a:solidFill>
                <a:latin typeface="Arial" panose="020B0604020202020204" pitchFamily="34" charset="0"/>
                <a:cs typeface="Arial" panose="020B0604020202020204" pitchFamily="34" charset="0"/>
              </a:rPr>
              <a:t>measured</a:t>
            </a:r>
          </a:p>
          <a:p>
            <a:pPr marL="0" lvl="1" algn="ctr"/>
            <a:endParaRPr lang="en-ZA" sz="1200" dirty="0">
              <a:solidFill>
                <a:schemeClr val="bg1"/>
              </a:solidFill>
              <a:latin typeface="Arial" panose="020B0604020202020204" pitchFamily="34" charset="0"/>
              <a:cs typeface="Arial" panose="020B0604020202020204" pitchFamily="34" charset="0"/>
            </a:endParaRPr>
          </a:p>
          <a:p>
            <a:pPr marL="0" lvl="1"/>
            <a:r>
              <a:rPr lang="en-ZA" sz="1200" b="1" dirty="0">
                <a:solidFill>
                  <a:schemeClr val="bg1"/>
                </a:solidFill>
                <a:latin typeface="Arial" panose="020B0604020202020204" pitchFamily="34" charset="0"/>
                <a:cs typeface="Arial" panose="020B0604020202020204" pitchFamily="34" charset="0"/>
              </a:rPr>
              <a:t>Time </a:t>
            </a:r>
            <a:r>
              <a:rPr lang="en-ZA" sz="1200" b="1" dirty="0" smtClean="0">
                <a:solidFill>
                  <a:schemeClr val="bg1"/>
                </a:solidFill>
                <a:latin typeface="Arial" panose="020B0604020202020204" pitchFamily="34" charset="0"/>
                <a:cs typeface="Arial" panose="020B0604020202020204" pitchFamily="34" charset="0"/>
              </a:rPr>
              <a:t>bound</a:t>
            </a:r>
            <a:r>
              <a:rPr lang="en-ZA" sz="1200" b="1" dirty="0">
                <a:solidFill>
                  <a:schemeClr val="bg1"/>
                </a:solidFill>
                <a:latin typeface="Arial" panose="020B0604020202020204" pitchFamily="34" charset="0"/>
                <a:cs typeface="Arial" panose="020B0604020202020204" pitchFamily="34" charset="0"/>
              </a:rPr>
              <a:t> </a:t>
            </a:r>
            <a:r>
              <a:rPr lang="en-ZA" sz="1200" dirty="0" smtClean="0">
                <a:solidFill>
                  <a:schemeClr val="bg1"/>
                </a:solidFill>
                <a:latin typeface="Arial" panose="020B0604020202020204" pitchFamily="34" charset="0"/>
                <a:cs typeface="Arial" panose="020B0604020202020204" pitchFamily="34" charset="0"/>
              </a:rPr>
              <a:t>=  </a:t>
            </a:r>
            <a:r>
              <a:rPr lang="en-ZA" sz="1200" dirty="0">
                <a:solidFill>
                  <a:schemeClr val="bg1"/>
                </a:solidFill>
                <a:latin typeface="Arial" panose="020B0604020202020204" pitchFamily="34" charset="0"/>
                <a:cs typeface="Arial" panose="020B0604020202020204" pitchFamily="34" charset="0"/>
              </a:rPr>
              <a:t>the time period or deadline for delivery is </a:t>
            </a:r>
            <a:r>
              <a:rPr lang="en-ZA" sz="1200" dirty="0" smtClean="0">
                <a:solidFill>
                  <a:schemeClr val="bg1"/>
                </a:solidFill>
                <a:latin typeface="Arial" panose="020B0604020202020204" pitchFamily="34" charset="0"/>
                <a:cs typeface="Arial" panose="020B0604020202020204" pitchFamily="34" charset="0"/>
              </a:rPr>
              <a:t>specified</a:t>
            </a:r>
            <a:endParaRPr lang="en-ZA" sz="12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6400800" y="3581400"/>
            <a:ext cx="2253600" cy="26670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latin typeface="Arial" panose="020B0604020202020204" pitchFamily="34" charset="0"/>
                <a:cs typeface="Arial" panose="020B0604020202020204" pitchFamily="34" charset="0"/>
              </a:rPr>
              <a:t>The performance measure/ indicator and target relates logically and directly to an aspect of the entity’s mandate and the realisation of its </a:t>
            </a:r>
            <a:r>
              <a:rPr lang="en-ZA" sz="1200" dirty="0" smtClean="0">
                <a:latin typeface="Arial" panose="020B0604020202020204" pitchFamily="34" charset="0"/>
                <a:cs typeface="Arial" panose="020B0604020202020204" pitchFamily="34" charset="0"/>
              </a:rPr>
              <a:t>strategic goals </a:t>
            </a:r>
            <a:r>
              <a:rPr lang="en-ZA" sz="1200" dirty="0">
                <a:latin typeface="Arial" panose="020B0604020202020204" pitchFamily="34" charset="0"/>
                <a:cs typeface="Arial" panose="020B0604020202020204" pitchFamily="34" charset="0"/>
              </a:rPr>
              <a:t>and objectives</a:t>
            </a:r>
            <a:r>
              <a:rPr lang="en-ZA" dirty="0">
                <a:latin typeface="Arial" panose="020B0604020202020204" pitchFamily="34" charset="0"/>
                <a:cs typeface="Arial" panose="020B0604020202020204" pitchFamily="34" charset="0"/>
              </a:rPr>
              <a:t>.</a:t>
            </a:r>
          </a:p>
        </p:txBody>
      </p:sp>
      <p:sp>
        <p:nvSpPr>
          <p:cNvPr id="12"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16</a:t>
            </a:fld>
            <a:endParaRPr lang="en-US" dirty="0">
              <a:solidFill>
                <a:schemeClr val="bg1"/>
              </a:solidFill>
            </a:endParaRPr>
          </a:p>
        </p:txBody>
      </p:sp>
      <p:sp>
        <p:nvSpPr>
          <p:cNvPr id="11" name="Down Arrow 10"/>
          <p:cNvSpPr/>
          <p:nvPr/>
        </p:nvSpPr>
        <p:spPr>
          <a:xfrm>
            <a:off x="9906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Down Arrow 16"/>
          <p:cNvSpPr/>
          <p:nvPr/>
        </p:nvSpPr>
        <p:spPr>
          <a:xfrm>
            <a:off x="27432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Down Arrow 17"/>
          <p:cNvSpPr/>
          <p:nvPr/>
        </p:nvSpPr>
        <p:spPr>
          <a:xfrm>
            <a:off x="48006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Down Arrow 18"/>
          <p:cNvSpPr/>
          <p:nvPr/>
        </p:nvSpPr>
        <p:spPr>
          <a:xfrm>
            <a:off x="7315200" y="3352800"/>
            <a:ext cx="22860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1752600" y="685800"/>
            <a:ext cx="6248400" cy="369332"/>
          </a:xfrm>
          <a:prstGeom prst="rect">
            <a:avLst/>
          </a:prstGeom>
        </p:spPr>
        <p:txBody>
          <a:bodyPr wrap="square">
            <a:spAutoFit/>
          </a:bodyPr>
          <a:lstStyle/>
          <a:p>
            <a:pPr>
              <a:spcBef>
                <a:spcPct val="0"/>
              </a:spcBef>
            </a:pPr>
            <a:r>
              <a:rPr lang="en-ZA" b="1" dirty="0" smtClean="0">
                <a:solidFill>
                  <a:srgbClr val="00A9A4"/>
                </a:solidFill>
                <a:latin typeface="Arial" panose="020B0604020202020204" pitchFamily="34" charset="0"/>
                <a:cs typeface="Arial" panose="020B0604020202020204" pitchFamily="34" charset="0"/>
              </a:rPr>
              <a:t>Criteria used to assess the draft APP</a:t>
            </a:r>
            <a:endParaRPr lang="en-ZA" b="1" dirty="0">
              <a:solidFill>
                <a:srgbClr val="00A9A4"/>
              </a:solidFill>
              <a:latin typeface="Arial" panose="020B0604020202020204" pitchFamily="34" charset="0"/>
              <a:cs typeface="Arial" panose="020B0604020202020204" pitchFamily="34" charset="0"/>
            </a:endParaRPr>
          </a:p>
        </p:txBody>
      </p:sp>
      <p:sp>
        <p:nvSpPr>
          <p:cNvPr id="22" name="Rectangle 21"/>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anose="020B0604020202020204" pitchFamily="34" charset="0"/>
                <a:ea typeface="+mj-ea"/>
                <a:cs typeface="Arial" panose="020B0604020202020204" pitchFamily="34" charset="0"/>
              </a:rPr>
              <a:t>3. APPs 2017/18 review of the portfolio (cont.)</a:t>
            </a:r>
            <a:endParaRPr lang="en-ZA" sz="2100" b="1" dirty="0">
              <a:solidFill>
                <a:srgbClr val="00A9A4"/>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24270171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9CBAE0-C9DC-48E5-BC21-54F13D4EB498}" type="slidenum">
              <a:rPr lang="en-US" smtClean="0"/>
              <a:pPr/>
              <a:t>17</a:t>
            </a:fld>
            <a:endParaRPr lang="en-US" dirty="0"/>
          </a:p>
        </p:txBody>
      </p:sp>
      <p:sp>
        <p:nvSpPr>
          <p:cNvPr id="3" name="Rectangle 2"/>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sp>
        <p:nvSpPr>
          <p:cNvPr id="4" name="Rectangle 3"/>
          <p:cNvSpPr/>
          <p:nvPr/>
        </p:nvSpPr>
        <p:spPr>
          <a:xfrm>
            <a:off x="1295400" y="685800"/>
            <a:ext cx="6248400" cy="923330"/>
          </a:xfrm>
          <a:prstGeom prst="rect">
            <a:avLst/>
          </a:prstGeom>
        </p:spPr>
        <p:txBody>
          <a:bodyPr wrap="square">
            <a:spAutoFit/>
          </a:bodyPr>
          <a:lstStyle/>
          <a:p>
            <a:pPr algn="ctr">
              <a:spcBef>
                <a:spcPct val="0"/>
              </a:spcBef>
            </a:pPr>
            <a:r>
              <a:rPr lang="en-ZA" b="1" dirty="0">
                <a:solidFill>
                  <a:srgbClr val="00A9A4"/>
                </a:solidFill>
                <a:latin typeface="Arial" pitchFamily="34" charset="0"/>
                <a:cs typeface="Arial" pitchFamily="34" charset="0"/>
              </a:rPr>
              <a:t>O</a:t>
            </a:r>
            <a:r>
              <a:rPr lang="en-ZA" b="1" dirty="0" smtClean="0">
                <a:solidFill>
                  <a:srgbClr val="00A9A4"/>
                </a:solidFill>
                <a:latin typeface="Arial" pitchFamily="34" charset="0"/>
                <a:cs typeface="Arial" pitchFamily="34" charset="0"/>
              </a:rPr>
              <a:t>verview of entities within DTPS portfolio where a review was performed on the 2017/18 APP’s</a:t>
            </a:r>
          </a:p>
          <a:p>
            <a:pPr algn="ctr">
              <a:spcBef>
                <a:spcPct val="0"/>
              </a:spcBef>
            </a:pPr>
            <a:endParaRPr lang="en-ZA" b="1" dirty="0">
              <a:solidFill>
                <a:srgbClr val="00A9A4"/>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788148484"/>
              </p:ext>
            </p:extLst>
          </p:nvPr>
        </p:nvGraphicFramePr>
        <p:xfrm>
          <a:off x="304800" y="1583730"/>
          <a:ext cx="6613185" cy="3805078"/>
        </p:xfrm>
        <a:graphic>
          <a:graphicData uri="http://schemas.openxmlformats.org/drawingml/2006/table">
            <a:tbl>
              <a:tblPr firstRow="1" firstCol="1" lastRow="1" lastCol="1" bandRow="1" bandCol="1">
                <a:tableStyleId>{793D81CF-94F2-401A-BA57-92F5A7B2D0C5}</a:tableStyleId>
              </a:tblPr>
              <a:tblGrid>
                <a:gridCol w="2556725"/>
                <a:gridCol w="1186501"/>
                <a:gridCol w="1120584"/>
                <a:gridCol w="1749375"/>
              </a:tblGrid>
              <a:tr h="713185">
                <a:tc>
                  <a:txBody>
                    <a:bodyPr/>
                    <a:lstStyle/>
                    <a:p>
                      <a:pPr lvl="1" algn="ctr">
                        <a:lnSpc>
                          <a:spcPct val="115000"/>
                        </a:lnSpc>
                        <a:spcBef>
                          <a:spcPts val="300"/>
                        </a:spcBef>
                        <a:spcAft>
                          <a:spcPts val="300"/>
                        </a:spcAft>
                      </a:pPr>
                      <a:r>
                        <a:rPr lang="en-ZA" sz="1200" dirty="0" smtClean="0">
                          <a:effectLst/>
                          <a:latin typeface="Arial" pitchFamily="34" charset="0"/>
                          <a:cs typeface="Arial" pitchFamily="34" charset="0"/>
                        </a:rPr>
                        <a:t>ENTITY</a:t>
                      </a:r>
                      <a:endParaRPr lang="en-ZA" sz="1200" dirty="0">
                        <a:effectLst/>
                        <a:latin typeface="Arial" pitchFamily="34" charset="0"/>
                        <a:ea typeface="Calibri"/>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a:lnSpc>
                          <a:spcPct val="115000"/>
                        </a:lnSpc>
                        <a:spcBef>
                          <a:spcPts val="300"/>
                        </a:spcBef>
                        <a:spcAft>
                          <a:spcPts val="300"/>
                        </a:spcAft>
                      </a:pPr>
                      <a:endParaRPr lang="en-ZA" sz="1200" dirty="0" smtClean="0">
                        <a:effectLst/>
                        <a:latin typeface="Arial" pitchFamily="34" charset="0"/>
                        <a:cs typeface="Arial" pitchFamily="34" charset="0"/>
                      </a:endParaRPr>
                    </a:p>
                    <a:p>
                      <a:pPr algn="ctr">
                        <a:lnSpc>
                          <a:spcPct val="115000"/>
                        </a:lnSpc>
                        <a:spcBef>
                          <a:spcPts val="300"/>
                        </a:spcBef>
                        <a:spcAft>
                          <a:spcPts val="300"/>
                        </a:spcAft>
                      </a:pPr>
                      <a:r>
                        <a:rPr lang="en-ZA" sz="1200" dirty="0" smtClean="0">
                          <a:effectLst/>
                          <a:latin typeface="Arial" pitchFamily="34" charset="0"/>
                          <a:cs typeface="Arial" pitchFamily="34" charset="0"/>
                        </a:rPr>
                        <a:t>APP </a:t>
                      </a:r>
                      <a:r>
                        <a:rPr lang="en-ZA" sz="1200" dirty="0">
                          <a:effectLst/>
                          <a:latin typeface="Arial" pitchFamily="34" charset="0"/>
                          <a:cs typeface="Arial" pitchFamily="34" charset="0"/>
                        </a:rPr>
                        <a:t>reviewed</a:t>
                      </a:r>
                      <a:endParaRPr lang="en-ZA" sz="1200" dirty="0">
                        <a:effectLst/>
                        <a:latin typeface="Arial" pitchFamily="34" charset="0"/>
                        <a:ea typeface="Calibri"/>
                        <a:cs typeface="Arial" pitchFamily="34" charset="0"/>
                      </a:endParaRPr>
                    </a:p>
                  </a:txBody>
                  <a:tcPr marL="68580" marR="68580" marT="0" marB="0">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a:lnSpc>
                          <a:spcPct val="115000"/>
                        </a:lnSpc>
                        <a:spcBef>
                          <a:spcPts val="300"/>
                        </a:spcBef>
                        <a:spcAft>
                          <a:spcPts val="300"/>
                        </a:spcAft>
                      </a:pPr>
                      <a:endParaRPr lang="en-ZA" sz="1200" dirty="0" smtClean="0">
                        <a:effectLst/>
                        <a:latin typeface="Arial" pitchFamily="34" charset="0"/>
                        <a:cs typeface="Arial" pitchFamily="34" charset="0"/>
                      </a:endParaRPr>
                    </a:p>
                    <a:p>
                      <a:pPr algn="ctr">
                        <a:lnSpc>
                          <a:spcPct val="115000"/>
                        </a:lnSpc>
                        <a:spcBef>
                          <a:spcPts val="300"/>
                        </a:spcBef>
                        <a:spcAft>
                          <a:spcPts val="300"/>
                        </a:spcAft>
                      </a:pPr>
                      <a:r>
                        <a:rPr lang="en-ZA" sz="1200" dirty="0" smtClean="0">
                          <a:effectLst/>
                          <a:latin typeface="Arial" pitchFamily="34" charset="0"/>
                          <a:cs typeface="Arial" pitchFamily="34" charset="0"/>
                        </a:rPr>
                        <a:t>Findings </a:t>
                      </a:r>
                      <a:r>
                        <a:rPr lang="en-ZA" sz="1200" dirty="0">
                          <a:effectLst/>
                          <a:latin typeface="Arial" pitchFamily="34" charset="0"/>
                          <a:cs typeface="Arial" pitchFamily="34" charset="0"/>
                        </a:rPr>
                        <a:t>noted on usefulness</a:t>
                      </a:r>
                      <a:endParaRPr lang="en-ZA" sz="1200" dirty="0">
                        <a:effectLst/>
                        <a:latin typeface="Arial" pitchFamily="34" charset="0"/>
                        <a:ea typeface="Calibri"/>
                        <a:cs typeface="Arial" pitchFamily="34" charset="0"/>
                      </a:endParaRPr>
                    </a:p>
                  </a:txBody>
                  <a:tcPr marL="68580" marR="68580" marT="0" marB="0">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algn="ctr">
                        <a:lnSpc>
                          <a:spcPct val="115000"/>
                        </a:lnSpc>
                        <a:spcBef>
                          <a:spcPts val="300"/>
                        </a:spcBef>
                        <a:spcAft>
                          <a:spcPts val="300"/>
                        </a:spcAft>
                      </a:pPr>
                      <a:endParaRPr lang="en-ZA" sz="1200" dirty="0" smtClean="0">
                        <a:effectLst/>
                        <a:latin typeface="Arial" pitchFamily="34" charset="0"/>
                        <a:cs typeface="Arial" pitchFamily="34" charset="0"/>
                      </a:endParaRPr>
                    </a:p>
                    <a:p>
                      <a:pPr algn="ctr">
                        <a:lnSpc>
                          <a:spcPct val="115000"/>
                        </a:lnSpc>
                        <a:spcBef>
                          <a:spcPts val="300"/>
                        </a:spcBef>
                        <a:spcAft>
                          <a:spcPts val="300"/>
                        </a:spcAft>
                      </a:pPr>
                      <a:r>
                        <a:rPr lang="en-ZA" sz="1200" dirty="0" smtClean="0">
                          <a:effectLst/>
                          <a:latin typeface="Arial" pitchFamily="34" charset="0"/>
                          <a:cs typeface="Arial" pitchFamily="34" charset="0"/>
                        </a:rPr>
                        <a:t>Recommendations </a:t>
                      </a:r>
                      <a:r>
                        <a:rPr lang="en-ZA" sz="1200" dirty="0">
                          <a:effectLst/>
                          <a:latin typeface="Arial" pitchFamily="34" charset="0"/>
                          <a:cs typeface="Arial" pitchFamily="34" charset="0"/>
                        </a:rPr>
                        <a:t>effected prior tabling </a:t>
                      </a:r>
                      <a:r>
                        <a:rPr lang="en-ZA" sz="1200" dirty="0" smtClean="0">
                          <a:effectLst/>
                          <a:latin typeface="Arial" pitchFamily="34" charset="0"/>
                          <a:cs typeface="Arial" pitchFamily="34" charset="0"/>
                        </a:rPr>
                        <a:t>of  </a:t>
                      </a:r>
                      <a:r>
                        <a:rPr lang="en-ZA" sz="1200" dirty="0">
                          <a:effectLst/>
                          <a:latin typeface="Arial" pitchFamily="34" charset="0"/>
                          <a:cs typeface="Arial" pitchFamily="34" charset="0"/>
                        </a:rPr>
                        <a:t>APP at Parliament</a:t>
                      </a:r>
                      <a:endParaRPr lang="en-ZA" sz="1200" dirty="0">
                        <a:effectLst/>
                        <a:latin typeface="Arial" pitchFamily="34" charset="0"/>
                        <a:ea typeface="Calibri"/>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r>
              <a:tr h="429815">
                <a:tc>
                  <a:txBody>
                    <a:bodyPr/>
                    <a:lstStyle/>
                    <a:p>
                      <a:pPr marL="0" lvl="1" indent="0" algn="l">
                        <a:lnSpc>
                          <a:spcPct val="115000"/>
                        </a:lnSpc>
                        <a:spcAft>
                          <a:spcPts val="0"/>
                        </a:spcAft>
                      </a:pPr>
                      <a:r>
                        <a:rPr lang="en-ZA" sz="1000" dirty="0">
                          <a:solidFill>
                            <a:schemeClr val="tx1"/>
                          </a:solidFill>
                          <a:effectLst/>
                          <a:latin typeface="Arial" pitchFamily="34" charset="0"/>
                          <a:cs typeface="Arial" pitchFamily="34" charset="0"/>
                        </a:rPr>
                        <a:t>The Department of Telecommunications and Postal </a:t>
                      </a:r>
                      <a:r>
                        <a:rPr lang="en-ZA" sz="1000" dirty="0" smtClean="0">
                          <a:solidFill>
                            <a:schemeClr val="tx1"/>
                          </a:solidFill>
                          <a:effectLst/>
                          <a:latin typeface="Arial" pitchFamily="34" charset="0"/>
                          <a:cs typeface="Arial" pitchFamily="34" charset="0"/>
                        </a:rPr>
                        <a:t>Services (DPTS)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Yes</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lnSpc>
                          <a:spcPct val="115000"/>
                        </a:lnSpc>
                        <a:spcAft>
                          <a:spcPts val="0"/>
                        </a:spcAft>
                      </a:pPr>
                      <a:r>
                        <a:rPr lang="en-ZA" sz="1000" b="1" kern="1200" dirty="0" smtClean="0">
                          <a:solidFill>
                            <a:schemeClr val="tx1"/>
                          </a:solidFill>
                          <a:effectLst/>
                          <a:latin typeface="Arial" pitchFamily="34" charset="0"/>
                          <a:ea typeface="+mn-ea"/>
                          <a:cs typeface="Arial" pitchFamily="34" charset="0"/>
                        </a:rPr>
                        <a:t>Yes</a:t>
                      </a:r>
                      <a:endParaRPr lang="en-ZA" sz="1000" b="1" kern="1200" dirty="0">
                        <a:solidFill>
                          <a:schemeClr val="tx1"/>
                        </a:solidFill>
                        <a:effectLst/>
                        <a:latin typeface="Arial"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52400">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Universal Service and Access </a:t>
                      </a:r>
                      <a:r>
                        <a:rPr lang="en-ZA" sz="1000" b="1" kern="1200" dirty="0" smtClean="0">
                          <a:solidFill>
                            <a:schemeClr val="tx1"/>
                          </a:solidFill>
                          <a:effectLst/>
                          <a:latin typeface="Arial" pitchFamily="34" charset="0"/>
                          <a:ea typeface="+mn-ea"/>
                          <a:cs typeface="Arial" pitchFamily="34" charset="0"/>
                        </a:rPr>
                        <a:t>Agency (USAASA)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Yes</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lnSpc>
                          <a:spcPct val="115000"/>
                        </a:lnSpc>
                        <a:spcAft>
                          <a:spcPts val="0"/>
                        </a:spcAft>
                      </a:pPr>
                      <a:r>
                        <a:rPr lang="en-ZA" sz="1000" b="1" kern="1200" dirty="0" smtClean="0">
                          <a:solidFill>
                            <a:schemeClr val="tx1"/>
                          </a:solidFill>
                          <a:effectLst/>
                          <a:latin typeface="Arial" pitchFamily="34" charset="0"/>
                          <a:ea typeface="+mn-ea"/>
                          <a:cs typeface="Arial" pitchFamily="34" charset="0"/>
                        </a:rPr>
                        <a:t>Partly</a:t>
                      </a:r>
                      <a:endParaRPr lang="en-ZA" sz="1000" b="1" kern="1200" dirty="0">
                        <a:solidFill>
                          <a:schemeClr val="tx1"/>
                        </a:solidFill>
                        <a:effectLst/>
                        <a:latin typeface="Arial"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52400">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Universal Service and Access </a:t>
                      </a:r>
                      <a:r>
                        <a:rPr lang="en-ZA" sz="1000" b="1" kern="1200" dirty="0" smtClean="0">
                          <a:solidFill>
                            <a:schemeClr val="tx1"/>
                          </a:solidFill>
                          <a:effectLst/>
                          <a:latin typeface="Arial" pitchFamily="34" charset="0"/>
                          <a:ea typeface="+mn-ea"/>
                          <a:cs typeface="Arial" pitchFamily="34" charset="0"/>
                        </a:rPr>
                        <a:t>Fund (USAF)</a:t>
                      </a:r>
                    </a:p>
                    <a:p>
                      <a:pPr marL="0" lvl="1" indent="0" algn="l" defTabSz="914400" rtl="0" eaLnBrk="1" latinLnBrk="0" hangingPunct="1">
                        <a:lnSpc>
                          <a:spcPct val="115000"/>
                        </a:lnSpc>
                        <a:spcAft>
                          <a:spcPts val="0"/>
                        </a:spcAft>
                      </a:pPr>
                      <a:endParaRPr lang="en-ZA" sz="1000" b="1" kern="1200" dirty="0" smtClean="0">
                        <a:solidFill>
                          <a:schemeClr val="tx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Yes</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latinLnBrk="0" hangingPunct="1">
                        <a:lnSpc>
                          <a:spcPct val="115000"/>
                        </a:lnSpc>
                        <a:spcAft>
                          <a:spcPts val="0"/>
                        </a:spcAft>
                      </a:pPr>
                      <a:r>
                        <a:rPr lang="en-ZA" sz="1000" b="1" kern="1200" dirty="0" smtClean="0">
                          <a:solidFill>
                            <a:schemeClr val="tx1"/>
                          </a:solidFill>
                          <a:effectLst/>
                          <a:latin typeface="Arial" pitchFamily="34" charset="0"/>
                          <a:ea typeface="+mn-ea"/>
                          <a:cs typeface="Arial" pitchFamily="34" charset="0"/>
                        </a:rPr>
                        <a:t>No</a:t>
                      </a:r>
                      <a:endParaRPr lang="en-ZA" sz="1000" b="1" kern="1200" dirty="0">
                        <a:solidFill>
                          <a:schemeClr val="tx1"/>
                        </a:solidFill>
                        <a:effectLst/>
                        <a:latin typeface="Arial"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7534">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State Information Technology Agency (SITA</a:t>
                      </a:r>
                      <a:r>
                        <a:rPr lang="en-ZA" sz="1000" b="1" kern="1200" dirty="0" smtClean="0">
                          <a:solidFill>
                            <a:schemeClr val="tx1"/>
                          </a:solidFill>
                          <a:effectLst/>
                          <a:latin typeface="Arial" pitchFamily="34" charset="0"/>
                          <a:ea typeface="+mn-ea"/>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Yes</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lnSpc>
                          <a:spcPct val="115000"/>
                        </a:lnSpc>
                        <a:spcAft>
                          <a:spcPts val="0"/>
                        </a:spcAft>
                      </a:pPr>
                      <a:r>
                        <a:rPr lang="en-ZA" sz="1000" b="1" kern="1200" dirty="0" smtClean="0">
                          <a:solidFill>
                            <a:schemeClr val="tx1"/>
                          </a:solidFill>
                          <a:effectLst/>
                          <a:latin typeface="Arial" pitchFamily="34" charset="0"/>
                          <a:ea typeface="+mn-ea"/>
                          <a:cs typeface="Arial" pitchFamily="34" charset="0"/>
                        </a:rPr>
                        <a:t>n/a</a:t>
                      </a:r>
                      <a:endParaRPr lang="en-ZA" sz="1000" b="1" kern="1200" dirty="0">
                        <a:solidFill>
                          <a:schemeClr val="tx1"/>
                        </a:solidFill>
                        <a:effectLst/>
                        <a:latin typeface="Arial"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11204">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The South African Post Office SOC </a:t>
                      </a:r>
                      <a:r>
                        <a:rPr lang="en-ZA" sz="1000" b="1" kern="1200" dirty="0" smtClean="0">
                          <a:solidFill>
                            <a:schemeClr val="tx1"/>
                          </a:solidFill>
                          <a:effectLst/>
                          <a:latin typeface="Arial" pitchFamily="34" charset="0"/>
                          <a:ea typeface="+mn-ea"/>
                          <a:cs typeface="Arial" pitchFamily="34" charset="0"/>
                        </a:rPr>
                        <a:t>Ltd (SAPO)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a:solidFill>
                            <a:schemeClr val="tx1"/>
                          </a:solidFill>
                          <a:effectLst/>
                          <a:latin typeface="Arial" pitchFamily="34" charset="0"/>
                          <a:cs typeface="Arial" pitchFamily="34" charset="0"/>
                        </a:rPr>
                        <a:t>No</a:t>
                      </a:r>
                      <a:endParaRPr lang="en-ZA" sz="100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n/a</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n/a</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8147">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National Electronic Media Institute of South Africa (</a:t>
                      </a:r>
                      <a:r>
                        <a:rPr lang="en-ZA" sz="1000" b="1" kern="1200" dirty="0" smtClean="0">
                          <a:solidFill>
                            <a:schemeClr val="tx1"/>
                          </a:solidFill>
                          <a:effectLst/>
                          <a:latin typeface="Arial" pitchFamily="34" charset="0"/>
                          <a:ea typeface="+mn-ea"/>
                          <a:cs typeface="Arial" pitchFamily="34" charset="0"/>
                        </a:rPr>
                        <a:t>NEMISA)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No</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n/a</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n/a</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11204">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Broadband </a:t>
                      </a:r>
                      <a:r>
                        <a:rPr lang="en-ZA" sz="1000" b="1" kern="1200" dirty="0" err="1">
                          <a:solidFill>
                            <a:schemeClr val="tx1"/>
                          </a:solidFill>
                          <a:effectLst/>
                          <a:latin typeface="Arial" pitchFamily="34" charset="0"/>
                          <a:ea typeface="+mn-ea"/>
                          <a:cs typeface="Arial" pitchFamily="34" charset="0"/>
                        </a:rPr>
                        <a:t>Infraco</a:t>
                      </a:r>
                      <a:r>
                        <a:rPr lang="en-ZA" sz="1000" b="1" kern="1200" dirty="0">
                          <a:solidFill>
                            <a:schemeClr val="tx1"/>
                          </a:solidFill>
                          <a:effectLst/>
                          <a:latin typeface="Arial" pitchFamily="34" charset="0"/>
                          <a:ea typeface="+mn-ea"/>
                          <a:cs typeface="Arial" pitchFamily="34" charset="0"/>
                        </a:rPr>
                        <a:t> (BBI</a:t>
                      </a:r>
                      <a:r>
                        <a:rPr lang="en-ZA" sz="1000" b="1" kern="1200" dirty="0" smtClean="0">
                          <a:solidFill>
                            <a:schemeClr val="tx1"/>
                          </a:solidFill>
                          <a:effectLst/>
                          <a:latin typeface="Arial" pitchFamily="34" charset="0"/>
                          <a:ea typeface="+mn-ea"/>
                          <a:cs typeface="Arial"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a:solidFill>
                            <a:schemeClr val="tx1"/>
                          </a:solidFill>
                          <a:effectLst/>
                          <a:latin typeface="Arial" pitchFamily="34" charset="0"/>
                          <a:cs typeface="Arial" pitchFamily="34" charset="0"/>
                        </a:rPr>
                        <a:t>No</a:t>
                      </a:r>
                      <a:endParaRPr lang="en-ZA" sz="100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a:solidFill>
                            <a:schemeClr val="tx1"/>
                          </a:solidFill>
                          <a:effectLst/>
                          <a:latin typeface="Arial" pitchFamily="34" charset="0"/>
                          <a:cs typeface="Arial" pitchFamily="34" charset="0"/>
                        </a:rPr>
                        <a:t>n/a</a:t>
                      </a:r>
                      <a:endParaRPr lang="en-ZA" sz="100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n/a</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11204">
                <a:tc>
                  <a:txBody>
                    <a:bodyPr/>
                    <a:lstStyle/>
                    <a:p>
                      <a:pPr marL="0" lvl="1" indent="0" algn="l" defTabSz="914400" rtl="0" eaLnBrk="1" latinLnBrk="0" hangingPunct="1">
                        <a:lnSpc>
                          <a:spcPct val="115000"/>
                        </a:lnSpc>
                        <a:spcAft>
                          <a:spcPts val="0"/>
                        </a:spcAft>
                      </a:pPr>
                      <a:r>
                        <a:rPr lang="en-ZA" sz="1000" b="1" kern="1200" dirty="0">
                          <a:solidFill>
                            <a:schemeClr val="tx1"/>
                          </a:solidFill>
                          <a:effectLst/>
                          <a:latin typeface="Arial" pitchFamily="34" charset="0"/>
                          <a:ea typeface="+mn-ea"/>
                          <a:cs typeface="Arial" pitchFamily="34" charset="0"/>
                        </a:rPr>
                        <a:t>ZA. Domain Name </a:t>
                      </a:r>
                      <a:r>
                        <a:rPr lang="en-ZA" sz="1000" b="1" kern="1200" dirty="0" smtClean="0">
                          <a:solidFill>
                            <a:schemeClr val="tx1"/>
                          </a:solidFill>
                          <a:effectLst/>
                          <a:latin typeface="Arial" pitchFamily="34" charset="0"/>
                          <a:ea typeface="+mn-ea"/>
                          <a:cs typeface="Arial" pitchFamily="34" charset="0"/>
                        </a:rPr>
                        <a:t>Authority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b="0" dirty="0">
                          <a:solidFill>
                            <a:schemeClr val="tx1"/>
                          </a:solidFill>
                          <a:effectLst/>
                          <a:latin typeface="Arial" pitchFamily="34" charset="0"/>
                          <a:cs typeface="Arial" pitchFamily="34" charset="0"/>
                        </a:rPr>
                        <a:t>No</a:t>
                      </a:r>
                      <a:endParaRPr lang="en-ZA" sz="10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b="0" dirty="0">
                          <a:solidFill>
                            <a:schemeClr val="tx1"/>
                          </a:solidFill>
                          <a:effectLst/>
                          <a:latin typeface="Arial" pitchFamily="34" charset="0"/>
                          <a:cs typeface="Arial" pitchFamily="34" charset="0"/>
                        </a:rPr>
                        <a:t>n/a</a:t>
                      </a:r>
                      <a:endParaRPr lang="en-ZA" sz="1000" b="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ZA" sz="1000" dirty="0">
                          <a:solidFill>
                            <a:schemeClr val="tx1"/>
                          </a:solidFill>
                          <a:effectLst/>
                          <a:latin typeface="Arial" pitchFamily="34" charset="0"/>
                          <a:cs typeface="Arial" pitchFamily="34" charset="0"/>
                        </a:rPr>
                        <a:t>n/a</a:t>
                      </a:r>
                      <a:endParaRPr lang="en-ZA" sz="10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7" name="Rectangle 6"/>
          <p:cNvSpPr/>
          <p:nvPr/>
        </p:nvSpPr>
        <p:spPr>
          <a:xfrm>
            <a:off x="7478448" y="3200400"/>
            <a:ext cx="1665552" cy="652882"/>
          </a:xfrm>
          <a:prstGeom prst="rect">
            <a:avLst/>
          </a:prstGeom>
        </p:spPr>
        <p:txBody>
          <a:bodyPr wrap="square" lIns="80147" tIns="40074" rIns="80147" bIns="40074" anchor="t">
            <a:spAutoFit/>
          </a:bodyPr>
          <a:lstStyle/>
          <a:p>
            <a:pPr>
              <a:lnSpc>
                <a:spcPct val="150000"/>
              </a:lnSpc>
              <a:spcAft>
                <a:spcPts val="526"/>
              </a:spcAft>
            </a:pPr>
            <a:r>
              <a:rPr lang="en-US" sz="1100" b="1" dirty="0" smtClean="0">
                <a:latin typeface="Arial" pitchFamily="34" charset="0"/>
                <a:cs typeface="Arial" pitchFamily="34" charset="0"/>
              </a:rPr>
              <a:t>No findings</a:t>
            </a:r>
            <a:endParaRPr lang="en-US" sz="1100" b="1" dirty="0">
              <a:latin typeface="Arial" pitchFamily="34" charset="0"/>
              <a:cs typeface="Arial" pitchFamily="34" charset="0"/>
            </a:endParaRPr>
          </a:p>
          <a:p>
            <a:pPr>
              <a:lnSpc>
                <a:spcPct val="150000"/>
              </a:lnSpc>
              <a:spcAft>
                <a:spcPts val="526"/>
              </a:spcAft>
            </a:pPr>
            <a:r>
              <a:rPr lang="en-US" sz="1100" b="1" dirty="0" smtClean="0">
                <a:latin typeface="Arial" pitchFamily="34" charset="0"/>
                <a:cs typeface="Arial" pitchFamily="34" charset="0"/>
              </a:rPr>
              <a:t>Findings noted</a:t>
            </a:r>
            <a:endParaRPr lang="en-US" sz="1100" b="1" dirty="0">
              <a:latin typeface="Arial" pitchFamily="34" charset="0"/>
              <a:cs typeface="Arial" pitchFamily="34" charset="0"/>
            </a:endParaRPr>
          </a:p>
        </p:txBody>
      </p:sp>
      <p:sp>
        <p:nvSpPr>
          <p:cNvPr id="8" name="Rectangle 7"/>
          <p:cNvSpPr/>
          <p:nvPr/>
        </p:nvSpPr>
        <p:spPr>
          <a:xfrm>
            <a:off x="7212158" y="3242865"/>
            <a:ext cx="179241" cy="189980"/>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9" name="Rectangle 8"/>
          <p:cNvSpPr/>
          <p:nvPr/>
        </p:nvSpPr>
        <p:spPr>
          <a:xfrm>
            <a:off x="7212158" y="3584251"/>
            <a:ext cx="179241" cy="189980"/>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Tree>
    <p:extLst>
      <p:ext uri="{BB962C8B-B14F-4D97-AF65-F5344CB8AC3E}">
        <p14:creationId xmlns:p14="http://schemas.microsoft.com/office/powerpoint/2010/main" xmlns="" val="3613244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219200"/>
            <a:ext cx="8411119"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bg1"/>
                </a:solidFill>
                <a:latin typeface="Arial" pitchFamily="34" charset="0"/>
                <a:cs typeface="Arial" pitchFamily="34" charset="0"/>
              </a:rPr>
              <a:t>National Development Plan (Chapter </a:t>
            </a:r>
            <a:r>
              <a:rPr lang="en-ZA" b="1" dirty="0">
                <a:solidFill>
                  <a:schemeClr val="bg1"/>
                </a:solidFill>
                <a:latin typeface="Arial" pitchFamily="34" charset="0"/>
                <a:cs typeface="Arial" pitchFamily="34" charset="0"/>
              </a:rPr>
              <a:t>4</a:t>
            </a:r>
            <a:r>
              <a:rPr lang="en-ZA" b="1" dirty="0" smtClean="0">
                <a:solidFill>
                  <a:schemeClr val="bg1"/>
                </a:solidFill>
                <a:latin typeface="Arial" pitchFamily="34" charset="0"/>
                <a:cs typeface="Arial" pitchFamily="34" charset="0"/>
              </a:rPr>
              <a:t>)</a:t>
            </a:r>
          </a:p>
          <a:p>
            <a:pPr algn="ctr"/>
            <a:r>
              <a:rPr lang="en-ZA" sz="1200" dirty="0" smtClean="0">
                <a:solidFill>
                  <a:schemeClr val="bg1"/>
                </a:solidFill>
                <a:latin typeface="Arial" pitchFamily="34" charset="0"/>
                <a:cs typeface="Arial" pitchFamily="34" charset="0"/>
              </a:rPr>
              <a:t>Information and communications infrastructure</a:t>
            </a:r>
            <a:endParaRPr lang="en-ZA" sz="1200" dirty="0">
              <a:solidFill>
                <a:schemeClr val="bg1"/>
              </a:solidFill>
              <a:latin typeface="Arial" pitchFamily="34" charset="0"/>
              <a:cs typeface="Arial" pitchFamily="34" charset="0"/>
            </a:endParaRPr>
          </a:p>
        </p:txBody>
      </p:sp>
      <p:sp>
        <p:nvSpPr>
          <p:cNvPr id="10" name="Down Arrow 9"/>
          <p:cNvSpPr/>
          <p:nvPr/>
        </p:nvSpPr>
        <p:spPr>
          <a:xfrm>
            <a:off x="4343400" y="2046514"/>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2743200" y="2379000"/>
            <a:ext cx="3657600" cy="28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bg1"/>
                </a:solidFill>
                <a:latin typeface="Arial" pitchFamily="34" charset="0"/>
                <a:cs typeface="Arial" pitchFamily="34" charset="0"/>
              </a:rPr>
              <a:t>MTSF: (Outcome </a:t>
            </a:r>
            <a:r>
              <a:rPr lang="en-ZA" sz="1400" dirty="0">
                <a:solidFill>
                  <a:schemeClr val="bg1"/>
                </a:solidFill>
                <a:latin typeface="Arial" pitchFamily="34" charset="0"/>
                <a:cs typeface="Arial" pitchFamily="34" charset="0"/>
              </a:rPr>
              <a:t>6</a:t>
            </a:r>
            <a:r>
              <a:rPr lang="en-ZA" sz="1400" dirty="0" smtClean="0">
                <a:solidFill>
                  <a:schemeClr val="bg1"/>
                </a:solidFill>
                <a:latin typeface="Arial" pitchFamily="34" charset="0"/>
                <a:cs typeface="Arial" pitchFamily="34" charset="0"/>
              </a:rPr>
              <a:t>)</a:t>
            </a:r>
            <a:endParaRPr lang="en-ZA" sz="1400" dirty="0">
              <a:solidFill>
                <a:schemeClr val="bg1"/>
              </a:solidFill>
              <a:latin typeface="Arial" pitchFamily="34" charset="0"/>
              <a:cs typeface="Arial" pitchFamily="34" charset="0"/>
            </a:endParaRPr>
          </a:p>
        </p:txBody>
      </p:sp>
      <p:sp>
        <p:nvSpPr>
          <p:cNvPr id="12" name="Rounded Rectangle 11"/>
          <p:cNvSpPr/>
          <p:nvPr/>
        </p:nvSpPr>
        <p:spPr>
          <a:xfrm>
            <a:off x="457199" y="4191000"/>
            <a:ext cx="1440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schemeClr val="bg1"/>
                </a:solidFill>
                <a:latin typeface="Arial" pitchFamily="34" charset="0"/>
                <a:cs typeface="Arial" pitchFamily="34" charset="0"/>
              </a:rPr>
              <a:t>ICT policy review</a:t>
            </a:r>
          </a:p>
        </p:txBody>
      </p:sp>
      <p:sp>
        <p:nvSpPr>
          <p:cNvPr id="13" name="Rounded Rectangle 12"/>
          <p:cNvSpPr/>
          <p:nvPr/>
        </p:nvSpPr>
        <p:spPr>
          <a:xfrm>
            <a:off x="1981200" y="4194101"/>
            <a:ext cx="1620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schemeClr val="bg1"/>
                </a:solidFill>
                <a:latin typeface="Arial" pitchFamily="34" charset="0"/>
                <a:cs typeface="Arial" pitchFamily="34" charset="0"/>
              </a:rPr>
              <a:t>National e-Strategy</a:t>
            </a:r>
          </a:p>
        </p:txBody>
      </p:sp>
      <p:sp>
        <p:nvSpPr>
          <p:cNvPr id="14" name="Rounded Rectangle 13"/>
          <p:cNvSpPr/>
          <p:nvPr/>
        </p:nvSpPr>
        <p:spPr>
          <a:xfrm>
            <a:off x="3740001" y="4194101"/>
            <a:ext cx="1620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schemeClr val="bg1"/>
                </a:solidFill>
                <a:latin typeface="Arial" pitchFamily="34" charset="0"/>
                <a:cs typeface="Arial" pitchFamily="34" charset="0"/>
              </a:rPr>
              <a:t>E-Government</a:t>
            </a:r>
          </a:p>
        </p:txBody>
      </p:sp>
      <p:sp>
        <p:nvSpPr>
          <p:cNvPr id="15" name="Rounded Rectangle 14"/>
          <p:cNvSpPr/>
          <p:nvPr/>
        </p:nvSpPr>
        <p:spPr>
          <a:xfrm>
            <a:off x="5469000" y="4194101"/>
            <a:ext cx="1620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schemeClr val="bg1"/>
                </a:solidFill>
                <a:latin typeface="Arial" pitchFamily="34" charset="0"/>
                <a:cs typeface="Arial" pitchFamily="34" charset="0"/>
              </a:rPr>
              <a:t>Unlocking the potential of SMMEs</a:t>
            </a:r>
          </a:p>
        </p:txBody>
      </p:sp>
      <p:sp>
        <p:nvSpPr>
          <p:cNvPr id="16" name="Rounded Rectangle 15"/>
          <p:cNvSpPr/>
          <p:nvPr/>
        </p:nvSpPr>
        <p:spPr>
          <a:xfrm>
            <a:off x="7172119" y="4194101"/>
            <a:ext cx="1620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dirty="0">
                <a:solidFill>
                  <a:schemeClr val="bg1"/>
                </a:solidFill>
                <a:latin typeface="Arial" pitchFamily="34" charset="0"/>
                <a:cs typeface="Arial" pitchFamily="34" charset="0"/>
              </a:rPr>
              <a:t>Make high-speed broadband internet universally</a:t>
            </a:r>
          </a:p>
          <a:p>
            <a:pPr algn="ctr"/>
            <a:r>
              <a:rPr lang="en-ZA" sz="1100" dirty="0">
                <a:solidFill>
                  <a:schemeClr val="bg1"/>
                </a:solidFill>
                <a:latin typeface="Arial" pitchFamily="34" charset="0"/>
                <a:cs typeface="Arial" pitchFamily="34" charset="0"/>
              </a:rPr>
              <a:t>available at competitive prices.</a:t>
            </a:r>
          </a:p>
        </p:txBody>
      </p:sp>
      <p:sp>
        <p:nvSpPr>
          <p:cNvPr id="18" name="Rectangle 17"/>
          <p:cNvSpPr/>
          <p:nvPr/>
        </p:nvSpPr>
        <p:spPr>
          <a:xfrm>
            <a:off x="6781800" y="5475324"/>
            <a:ext cx="1920319" cy="6151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itchFamily="34" charset="0"/>
                <a:cs typeface="Arial" pitchFamily="34" charset="0"/>
              </a:rPr>
              <a:t>Programme 5 : ICT Infrastructure Support</a:t>
            </a:r>
            <a:endParaRPr lang="en-ZA" sz="1100" dirty="0">
              <a:solidFill>
                <a:schemeClr val="bg1"/>
              </a:solidFill>
              <a:latin typeface="Arial" pitchFamily="34" charset="0"/>
              <a:cs typeface="Arial" pitchFamily="34" charset="0"/>
            </a:endParaRPr>
          </a:p>
        </p:txBody>
      </p:sp>
      <p:sp>
        <p:nvSpPr>
          <p:cNvPr id="19" name="Rectangle 18"/>
          <p:cNvSpPr/>
          <p:nvPr/>
        </p:nvSpPr>
        <p:spPr>
          <a:xfrm>
            <a:off x="457200" y="5475324"/>
            <a:ext cx="2819400" cy="6151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itchFamily="34" charset="0"/>
                <a:cs typeface="Arial" pitchFamily="34" charset="0"/>
              </a:rPr>
              <a:t>Programme 3: Policy</a:t>
            </a:r>
            <a:r>
              <a:rPr lang="en-ZA" sz="1100" b="1" dirty="0">
                <a:solidFill>
                  <a:schemeClr val="bg1"/>
                </a:solidFill>
                <a:latin typeface="Arial" pitchFamily="34" charset="0"/>
                <a:cs typeface="Arial" pitchFamily="34" charset="0"/>
              </a:rPr>
              <a:t>, Research </a:t>
            </a:r>
            <a:r>
              <a:rPr lang="en-ZA" sz="1100" b="1" dirty="0" smtClean="0">
                <a:solidFill>
                  <a:schemeClr val="bg1"/>
                </a:solidFill>
                <a:latin typeface="Arial" pitchFamily="34" charset="0"/>
                <a:cs typeface="Arial" pitchFamily="34" charset="0"/>
              </a:rPr>
              <a:t>and Capacity Development</a:t>
            </a:r>
            <a:endParaRPr lang="en-ZA" sz="1100" dirty="0">
              <a:solidFill>
                <a:schemeClr val="bg1"/>
              </a:solidFill>
              <a:latin typeface="Arial" pitchFamily="34" charset="0"/>
              <a:cs typeface="Arial" pitchFamily="34" charset="0"/>
            </a:endParaRPr>
          </a:p>
        </p:txBody>
      </p:sp>
      <p:sp>
        <p:nvSpPr>
          <p:cNvPr id="22" name="Left Brace 21"/>
          <p:cNvSpPr/>
          <p:nvPr/>
        </p:nvSpPr>
        <p:spPr>
          <a:xfrm rot="5400000">
            <a:off x="4345803" y="-78605"/>
            <a:ext cx="557710" cy="833492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3" name="Left Brace 22"/>
          <p:cNvSpPr/>
          <p:nvPr/>
        </p:nvSpPr>
        <p:spPr>
          <a:xfrm rot="16200000">
            <a:off x="4537864" y="1350911"/>
            <a:ext cx="519611" cy="7930663"/>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Narrow"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18</a:t>
            </a:fld>
            <a:endParaRPr lang="en-US" dirty="0">
              <a:solidFill>
                <a:schemeClr val="bg1"/>
              </a:solidFill>
            </a:endParaRPr>
          </a:p>
        </p:txBody>
      </p:sp>
      <p:graphicFrame>
        <p:nvGraphicFramePr>
          <p:cNvPr id="3" name="Diagram 2"/>
          <p:cNvGraphicFramePr/>
          <p:nvPr>
            <p:extLst>
              <p:ext uri="{D42A27DB-BD31-4B8C-83A1-F6EECF244321}">
                <p14:modId xmlns:p14="http://schemas.microsoft.com/office/powerpoint/2010/main" xmlns="" val="3047961901"/>
              </p:ext>
            </p:extLst>
          </p:nvPr>
        </p:nvGraphicFramePr>
        <p:xfrm>
          <a:off x="3505200" y="2659607"/>
          <a:ext cx="2464342" cy="1378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47800" y="685800"/>
            <a:ext cx="6858000" cy="369332"/>
          </a:xfrm>
          <a:prstGeom prst="rect">
            <a:avLst/>
          </a:prstGeom>
        </p:spPr>
        <p:txBody>
          <a:bodyPr wrap="square">
            <a:spAutoFit/>
          </a:bodyPr>
          <a:lstStyle/>
          <a:p>
            <a:r>
              <a:rPr lang="en-ZA" b="1" dirty="0">
                <a:solidFill>
                  <a:srgbClr val="00A9A4"/>
                </a:solidFill>
                <a:latin typeface="Arial" pitchFamily="34" charset="0"/>
                <a:cs typeface="Arial" pitchFamily="34" charset="0"/>
              </a:rPr>
              <a:t>Strategic alignment of portfolio – </a:t>
            </a:r>
            <a:r>
              <a:rPr lang="en-ZA" b="1" dirty="0" smtClean="0">
                <a:solidFill>
                  <a:srgbClr val="00A9A4"/>
                </a:solidFill>
                <a:latin typeface="Arial" pitchFamily="34" charset="0"/>
                <a:cs typeface="Arial" pitchFamily="34" charset="0"/>
              </a:rPr>
              <a:t>DTPS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sp>
        <p:nvSpPr>
          <p:cNvPr id="21" name="Rectangle 20"/>
          <p:cNvSpPr/>
          <p:nvPr/>
        </p:nvSpPr>
        <p:spPr>
          <a:xfrm>
            <a:off x="3601201" y="5452625"/>
            <a:ext cx="3028200" cy="6378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itchFamily="34" charset="0"/>
                <a:cs typeface="Arial" pitchFamily="34" charset="0"/>
              </a:rPr>
              <a:t>Programme </a:t>
            </a:r>
            <a:r>
              <a:rPr lang="en-ZA" sz="1100" b="1" dirty="0">
                <a:solidFill>
                  <a:schemeClr val="bg1"/>
                </a:solidFill>
                <a:latin typeface="Arial" pitchFamily="34" charset="0"/>
                <a:cs typeface="Arial" pitchFamily="34" charset="0"/>
              </a:rPr>
              <a:t>4</a:t>
            </a:r>
            <a:r>
              <a:rPr lang="en-ZA" sz="1100" b="1" dirty="0" smtClean="0">
                <a:solidFill>
                  <a:schemeClr val="bg1"/>
                </a:solidFill>
                <a:latin typeface="Arial" pitchFamily="34" charset="0"/>
                <a:cs typeface="Arial" pitchFamily="34" charset="0"/>
              </a:rPr>
              <a:t> : ICT Enterprise Development and SOE Oversight</a:t>
            </a:r>
            <a:endParaRPr lang="en-ZA"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46117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19</a:t>
            </a:fld>
            <a:endParaRPr lang="en-US" dirty="0">
              <a:solidFill>
                <a:schemeClr val="bg1"/>
              </a:solidFill>
            </a:endParaRPr>
          </a:p>
        </p:txBody>
      </p:sp>
      <p:sp>
        <p:nvSpPr>
          <p:cNvPr id="7" name="Rectangle 6"/>
          <p:cNvSpPr/>
          <p:nvPr/>
        </p:nvSpPr>
        <p:spPr>
          <a:xfrm>
            <a:off x="1066800" y="685800"/>
            <a:ext cx="6858000" cy="369332"/>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Key objectives per  ENE vs Targets – DTPS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1013756150"/>
              </p:ext>
            </p:extLst>
          </p:nvPr>
        </p:nvGraphicFramePr>
        <p:xfrm>
          <a:off x="228600" y="1055132"/>
          <a:ext cx="8305800" cy="4278868"/>
        </p:xfrm>
        <a:graphic>
          <a:graphicData uri="http://schemas.openxmlformats.org/drawingml/2006/table">
            <a:tbl>
              <a:tblPr firstRow="1" bandRow="1"/>
              <a:tblGrid>
                <a:gridCol w="3048000"/>
                <a:gridCol w="2286000"/>
                <a:gridCol w="1600200"/>
                <a:gridCol w="1371600"/>
              </a:tblGrid>
              <a:tr h="316468">
                <a:tc gridSpan="4">
                  <a:txBody>
                    <a:bodyPr/>
                    <a:lstStyle/>
                    <a:p>
                      <a:pPr algn="ctr" rtl="0" fontAlgn="ctr"/>
                      <a:r>
                        <a:rPr lang="en-ZA" sz="1200" b="1" i="0" u="none" strike="noStrike" dirty="0">
                          <a:solidFill>
                            <a:srgbClr val="FFFFFF"/>
                          </a:solidFill>
                          <a:effectLst/>
                          <a:latin typeface="Arial" pitchFamily="34" charset="0"/>
                          <a:cs typeface="Arial" pitchFamily="34" charset="0"/>
                        </a:rPr>
                        <a:t>Programme 3: ICT Policy, Research and Development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04800">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APP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smtClean="0">
                          <a:solidFill>
                            <a:srgbClr val="FFFFFF"/>
                          </a:solidFill>
                          <a:effectLst/>
                          <a:latin typeface="Arial" pitchFamily="34" charset="0"/>
                          <a:cs typeface="Arial" pitchFamily="34" charset="0"/>
                        </a:rPr>
                        <a:t>Performance target </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Comment/Observation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r>
              <a:tr h="914400">
                <a:tc>
                  <a:txBody>
                    <a:bodyPr/>
                    <a:lstStyle/>
                    <a:p>
                      <a:pPr algn="l" rtl="0" fontAlgn="t"/>
                      <a:r>
                        <a:rPr lang="en-ZA" sz="1000" b="0" i="0" u="none" strike="noStrike" dirty="0" smtClean="0">
                          <a:solidFill>
                            <a:srgbClr val="FFFFFF"/>
                          </a:solidFill>
                          <a:effectLst/>
                          <a:latin typeface="Arial" pitchFamily="34" charset="0"/>
                          <a:cs typeface="Arial" pitchFamily="34" charset="0"/>
                        </a:rPr>
                        <a:t>•Develop and implement ICT Policy and legislation aimed at improving access to and the affordability of ICT</a:t>
                      </a:r>
                      <a:br>
                        <a:rPr lang="en-ZA" sz="1000" b="0" i="0" u="none" strike="noStrike" dirty="0" smtClean="0">
                          <a:solidFill>
                            <a:srgbClr val="FFFFFF"/>
                          </a:solidFill>
                          <a:effectLst/>
                          <a:latin typeface="Arial" pitchFamily="34" charset="0"/>
                          <a:cs typeface="Arial" pitchFamily="34" charset="0"/>
                        </a:rPr>
                      </a:br>
                      <a:r>
                        <a:rPr lang="en-ZA" sz="1000" b="0" i="0" u="none" strike="noStrike" dirty="0" smtClean="0">
                          <a:solidFill>
                            <a:srgbClr val="FFFFFF"/>
                          </a:solidFill>
                          <a:effectLst/>
                          <a:latin typeface="Arial" pitchFamily="34" charset="0"/>
                          <a:cs typeface="Arial" pitchFamily="34" charset="0"/>
                        </a:rPr>
                        <a:t>by:</a:t>
                      </a:r>
                    </a:p>
                    <a:p>
                      <a:pPr marL="171450"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Developing, amending and implementing draft ICT legislation in line with the 2016 White Paper on</a:t>
                      </a:r>
                      <a:br>
                        <a:rPr lang="en-ZA" sz="1000" b="0" i="0" u="none" strike="noStrike" dirty="0" smtClean="0">
                          <a:solidFill>
                            <a:srgbClr val="FFFFFF"/>
                          </a:solidFill>
                          <a:effectLst/>
                          <a:latin typeface="Arial" pitchFamily="34" charset="0"/>
                          <a:cs typeface="Arial" pitchFamily="34" charset="0"/>
                        </a:rPr>
                      </a:br>
                      <a:r>
                        <a:rPr lang="en-ZA" sz="1000" b="0" i="0" u="none" strike="noStrike" dirty="0" smtClean="0">
                          <a:solidFill>
                            <a:srgbClr val="FFFFFF"/>
                          </a:solidFill>
                          <a:effectLst/>
                          <a:latin typeface="Arial" pitchFamily="34" charset="0"/>
                          <a:cs typeface="Arial" pitchFamily="34" charset="0"/>
                        </a:rPr>
                        <a:t>National Integrated ICT Policy by March 2020</a:t>
                      </a:r>
                    </a:p>
                    <a:p>
                      <a:pPr marL="0" indent="0" algn="l" rtl="0" fontAlgn="t">
                        <a:buFont typeface="Courier New" panose="02070309020205020404" pitchFamily="49" charset="0"/>
                        <a:buNone/>
                      </a:pPr>
                      <a:r>
                        <a:rPr lang="en-ZA" sz="1000" b="0" i="0" u="none" strike="noStrike" dirty="0" smtClean="0">
                          <a:solidFill>
                            <a:srgbClr val="FFFFFF"/>
                          </a:solidFill>
                          <a:effectLst/>
                          <a:latin typeface="Arial" pitchFamily="34" charset="0"/>
                          <a:cs typeface="Arial" pitchFamily="34" charset="0"/>
                        </a:rPr>
                        <a:t/>
                      </a:r>
                      <a:br>
                        <a:rPr lang="en-ZA" sz="1000" b="0" i="0" u="none" strike="noStrike" dirty="0" smtClean="0">
                          <a:solidFill>
                            <a:srgbClr val="FFFFFF"/>
                          </a:solidFill>
                          <a:effectLst/>
                          <a:latin typeface="Arial" pitchFamily="34" charset="0"/>
                          <a:cs typeface="Arial" pitchFamily="34" charset="0"/>
                        </a:rPr>
                      </a:b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 Develop </a:t>
                      </a:r>
                      <a:r>
                        <a:rPr lang="en-ZA" sz="1000" b="0" i="0" u="none" strike="noStrike" dirty="0">
                          <a:solidFill>
                            <a:srgbClr val="FFFFFF"/>
                          </a:solidFill>
                          <a:effectLst/>
                          <a:latin typeface="Arial" pitchFamily="34" charset="0"/>
                          <a:cs typeface="Arial" pitchFamily="34" charset="0"/>
                        </a:rPr>
                        <a:t>and implement ICT Policy and legislation aimed at improving access and affordability of </a:t>
                      </a:r>
                      <a:r>
                        <a:rPr lang="en-ZA" sz="1000" b="0" i="0" u="none" strike="noStrike" dirty="0" smtClean="0">
                          <a:solidFill>
                            <a:srgbClr val="FFFFFF"/>
                          </a:solidFill>
                          <a:effectLst/>
                          <a:latin typeface="Arial" pitchFamily="34" charset="0"/>
                          <a:cs typeface="Arial" pitchFamily="34" charset="0"/>
                        </a:rPr>
                        <a:t>ICTs.</a:t>
                      </a: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 Draft ICT</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Legislation developed </a:t>
                      </a:r>
                      <a:r>
                        <a:rPr lang="en-ZA" sz="1000" b="0" i="0" u="none" strike="noStrike" dirty="0">
                          <a:solidFill>
                            <a:srgbClr val="FFFFFF"/>
                          </a:solidFill>
                          <a:effectLst/>
                          <a:latin typeface="Arial" pitchFamily="34" charset="0"/>
                          <a:cs typeface="Arial" pitchFamily="34" charset="0"/>
                        </a:rPr>
                        <a:t>in </a:t>
                      </a:r>
                      <a:r>
                        <a:rPr lang="en-ZA" sz="1000" b="0" i="0" u="none" strike="noStrike" dirty="0" smtClean="0">
                          <a:solidFill>
                            <a:srgbClr val="FFFFFF"/>
                          </a:solidFill>
                          <a:effectLst/>
                          <a:latin typeface="Arial" pitchFamily="34" charset="0"/>
                          <a:cs typeface="Arial" pitchFamily="34" charset="0"/>
                        </a:rPr>
                        <a:t>line with </a:t>
                      </a:r>
                      <a:r>
                        <a:rPr lang="en-ZA" sz="1000" b="0" i="0" u="none" strike="noStrike" dirty="0">
                          <a:solidFill>
                            <a:srgbClr val="FFFFFF"/>
                          </a:solidFill>
                          <a:effectLst/>
                          <a:latin typeface="Arial" pitchFamily="34" charset="0"/>
                          <a:cs typeface="Arial" pitchFamily="34" charset="0"/>
                        </a:rPr>
                        <a:t>the </a:t>
                      </a:r>
                      <a:r>
                        <a:rPr lang="en-ZA" sz="1000" b="0" i="0" u="none" strike="noStrike" dirty="0" smtClean="0">
                          <a:solidFill>
                            <a:srgbClr val="FFFFFF"/>
                          </a:solidFill>
                          <a:effectLst/>
                          <a:latin typeface="Arial" pitchFamily="34" charset="0"/>
                          <a:cs typeface="Arial" pitchFamily="34" charset="0"/>
                        </a:rPr>
                        <a:t>National Integrated ICT Policy </a:t>
                      </a:r>
                      <a:r>
                        <a:rPr lang="en-ZA" sz="1000" b="0" i="0" u="none" strike="noStrike" dirty="0">
                          <a:solidFill>
                            <a:srgbClr val="FFFFFF"/>
                          </a:solidFill>
                          <a:effectLst/>
                          <a:latin typeface="Arial" pitchFamily="34" charset="0"/>
                          <a:cs typeface="Arial" pitchFamily="34" charset="0"/>
                        </a:rPr>
                        <a:t>White Paper</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t"/>
                      <a:r>
                        <a:rPr lang="en-ZA" sz="1000" b="0" i="0" u="none" strike="noStrike" baseline="0" dirty="0" smtClean="0">
                          <a:solidFill>
                            <a:srgbClr val="FFFFFF"/>
                          </a:solidFill>
                          <a:effectLst/>
                          <a:latin typeface="Arial" pitchFamily="34" charset="0"/>
                          <a:cs typeface="Arial" pitchFamily="34" charset="0"/>
                        </a:rPr>
                        <a:t>  I</a:t>
                      </a:r>
                      <a:r>
                        <a:rPr lang="en-ZA" sz="1000" b="0" i="0" u="none" strike="noStrike" dirty="0" smtClean="0">
                          <a:solidFill>
                            <a:srgbClr val="FFFFFF"/>
                          </a:solidFill>
                          <a:effectLst/>
                          <a:latin typeface="Arial" pitchFamily="34" charset="0"/>
                          <a:cs typeface="Arial" pitchFamily="34" charset="0"/>
                        </a:rPr>
                        <a:t>ncluded </a:t>
                      </a:r>
                      <a:r>
                        <a:rPr lang="en-ZA" sz="1000" b="0" i="0" u="none" strike="noStrike" dirty="0">
                          <a:solidFill>
                            <a:srgbClr val="FFFFFF"/>
                          </a:solidFill>
                          <a:effectLst/>
                          <a:latin typeface="Arial" pitchFamily="34" charset="0"/>
                          <a:cs typeface="Arial" pitchFamily="34" charset="0"/>
                        </a:rPr>
                        <a:t>in the 2017/18 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311883">
                <a:tc>
                  <a:txBody>
                    <a:bodyPr/>
                    <a:lstStyle/>
                    <a:p>
                      <a:pPr algn="l" rtl="0" fontAlgn="t"/>
                      <a:r>
                        <a:rPr lang="en-ZA" sz="1000" b="0" i="0" u="none" strike="noStrike" dirty="0" smtClean="0">
                          <a:solidFill>
                            <a:srgbClr val="FFFFFF"/>
                          </a:solidFill>
                          <a:effectLst/>
                          <a:latin typeface="Arial" pitchFamily="34" charset="0"/>
                          <a:cs typeface="Arial" pitchFamily="34" charset="0"/>
                        </a:rPr>
                        <a:t>Develop a national e-strategy that will give priority to e-government services by:</a:t>
                      </a:r>
                    </a:p>
                    <a:p>
                      <a:pPr marL="357188"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Establishing a national e-skills council by March 2019</a:t>
                      </a:r>
                    </a:p>
                    <a:p>
                      <a:pPr marL="349250"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Establishing the rapid deployment coordinating committee by March 2019</a:t>
                      </a:r>
                    </a:p>
                    <a:p>
                      <a:pPr marL="349250"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Launching the national ICT forum by March 2018</a:t>
                      </a:r>
                    </a:p>
                    <a:p>
                      <a:pPr marL="349250"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Facilitating, monitoring and reviewing the implementation of the national e-strategy by March 2020</a:t>
                      </a:r>
                    </a:p>
                    <a:p>
                      <a:pPr marL="349250"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 Facilitating, monitoring and evaluating the implementation of the integrated e-services programme by</a:t>
                      </a:r>
                      <a:br>
                        <a:rPr lang="en-ZA" sz="1000" b="0" i="0" u="none" strike="noStrike" dirty="0" smtClean="0">
                          <a:solidFill>
                            <a:srgbClr val="FFFFFF"/>
                          </a:solidFill>
                          <a:effectLst/>
                          <a:latin typeface="Arial" pitchFamily="34" charset="0"/>
                          <a:cs typeface="Arial" pitchFamily="34" charset="0"/>
                        </a:rPr>
                      </a:br>
                      <a:r>
                        <a:rPr lang="en-ZA" sz="1000" b="0" i="0" u="none" strike="noStrike" dirty="0" smtClean="0">
                          <a:solidFill>
                            <a:srgbClr val="FFFFFF"/>
                          </a:solidFill>
                          <a:effectLst/>
                          <a:latin typeface="Arial" pitchFamily="34" charset="0"/>
                          <a:cs typeface="Arial" pitchFamily="34" charset="0"/>
                        </a:rPr>
                        <a:t>March 2020</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Develop a National e-Strategy that will give priority to e-Government Services.</a:t>
                      </a:r>
                    </a:p>
                    <a:p>
                      <a:pPr marL="0" indent="0" algn="l" rtl="0" fontAlgn="t">
                        <a:buFont typeface="Arial" panose="020B0604020202020204" pitchFamily="34" charset="0"/>
                        <a:buNone/>
                      </a:pPr>
                      <a:endParaRPr lang="en-ZA" sz="1000" b="0" i="0" u="none" strike="noStrike" dirty="0" smtClean="0">
                        <a:solidFill>
                          <a:srgbClr val="FFFFFF"/>
                        </a:solidFill>
                        <a:effectLst/>
                        <a:latin typeface="Arial" pitchFamily="34" charset="0"/>
                        <a:cs typeface="Arial" pitchFamily="34" charset="0"/>
                      </a:endParaRPr>
                    </a:p>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Promote the growth and sustainability of ICT SMMEs through the development and implementation of the ICT SMME Strategy.</a:t>
                      </a:r>
                    </a:p>
                    <a:p>
                      <a:pPr marL="0" indent="0" algn="l" rtl="0" fontAlgn="t">
                        <a:buFont typeface="Arial" panose="020B0604020202020204" pitchFamily="34" charset="0"/>
                        <a:buNone/>
                      </a:pP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ICT SMME Strategy</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approved</a:t>
                      </a:r>
                    </a:p>
                    <a:p>
                      <a:pPr marL="0" indent="0" algn="l" rtl="0" fontAlgn="t">
                        <a:buFont typeface="Arial" panose="020B0604020202020204" pitchFamily="34" charset="0"/>
                        <a:buNone/>
                      </a:pPr>
                      <a:endParaRPr lang="en-ZA" sz="1000" b="0" i="0" u="none" strike="noStrike" dirty="0" smtClean="0">
                        <a:solidFill>
                          <a:srgbClr val="FFFFFF"/>
                        </a:solidFill>
                        <a:effectLst/>
                        <a:latin typeface="Arial" pitchFamily="34" charset="0"/>
                        <a:cs typeface="Arial" pitchFamily="34" charset="0"/>
                      </a:endParaRPr>
                    </a:p>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National</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e-Strategy</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approved</a:t>
                      </a:r>
                    </a:p>
                    <a:p>
                      <a:pPr marL="0" indent="0" algn="l" rtl="0" fontAlgn="t">
                        <a:buFont typeface="Arial" panose="020B0604020202020204" pitchFamily="34" charset="0"/>
                        <a:buNone/>
                      </a:pPr>
                      <a:endParaRPr lang="en-ZA" sz="1000" b="0" i="0" u="none" strike="noStrike" dirty="0" smtClean="0">
                        <a:solidFill>
                          <a:srgbClr val="FFFFFF"/>
                        </a:solidFill>
                        <a:effectLst/>
                        <a:latin typeface="Arial" pitchFamily="34" charset="0"/>
                        <a:cs typeface="Arial" pitchFamily="34" charset="0"/>
                      </a:endParaRPr>
                    </a:p>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e-Government</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Strategy approved</a:t>
                      </a:r>
                    </a:p>
                    <a:p>
                      <a:pPr marL="0" indent="0" algn="l" rtl="0" fontAlgn="t">
                        <a:buFont typeface="Arial" panose="020B0604020202020204" pitchFamily="34" charset="0"/>
                        <a:buNone/>
                      </a:pP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FFFFFF"/>
                          </a:solidFill>
                          <a:effectLst/>
                          <a:latin typeface="Arial" pitchFamily="34" charset="0"/>
                          <a:cs typeface="Arial" pitchFamily="34" charset="0"/>
                        </a:rPr>
                        <a:t>Included in the 2017/18 APP</a:t>
                      </a:r>
                    </a:p>
                    <a:p>
                      <a:pPr algn="l" rtl="0" fontAlgn="t"/>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14162902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a:t>
            </a:fld>
            <a:endParaRPr lang="en-US" dirty="0">
              <a:solidFill>
                <a:schemeClr val="bg1"/>
              </a:solidFill>
            </a:endParaRPr>
          </a:p>
        </p:txBody>
      </p:sp>
      <p:sp>
        <p:nvSpPr>
          <p:cNvPr id="9" name="Content Placeholder 8"/>
          <p:cNvSpPr>
            <a:spLocks noGrp="1"/>
          </p:cNvSpPr>
          <p:nvPr>
            <p:ph idx="1"/>
          </p:nvPr>
        </p:nvSpPr>
        <p:spPr>
          <a:xfrm>
            <a:off x="457200" y="914400"/>
            <a:ext cx="8229600" cy="5211763"/>
          </a:xfrm>
        </p:spPr>
        <p:txBody>
          <a:bodyPr>
            <a:normAutofit/>
          </a:bodyPr>
          <a:lstStyle/>
          <a:p>
            <a:pPr algn="ctr"/>
            <a:r>
              <a:rPr lang="en-US" sz="1600" dirty="0" smtClean="0">
                <a:latin typeface="Arial" pitchFamily="34" charset="0"/>
                <a:cs typeface="Arial" pitchFamily="34" charset="0"/>
              </a:rPr>
              <a:t>The Auditor-General of South Africa has a constitutional mandate and, </a:t>
            </a:r>
          </a:p>
          <a:p>
            <a:pPr algn="ctr"/>
            <a:r>
              <a:rPr lang="en-US" sz="1600" dirty="0" smtClean="0">
                <a:latin typeface="Arial" pitchFamily="34" charset="0"/>
                <a:cs typeface="Arial" pitchFamily="34" charset="0"/>
              </a:rPr>
              <a:t>as the Supreme Audit Institution (SAI) of South Africa, it exists to strengthen our</a:t>
            </a:r>
          </a:p>
          <a:p>
            <a:pPr algn="ctr"/>
            <a:r>
              <a:rPr lang="en-US" sz="1600" dirty="0" smtClean="0">
                <a:latin typeface="Arial" pitchFamily="34" charset="0"/>
                <a:cs typeface="Arial" pitchFamily="34" charset="0"/>
              </a:rPr>
              <a:t>country’s democracy by </a:t>
            </a:r>
            <a:r>
              <a:rPr lang="en-US" sz="1600" b="1" dirty="0" smtClean="0">
                <a:latin typeface="Arial" pitchFamily="34" charset="0"/>
                <a:cs typeface="Arial" pitchFamily="34" charset="0"/>
              </a:rPr>
              <a:t>enabling oversight, accountability and governance </a:t>
            </a:r>
            <a:r>
              <a:rPr lang="en-US" sz="1600" dirty="0" smtClean="0">
                <a:latin typeface="Arial" pitchFamily="34" charset="0"/>
                <a:cs typeface="Arial" pitchFamily="34" charset="0"/>
              </a:rPr>
              <a:t>in the </a:t>
            </a:r>
          </a:p>
          <a:p>
            <a:pPr algn="ctr"/>
            <a:r>
              <a:rPr lang="en-US" sz="1600" dirty="0" smtClean="0">
                <a:latin typeface="Arial" pitchFamily="34" charset="0"/>
                <a:cs typeface="Arial" pitchFamily="34" charset="0"/>
              </a:rPr>
              <a:t>public sector through auditing, thereby </a:t>
            </a:r>
            <a:r>
              <a:rPr lang="en-US" sz="1600" b="1" dirty="0" smtClean="0">
                <a:latin typeface="Arial" pitchFamily="34" charset="0"/>
                <a:cs typeface="Arial" pitchFamily="34" charset="0"/>
              </a:rPr>
              <a:t>building public confidence.</a:t>
            </a:r>
            <a:endParaRPr lang="en-US" sz="1600" dirty="0" smtClean="0">
              <a:latin typeface="Arial" pitchFamily="34" charset="0"/>
              <a:cs typeface="Arial" pitchFamily="34" charset="0"/>
            </a:endParaRPr>
          </a:p>
          <a:p>
            <a:pPr algn="ctr"/>
            <a:endParaRPr lang="en-US" sz="1600" dirty="0">
              <a:latin typeface="Arial" pitchFamily="34" charset="0"/>
              <a:cs typeface="Arial" pitchFamily="34" charset="0"/>
            </a:endParaRPr>
          </a:p>
        </p:txBody>
      </p:sp>
      <p:sp>
        <p:nvSpPr>
          <p:cNvPr id="10" name="Title 2"/>
          <p:cNvSpPr txBox="1">
            <a:spLocks/>
          </p:cNvSpPr>
          <p:nvPr/>
        </p:nvSpPr>
        <p:spPr>
          <a:xfrm>
            <a:off x="152400" y="152400"/>
            <a:ext cx="8305800" cy="3816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algn="l" defTabSz="914400" rtl="0" eaLnBrk="1" latinLnBrk="0" hangingPunct="1">
              <a:spcBef>
                <a:spcPct val="0"/>
              </a:spcBef>
              <a:buNone/>
              <a:defRPr sz="2400" b="1" kern="1200">
                <a:solidFill>
                  <a:srgbClr val="00A9A4"/>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100" dirty="0">
                <a:latin typeface="Arial" pitchFamily="34" charset="0"/>
                <a:cs typeface="Arial" pitchFamily="34" charset="0"/>
              </a:rPr>
              <a:t>Reputation promise/mission</a:t>
            </a:r>
            <a:endParaRPr lang="en-ZA" sz="2100" dirty="0">
              <a:latin typeface="Arial" pitchFamily="34" charset="0"/>
              <a:cs typeface="Arial" pitchFamily="34" charset="0"/>
            </a:endParaRPr>
          </a:p>
        </p:txBody>
      </p:sp>
    </p:spTree>
    <p:extLst>
      <p:ext uri="{BB962C8B-B14F-4D97-AF65-F5344CB8AC3E}">
        <p14:creationId xmlns:p14="http://schemas.microsoft.com/office/powerpoint/2010/main" xmlns="" val="440486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20</a:t>
            </a:fld>
            <a:endParaRPr lang="en-US" dirty="0">
              <a:solidFill>
                <a:schemeClr val="bg1"/>
              </a:solidFill>
            </a:endParaRPr>
          </a:p>
        </p:txBody>
      </p:sp>
      <p:sp>
        <p:nvSpPr>
          <p:cNvPr id="7" name="Rectangle 6"/>
          <p:cNvSpPr/>
          <p:nvPr/>
        </p:nvSpPr>
        <p:spPr>
          <a:xfrm>
            <a:off x="1066800" y="685800"/>
            <a:ext cx="6858000" cy="369332"/>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Key objectives per  ENE vs Targets – DTPS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284190052"/>
              </p:ext>
            </p:extLst>
          </p:nvPr>
        </p:nvGraphicFramePr>
        <p:xfrm>
          <a:off x="228601" y="1055132"/>
          <a:ext cx="8229599" cy="2831068"/>
        </p:xfrm>
        <a:graphic>
          <a:graphicData uri="http://schemas.openxmlformats.org/drawingml/2006/table">
            <a:tbl>
              <a:tblPr firstRow="1" bandRow="1"/>
              <a:tblGrid>
                <a:gridCol w="2209799"/>
                <a:gridCol w="2286000"/>
                <a:gridCol w="2362200"/>
                <a:gridCol w="1371600"/>
              </a:tblGrid>
              <a:tr h="468868">
                <a:tc gridSpan="4">
                  <a:txBody>
                    <a:bodyPr/>
                    <a:lstStyle/>
                    <a:p>
                      <a:pPr algn="ctr" rtl="0" fontAlgn="ctr"/>
                      <a:r>
                        <a:rPr lang="en-ZA" sz="1200" b="1" i="0" u="none" strike="noStrike" dirty="0" smtClean="0">
                          <a:solidFill>
                            <a:srgbClr val="FFFFFF"/>
                          </a:solidFill>
                          <a:effectLst/>
                          <a:latin typeface="Arial" pitchFamily="34" charset="0"/>
                          <a:cs typeface="Arial" pitchFamily="34" charset="0"/>
                        </a:rPr>
                        <a:t>Programme 4: : ICT Enterprise Development and SOE Oversight</a:t>
                      </a:r>
                      <a:endParaRPr lang="en-ZA" sz="12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81000">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APP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accent6">
                        <a:lumMod val="75000"/>
                      </a:schemeClr>
                    </a:solidFill>
                  </a:tcPr>
                </a:tc>
                <a:tc>
                  <a:txBody>
                    <a:bodyPr/>
                    <a:lstStyle/>
                    <a:p>
                      <a:pPr algn="ctr" rtl="0" fontAlgn="ctr"/>
                      <a:r>
                        <a:rPr lang="en-ZA" sz="1000" b="1" i="0" u="none" strike="noStrike" dirty="0" smtClean="0">
                          <a:solidFill>
                            <a:srgbClr val="FFFFFF"/>
                          </a:solidFill>
                          <a:effectLst/>
                          <a:latin typeface="Arial" pitchFamily="34" charset="0"/>
                          <a:cs typeface="Arial" pitchFamily="34" charset="0"/>
                        </a:rPr>
                        <a:t>Performance target </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Comment/Observation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slope"/>
                      <a:lightRig rig="flood" dir="t"/>
                    </a:cell3D>
                    <a:solidFill>
                      <a:schemeClr val="accent6">
                        <a:lumMod val="75000"/>
                      </a:schemeClr>
                    </a:solidFill>
                  </a:tcPr>
                </a:tc>
              </a:tr>
              <a:tr h="1479553">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Improve the performance of state-owned companies through proactive and stringent oversight.</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 Improve performance of SOCs through proactive and stringent oversight.</a:t>
                      </a: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Implementation</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of the SOE</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Rationalisation</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Report focusing</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on the State ICT</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Infrastructure</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Company and State IT</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Company.</a:t>
                      </a:r>
                    </a:p>
                    <a:p>
                      <a:pPr algn="l" rtl="0" fontAlgn="t"/>
                      <a:endParaRPr lang="en-ZA" sz="1000" b="0" i="0" u="none" strike="noStrike" dirty="0" smtClean="0">
                        <a:solidFill>
                          <a:srgbClr val="FFFFFF"/>
                        </a:solidFill>
                        <a:effectLst/>
                        <a:latin typeface="Arial" pitchFamily="34" charset="0"/>
                        <a:cs typeface="Arial" pitchFamily="34" charset="0"/>
                      </a:endParaRPr>
                    </a:p>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Corporatisation</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of the Postbank</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and</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licensing</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Facilitated.</a:t>
                      </a:r>
                    </a:p>
                    <a:p>
                      <a:pPr algn="l" rtl="0" fontAlgn="t"/>
                      <a:endParaRPr lang="en-ZA" sz="1000" b="0" i="0" u="none" strike="noStrike" dirty="0" smtClean="0">
                        <a:solidFill>
                          <a:srgbClr val="FFFFFF"/>
                        </a:solidFill>
                        <a:effectLst/>
                        <a:latin typeface="Arial" pitchFamily="34" charset="0"/>
                        <a:cs typeface="Arial" pitchFamily="34" charset="0"/>
                      </a:endParaRPr>
                    </a:p>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Service delivery</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performance and compliance of SOC against strategic plans</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and relevant</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prescripts</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monitored and</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evaluated and quarterly state of the SOC reports developed.</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t"/>
                      <a:r>
                        <a:rPr lang="en-ZA" sz="1000" b="0" i="0" u="none" strike="noStrike" dirty="0">
                          <a:solidFill>
                            <a:srgbClr val="FFFFFF"/>
                          </a:solidFill>
                          <a:effectLst/>
                          <a:latin typeface="Arial" pitchFamily="34" charset="0"/>
                          <a:cs typeface="Arial" pitchFamily="34" charset="0"/>
                        </a:rPr>
                        <a:t>Included in the 2017/18 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070990936"/>
              </p:ext>
            </p:extLst>
          </p:nvPr>
        </p:nvGraphicFramePr>
        <p:xfrm>
          <a:off x="228000" y="4114800"/>
          <a:ext cx="8229600" cy="1981200"/>
        </p:xfrm>
        <a:graphic>
          <a:graphicData uri="http://schemas.openxmlformats.org/drawingml/2006/table">
            <a:tbl>
              <a:tblPr firstRow="1" bandRow="1"/>
              <a:tblGrid>
                <a:gridCol w="2209800"/>
                <a:gridCol w="2286000"/>
                <a:gridCol w="2362200"/>
                <a:gridCol w="1371600"/>
              </a:tblGrid>
              <a:tr h="304800">
                <a:tc gridSpan="4">
                  <a:txBody>
                    <a:bodyPr/>
                    <a:lstStyle/>
                    <a:p>
                      <a:pPr algn="ctr" rtl="0" fontAlgn="ctr"/>
                      <a:r>
                        <a:rPr lang="fr-FR" sz="1200" b="1" i="0" u="none" strike="noStrike" dirty="0" smtClean="0">
                          <a:solidFill>
                            <a:srgbClr val="FFFFFF"/>
                          </a:solidFill>
                          <a:effectLst/>
                          <a:latin typeface="Arial" pitchFamily="34" charset="0"/>
                          <a:cs typeface="Arial" pitchFamily="34" charset="0"/>
                        </a:rPr>
                        <a:t>Programme 5: Programme 5 : ICT Infrastructure Support</a:t>
                      </a:r>
                      <a:endParaRPr lang="en-ZA" sz="12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04800">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ENE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APP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smtClean="0">
                          <a:solidFill>
                            <a:srgbClr val="FFFFFF"/>
                          </a:solidFill>
                          <a:effectLst/>
                          <a:latin typeface="Arial" pitchFamily="34" charset="0"/>
                          <a:cs typeface="Arial" pitchFamily="34" charset="0"/>
                        </a:rPr>
                        <a:t>Performance target </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Comment/Observation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r>
              <a:tr h="1345145">
                <a:tc>
                  <a:txBody>
                    <a:bodyPr/>
                    <a:lstStyle/>
                    <a:p>
                      <a:pPr algn="l" rtl="0" fontAlgn="t"/>
                      <a:r>
                        <a:rPr lang="en-ZA" sz="1000" b="0" i="0" u="none" strike="noStrike" dirty="0" smtClean="0">
                          <a:solidFill>
                            <a:srgbClr val="FFFFFF"/>
                          </a:solidFill>
                          <a:effectLst/>
                          <a:latin typeface="Arial" pitchFamily="34" charset="0"/>
                          <a:cs typeface="Arial" pitchFamily="34" charset="0"/>
                        </a:rPr>
                        <a:t>Coordinate broadband connectivity through contributing to the achievement of 100 per cent population</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coverage by:</a:t>
                      </a:r>
                    </a:p>
                    <a:p>
                      <a:pPr marL="171450" indent="-171450" algn="l" rtl="0" fontAlgn="t">
                        <a:buFont typeface="Arial" pitchFamily="34" charset="0"/>
                        <a:buChar char="•"/>
                      </a:pPr>
                      <a:r>
                        <a:rPr lang="en-ZA" sz="1000" b="0" i="0" u="none" strike="noStrike" dirty="0" smtClean="0">
                          <a:solidFill>
                            <a:srgbClr val="FFFFFF"/>
                          </a:solidFill>
                          <a:effectLst/>
                          <a:latin typeface="Arial" pitchFamily="34" charset="0"/>
                          <a:cs typeface="Arial" pitchFamily="34" charset="0"/>
                        </a:rPr>
                        <a:t>Managing the rollout of phase 1 of the broadband connectivity implementation plan towards connecting</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2 700 identified sites by March 2018.</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Coordinate the Broadband connectivity to achieve 100% population coverage.</a:t>
                      </a:r>
                    </a:p>
                    <a:p>
                      <a:pPr algn="l" rtl="0" fontAlgn="t"/>
                      <a:endParaRPr lang="en-ZA" sz="1000" b="0" i="0" u="none" strike="noStrike" dirty="0" smtClean="0">
                        <a:solidFill>
                          <a:srgbClr val="FFFFFF"/>
                        </a:solidFill>
                        <a:effectLst/>
                        <a:latin typeface="Arial" pitchFamily="34" charset="0"/>
                        <a:cs typeface="Arial" pitchFamily="34" charset="0"/>
                      </a:endParaRPr>
                    </a:p>
                    <a:p>
                      <a:pPr marL="0"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ZA" sz="1000" b="0" i="0" u="none" strike="noStrike" kern="1200" dirty="0" smtClean="0">
                          <a:solidFill>
                            <a:srgbClr val="FFFFFF"/>
                          </a:solidFill>
                          <a:effectLst/>
                          <a:latin typeface="Arial" pitchFamily="34" charset="0"/>
                          <a:ea typeface="+mn-ea"/>
                          <a:cs typeface="Arial" pitchFamily="34" charset="0"/>
                        </a:rPr>
                        <a:t>Develop and implement ICT Policy and legislation aimed at improving access and affordability of ICTs. </a:t>
                      </a:r>
                      <a:r>
                        <a:rPr lang="en-ZA" sz="1000" b="0" i="0" u="none" strike="noStrike" kern="1200" baseline="0" dirty="0" smtClean="0">
                          <a:solidFill>
                            <a:schemeClr val="tx1"/>
                          </a:solidFill>
                          <a:latin typeface="Arial" pitchFamily="34" charset="0"/>
                          <a:ea typeface="+mn-ea"/>
                          <a:cs typeface="Arial" pitchFamily="34" charset="0"/>
                        </a:rPr>
                        <a:t>	</a:t>
                      </a:r>
                    </a:p>
                    <a:p>
                      <a:pPr algn="l" rtl="0" fontAlgn="t"/>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indent="0" algn="l" rtl="0" fontAlgn="t">
                        <a:buFont typeface="Arial" panose="020B0604020202020204" pitchFamily="34" charset="0"/>
                        <a:buNone/>
                      </a:pPr>
                      <a:r>
                        <a:rPr lang="en-ZA" sz="1000" b="0" i="0" u="none" strike="noStrike" dirty="0" smtClean="0">
                          <a:solidFill>
                            <a:srgbClr val="FFFFFF"/>
                          </a:solidFill>
                          <a:effectLst/>
                          <a:latin typeface="Arial" pitchFamily="34" charset="0"/>
                          <a:cs typeface="Arial" pitchFamily="34" charset="0"/>
                        </a:rPr>
                        <a:t>Project Manage</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the roll-out of</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he Broadband</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Connectivity</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Implementation</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Plan Phase</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1 towards</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connecting 2700</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identified sites.</a:t>
                      </a:r>
                    </a:p>
                    <a:p>
                      <a:pPr marL="0" indent="0" algn="l" rtl="0" fontAlgn="t">
                        <a:buFont typeface="Arial" panose="020B0604020202020204" pitchFamily="34" charset="0"/>
                        <a:buNone/>
                      </a:pPr>
                      <a:endParaRPr lang="en-ZA" sz="1000" b="0" i="0" u="none" strike="noStrike" dirty="0" smtClean="0">
                        <a:solidFill>
                          <a:srgbClr val="FFFFFF"/>
                        </a:solidFill>
                        <a:effectLst/>
                        <a:latin typeface="Arial" pitchFamily="34" charset="0"/>
                        <a:cs typeface="Arial" pitchFamily="34" charset="0"/>
                      </a:endParaRPr>
                    </a:p>
                    <a:p>
                      <a:pPr marL="0" indent="0" algn="l" defTabSz="914400" rtl="0" eaLnBrk="1" fontAlgn="t" latinLnBrk="0" hangingPunct="1">
                        <a:buFont typeface="Arial" panose="020B0604020202020204" pitchFamily="34" charset="0"/>
                        <a:buNone/>
                      </a:pPr>
                      <a:r>
                        <a:rPr lang="en-ZA" sz="1000" b="0" i="0" u="none" strike="noStrike" kern="1200" dirty="0" smtClean="0">
                          <a:solidFill>
                            <a:srgbClr val="FFFFFF"/>
                          </a:solidFill>
                          <a:effectLst/>
                          <a:latin typeface="Arial" pitchFamily="34" charset="0"/>
                          <a:ea typeface="+mn-ea"/>
                          <a:cs typeface="Arial" pitchFamily="34" charset="0"/>
                        </a:rPr>
                        <a:t>Preliminary</a:t>
                      </a:r>
                      <a:r>
                        <a:rPr lang="en-ZA" sz="1000" b="0" i="0" u="none" strike="noStrike" kern="1200" baseline="0" dirty="0" smtClean="0">
                          <a:solidFill>
                            <a:srgbClr val="FFFFFF"/>
                          </a:solidFill>
                          <a:effectLst/>
                          <a:latin typeface="Arial" pitchFamily="34" charset="0"/>
                          <a:ea typeface="+mn-ea"/>
                          <a:cs typeface="Arial" pitchFamily="34" charset="0"/>
                        </a:rPr>
                        <a:t> </a:t>
                      </a:r>
                      <a:r>
                        <a:rPr lang="en-ZA" sz="1000" b="0" i="0" u="none" strike="noStrike" kern="1200" dirty="0" smtClean="0">
                          <a:solidFill>
                            <a:srgbClr val="FFFFFF"/>
                          </a:solidFill>
                          <a:effectLst/>
                          <a:latin typeface="Arial" pitchFamily="34" charset="0"/>
                          <a:ea typeface="+mn-ea"/>
                          <a:cs typeface="Arial" pitchFamily="34" charset="0"/>
                        </a:rPr>
                        <a:t>technical and regulatory studies</a:t>
                      </a:r>
                      <a:r>
                        <a:rPr lang="en-ZA" sz="1000" b="0" i="0" u="none" strike="noStrike" kern="1200" baseline="0" dirty="0" smtClean="0">
                          <a:solidFill>
                            <a:srgbClr val="FFFFFF"/>
                          </a:solidFill>
                          <a:effectLst/>
                          <a:latin typeface="Arial" pitchFamily="34" charset="0"/>
                          <a:ea typeface="+mn-ea"/>
                          <a:cs typeface="Arial" pitchFamily="34" charset="0"/>
                        </a:rPr>
                        <a:t> </a:t>
                      </a:r>
                      <a:r>
                        <a:rPr lang="en-ZA" sz="1000" b="0" i="0" u="none" strike="noStrike" kern="1200" dirty="0" smtClean="0">
                          <a:solidFill>
                            <a:srgbClr val="FFFFFF"/>
                          </a:solidFill>
                          <a:effectLst/>
                          <a:latin typeface="Arial" pitchFamily="34" charset="0"/>
                          <a:ea typeface="+mn-ea"/>
                          <a:cs typeface="Arial" pitchFamily="34" charset="0"/>
                        </a:rPr>
                        <a:t>conducted to inform Draft SA’s</a:t>
                      </a:r>
                      <a:r>
                        <a:rPr lang="en-ZA" sz="1000" b="0" i="0" u="none" strike="noStrike" kern="1200" baseline="0" dirty="0" smtClean="0">
                          <a:solidFill>
                            <a:srgbClr val="FFFFFF"/>
                          </a:solidFill>
                          <a:effectLst/>
                          <a:latin typeface="Arial" pitchFamily="34" charset="0"/>
                          <a:ea typeface="+mn-ea"/>
                          <a:cs typeface="Arial" pitchFamily="34" charset="0"/>
                        </a:rPr>
                        <a:t> </a:t>
                      </a:r>
                      <a:r>
                        <a:rPr lang="en-ZA" sz="1000" b="0" i="0" u="none" strike="noStrike" kern="1200" dirty="0" smtClean="0">
                          <a:solidFill>
                            <a:srgbClr val="FFFFFF"/>
                          </a:solidFill>
                          <a:effectLst/>
                          <a:latin typeface="Arial" pitchFamily="34" charset="0"/>
                          <a:ea typeface="+mn-ea"/>
                          <a:cs typeface="Arial" pitchFamily="34" charset="0"/>
                        </a:rPr>
                        <a:t>position for WRC-19.</a:t>
                      </a:r>
                      <a:endParaRPr lang="en-ZA" sz="1000" b="0" i="0" u="none" strike="noStrike" kern="1200" dirty="0">
                        <a:solidFill>
                          <a:srgbClr val="FFFFFF"/>
                        </a:solidFill>
                        <a:effectLst/>
                        <a:latin typeface="Arial" pitchFamily="34" charset="0"/>
                        <a:ea typeface="+mn-ea"/>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t"/>
                      <a:r>
                        <a:rPr lang="en-ZA" sz="1000" b="0" i="0" u="none" strike="noStrike" dirty="0">
                          <a:solidFill>
                            <a:srgbClr val="FFFFFF"/>
                          </a:solidFill>
                          <a:effectLst/>
                          <a:latin typeface="Arial" pitchFamily="34" charset="0"/>
                          <a:cs typeface="Arial" pitchFamily="34" charset="0"/>
                        </a:rPr>
                        <a:t>Included in the 2017/18 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2363556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219200"/>
            <a:ext cx="8411119"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bg1"/>
                </a:solidFill>
                <a:latin typeface="Arial" pitchFamily="34" charset="0"/>
                <a:cs typeface="Arial" pitchFamily="34" charset="0"/>
              </a:rPr>
              <a:t>National Development Plan (Chapter </a:t>
            </a:r>
            <a:r>
              <a:rPr lang="en-ZA" b="1" dirty="0">
                <a:solidFill>
                  <a:schemeClr val="bg1"/>
                </a:solidFill>
                <a:latin typeface="Arial" pitchFamily="34" charset="0"/>
                <a:cs typeface="Arial" pitchFamily="34" charset="0"/>
              </a:rPr>
              <a:t>4</a:t>
            </a:r>
            <a:r>
              <a:rPr lang="en-ZA" b="1" dirty="0" smtClean="0">
                <a:solidFill>
                  <a:schemeClr val="bg1"/>
                </a:solidFill>
                <a:latin typeface="Arial" pitchFamily="34" charset="0"/>
                <a:cs typeface="Arial" pitchFamily="34" charset="0"/>
              </a:rPr>
              <a:t>)</a:t>
            </a:r>
          </a:p>
          <a:p>
            <a:pPr algn="ctr"/>
            <a:r>
              <a:rPr lang="en-ZA" sz="1200" dirty="0" smtClean="0">
                <a:solidFill>
                  <a:schemeClr val="bg1"/>
                </a:solidFill>
                <a:latin typeface="Arial" pitchFamily="34" charset="0"/>
                <a:cs typeface="Arial" pitchFamily="34" charset="0"/>
              </a:rPr>
              <a:t>Information and communications infrastructure</a:t>
            </a:r>
            <a:endParaRPr lang="en-ZA" sz="1200" dirty="0">
              <a:solidFill>
                <a:schemeClr val="bg1"/>
              </a:solidFill>
              <a:latin typeface="Arial" pitchFamily="34" charset="0"/>
              <a:cs typeface="Arial" pitchFamily="34" charset="0"/>
            </a:endParaRPr>
          </a:p>
        </p:txBody>
      </p:sp>
      <p:sp>
        <p:nvSpPr>
          <p:cNvPr id="10" name="Down Arrow 9"/>
          <p:cNvSpPr/>
          <p:nvPr/>
        </p:nvSpPr>
        <p:spPr>
          <a:xfrm>
            <a:off x="4343400" y="2046514"/>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2743200" y="2379000"/>
            <a:ext cx="3657600" cy="28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bg1"/>
                </a:solidFill>
                <a:latin typeface="Arial" pitchFamily="34" charset="0"/>
                <a:cs typeface="Arial" pitchFamily="34" charset="0"/>
              </a:rPr>
              <a:t>MTSF: (Outcome </a:t>
            </a:r>
            <a:r>
              <a:rPr lang="en-ZA" sz="1400" dirty="0">
                <a:solidFill>
                  <a:schemeClr val="bg1"/>
                </a:solidFill>
                <a:latin typeface="Arial" pitchFamily="34" charset="0"/>
                <a:cs typeface="Arial" pitchFamily="34" charset="0"/>
              </a:rPr>
              <a:t>6</a:t>
            </a:r>
            <a:r>
              <a:rPr lang="en-ZA" sz="1400" dirty="0" smtClean="0">
                <a:solidFill>
                  <a:schemeClr val="bg1"/>
                </a:solidFill>
                <a:latin typeface="Arial" pitchFamily="34" charset="0"/>
                <a:cs typeface="Arial" pitchFamily="34" charset="0"/>
              </a:rPr>
              <a:t>)</a:t>
            </a:r>
            <a:endParaRPr lang="en-ZA" sz="1400" dirty="0">
              <a:solidFill>
                <a:schemeClr val="bg1"/>
              </a:solidFill>
              <a:latin typeface="Arial" pitchFamily="34" charset="0"/>
              <a:cs typeface="Arial" pitchFamily="34" charset="0"/>
            </a:endParaRPr>
          </a:p>
        </p:txBody>
      </p:sp>
      <p:sp>
        <p:nvSpPr>
          <p:cNvPr id="13" name="Rounded Rectangle 12"/>
          <p:cNvSpPr/>
          <p:nvPr/>
        </p:nvSpPr>
        <p:spPr>
          <a:xfrm>
            <a:off x="457200" y="4194101"/>
            <a:ext cx="3144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bg1"/>
                </a:solidFill>
                <a:latin typeface="Arial" pitchFamily="34" charset="0"/>
                <a:cs typeface="Arial" pitchFamily="34" charset="0"/>
              </a:rPr>
              <a:t>National e-Strategy</a:t>
            </a:r>
          </a:p>
        </p:txBody>
      </p:sp>
      <p:sp>
        <p:nvSpPr>
          <p:cNvPr id="14" name="Rounded Rectangle 13"/>
          <p:cNvSpPr/>
          <p:nvPr/>
        </p:nvSpPr>
        <p:spPr>
          <a:xfrm>
            <a:off x="4876800" y="4194101"/>
            <a:ext cx="32766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bg1"/>
                </a:solidFill>
                <a:latin typeface="Arial" pitchFamily="34" charset="0"/>
                <a:cs typeface="Arial" pitchFamily="34" charset="0"/>
              </a:rPr>
              <a:t>E-Government</a:t>
            </a:r>
          </a:p>
        </p:txBody>
      </p:sp>
      <p:sp>
        <p:nvSpPr>
          <p:cNvPr id="19" name="Rectangle 18"/>
          <p:cNvSpPr/>
          <p:nvPr/>
        </p:nvSpPr>
        <p:spPr>
          <a:xfrm>
            <a:off x="990600" y="5464698"/>
            <a:ext cx="3144000" cy="6151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itchFamily="34" charset="0"/>
                <a:cs typeface="Arial" pitchFamily="34" charset="0"/>
              </a:rPr>
              <a:t>Programme 1: Service Delivery</a:t>
            </a:r>
            <a:endParaRPr lang="en-ZA" sz="1100" dirty="0">
              <a:solidFill>
                <a:schemeClr val="bg1"/>
              </a:solidFill>
              <a:latin typeface="Arial" pitchFamily="34" charset="0"/>
              <a:cs typeface="Arial" pitchFamily="34" charset="0"/>
            </a:endParaRPr>
          </a:p>
        </p:txBody>
      </p:sp>
      <p:sp>
        <p:nvSpPr>
          <p:cNvPr id="22" name="Left Brace 21"/>
          <p:cNvSpPr/>
          <p:nvPr/>
        </p:nvSpPr>
        <p:spPr>
          <a:xfrm rot="5400000">
            <a:off x="4026444" y="240756"/>
            <a:ext cx="557712" cy="7696199"/>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21</a:t>
            </a:fld>
            <a:endParaRPr lang="en-US" dirty="0">
              <a:solidFill>
                <a:schemeClr val="bg1"/>
              </a:solidFill>
            </a:endParaRPr>
          </a:p>
        </p:txBody>
      </p:sp>
      <p:graphicFrame>
        <p:nvGraphicFramePr>
          <p:cNvPr id="3" name="Diagram 2"/>
          <p:cNvGraphicFramePr/>
          <p:nvPr>
            <p:extLst>
              <p:ext uri="{D42A27DB-BD31-4B8C-83A1-F6EECF244321}">
                <p14:modId xmlns:p14="http://schemas.microsoft.com/office/powerpoint/2010/main" xmlns="" val="1336184648"/>
              </p:ext>
            </p:extLst>
          </p:nvPr>
        </p:nvGraphicFramePr>
        <p:xfrm>
          <a:off x="3505200" y="2659607"/>
          <a:ext cx="2464342" cy="1378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447800" y="685800"/>
            <a:ext cx="6858000" cy="369332"/>
          </a:xfrm>
          <a:prstGeom prst="rect">
            <a:avLst/>
          </a:prstGeom>
        </p:spPr>
        <p:txBody>
          <a:bodyPr wrap="square">
            <a:spAutoFit/>
          </a:bodyPr>
          <a:lstStyle/>
          <a:p>
            <a:pPr algn="ctr"/>
            <a:r>
              <a:rPr lang="en-ZA" b="1" dirty="0">
                <a:solidFill>
                  <a:srgbClr val="00A9A4"/>
                </a:solidFill>
                <a:latin typeface="Arial" pitchFamily="34" charset="0"/>
                <a:cs typeface="Arial" pitchFamily="34" charset="0"/>
              </a:rPr>
              <a:t>Strategic alignment of portfolio – </a:t>
            </a:r>
            <a:r>
              <a:rPr lang="en-ZA" b="1" dirty="0" smtClean="0">
                <a:solidFill>
                  <a:srgbClr val="00A9A4"/>
                </a:solidFill>
                <a:latin typeface="Arial" pitchFamily="34" charset="0"/>
                <a:cs typeface="Arial" pitchFamily="34" charset="0"/>
              </a:rPr>
              <a:t>SITA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sp>
        <p:nvSpPr>
          <p:cNvPr id="21" name="Rectangle 20"/>
          <p:cNvSpPr/>
          <p:nvPr/>
        </p:nvSpPr>
        <p:spPr>
          <a:xfrm>
            <a:off x="4403190" y="5453348"/>
            <a:ext cx="3276600" cy="6378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itchFamily="34" charset="0"/>
                <a:cs typeface="Arial" pitchFamily="34" charset="0"/>
              </a:rPr>
              <a:t>Programme </a:t>
            </a:r>
            <a:r>
              <a:rPr lang="en-ZA" sz="1100" b="1" dirty="0">
                <a:solidFill>
                  <a:schemeClr val="bg1"/>
                </a:solidFill>
                <a:latin typeface="Arial" pitchFamily="34" charset="0"/>
                <a:cs typeface="Arial" pitchFamily="34" charset="0"/>
              </a:rPr>
              <a:t>2</a:t>
            </a:r>
            <a:r>
              <a:rPr lang="en-ZA" sz="1100" b="1" dirty="0" smtClean="0">
                <a:solidFill>
                  <a:schemeClr val="bg1"/>
                </a:solidFill>
                <a:latin typeface="Arial" pitchFamily="34" charset="0"/>
                <a:cs typeface="Arial" pitchFamily="34" charset="0"/>
              </a:rPr>
              <a:t> : Infrastructure </a:t>
            </a:r>
            <a:endParaRPr lang="en-ZA" sz="1100" dirty="0">
              <a:solidFill>
                <a:schemeClr val="bg1"/>
              </a:solidFill>
              <a:latin typeface="Arial" pitchFamily="34" charset="0"/>
              <a:cs typeface="Arial" pitchFamily="34" charset="0"/>
            </a:endParaRPr>
          </a:p>
        </p:txBody>
      </p:sp>
      <p:sp>
        <p:nvSpPr>
          <p:cNvPr id="20" name="Left Brace 19"/>
          <p:cNvSpPr/>
          <p:nvPr/>
        </p:nvSpPr>
        <p:spPr>
          <a:xfrm rot="16200000">
            <a:off x="4045495" y="1468142"/>
            <a:ext cx="519611" cy="769620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464218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22</a:t>
            </a:fld>
            <a:endParaRPr lang="en-US" dirty="0">
              <a:solidFill>
                <a:prstClr val="white"/>
              </a:solidFill>
            </a:endParaRPr>
          </a:p>
        </p:txBody>
      </p:sp>
      <p:sp>
        <p:nvSpPr>
          <p:cNvPr id="7" name="Rectangle 6"/>
          <p:cNvSpPr/>
          <p:nvPr/>
        </p:nvSpPr>
        <p:spPr>
          <a:xfrm>
            <a:off x="1066800" y="685800"/>
            <a:ext cx="6858000" cy="369332"/>
          </a:xfrm>
          <a:prstGeom prst="rect">
            <a:avLst/>
          </a:prstGeom>
        </p:spPr>
        <p:txBody>
          <a:bodyPr wrap="square">
            <a:spAutoFit/>
          </a:bodyPr>
          <a:lstStyle/>
          <a:p>
            <a:r>
              <a:rPr lang="en-ZA" b="1" dirty="0" smtClean="0">
                <a:solidFill>
                  <a:srgbClr val="00A9A4"/>
                </a:solidFill>
                <a:latin typeface="Arial" panose="020B0604020202020204" pitchFamily="34" charset="0"/>
                <a:cs typeface="Arial" panose="020B0604020202020204" pitchFamily="34" charset="0"/>
              </a:rPr>
              <a:t>Key objectives per  ENE vs Targets – SITA </a:t>
            </a:r>
            <a:r>
              <a:rPr lang="en-ZA" b="1" dirty="0">
                <a:solidFill>
                  <a:srgbClr val="00A9A4"/>
                </a:solidFill>
                <a:latin typeface="Arial" panose="020B0604020202020204" pitchFamily="34" charset="0"/>
                <a:cs typeface="Arial" panose="020B0604020202020204" pitchFamily="34" charset="0"/>
              </a:rPr>
              <a:t>(APP 2017/18)</a:t>
            </a:r>
            <a:endParaRPr lang="en-ZA" dirty="0">
              <a:solidFill>
                <a:prstClr val="black"/>
              </a:solidFill>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cs typeface="Arial" pitchFamily="34" charset="0"/>
              </a:rPr>
              <a:t>3. APPs 2017/18 review of the portfolio (cont.)</a:t>
            </a:r>
            <a:endParaRPr lang="en-ZA" sz="2100" b="1" dirty="0">
              <a:solidFill>
                <a:srgbClr val="00A9A4"/>
              </a:solidFill>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639878323"/>
              </p:ext>
            </p:extLst>
          </p:nvPr>
        </p:nvGraphicFramePr>
        <p:xfrm>
          <a:off x="160867" y="1371600"/>
          <a:ext cx="8373533" cy="2057400"/>
        </p:xfrm>
        <a:graphic>
          <a:graphicData uri="http://schemas.openxmlformats.org/drawingml/2006/table">
            <a:tbl>
              <a:tblPr firstRow="1" bandRow="1"/>
              <a:tblGrid>
                <a:gridCol w="2209800"/>
                <a:gridCol w="2582333"/>
                <a:gridCol w="2209800"/>
                <a:gridCol w="1371600"/>
              </a:tblGrid>
              <a:tr h="381000">
                <a:tc gridSpan="4">
                  <a:txBody>
                    <a:bodyPr/>
                    <a:lstStyle/>
                    <a:p>
                      <a:pPr algn="ctr" rtl="0" fontAlgn="ctr"/>
                      <a:r>
                        <a:rPr lang="en-ZA" sz="1200" b="1" i="0" u="none" strike="noStrike" dirty="0">
                          <a:solidFill>
                            <a:srgbClr val="FFFFFF"/>
                          </a:solidFill>
                          <a:effectLst/>
                          <a:latin typeface="Arial" pitchFamily="34" charset="0"/>
                          <a:cs typeface="Arial" pitchFamily="34" charset="0"/>
                        </a:rPr>
                        <a:t>Programme 1: Service Delivery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04800">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a:t>
                      </a:r>
                      <a:r>
                        <a:rPr lang="en-ZA" sz="1000" b="1" i="0" u="none" strike="noStrike" dirty="0" smtClean="0">
                          <a:solidFill>
                            <a:srgbClr val="FFFFFF"/>
                          </a:solidFill>
                          <a:effectLst/>
                          <a:latin typeface="Arial" pitchFamily="34" charset="0"/>
                          <a:cs typeface="Arial" pitchFamily="34" charset="0"/>
                        </a:rPr>
                        <a:t>ENE</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 Objective included in APP 2017-18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smtClean="0">
                          <a:solidFill>
                            <a:srgbClr val="FFFFFF"/>
                          </a:solidFill>
                          <a:effectLst/>
                          <a:latin typeface="Arial" pitchFamily="34" charset="0"/>
                          <a:cs typeface="Arial" pitchFamily="34" charset="0"/>
                        </a:rPr>
                        <a:t>Performance target </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Comment/Observation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r>
              <a:tr h="198120">
                <a:tc rowSpan="4">
                  <a:txBody>
                    <a:bodyPr/>
                    <a:lstStyle/>
                    <a:p>
                      <a:pPr algn="l" rtl="0" fontAlgn="ctr"/>
                      <a:r>
                        <a:rPr lang="en-ZA" sz="1000" b="0" i="0" u="none" strike="noStrike" dirty="0">
                          <a:solidFill>
                            <a:srgbClr val="FFFFFF"/>
                          </a:solidFill>
                          <a:effectLst/>
                          <a:latin typeface="Arial" pitchFamily="34" charset="0"/>
                          <a:cs typeface="Arial" pitchFamily="34" charset="0"/>
                        </a:rPr>
                        <a:t>Promote investment in robust, reliable, secure and affordable ICT infrastructure that supports the provision of a multiplicity of applications and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a:solidFill>
                            <a:srgbClr val="FFFFFF"/>
                          </a:solidFill>
                          <a:effectLst/>
                          <a:latin typeface="Arial" pitchFamily="34" charset="0"/>
                          <a:cs typeface="Arial" pitchFamily="34" charset="0"/>
                        </a:rPr>
                        <a:t>Enhance efficiency of government business </a:t>
                      </a:r>
                      <a:r>
                        <a:rPr lang="en-ZA" sz="1000" b="0" i="0" u="none" strike="noStrike" dirty="0" smtClean="0">
                          <a:solidFill>
                            <a:srgbClr val="FFFFFF"/>
                          </a:solidFill>
                          <a:effectLst/>
                          <a:latin typeface="Arial" pitchFamily="34" charset="0"/>
                          <a:cs typeface="Arial" pitchFamily="34" charset="0"/>
                        </a:rPr>
                        <a:t>process.</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Number of</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e- </a:t>
                      </a:r>
                      <a:r>
                        <a:rPr lang="en-ZA" sz="1000" b="0" i="0" u="none" strike="noStrike" dirty="0">
                          <a:solidFill>
                            <a:srgbClr val="FFFFFF"/>
                          </a:solidFill>
                          <a:effectLst/>
                          <a:latin typeface="Arial" pitchFamily="34" charset="0"/>
                          <a:cs typeface="Arial" pitchFamily="34" charset="0"/>
                        </a:rPr>
                        <a:t>Government service </a:t>
                      </a:r>
                      <a:r>
                        <a:rPr lang="en-ZA" sz="1000" b="0" i="0" u="none" strike="noStrike" dirty="0" smtClean="0">
                          <a:solidFill>
                            <a:srgbClr val="FFFFFF"/>
                          </a:solidFill>
                          <a:effectLst/>
                          <a:latin typeface="Arial" pitchFamily="34" charset="0"/>
                          <a:cs typeface="Arial" pitchFamily="34" charset="0"/>
                        </a:rPr>
                        <a:t>deployed.</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000" b="0" i="0" u="none" strike="noStrike" dirty="0" smtClean="0">
                          <a:solidFill>
                            <a:srgbClr val="FFFFFF"/>
                          </a:solidFill>
                          <a:effectLst/>
                          <a:latin typeface="Arial" pitchFamily="34" charset="0"/>
                          <a:cs typeface="Arial" pitchFamily="34" charset="0"/>
                        </a:rPr>
                        <a:t>Included in the 2017/18 APP</a:t>
                      </a:r>
                    </a:p>
                    <a:p>
                      <a:pPr algn="l" rtl="0" fontAlgn="ctr"/>
                      <a:r>
                        <a:rPr lang="en-ZA" sz="1000" b="0" i="0" u="none" strike="noStrike" dirty="0">
                          <a:solidFill>
                            <a:srgbClr val="FFFFFF"/>
                          </a:solidFill>
                          <a:effectLst/>
                          <a:latin typeface="Arial" pitchFamily="34" charset="0"/>
                          <a:cs typeface="Arial" pitchFamily="34" charset="0"/>
                        </a:rPr>
                        <a:t/>
                      </a:r>
                      <a:br>
                        <a:rPr lang="en-ZA" sz="1000" b="0" i="0" u="none" strike="noStrike" dirty="0">
                          <a:solidFill>
                            <a:srgbClr val="FFFFFF"/>
                          </a:solidFill>
                          <a:effectLst/>
                          <a:latin typeface="Arial" pitchFamily="34" charset="0"/>
                          <a:cs typeface="Arial" pitchFamily="34" charset="0"/>
                        </a:rPr>
                      </a:b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04800">
                <a:tc vMerge="1">
                  <a:txBody>
                    <a:bodyPr/>
                    <a:lstStyle/>
                    <a:p>
                      <a:endParaRPr lang="en-ZA"/>
                    </a:p>
                  </a:txBody>
                  <a:tcPr/>
                </a:tc>
                <a:tc>
                  <a:txBody>
                    <a:bodyPr/>
                    <a:lstStyle/>
                    <a:p>
                      <a:pPr algn="l" rtl="0" fontAlgn="ctr"/>
                      <a:r>
                        <a:rPr lang="en-ZA" sz="1000" b="0" i="0" u="none" strike="noStrike" dirty="0">
                          <a:solidFill>
                            <a:srgbClr val="FFFFFF"/>
                          </a:solidFill>
                          <a:effectLst/>
                          <a:latin typeface="Arial" pitchFamily="34" charset="0"/>
                          <a:cs typeface="Arial" pitchFamily="34" charset="0"/>
                        </a:rPr>
                        <a:t>Audio-Visual and Digital Content Bill for South Africa submitted to Cabinet for </a:t>
                      </a:r>
                      <a:r>
                        <a:rPr lang="en-ZA" sz="1000" b="0" i="0" u="none" strike="noStrike" dirty="0" smtClean="0">
                          <a:solidFill>
                            <a:srgbClr val="FFFFFF"/>
                          </a:solidFill>
                          <a:effectLst/>
                          <a:latin typeface="Arial" pitchFamily="34" charset="0"/>
                          <a:cs typeface="Arial" pitchFamily="34" charset="0"/>
                        </a:rPr>
                        <a:t>approval.</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a:solidFill>
                            <a:srgbClr val="FFFFFF"/>
                          </a:solidFill>
                          <a:effectLst/>
                          <a:latin typeface="Arial" pitchFamily="34" charset="0"/>
                          <a:cs typeface="Arial" pitchFamily="34" charset="0"/>
                        </a:rPr>
                        <a:t>Level  of maturity of ICT </a:t>
                      </a:r>
                      <a:r>
                        <a:rPr lang="en-ZA" sz="1000" b="0" i="0" u="none" strike="noStrike" dirty="0" smtClean="0">
                          <a:solidFill>
                            <a:srgbClr val="FFFFFF"/>
                          </a:solidFill>
                          <a:effectLst/>
                          <a:latin typeface="Arial" pitchFamily="34" charset="0"/>
                          <a:cs typeface="Arial" pitchFamily="34" charset="0"/>
                        </a:rPr>
                        <a:t>security.</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tr>
              <a:tr h="228600">
                <a:tc vMerge="1">
                  <a:txBody>
                    <a:bodyPr/>
                    <a:lstStyle/>
                    <a:p>
                      <a:endParaRPr lang="en-ZA"/>
                    </a:p>
                  </a:txBody>
                  <a:tcPr/>
                </a:tc>
                <a:tc rowSpan="2">
                  <a:txBody>
                    <a:bodyPr/>
                    <a:lstStyle/>
                    <a:p>
                      <a:pPr algn="l" rtl="0" fontAlgn="ctr"/>
                      <a:r>
                        <a:rPr lang="en-ZA" sz="1000" b="0" i="0" u="none" strike="noStrike" dirty="0" smtClean="0">
                          <a:solidFill>
                            <a:srgbClr val="FFFFFF"/>
                          </a:solidFill>
                          <a:effectLst/>
                          <a:latin typeface="Arial" pitchFamily="34" charset="0"/>
                          <a:cs typeface="Arial" pitchFamily="34" charset="0"/>
                        </a:rPr>
                        <a:t>Compile  Socio Economic Impact Assessment System report  on the Audio-Visual and Digital </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a:solidFill>
                            <a:srgbClr val="FFFFFF"/>
                          </a:solidFill>
                          <a:effectLst/>
                          <a:latin typeface="Arial" pitchFamily="34" charset="0"/>
                          <a:cs typeface="Arial" pitchFamily="34" charset="0"/>
                        </a:rPr>
                        <a:t>Customer satisfaction level</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Performance </a:t>
                      </a:r>
                      <a:r>
                        <a:rPr lang="en-ZA" sz="1000" b="0" i="0" u="none" strike="noStrike" dirty="0">
                          <a:solidFill>
                            <a:srgbClr val="FFFFFF"/>
                          </a:solidFill>
                          <a:effectLst/>
                          <a:latin typeface="Arial" pitchFamily="34" charset="0"/>
                          <a:cs typeface="Arial" pitchFamily="34" charset="0"/>
                        </a:rPr>
                        <a:t>against measured contracted SLA metrics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tr>
              <a:tr h="304800">
                <a:tc vMerge="1">
                  <a:txBody>
                    <a:bodyPr/>
                    <a:lstStyle/>
                    <a:p>
                      <a:endParaRPr lang="en-ZA"/>
                    </a:p>
                  </a:txBody>
                  <a:tcPr/>
                </a:tc>
                <a:tc vMerge="1">
                  <a:txBody>
                    <a:bodyPr/>
                    <a:lstStyle/>
                    <a:p>
                      <a:pPr algn="l" rtl="0" fontAlgn="ctr"/>
                      <a:endParaRPr lang="en-ZA" sz="1000" b="0" i="0" u="none" strike="noStrike" dirty="0">
                        <a:solidFill>
                          <a:srgbClr val="FFFFFF"/>
                        </a:solidFill>
                        <a:effectLst/>
                        <a:latin typeface="Arial Narrow"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l" rtl="0" fontAlgn="ctr"/>
                      <a:r>
                        <a:rPr lang="en-ZA" sz="900" b="0" i="0" u="none" strike="noStrike" dirty="0">
                          <a:solidFill>
                            <a:srgbClr val="FFFFFF"/>
                          </a:solidFill>
                          <a:effectLst/>
                          <a:latin typeface="Arial" pitchFamily="34" charset="0"/>
                          <a:cs typeface="Arial" pitchFamily="34" charset="0"/>
                        </a:rPr>
                        <a:t>95% performance against signed SLA </a:t>
                      </a:r>
                      <a:r>
                        <a:rPr lang="en-ZA" sz="900" b="0" i="0" u="none" strike="noStrike" dirty="0" smtClean="0">
                          <a:solidFill>
                            <a:srgbClr val="FFFFFF"/>
                          </a:solidFill>
                          <a:effectLst/>
                          <a:latin typeface="Arial" pitchFamily="34" charset="0"/>
                          <a:cs typeface="Arial" pitchFamily="34" charset="0"/>
                        </a:rPr>
                        <a:t>metrics</a:t>
                      </a:r>
                      <a:endParaRPr lang="en-ZA" sz="9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vMerge="1">
                  <a:txBody>
                    <a:bodyPr/>
                    <a:lstStyle/>
                    <a:p>
                      <a:endParaRPr lang="en-ZA"/>
                    </a:p>
                  </a:txBody>
                  <a:tcPr/>
                </a:tc>
              </a:tr>
            </a:tbl>
          </a:graphicData>
        </a:graphic>
      </p:graphicFrame>
      <p:graphicFrame>
        <p:nvGraphicFramePr>
          <p:cNvPr id="6" name="Content Placeholder 10"/>
          <p:cNvGraphicFramePr>
            <a:graphicFrameLocks/>
          </p:cNvGraphicFramePr>
          <p:nvPr>
            <p:extLst>
              <p:ext uri="{D42A27DB-BD31-4B8C-83A1-F6EECF244321}">
                <p14:modId xmlns:p14="http://schemas.microsoft.com/office/powerpoint/2010/main" xmlns="" val="2999173958"/>
              </p:ext>
            </p:extLst>
          </p:nvPr>
        </p:nvGraphicFramePr>
        <p:xfrm>
          <a:off x="152400" y="3733800"/>
          <a:ext cx="8382001" cy="1471808"/>
        </p:xfrm>
        <a:graphic>
          <a:graphicData uri="http://schemas.openxmlformats.org/drawingml/2006/table">
            <a:tbl>
              <a:tblPr firstRow="1" bandRow="1"/>
              <a:tblGrid>
                <a:gridCol w="2179541"/>
                <a:gridCol w="2512883"/>
                <a:gridCol w="2230825"/>
                <a:gridCol w="1458752"/>
              </a:tblGrid>
              <a:tr h="304800">
                <a:tc gridSpan="4">
                  <a:txBody>
                    <a:bodyPr/>
                    <a:lstStyle/>
                    <a:p>
                      <a:pPr algn="ctr" rtl="0" fontAlgn="ctr"/>
                      <a:r>
                        <a:rPr lang="en-ZA" sz="1200" b="1" i="0" u="none" strike="noStrike" dirty="0">
                          <a:solidFill>
                            <a:srgbClr val="FFFFFF"/>
                          </a:solidFill>
                          <a:effectLst/>
                          <a:latin typeface="Arial" pitchFamily="34" charset="0"/>
                          <a:cs typeface="Arial" pitchFamily="34" charset="0"/>
                        </a:rPr>
                        <a:t>Programme 2: Infrastructure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04800">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ENE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Objective included in APP 2017-18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smtClean="0">
                          <a:solidFill>
                            <a:srgbClr val="FFFFFF"/>
                          </a:solidFill>
                          <a:effectLst/>
                          <a:latin typeface="Arial" pitchFamily="34" charset="0"/>
                          <a:cs typeface="Arial" pitchFamily="34" charset="0"/>
                        </a:rPr>
                        <a:t>Performance target </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Comment/Observation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r>
              <a:tr h="288099">
                <a:tc rowSpan="2">
                  <a:txBody>
                    <a:bodyPr/>
                    <a:lstStyle/>
                    <a:p>
                      <a:pPr algn="l" rtl="0" fontAlgn="ctr"/>
                      <a:r>
                        <a:rPr lang="en-ZA" sz="1000" b="0" i="0" u="none" strike="noStrike" dirty="0">
                          <a:solidFill>
                            <a:srgbClr val="FFFFFF"/>
                          </a:solidFill>
                          <a:effectLst/>
                          <a:latin typeface="Arial" pitchFamily="34" charset="0"/>
                          <a:cs typeface="Arial" pitchFamily="34" charset="0"/>
                        </a:rPr>
                        <a:t>Promote investment in robust, reliable, secure and affordable ICT infrastructure that supports the provision of </a:t>
                      </a:r>
                      <a:r>
                        <a:rPr lang="en-ZA" sz="1000" b="0" i="0" u="none" strike="noStrike" dirty="0" smtClean="0">
                          <a:solidFill>
                            <a:srgbClr val="FFFFFF"/>
                          </a:solidFill>
                          <a:effectLst/>
                          <a:latin typeface="Arial" pitchFamily="34" charset="0"/>
                          <a:cs typeface="Arial" pitchFamily="34" charset="0"/>
                        </a:rPr>
                        <a:t>a</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multiplicity </a:t>
                      </a:r>
                      <a:r>
                        <a:rPr lang="en-ZA" sz="1000" b="0" i="0" u="none" strike="noStrike" dirty="0">
                          <a:solidFill>
                            <a:srgbClr val="FFFFFF"/>
                          </a:solidFill>
                          <a:effectLst/>
                          <a:latin typeface="Arial" pitchFamily="34" charset="0"/>
                          <a:cs typeface="Arial" pitchFamily="34" charset="0"/>
                        </a:rPr>
                        <a:t>of applications and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a:solidFill>
                            <a:srgbClr val="FFFFFF"/>
                          </a:solidFill>
                          <a:effectLst/>
                          <a:latin typeface="Arial" pitchFamily="34" charset="0"/>
                          <a:cs typeface="Arial" pitchFamily="34" charset="0"/>
                        </a:rPr>
                        <a:t>Consolidate and modernise data centres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Number</a:t>
                      </a:r>
                      <a:r>
                        <a:rPr lang="en-ZA" sz="1000" b="0" i="0" u="none" strike="noStrike" baseline="0" dirty="0" smtClean="0">
                          <a:solidFill>
                            <a:srgbClr val="FFFFFF"/>
                          </a:solidFill>
                          <a:effectLst/>
                          <a:latin typeface="Arial" pitchFamily="34" charset="0"/>
                          <a:cs typeface="Arial" pitchFamily="34" charset="0"/>
                        </a:rPr>
                        <a:t> </a:t>
                      </a:r>
                      <a:r>
                        <a:rPr lang="en-ZA" sz="1000" b="0" i="0" u="none" strike="noStrike" dirty="0" smtClean="0">
                          <a:solidFill>
                            <a:srgbClr val="FFFFFF"/>
                          </a:solidFill>
                          <a:effectLst/>
                          <a:latin typeface="Arial" pitchFamily="34" charset="0"/>
                          <a:cs typeface="Arial" pitchFamily="34" charset="0"/>
                        </a:rPr>
                        <a:t>of </a:t>
                      </a:r>
                      <a:r>
                        <a:rPr lang="en-ZA" sz="1000" b="0" i="0" u="none" strike="noStrike" dirty="0">
                          <a:solidFill>
                            <a:srgbClr val="FFFFFF"/>
                          </a:solidFill>
                          <a:effectLst/>
                          <a:latin typeface="Arial" pitchFamily="34" charset="0"/>
                          <a:cs typeface="Arial" pitchFamily="34" charset="0"/>
                        </a:rPr>
                        <a:t>Government private cloud services </a:t>
                      </a:r>
                      <a:r>
                        <a:rPr lang="en-ZA" sz="1000" b="0" i="0" u="none" strike="noStrike" dirty="0" smtClean="0">
                          <a:solidFill>
                            <a:srgbClr val="FFFFFF"/>
                          </a:solidFill>
                          <a:effectLst/>
                          <a:latin typeface="Arial" pitchFamily="34" charset="0"/>
                          <a:cs typeface="Arial" pitchFamily="34" charset="0"/>
                        </a:rPr>
                        <a:t>available.</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000" b="0" i="0" u="none" strike="noStrike" dirty="0" smtClean="0">
                          <a:solidFill>
                            <a:srgbClr val="FFFFFF"/>
                          </a:solidFill>
                          <a:effectLst/>
                          <a:latin typeface="Arial" pitchFamily="34" charset="0"/>
                          <a:cs typeface="Arial" pitchFamily="34" charset="0"/>
                        </a:rPr>
                        <a:t>Included in the 2017/18 APP</a:t>
                      </a:r>
                      <a:r>
                        <a:rPr lang="en-ZA" sz="1000" b="0" i="0" u="none" strike="noStrike" dirty="0">
                          <a:solidFill>
                            <a:srgbClr val="FFFFFF"/>
                          </a:solidFill>
                          <a:effectLst/>
                          <a:latin typeface="Arial" pitchFamily="34" charset="0"/>
                          <a:cs typeface="Arial" pitchFamily="34" charset="0"/>
                        </a:rPr>
                        <a:t>.</a:t>
                      </a:r>
                      <a:endParaRPr lang="en-ZA" sz="1000" b="0" i="0" u="none" strike="noStrike" dirty="0" smtClean="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57408">
                <a:tc vMerge="1">
                  <a:txBody>
                    <a:bodyPr/>
                    <a:lstStyle/>
                    <a:p>
                      <a:endParaRPr lang="en-ZA"/>
                    </a:p>
                  </a:txBody>
                  <a:tcPr/>
                </a:tc>
                <a:tc>
                  <a:txBody>
                    <a:bodyPr/>
                    <a:lstStyle/>
                    <a:p>
                      <a:pPr algn="l" rtl="0" fontAlgn="ctr"/>
                      <a:r>
                        <a:rPr lang="en-ZA" sz="1000" b="0" i="0" u="none" strike="noStrike" dirty="0">
                          <a:solidFill>
                            <a:srgbClr val="FFFFFF"/>
                          </a:solidFill>
                          <a:effectLst/>
                          <a:latin typeface="Arial" pitchFamily="34" charset="0"/>
                          <a:cs typeface="Arial" pitchFamily="34" charset="0"/>
                        </a:rPr>
                        <a:t>Improvement of ICT Insfrastructure : Disaster recovery Plan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 Number of </a:t>
                      </a:r>
                      <a:r>
                        <a:rPr lang="en-ZA" sz="1000" b="0" i="0" u="none" strike="noStrike" dirty="0">
                          <a:solidFill>
                            <a:srgbClr val="FFFFFF"/>
                          </a:solidFill>
                          <a:effectLst/>
                          <a:latin typeface="Arial" pitchFamily="34" charset="0"/>
                          <a:cs typeface="Arial" pitchFamily="34" charset="0"/>
                        </a:rPr>
                        <a:t>disaster recovery services </a:t>
                      </a:r>
                      <a:r>
                        <a:rPr lang="en-ZA" sz="1000" b="0" i="0" u="none" strike="noStrike" dirty="0" smtClean="0">
                          <a:solidFill>
                            <a:srgbClr val="FFFFFF"/>
                          </a:solidFill>
                          <a:effectLst/>
                          <a:latin typeface="Arial" pitchFamily="34" charset="0"/>
                          <a:cs typeface="Arial" pitchFamily="34" charset="0"/>
                        </a:rPr>
                        <a:t>provided.</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Included </a:t>
                      </a:r>
                      <a:r>
                        <a:rPr lang="en-ZA" sz="1000" b="0" i="0" u="none" strike="noStrike" dirty="0">
                          <a:solidFill>
                            <a:srgbClr val="FFFFFF"/>
                          </a:solidFill>
                          <a:effectLst/>
                          <a:latin typeface="Arial" pitchFamily="34" charset="0"/>
                          <a:cs typeface="Arial" pitchFamily="34" charset="0"/>
                        </a:rPr>
                        <a:t>in the 2017/18 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1516025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219200"/>
            <a:ext cx="8411119"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bg1"/>
                </a:solidFill>
                <a:latin typeface="Arial" pitchFamily="34" charset="0"/>
                <a:cs typeface="Arial" pitchFamily="34" charset="0"/>
              </a:rPr>
              <a:t>National Development Plan (Chapter </a:t>
            </a:r>
            <a:r>
              <a:rPr lang="en-ZA" b="1" dirty="0">
                <a:solidFill>
                  <a:schemeClr val="bg1"/>
                </a:solidFill>
                <a:latin typeface="Arial" pitchFamily="34" charset="0"/>
                <a:cs typeface="Arial" pitchFamily="34" charset="0"/>
              </a:rPr>
              <a:t>4</a:t>
            </a:r>
            <a:r>
              <a:rPr lang="en-ZA" b="1" dirty="0" smtClean="0">
                <a:solidFill>
                  <a:schemeClr val="bg1"/>
                </a:solidFill>
                <a:latin typeface="Arial" pitchFamily="34" charset="0"/>
                <a:cs typeface="Arial" pitchFamily="34" charset="0"/>
              </a:rPr>
              <a:t>)</a:t>
            </a:r>
          </a:p>
          <a:p>
            <a:pPr algn="ctr"/>
            <a:r>
              <a:rPr lang="en-ZA" sz="1200" dirty="0" smtClean="0">
                <a:solidFill>
                  <a:schemeClr val="bg1"/>
                </a:solidFill>
                <a:latin typeface="Arial" pitchFamily="34" charset="0"/>
                <a:cs typeface="Arial" pitchFamily="34" charset="0"/>
              </a:rPr>
              <a:t>Information and communications infrastructure</a:t>
            </a:r>
            <a:endParaRPr lang="en-ZA" sz="1200" dirty="0">
              <a:solidFill>
                <a:schemeClr val="bg1"/>
              </a:solidFill>
              <a:latin typeface="Arial" pitchFamily="34" charset="0"/>
              <a:cs typeface="Arial" pitchFamily="34" charset="0"/>
            </a:endParaRPr>
          </a:p>
        </p:txBody>
      </p:sp>
      <p:sp>
        <p:nvSpPr>
          <p:cNvPr id="10" name="Down Arrow 9"/>
          <p:cNvSpPr/>
          <p:nvPr/>
        </p:nvSpPr>
        <p:spPr>
          <a:xfrm>
            <a:off x="4343400" y="2046514"/>
            <a:ext cx="364590" cy="304800"/>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11" name="Rectangle 10"/>
          <p:cNvSpPr/>
          <p:nvPr/>
        </p:nvSpPr>
        <p:spPr>
          <a:xfrm>
            <a:off x="2743200" y="2379000"/>
            <a:ext cx="3657600" cy="28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schemeClr val="bg1"/>
                </a:solidFill>
                <a:latin typeface="Arial" pitchFamily="34" charset="0"/>
                <a:cs typeface="Arial" pitchFamily="34" charset="0"/>
              </a:rPr>
              <a:t>MTSF: (Outcome </a:t>
            </a:r>
            <a:r>
              <a:rPr lang="en-ZA" sz="1400" dirty="0">
                <a:solidFill>
                  <a:schemeClr val="bg1"/>
                </a:solidFill>
                <a:latin typeface="Arial" pitchFamily="34" charset="0"/>
                <a:cs typeface="Arial" pitchFamily="34" charset="0"/>
              </a:rPr>
              <a:t>6</a:t>
            </a:r>
            <a:r>
              <a:rPr lang="en-ZA" sz="1400" dirty="0" smtClean="0">
                <a:solidFill>
                  <a:schemeClr val="bg1"/>
                </a:solidFill>
                <a:latin typeface="Arial" pitchFamily="34" charset="0"/>
                <a:cs typeface="Arial" pitchFamily="34" charset="0"/>
              </a:rPr>
              <a:t>)</a:t>
            </a:r>
            <a:endParaRPr lang="en-ZA" sz="1400" dirty="0">
              <a:solidFill>
                <a:schemeClr val="bg1"/>
              </a:solidFill>
              <a:latin typeface="Arial" pitchFamily="34" charset="0"/>
              <a:cs typeface="Arial" pitchFamily="34" charset="0"/>
            </a:endParaRPr>
          </a:p>
        </p:txBody>
      </p:sp>
      <p:sp>
        <p:nvSpPr>
          <p:cNvPr id="13" name="Rounded Rectangle 12"/>
          <p:cNvSpPr/>
          <p:nvPr/>
        </p:nvSpPr>
        <p:spPr>
          <a:xfrm>
            <a:off x="457200" y="4194101"/>
            <a:ext cx="3144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bg1"/>
                </a:solidFill>
                <a:latin typeface="Arial" pitchFamily="34" charset="0"/>
                <a:cs typeface="Arial" pitchFamily="34" charset="0"/>
              </a:rPr>
              <a:t>National e-Strategy</a:t>
            </a:r>
          </a:p>
        </p:txBody>
      </p:sp>
      <p:sp>
        <p:nvSpPr>
          <p:cNvPr id="14" name="Rounded Rectangle 13"/>
          <p:cNvSpPr/>
          <p:nvPr/>
        </p:nvSpPr>
        <p:spPr>
          <a:xfrm>
            <a:off x="4876800" y="4194101"/>
            <a:ext cx="32766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a:solidFill>
                  <a:schemeClr val="bg1"/>
                </a:solidFill>
                <a:latin typeface="Arial" pitchFamily="34" charset="0"/>
                <a:cs typeface="Arial" pitchFamily="34" charset="0"/>
              </a:rPr>
              <a:t>E-Government</a:t>
            </a:r>
          </a:p>
        </p:txBody>
      </p:sp>
      <p:sp>
        <p:nvSpPr>
          <p:cNvPr id="19" name="Rectangle 18"/>
          <p:cNvSpPr/>
          <p:nvPr/>
        </p:nvSpPr>
        <p:spPr>
          <a:xfrm>
            <a:off x="533400" y="5464698"/>
            <a:ext cx="7620000" cy="6151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100" b="1" dirty="0" smtClean="0">
                <a:solidFill>
                  <a:schemeClr val="bg1"/>
                </a:solidFill>
                <a:latin typeface="Arial" pitchFamily="34" charset="0"/>
                <a:cs typeface="Arial" pitchFamily="34" charset="0"/>
              </a:rPr>
              <a:t>Programme 2: Operational efficiencies</a:t>
            </a:r>
            <a:endParaRPr lang="en-ZA" sz="1100" dirty="0">
              <a:solidFill>
                <a:schemeClr val="bg1"/>
              </a:solidFill>
              <a:latin typeface="Arial" pitchFamily="34" charset="0"/>
              <a:cs typeface="Arial" pitchFamily="34" charset="0"/>
            </a:endParaRPr>
          </a:p>
        </p:txBody>
      </p:sp>
      <p:sp>
        <p:nvSpPr>
          <p:cNvPr id="22" name="Left Brace 21"/>
          <p:cNvSpPr/>
          <p:nvPr/>
        </p:nvSpPr>
        <p:spPr>
          <a:xfrm rot="5400000">
            <a:off x="4026444" y="240756"/>
            <a:ext cx="557712" cy="7696199"/>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panose="020B0604020202020204" pitchFamily="34" charset="0"/>
              <a:cs typeface="Arial" panose="020B0604020202020204" pitchFamily="34" charset="0"/>
            </a:endParaRPr>
          </a:p>
        </p:txBody>
      </p:sp>
      <p:sp>
        <p:nvSpPr>
          <p:cNvPr id="2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23</a:t>
            </a:fld>
            <a:endParaRPr lang="en-US" dirty="0">
              <a:solidFill>
                <a:schemeClr val="bg1"/>
              </a:solidFill>
            </a:endParaRPr>
          </a:p>
        </p:txBody>
      </p:sp>
      <p:graphicFrame>
        <p:nvGraphicFramePr>
          <p:cNvPr id="3" name="Diagram 2"/>
          <p:cNvGraphicFramePr/>
          <p:nvPr>
            <p:extLst>
              <p:ext uri="{D42A27DB-BD31-4B8C-83A1-F6EECF244321}">
                <p14:modId xmlns:p14="http://schemas.microsoft.com/office/powerpoint/2010/main" xmlns="" val="1832026733"/>
              </p:ext>
            </p:extLst>
          </p:nvPr>
        </p:nvGraphicFramePr>
        <p:xfrm>
          <a:off x="3505200" y="2659607"/>
          <a:ext cx="2464342" cy="1378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278990" y="691065"/>
            <a:ext cx="6858000" cy="369332"/>
          </a:xfrm>
          <a:prstGeom prst="rect">
            <a:avLst/>
          </a:prstGeom>
        </p:spPr>
        <p:txBody>
          <a:bodyPr wrap="square">
            <a:spAutoFit/>
          </a:bodyPr>
          <a:lstStyle/>
          <a:p>
            <a:pPr algn="ctr"/>
            <a:r>
              <a:rPr lang="en-ZA" b="1" dirty="0">
                <a:solidFill>
                  <a:srgbClr val="00A9A4"/>
                </a:solidFill>
                <a:latin typeface="Arial" pitchFamily="34" charset="0"/>
                <a:cs typeface="Arial" pitchFamily="34" charset="0"/>
              </a:rPr>
              <a:t>Strategic alignment of portfolio – </a:t>
            </a:r>
            <a:r>
              <a:rPr lang="en-ZA" b="1" dirty="0" smtClean="0">
                <a:solidFill>
                  <a:srgbClr val="00A9A4"/>
                </a:solidFill>
                <a:latin typeface="Arial" pitchFamily="34" charset="0"/>
                <a:cs typeface="Arial" pitchFamily="34" charset="0"/>
              </a:rPr>
              <a:t>SAPO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
        <p:nvSpPr>
          <p:cNvPr id="27" name="Rectangle 26"/>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sp>
        <p:nvSpPr>
          <p:cNvPr id="20" name="Left Brace 19"/>
          <p:cNvSpPr/>
          <p:nvPr/>
        </p:nvSpPr>
        <p:spPr>
          <a:xfrm rot="16200000">
            <a:off x="4045495" y="1468142"/>
            <a:ext cx="519611" cy="7696200"/>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31423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24</a:t>
            </a:fld>
            <a:endParaRPr lang="en-US" dirty="0">
              <a:solidFill>
                <a:schemeClr val="bg1"/>
              </a:solidFill>
            </a:endParaRPr>
          </a:p>
        </p:txBody>
      </p:sp>
      <p:sp>
        <p:nvSpPr>
          <p:cNvPr id="7" name="Rectangle 6"/>
          <p:cNvSpPr/>
          <p:nvPr/>
        </p:nvSpPr>
        <p:spPr>
          <a:xfrm>
            <a:off x="990600" y="685800"/>
            <a:ext cx="6858000" cy="369332"/>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Key objectives per  ENE vs Targets – SAPO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
        <p:nvSpPr>
          <p:cNvPr id="10" name="Rectangle 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829982859"/>
              </p:ext>
            </p:extLst>
          </p:nvPr>
        </p:nvGraphicFramePr>
        <p:xfrm>
          <a:off x="152400" y="1219200"/>
          <a:ext cx="8610600" cy="2192774"/>
        </p:xfrm>
        <a:graphic>
          <a:graphicData uri="http://schemas.openxmlformats.org/drawingml/2006/table">
            <a:tbl>
              <a:tblPr firstRow="1" bandRow="1"/>
              <a:tblGrid>
                <a:gridCol w="2922864"/>
                <a:gridCol w="2369890"/>
                <a:gridCol w="1870046"/>
                <a:gridCol w="1447800"/>
              </a:tblGrid>
              <a:tr h="363974">
                <a:tc gridSpan="4">
                  <a:txBody>
                    <a:bodyPr/>
                    <a:lstStyle/>
                    <a:p>
                      <a:pPr algn="ctr" rtl="0" fontAlgn="ctr"/>
                      <a:r>
                        <a:rPr lang="en-ZA" sz="1200" b="1" i="0" u="none" strike="noStrike" dirty="0">
                          <a:solidFill>
                            <a:srgbClr val="FFFFFF"/>
                          </a:solidFill>
                          <a:effectLst/>
                          <a:latin typeface="Arial" pitchFamily="34" charset="0"/>
                          <a:cs typeface="Arial" pitchFamily="34" charset="0"/>
                        </a:rPr>
                        <a:t>Programme 2: </a:t>
                      </a:r>
                      <a:r>
                        <a:rPr lang="en-ZA" sz="1200" b="1" i="0" u="none" strike="noStrike" dirty="0" smtClean="0">
                          <a:solidFill>
                            <a:srgbClr val="FFFFFF"/>
                          </a:solidFill>
                          <a:effectLst/>
                          <a:latin typeface="Arial" pitchFamily="34" charset="0"/>
                          <a:cs typeface="Arial" pitchFamily="34" charset="0"/>
                        </a:rPr>
                        <a:t>Improve operational efficiencies</a:t>
                      </a:r>
                      <a:endParaRPr lang="en-ZA" sz="12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304800">
                <a:tc>
                  <a:txBody>
                    <a:bodyPr/>
                    <a:lstStyle/>
                    <a:p>
                      <a:pPr algn="ctr" rtl="0" fontAlgn="ctr"/>
                      <a:r>
                        <a:rPr lang="en-ZA" sz="1000" b="1" i="0" u="none" strike="noStrike" dirty="0">
                          <a:solidFill>
                            <a:srgbClr val="FFFFFF"/>
                          </a:solidFill>
                          <a:effectLst/>
                          <a:latin typeface="Arial" pitchFamily="34" charset="0"/>
                          <a:cs typeface="Arial" pitchFamily="34" charset="0"/>
                        </a:rPr>
                        <a:t>Key Objective per ENE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Objective included in APP 2017-18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smtClean="0">
                          <a:solidFill>
                            <a:srgbClr val="FFFFFF"/>
                          </a:solidFill>
                          <a:effectLst/>
                          <a:latin typeface="Arial" pitchFamily="34" charset="0"/>
                          <a:cs typeface="Arial" pitchFamily="34" charset="0"/>
                        </a:rPr>
                        <a:t>Performance target </a:t>
                      </a:r>
                      <a:endParaRPr lang="en-ZA" sz="1000" b="1" i="0" u="none" strike="noStrike" dirty="0">
                        <a:solidFill>
                          <a:srgbClr val="FFFFFF"/>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i="0" u="none" strike="noStrike" dirty="0">
                          <a:solidFill>
                            <a:srgbClr val="FFFFFF"/>
                          </a:solidFill>
                          <a:effectLst/>
                          <a:latin typeface="Arial" pitchFamily="34" charset="0"/>
                          <a:cs typeface="Arial" pitchFamily="34" charset="0"/>
                        </a:rPr>
                        <a:t>Comment/Observation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r>
              <a:tr h="243855">
                <a:tc rowSpan="2">
                  <a:txBody>
                    <a:bodyPr/>
                    <a:lstStyle/>
                    <a:p>
                      <a:pPr algn="l" rtl="0" fontAlgn="ctr"/>
                      <a:r>
                        <a:rPr lang="en-ZA" sz="1000" b="0" i="0" u="none" strike="noStrike" dirty="0">
                          <a:solidFill>
                            <a:srgbClr val="FFFFFF"/>
                          </a:solidFill>
                          <a:effectLst/>
                          <a:latin typeface="Arial" pitchFamily="34" charset="0"/>
                          <a:cs typeface="Arial" pitchFamily="34" charset="0"/>
                        </a:rPr>
                        <a:t>Promote investment in robust, reliable, secure and affordable ICT infrastructure that supports the provision of a</a:t>
                      </a:r>
                      <a:br>
                        <a:rPr lang="en-ZA" sz="1000" b="0" i="0" u="none" strike="noStrike" dirty="0">
                          <a:solidFill>
                            <a:srgbClr val="FFFFFF"/>
                          </a:solidFill>
                          <a:effectLst/>
                          <a:latin typeface="Arial" pitchFamily="34" charset="0"/>
                          <a:cs typeface="Arial" pitchFamily="34" charset="0"/>
                        </a:rPr>
                      </a:br>
                      <a:r>
                        <a:rPr lang="en-ZA" sz="1000" b="0" i="0" u="none" strike="noStrike" dirty="0">
                          <a:solidFill>
                            <a:srgbClr val="FFFFFF"/>
                          </a:solidFill>
                          <a:effectLst/>
                          <a:latin typeface="Arial" pitchFamily="34" charset="0"/>
                          <a:cs typeface="Arial" pitchFamily="34" charset="0"/>
                        </a:rPr>
                        <a:t>multiplicity of applications and services.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Meet Postbank Service level Agreement</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98% uptime for ATM and POS transaction</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900" b="0" i="0" u="none" strike="noStrike" dirty="0" smtClean="0">
                          <a:solidFill>
                            <a:srgbClr val="FFFFFF"/>
                          </a:solidFill>
                          <a:effectLst/>
                          <a:latin typeface="Arial" pitchFamily="34" charset="0"/>
                          <a:cs typeface="Arial" pitchFamily="34" charset="0"/>
                        </a:rPr>
                        <a:t>Included </a:t>
                      </a:r>
                      <a:r>
                        <a:rPr lang="en-ZA" sz="900" b="0" i="0" u="none" strike="noStrike" dirty="0">
                          <a:solidFill>
                            <a:srgbClr val="FFFFFF"/>
                          </a:solidFill>
                          <a:effectLst/>
                          <a:latin typeface="Arial" pitchFamily="34" charset="0"/>
                          <a:cs typeface="Arial" pitchFamily="34" charset="0"/>
                        </a:rPr>
                        <a:t>in the 2017/18 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20637">
                <a:tc vMerge="1">
                  <a:txBody>
                    <a:bodyPr/>
                    <a:lstStyle/>
                    <a:p>
                      <a:endParaRPr lang="en-ZA"/>
                    </a:p>
                  </a:txBody>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Improve internal customer satisfaction level</a:t>
                      </a:r>
                    </a:p>
                    <a:p>
                      <a:pPr algn="l" rtl="0" fontAlgn="ctr"/>
                      <a:endParaRPr lang="en-ZA" sz="1000" b="0" i="0" u="none" strike="noStrike" dirty="0" smtClean="0">
                        <a:solidFill>
                          <a:srgbClr val="FFFFFF"/>
                        </a:solidFill>
                        <a:effectLst/>
                        <a:latin typeface="Arial" pitchFamily="34" charset="0"/>
                        <a:cs typeface="Arial" pitchFamily="34" charset="0"/>
                      </a:endParaRPr>
                    </a:p>
                    <a:p>
                      <a:pPr algn="l" rtl="0" fontAlgn="ctr"/>
                      <a:r>
                        <a:rPr lang="en-ZA" sz="1000" b="0" i="0" u="none" strike="noStrike" dirty="0" smtClean="0">
                          <a:solidFill>
                            <a:srgbClr val="FFFFFF"/>
                          </a:solidFill>
                          <a:effectLst/>
                          <a:latin typeface="Arial" pitchFamily="34" charset="0"/>
                          <a:cs typeface="Arial" pitchFamily="34" charset="0"/>
                        </a:rPr>
                        <a:t>Manage IT risks</a:t>
                      </a:r>
                      <a:r>
                        <a:rPr lang="en-ZA" sz="1000" b="0" i="0" u="none" strike="noStrike" baseline="0" dirty="0" smtClean="0">
                          <a:solidFill>
                            <a:srgbClr val="FFFFFF"/>
                          </a:solidFill>
                          <a:effectLst/>
                          <a:latin typeface="Arial" pitchFamily="34" charset="0"/>
                          <a:cs typeface="Arial" pitchFamily="34" charset="0"/>
                        </a:rPr>
                        <a:t>  throughout</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b="0" i="0" u="none" strike="noStrike" dirty="0" smtClean="0">
                          <a:solidFill>
                            <a:srgbClr val="FFFFFF"/>
                          </a:solidFill>
                          <a:effectLst/>
                          <a:latin typeface="Arial" pitchFamily="34" charset="0"/>
                          <a:cs typeface="Arial" pitchFamily="34" charset="0"/>
                        </a:rPr>
                        <a:t>Build resilience</a:t>
                      </a:r>
                      <a:r>
                        <a:rPr lang="en-ZA" sz="1000" b="0" i="0" u="none" strike="noStrike" baseline="0" dirty="0" smtClean="0">
                          <a:solidFill>
                            <a:srgbClr val="FFFFFF"/>
                          </a:solidFill>
                          <a:effectLst/>
                          <a:latin typeface="Arial" pitchFamily="34" charset="0"/>
                          <a:cs typeface="Arial" pitchFamily="34" charset="0"/>
                        </a:rPr>
                        <a:t> into SAPO’s IT connectivity.</a:t>
                      </a:r>
                    </a:p>
                    <a:p>
                      <a:pPr algn="l" rtl="0" fontAlgn="ctr"/>
                      <a:endParaRPr lang="en-ZA" sz="1000" b="0" i="0" u="none" strike="noStrike" baseline="0" dirty="0" smtClean="0">
                        <a:solidFill>
                          <a:srgbClr val="FFFFFF"/>
                        </a:solidFill>
                        <a:effectLst/>
                        <a:latin typeface="Arial" pitchFamily="34" charset="0"/>
                        <a:cs typeface="Arial" pitchFamily="34" charset="0"/>
                      </a:endParaRPr>
                    </a:p>
                    <a:p>
                      <a:pPr algn="l" rtl="0" fontAlgn="ctr"/>
                      <a:r>
                        <a:rPr lang="en-ZA" sz="1000" b="0" i="0" u="none" strike="noStrike" baseline="0" dirty="0" smtClean="0">
                          <a:solidFill>
                            <a:srgbClr val="FFFFFF"/>
                          </a:solidFill>
                          <a:effectLst/>
                          <a:latin typeface="Arial" pitchFamily="34" charset="0"/>
                          <a:cs typeface="Arial" pitchFamily="34" charset="0"/>
                        </a:rPr>
                        <a:t>Customer’s satisfaction index</a:t>
                      </a:r>
                      <a:endParaRPr lang="en-ZA" sz="1000" b="0" i="0" u="none" strike="noStrike" dirty="0">
                        <a:solidFill>
                          <a:srgbClr val="FFFFFF"/>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900" b="0" i="0" u="none" strike="noStrike" dirty="0" smtClean="0">
                          <a:solidFill>
                            <a:srgbClr val="FFFFFF"/>
                          </a:solidFill>
                          <a:effectLst/>
                          <a:latin typeface="Arial" pitchFamily="34" charset="0"/>
                          <a:cs typeface="Arial" pitchFamily="34" charset="0"/>
                        </a:rPr>
                        <a:t>Included </a:t>
                      </a:r>
                      <a:r>
                        <a:rPr lang="en-ZA" sz="900" b="0" i="0" u="none" strike="noStrike" dirty="0">
                          <a:solidFill>
                            <a:srgbClr val="FFFFFF"/>
                          </a:solidFill>
                          <a:effectLst/>
                          <a:latin typeface="Arial" pitchFamily="34" charset="0"/>
                          <a:cs typeface="Arial" pitchFamily="34" charset="0"/>
                        </a:rPr>
                        <a:t>in the 2017/18 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20637">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000" b="0" i="0" dirty="0" smtClean="0">
                          <a:solidFill>
                            <a:schemeClr val="bg1"/>
                          </a:solidFill>
                          <a:latin typeface="Arial" pitchFamily="34" charset="0"/>
                          <a:cs typeface="Arial" pitchFamily="34" charset="0"/>
                        </a:rPr>
                        <a:t>It</a:t>
                      </a:r>
                      <a:r>
                        <a:rPr lang="en-ZA" sz="1000" b="0" i="0" baseline="0" dirty="0" smtClean="0">
                          <a:solidFill>
                            <a:schemeClr val="bg1"/>
                          </a:solidFill>
                          <a:latin typeface="Arial" pitchFamily="34" charset="0"/>
                          <a:cs typeface="Arial" pitchFamily="34" charset="0"/>
                        </a:rPr>
                        <a:t> </a:t>
                      </a:r>
                      <a:r>
                        <a:rPr lang="en-ZA" sz="1000" b="0" i="0" dirty="0" smtClean="0">
                          <a:solidFill>
                            <a:schemeClr val="bg1"/>
                          </a:solidFill>
                          <a:latin typeface="Arial" pitchFamily="34" charset="0"/>
                          <a:cs typeface="Arial" pitchFamily="34" charset="0"/>
                        </a:rPr>
                        <a:t>should be noted that SAPO is a schedule 2 public entity, the recent challenges the entity experienced (declining revenues, a deteriorating cash flows, labour unrest etc.) necessitated the entity to relook at their strategies, the corporate plan and the strategic themes of the entity are tailored to increase and diversify its revenue streams and </a:t>
                      </a:r>
                      <a:r>
                        <a:rPr lang="en-ZA" sz="1000" b="0" i="0" dirty="0" err="1" smtClean="0">
                          <a:solidFill>
                            <a:schemeClr val="bg1"/>
                          </a:solidFill>
                          <a:latin typeface="Arial" pitchFamily="34" charset="0"/>
                          <a:cs typeface="Arial" pitchFamily="34" charset="0"/>
                        </a:rPr>
                        <a:t>forster</a:t>
                      </a:r>
                      <a:r>
                        <a:rPr lang="en-ZA" sz="1000" b="0" i="0" dirty="0" smtClean="0">
                          <a:solidFill>
                            <a:schemeClr val="bg1"/>
                          </a:solidFill>
                          <a:latin typeface="Arial" pitchFamily="34" charset="0"/>
                          <a:cs typeface="Arial" pitchFamily="34" charset="0"/>
                        </a:rPr>
                        <a:t> a modern and performance driven organisation which will result in the entity being self sustaining.</a:t>
                      </a:r>
                    </a:p>
                    <a:p>
                      <a:pPr algn="l" rtl="0" fontAlgn="ctr"/>
                      <a:endParaRPr lang="en-ZA" sz="1000" b="0" i="1" u="none" strike="noStrike" dirty="0">
                        <a:solidFill>
                          <a:schemeClr val="bg1"/>
                        </a:solidFill>
                        <a:effectLst/>
                        <a:latin typeface="Arial" pitchFamily="34" charset="0"/>
                        <a:cs typeface="Arial"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l" rtl="0" fontAlgn="ctr"/>
                      <a:endParaRPr lang="en-ZA" sz="900" b="0" i="0" u="none" strike="noStrike" dirty="0">
                        <a:solidFill>
                          <a:srgbClr val="FFFFFF"/>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hMerge="1">
                  <a:txBody>
                    <a:bodyPr/>
                    <a:lstStyle/>
                    <a:p>
                      <a:pPr algn="l" rtl="0" fontAlgn="ctr"/>
                      <a:endParaRPr lang="en-ZA" sz="900" b="0" i="0" u="none" strike="noStrike" dirty="0">
                        <a:solidFill>
                          <a:srgbClr val="FFFFFF"/>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hMerge="1">
                  <a:txBody>
                    <a:bodyPr/>
                    <a:lstStyle/>
                    <a:p>
                      <a:pPr algn="l" rtl="0" fontAlgn="ctr"/>
                      <a:endParaRPr lang="en-ZA" sz="900" b="0" i="0" u="none" strike="noStrike" dirty="0">
                        <a:solidFill>
                          <a:srgbClr val="FFFFFF"/>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xmlns="" val="32799625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4268164" y="1758750"/>
            <a:ext cx="367867" cy="263147"/>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solidFill>
                <a:prstClr val="white"/>
              </a:solidFill>
            </a:endParaRPr>
          </a:p>
        </p:txBody>
      </p:sp>
      <p:sp>
        <p:nvSpPr>
          <p:cNvPr id="10" name="Rounded Rectangle 9"/>
          <p:cNvSpPr/>
          <p:nvPr/>
        </p:nvSpPr>
        <p:spPr>
          <a:xfrm>
            <a:off x="2981863" y="2053249"/>
            <a:ext cx="3048000" cy="6667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smtClean="0">
                <a:solidFill>
                  <a:prstClr val="white"/>
                </a:solidFill>
                <a:latin typeface="Arial" pitchFamily="34" charset="0"/>
                <a:cs typeface="Arial" pitchFamily="34" charset="0"/>
              </a:rPr>
              <a:t>MTSF (Outcome 6)</a:t>
            </a:r>
            <a:endParaRPr lang="en-ZA" sz="1400" dirty="0">
              <a:solidFill>
                <a:prstClr val="white"/>
              </a:solidFill>
              <a:latin typeface="Arial" pitchFamily="34" charset="0"/>
              <a:cs typeface="Arial" pitchFamily="34" charset="0"/>
            </a:endParaRPr>
          </a:p>
        </p:txBody>
      </p:sp>
      <p:sp>
        <p:nvSpPr>
          <p:cNvPr id="14" name="Down Arrow 13"/>
          <p:cNvSpPr/>
          <p:nvPr/>
        </p:nvSpPr>
        <p:spPr>
          <a:xfrm>
            <a:off x="4226635" y="2743200"/>
            <a:ext cx="484632" cy="189109"/>
          </a:xfrm>
          <a:prstGeom prst="downArrow">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5" name="Rounded Rectangle 14"/>
          <p:cNvSpPr/>
          <p:nvPr/>
        </p:nvSpPr>
        <p:spPr>
          <a:xfrm>
            <a:off x="228600" y="4226408"/>
            <a:ext cx="2133600" cy="87899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bg1"/>
                </a:solidFill>
                <a:latin typeface="Arial" pitchFamily="34" charset="0"/>
                <a:cs typeface="Arial" pitchFamily="34" charset="0"/>
              </a:rPr>
              <a:t>E-Government</a:t>
            </a:r>
          </a:p>
        </p:txBody>
      </p:sp>
      <p:sp>
        <p:nvSpPr>
          <p:cNvPr id="16" name="Rounded Rectangle 15"/>
          <p:cNvSpPr/>
          <p:nvPr/>
        </p:nvSpPr>
        <p:spPr>
          <a:xfrm>
            <a:off x="6019800" y="4284190"/>
            <a:ext cx="2286000" cy="82121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bg1"/>
                </a:solidFill>
                <a:latin typeface="Arial" pitchFamily="34" charset="0"/>
                <a:cs typeface="Arial" pitchFamily="34" charset="0"/>
              </a:rPr>
              <a:t>Make high-speed broadband internet universally</a:t>
            </a:r>
          </a:p>
          <a:p>
            <a:pPr algn="ctr"/>
            <a:r>
              <a:rPr lang="en-ZA" sz="1200" dirty="0">
                <a:solidFill>
                  <a:schemeClr val="bg1"/>
                </a:solidFill>
                <a:latin typeface="Arial" pitchFamily="34" charset="0"/>
                <a:cs typeface="Arial" pitchFamily="34" charset="0"/>
              </a:rPr>
              <a:t>available at competitive prices.</a:t>
            </a:r>
          </a:p>
          <a:p>
            <a:pPr algn="ctr"/>
            <a:endParaRPr lang="en-ZA" sz="1200" dirty="0">
              <a:solidFill>
                <a:prstClr val="white"/>
              </a:solidFill>
              <a:latin typeface="Arial" panose="020B0604020202020204" pitchFamily="34" charset="0"/>
              <a:cs typeface="Arial" panose="020B0604020202020204" pitchFamily="34" charset="0"/>
            </a:endParaRPr>
          </a:p>
        </p:txBody>
      </p:sp>
      <p:sp>
        <p:nvSpPr>
          <p:cNvPr id="20" name="Rounded Rectangle 19"/>
          <p:cNvSpPr/>
          <p:nvPr/>
        </p:nvSpPr>
        <p:spPr>
          <a:xfrm>
            <a:off x="2033531" y="5389847"/>
            <a:ext cx="5129269" cy="70615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prstClr val="white"/>
                </a:solidFill>
                <a:latin typeface="Arial" pitchFamily="34" charset="0"/>
                <a:cs typeface="Arial" pitchFamily="34" charset="0"/>
              </a:rPr>
              <a:t>Strategic Goal: Increased connectivity to underserviced and unserved areas.</a:t>
            </a:r>
            <a:endParaRPr lang="en-ZA" sz="1200" dirty="0">
              <a:solidFill>
                <a:prstClr val="white"/>
              </a:solidFill>
              <a:latin typeface="Arial" pitchFamily="34" charset="0"/>
              <a:cs typeface="Arial" pitchFamily="34" charset="0"/>
            </a:endParaRPr>
          </a:p>
          <a:p>
            <a:pPr algn="ctr"/>
            <a:endParaRPr lang="en-ZA" sz="1200" dirty="0">
              <a:solidFill>
                <a:prstClr val="white"/>
              </a:solidFill>
              <a:latin typeface="Arial" pitchFamily="34" charset="0"/>
              <a:cs typeface="Arial" pitchFamily="34" charset="0"/>
            </a:endParaRPr>
          </a:p>
        </p:txBody>
      </p:sp>
      <p:sp>
        <p:nvSpPr>
          <p:cNvPr id="22" name="Left Brace 21"/>
          <p:cNvSpPr/>
          <p:nvPr/>
        </p:nvSpPr>
        <p:spPr>
          <a:xfrm rot="5400000">
            <a:off x="4117375" y="705369"/>
            <a:ext cx="336321" cy="6821328"/>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solidFill>
                <a:prstClr val="black"/>
              </a:solidFill>
            </a:endParaRPr>
          </a:p>
        </p:txBody>
      </p:sp>
      <p:sp>
        <p:nvSpPr>
          <p:cNvPr id="23" name="Left Brace 22"/>
          <p:cNvSpPr/>
          <p:nvPr/>
        </p:nvSpPr>
        <p:spPr>
          <a:xfrm rot="16200000">
            <a:off x="4133155" y="1826799"/>
            <a:ext cx="344291" cy="6781801"/>
          </a:xfrm>
          <a:prstGeom prst="leftBrace">
            <a:avLst/>
          </a:prstGeom>
          <a:ln>
            <a:solidFill>
              <a:srgbClr val="00A9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solidFill>
                <a:prstClr val="black"/>
              </a:solidFill>
            </a:endParaRPr>
          </a:p>
        </p:txBody>
      </p:sp>
      <p:sp>
        <p:nvSpPr>
          <p:cNvPr id="2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prstClr val="white"/>
                </a:solidFill>
              </a:rPr>
              <a:pPr/>
              <a:t>25</a:t>
            </a:fld>
            <a:endParaRPr lang="en-US" dirty="0">
              <a:solidFill>
                <a:prstClr val="white"/>
              </a:solidFill>
            </a:endParaRPr>
          </a:p>
        </p:txBody>
      </p:sp>
      <p:graphicFrame>
        <p:nvGraphicFramePr>
          <p:cNvPr id="27" name="Diagram 26"/>
          <p:cNvGraphicFramePr/>
          <p:nvPr>
            <p:extLst>
              <p:ext uri="{D42A27DB-BD31-4B8C-83A1-F6EECF244321}">
                <p14:modId xmlns:p14="http://schemas.microsoft.com/office/powerpoint/2010/main" xmlns="" val="1348293650"/>
              </p:ext>
            </p:extLst>
          </p:nvPr>
        </p:nvGraphicFramePr>
        <p:xfrm>
          <a:off x="3485662" y="2971293"/>
          <a:ext cx="2083342" cy="1237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ctangle 27"/>
          <p:cNvSpPr/>
          <p:nvPr/>
        </p:nvSpPr>
        <p:spPr>
          <a:xfrm>
            <a:off x="1447800" y="685800"/>
            <a:ext cx="6858000" cy="646331"/>
          </a:xfrm>
          <a:prstGeom prst="rect">
            <a:avLst/>
          </a:prstGeom>
        </p:spPr>
        <p:txBody>
          <a:bodyPr wrap="square">
            <a:spAutoFit/>
          </a:bodyPr>
          <a:lstStyle/>
          <a:p>
            <a:r>
              <a:rPr lang="en-ZA" b="1" dirty="0">
                <a:solidFill>
                  <a:srgbClr val="00A9A4"/>
                </a:solidFill>
                <a:latin typeface="Arial" pitchFamily="34" charset="0"/>
                <a:cs typeface="Arial" pitchFamily="34" charset="0"/>
              </a:rPr>
              <a:t>Strategic alignment of portfolio – </a:t>
            </a:r>
            <a:r>
              <a:rPr lang="en-ZA" b="1" dirty="0" smtClean="0">
                <a:solidFill>
                  <a:srgbClr val="00A9A4"/>
                </a:solidFill>
                <a:latin typeface="Arial" pitchFamily="34" charset="0"/>
                <a:cs typeface="Arial" pitchFamily="34" charset="0"/>
              </a:rPr>
              <a:t>USAASA and USAF </a:t>
            </a:r>
            <a:r>
              <a:rPr lang="en-ZA" b="1" dirty="0">
                <a:solidFill>
                  <a:srgbClr val="00A9A4"/>
                </a:solidFill>
                <a:latin typeface="Arial" pitchFamily="34" charset="0"/>
                <a:cs typeface="Arial" pitchFamily="34" charset="0"/>
              </a:rPr>
              <a:t>(APP 2017/18)</a:t>
            </a:r>
            <a:endParaRPr lang="en-ZA" dirty="0">
              <a:solidFill>
                <a:prstClr val="black"/>
              </a:solidFill>
              <a:latin typeface="Arial" pitchFamily="34" charset="0"/>
              <a:cs typeface="Arial" pitchFamily="34" charset="0"/>
            </a:endParaRPr>
          </a:p>
        </p:txBody>
      </p:sp>
      <p:sp>
        <p:nvSpPr>
          <p:cNvPr id="30" name="Rectangle 29"/>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cs typeface="Arial" pitchFamily="34" charset="0"/>
              </a:rPr>
              <a:t>3. APPs 2017/18 review of the portfolio (cont.)</a:t>
            </a:r>
            <a:endParaRPr lang="en-ZA" sz="2100" b="1" dirty="0">
              <a:solidFill>
                <a:srgbClr val="00A9A4"/>
              </a:solidFill>
              <a:latin typeface="Arial" pitchFamily="34" charset="0"/>
              <a:cs typeface="Arial" pitchFamily="34" charset="0"/>
            </a:endParaRPr>
          </a:p>
        </p:txBody>
      </p:sp>
      <p:sp>
        <p:nvSpPr>
          <p:cNvPr id="19" name="Rounded Rectangle 18"/>
          <p:cNvSpPr/>
          <p:nvPr/>
        </p:nvSpPr>
        <p:spPr>
          <a:xfrm>
            <a:off x="3458164" y="4237595"/>
            <a:ext cx="1620000" cy="914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latin typeface="Arial Narrow" panose="020B0606020202030204" pitchFamily="34" charset="0"/>
                <a:cs typeface="Arial" panose="020B0604020202020204" pitchFamily="34" charset="0"/>
              </a:rPr>
              <a:t>National </a:t>
            </a:r>
            <a:r>
              <a:rPr lang="en-ZA" sz="1200" dirty="0">
                <a:solidFill>
                  <a:schemeClr val="bg1"/>
                </a:solidFill>
                <a:latin typeface="Arial" pitchFamily="34" charset="0"/>
                <a:cs typeface="Arial" pitchFamily="34" charset="0"/>
              </a:rPr>
              <a:t>e-Strategy</a:t>
            </a:r>
          </a:p>
        </p:txBody>
      </p:sp>
      <p:sp>
        <p:nvSpPr>
          <p:cNvPr id="17" name="Rectangle 16"/>
          <p:cNvSpPr/>
          <p:nvPr/>
        </p:nvSpPr>
        <p:spPr>
          <a:xfrm>
            <a:off x="179396" y="1029732"/>
            <a:ext cx="8411119" cy="66429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chemeClr val="bg1"/>
                </a:solidFill>
                <a:latin typeface="Arial" pitchFamily="34" charset="0"/>
                <a:cs typeface="Arial" pitchFamily="34" charset="0"/>
              </a:rPr>
              <a:t>National Development Plan (Chapter </a:t>
            </a:r>
            <a:r>
              <a:rPr lang="en-ZA" b="1" dirty="0">
                <a:solidFill>
                  <a:schemeClr val="bg1"/>
                </a:solidFill>
                <a:latin typeface="Arial" pitchFamily="34" charset="0"/>
                <a:cs typeface="Arial" pitchFamily="34" charset="0"/>
              </a:rPr>
              <a:t>4</a:t>
            </a:r>
            <a:r>
              <a:rPr lang="en-ZA" b="1" dirty="0" smtClean="0">
                <a:solidFill>
                  <a:schemeClr val="bg1"/>
                </a:solidFill>
                <a:latin typeface="Arial" pitchFamily="34" charset="0"/>
                <a:cs typeface="Arial" pitchFamily="34" charset="0"/>
              </a:rPr>
              <a:t>)</a:t>
            </a:r>
          </a:p>
          <a:p>
            <a:pPr algn="ctr"/>
            <a:r>
              <a:rPr lang="en-ZA" sz="1200" dirty="0" smtClean="0">
                <a:solidFill>
                  <a:schemeClr val="bg1"/>
                </a:solidFill>
                <a:latin typeface="Arial" pitchFamily="34" charset="0"/>
                <a:cs typeface="Arial" pitchFamily="34" charset="0"/>
              </a:rPr>
              <a:t>Information and communications infrastructure</a:t>
            </a:r>
            <a:endParaRPr lang="en-ZA"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892548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29CBAE0-C9DC-48E5-BC21-54F13D4EB498}" type="slidenum">
              <a:rPr lang="en-US" smtClean="0">
                <a:solidFill>
                  <a:prstClr val="black">
                    <a:lumMod val="50000"/>
                    <a:lumOff val="50000"/>
                  </a:prstClr>
                </a:solidFill>
              </a:rPr>
              <a:pPr/>
              <a:t>26</a:t>
            </a:fld>
            <a:endParaRPr lang="en-US" dirty="0">
              <a:solidFill>
                <a:prstClr val="black">
                  <a:lumMod val="50000"/>
                  <a:lumOff val="50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439726381"/>
              </p:ext>
            </p:extLst>
          </p:nvPr>
        </p:nvGraphicFramePr>
        <p:xfrm>
          <a:off x="228601" y="1447800"/>
          <a:ext cx="8228999" cy="304245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67981"/>
                <a:gridCol w="2583418"/>
                <a:gridCol w="1676400"/>
                <a:gridCol w="1701200"/>
              </a:tblGrid>
              <a:tr h="381000">
                <a:tc gridSpan="4">
                  <a:txBody>
                    <a:bodyPr/>
                    <a:lstStyle/>
                    <a:p>
                      <a:pPr algn="ctr" rtl="0" fontAlgn="ctr"/>
                      <a:r>
                        <a:rPr lang="en-ZA" sz="1200" dirty="0" smtClean="0">
                          <a:solidFill>
                            <a:schemeClr val="bg1"/>
                          </a:solidFill>
                          <a:latin typeface="Arial" pitchFamily="34" charset="0"/>
                          <a:cs typeface="Arial" pitchFamily="34" charset="0"/>
                        </a:rPr>
                        <a:t>Strategic Goal: Increased connectivity to underserviced and unserved areas</a:t>
                      </a:r>
                      <a:endParaRPr lang="en-ZA" sz="1200" b="1" i="0" u="none" strike="noStrike" dirty="0">
                        <a:solidFill>
                          <a:schemeClr val="bg1"/>
                        </a:solidFill>
                        <a:effectLst/>
                        <a:latin typeface="Arial" pitchFamily="34" charset="0"/>
                        <a:cs typeface="Arial" pitchFamily="34" charset="0"/>
                      </a:endParaRPr>
                    </a:p>
                  </a:txBody>
                  <a:tcPr marL="6234" marR="6234" marT="6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hMerge="1">
                  <a:txBody>
                    <a:bodyPr/>
                    <a:lstStyle/>
                    <a:p>
                      <a:pPr algn="l" rtl="0" fontAlgn="ctr"/>
                      <a:endParaRPr lang="en-ZA" sz="1000" b="1" i="0" u="none" strike="noStrike" dirty="0">
                        <a:solidFill>
                          <a:srgbClr val="FFFFFF"/>
                        </a:solidFill>
                        <a:effectLst/>
                        <a:latin typeface="Arial"/>
                      </a:endParaRPr>
                    </a:p>
                  </a:txBody>
                  <a:tcPr marL="6234" marR="6234" marT="62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46C0A"/>
                    </a:solidFill>
                  </a:tcPr>
                </a:tc>
                <a:tc hMerge="1">
                  <a:txBody>
                    <a:bodyPr/>
                    <a:lstStyle/>
                    <a:p>
                      <a:pPr algn="l" rtl="0" fontAlgn="ctr"/>
                      <a:endParaRPr lang="en-ZA" sz="1000" b="1" i="0" u="none" strike="noStrike" dirty="0">
                        <a:solidFill>
                          <a:srgbClr val="FFFFFF"/>
                        </a:solidFill>
                        <a:effectLst/>
                        <a:latin typeface="Arial Narrow" panose="020B0606020202030204" pitchFamily="34" charset="0"/>
                      </a:endParaRPr>
                    </a:p>
                  </a:txBody>
                  <a:tcPr marL="6234" marR="6234" marT="62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6C0A"/>
                    </a:solidFill>
                  </a:tcPr>
                </a:tc>
                <a:tc hMerge="1">
                  <a:txBody>
                    <a:bodyPr/>
                    <a:lstStyle/>
                    <a:p>
                      <a:pPr algn="l" rtl="0" fontAlgn="ctr"/>
                      <a:endParaRPr lang="en-ZA" sz="1000" b="1" i="0" u="none" strike="noStrike" dirty="0">
                        <a:solidFill>
                          <a:srgbClr val="FFFFFF"/>
                        </a:solidFill>
                        <a:effectLst/>
                        <a:latin typeface="Arial Narrow" panose="020B0606020202030204" pitchFamily="34" charset="0"/>
                      </a:endParaRPr>
                    </a:p>
                  </a:txBody>
                  <a:tcPr marL="6234" marR="6234" marT="623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46C0A"/>
                    </a:solidFill>
                  </a:tcPr>
                </a:tc>
              </a:tr>
              <a:tr h="344286">
                <a:tc>
                  <a:txBody>
                    <a:bodyPr/>
                    <a:lstStyle/>
                    <a:p>
                      <a:pPr algn="ctr" rtl="0" fontAlgn="ctr"/>
                      <a:r>
                        <a:rPr lang="en-ZA" sz="1000" b="1" u="none" strike="noStrike" dirty="0" smtClean="0">
                          <a:solidFill>
                            <a:schemeClr val="bg1"/>
                          </a:solidFill>
                          <a:effectLst/>
                          <a:latin typeface="Arial" pitchFamily="34" charset="0"/>
                          <a:cs typeface="Arial" pitchFamily="34" charset="0"/>
                        </a:rPr>
                        <a:t>Key Objective per ENE</a:t>
                      </a:r>
                      <a:endParaRPr lang="en-ZA" sz="1000" b="1" i="0" u="none" strike="noStrike" dirty="0">
                        <a:solidFill>
                          <a:schemeClr val="bg1"/>
                        </a:solidFill>
                        <a:effectLst/>
                        <a:latin typeface="Arial" pitchFamily="34" charset="0"/>
                        <a:cs typeface="Arial" pitchFamily="34" charset="0"/>
                      </a:endParaRPr>
                    </a:p>
                  </a:txBody>
                  <a:tcPr marL="6234" marR="6234" marT="62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u="none" strike="noStrike" dirty="0" smtClean="0">
                          <a:solidFill>
                            <a:schemeClr val="bg1"/>
                          </a:solidFill>
                          <a:effectLst/>
                          <a:latin typeface="Arial" pitchFamily="34" charset="0"/>
                          <a:cs typeface="Arial" pitchFamily="34" charset="0"/>
                        </a:rPr>
                        <a:t>Strategic Objective in included APP 2017-18</a:t>
                      </a:r>
                      <a:endParaRPr lang="en-ZA" sz="1000" b="1" i="0" u="none" strike="noStrike" dirty="0">
                        <a:solidFill>
                          <a:schemeClr val="bg1"/>
                        </a:solidFill>
                        <a:effectLst/>
                        <a:latin typeface="Arial" pitchFamily="34" charset="0"/>
                        <a:cs typeface="Arial" pitchFamily="34" charset="0"/>
                      </a:endParaRPr>
                    </a:p>
                  </a:txBody>
                  <a:tcPr marL="6234" marR="6234" marT="623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u="none" strike="noStrike" dirty="0" smtClean="0">
                          <a:solidFill>
                            <a:schemeClr val="bg1"/>
                          </a:solidFill>
                          <a:effectLst/>
                          <a:latin typeface="Arial" pitchFamily="34" charset="0"/>
                          <a:cs typeface="Arial" pitchFamily="34" charset="0"/>
                        </a:rPr>
                        <a:t>Performance target </a:t>
                      </a:r>
                      <a:endParaRPr lang="en-ZA" sz="1000" b="1" i="0" u="none" strike="noStrike" dirty="0">
                        <a:solidFill>
                          <a:schemeClr val="bg1"/>
                        </a:solidFill>
                        <a:effectLst/>
                        <a:latin typeface="Arial" pitchFamily="34" charset="0"/>
                        <a:cs typeface="Arial" pitchFamily="34" charset="0"/>
                      </a:endParaRPr>
                    </a:p>
                  </a:txBody>
                  <a:tcPr marL="6234" marR="6234" marT="623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c>
                  <a:txBody>
                    <a:bodyPr/>
                    <a:lstStyle/>
                    <a:p>
                      <a:pPr algn="ctr" rtl="0" fontAlgn="ctr"/>
                      <a:r>
                        <a:rPr lang="en-ZA" sz="1000" b="1" u="none" strike="noStrike" dirty="0" smtClean="0">
                          <a:solidFill>
                            <a:schemeClr val="bg1"/>
                          </a:solidFill>
                          <a:effectLst/>
                          <a:latin typeface="Arial" pitchFamily="34" charset="0"/>
                          <a:cs typeface="Arial" pitchFamily="34" charset="0"/>
                        </a:rPr>
                        <a:t>Comment/Observation</a:t>
                      </a:r>
                      <a:endParaRPr lang="en-ZA" sz="1000" b="1" i="0" u="none" strike="noStrike" dirty="0">
                        <a:solidFill>
                          <a:schemeClr val="bg1"/>
                        </a:solidFill>
                        <a:effectLst/>
                        <a:latin typeface="Arial" pitchFamily="34" charset="0"/>
                        <a:cs typeface="Arial" pitchFamily="34" charset="0"/>
                      </a:endParaRPr>
                    </a:p>
                  </a:txBody>
                  <a:tcPr marL="6234" marR="6234" marT="623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accent6">
                        <a:lumMod val="75000"/>
                      </a:schemeClr>
                    </a:solidFill>
                  </a:tcPr>
                </a:tc>
              </a:tr>
              <a:tr h="468253">
                <a:tc rowSpan="5">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000" u="none" strike="noStrike" dirty="0" smtClean="0">
                          <a:solidFill>
                            <a:schemeClr val="bg1"/>
                          </a:solidFill>
                          <a:effectLst/>
                          <a:latin typeface="Arial" pitchFamily="34" charset="0"/>
                          <a:cs typeface="Arial" pitchFamily="34" charset="0"/>
                        </a:rPr>
                        <a:t>Coordinate broadband connectivity through contributing to the achievement of 100 per cent population</a:t>
                      </a:r>
                    </a:p>
                    <a:p>
                      <a:pPr marL="0" indent="0" algn="l" rtl="0" fontAlgn="ctr"/>
                      <a:r>
                        <a:rPr lang="en-ZA" sz="1000" u="none" strike="noStrike" dirty="0" smtClean="0">
                          <a:solidFill>
                            <a:schemeClr val="bg1"/>
                          </a:solidFill>
                          <a:effectLst/>
                          <a:latin typeface="Arial" pitchFamily="34" charset="0"/>
                          <a:cs typeface="Arial" pitchFamily="34" charset="0"/>
                        </a:rPr>
                        <a:t>coverage </a:t>
                      </a:r>
                      <a:r>
                        <a:rPr lang="en-ZA" sz="1000" u="none" strike="noStrike" dirty="0">
                          <a:solidFill>
                            <a:schemeClr val="bg1"/>
                          </a:solidFill>
                          <a:effectLst/>
                          <a:latin typeface="Arial" pitchFamily="34" charset="0"/>
                          <a:cs typeface="Arial" pitchFamily="34" charset="0"/>
                        </a:rPr>
                        <a:t>by:  </a:t>
                      </a:r>
                      <a:endParaRPr lang="en-ZA" sz="1000" u="none" strike="noStrike" dirty="0" smtClean="0">
                        <a:solidFill>
                          <a:schemeClr val="bg1"/>
                        </a:solidFill>
                        <a:effectLst/>
                        <a:latin typeface="Arial" pitchFamily="34" charset="0"/>
                        <a:cs typeface="Arial" pitchFamily="34" charset="0"/>
                      </a:endParaRPr>
                    </a:p>
                    <a:p>
                      <a:pPr marL="177800" indent="0" algn="l" rtl="0" fontAlgn="ctr">
                        <a:buFont typeface="Arial" pitchFamily="34" charset="0"/>
                        <a:buChar char="•"/>
                      </a:pPr>
                      <a:endParaRPr lang="en-ZA" sz="1000" u="none" strike="noStrike" dirty="0" smtClean="0">
                        <a:solidFill>
                          <a:schemeClr val="bg1"/>
                        </a:solidFill>
                        <a:effectLst/>
                        <a:latin typeface="Arial" pitchFamily="34" charset="0"/>
                        <a:cs typeface="Arial" pitchFamily="34" charset="0"/>
                      </a:endParaRPr>
                    </a:p>
                    <a:p>
                      <a:pPr marL="349250" indent="-171450" algn="l" rtl="0" fontAlgn="ctr">
                        <a:buFont typeface="Arial" pitchFamily="34" charset="0"/>
                        <a:buChar char="•"/>
                      </a:pPr>
                      <a:r>
                        <a:rPr lang="en-ZA" sz="1000" u="none" strike="noStrike" dirty="0" smtClean="0">
                          <a:solidFill>
                            <a:schemeClr val="bg1"/>
                          </a:solidFill>
                          <a:effectLst/>
                          <a:latin typeface="Arial" pitchFamily="34" charset="0"/>
                          <a:cs typeface="Arial" pitchFamily="34" charset="0"/>
                        </a:rPr>
                        <a:t>Managing </a:t>
                      </a:r>
                      <a:r>
                        <a:rPr lang="en-ZA" sz="1000" u="none" strike="noStrike" dirty="0">
                          <a:solidFill>
                            <a:schemeClr val="bg1"/>
                          </a:solidFill>
                          <a:effectLst/>
                          <a:latin typeface="Arial" pitchFamily="34" charset="0"/>
                          <a:cs typeface="Arial" pitchFamily="34" charset="0"/>
                        </a:rPr>
                        <a:t>the rollout of phase 1 of the broadband connectivity implementation plan towards connecting 2 700 identified sites by March </a:t>
                      </a:r>
                      <a:r>
                        <a:rPr lang="en-ZA" sz="1000" u="none" strike="noStrike" dirty="0" smtClean="0">
                          <a:solidFill>
                            <a:schemeClr val="bg1"/>
                          </a:solidFill>
                          <a:effectLst/>
                          <a:latin typeface="Arial" pitchFamily="34" charset="0"/>
                          <a:cs typeface="Arial" pitchFamily="34" charset="0"/>
                        </a:rPr>
                        <a:t>2018</a:t>
                      </a:r>
                    </a:p>
                    <a:p>
                      <a:pPr marL="349250" indent="-171450" algn="l" rtl="0" fontAlgn="ctr">
                        <a:buFont typeface="Arial" pitchFamily="34" charset="0"/>
                        <a:buChar char="•"/>
                      </a:pPr>
                      <a:endParaRPr lang="en-ZA" sz="1000" u="none" strike="noStrike" dirty="0" smtClean="0">
                        <a:solidFill>
                          <a:schemeClr val="bg1"/>
                        </a:solidFill>
                        <a:effectLst/>
                        <a:latin typeface="Arial" pitchFamily="34" charset="0"/>
                        <a:cs typeface="Arial" pitchFamily="34" charset="0"/>
                      </a:endParaRPr>
                    </a:p>
                    <a:p>
                      <a:pPr marL="349250" indent="-171450" algn="l" rtl="0" fontAlgn="ctr">
                        <a:buFont typeface="Arial" pitchFamily="34" charset="0"/>
                        <a:buChar char="•"/>
                      </a:pPr>
                      <a:r>
                        <a:rPr lang="en-ZA" sz="1000" u="none" strike="noStrike" kern="1200" baseline="0" dirty="0" smtClean="0">
                          <a:solidFill>
                            <a:schemeClr val="bg1"/>
                          </a:solidFill>
                          <a:latin typeface="Arial" pitchFamily="34" charset="0"/>
                          <a:cs typeface="Arial" pitchFamily="34" charset="0"/>
                        </a:rPr>
                        <a:t>Establishing a cybersecurity hub by March 2020.</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rowSpan="5">
                  <a:txBody>
                    <a:bodyPr/>
                    <a:lstStyle/>
                    <a:p>
                      <a:pPr marL="0" indent="0" algn="l" rtl="0" fontAlgn="ctr">
                        <a:buFont typeface="Courier New" panose="02070309020205020404" pitchFamily="49" charset="0"/>
                        <a:buNone/>
                      </a:pPr>
                      <a:r>
                        <a:rPr lang="en-ZA" sz="1000" u="none" strike="noStrike" baseline="0" dirty="0" smtClean="0">
                          <a:solidFill>
                            <a:schemeClr val="bg1"/>
                          </a:solidFill>
                          <a:effectLst/>
                          <a:latin typeface="Arial" pitchFamily="34" charset="0"/>
                          <a:cs typeface="Arial" pitchFamily="34" charset="0"/>
                        </a:rPr>
                        <a:t>Increased digital literacy through the establishment of smart communities</a:t>
                      </a:r>
                    </a:p>
                    <a:p>
                      <a:pPr marL="0" indent="0" algn="l" rtl="0" fontAlgn="ctr">
                        <a:buFont typeface="Courier New" panose="02070309020205020404" pitchFamily="49" charset="0"/>
                        <a:buNone/>
                      </a:pPr>
                      <a:endParaRPr lang="en-ZA" sz="1000" u="none" strike="noStrike" baseline="0" dirty="0" smtClean="0">
                        <a:solidFill>
                          <a:schemeClr val="bg1"/>
                        </a:solidFill>
                        <a:effectLst/>
                        <a:latin typeface="Arial" pitchFamily="34" charset="0"/>
                        <a:cs typeface="Arial" pitchFamily="34" charset="0"/>
                      </a:endParaRPr>
                    </a:p>
                    <a:p>
                      <a:pPr marL="0" indent="0" algn="l" rtl="0" fontAlgn="ctr">
                        <a:buFont typeface="Courier New" panose="02070309020205020404" pitchFamily="49" charset="0"/>
                        <a:buNone/>
                      </a:pPr>
                      <a:r>
                        <a:rPr lang="en-ZA" sz="1000" u="none" strike="noStrike" baseline="0" dirty="0" smtClean="0">
                          <a:solidFill>
                            <a:schemeClr val="bg1"/>
                          </a:solidFill>
                          <a:effectLst/>
                          <a:latin typeface="Arial" pitchFamily="34" charset="0"/>
                          <a:cs typeface="Arial" pitchFamily="34" charset="0"/>
                        </a:rPr>
                        <a:t>Increased roll out of electronic communication infrastructure in underserviced areas</a:t>
                      </a:r>
                    </a:p>
                    <a:p>
                      <a:pPr marL="171450" indent="-171450" algn="l" rtl="0" fontAlgn="ctr">
                        <a:buFont typeface="Courier New" panose="02070309020205020404" pitchFamily="49" charset="0"/>
                        <a:buChar char="o"/>
                      </a:pPr>
                      <a:endParaRPr lang="en-ZA" sz="1000" u="none" strike="noStrike" baseline="0" dirty="0" smtClean="0">
                        <a:solidFill>
                          <a:schemeClr val="bg1"/>
                        </a:solidFill>
                        <a:effectLst/>
                        <a:latin typeface="Arial" pitchFamily="34" charset="0"/>
                        <a:cs typeface="Arial" pitchFamily="34" charset="0"/>
                      </a:endParaRPr>
                    </a:p>
                    <a:p>
                      <a:pPr marL="0" indent="0" algn="l" rtl="0" fontAlgn="ctr">
                        <a:buFont typeface="Courier New" panose="02070309020205020404" pitchFamily="49" charset="0"/>
                        <a:buNone/>
                      </a:pPr>
                      <a:r>
                        <a:rPr lang="en-ZA" sz="1000" u="none" strike="noStrike" baseline="0" dirty="0" smtClean="0">
                          <a:solidFill>
                            <a:schemeClr val="bg1"/>
                          </a:solidFill>
                          <a:effectLst/>
                          <a:latin typeface="Arial" pitchFamily="34" charset="0"/>
                          <a:cs typeface="Arial" pitchFamily="34" charset="0"/>
                        </a:rPr>
                        <a:t>Increased access to digital broadcasting services</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u="none" strike="noStrike" dirty="0">
                          <a:solidFill>
                            <a:schemeClr val="bg1"/>
                          </a:solidFill>
                          <a:effectLst/>
                          <a:latin typeface="Arial" pitchFamily="34" charset="0"/>
                          <a:cs typeface="Arial" pitchFamily="34" charset="0"/>
                        </a:rPr>
                        <a:t>Number of underserviced areas with access to electronic communication </a:t>
                      </a:r>
                      <a:r>
                        <a:rPr lang="en-ZA" sz="1000" u="none" strike="noStrike" dirty="0" smtClean="0">
                          <a:solidFill>
                            <a:schemeClr val="bg1"/>
                          </a:solidFill>
                          <a:effectLst/>
                          <a:latin typeface="Arial" pitchFamily="34" charset="0"/>
                          <a:cs typeface="Arial" pitchFamily="34" charset="0"/>
                        </a:rPr>
                        <a:t>infrastructure.</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u="none" strike="noStrike" dirty="0">
                          <a:solidFill>
                            <a:schemeClr val="bg1"/>
                          </a:solidFill>
                          <a:effectLst/>
                          <a:latin typeface="Arial" pitchFamily="34" charset="0"/>
                          <a:cs typeface="Arial" pitchFamily="34" charset="0"/>
                        </a:rPr>
                        <a:t> Included in 2017/2018 APP</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57200">
                <a:tc vMerge="1">
                  <a:txBody>
                    <a:bodyPr/>
                    <a:lstStyle/>
                    <a:p>
                      <a:endParaRPr lang="en-ZA"/>
                    </a:p>
                  </a:txBody>
                  <a:tcPr/>
                </a:tc>
                <a:tc vMerge="1">
                  <a:txBody>
                    <a:bodyPr/>
                    <a:lstStyle/>
                    <a:p>
                      <a:endParaRPr lang="en-ZA"/>
                    </a:p>
                  </a:txBody>
                  <a:tcPr/>
                </a:tc>
                <a:tc>
                  <a:txBody>
                    <a:bodyPr/>
                    <a:lstStyle/>
                    <a:p>
                      <a:pPr algn="l" rtl="0" fontAlgn="ctr"/>
                      <a:r>
                        <a:rPr lang="en-ZA" sz="1000" u="none" strike="noStrike" dirty="0">
                          <a:solidFill>
                            <a:schemeClr val="bg1"/>
                          </a:solidFill>
                          <a:effectLst/>
                          <a:latin typeface="Arial" pitchFamily="34" charset="0"/>
                          <a:cs typeface="Arial" pitchFamily="34" charset="0"/>
                        </a:rPr>
                        <a:t>Number of public institutions utilised as anchor clients to the broadband </a:t>
                      </a:r>
                      <a:r>
                        <a:rPr lang="en-ZA" sz="1000" u="none" strike="noStrike" dirty="0" smtClean="0">
                          <a:solidFill>
                            <a:schemeClr val="bg1"/>
                          </a:solidFill>
                          <a:effectLst/>
                          <a:latin typeface="Arial" pitchFamily="34" charset="0"/>
                          <a:cs typeface="Arial" pitchFamily="34" charset="0"/>
                        </a:rPr>
                        <a:t>networks.</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u="none" strike="noStrike" dirty="0">
                          <a:solidFill>
                            <a:schemeClr val="bg1"/>
                          </a:solidFill>
                          <a:effectLst/>
                          <a:latin typeface="Arial" pitchFamily="34" charset="0"/>
                          <a:cs typeface="Arial" pitchFamily="34" charset="0"/>
                        </a:rPr>
                        <a:t> Included in 2017/2018 APP</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04800">
                <a:tc vMerge="1">
                  <a:txBody>
                    <a:bodyPr/>
                    <a:lstStyle/>
                    <a:p>
                      <a:endParaRPr lang="en-ZA"/>
                    </a:p>
                  </a:txBody>
                  <a:tcPr/>
                </a:tc>
                <a:tc vMerge="1">
                  <a:txBody>
                    <a:bodyPr/>
                    <a:lstStyle/>
                    <a:p>
                      <a:endParaRPr lang="en-ZA"/>
                    </a:p>
                  </a:txBody>
                  <a:tcPr/>
                </a:tc>
                <a:tc>
                  <a:txBody>
                    <a:bodyPr/>
                    <a:lstStyle/>
                    <a:p>
                      <a:pPr algn="l" rtl="0" fontAlgn="ctr"/>
                      <a:r>
                        <a:rPr lang="en-ZA" sz="1000" u="none" strike="noStrike" dirty="0">
                          <a:solidFill>
                            <a:schemeClr val="bg1"/>
                          </a:solidFill>
                          <a:effectLst/>
                          <a:latin typeface="Arial" pitchFamily="34" charset="0"/>
                          <a:cs typeface="Arial" pitchFamily="34" charset="0"/>
                        </a:rPr>
                        <a:t>Number of free public Wi-Fi hotspots </a:t>
                      </a:r>
                      <a:r>
                        <a:rPr lang="en-ZA" sz="1000" u="none" strike="noStrike" dirty="0" smtClean="0">
                          <a:solidFill>
                            <a:schemeClr val="bg1"/>
                          </a:solidFill>
                          <a:effectLst/>
                          <a:latin typeface="Arial" pitchFamily="34" charset="0"/>
                          <a:cs typeface="Arial" pitchFamily="34" charset="0"/>
                        </a:rPr>
                        <a:t>deployed.</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u="none" strike="noStrike" dirty="0">
                          <a:solidFill>
                            <a:schemeClr val="bg1"/>
                          </a:solidFill>
                          <a:effectLst/>
                          <a:latin typeface="Arial" pitchFamily="34" charset="0"/>
                          <a:cs typeface="Arial" pitchFamily="34" charset="0"/>
                        </a:rPr>
                        <a:t> Included in 2017/2018 APP</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152400">
                <a:tc vMerge="1">
                  <a:txBody>
                    <a:bodyPr/>
                    <a:lstStyle/>
                    <a:p>
                      <a:endParaRPr lang="en-ZA"/>
                    </a:p>
                  </a:txBody>
                  <a:tcPr/>
                </a:tc>
                <a:tc vMerge="1">
                  <a:txBody>
                    <a:bodyPr/>
                    <a:lstStyle/>
                    <a:p>
                      <a:endParaRPr lang="en-ZA"/>
                    </a:p>
                  </a:txBody>
                  <a:tcPr/>
                </a:tc>
                <a:tc>
                  <a:txBody>
                    <a:bodyPr/>
                    <a:lstStyle/>
                    <a:p>
                      <a:pPr algn="l" rtl="0" fontAlgn="ctr"/>
                      <a:r>
                        <a:rPr lang="en-ZA" sz="1000" u="none" strike="noStrike" dirty="0">
                          <a:solidFill>
                            <a:schemeClr val="bg1"/>
                          </a:solidFill>
                          <a:effectLst/>
                          <a:latin typeface="Arial" pitchFamily="34" charset="0"/>
                          <a:cs typeface="Arial" pitchFamily="34" charset="0"/>
                        </a:rPr>
                        <a:t>Number of existing sites with connectivity </a:t>
                      </a:r>
                      <a:r>
                        <a:rPr lang="en-ZA" sz="1000" u="none" strike="noStrike" dirty="0" smtClean="0">
                          <a:solidFill>
                            <a:schemeClr val="bg1"/>
                          </a:solidFill>
                          <a:effectLst/>
                          <a:latin typeface="Arial" pitchFamily="34" charset="0"/>
                          <a:cs typeface="Arial" pitchFamily="34" charset="0"/>
                        </a:rPr>
                        <a:t>maintained.</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u="none" strike="noStrike" dirty="0">
                          <a:solidFill>
                            <a:schemeClr val="bg1"/>
                          </a:solidFill>
                          <a:effectLst/>
                          <a:latin typeface="Arial" pitchFamily="34" charset="0"/>
                          <a:cs typeface="Arial" pitchFamily="34" charset="0"/>
                        </a:rPr>
                        <a:t> Included in 2017/2018 APP</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29046">
                <a:tc vMerge="1">
                  <a:txBody>
                    <a:bodyPr/>
                    <a:lstStyle/>
                    <a:p>
                      <a:endParaRPr lang="en-ZA"/>
                    </a:p>
                  </a:txBody>
                  <a:tcPr/>
                </a:tc>
                <a:tc vMerge="1">
                  <a:txBody>
                    <a:bodyPr/>
                    <a:lstStyle/>
                    <a:p>
                      <a:endParaRPr lang="en-ZA"/>
                    </a:p>
                  </a:txBody>
                  <a:tcPr/>
                </a:tc>
                <a:tc>
                  <a:txBody>
                    <a:bodyPr/>
                    <a:lstStyle/>
                    <a:p>
                      <a:pPr algn="l" rtl="0" fontAlgn="ctr"/>
                      <a:r>
                        <a:rPr lang="en-ZA" sz="1000" u="none" strike="noStrike" dirty="0">
                          <a:solidFill>
                            <a:schemeClr val="bg1"/>
                          </a:solidFill>
                          <a:effectLst/>
                          <a:latin typeface="Arial" pitchFamily="34" charset="0"/>
                          <a:cs typeface="Arial" pitchFamily="34" charset="0"/>
                        </a:rPr>
                        <a:t>Number of existing </a:t>
                      </a:r>
                      <a:r>
                        <a:rPr lang="en-ZA" sz="1000" u="none" strike="noStrike" dirty="0" smtClean="0">
                          <a:solidFill>
                            <a:schemeClr val="bg1"/>
                          </a:solidFill>
                          <a:effectLst/>
                          <a:latin typeface="Arial" pitchFamily="34" charset="0"/>
                          <a:cs typeface="Arial" pitchFamily="34" charset="0"/>
                        </a:rPr>
                        <a:t>sites (ICT centres, clinics, educational</a:t>
                      </a:r>
                      <a:r>
                        <a:rPr lang="en-ZA" sz="1000" u="none" strike="noStrike" baseline="0" dirty="0" smtClean="0">
                          <a:solidFill>
                            <a:schemeClr val="bg1"/>
                          </a:solidFill>
                          <a:effectLst/>
                          <a:latin typeface="Arial" pitchFamily="34" charset="0"/>
                          <a:cs typeface="Arial" pitchFamily="34" charset="0"/>
                        </a:rPr>
                        <a:t> institutions.)</a:t>
                      </a:r>
                      <a:r>
                        <a:rPr lang="en-ZA" sz="1000" u="none" strike="noStrike" dirty="0" smtClean="0">
                          <a:solidFill>
                            <a:schemeClr val="bg1"/>
                          </a:solidFill>
                          <a:effectLst/>
                          <a:latin typeface="Arial" pitchFamily="34" charset="0"/>
                          <a:cs typeface="Arial" pitchFamily="34" charset="0"/>
                        </a:rPr>
                        <a:t> </a:t>
                      </a:r>
                      <a:r>
                        <a:rPr lang="en-ZA" sz="1000" u="none" strike="noStrike" dirty="0">
                          <a:solidFill>
                            <a:schemeClr val="bg1"/>
                          </a:solidFill>
                          <a:effectLst/>
                          <a:latin typeface="Arial" pitchFamily="34" charset="0"/>
                          <a:cs typeface="Arial" pitchFamily="34" charset="0"/>
                        </a:rPr>
                        <a:t>with connectivity </a:t>
                      </a:r>
                      <a:r>
                        <a:rPr lang="en-ZA" sz="1000" u="none" strike="noStrike" dirty="0" smtClean="0">
                          <a:solidFill>
                            <a:schemeClr val="bg1"/>
                          </a:solidFill>
                          <a:effectLst/>
                          <a:latin typeface="Arial" pitchFamily="34" charset="0"/>
                          <a:cs typeface="Arial" pitchFamily="34" charset="0"/>
                        </a:rPr>
                        <a:t>maintained.</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rtl="0" fontAlgn="ctr"/>
                      <a:r>
                        <a:rPr lang="en-ZA" sz="1000" u="none" strike="noStrike" dirty="0">
                          <a:solidFill>
                            <a:schemeClr val="bg1"/>
                          </a:solidFill>
                          <a:effectLst/>
                          <a:latin typeface="Arial" pitchFamily="34" charset="0"/>
                          <a:cs typeface="Arial" pitchFamily="34" charset="0"/>
                        </a:rPr>
                        <a:t> Included in 2017/2018 APP</a:t>
                      </a:r>
                      <a:endParaRPr lang="en-ZA" sz="1000" b="0" i="0" u="none" strike="noStrike" dirty="0">
                        <a:solidFill>
                          <a:schemeClr val="bg1"/>
                        </a:solidFill>
                        <a:effectLst/>
                        <a:latin typeface="Arial" pitchFamily="34" charset="0"/>
                        <a:cs typeface="Arial" pitchFamily="34" charset="0"/>
                      </a:endParaRPr>
                    </a:p>
                  </a:txBody>
                  <a:tcPr marL="6234" marR="6234" marT="62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4" name="Rectangle 3"/>
          <p:cNvSpPr/>
          <p:nvPr/>
        </p:nvSpPr>
        <p:spPr>
          <a:xfrm>
            <a:off x="152400" y="152399"/>
            <a:ext cx="8305200" cy="381001"/>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a:spcBef>
                <a:spcPct val="0"/>
              </a:spcBef>
            </a:pPr>
            <a:r>
              <a:rPr lang="en-ZA" sz="2100" b="1" dirty="0" smtClean="0">
                <a:solidFill>
                  <a:srgbClr val="00A9A4"/>
                </a:solidFill>
                <a:latin typeface="Arial" pitchFamily="34" charset="0"/>
                <a:ea typeface="+mj-ea"/>
                <a:cs typeface="Arial" pitchFamily="34" charset="0"/>
              </a:rPr>
              <a:t>3. APPs 2017/18 review of the portfolio (cont.)</a:t>
            </a:r>
            <a:endParaRPr lang="en-ZA" sz="2100" b="1" dirty="0">
              <a:solidFill>
                <a:srgbClr val="00A9A4"/>
              </a:solidFill>
              <a:latin typeface="Arial" pitchFamily="34" charset="0"/>
              <a:ea typeface="+mj-ea"/>
              <a:cs typeface="Arial" pitchFamily="34" charset="0"/>
            </a:endParaRPr>
          </a:p>
        </p:txBody>
      </p:sp>
      <p:sp>
        <p:nvSpPr>
          <p:cNvPr id="5" name="Rectangle 4"/>
          <p:cNvSpPr/>
          <p:nvPr/>
        </p:nvSpPr>
        <p:spPr>
          <a:xfrm>
            <a:off x="990600" y="685800"/>
            <a:ext cx="6858000" cy="646331"/>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Key objectives per  ENE vs Targets – USAASA &amp; USAF </a:t>
            </a:r>
            <a:r>
              <a:rPr lang="en-ZA" b="1" dirty="0">
                <a:solidFill>
                  <a:srgbClr val="00A9A4"/>
                </a:solidFill>
                <a:latin typeface="Arial" pitchFamily="34" charset="0"/>
                <a:cs typeface="Arial" pitchFamily="34" charset="0"/>
              </a:rPr>
              <a:t>(APP 2017/18)</a:t>
            </a:r>
            <a:endParaRPr lang="en-ZA" dirty="0">
              <a:latin typeface="Arial" pitchFamily="34" charset="0"/>
              <a:cs typeface="Arial" pitchFamily="34" charset="0"/>
            </a:endParaRPr>
          </a:p>
        </p:txBody>
      </p:sp>
    </p:spTree>
    <p:extLst>
      <p:ext uri="{BB962C8B-B14F-4D97-AF65-F5344CB8AC3E}">
        <p14:creationId xmlns:p14="http://schemas.microsoft.com/office/powerpoint/2010/main" xmlns="" val="839935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smtClean="0">
                <a:latin typeface="Arial Black"/>
                <a:cs typeface="Arial Black"/>
              </a:rPr>
              <a:t>4</a:t>
            </a:r>
            <a:endParaRPr lang="en-US" dirty="0">
              <a:latin typeface="Arial Black"/>
              <a:cs typeface="Arial Black"/>
            </a:endParaRP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Narrow" pitchFamily="34" charset="0"/>
                <a:cs typeface="Arial" panose="020B0604020202020204" pitchFamily="34" charset="0"/>
              </a:rPr>
              <a:t>Overview of key findings on the review of </a:t>
            </a:r>
            <a:r>
              <a:rPr lang="en-US" sz="2500" b="1" dirty="0">
                <a:solidFill>
                  <a:schemeClr val="bg1"/>
                </a:solidFill>
                <a:latin typeface="Arial Narrow" pitchFamily="34" charset="0"/>
                <a:cs typeface="Arial" panose="020B0604020202020204" pitchFamily="34" charset="0"/>
              </a:rPr>
              <a:t>the </a:t>
            </a:r>
            <a:r>
              <a:rPr lang="en-US" sz="2500" b="1" dirty="0" smtClean="0">
                <a:solidFill>
                  <a:schemeClr val="bg1"/>
                </a:solidFill>
                <a:latin typeface="Arial Narrow" pitchFamily="34" charset="0"/>
                <a:cs typeface="Arial" panose="020B0604020202020204" pitchFamily="34" charset="0"/>
              </a:rPr>
              <a:t>2017/18 APPs</a:t>
            </a:r>
            <a:endParaRPr lang="en-US" sz="2500" b="1" dirty="0">
              <a:solidFill>
                <a:schemeClr val="bg1"/>
              </a:solidFill>
              <a:latin typeface="Arial Narrow"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xmlns="" val="2063490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APPs</a:t>
            </a:r>
          </a:p>
        </p:txBody>
      </p:sp>
      <p:sp>
        <p:nvSpPr>
          <p:cNvPr id="11" name="Content Placeholder 10"/>
          <p:cNvSpPr>
            <a:spLocks noGrp="1"/>
          </p:cNvSpPr>
          <p:nvPr>
            <p:ph idx="1"/>
          </p:nvPr>
        </p:nvSpPr>
        <p:spPr>
          <a:xfrm>
            <a:off x="236467" y="838200"/>
            <a:ext cx="8229600" cy="1020763"/>
          </a:xfrm>
        </p:spPr>
        <p:txBody>
          <a:bodyPr>
            <a:noAutofit/>
          </a:bodyPr>
          <a:lstStyle/>
          <a:p>
            <a:pPr>
              <a:buFont typeface="Arial" panose="020B0604020202020204" pitchFamily="34" charset="0"/>
              <a:buChar char="•"/>
            </a:pPr>
            <a:endParaRPr lang="en-ZA" sz="1100" dirty="0" smtClean="0">
              <a:latin typeface="Arial" pitchFamily="34" charset="0"/>
              <a:cs typeface="Arial" pitchFamily="34" charset="0"/>
            </a:endParaRPr>
          </a:p>
          <a:p>
            <a:pPr marL="0" indent="0"/>
            <a:r>
              <a:rPr lang="en-ZA" sz="1100" b="1" dirty="0" smtClean="0">
                <a:solidFill>
                  <a:schemeClr val="tx1"/>
                </a:solidFill>
                <a:latin typeface="Arial" pitchFamily="34" charset="0"/>
                <a:cs typeface="Arial" pitchFamily="34" charset="0"/>
              </a:rPr>
              <a:t>Note:  Review was done on the  draft APP – </a:t>
            </a:r>
            <a:br>
              <a:rPr lang="en-ZA" sz="1100" b="1" dirty="0" smtClean="0">
                <a:solidFill>
                  <a:schemeClr val="tx1"/>
                </a:solidFill>
                <a:latin typeface="Arial" pitchFamily="34" charset="0"/>
                <a:cs typeface="Arial" pitchFamily="34" charset="0"/>
              </a:rPr>
            </a:br>
            <a:r>
              <a:rPr lang="en-ZA" sz="1100" b="1" dirty="0" smtClean="0">
                <a:solidFill>
                  <a:schemeClr val="tx1"/>
                </a:solidFill>
                <a:latin typeface="Arial" pitchFamily="34" charset="0"/>
                <a:cs typeface="Arial" pitchFamily="34" charset="0"/>
              </a:rPr>
              <a:t>for the DTPS, USAASA and USAF</a:t>
            </a:r>
          </a:p>
          <a:p>
            <a:pPr marL="0" indent="0"/>
            <a:endParaRPr lang="en-ZA" sz="1100" b="1" dirty="0" smtClean="0">
              <a:solidFill>
                <a:schemeClr val="tx1"/>
              </a:solidFill>
              <a:latin typeface="Arial" pitchFamily="34" charset="0"/>
              <a:cs typeface="Arial" pitchFamily="34" charset="0"/>
            </a:endParaRPr>
          </a:p>
          <a:p>
            <a:pPr marL="0" lvl="0" indent="0"/>
            <a:r>
              <a:rPr lang="en-ZA" sz="1100" b="1" dirty="0">
                <a:solidFill>
                  <a:schemeClr val="tx1"/>
                </a:solidFill>
                <a:latin typeface="Arial Narrow" pitchFamily="34" charset="0"/>
              </a:rPr>
              <a:t>Technical Indicator Description (TIDs) =  provide  further information </a:t>
            </a:r>
            <a:r>
              <a:rPr lang="en-ZA" sz="1100" b="1" dirty="0" smtClean="0">
                <a:solidFill>
                  <a:schemeClr val="tx1"/>
                </a:solidFill>
                <a:latin typeface="Arial Narrow" pitchFamily="34" charset="0"/>
              </a:rPr>
              <a:t>e.g</a:t>
            </a:r>
            <a:r>
              <a:rPr lang="en-ZA" sz="1100" b="1" dirty="0">
                <a:solidFill>
                  <a:schemeClr val="tx1"/>
                </a:solidFill>
                <a:latin typeface="Arial Narrow" pitchFamily="34" charset="0"/>
              </a:rPr>
              <a:t>. the short definition, calculation type, source, </a:t>
            </a:r>
            <a:r>
              <a:rPr lang="en-US" sz="1100" b="1" dirty="0">
                <a:solidFill>
                  <a:schemeClr val="tx1"/>
                </a:solidFill>
                <a:latin typeface="Arial Narrow" pitchFamily="34" charset="0"/>
              </a:rPr>
              <a:t>purpose/ importance, indicator responsibility</a:t>
            </a:r>
            <a:r>
              <a:rPr lang="en-ZA" sz="1100" b="1" dirty="0">
                <a:solidFill>
                  <a:schemeClr val="tx1"/>
                </a:solidFill>
                <a:latin typeface="Arial Narrow" pitchFamily="34" charset="0"/>
              </a:rPr>
              <a:t>, </a:t>
            </a:r>
            <a:r>
              <a:rPr lang="en-US" sz="1100" b="1" dirty="0">
                <a:solidFill>
                  <a:schemeClr val="tx1"/>
                </a:solidFill>
                <a:latin typeface="Arial Narrow" pitchFamily="34" charset="0"/>
              </a:rPr>
              <a:t>data limitations</a:t>
            </a:r>
            <a:r>
              <a:rPr lang="en-ZA" sz="1100" b="1" dirty="0">
                <a:solidFill>
                  <a:schemeClr val="tx1"/>
                </a:solidFill>
                <a:latin typeface="Arial Narrow" pitchFamily="34" charset="0"/>
              </a:rPr>
              <a:t>, </a:t>
            </a:r>
            <a:r>
              <a:rPr lang="en-US" sz="1100" b="1" dirty="0">
                <a:solidFill>
                  <a:schemeClr val="tx1"/>
                </a:solidFill>
                <a:latin typeface="Arial Narrow" pitchFamily="34" charset="0"/>
              </a:rPr>
              <a:t>desired performance, etc.</a:t>
            </a:r>
          </a:p>
          <a:p>
            <a:pPr marL="0" indent="0"/>
            <a:endParaRPr lang="en-ZA" sz="1100" b="1" dirty="0">
              <a:solidFill>
                <a:schemeClr val="tx1"/>
              </a:solidFill>
              <a:latin typeface="Arial" pitchFamily="34" charset="0"/>
              <a:cs typeface="Arial" pitchFamily="34" charset="0"/>
            </a:endParaRPr>
          </a:p>
          <a:p>
            <a:pPr marL="0" lvl="0" indent="0"/>
            <a:r>
              <a:rPr lang="en-US" sz="1100" dirty="0" smtClean="0">
                <a:solidFill>
                  <a:schemeClr val="tx1"/>
                </a:solidFill>
                <a:latin typeface="Arial" pitchFamily="34" charset="0"/>
                <a:cs typeface="Arial" pitchFamily="34" charset="0"/>
              </a:rPr>
              <a:t> </a:t>
            </a:r>
          </a:p>
          <a:p>
            <a:pPr algn="just"/>
            <a:r>
              <a:rPr lang="en-US" sz="1100" b="1" dirty="0" smtClean="0">
                <a:solidFill>
                  <a:srgbClr val="FF0000"/>
                </a:solidFill>
                <a:latin typeface="Arial" pitchFamily="34" charset="0"/>
                <a:cs typeface="Arial" pitchFamily="34" charset="0"/>
              </a:rPr>
              <a:t/>
            </a:r>
            <a:br>
              <a:rPr lang="en-US" sz="1100" b="1" dirty="0" smtClean="0">
                <a:solidFill>
                  <a:srgbClr val="FF0000"/>
                </a:solidFill>
                <a:latin typeface="Arial" pitchFamily="34" charset="0"/>
                <a:cs typeface="Arial" pitchFamily="34" charset="0"/>
              </a:rPr>
            </a:br>
            <a:endParaRPr lang="en-ZA" sz="1100"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13171" y="956965"/>
            <a:ext cx="968829" cy="5304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28</a:t>
            </a:fld>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919705532"/>
              </p:ext>
            </p:extLst>
          </p:nvPr>
        </p:nvGraphicFramePr>
        <p:xfrm>
          <a:off x="300938" y="2057400"/>
          <a:ext cx="8157262" cy="2438410"/>
        </p:xfrm>
        <a:graphic>
          <a:graphicData uri="http://schemas.openxmlformats.org/drawingml/2006/table">
            <a:tbl>
              <a:tblPr firstRow="1" firstCol="1" bandRow="1">
                <a:tableStyleId>{21E4AEA4-8DFA-4A89-87EB-49C32662AFE0}</a:tableStyleId>
              </a:tblPr>
              <a:tblGrid>
                <a:gridCol w="2444077"/>
                <a:gridCol w="1155594"/>
                <a:gridCol w="1532684"/>
                <a:gridCol w="1348507"/>
                <a:gridCol w="1676400"/>
              </a:tblGrid>
              <a:tr h="914400">
                <a:tc>
                  <a:txBody>
                    <a:bodyPr/>
                    <a:lstStyle/>
                    <a:p>
                      <a:pPr marL="0" algn="l" defTabSz="914400" rtl="0" eaLnBrk="1" latinLnBrk="0" hangingPunct="1">
                        <a:lnSpc>
                          <a:spcPct val="115000"/>
                        </a:lnSpc>
                        <a:spcBef>
                          <a:spcPts val="300"/>
                        </a:spcBef>
                        <a:spcAft>
                          <a:spcPts val="300"/>
                        </a:spcAft>
                      </a:pPr>
                      <a:r>
                        <a:rPr lang="en-ZA" sz="1100" b="1" kern="1200" dirty="0" smtClean="0">
                          <a:solidFill>
                            <a:schemeClr val="bg1"/>
                          </a:solidFill>
                          <a:effectLst/>
                          <a:latin typeface="Arial" pitchFamily="34" charset="0"/>
                          <a:ea typeface="+mn-ea"/>
                          <a:cs typeface="Arial" pitchFamily="34" charset="0"/>
                        </a:rPr>
                        <a:t>Programme</a:t>
                      </a:r>
                      <a:r>
                        <a:rPr lang="en-ZA" sz="1100" b="1" kern="1200" baseline="0" dirty="0" smtClean="0">
                          <a:solidFill>
                            <a:schemeClr val="bg1"/>
                          </a:solidFill>
                          <a:effectLst/>
                          <a:latin typeface="Arial" pitchFamily="34" charset="0"/>
                          <a:ea typeface="+mn-ea"/>
                          <a:cs typeface="Arial" pitchFamily="34" charset="0"/>
                        </a:rPr>
                        <a:t> </a:t>
                      </a:r>
                      <a:endParaRPr lang="en-GB" sz="1100" b="1" kern="1200" dirty="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lvl="0">
                        <a:buFont typeface="Arial" pitchFamily="34" charset="0"/>
                        <a:buNone/>
                      </a:pPr>
                      <a:r>
                        <a:rPr lang="en-US" sz="1100" dirty="0" smtClean="0">
                          <a:solidFill>
                            <a:schemeClr val="bg1"/>
                          </a:solidFill>
                          <a:latin typeface="Arial" pitchFamily="34" charset="0"/>
                          <a:cs typeface="Arial" pitchFamily="34" charset="0"/>
                        </a:rPr>
                        <a:t>Indicators not well defined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lvl="0">
                        <a:buFont typeface="Arial" pitchFamily="34" charset="0"/>
                        <a:buNone/>
                      </a:pPr>
                      <a:r>
                        <a:rPr lang="en-US" sz="1100" dirty="0" smtClean="0">
                          <a:solidFill>
                            <a:schemeClr val="bg1"/>
                          </a:solidFill>
                          <a:latin typeface="Arial" pitchFamily="34" charset="0"/>
                          <a:cs typeface="Arial" pitchFamily="34" charset="0"/>
                        </a:rPr>
                        <a:t>Technical indicator descriptions (TIDS) incomplete/incorrect</a:t>
                      </a:r>
                    </a:p>
                    <a:p>
                      <a:pPr marL="0" algn="ctr" defTabSz="914400" rtl="0" eaLnBrk="1" latinLnBrk="0" hangingPunct="1">
                        <a:lnSpc>
                          <a:spcPct val="100000"/>
                        </a:lnSpc>
                        <a:spcBef>
                          <a:spcPts val="300"/>
                        </a:spcBef>
                        <a:spcAft>
                          <a:spcPts val="300"/>
                        </a:spcAft>
                      </a:pPr>
                      <a:endParaRPr lang="en-GB" sz="1100" b="1" kern="1200" dirty="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lvl="0">
                        <a:buFont typeface="Arial" pitchFamily="34" charset="0"/>
                        <a:buNone/>
                      </a:pPr>
                      <a:r>
                        <a:rPr lang="en-US" sz="1100" dirty="0" smtClean="0">
                          <a:solidFill>
                            <a:schemeClr val="bg1"/>
                          </a:solidFill>
                          <a:latin typeface="Arial" pitchFamily="34" charset="0"/>
                          <a:cs typeface="Arial" pitchFamily="34" charset="0"/>
                        </a:rPr>
                        <a:t>Targets were not specific and measurable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lvl="0">
                        <a:buFont typeface="Arial" pitchFamily="34" charset="0"/>
                        <a:buNone/>
                      </a:pPr>
                      <a:r>
                        <a:rPr lang="en-US" sz="1100" dirty="0" smtClean="0">
                          <a:solidFill>
                            <a:schemeClr val="bg1"/>
                          </a:solidFill>
                          <a:latin typeface="Arial" pitchFamily="34" charset="0"/>
                          <a:cs typeface="Arial" pitchFamily="34" charset="0"/>
                        </a:rPr>
                        <a:t>Source to be included in the TIDS not always correctly identified – indicators not verifiable</a:t>
                      </a:r>
                      <a:endParaRPr lang="en-US" sz="1100" dirty="0">
                        <a:solidFill>
                          <a:schemeClr val="bg1"/>
                        </a:solidFill>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r>
              <a:tr h="509402">
                <a:tc>
                  <a:txBody>
                    <a:bodyPr/>
                    <a:lstStyle/>
                    <a:p>
                      <a:pPr marL="0" algn="l" defTabSz="914400" rtl="0" eaLnBrk="1" latinLnBrk="0" hangingPunct="1">
                        <a:lnSpc>
                          <a:spcPct val="115000"/>
                        </a:lnSpc>
                        <a:spcAft>
                          <a:spcPts val="0"/>
                        </a:spcAft>
                      </a:pPr>
                      <a:r>
                        <a:rPr lang="en-GB" sz="1100" b="1" kern="1200" dirty="0" smtClean="0">
                          <a:solidFill>
                            <a:schemeClr val="tx1"/>
                          </a:solidFill>
                          <a:effectLst/>
                          <a:latin typeface="Arial" pitchFamily="34" charset="0"/>
                          <a:ea typeface="Calibri"/>
                          <a:cs typeface="Arial" pitchFamily="34" charset="0"/>
                        </a:rPr>
                        <a:t>DTPS</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100" b="1" dirty="0" smtClean="0">
                          <a:solidFill>
                            <a:schemeClr val="tx1"/>
                          </a:solidFill>
                          <a:effectLst/>
                          <a:latin typeface="Arial" pitchFamily="34" charset="0"/>
                          <a:ea typeface="Calibri"/>
                          <a:cs typeface="Arial" pitchFamily="34" charset="0"/>
                        </a:rPr>
                        <a:t>X</a:t>
                      </a:r>
                      <a:endParaRPr lang="en-GB" sz="11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33608">
                <a:tc>
                  <a:txBody>
                    <a:bodyPr/>
                    <a:lstStyle/>
                    <a:p>
                      <a:pPr marL="0" algn="l" defTabSz="914400" rtl="0" eaLnBrk="1" latinLnBrk="0" hangingPunct="1">
                        <a:lnSpc>
                          <a:spcPct val="115000"/>
                        </a:lnSpc>
                        <a:spcAft>
                          <a:spcPts val="0"/>
                        </a:spcAft>
                      </a:pPr>
                      <a:r>
                        <a:rPr lang="en-GB" sz="1100" b="1" kern="1200" dirty="0" smtClean="0">
                          <a:solidFill>
                            <a:schemeClr val="tx1"/>
                          </a:solidFill>
                          <a:effectLst/>
                          <a:latin typeface="Arial" pitchFamily="34" charset="0"/>
                          <a:ea typeface="Calibri"/>
                          <a:cs typeface="Arial" pitchFamily="34" charset="0"/>
                        </a:rPr>
                        <a:t>USAASA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100" b="1" dirty="0" smtClean="0">
                          <a:solidFill>
                            <a:schemeClr val="tx1"/>
                          </a:solidFill>
                          <a:effectLst/>
                          <a:latin typeface="Arial" pitchFamily="34" charset="0"/>
                          <a:ea typeface="Calibri"/>
                          <a:cs typeface="Arial" pitchFamily="34" charset="0"/>
                        </a:rPr>
                        <a:t>X</a:t>
                      </a:r>
                      <a:endParaRPr lang="en-GB" sz="11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US" sz="1100" b="1" kern="1200" dirty="0" smtClean="0">
                          <a:solidFill>
                            <a:schemeClr val="tx1"/>
                          </a:solidFill>
                          <a:effectLst/>
                          <a:latin typeface="Arial" pitchFamily="34" charset="0"/>
                          <a:ea typeface="Calibri"/>
                          <a:cs typeface="Arial" pitchFamily="34" charset="0"/>
                        </a:rPr>
                        <a:t>X</a:t>
                      </a: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US"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81000">
                <a:tc>
                  <a:txBody>
                    <a:bodyPr/>
                    <a:lstStyle/>
                    <a:p>
                      <a:pPr marL="0" algn="l"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USAF</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100" b="1" dirty="0" smtClean="0">
                          <a:solidFill>
                            <a:schemeClr val="tx1"/>
                          </a:solidFill>
                          <a:effectLst/>
                          <a:latin typeface="Arial" pitchFamily="34" charset="0"/>
                          <a:ea typeface="Calibri"/>
                          <a:cs typeface="Arial" pitchFamily="34" charset="0"/>
                        </a:rPr>
                        <a:t>X</a:t>
                      </a:r>
                      <a:endParaRPr lang="en-GB" sz="11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ZA" sz="1100" b="1" kern="1200" dirty="0" smtClean="0">
                          <a:solidFill>
                            <a:schemeClr val="tx1"/>
                          </a:solidFill>
                          <a:effectLst/>
                          <a:latin typeface="Arial" pitchFamily="34" charset="0"/>
                          <a:ea typeface="Calibri"/>
                          <a:cs typeface="Arial" pitchFamily="34" charset="0"/>
                        </a:rPr>
                        <a:t>X</a:t>
                      </a:r>
                      <a:endParaRPr lang="en-ZA" sz="11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100" b="1" kern="1200" dirty="0">
                          <a:solidFill>
                            <a:schemeClr val="tx1"/>
                          </a:solidFill>
                          <a:effectLst/>
                          <a:latin typeface="Arial" pitchFamily="34" charset="0"/>
                          <a:ea typeface="Calibri"/>
                          <a:cs typeface="Arial" pitchFamily="34" charset="0"/>
                        </a:rPr>
                        <a:t> </a:t>
                      </a:r>
                      <a:endParaRPr lang="en-ZA" sz="11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7" name="Content Placeholder 10"/>
          <p:cNvSpPr txBox="1">
            <a:spLocks/>
          </p:cNvSpPr>
          <p:nvPr/>
        </p:nvSpPr>
        <p:spPr>
          <a:xfrm>
            <a:off x="261867" y="4788956"/>
            <a:ext cx="8229600" cy="712259"/>
          </a:xfrm>
          <a:prstGeom prst="rect">
            <a:avLst/>
          </a:prstGeom>
        </p:spPr>
        <p:txBody>
          <a:bodyPr>
            <a:no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000" b="1" dirty="0" smtClean="0">
                <a:solidFill>
                  <a:srgbClr val="FF0000"/>
                </a:solidFill>
                <a:latin typeface="Arial" pitchFamily="34" charset="0"/>
                <a:cs typeface="Arial" pitchFamily="34" charset="0"/>
              </a:rPr>
              <a:t>NOTE: </a:t>
            </a:r>
            <a:br>
              <a:rPr lang="en-US" sz="1000" b="1" dirty="0" smtClean="0">
                <a:solidFill>
                  <a:srgbClr val="FF0000"/>
                </a:solidFill>
                <a:latin typeface="Arial" pitchFamily="34" charset="0"/>
                <a:cs typeface="Arial" pitchFamily="34" charset="0"/>
              </a:rPr>
            </a:br>
            <a:r>
              <a:rPr lang="en-US" sz="1000" b="1" dirty="0" smtClean="0">
                <a:solidFill>
                  <a:srgbClr val="FF0000"/>
                </a:solidFill>
                <a:latin typeface="Arial" pitchFamily="34" charset="0"/>
                <a:cs typeface="Arial" pitchFamily="34" charset="0"/>
              </a:rPr>
              <a:t>Despite the mutual agreement reached in the signed engagement letters for SAPO to perform the interim review on the 2017-18 APPs of the entity, the APP was not submitted on time to facilitate the performance of the review, per enquiry with management it was noted that the Accounting Authority approved the APP late and they wanted to provide an approved plan. NEMISA, BBI and ZA Domain are section 4(3)/contracted out audits and review not performed by audit firm. As such no feedback is included with regard to the measurability and relevance of the key programmes/strategic objectives of the 2017-18 APPs of these entities.</a:t>
            </a:r>
          </a:p>
          <a:p>
            <a:endParaRPr lang="en-US" sz="1000" b="1" dirty="0" smtClean="0">
              <a:solidFill>
                <a:srgbClr val="FF0000"/>
              </a:solidFill>
              <a:latin typeface="Arial" pitchFamily="34" charset="0"/>
              <a:cs typeface="Arial" pitchFamily="34" charset="0"/>
            </a:endParaRPr>
          </a:p>
          <a:p>
            <a:pPr algn="just"/>
            <a:r>
              <a:rPr lang="en-US" sz="1000" b="1" dirty="0" smtClean="0">
                <a:solidFill>
                  <a:srgbClr val="FF0000"/>
                </a:solidFill>
                <a:latin typeface="Arial" pitchFamily="34" charset="0"/>
                <a:cs typeface="Arial" pitchFamily="34" charset="0"/>
              </a:rPr>
              <a:t>These will then only be tested as part of the normal 2017-18 audit processes.</a:t>
            </a:r>
          </a:p>
          <a:p>
            <a:pPr algn="ctr"/>
            <a:endParaRPr lang="en-ZA" sz="1000" b="1" dirty="0" smtClean="0">
              <a:solidFill>
                <a:srgbClr val="FF0000"/>
              </a:solidFill>
              <a:latin typeface="Arial" pitchFamily="34" charset="0"/>
              <a:cs typeface="Arial" pitchFamily="34" charset="0"/>
            </a:endParaRPr>
          </a:p>
          <a:p>
            <a:pPr marL="0" indent="0"/>
            <a:endParaRPr lang="en-ZA" sz="1000" dirty="0">
              <a:latin typeface="Arial" pitchFamily="34" charset="0"/>
              <a:cs typeface="Arial" pitchFamily="34" charset="0"/>
            </a:endParaRPr>
          </a:p>
        </p:txBody>
      </p:sp>
    </p:spTree>
    <p:extLst>
      <p:ext uri="{BB962C8B-B14F-4D97-AF65-F5344CB8AC3E}">
        <p14:creationId xmlns:p14="http://schemas.microsoft.com/office/powerpoint/2010/main" xmlns="" val="30297286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51283623"/>
              </p:ext>
            </p:extLst>
          </p:nvPr>
        </p:nvGraphicFramePr>
        <p:xfrm>
          <a:off x="148538" y="1219200"/>
          <a:ext cx="8843062" cy="3972879"/>
        </p:xfrm>
        <a:graphic>
          <a:graphicData uri="http://schemas.openxmlformats.org/drawingml/2006/table">
            <a:tbl>
              <a:tblPr firstRow="1" firstCol="1" bandRow="1">
                <a:tableStyleId>{21E4AEA4-8DFA-4A89-87EB-49C32662AFE0}</a:tableStyleId>
              </a:tblPr>
              <a:tblGrid>
                <a:gridCol w="2444077"/>
                <a:gridCol w="1155594"/>
                <a:gridCol w="1532684"/>
                <a:gridCol w="1896731"/>
                <a:gridCol w="1813976"/>
              </a:tblGrid>
              <a:tr h="1776598">
                <a:tc>
                  <a:txBody>
                    <a:bodyPr/>
                    <a:lstStyle/>
                    <a:p>
                      <a:pPr marL="0" algn="l" defTabSz="914400" rtl="0" eaLnBrk="1" latinLnBrk="0" hangingPunct="1">
                        <a:lnSpc>
                          <a:spcPct val="115000"/>
                        </a:lnSpc>
                        <a:spcBef>
                          <a:spcPts val="300"/>
                        </a:spcBef>
                        <a:spcAft>
                          <a:spcPts val="300"/>
                        </a:spcAft>
                      </a:pPr>
                      <a:r>
                        <a:rPr lang="en-ZA" sz="1400" b="1" kern="1200" dirty="0" smtClean="0">
                          <a:solidFill>
                            <a:schemeClr val="bg1"/>
                          </a:solidFill>
                          <a:effectLst/>
                          <a:latin typeface="Arial" pitchFamily="34" charset="0"/>
                          <a:ea typeface="+mn-ea"/>
                          <a:cs typeface="Arial" pitchFamily="34" charset="0"/>
                        </a:rPr>
                        <a:t>Programme</a:t>
                      </a:r>
                      <a:r>
                        <a:rPr lang="en-ZA" sz="1400" b="1" kern="1200" baseline="0" dirty="0" smtClean="0">
                          <a:solidFill>
                            <a:schemeClr val="bg1"/>
                          </a:solidFill>
                          <a:effectLst/>
                          <a:latin typeface="Arial" pitchFamily="34" charset="0"/>
                          <a:ea typeface="+mn-ea"/>
                          <a:cs typeface="Arial" pitchFamily="34" charset="0"/>
                        </a:rPr>
                        <a:t> </a:t>
                      </a:r>
                      <a:endParaRPr lang="en-GB" sz="1400" b="1" kern="1200" dirty="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algn="ctr" defTabSz="914400" rtl="0" eaLnBrk="1" latinLnBrk="0" hangingPunct="1">
                        <a:lnSpc>
                          <a:spcPct val="100000"/>
                        </a:lnSpc>
                        <a:spcBef>
                          <a:spcPts val="300"/>
                        </a:spcBef>
                        <a:spcAft>
                          <a:spcPts val="300"/>
                        </a:spcAft>
                      </a:pPr>
                      <a:r>
                        <a:rPr lang="en-ZA" sz="1400" b="1" kern="1200" dirty="0" smtClean="0">
                          <a:solidFill>
                            <a:schemeClr val="bg1"/>
                          </a:solidFill>
                          <a:effectLst/>
                          <a:latin typeface="Arial" pitchFamily="34" charset="0"/>
                          <a:ea typeface="+mn-ea"/>
                          <a:cs typeface="Arial" pitchFamily="34" charset="0"/>
                        </a:rPr>
                        <a:t>Total</a:t>
                      </a:r>
                      <a:r>
                        <a:rPr lang="en-ZA" sz="1400" b="1" kern="1200" baseline="0" dirty="0" smtClean="0">
                          <a:solidFill>
                            <a:schemeClr val="bg1"/>
                          </a:solidFill>
                          <a:effectLst/>
                          <a:latin typeface="Arial" pitchFamily="34" charset="0"/>
                          <a:ea typeface="+mn-ea"/>
                          <a:cs typeface="Arial" pitchFamily="34" charset="0"/>
                        </a:rPr>
                        <a:t> no. of indicators included in the APP</a:t>
                      </a:r>
                      <a:endParaRPr lang="en-GB" sz="1400" b="1" kern="1200" dirty="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Specific</a:t>
                      </a: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Measurable</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Time bound</a:t>
                      </a: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r>
              <a:tr h="509402">
                <a:tc>
                  <a:txBody>
                    <a:bodyPr/>
                    <a:lstStyle/>
                    <a:p>
                      <a:pPr marL="0" algn="l"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Programme </a:t>
                      </a:r>
                      <a:r>
                        <a:rPr lang="en-GB" sz="1400" b="1" kern="1200" dirty="0">
                          <a:solidFill>
                            <a:schemeClr val="tx1"/>
                          </a:solidFill>
                          <a:effectLst/>
                          <a:latin typeface="Arial" pitchFamily="34" charset="0"/>
                          <a:ea typeface="Calibri"/>
                          <a:cs typeface="Arial" pitchFamily="34" charset="0"/>
                        </a:rPr>
                        <a:t>3 – Policy, Research and Capacity Development</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7</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3(43%)</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3(43%)</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US" sz="1400" b="1" kern="1200" dirty="0" smtClean="0">
                          <a:solidFill>
                            <a:schemeClr val="tx1"/>
                          </a:solidFill>
                          <a:effectLst/>
                          <a:latin typeface="Arial" pitchFamily="34" charset="0"/>
                          <a:ea typeface="Calibri"/>
                          <a:cs typeface="Arial" pitchFamily="34" charset="0"/>
                        </a:rPr>
                        <a:t>0</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33608">
                <a:tc>
                  <a:txBody>
                    <a:bodyPr/>
                    <a:lstStyle/>
                    <a:p>
                      <a:pPr marL="0" algn="l"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Programme </a:t>
                      </a:r>
                      <a:r>
                        <a:rPr lang="en-GB" sz="1400" b="1" kern="1200" dirty="0">
                          <a:solidFill>
                            <a:schemeClr val="tx1"/>
                          </a:solidFill>
                          <a:effectLst/>
                          <a:latin typeface="Arial" pitchFamily="34" charset="0"/>
                          <a:ea typeface="Calibri"/>
                          <a:cs typeface="Arial" pitchFamily="34" charset="0"/>
                        </a:rPr>
                        <a:t>4 – ICT Enterprise Development and </a:t>
                      </a:r>
                      <a:r>
                        <a:rPr lang="en-GB" sz="1400" b="1" kern="1200" dirty="0" smtClean="0">
                          <a:solidFill>
                            <a:schemeClr val="tx1"/>
                          </a:solidFill>
                          <a:effectLst/>
                          <a:latin typeface="Arial" pitchFamily="34" charset="0"/>
                          <a:ea typeface="Calibri"/>
                          <a:cs typeface="Arial" pitchFamily="34" charset="0"/>
                        </a:rPr>
                        <a:t>Oversight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6</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4(27</a:t>
                      </a:r>
                      <a:r>
                        <a:rPr lang="en-GB" sz="1400" b="1" kern="1200" dirty="0">
                          <a:solidFill>
                            <a:schemeClr val="tx1"/>
                          </a:solidFill>
                          <a:effectLst/>
                          <a:latin typeface="Arial" pitchFamily="34" charset="0"/>
                          <a:ea typeface="Calibri"/>
                          <a:cs typeface="Arial" pitchFamily="34" charset="0"/>
                        </a:rPr>
                        <a:t>%)</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4(27</a:t>
                      </a:r>
                      <a:r>
                        <a:rPr lang="en-GB" sz="1400" b="1" kern="1200" dirty="0">
                          <a:solidFill>
                            <a:schemeClr val="tx1"/>
                          </a:solidFill>
                          <a:effectLst/>
                          <a:latin typeface="Arial" pitchFamily="34" charset="0"/>
                          <a:ea typeface="Calibri"/>
                          <a:cs typeface="Arial" pitchFamily="34" charset="0"/>
                        </a:rPr>
                        <a:t>%)</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US" sz="1400" b="1" kern="1200" dirty="0" smtClean="0">
                          <a:solidFill>
                            <a:schemeClr val="tx1"/>
                          </a:solidFill>
                          <a:effectLst/>
                          <a:latin typeface="Arial" pitchFamily="34" charset="0"/>
                          <a:ea typeface="Calibri"/>
                          <a:cs typeface="Arial" pitchFamily="34" charset="0"/>
                        </a:rPr>
                        <a:t>0</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81000">
                <a:tc>
                  <a:txBody>
                    <a:bodyPr/>
                    <a:lstStyle/>
                    <a:p>
                      <a:pPr marL="0" algn="l" defTabSz="914400" rtl="0" eaLnBrk="1" latinLnBrk="0" hangingPunct="1">
                        <a:lnSpc>
                          <a:spcPct val="115000"/>
                        </a:lnSpc>
                        <a:spcAft>
                          <a:spcPts val="0"/>
                        </a:spcAft>
                      </a:pPr>
                      <a:r>
                        <a:rPr lang="en-ZA" sz="1400" b="1" kern="1200" dirty="0" smtClean="0">
                          <a:solidFill>
                            <a:schemeClr val="tx1"/>
                          </a:solidFill>
                          <a:effectLst/>
                          <a:latin typeface="Arial" pitchFamily="34" charset="0"/>
                          <a:ea typeface="Calibri"/>
                          <a:cs typeface="Arial" pitchFamily="34" charset="0"/>
                        </a:rPr>
                        <a:t>Programme </a:t>
                      </a:r>
                      <a:r>
                        <a:rPr lang="en-ZA" sz="1400" b="1" kern="1200" dirty="0">
                          <a:solidFill>
                            <a:schemeClr val="tx1"/>
                          </a:solidFill>
                          <a:effectLst/>
                          <a:latin typeface="Arial" pitchFamily="34" charset="0"/>
                          <a:ea typeface="Calibri"/>
                          <a:cs typeface="Arial" pitchFamily="34" charset="0"/>
                        </a:rPr>
                        <a:t>5 – ICT Infrastructure Support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3</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1(33</a:t>
                      </a:r>
                      <a:r>
                        <a:rPr lang="en-GB" sz="1400" b="1" kern="1200" dirty="0">
                          <a:solidFill>
                            <a:schemeClr val="tx1"/>
                          </a:solidFill>
                          <a:effectLst/>
                          <a:latin typeface="Arial" pitchFamily="34" charset="0"/>
                          <a:ea typeface="Calibri"/>
                          <a:cs typeface="Arial" pitchFamily="34" charset="0"/>
                        </a:rPr>
                        <a:t>%)</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1(33</a:t>
                      </a:r>
                      <a:r>
                        <a:rPr lang="en-GB" sz="1400" b="1" kern="1200" dirty="0">
                          <a:solidFill>
                            <a:schemeClr val="tx1"/>
                          </a:solidFill>
                          <a:effectLst/>
                          <a:latin typeface="Arial" pitchFamily="34" charset="0"/>
                          <a:ea typeface="Calibri"/>
                          <a:cs typeface="Arial" pitchFamily="34" charset="0"/>
                        </a:rPr>
                        <a:t>%)</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lnSpc>
                          <a:spcPct val="115000"/>
                        </a:lnSpc>
                        <a:spcAft>
                          <a:spcPts val="0"/>
                        </a:spcAft>
                      </a:pPr>
                      <a:r>
                        <a:rPr lang="en-GB" sz="1400" b="1" kern="1200" dirty="0" smtClean="0">
                          <a:solidFill>
                            <a:schemeClr val="tx1"/>
                          </a:solidFill>
                          <a:effectLst/>
                          <a:latin typeface="Arial" pitchFamily="34" charset="0"/>
                          <a:ea typeface="Calibri"/>
                          <a:cs typeface="Arial" pitchFamily="34" charset="0"/>
                        </a:rPr>
                        <a:t>1(33</a:t>
                      </a:r>
                      <a:r>
                        <a:rPr lang="en-GB" sz="1400" b="1" kern="1200" dirty="0">
                          <a:solidFill>
                            <a:schemeClr val="tx1"/>
                          </a:solidFill>
                          <a:effectLst/>
                          <a:latin typeface="Arial" pitchFamily="34" charset="0"/>
                          <a:ea typeface="Calibri"/>
                          <a:cs typeface="Arial" pitchFamily="34" charset="0"/>
                        </a:rPr>
                        <a:t>%)</a:t>
                      </a:r>
                      <a:endParaRPr lang="en-ZA" sz="1400" b="1" kern="1200" dirty="0">
                        <a:solidFill>
                          <a:schemeClr val="tx1"/>
                        </a:solidFill>
                        <a:effectLst/>
                        <a:latin typeface="Arial" pitchFamily="34" charset="0"/>
                        <a:ea typeface="Calibri"/>
                        <a:cs typeface="Arial" pitchFamily="34" charset="0"/>
                      </a:endParaRPr>
                    </a:p>
                    <a:p>
                      <a:pPr marL="0" algn="ctr" defTabSz="914400" rtl="0" eaLnBrk="1" latinLnBrk="0" hangingPunct="1">
                        <a:lnSpc>
                          <a:spcPct val="115000"/>
                        </a:lnSpc>
                        <a:spcAft>
                          <a:spcPts val="0"/>
                        </a:spcAft>
                      </a:pPr>
                      <a:r>
                        <a:rPr lang="en-US" sz="1400" b="1" kern="1200" dirty="0">
                          <a:solidFill>
                            <a:schemeClr val="tx1"/>
                          </a:solidFill>
                          <a:effectLst/>
                          <a:latin typeface="Arial" pitchFamily="34" charset="0"/>
                          <a:ea typeface="Calibri"/>
                          <a:cs typeface="Arial" pitchFamily="34" charset="0"/>
                        </a:rPr>
                        <a:t> </a:t>
                      </a:r>
                      <a:endParaRPr lang="en-ZA" sz="1400" b="1" kern="1200"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29</a:t>
            </a:fld>
            <a:endParaRPr lang="en-US" dirty="0">
              <a:solidFill>
                <a:schemeClr val="bg1"/>
              </a:solidFill>
            </a:endParaRPr>
          </a:p>
        </p:txBody>
      </p:sp>
      <p:sp>
        <p:nvSpPr>
          <p:cNvPr id="6" name="Rectangle 5"/>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APPs</a:t>
            </a:r>
          </a:p>
        </p:txBody>
      </p:sp>
      <p:sp>
        <p:nvSpPr>
          <p:cNvPr id="7" name="Rectangle 6"/>
          <p:cNvSpPr/>
          <p:nvPr/>
        </p:nvSpPr>
        <p:spPr>
          <a:xfrm>
            <a:off x="153000" y="685800"/>
            <a:ext cx="8305800" cy="369332"/>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Department of Telecommunications and Postal Services</a:t>
            </a:r>
            <a:endParaRPr lang="en-ZA" dirty="0">
              <a:latin typeface="Arial" pitchFamily="34" charset="0"/>
              <a:cs typeface="Arial" pitchFamily="34" charset="0"/>
            </a:endParaRPr>
          </a:p>
        </p:txBody>
      </p:sp>
    </p:spTree>
    <p:extLst>
      <p:ext uri="{BB962C8B-B14F-4D97-AF65-F5344CB8AC3E}">
        <p14:creationId xmlns:p14="http://schemas.microsoft.com/office/powerpoint/2010/main" xmlns="" val="15523367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itchFamily="34" charset="0"/>
                <a:cs typeface="Arial" pitchFamily="34" charset="0"/>
              </a:rPr>
              <a:t>Purpose of the briefing and Index</a:t>
            </a:r>
            <a:endParaRPr lang="en-ZA" sz="2100" dirty="0">
              <a:latin typeface="Arial" pitchFamily="34" charset="0"/>
              <a:cs typeface="Arial" pitchFamily="34" charset="0"/>
            </a:endParaRPr>
          </a:p>
        </p:txBody>
      </p:sp>
      <p:sp>
        <p:nvSpPr>
          <p:cNvPr id="4" name="Content Placeholder 3"/>
          <p:cNvSpPr>
            <a:spLocks noGrp="1"/>
          </p:cNvSpPr>
          <p:nvPr>
            <p:ph idx="1"/>
          </p:nvPr>
        </p:nvSpPr>
        <p:spPr>
          <a:xfrm>
            <a:off x="0" y="685800"/>
            <a:ext cx="8763000" cy="1066800"/>
          </a:xfrm>
        </p:spPr>
        <p:txBody>
          <a:bodyPr>
            <a:noAutofit/>
          </a:bodyPr>
          <a:lstStyle/>
          <a:p>
            <a:pPr marL="57150" indent="0" algn="ctr"/>
            <a:r>
              <a:rPr lang="en-ZA" sz="2000" dirty="0" smtClean="0">
                <a:solidFill>
                  <a:schemeClr val="tx1">
                    <a:lumMod val="65000"/>
                    <a:lumOff val="35000"/>
                  </a:schemeClr>
                </a:solidFill>
                <a:latin typeface="Arial" pitchFamily="34" charset="0"/>
                <a:cs typeface="Arial" pitchFamily="34" charset="0"/>
              </a:rPr>
              <a:t>To </a:t>
            </a:r>
            <a:r>
              <a:rPr lang="en-ZA" sz="2000" dirty="0">
                <a:solidFill>
                  <a:schemeClr val="tx1">
                    <a:lumMod val="65000"/>
                    <a:lumOff val="35000"/>
                  </a:schemeClr>
                </a:solidFill>
                <a:latin typeface="Arial" pitchFamily="34" charset="0"/>
                <a:cs typeface="Arial" pitchFamily="34" charset="0"/>
              </a:rPr>
              <a:t>provide the </a:t>
            </a:r>
            <a:r>
              <a:rPr lang="en-ZA" sz="2000" dirty="0" smtClean="0">
                <a:solidFill>
                  <a:schemeClr val="tx1">
                    <a:lumMod val="65000"/>
                    <a:lumOff val="35000"/>
                  </a:schemeClr>
                </a:solidFill>
                <a:latin typeface="Arial" pitchFamily="34" charset="0"/>
                <a:cs typeface="Arial" pitchFamily="34" charset="0"/>
              </a:rPr>
              <a:t>Portfolio Committee </a:t>
            </a:r>
            <a:r>
              <a:rPr lang="en-ZA" sz="2000" dirty="0">
                <a:solidFill>
                  <a:schemeClr val="tx1">
                    <a:lumMod val="65000"/>
                    <a:lumOff val="35000"/>
                  </a:schemeClr>
                </a:solidFill>
                <a:latin typeface="Arial" pitchFamily="34" charset="0"/>
                <a:cs typeface="Arial" pitchFamily="34" charset="0"/>
              </a:rPr>
              <a:t>(PC) with audit insights on the interim review of the </a:t>
            </a:r>
            <a:r>
              <a:rPr lang="en-ZA" sz="2000" dirty="0" smtClean="0">
                <a:solidFill>
                  <a:schemeClr val="tx1">
                    <a:lumMod val="65000"/>
                    <a:lumOff val="35000"/>
                  </a:schemeClr>
                </a:solidFill>
                <a:latin typeface="Arial" pitchFamily="34" charset="0"/>
                <a:cs typeface="Arial" pitchFamily="34" charset="0"/>
              </a:rPr>
              <a:t>Department’s and entities’ </a:t>
            </a:r>
            <a:r>
              <a:rPr lang="en-ZA" sz="2000" dirty="0">
                <a:solidFill>
                  <a:schemeClr val="tx1">
                    <a:lumMod val="65000"/>
                    <a:lumOff val="35000"/>
                  </a:schemeClr>
                </a:solidFill>
                <a:latin typeface="Arial" pitchFamily="34" charset="0"/>
                <a:cs typeface="Arial" pitchFamily="34" charset="0"/>
              </a:rPr>
              <a:t>draft annual performance plan (APP) in order to add value to </a:t>
            </a:r>
            <a:r>
              <a:rPr lang="en-ZA" sz="2000" dirty="0" smtClean="0">
                <a:solidFill>
                  <a:schemeClr val="tx1">
                    <a:lumMod val="65000"/>
                    <a:lumOff val="35000"/>
                  </a:schemeClr>
                </a:solidFill>
                <a:latin typeface="Arial" pitchFamily="34" charset="0"/>
                <a:cs typeface="Arial" pitchFamily="34" charset="0"/>
              </a:rPr>
              <a:t>oversight.</a:t>
            </a:r>
            <a:endParaRPr lang="en-ZA" sz="2000" dirty="0">
              <a:solidFill>
                <a:schemeClr val="tx1">
                  <a:lumMod val="65000"/>
                  <a:lumOff val="35000"/>
                </a:schemeClr>
              </a:solidFill>
              <a:latin typeface="Arial" pitchFamily="34" charset="0"/>
              <a:cs typeface="Arial"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a:t>
            </a:fld>
            <a:endParaRPr lang="en-US" dirty="0">
              <a:solidFill>
                <a:schemeClr val="bg1"/>
              </a:solidFill>
            </a:endParaRPr>
          </a:p>
        </p:txBody>
      </p:sp>
      <p:sp>
        <p:nvSpPr>
          <p:cNvPr id="6" name="TextBox 5"/>
          <p:cNvSpPr txBox="1"/>
          <p:nvPr/>
        </p:nvSpPr>
        <p:spPr>
          <a:xfrm>
            <a:off x="304800" y="1004500"/>
            <a:ext cx="8077200" cy="5343904"/>
          </a:xfrm>
          <a:prstGeom prst="rect">
            <a:avLst/>
          </a:prstGeom>
          <a:noFill/>
        </p:spPr>
        <p:txBody>
          <a:bodyPr wrap="square" lIns="80143" tIns="40071" rIns="80143" bIns="40071" rtlCol="0" anchor="ctr">
            <a:spAutoFit/>
          </a:bodyPr>
          <a:lstStyle/>
          <a:p>
            <a:endParaRPr lang="en-ZA" b="1" dirty="0">
              <a:solidFill>
                <a:srgbClr val="002060"/>
              </a:solidFill>
              <a:latin typeface="Arial" pitchFamily="34" charset="0"/>
              <a:cs typeface="Arial" pitchFamily="34" charset="0"/>
            </a:endParaRPr>
          </a:p>
          <a:p>
            <a:endParaRPr lang="en-US" b="1" dirty="0" smtClean="0">
              <a:solidFill>
                <a:srgbClr val="002060"/>
              </a:solidFill>
              <a:latin typeface="Arial" pitchFamily="34" charset="0"/>
              <a:cs typeface="Arial" pitchFamily="34" charset="0"/>
            </a:endParaRPr>
          </a:p>
          <a:p>
            <a:r>
              <a:rPr lang="en-US" dirty="0" smtClean="0">
                <a:solidFill>
                  <a:schemeClr val="tx1">
                    <a:lumMod val="65000"/>
                    <a:lumOff val="35000"/>
                  </a:schemeClr>
                </a:solidFill>
                <a:latin typeface="Arial" pitchFamily="34" charset="0"/>
                <a:cs typeface="Arial" pitchFamily="34" charset="0"/>
              </a:rPr>
              <a:t>Index</a:t>
            </a:r>
          </a:p>
          <a:p>
            <a:pPr algn="ctr"/>
            <a:endParaRPr lang="en-US" dirty="0" smtClean="0">
              <a:solidFill>
                <a:schemeClr val="tx1">
                  <a:lumMod val="65000"/>
                  <a:lumOff val="35000"/>
                </a:schemeClr>
              </a:solidFill>
              <a:latin typeface="Arial" pitchFamily="34" charset="0"/>
              <a:cs typeface="Arial" pitchFamily="34" charset="0"/>
            </a:endParaRPr>
          </a:p>
          <a:p>
            <a:r>
              <a:rPr lang="en-US" dirty="0" smtClean="0">
                <a:solidFill>
                  <a:schemeClr val="tx1">
                    <a:lumMod val="65000"/>
                    <a:lumOff val="35000"/>
                  </a:schemeClr>
                </a:solidFill>
                <a:latin typeface="Arial" pitchFamily="34" charset="0"/>
                <a:cs typeface="Arial" pitchFamily="34" charset="0"/>
              </a:rPr>
              <a:t>1. Overview of the performance reporting process</a:t>
            </a:r>
          </a:p>
          <a:p>
            <a:endParaRPr lang="en-US" dirty="0" smtClean="0">
              <a:solidFill>
                <a:schemeClr val="tx1">
                  <a:lumMod val="65000"/>
                  <a:lumOff val="35000"/>
                </a:schemeClr>
              </a:solidFill>
              <a:latin typeface="Arial" pitchFamily="34" charset="0"/>
              <a:cs typeface="Arial" pitchFamily="34" charset="0"/>
            </a:endParaRPr>
          </a:p>
          <a:p>
            <a:r>
              <a:rPr lang="en-US" dirty="0">
                <a:solidFill>
                  <a:schemeClr val="tx1">
                    <a:lumMod val="65000"/>
                    <a:lumOff val="35000"/>
                  </a:schemeClr>
                </a:solidFill>
                <a:latin typeface="Arial" pitchFamily="34" charset="0"/>
                <a:cs typeface="Arial" pitchFamily="34" charset="0"/>
              </a:rPr>
              <a:t>2</a:t>
            </a:r>
            <a:r>
              <a:rPr lang="en-US" dirty="0" smtClean="0">
                <a:solidFill>
                  <a:schemeClr val="tx1">
                    <a:lumMod val="65000"/>
                    <a:lumOff val="35000"/>
                  </a:schemeClr>
                </a:solidFill>
                <a:latin typeface="Arial" pitchFamily="34" charset="0"/>
                <a:cs typeface="Arial" pitchFamily="34" charset="0"/>
              </a:rPr>
              <a:t>. Audit outcomes of the portfolio</a:t>
            </a:r>
          </a:p>
          <a:p>
            <a:endParaRPr lang="en-US" dirty="0">
              <a:solidFill>
                <a:schemeClr val="tx1">
                  <a:lumMod val="65000"/>
                  <a:lumOff val="35000"/>
                </a:schemeClr>
              </a:solidFill>
              <a:latin typeface="Arial" pitchFamily="34" charset="0"/>
              <a:cs typeface="Arial" pitchFamily="34" charset="0"/>
            </a:endParaRPr>
          </a:p>
          <a:p>
            <a:r>
              <a:rPr lang="en-US" dirty="0">
                <a:solidFill>
                  <a:schemeClr val="tx1">
                    <a:lumMod val="65000"/>
                    <a:lumOff val="35000"/>
                  </a:schemeClr>
                </a:solidFill>
                <a:latin typeface="Arial" pitchFamily="34" charset="0"/>
                <a:cs typeface="Arial" pitchFamily="34" charset="0"/>
              </a:rPr>
              <a:t>3</a:t>
            </a:r>
            <a:r>
              <a:rPr lang="en-US" dirty="0" smtClean="0">
                <a:solidFill>
                  <a:schemeClr val="tx1">
                    <a:lumMod val="65000"/>
                    <a:lumOff val="35000"/>
                  </a:schemeClr>
                </a:solidFill>
                <a:latin typeface="Arial" pitchFamily="34" charset="0"/>
                <a:cs typeface="Arial" pitchFamily="34" charset="0"/>
              </a:rPr>
              <a:t>. Annual Performance Plans  (APPs)  2017/18 review of the portfolio</a:t>
            </a:r>
          </a:p>
          <a:p>
            <a:endParaRPr lang="en-US" dirty="0" smtClean="0">
              <a:solidFill>
                <a:schemeClr val="tx1">
                  <a:lumMod val="65000"/>
                  <a:lumOff val="35000"/>
                </a:schemeClr>
              </a:solidFill>
              <a:latin typeface="Arial" pitchFamily="34" charset="0"/>
              <a:cs typeface="Arial" pitchFamily="34" charset="0"/>
            </a:endParaRPr>
          </a:p>
          <a:p>
            <a:r>
              <a:rPr lang="en-US" dirty="0">
                <a:solidFill>
                  <a:schemeClr val="tx1">
                    <a:lumMod val="65000"/>
                    <a:lumOff val="35000"/>
                  </a:schemeClr>
                </a:solidFill>
                <a:latin typeface="Arial" pitchFamily="34" charset="0"/>
                <a:cs typeface="Arial" pitchFamily="34" charset="0"/>
              </a:rPr>
              <a:t>4. </a:t>
            </a:r>
            <a:r>
              <a:rPr lang="en-US" dirty="0" smtClean="0">
                <a:solidFill>
                  <a:schemeClr val="tx1">
                    <a:lumMod val="65000"/>
                    <a:lumOff val="35000"/>
                  </a:schemeClr>
                </a:solidFill>
                <a:latin typeface="Arial" pitchFamily="34" charset="0"/>
                <a:cs typeface="Arial" pitchFamily="34" charset="0"/>
              </a:rPr>
              <a:t>Overview of key findings of the 2017/18 </a:t>
            </a:r>
            <a:r>
              <a:rPr lang="en-US" dirty="0">
                <a:solidFill>
                  <a:schemeClr val="tx1">
                    <a:lumMod val="65000"/>
                    <a:lumOff val="35000"/>
                  </a:schemeClr>
                </a:solidFill>
                <a:latin typeface="Arial" pitchFamily="34" charset="0"/>
                <a:cs typeface="Arial" pitchFamily="34" charset="0"/>
              </a:rPr>
              <a:t>APP review</a:t>
            </a:r>
          </a:p>
          <a:p>
            <a:endParaRPr lang="en-US" dirty="0" smtClean="0">
              <a:solidFill>
                <a:schemeClr val="tx1">
                  <a:lumMod val="65000"/>
                  <a:lumOff val="35000"/>
                </a:schemeClr>
              </a:solidFill>
              <a:latin typeface="Arial" pitchFamily="34" charset="0"/>
              <a:cs typeface="Arial" pitchFamily="34" charset="0"/>
            </a:endParaRPr>
          </a:p>
          <a:p>
            <a:r>
              <a:rPr lang="en-US" dirty="0">
                <a:solidFill>
                  <a:schemeClr val="tx1">
                    <a:lumMod val="65000"/>
                    <a:lumOff val="35000"/>
                  </a:schemeClr>
                </a:solidFill>
                <a:latin typeface="Arial" pitchFamily="34" charset="0"/>
                <a:cs typeface="Arial" pitchFamily="34" charset="0"/>
              </a:rPr>
              <a:t>5. </a:t>
            </a:r>
            <a:r>
              <a:rPr lang="en-US" dirty="0" smtClean="0">
                <a:solidFill>
                  <a:schemeClr val="tx1">
                    <a:lumMod val="65000"/>
                    <a:lumOff val="35000"/>
                  </a:schemeClr>
                </a:solidFill>
                <a:latin typeface="Arial" pitchFamily="34" charset="0"/>
                <a:cs typeface="Arial" pitchFamily="34" charset="0"/>
              </a:rPr>
              <a:t>Budget analysis</a:t>
            </a:r>
          </a:p>
          <a:p>
            <a:r>
              <a:rPr lang="en-US" dirty="0" smtClean="0">
                <a:solidFill>
                  <a:schemeClr val="tx1">
                    <a:lumMod val="65000"/>
                    <a:lumOff val="35000"/>
                  </a:schemeClr>
                </a:solidFill>
                <a:latin typeface="Arial" pitchFamily="34" charset="0"/>
                <a:cs typeface="Arial" pitchFamily="34" charset="0"/>
              </a:rPr>
              <a:t> </a:t>
            </a:r>
          </a:p>
          <a:p>
            <a:r>
              <a:rPr lang="en-US" dirty="0">
                <a:solidFill>
                  <a:schemeClr val="tx1">
                    <a:lumMod val="65000"/>
                    <a:lumOff val="35000"/>
                  </a:schemeClr>
                </a:solidFill>
                <a:latin typeface="Arial" pitchFamily="34" charset="0"/>
                <a:cs typeface="Arial" pitchFamily="34" charset="0"/>
              </a:rPr>
              <a:t>6</a:t>
            </a:r>
            <a:r>
              <a:rPr lang="en-US" dirty="0" smtClean="0">
                <a:solidFill>
                  <a:schemeClr val="tx1">
                    <a:lumMod val="65000"/>
                    <a:lumOff val="35000"/>
                  </a:schemeClr>
                </a:solidFill>
                <a:latin typeface="Arial" pitchFamily="34" charset="0"/>
                <a:cs typeface="Arial" pitchFamily="34" charset="0"/>
              </a:rPr>
              <a:t>. Key </a:t>
            </a:r>
            <a:r>
              <a:rPr lang="en-US" dirty="0">
                <a:solidFill>
                  <a:schemeClr val="tx1">
                    <a:lumMod val="65000"/>
                    <a:lumOff val="35000"/>
                  </a:schemeClr>
                </a:solidFill>
                <a:latin typeface="Arial" pitchFamily="34" charset="0"/>
                <a:cs typeface="Arial" pitchFamily="34" charset="0"/>
              </a:rPr>
              <a:t>matters for noting </a:t>
            </a:r>
            <a:endParaRPr lang="en-US" dirty="0" smtClean="0">
              <a:solidFill>
                <a:schemeClr val="tx1">
                  <a:lumMod val="65000"/>
                  <a:lumOff val="35000"/>
                </a:schemeClr>
              </a:solidFill>
              <a:latin typeface="Arial" pitchFamily="34" charset="0"/>
              <a:cs typeface="Arial" pitchFamily="34" charset="0"/>
            </a:endParaRPr>
          </a:p>
          <a:p>
            <a:endParaRPr lang="en-US" dirty="0">
              <a:solidFill>
                <a:schemeClr val="tx1">
                  <a:lumMod val="65000"/>
                  <a:lumOff val="35000"/>
                </a:schemeClr>
              </a:solidFill>
              <a:latin typeface="Arial" pitchFamily="34" charset="0"/>
              <a:cs typeface="Arial" pitchFamily="34" charset="0"/>
            </a:endParaRPr>
          </a:p>
          <a:p>
            <a:r>
              <a:rPr lang="en-US" dirty="0">
                <a:solidFill>
                  <a:schemeClr val="tx1">
                    <a:lumMod val="65000"/>
                    <a:lumOff val="35000"/>
                  </a:schemeClr>
                </a:solidFill>
                <a:latin typeface="Arial" pitchFamily="34" charset="0"/>
                <a:cs typeface="Arial" pitchFamily="34" charset="0"/>
              </a:rPr>
              <a:t>7</a:t>
            </a:r>
            <a:r>
              <a:rPr lang="en-US" dirty="0" smtClean="0">
                <a:solidFill>
                  <a:schemeClr val="tx1">
                    <a:lumMod val="65000"/>
                    <a:lumOff val="35000"/>
                  </a:schemeClr>
                </a:solidFill>
                <a:latin typeface="Arial" pitchFamily="34" charset="0"/>
                <a:cs typeface="Arial" pitchFamily="34" charset="0"/>
              </a:rPr>
              <a:t>. AGSA improved audit methodology</a:t>
            </a:r>
          </a:p>
          <a:p>
            <a:endParaRPr lang="en-US" dirty="0">
              <a:solidFill>
                <a:schemeClr val="tx1">
                  <a:lumMod val="65000"/>
                  <a:lumOff val="35000"/>
                </a:schemeClr>
              </a:solidFill>
              <a:latin typeface="Arial" pitchFamily="34" charset="0"/>
              <a:cs typeface="Arial" pitchFamily="34" charset="0"/>
            </a:endParaRPr>
          </a:p>
          <a:p>
            <a:r>
              <a:rPr lang="en-US" dirty="0">
                <a:solidFill>
                  <a:schemeClr val="tx1">
                    <a:lumMod val="65000"/>
                    <a:lumOff val="35000"/>
                  </a:schemeClr>
                </a:solidFill>
                <a:latin typeface="Arial" pitchFamily="34" charset="0"/>
                <a:cs typeface="Arial" pitchFamily="34" charset="0"/>
              </a:rPr>
              <a:t>8</a:t>
            </a:r>
            <a:r>
              <a:rPr lang="en-US" dirty="0" smtClean="0">
                <a:solidFill>
                  <a:schemeClr val="tx1">
                    <a:lumMod val="65000"/>
                    <a:lumOff val="35000"/>
                  </a:schemeClr>
                </a:solidFill>
                <a:latin typeface="Arial" pitchFamily="34" charset="0"/>
                <a:cs typeface="Arial" pitchFamily="34" charset="0"/>
              </a:rPr>
              <a:t>. </a:t>
            </a:r>
            <a:r>
              <a:rPr lang="en-US" dirty="0">
                <a:solidFill>
                  <a:schemeClr val="tx1">
                    <a:lumMod val="65000"/>
                    <a:lumOff val="35000"/>
                  </a:schemeClr>
                </a:solidFill>
                <a:latin typeface="Arial" pitchFamily="34" charset="0"/>
                <a:cs typeface="Arial" pitchFamily="34" charset="0"/>
              </a:rPr>
              <a:t>Key </a:t>
            </a:r>
            <a:r>
              <a:rPr lang="en-US" dirty="0" smtClean="0">
                <a:solidFill>
                  <a:schemeClr val="tx1">
                    <a:lumMod val="65000"/>
                    <a:lumOff val="35000"/>
                  </a:schemeClr>
                </a:solidFill>
                <a:latin typeface="Arial" pitchFamily="34" charset="0"/>
                <a:cs typeface="Arial" pitchFamily="34" charset="0"/>
              </a:rPr>
              <a:t>recommendations for improvements</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xmlns="" val="3441139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37425270"/>
              </p:ext>
            </p:extLst>
          </p:nvPr>
        </p:nvGraphicFramePr>
        <p:xfrm>
          <a:off x="152400" y="1143000"/>
          <a:ext cx="8763000" cy="3200400"/>
        </p:xfrm>
        <a:graphic>
          <a:graphicData uri="http://schemas.openxmlformats.org/drawingml/2006/table">
            <a:tbl>
              <a:tblPr firstRow="1" firstCol="1" bandRow="1">
                <a:tableStyleId>{21E4AEA4-8DFA-4A89-87EB-49C32662AFE0}</a:tableStyleId>
              </a:tblPr>
              <a:tblGrid>
                <a:gridCol w="2421949"/>
                <a:gridCol w="1145132"/>
                <a:gridCol w="1598744"/>
                <a:gridCol w="1799622"/>
                <a:gridCol w="1797553"/>
              </a:tblGrid>
              <a:tr h="2057400">
                <a:tc>
                  <a:txBody>
                    <a:bodyPr/>
                    <a:lstStyle/>
                    <a:p>
                      <a:pPr marL="0" algn="l" defTabSz="914400" rtl="0" eaLnBrk="1" latinLnBrk="0" hangingPunct="1">
                        <a:lnSpc>
                          <a:spcPct val="115000"/>
                        </a:lnSpc>
                        <a:spcBef>
                          <a:spcPts val="300"/>
                        </a:spcBef>
                        <a:spcAft>
                          <a:spcPts val="300"/>
                        </a:spcAft>
                      </a:pPr>
                      <a:r>
                        <a:rPr lang="en-ZA" sz="1400" b="1" kern="1200" dirty="0" smtClean="0">
                          <a:solidFill>
                            <a:schemeClr val="bg1"/>
                          </a:solidFill>
                          <a:effectLst/>
                          <a:latin typeface="Arial" pitchFamily="34" charset="0"/>
                          <a:ea typeface="+mn-ea"/>
                          <a:cs typeface="Arial" pitchFamily="34" charset="0"/>
                        </a:rPr>
                        <a:t>Programme</a:t>
                      </a:r>
                      <a:r>
                        <a:rPr lang="en-ZA" sz="1400" b="1" kern="1200" baseline="0" dirty="0" smtClean="0">
                          <a:solidFill>
                            <a:schemeClr val="bg1"/>
                          </a:solidFill>
                          <a:effectLst/>
                          <a:latin typeface="Arial" pitchFamily="34" charset="0"/>
                          <a:ea typeface="+mn-ea"/>
                          <a:cs typeface="Arial" pitchFamily="34" charset="0"/>
                        </a:rPr>
                        <a:t> </a:t>
                      </a: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algn="ctr" defTabSz="914400" rtl="0" eaLnBrk="1" latinLnBrk="0" hangingPunct="1">
                        <a:lnSpc>
                          <a:spcPct val="100000"/>
                        </a:lnSpc>
                        <a:spcBef>
                          <a:spcPts val="300"/>
                        </a:spcBef>
                        <a:spcAft>
                          <a:spcPts val="300"/>
                        </a:spcAft>
                      </a:pPr>
                      <a:r>
                        <a:rPr lang="en-ZA" sz="1400" b="1" kern="1200" dirty="0" smtClean="0">
                          <a:solidFill>
                            <a:schemeClr val="bg1"/>
                          </a:solidFill>
                          <a:effectLst/>
                          <a:latin typeface="Arial" pitchFamily="34" charset="0"/>
                          <a:ea typeface="+mn-ea"/>
                          <a:cs typeface="Arial" pitchFamily="34" charset="0"/>
                        </a:rPr>
                        <a:t>Total</a:t>
                      </a:r>
                      <a:r>
                        <a:rPr lang="en-ZA" sz="1400" b="1" kern="1200" baseline="0" dirty="0" smtClean="0">
                          <a:solidFill>
                            <a:schemeClr val="bg1"/>
                          </a:solidFill>
                          <a:effectLst/>
                          <a:latin typeface="Arial" pitchFamily="34" charset="0"/>
                          <a:ea typeface="+mn-ea"/>
                          <a:cs typeface="Arial" pitchFamily="34" charset="0"/>
                        </a:rPr>
                        <a:t> no. of indicators included in the APP</a:t>
                      </a: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Specific</a:t>
                      </a: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Measurable</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Time bound</a:t>
                      </a: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r>
              <a:tr h="44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u="none" kern="1200" dirty="0" smtClean="0">
                          <a:solidFill>
                            <a:schemeClr val="tx1"/>
                          </a:solidFill>
                          <a:effectLst/>
                          <a:latin typeface="Arial" pitchFamily="34" charset="0"/>
                          <a:ea typeface="+mn-ea"/>
                          <a:cs typeface="Arial" pitchFamily="34" charset="0"/>
                        </a:rPr>
                        <a:t>Programme 1 : Business Support</a:t>
                      </a:r>
                      <a:endParaRPr lang="en-GB" sz="1400" dirty="0">
                        <a:solidFill>
                          <a:schemeClr val="tx1"/>
                        </a:solidFill>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26</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9(34.6%)</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10(38.5%)</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0</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533400">
                <a:tc>
                  <a:txBody>
                    <a:bodyPr/>
                    <a:lstStyle/>
                    <a:p>
                      <a:pPr algn="l"/>
                      <a:r>
                        <a:rPr lang="en-ZA" sz="1400" b="1" kern="1200" dirty="0" smtClean="0">
                          <a:solidFill>
                            <a:schemeClr val="tx1"/>
                          </a:solidFill>
                          <a:effectLst/>
                          <a:latin typeface="Arial" pitchFamily="34" charset="0"/>
                          <a:ea typeface="+mn-ea"/>
                          <a:cs typeface="Arial" pitchFamily="34" charset="0"/>
                        </a:rPr>
                        <a:t>Programme  2 : Business Intelligence</a:t>
                      </a:r>
                      <a:endParaRPr lang="en-GB" sz="1400" dirty="0">
                        <a:solidFill>
                          <a:schemeClr val="tx1"/>
                        </a:solidFill>
                        <a:effectLst/>
                        <a:latin typeface="Arial" pitchFamily="34" charset="0"/>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10</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0</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0</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0</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30</a:t>
            </a:fld>
            <a:endParaRPr lang="en-US" dirty="0">
              <a:solidFill>
                <a:schemeClr val="bg1"/>
              </a:solidFill>
            </a:endParaRPr>
          </a:p>
        </p:txBody>
      </p:sp>
      <p:sp>
        <p:nvSpPr>
          <p:cNvPr id="7" name="Rectangle 6"/>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APPs</a:t>
            </a:r>
          </a:p>
        </p:txBody>
      </p:sp>
      <p:sp>
        <p:nvSpPr>
          <p:cNvPr id="8" name="Rectangle 7"/>
          <p:cNvSpPr/>
          <p:nvPr/>
        </p:nvSpPr>
        <p:spPr>
          <a:xfrm>
            <a:off x="457200" y="685800"/>
            <a:ext cx="8305800" cy="369332"/>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Universal </a:t>
            </a:r>
            <a:r>
              <a:rPr lang="en-ZA" b="1" dirty="0">
                <a:solidFill>
                  <a:srgbClr val="00A9A4"/>
                </a:solidFill>
                <a:latin typeface="Arial" pitchFamily="34" charset="0"/>
                <a:cs typeface="Arial" pitchFamily="34" charset="0"/>
              </a:rPr>
              <a:t>Service and Access Agency</a:t>
            </a:r>
          </a:p>
        </p:txBody>
      </p:sp>
    </p:spTree>
    <p:extLst>
      <p:ext uri="{BB962C8B-B14F-4D97-AF65-F5344CB8AC3E}">
        <p14:creationId xmlns:p14="http://schemas.microsoft.com/office/powerpoint/2010/main" xmlns="" val="30755891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494638639"/>
              </p:ext>
            </p:extLst>
          </p:nvPr>
        </p:nvGraphicFramePr>
        <p:xfrm>
          <a:off x="228600" y="1524000"/>
          <a:ext cx="8763000" cy="2865120"/>
        </p:xfrm>
        <a:graphic>
          <a:graphicData uri="http://schemas.openxmlformats.org/drawingml/2006/table">
            <a:tbl>
              <a:tblPr firstRow="1" firstCol="1" bandRow="1">
                <a:tableStyleId>{21E4AEA4-8DFA-4A89-87EB-49C32662AFE0}</a:tableStyleId>
              </a:tblPr>
              <a:tblGrid>
                <a:gridCol w="2421949"/>
                <a:gridCol w="1145132"/>
                <a:gridCol w="1598744"/>
                <a:gridCol w="1799622"/>
                <a:gridCol w="1797553"/>
              </a:tblGrid>
              <a:tr h="2057400">
                <a:tc>
                  <a:txBody>
                    <a:bodyPr/>
                    <a:lstStyle/>
                    <a:p>
                      <a:pPr marL="0" algn="l" defTabSz="914400" rtl="0" eaLnBrk="1" latinLnBrk="0" hangingPunct="1">
                        <a:lnSpc>
                          <a:spcPct val="115000"/>
                        </a:lnSpc>
                        <a:spcBef>
                          <a:spcPts val="300"/>
                        </a:spcBef>
                        <a:spcAft>
                          <a:spcPts val="300"/>
                        </a:spcAft>
                      </a:pPr>
                      <a:r>
                        <a:rPr lang="en-ZA" sz="1400" b="1" kern="1200" dirty="0" smtClean="0">
                          <a:solidFill>
                            <a:schemeClr val="bg1"/>
                          </a:solidFill>
                          <a:effectLst/>
                          <a:latin typeface="Arial" pitchFamily="34" charset="0"/>
                          <a:ea typeface="+mn-ea"/>
                          <a:cs typeface="Arial" pitchFamily="34" charset="0"/>
                        </a:rPr>
                        <a:t>Programme</a:t>
                      </a:r>
                      <a:r>
                        <a:rPr lang="en-ZA" sz="1400" b="1" kern="1200" baseline="0" dirty="0" smtClean="0">
                          <a:solidFill>
                            <a:schemeClr val="bg1"/>
                          </a:solidFill>
                          <a:effectLst/>
                          <a:latin typeface="Arial" pitchFamily="34" charset="0"/>
                          <a:ea typeface="+mn-ea"/>
                          <a:cs typeface="Arial" pitchFamily="34" charset="0"/>
                        </a:rPr>
                        <a:t> </a:t>
                      </a: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algn="ctr" defTabSz="914400" rtl="0" eaLnBrk="1" latinLnBrk="0" hangingPunct="1">
                        <a:lnSpc>
                          <a:spcPct val="100000"/>
                        </a:lnSpc>
                        <a:spcBef>
                          <a:spcPts val="300"/>
                        </a:spcBef>
                        <a:spcAft>
                          <a:spcPts val="300"/>
                        </a:spcAft>
                      </a:pPr>
                      <a:r>
                        <a:rPr lang="en-ZA" sz="1400" b="1" kern="1200" dirty="0" smtClean="0">
                          <a:solidFill>
                            <a:schemeClr val="bg1"/>
                          </a:solidFill>
                          <a:effectLst/>
                          <a:latin typeface="Arial" pitchFamily="34" charset="0"/>
                          <a:ea typeface="+mn-ea"/>
                          <a:cs typeface="Arial" pitchFamily="34" charset="0"/>
                        </a:rPr>
                        <a:t>Total</a:t>
                      </a:r>
                      <a:r>
                        <a:rPr lang="en-ZA" sz="1400" b="1" kern="1200" baseline="0" dirty="0" smtClean="0">
                          <a:solidFill>
                            <a:schemeClr val="bg1"/>
                          </a:solidFill>
                          <a:effectLst/>
                          <a:latin typeface="Arial" pitchFamily="34" charset="0"/>
                          <a:ea typeface="+mn-ea"/>
                          <a:cs typeface="Arial" pitchFamily="34" charset="0"/>
                        </a:rPr>
                        <a:t> no. of indicators included in the APP</a:t>
                      </a: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Specific</a:t>
                      </a: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Measurable</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dirty="0" smtClean="0">
                          <a:solidFill>
                            <a:schemeClr val="bg1"/>
                          </a:solidFill>
                          <a:effectLst/>
                          <a:latin typeface="Arial" pitchFamily="34" charset="0"/>
                          <a:ea typeface="+mn-ea"/>
                          <a:cs typeface="Arial" pitchFamily="34" charset="0"/>
                        </a:rPr>
                        <a:t>Targets</a:t>
                      </a:r>
                      <a:r>
                        <a:rPr lang="en-GB" sz="1400" b="1" kern="1200" baseline="0" dirty="0" smtClean="0">
                          <a:solidFill>
                            <a:schemeClr val="bg1"/>
                          </a:solidFill>
                          <a:effectLst/>
                          <a:latin typeface="Arial" pitchFamily="34" charset="0"/>
                          <a:ea typeface="+mn-ea"/>
                          <a:cs typeface="Arial" pitchFamily="34" charset="0"/>
                        </a:rPr>
                        <a:t> not  Time bound</a:t>
                      </a:r>
                    </a:p>
                    <a:p>
                      <a:pPr marL="0" marR="0" indent="0" algn="ctr" defTabSz="914400" rtl="0" eaLnBrk="1" fontAlgn="auto" latinLnBrk="0" hangingPunct="1">
                        <a:lnSpc>
                          <a:spcPct val="100000"/>
                        </a:lnSpc>
                        <a:spcBef>
                          <a:spcPts val="300"/>
                        </a:spcBef>
                        <a:spcAft>
                          <a:spcPts val="300"/>
                        </a:spcAft>
                        <a:buClrTx/>
                        <a:buSzTx/>
                        <a:buFontTx/>
                        <a:buNone/>
                        <a:tabLst/>
                        <a:defRPr/>
                      </a:pPr>
                      <a:r>
                        <a:rPr lang="en-GB" sz="1400" b="1" kern="1200" baseline="0" dirty="0" smtClean="0">
                          <a:solidFill>
                            <a:schemeClr val="bg1"/>
                          </a:solidFill>
                          <a:effectLst/>
                          <a:latin typeface="Arial" pitchFamily="34" charset="0"/>
                          <a:ea typeface="+mn-ea"/>
                          <a:cs typeface="Arial" pitchFamily="34" charset="0"/>
                        </a:rPr>
                        <a:t>(draft APP) - </a:t>
                      </a:r>
                      <a:r>
                        <a:rPr lang="en-GB" sz="1400" b="1" kern="1200" dirty="0" smtClean="0">
                          <a:solidFill>
                            <a:schemeClr val="bg1"/>
                          </a:solidFill>
                          <a:effectLst/>
                          <a:latin typeface="Arial" pitchFamily="34" charset="0"/>
                          <a:ea typeface="+mn-ea"/>
                          <a:cs typeface="Arial" pitchFamily="34" charset="0"/>
                        </a:rPr>
                        <a:t>to be </a:t>
                      </a:r>
                      <a:r>
                        <a:rPr lang="en-GB" sz="1400" b="1" kern="1200" baseline="0" dirty="0" smtClean="0">
                          <a:solidFill>
                            <a:schemeClr val="bg1"/>
                          </a:solidFill>
                          <a:effectLst/>
                          <a:latin typeface="Arial" pitchFamily="34" charset="0"/>
                          <a:ea typeface="+mn-ea"/>
                          <a:cs typeface="Arial" pitchFamily="34" charset="0"/>
                        </a:rPr>
                        <a:t> corrected based on recommendations from the review</a:t>
                      </a:r>
                      <a:endParaRPr lang="en-GB" sz="1400" b="1" kern="1200" dirty="0" smtClean="0">
                        <a:solidFill>
                          <a:schemeClr val="bg1"/>
                        </a:solidFill>
                        <a:effectLst/>
                        <a:latin typeface="Arial" pitchFamily="34" charset="0"/>
                        <a:ea typeface="+mn-ea"/>
                        <a:cs typeface="Arial" pitchFamily="34" charset="0"/>
                      </a:endParaRPr>
                    </a:p>
                    <a:p>
                      <a:pPr marL="0" marR="0" indent="0" algn="ctr" defTabSz="914400" rtl="0" eaLnBrk="1" fontAlgn="auto" latinLnBrk="0" hangingPunct="1">
                        <a:lnSpc>
                          <a:spcPct val="100000"/>
                        </a:lnSpc>
                        <a:spcBef>
                          <a:spcPts val="300"/>
                        </a:spcBef>
                        <a:spcAft>
                          <a:spcPts val="300"/>
                        </a:spcAft>
                        <a:buClrTx/>
                        <a:buSzTx/>
                        <a:buFontTx/>
                        <a:buNone/>
                        <a:tabLst/>
                        <a:defRPr/>
                      </a:pPr>
                      <a:endParaRPr lang="en-GB" sz="1400" b="1" kern="1200" dirty="0" smtClean="0">
                        <a:solidFill>
                          <a:schemeClr val="bg1"/>
                        </a:solidFill>
                        <a:effectLst/>
                        <a:latin typeface="Arial" pitchFamily="34" charset="0"/>
                        <a:ea typeface="+mn-ea"/>
                        <a:cs typeface="Arial" pitchFamily="34" charset="0"/>
                      </a:endParaRPr>
                    </a:p>
                    <a:p>
                      <a:pPr marL="0" algn="ctr" defTabSz="914400" rtl="0" eaLnBrk="1" latinLnBrk="0" hangingPunct="1">
                        <a:lnSpc>
                          <a:spcPct val="100000"/>
                        </a:lnSpc>
                        <a:spcBef>
                          <a:spcPts val="300"/>
                        </a:spcBef>
                        <a:spcAft>
                          <a:spcPts val="300"/>
                        </a:spcAft>
                      </a:pPr>
                      <a:endParaRPr lang="en-GB" sz="1400" b="1" kern="1200" dirty="0">
                        <a:solidFill>
                          <a:schemeClr val="bg1"/>
                        </a:solidFill>
                        <a:effectLst/>
                        <a:latin typeface="Arial" pitchFamily="34" charset="0"/>
                        <a:ea typeface="+mn-ea"/>
                        <a:cs typeface="Arial" pitchFamily="34" charset="0"/>
                      </a:endParaRPr>
                    </a:p>
                  </a:txBody>
                  <a:tcPr marL="68580" marR="68580" marT="0" marB="0" anchor="ctr">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r>
              <a:tr h="441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u="none" kern="1200" dirty="0" smtClean="0">
                          <a:solidFill>
                            <a:schemeClr val="tx1"/>
                          </a:solidFill>
                          <a:effectLst/>
                          <a:latin typeface="Arial" pitchFamily="34" charset="0"/>
                          <a:ea typeface="+mn-ea"/>
                          <a:cs typeface="Arial" pitchFamily="34" charset="0"/>
                        </a:rPr>
                        <a:t>Programme 1 : Business Operations</a:t>
                      </a:r>
                      <a:endParaRPr lang="en-GB" sz="1400" b="1" u="none"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u="none" kern="1200" dirty="0">
                        <a:solidFill>
                          <a:schemeClr val="tx1"/>
                        </a:solidFill>
                        <a:effectLst/>
                        <a:latin typeface="Arial"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8</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Arial" pitchFamily="34" charset="0"/>
                          <a:ea typeface="Calibri"/>
                          <a:cs typeface="Arial" pitchFamily="34" charset="0"/>
                        </a:rPr>
                        <a:t>2 (25%)</a:t>
                      </a:r>
                    </a:p>
                    <a:p>
                      <a:pPr algn="ctr">
                        <a:lnSpc>
                          <a:spcPct val="115000"/>
                        </a:lnSpc>
                        <a:spcAft>
                          <a:spcPts val="0"/>
                        </a:spcAft>
                      </a:pP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1" dirty="0" smtClean="0">
                          <a:solidFill>
                            <a:schemeClr val="tx1"/>
                          </a:solidFill>
                          <a:effectLst/>
                          <a:latin typeface="Arial" pitchFamily="34" charset="0"/>
                          <a:ea typeface="Calibri"/>
                          <a:cs typeface="Arial" pitchFamily="34" charset="0"/>
                        </a:rPr>
                        <a:t>3 (37.5%)</a:t>
                      </a:r>
                    </a:p>
                    <a:p>
                      <a:pPr algn="ctr">
                        <a:lnSpc>
                          <a:spcPct val="115000"/>
                        </a:lnSpc>
                        <a:spcAft>
                          <a:spcPts val="0"/>
                        </a:spcAft>
                      </a:pP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lnSpc>
                          <a:spcPct val="115000"/>
                        </a:lnSpc>
                        <a:spcAft>
                          <a:spcPts val="0"/>
                        </a:spcAft>
                      </a:pPr>
                      <a:r>
                        <a:rPr lang="en-GB" sz="1400" b="1" dirty="0" smtClean="0">
                          <a:solidFill>
                            <a:schemeClr val="tx1"/>
                          </a:solidFill>
                          <a:effectLst/>
                          <a:latin typeface="Arial" pitchFamily="34" charset="0"/>
                          <a:ea typeface="Calibri"/>
                          <a:cs typeface="Arial" pitchFamily="34" charset="0"/>
                        </a:rPr>
                        <a:t>0</a:t>
                      </a:r>
                      <a:endParaRPr lang="en-GB" sz="1400" b="1" dirty="0">
                        <a:solidFill>
                          <a:schemeClr val="tx1"/>
                        </a:solidFill>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31</a:t>
            </a:fld>
            <a:endParaRPr lang="en-US" dirty="0">
              <a:solidFill>
                <a:schemeClr val="bg1"/>
              </a:solidFill>
            </a:endParaRPr>
          </a:p>
        </p:txBody>
      </p:sp>
      <p:sp>
        <p:nvSpPr>
          <p:cNvPr id="7" name="Rectangle 6"/>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APPs</a:t>
            </a:r>
          </a:p>
        </p:txBody>
      </p:sp>
      <p:sp>
        <p:nvSpPr>
          <p:cNvPr id="8" name="Rectangle 7"/>
          <p:cNvSpPr/>
          <p:nvPr/>
        </p:nvSpPr>
        <p:spPr>
          <a:xfrm>
            <a:off x="457200" y="685800"/>
            <a:ext cx="8305800" cy="369332"/>
          </a:xfrm>
          <a:prstGeom prst="rect">
            <a:avLst/>
          </a:prstGeom>
        </p:spPr>
        <p:txBody>
          <a:bodyPr wrap="square">
            <a:spAutoFit/>
          </a:bodyPr>
          <a:lstStyle/>
          <a:p>
            <a:pPr algn="ctr"/>
            <a:r>
              <a:rPr lang="en-ZA" b="1" dirty="0" smtClean="0">
                <a:solidFill>
                  <a:srgbClr val="00A9A4"/>
                </a:solidFill>
                <a:latin typeface="Arial" pitchFamily="34" charset="0"/>
                <a:cs typeface="Arial" pitchFamily="34" charset="0"/>
              </a:rPr>
              <a:t>Universal </a:t>
            </a:r>
            <a:r>
              <a:rPr lang="en-ZA" b="1" dirty="0">
                <a:solidFill>
                  <a:srgbClr val="00A9A4"/>
                </a:solidFill>
                <a:latin typeface="Arial" pitchFamily="34" charset="0"/>
                <a:cs typeface="Arial" pitchFamily="34" charset="0"/>
              </a:rPr>
              <a:t>Service and Access Fund</a:t>
            </a:r>
          </a:p>
        </p:txBody>
      </p:sp>
    </p:spTree>
    <p:extLst>
      <p:ext uri="{BB962C8B-B14F-4D97-AF65-F5344CB8AC3E}">
        <p14:creationId xmlns:p14="http://schemas.microsoft.com/office/powerpoint/2010/main" xmlns="" val="3770395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32</a:t>
            </a:fld>
            <a:endParaRPr lang="en-US" dirty="0">
              <a:solidFill>
                <a:schemeClr val="bg1"/>
              </a:solidFill>
            </a:endParaRPr>
          </a:p>
        </p:txBody>
      </p:sp>
      <p:sp>
        <p:nvSpPr>
          <p:cNvPr id="6" name="Rectangle 5"/>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APPs</a:t>
            </a:r>
          </a:p>
        </p:txBody>
      </p:sp>
      <p:sp>
        <p:nvSpPr>
          <p:cNvPr id="7" name="Rectangle 6"/>
          <p:cNvSpPr/>
          <p:nvPr/>
        </p:nvSpPr>
        <p:spPr>
          <a:xfrm>
            <a:off x="694725" y="773668"/>
            <a:ext cx="6477000" cy="369332"/>
          </a:xfrm>
          <a:prstGeom prst="rect">
            <a:avLst/>
          </a:prstGeom>
        </p:spPr>
        <p:txBody>
          <a:bodyPr wrap="square">
            <a:spAutoFit/>
          </a:bodyPr>
          <a:lstStyle/>
          <a:p>
            <a:r>
              <a:rPr lang="en-ZA" altLang="en-US" b="1" dirty="0" smtClean="0">
                <a:solidFill>
                  <a:srgbClr val="00A9A4"/>
                </a:solidFill>
                <a:latin typeface="Arial" pitchFamily="34" charset="0"/>
                <a:cs typeface="Arial" pitchFamily="34" charset="0"/>
              </a:rPr>
              <a:t>Key </a:t>
            </a:r>
            <a:r>
              <a:rPr lang="en-ZA" altLang="en-US" b="1" dirty="0">
                <a:solidFill>
                  <a:srgbClr val="00A9A4"/>
                </a:solidFill>
                <a:latin typeface="Arial" pitchFamily="34" charset="0"/>
                <a:cs typeface="Arial" pitchFamily="34" charset="0"/>
              </a:rPr>
              <a:t>changes in the planning process  for  2017-18 </a:t>
            </a:r>
            <a:r>
              <a:rPr lang="en-ZA" altLang="en-US" b="1" dirty="0" smtClean="0">
                <a:solidFill>
                  <a:srgbClr val="00A9A4"/>
                </a:solidFill>
                <a:latin typeface="Arial" pitchFamily="34" charset="0"/>
                <a:cs typeface="Arial" pitchFamily="34" charset="0"/>
              </a:rPr>
              <a:t>(DTPS)</a:t>
            </a:r>
            <a:endParaRPr lang="en-ZA" dirty="0">
              <a:latin typeface="Arial" pitchFamily="34" charset="0"/>
              <a:cs typeface="Arial" pitchFamily="34" charset="0"/>
            </a:endParaRPr>
          </a:p>
        </p:txBody>
      </p:sp>
      <p:sp>
        <p:nvSpPr>
          <p:cNvPr id="2" name="Content Placeholder 1"/>
          <p:cNvSpPr>
            <a:spLocks noGrp="1"/>
          </p:cNvSpPr>
          <p:nvPr>
            <p:ph idx="1"/>
          </p:nvPr>
        </p:nvSpPr>
        <p:spPr>
          <a:xfrm>
            <a:off x="247050" y="1255712"/>
            <a:ext cx="8229600" cy="4983163"/>
          </a:xfrm>
        </p:spPr>
        <p:txBody>
          <a:bodyPr/>
          <a:lstStyle/>
          <a:p>
            <a:pPr lvl="0">
              <a:buFont typeface="Arial" pitchFamily="34" charset="0"/>
              <a:buChar char="•"/>
            </a:pPr>
            <a:endParaRPr lang="en-US" sz="2000" dirty="0" smtClean="0">
              <a:latin typeface="Arial" pitchFamily="34" charset="0"/>
              <a:cs typeface="Arial" pitchFamily="34" charset="0"/>
            </a:endParaRPr>
          </a:p>
          <a:p>
            <a:pPr lvl="0">
              <a:buFont typeface="Arial" pitchFamily="34" charset="0"/>
              <a:buChar char="•"/>
            </a:pPr>
            <a:endParaRPr lang="en-US" sz="2000" dirty="0">
              <a:latin typeface="Arial" pitchFamily="34" charset="0"/>
              <a:cs typeface="Arial" pitchFamily="34" charset="0"/>
            </a:endParaRPr>
          </a:p>
          <a:p>
            <a:pPr lvl="0">
              <a:buFont typeface="Arial" pitchFamily="34" charset="0"/>
              <a:buChar char="•"/>
            </a:pPr>
            <a:r>
              <a:rPr lang="en-US" sz="2000" dirty="0" smtClean="0">
                <a:latin typeface="Arial" pitchFamily="34" charset="0"/>
                <a:cs typeface="Arial" pitchFamily="34" charset="0"/>
              </a:rPr>
              <a:t>New </a:t>
            </a:r>
            <a:r>
              <a:rPr lang="en-US" sz="2000" dirty="0">
                <a:latin typeface="Arial" pitchFamily="34" charset="0"/>
                <a:cs typeface="Arial" pitchFamily="34" charset="0"/>
              </a:rPr>
              <a:t>indicators were included in the APP as follows to ensure that there’s alignment with the national development plan:</a:t>
            </a:r>
            <a:endParaRPr lang="en-US" sz="2000" dirty="0">
              <a:solidFill>
                <a:srgbClr val="FF0000"/>
              </a:solidFill>
              <a:latin typeface="Arial" pitchFamily="34" charset="0"/>
              <a:cs typeface="Arial" pitchFamily="34" charset="0"/>
            </a:endParaRPr>
          </a:p>
          <a:p>
            <a:pPr lvl="0">
              <a:buFont typeface="Arial" pitchFamily="34" charset="0"/>
              <a:buChar char="•"/>
            </a:pPr>
            <a:endParaRPr lang="en-US" dirty="0">
              <a:solidFill>
                <a:schemeClr val="bg1">
                  <a:lumMod val="50000"/>
                </a:schemeClr>
              </a:solidFill>
              <a:latin typeface="Arial" pitchFamily="34" charset="0"/>
              <a:cs typeface="Arial" pitchFamily="34" charset="0"/>
            </a:endParaRPr>
          </a:p>
          <a:p>
            <a:pPr lvl="1">
              <a:buFont typeface="Wingdings" panose="05000000000000000000" pitchFamily="2" charset="2"/>
              <a:buChar char="ü"/>
            </a:pPr>
            <a:r>
              <a:rPr lang="en-ZA" sz="1800" dirty="0">
                <a:solidFill>
                  <a:schemeClr val="bg1">
                    <a:lumMod val="50000"/>
                  </a:schemeClr>
                </a:solidFill>
                <a:latin typeface="Arial" pitchFamily="34" charset="0"/>
                <a:cs typeface="Arial" pitchFamily="34" charset="0"/>
              </a:rPr>
              <a:t>Programme 3- Policy, Research and Capacity Development =  6 indicators and targets</a:t>
            </a:r>
          </a:p>
          <a:p>
            <a:pPr lvl="1">
              <a:buFont typeface="Wingdings" panose="05000000000000000000" pitchFamily="2" charset="2"/>
              <a:buChar char="ü"/>
            </a:pPr>
            <a:r>
              <a:rPr lang="en-ZA" sz="1800" dirty="0">
                <a:solidFill>
                  <a:schemeClr val="bg1">
                    <a:lumMod val="50000"/>
                  </a:schemeClr>
                </a:solidFill>
                <a:latin typeface="Arial" pitchFamily="34" charset="0"/>
                <a:cs typeface="Arial" pitchFamily="34" charset="0"/>
              </a:rPr>
              <a:t>Programme 4 - ICT Enterprise Development and Oversight =  1 indicators and </a:t>
            </a:r>
            <a:r>
              <a:rPr lang="en-ZA" sz="1800" dirty="0" smtClean="0">
                <a:solidFill>
                  <a:schemeClr val="bg1">
                    <a:lumMod val="50000"/>
                  </a:schemeClr>
                </a:solidFill>
                <a:latin typeface="Arial" pitchFamily="34" charset="0"/>
                <a:cs typeface="Arial" pitchFamily="34" charset="0"/>
              </a:rPr>
              <a:t>target</a:t>
            </a:r>
            <a:endParaRPr lang="en-ZA" sz="2000" dirty="0">
              <a:latin typeface="Arial" pitchFamily="34" charset="0"/>
              <a:cs typeface="Arial" pitchFamily="34" charset="0"/>
            </a:endParaRPr>
          </a:p>
          <a:p>
            <a:pPr lvl="1">
              <a:buFont typeface="Wingdings" panose="05000000000000000000" pitchFamily="2" charset="2"/>
              <a:buChar char="ü"/>
            </a:pPr>
            <a:endParaRPr lang="en-ZA" sz="2000" dirty="0" smtClean="0">
              <a:latin typeface="Arial" pitchFamily="34" charset="0"/>
              <a:cs typeface="Arial" pitchFamily="34" charset="0"/>
            </a:endParaRPr>
          </a:p>
          <a:p>
            <a:endParaRPr lang="en-ZA" dirty="0">
              <a:latin typeface="Arial" pitchFamily="34" charset="0"/>
              <a:cs typeface="Arial"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1725" y="609600"/>
            <a:ext cx="1295400"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6065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33</a:t>
            </a:fld>
            <a:endParaRPr lang="en-US" dirty="0">
              <a:solidFill>
                <a:schemeClr val="bg1"/>
              </a:solidFill>
            </a:endParaRPr>
          </a:p>
        </p:txBody>
      </p:sp>
      <p:sp>
        <p:nvSpPr>
          <p:cNvPr id="6" name="Rectangle 5"/>
          <p:cNvSpPr/>
          <p:nvPr/>
        </p:nvSpPr>
        <p:spPr>
          <a:xfrm>
            <a:off x="1524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ZA" altLang="en-US" sz="2100" b="1" dirty="0" smtClean="0">
                <a:solidFill>
                  <a:srgbClr val="00A9A4"/>
                </a:solidFill>
                <a:latin typeface="Arial" pitchFamily="34" charset="0"/>
                <a:ea typeface="+mj-ea"/>
                <a:cs typeface="Arial" pitchFamily="34" charset="0"/>
              </a:rPr>
              <a:t>4. Overview of Key findings on the review of the 2017-18 APPs</a:t>
            </a:r>
          </a:p>
        </p:txBody>
      </p:sp>
      <p:sp>
        <p:nvSpPr>
          <p:cNvPr id="7" name="Rectangle 6"/>
          <p:cNvSpPr/>
          <p:nvPr/>
        </p:nvSpPr>
        <p:spPr>
          <a:xfrm>
            <a:off x="1143000" y="773668"/>
            <a:ext cx="6477000" cy="646331"/>
          </a:xfrm>
          <a:prstGeom prst="rect">
            <a:avLst/>
          </a:prstGeom>
        </p:spPr>
        <p:txBody>
          <a:bodyPr wrap="square">
            <a:spAutoFit/>
          </a:bodyPr>
          <a:lstStyle/>
          <a:p>
            <a:r>
              <a:rPr lang="en-ZA" altLang="en-US" b="1" dirty="0" smtClean="0">
                <a:solidFill>
                  <a:srgbClr val="00A9A4"/>
                </a:solidFill>
                <a:latin typeface="Arial" pitchFamily="34" charset="0"/>
                <a:cs typeface="Arial" pitchFamily="34" charset="0"/>
              </a:rPr>
              <a:t>Key </a:t>
            </a:r>
            <a:r>
              <a:rPr lang="en-ZA" altLang="en-US" b="1" dirty="0">
                <a:solidFill>
                  <a:srgbClr val="00A9A4"/>
                </a:solidFill>
                <a:latin typeface="Arial" pitchFamily="34" charset="0"/>
                <a:cs typeface="Arial" pitchFamily="34" charset="0"/>
              </a:rPr>
              <a:t>changes in the planning process  for  2017-18 </a:t>
            </a:r>
            <a:r>
              <a:rPr lang="en-ZA" altLang="en-US" b="1" dirty="0" smtClean="0">
                <a:solidFill>
                  <a:srgbClr val="00A9A4"/>
                </a:solidFill>
                <a:latin typeface="Arial" pitchFamily="34" charset="0"/>
                <a:cs typeface="Arial" pitchFamily="34" charset="0"/>
              </a:rPr>
              <a:t>(USAASA &amp; USAF)</a:t>
            </a:r>
            <a:endParaRPr lang="en-ZA" dirty="0">
              <a:latin typeface="Arial" pitchFamily="34" charset="0"/>
              <a:cs typeface="Arial" pitchFamily="34" charset="0"/>
            </a:endParaRPr>
          </a:p>
        </p:txBody>
      </p:sp>
      <p:sp>
        <p:nvSpPr>
          <p:cNvPr id="8" name="Content Placeholder 10"/>
          <p:cNvSpPr>
            <a:spLocks noGrp="1"/>
          </p:cNvSpPr>
          <p:nvPr>
            <p:ph idx="1"/>
          </p:nvPr>
        </p:nvSpPr>
        <p:spPr>
          <a:xfrm>
            <a:off x="457200" y="1371600"/>
            <a:ext cx="8229600" cy="4754563"/>
          </a:xfrm>
        </p:spPr>
        <p:txBody>
          <a:bodyPr>
            <a:normAutofit/>
          </a:bodyPr>
          <a:lstStyle/>
          <a:p>
            <a:pPr lvl="0">
              <a:buFont typeface="Arial" pitchFamily="34" charset="0"/>
              <a:buChar char="•"/>
            </a:pPr>
            <a:r>
              <a:rPr lang="en-US" dirty="0" smtClean="0">
                <a:latin typeface="Arial" pitchFamily="34" charset="0"/>
                <a:cs typeface="Arial" pitchFamily="34" charset="0"/>
              </a:rPr>
              <a:t>New indicators were included in the APP as follows:</a:t>
            </a:r>
          </a:p>
          <a:p>
            <a:pPr marL="0" lvl="0" indent="0"/>
            <a:r>
              <a:rPr lang="en-US" b="1" dirty="0" smtClean="0">
                <a:solidFill>
                  <a:schemeClr val="tx1"/>
                </a:solidFill>
                <a:latin typeface="Arial" pitchFamily="34" charset="0"/>
                <a:cs typeface="Arial" pitchFamily="34" charset="0"/>
              </a:rPr>
              <a:t>      </a:t>
            </a:r>
          </a:p>
          <a:p>
            <a:pPr marL="0" lvl="0" indent="0"/>
            <a:r>
              <a:rPr lang="en-US" b="1" dirty="0" smtClean="0">
                <a:solidFill>
                  <a:schemeClr val="tx1"/>
                </a:solidFill>
                <a:latin typeface="Arial" pitchFamily="34" charset="0"/>
                <a:cs typeface="Arial" pitchFamily="34" charset="0"/>
              </a:rPr>
              <a:t>       USAASA</a:t>
            </a:r>
          </a:p>
          <a:p>
            <a:pPr lvl="1">
              <a:buFont typeface="Wingdings" panose="05000000000000000000" pitchFamily="2" charset="2"/>
              <a:buChar char="ü"/>
            </a:pPr>
            <a:r>
              <a:rPr lang="en-ZA" sz="1800" dirty="0" smtClean="0">
                <a:solidFill>
                  <a:schemeClr val="bg1">
                    <a:lumMod val="50000"/>
                  </a:schemeClr>
                </a:solidFill>
                <a:latin typeface="Arial" pitchFamily="34" charset="0"/>
                <a:cs typeface="Arial" pitchFamily="34" charset="0"/>
              </a:rPr>
              <a:t>Programme 1 – Business Support =  14 indicators and targets</a:t>
            </a:r>
          </a:p>
          <a:p>
            <a:pPr lvl="1">
              <a:buFont typeface="Wingdings" panose="05000000000000000000" pitchFamily="2" charset="2"/>
              <a:buChar char="ü"/>
            </a:pPr>
            <a:r>
              <a:rPr lang="en-ZA" sz="1800" dirty="0">
                <a:solidFill>
                  <a:schemeClr val="bg1">
                    <a:lumMod val="50000"/>
                  </a:schemeClr>
                </a:solidFill>
                <a:latin typeface="Arial" pitchFamily="34" charset="0"/>
                <a:cs typeface="Arial" pitchFamily="34" charset="0"/>
              </a:rPr>
              <a:t> Programme </a:t>
            </a:r>
            <a:r>
              <a:rPr lang="en-ZA" sz="1800" dirty="0" smtClean="0">
                <a:solidFill>
                  <a:schemeClr val="bg1">
                    <a:lumMod val="50000"/>
                  </a:schemeClr>
                </a:solidFill>
                <a:latin typeface="Arial" pitchFamily="34" charset="0"/>
                <a:cs typeface="Arial" pitchFamily="34" charset="0"/>
              </a:rPr>
              <a:t>2 – Business Intelligence = 8 new </a:t>
            </a:r>
            <a:r>
              <a:rPr lang="en-ZA" sz="1800" dirty="0">
                <a:solidFill>
                  <a:schemeClr val="bg1">
                    <a:lumMod val="50000"/>
                  </a:schemeClr>
                </a:solidFill>
                <a:latin typeface="Arial" pitchFamily="34" charset="0"/>
                <a:cs typeface="Arial" pitchFamily="34" charset="0"/>
              </a:rPr>
              <a:t>indicators and </a:t>
            </a:r>
            <a:r>
              <a:rPr lang="en-ZA" sz="1800" dirty="0" smtClean="0">
                <a:solidFill>
                  <a:schemeClr val="bg1">
                    <a:lumMod val="50000"/>
                  </a:schemeClr>
                </a:solidFill>
                <a:latin typeface="Arial" pitchFamily="34" charset="0"/>
                <a:cs typeface="Arial" pitchFamily="34" charset="0"/>
              </a:rPr>
              <a:t>targets</a:t>
            </a:r>
          </a:p>
          <a:p>
            <a:pPr marL="457200" lvl="1" indent="0">
              <a:buNone/>
            </a:pPr>
            <a:endParaRPr lang="en-ZA" sz="1800" b="1" dirty="0">
              <a:solidFill>
                <a:schemeClr val="bg1">
                  <a:lumMod val="50000"/>
                </a:schemeClr>
              </a:solidFill>
              <a:latin typeface="Arial" pitchFamily="34" charset="0"/>
              <a:cs typeface="Arial" pitchFamily="34" charset="0"/>
            </a:endParaRPr>
          </a:p>
          <a:p>
            <a:pPr marL="457200" lvl="1" indent="0">
              <a:buNone/>
            </a:pPr>
            <a:r>
              <a:rPr lang="en-US" sz="1800" b="1" dirty="0" smtClean="0">
                <a:latin typeface="Arial" pitchFamily="34" charset="0"/>
                <a:cs typeface="Arial" pitchFamily="34" charset="0"/>
              </a:rPr>
              <a:t>USAF</a:t>
            </a:r>
            <a:endParaRPr lang="en-US" sz="1800" b="1" dirty="0">
              <a:latin typeface="Arial" pitchFamily="34" charset="0"/>
              <a:cs typeface="Arial" pitchFamily="34" charset="0"/>
            </a:endParaRPr>
          </a:p>
          <a:p>
            <a:pPr lvl="1">
              <a:buFont typeface="Wingdings" panose="05000000000000000000" pitchFamily="2" charset="2"/>
              <a:buChar char="ü"/>
            </a:pPr>
            <a:r>
              <a:rPr lang="en-ZA" sz="1800" dirty="0" smtClean="0">
                <a:solidFill>
                  <a:schemeClr val="bg1">
                    <a:lumMod val="50000"/>
                  </a:schemeClr>
                </a:solidFill>
                <a:latin typeface="Arial" pitchFamily="34" charset="0"/>
                <a:cs typeface="Arial" pitchFamily="34" charset="0"/>
              </a:rPr>
              <a:t>Programme 1 – Business Operations = 5 indicators and targets</a:t>
            </a:r>
          </a:p>
          <a:p>
            <a:pPr marL="457200" lvl="1" indent="0">
              <a:buNone/>
            </a:pPr>
            <a:endParaRPr lang="en-ZA" sz="1800" dirty="0">
              <a:solidFill>
                <a:schemeClr val="tx1"/>
              </a:solidFill>
              <a:latin typeface="Arial" pitchFamily="34" charset="0"/>
              <a:cs typeface="Arial" pitchFamily="34" charset="0"/>
            </a:endParaRPr>
          </a:p>
          <a:p>
            <a:pPr lvl="0" algn="just">
              <a:buFont typeface="Arial" pitchFamily="34" charset="0"/>
              <a:buChar char="•"/>
            </a:pPr>
            <a:r>
              <a:rPr lang="en-US" dirty="0" smtClean="0">
                <a:latin typeface="Arial" pitchFamily="34" charset="0"/>
                <a:cs typeface="Arial" pitchFamily="34" charset="0"/>
              </a:rPr>
              <a:t>4 Indicators which were on USAASA’s 2016/17 APP were removed. These indicators do not relate to the entity’s core mandate and/ or do not relate to service delivery either through the NDP, MTSF, SONA, or any other key documents.</a:t>
            </a:r>
          </a:p>
          <a:p>
            <a:pPr lvl="0">
              <a:buFont typeface="Arial" pitchFamily="34" charset="0"/>
              <a:buChar char="•"/>
            </a:pPr>
            <a:r>
              <a:rPr lang="en-US" dirty="0" smtClean="0">
                <a:latin typeface="Arial" pitchFamily="34" charset="0"/>
                <a:cs typeface="Arial" pitchFamily="34" charset="0"/>
              </a:rPr>
              <a:t>No indicators were removed from USAF’s 2016/17 APP.</a:t>
            </a:r>
          </a:p>
          <a:p>
            <a:pPr marL="0" indent="0"/>
            <a:endParaRPr lang="en-ZA" dirty="0">
              <a:latin typeface="Arial" pitchFamily="34" charset="0"/>
              <a:cs typeface="Arial"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1725" y="1133475"/>
            <a:ext cx="1295400"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05570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5</a:t>
            </a:r>
          </a:p>
        </p:txBody>
      </p:sp>
      <p:sp>
        <p:nvSpPr>
          <p:cNvPr id="6" name="TextBox 5"/>
          <p:cNvSpPr txBox="1"/>
          <p:nvPr/>
        </p:nvSpPr>
        <p:spPr>
          <a:xfrm>
            <a:off x="1757217" y="2658829"/>
            <a:ext cx="5405583" cy="465645"/>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itchFamily="34" charset="0"/>
                <a:cs typeface="Arial" pitchFamily="34" charset="0"/>
              </a:rPr>
              <a:t>Budget analysis</a:t>
            </a:r>
            <a:endParaRPr lang="en-US" sz="2500" b="1" dirty="0">
              <a:solidFill>
                <a:schemeClr val="bg1"/>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xmlns="" val="2803128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itchFamily="34" charset="0"/>
                <a:cs typeface="Arial" pitchFamily="34" charset="0"/>
              </a:rPr>
              <a:t>5. DPTS Budget analysis</a:t>
            </a:r>
            <a:endParaRPr lang="en-US" sz="2100" b="1" dirty="0">
              <a:solidFill>
                <a:srgbClr val="00A9A4"/>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35</a:t>
            </a:fld>
            <a:endParaRPr lang="en-US" dirty="0">
              <a:solidFill>
                <a:schemeClr val="bg1"/>
              </a:solidFill>
            </a:endParaRPr>
          </a:p>
        </p:txBody>
      </p:sp>
      <p:sp>
        <p:nvSpPr>
          <p:cNvPr id="3" name="Rectangle 2"/>
          <p:cNvSpPr/>
          <p:nvPr/>
        </p:nvSpPr>
        <p:spPr>
          <a:xfrm>
            <a:off x="533400" y="773668"/>
            <a:ext cx="7620000" cy="369332"/>
          </a:xfrm>
          <a:prstGeom prst="rect">
            <a:avLst/>
          </a:prstGeom>
        </p:spPr>
        <p:txBody>
          <a:bodyPr wrap="square">
            <a:spAutoFit/>
          </a:bodyPr>
          <a:lstStyle/>
          <a:p>
            <a:r>
              <a:rPr lang="en-US" b="1" dirty="0">
                <a:solidFill>
                  <a:srgbClr val="00A9A4"/>
                </a:solidFill>
                <a:latin typeface="Arial" pitchFamily="34" charset="0"/>
                <a:cs typeface="Arial" pitchFamily="34" charset="0"/>
              </a:rPr>
              <a:t>Comparison between current year and prior year budget </a:t>
            </a:r>
            <a:endParaRPr lang="en-ZA" dirty="0">
              <a:latin typeface="Arial" pitchFamily="34" charset="0"/>
              <a:cs typeface="Arial" pitchFamily="34" charset="0"/>
            </a:endParaRPr>
          </a:p>
        </p:txBody>
      </p:sp>
      <p:sp>
        <p:nvSpPr>
          <p:cNvPr id="20" name="Up Arrow 19"/>
          <p:cNvSpPr/>
          <p:nvPr/>
        </p:nvSpPr>
        <p:spPr>
          <a:xfrm>
            <a:off x="2209800" y="5935134"/>
            <a:ext cx="323850" cy="2370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ZA" sz="800" b="1" dirty="0">
              <a:solidFill>
                <a:prstClr val="white"/>
              </a:solidFill>
              <a:latin typeface="Arial" panose="020B0604020202020204" pitchFamily="34" charset="0"/>
              <a:cs typeface="Arial" panose="020B0604020202020204" pitchFamily="34" charset="0"/>
            </a:endParaRPr>
          </a:p>
        </p:txBody>
      </p:sp>
      <p:sp>
        <p:nvSpPr>
          <p:cNvPr id="21" name="Down Arrow 20"/>
          <p:cNvSpPr/>
          <p:nvPr/>
        </p:nvSpPr>
        <p:spPr>
          <a:xfrm>
            <a:off x="4800600" y="5941152"/>
            <a:ext cx="304800" cy="21484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ZA" sz="10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743200" y="5943600"/>
            <a:ext cx="1152880" cy="261610"/>
          </a:xfrm>
          <a:prstGeom prst="rect">
            <a:avLst/>
          </a:prstGeom>
        </p:spPr>
        <p:txBody>
          <a:bodyPr wrap="none">
            <a:spAutoFit/>
          </a:bodyPr>
          <a:lstStyle/>
          <a:p>
            <a:r>
              <a:rPr lang="en-ZA" sz="1100" dirty="0">
                <a:latin typeface="Arial Narrow" pitchFamily="34" charset="0"/>
                <a:cs typeface="Arial" panose="020B0604020202020204" pitchFamily="34" charset="0"/>
              </a:rPr>
              <a:t>% Budget increase</a:t>
            </a:r>
            <a:endParaRPr lang="en-ZA" sz="1100" dirty="0">
              <a:latin typeface="Arial Narrow" pitchFamily="34" charset="0"/>
            </a:endParaRPr>
          </a:p>
        </p:txBody>
      </p:sp>
      <p:sp>
        <p:nvSpPr>
          <p:cNvPr id="6" name="Rectangle 5"/>
          <p:cNvSpPr/>
          <p:nvPr/>
        </p:nvSpPr>
        <p:spPr>
          <a:xfrm>
            <a:off x="5193362" y="5943600"/>
            <a:ext cx="1191352" cy="261610"/>
          </a:xfrm>
          <a:prstGeom prst="rect">
            <a:avLst/>
          </a:prstGeom>
        </p:spPr>
        <p:txBody>
          <a:bodyPr wrap="none">
            <a:spAutoFit/>
          </a:bodyPr>
          <a:lstStyle/>
          <a:p>
            <a:r>
              <a:rPr lang="en-ZA" sz="1100" dirty="0">
                <a:latin typeface="Arial Narrow" pitchFamily="34" charset="0"/>
                <a:cs typeface="Arial" panose="020B0604020202020204" pitchFamily="34" charset="0"/>
              </a:rPr>
              <a:t>% Budget decrease</a:t>
            </a:r>
            <a:endParaRPr lang="en-ZA" sz="1100" dirty="0">
              <a:latin typeface="Arial Narrow"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xmlns="" val="1556547939"/>
              </p:ext>
            </p:extLst>
          </p:nvPr>
        </p:nvGraphicFramePr>
        <p:xfrm>
          <a:off x="52387" y="1452562"/>
          <a:ext cx="9039225" cy="4262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17253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itchFamily="34" charset="0"/>
                <a:cs typeface="Arial" pitchFamily="34" charset="0"/>
              </a:rPr>
              <a:t>5. USAASA &amp;USAF Budget analysis</a:t>
            </a:r>
            <a:endParaRPr lang="en-US" sz="2100" b="1" dirty="0">
              <a:solidFill>
                <a:srgbClr val="00A9A4"/>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36</a:t>
            </a:fld>
            <a:endParaRPr lang="en-US" dirty="0">
              <a:solidFill>
                <a:schemeClr val="bg1"/>
              </a:solidFill>
            </a:endParaRPr>
          </a:p>
        </p:txBody>
      </p:sp>
      <p:sp>
        <p:nvSpPr>
          <p:cNvPr id="3" name="Rectangle 2"/>
          <p:cNvSpPr/>
          <p:nvPr/>
        </p:nvSpPr>
        <p:spPr>
          <a:xfrm>
            <a:off x="533400" y="773668"/>
            <a:ext cx="7620000" cy="369332"/>
          </a:xfrm>
          <a:prstGeom prst="rect">
            <a:avLst/>
          </a:prstGeom>
        </p:spPr>
        <p:txBody>
          <a:bodyPr wrap="square">
            <a:spAutoFit/>
          </a:bodyPr>
          <a:lstStyle/>
          <a:p>
            <a:r>
              <a:rPr lang="en-US" b="1" dirty="0">
                <a:solidFill>
                  <a:srgbClr val="00A9A4"/>
                </a:solidFill>
                <a:latin typeface="Arial" pitchFamily="34" charset="0"/>
                <a:cs typeface="Arial" pitchFamily="34" charset="0"/>
              </a:rPr>
              <a:t>Comparison between current year and prior year budget </a:t>
            </a:r>
            <a:endParaRPr lang="en-ZA" dirty="0">
              <a:latin typeface="Arial" pitchFamily="34" charset="0"/>
              <a:cs typeface="Arial" pitchFamily="34" charset="0"/>
            </a:endParaRPr>
          </a:p>
        </p:txBody>
      </p:sp>
      <p:sp>
        <p:nvSpPr>
          <p:cNvPr id="20" name="Up Arrow 19"/>
          <p:cNvSpPr/>
          <p:nvPr/>
        </p:nvSpPr>
        <p:spPr>
          <a:xfrm>
            <a:off x="2209800" y="5935134"/>
            <a:ext cx="323850" cy="23706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ZA" sz="800" b="1" dirty="0">
              <a:solidFill>
                <a:prstClr val="white"/>
              </a:solidFill>
              <a:latin typeface="Arial" panose="020B0604020202020204" pitchFamily="34" charset="0"/>
              <a:cs typeface="Arial" panose="020B0604020202020204" pitchFamily="34" charset="0"/>
            </a:endParaRPr>
          </a:p>
        </p:txBody>
      </p:sp>
      <p:sp>
        <p:nvSpPr>
          <p:cNvPr id="21" name="Down Arrow 20"/>
          <p:cNvSpPr/>
          <p:nvPr/>
        </p:nvSpPr>
        <p:spPr>
          <a:xfrm>
            <a:off x="4800600" y="5941152"/>
            <a:ext cx="304800" cy="21484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ZA" sz="10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2743200" y="5943600"/>
            <a:ext cx="1152880" cy="261610"/>
          </a:xfrm>
          <a:prstGeom prst="rect">
            <a:avLst/>
          </a:prstGeom>
        </p:spPr>
        <p:txBody>
          <a:bodyPr wrap="none">
            <a:spAutoFit/>
          </a:bodyPr>
          <a:lstStyle/>
          <a:p>
            <a:r>
              <a:rPr lang="en-ZA" sz="1100" dirty="0">
                <a:latin typeface="Arial Narrow" pitchFamily="34" charset="0"/>
                <a:cs typeface="Arial" panose="020B0604020202020204" pitchFamily="34" charset="0"/>
              </a:rPr>
              <a:t>% Budget increase</a:t>
            </a:r>
            <a:endParaRPr lang="en-ZA" sz="1100" dirty="0">
              <a:latin typeface="Arial Narrow" pitchFamily="34" charset="0"/>
            </a:endParaRPr>
          </a:p>
        </p:txBody>
      </p:sp>
      <p:sp>
        <p:nvSpPr>
          <p:cNvPr id="6" name="Rectangle 5"/>
          <p:cNvSpPr/>
          <p:nvPr/>
        </p:nvSpPr>
        <p:spPr>
          <a:xfrm>
            <a:off x="5193362" y="5943600"/>
            <a:ext cx="1191352" cy="261610"/>
          </a:xfrm>
          <a:prstGeom prst="rect">
            <a:avLst/>
          </a:prstGeom>
        </p:spPr>
        <p:txBody>
          <a:bodyPr wrap="none">
            <a:spAutoFit/>
          </a:bodyPr>
          <a:lstStyle/>
          <a:p>
            <a:r>
              <a:rPr lang="en-ZA" sz="1100" dirty="0">
                <a:latin typeface="Arial Narrow" pitchFamily="34" charset="0"/>
                <a:cs typeface="Arial" panose="020B0604020202020204" pitchFamily="34" charset="0"/>
              </a:rPr>
              <a:t>% Budget decrease</a:t>
            </a:r>
            <a:endParaRPr lang="en-ZA" sz="1100" dirty="0">
              <a:latin typeface="Arial Narrow"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3650236844"/>
              </p:ext>
            </p:extLst>
          </p:nvPr>
        </p:nvGraphicFramePr>
        <p:xfrm>
          <a:off x="152400" y="1143000"/>
          <a:ext cx="89154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409551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6225" y="1276350"/>
            <a:ext cx="3962400" cy="596900"/>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ZA" b="1" dirty="0" smtClean="0">
                <a:solidFill>
                  <a:schemeClr val="bg1"/>
                </a:solidFill>
              </a:rPr>
              <a:t>Department of telecommunications and postal services- R’000</a:t>
            </a:r>
            <a:endParaRPr lang="en-ZA" b="1" dirty="0">
              <a:solidFill>
                <a:schemeClr val="bg1"/>
              </a:solidFill>
            </a:endParaRPr>
          </a:p>
        </p:txBody>
      </p:sp>
      <p:graphicFrame>
        <p:nvGraphicFramePr>
          <p:cNvPr id="9" name="Content Placeholder 3"/>
          <p:cNvGraphicFramePr>
            <a:graphicFrameLocks noGrp="1"/>
          </p:cNvGraphicFramePr>
          <p:nvPr>
            <p:extLst>
              <p:ext uri="{D42A27DB-BD31-4B8C-83A1-F6EECF244321}">
                <p14:modId xmlns:p14="http://schemas.microsoft.com/office/powerpoint/2010/main" xmlns="" val="1512966368"/>
              </p:ext>
            </p:extLst>
          </p:nvPr>
        </p:nvGraphicFramePr>
        <p:xfrm>
          <a:off x="304800" y="2057400"/>
          <a:ext cx="3962400" cy="41147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653127" y="1238250"/>
            <a:ext cx="4267200" cy="596900"/>
          </a:xfrm>
          <a:prstGeom prst="rect">
            <a:avLst/>
          </a:prstGeom>
          <a:solidFill>
            <a:schemeClr val="tx2">
              <a:lumMod val="75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ZA" b="1" dirty="0" smtClean="0">
                <a:solidFill>
                  <a:schemeClr val="bg1"/>
                </a:solidFill>
              </a:rPr>
              <a:t>Remaining Budget – R’000</a:t>
            </a:r>
            <a:endParaRPr lang="en-ZA" b="1" dirty="0">
              <a:solidFill>
                <a:schemeClr val="bg1"/>
              </a:solidFill>
            </a:endParaRPr>
          </a:p>
        </p:txBody>
      </p:sp>
      <p:graphicFrame>
        <p:nvGraphicFramePr>
          <p:cNvPr id="10" name="Content Placeholder 3"/>
          <p:cNvGraphicFramePr>
            <a:graphicFrameLocks noGrp="1"/>
          </p:cNvGraphicFramePr>
          <p:nvPr>
            <p:extLst>
              <p:ext uri="{D42A27DB-BD31-4B8C-83A1-F6EECF244321}">
                <p14:modId xmlns:p14="http://schemas.microsoft.com/office/powerpoint/2010/main" xmlns="" val="581743404"/>
              </p:ext>
            </p:extLst>
          </p:nvPr>
        </p:nvGraphicFramePr>
        <p:xfrm>
          <a:off x="4624552" y="2057400"/>
          <a:ext cx="4267200" cy="4114799"/>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0"/>
          <p:cNvSpPr>
            <a:spLocks noGrp="1"/>
          </p:cNvSpPr>
          <p:nvPr>
            <p:ph type="title"/>
          </p:nvPr>
        </p:nvSpPr>
        <p:spPr>
          <a:xfrm>
            <a:off x="228600" y="76200"/>
            <a:ext cx="8077200" cy="7232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anose="020B0604020202020204" pitchFamily="34" charset="0"/>
                <a:cs typeface="Arial" panose="020B0604020202020204" pitchFamily="34" charset="0"/>
              </a:rPr>
              <a:t>5. DTPS Budget analysis (</a:t>
            </a:r>
            <a:r>
              <a:rPr lang="en-US" sz="2000" dirty="0">
                <a:latin typeface="Arial" panose="020B0604020202020204" pitchFamily="34" charset="0"/>
                <a:cs typeface="Arial" panose="020B0604020202020204" pitchFamily="34" charset="0"/>
              </a:rPr>
              <a:t>budget per Economic classification </a:t>
            </a:r>
            <a:r>
              <a:rPr lang="en-US" sz="2000" dirty="0" smtClean="0">
                <a:latin typeface="Arial" panose="020B0604020202020204" pitchFamily="34" charset="0"/>
                <a:cs typeface="Arial" panose="020B0604020202020204" pitchFamily="34" charset="0"/>
              </a:rPr>
              <a:t>2017/18)</a:t>
            </a:r>
            <a:endParaRPr lang="en-US" sz="2100" b="1" dirty="0">
              <a:solidFill>
                <a:srgbClr val="00A9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826636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38</a:t>
            </a:fld>
            <a:endParaRPr lang="en-US" dirty="0">
              <a:solidFill>
                <a:schemeClr val="bg1"/>
              </a:solidFill>
            </a:endParaRPr>
          </a:p>
        </p:txBody>
      </p:sp>
      <p:sp>
        <p:nvSpPr>
          <p:cNvPr id="7" name="Rectangle 6"/>
          <p:cNvSpPr/>
          <p:nvPr/>
        </p:nvSpPr>
        <p:spPr>
          <a:xfrm>
            <a:off x="152400" y="126124"/>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100" b="1" dirty="0" smtClean="0">
                <a:solidFill>
                  <a:srgbClr val="00A9A4"/>
                </a:solidFill>
                <a:latin typeface="Arial" panose="020B0604020202020204" pitchFamily="34" charset="0"/>
                <a:cs typeface="Arial" panose="020B0604020202020204" pitchFamily="34" charset="0"/>
              </a:rPr>
              <a:t>5. DTPS Budget analysis</a:t>
            </a:r>
            <a:endParaRPr lang="en-US" sz="2100" b="1" dirty="0">
              <a:solidFill>
                <a:srgbClr val="00A9A4"/>
              </a:solidFill>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2321884721"/>
              </p:ext>
            </p:extLst>
          </p:nvPr>
        </p:nvGraphicFramePr>
        <p:xfrm>
          <a:off x="304800" y="914400"/>
          <a:ext cx="8152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083750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smtClean="0">
                <a:latin typeface="Arial Black"/>
                <a:cs typeface="Arial Black"/>
              </a:rPr>
              <a:t>6</a:t>
            </a:r>
            <a:endParaRPr lang="en-US" dirty="0">
              <a:latin typeface="Arial Black"/>
              <a:cs typeface="Arial Black"/>
            </a:endParaRPr>
          </a:p>
        </p:txBody>
      </p:sp>
      <p:sp>
        <p:nvSpPr>
          <p:cNvPr id="6" name="TextBox 5"/>
          <p:cNvSpPr txBox="1"/>
          <p:nvPr/>
        </p:nvSpPr>
        <p:spPr>
          <a:xfrm>
            <a:off x="1757217" y="2658829"/>
            <a:ext cx="5405583" cy="465645"/>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itchFamily="34" charset="0"/>
                <a:cs typeface="Arial" pitchFamily="34" charset="0"/>
              </a:rPr>
              <a:t>Key matters for noting</a:t>
            </a:r>
            <a:endParaRPr lang="en-US" sz="2500" b="1" dirty="0">
              <a:solidFill>
                <a:schemeClr val="bg1"/>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xmlns="" val="3283876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34ABD1-81A3-44C0-ADD6-DB07EAD19A43}" type="slidenum">
              <a:rPr lang="en-US" smtClean="0"/>
              <a:pPr/>
              <a:t>4</a:t>
            </a:fld>
            <a:endParaRPr lang="en-US" dirty="0"/>
          </a:p>
        </p:txBody>
      </p:sp>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1</a:t>
            </a: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itchFamily="34" charset="0"/>
                <a:cs typeface="Arial" pitchFamily="34" charset="0"/>
              </a:rPr>
              <a:t>Overview of the performance reporting process</a:t>
            </a:r>
            <a:endParaRPr lang="en-US" sz="25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390448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7600" y="695325"/>
            <a:ext cx="2286000"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530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smtClean="0">
                <a:solidFill>
                  <a:srgbClr val="00A9A4"/>
                </a:solidFill>
                <a:latin typeface="Arial" pitchFamily="34" charset="0"/>
                <a:ea typeface="+mj-ea"/>
                <a:cs typeface="Arial" pitchFamily="34" charset="0"/>
              </a:rPr>
              <a:t>6. Key matters for noting – Status of key positions </a:t>
            </a:r>
            <a:endParaRPr lang="en-GB" altLang="en-US" sz="2100" b="1" dirty="0">
              <a:solidFill>
                <a:srgbClr val="00A9A4"/>
              </a:solidFill>
              <a:latin typeface="Arial" pitchFamily="34" charset="0"/>
              <a:ea typeface="+mj-ea"/>
              <a:cs typeface="Arial" pitchFamily="34" charset="0"/>
            </a:endParaRPr>
          </a:p>
        </p:txBody>
      </p:sp>
      <p:sp>
        <p:nvSpPr>
          <p:cNvPr id="11" name="Content Placeholder 10"/>
          <p:cNvSpPr>
            <a:spLocks noGrp="1"/>
          </p:cNvSpPr>
          <p:nvPr>
            <p:ph idx="1"/>
          </p:nvPr>
        </p:nvSpPr>
        <p:spPr>
          <a:xfrm>
            <a:off x="457200" y="1828800"/>
            <a:ext cx="8229600" cy="4297363"/>
          </a:xfrm>
        </p:spPr>
        <p:txBody>
          <a:bodyPr/>
          <a:lstStyle/>
          <a:p>
            <a:pPr marL="0" indent="0"/>
            <a:endParaRPr lang="en-ZA" sz="2000" dirty="0" smtClean="0"/>
          </a:p>
          <a:p>
            <a:pPr lvl="1">
              <a:buFont typeface="Wingdings" panose="05000000000000000000" pitchFamily="2" charset="2"/>
              <a:buChar char="ü"/>
            </a:pPr>
            <a:endParaRPr lang="en-ZA" sz="2000" dirty="0" smtClean="0">
              <a:solidFill>
                <a:schemeClr val="tx1">
                  <a:lumMod val="50000"/>
                  <a:lumOff val="50000"/>
                </a:schemeClr>
              </a:solidFill>
            </a:endParaRPr>
          </a:p>
          <a:p>
            <a:pPr marL="0" indent="0"/>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084420867"/>
              </p:ext>
            </p:extLst>
          </p:nvPr>
        </p:nvGraphicFramePr>
        <p:xfrm>
          <a:off x="182032" y="1912144"/>
          <a:ext cx="8276167" cy="3356414"/>
        </p:xfrm>
        <a:graphic>
          <a:graphicData uri="http://schemas.openxmlformats.org/drawingml/2006/table">
            <a:tbl>
              <a:tblPr firstRow="1" bandRow="1">
                <a:tableStyleId>{073A0DAA-6AF3-43AB-8588-CEC1D06C72B9}</a:tableStyleId>
              </a:tblPr>
              <a:tblGrid>
                <a:gridCol w="1506177"/>
                <a:gridCol w="6769990"/>
              </a:tblGrid>
              <a:tr h="142875">
                <a:tc>
                  <a:txBody>
                    <a:bodyPr/>
                    <a:lstStyle/>
                    <a:p>
                      <a:pPr algn="ctr"/>
                      <a:r>
                        <a:rPr lang="en-ZA" sz="1200" baseline="0" dirty="0" smtClean="0">
                          <a:latin typeface="Arial" pitchFamily="34" charset="0"/>
                          <a:cs typeface="Arial" pitchFamily="34" charset="0"/>
                        </a:rPr>
                        <a:t>Entity</a:t>
                      </a:r>
                      <a:endParaRPr lang="en-ZA" sz="1200" dirty="0">
                        <a:solidFill>
                          <a:schemeClr val="bg1"/>
                        </a:solidFill>
                        <a:latin typeface="Arial" pitchFamily="34" charset="0"/>
                        <a:cs typeface="Arial"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en-ZA" sz="1200" dirty="0" smtClean="0">
                          <a:latin typeface="Arial" pitchFamily="34" charset="0"/>
                          <a:cs typeface="Arial" pitchFamily="34" charset="0"/>
                        </a:rPr>
                        <a:t>Status – 31 March 2017</a:t>
                      </a:r>
                      <a:endParaRPr lang="en-ZA" sz="1200" dirty="0">
                        <a:solidFill>
                          <a:schemeClr val="bg1"/>
                        </a:solidFill>
                        <a:latin typeface="Arial" pitchFamily="34" charset="0"/>
                        <a:cs typeface="Arial"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tx2">
                        <a:lumMod val="60000"/>
                        <a:lumOff val="40000"/>
                      </a:schemeClr>
                    </a:solidFill>
                  </a:tcPr>
                </a:tc>
              </a:tr>
              <a:tr h="961652">
                <a:tc>
                  <a:txBody>
                    <a:bodyPr/>
                    <a:lstStyle/>
                    <a:p>
                      <a:r>
                        <a:rPr lang="en-ZA" sz="1000" dirty="0" smtClean="0">
                          <a:solidFill>
                            <a:schemeClr val="bg1"/>
                          </a:solidFill>
                          <a:latin typeface="Arial" pitchFamily="34" charset="0"/>
                          <a:cs typeface="Arial" pitchFamily="34" charset="0"/>
                        </a:rPr>
                        <a:t>SAPO</a:t>
                      </a:r>
                      <a:endParaRPr lang="en-ZA" sz="10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ZA" sz="1000" dirty="0" smtClean="0">
                          <a:solidFill>
                            <a:schemeClr val="bg1"/>
                          </a:solidFill>
                          <a:latin typeface="Arial" pitchFamily="34" charset="0"/>
                          <a:cs typeface="Arial" pitchFamily="34" charset="0"/>
                        </a:rPr>
                        <a:t>Group</a:t>
                      </a:r>
                      <a:r>
                        <a:rPr lang="en-ZA" sz="1000" baseline="0" dirty="0" smtClean="0">
                          <a:solidFill>
                            <a:schemeClr val="bg1"/>
                          </a:solidFill>
                          <a:latin typeface="Arial" pitchFamily="34" charset="0"/>
                          <a:cs typeface="Arial" pitchFamily="34" charset="0"/>
                        </a:rPr>
                        <a:t> Chief Operating Officer (COO) - Vacant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itchFamily="34" charset="0"/>
                          <a:cs typeface="Arial" pitchFamily="34" charset="0"/>
                        </a:rPr>
                        <a:t>Company Secretary – Vacant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itchFamily="34" charset="0"/>
                          <a:cs typeface="Arial" pitchFamily="34" charset="0"/>
                        </a:rPr>
                        <a:t>Chairperson of  the board – Vacant</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000" baseline="0" dirty="0" smtClean="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000" b="1" baseline="0" dirty="0" smtClean="0">
                          <a:solidFill>
                            <a:schemeClr val="bg1"/>
                          </a:solidFill>
                          <a:latin typeface="Arial" pitchFamily="34" charset="0"/>
                          <a:cs typeface="Arial" pitchFamily="34" charset="0"/>
                        </a:rPr>
                        <a:t>Group Chief Financial Officer has been appointed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b="0" baseline="0" dirty="0" smtClean="0">
                          <a:solidFill>
                            <a:schemeClr val="bg1"/>
                          </a:solidFill>
                          <a:latin typeface="Arial" pitchFamily="34" charset="0"/>
                          <a:cs typeface="Arial" pitchFamily="34" charset="0"/>
                        </a:rPr>
                        <a:t>Vacant as at 31 March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65296">
                <a:tc>
                  <a:txBody>
                    <a:bodyPr/>
                    <a:lstStyle/>
                    <a:p>
                      <a:r>
                        <a:rPr lang="en-ZA" sz="1000" dirty="0" smtClean="0">
                          <a:solidFill>
                            <a:schemeClr val="bg1"/>
                          </a:solidFill>
                          <a:latin typeface="Arial" pitchFamily="34" charset="0"/>
                          <a:cs typeface="Arial" pitchFamily="34" charset="0"/>
                        </a:rPr>
                        <a:t>USAASA/USAF</a:t>
                      </a:r>
                      <a:endParaRPr lang="en-ZA" sz="10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000" b="1" baseline="0" dirty="0" smtClean="0">
                          <a:solidFill>
                            <a:schemeClr val="bg1"/>
                          </a:solidFill>
                          <a:latin typeface="Arial" pitchFamily="34" charset="0"/>
                          <a:cs typeface="Arial" pitchFamily="34" charset="0"/>
                        </a:rPr>
                        <a:t>Chief Financial Officer has been appointed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b="0" baseline="0" dirty="0" smtClean="0">
                          <a:solidFill>
                            <a:schemeClr val="bg1"/>
                          </a:solidFill>
                          <a:latin typeface="Arial" pitchFamily="34" charset="0"/>
                          <a:cs typeface="Arial" pitchFamily="34" charset="0"/>
                        </a:rPr>
                        <a:t>Vacant as at 31 March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07359">
                <a:tc>
                  <a:txBody>
                    <a:bodyPr/>
                    <a:lstStyle/>
                    <a:p>
                      <a:r>
                        <a:rPr lang="en-ZA" sz="1000" dirty="0" smtClean="0">
                          <a:solidFill>
                            <a:schemeClr val="bg1"/>
                          </a:solidFill>
                          <a:latin typeface="Arial" pitchFamily="34" charset="0"/>
                          <a:cs typeface="Arial" pitchFamily="34" charset="0"/>
                        </a:rPr>
                        <a:t>NEMISA</a:t>
                      </a:r>
                      <a:endParaRPr lang="en-ZA" sz="10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000" b="1" baseline="0" dirty="0" smtClean="0">
                          <a:solidFill>
                            <a:schemeClr val="bg1"/>
                          </a:solidFill>
                          <a:latin typeface="Arial" pitchFamily="34" charset="0"/>
                          <a:cs typeface="Arial" pitchFamily="34" charset="0"/>
                        </a:rPr>
                        <a:t>Chief Executive Officer has been appointed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b="1" baseline="0" dirty="0" smtClean="0">
                          <a:solidFill>
                            <a:schemeClr val="bg1"/>
                          </a:solidFill>
                          <a:latin typeface="Arial" pitchFamily="34" charset="0"/>
                          <a:cs typeface="Arial" pitchFamily="34" charset="0"/>
                        </a:rPr>
                        <a:t>Chief Financial Officer has been appointed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b="0" baseline="0" dirty="0" smtClean="0">
                          <a:solidFill>
                            <a:schemeClr val="bg1"/>
                          </a:solidFill>
                          <a:latin typeface="Arial" pitchFamily="34" charset="0"/>
                          <a:cs typeface="Arial" pitchFamily="34" charset="0"/>
                        </a:rPr>
                        <a:t>Vacant as at 31 March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30377">
                <a:tc>
                  <a:txBody>
                    <a:bodyPr/>
                    <a:lstStyle/>
                    <a:p>
                      <a:r>
                        <a:rPr lang="en-ZA" sz="1000" dirty="0" err="1" smtClean="0">
                          <a:solidFill>
                            <a:schemeClr val="bg1"/>
                          </a:solidFill>
                          <a:latin typeface="Arial" pitchFamily="34" charset="0"/>
                          <a:cs typeface="Arial" pitchFamily="34" charset="0"/>
                        </a:rPr>
                        <a:t>Sentech</a:t>
                      </a:r>
                      <a:endParaRPr lang="en-ZA" sz="10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000" b="1" baseline="0" dirty="0" smtClean="0">
                          <a:solidFill>
                            <a:schemeClr val="bg1"/>
                          </a:solidFill>
                          <a:latin typeface="Arial" pitchFamily="34" charset="0"/>
                          <a:cs typeface="Arial" pitchFamily="34" charset="0"/>
                        </a:rPr>
                        <a:t>Chief Financial Officer has been appointed</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b="0" baseline="0" dirty="0" smtClean="0">
                          <a:solidFill>
                            <a:schemeClr val="bg1"/>
                          </a:solidFill>
                          <a:latin typeface="Arial" pitchFamily="34" charset="0"/>
                          <a:cs typeface="Arial" pitchFamily="34" charset="0"/>
                        </a:rPr>
                        <a:t>Vacant as at 31 March 2016</a:t>
                      </a:r>
                      <a:endParaRPr lang="en-ZA" sz="1000" b="1" baseline="0" dirty="0" smtClean="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07359">
                <a:tc>
                  <a:txBody>
                    <a:bodyPr/>
                    <a:lstStyle/>
                    <a:p>
                      <a:r>
                        <a:rPr lang="en-ZA" sz="1000" dirty="0" smtClean="0">
                          <a:solidFill>
                            <a:schemeClr val="bg1"/>
                          </a:solidFill>
                          <a:latin typeface="Arial" pitchFamily="34" charset="0"/>
                          <a:cs typeface="Arial" pitchFamily="34" charset="0"/>
                        </a:rPr>
                        <a:t>SITA</a:t>
                      </a:r>
                      <a:endParaRPr lang="en-ZA" sz="1000"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ZA" sz="1000" dirty="0" smtClean="0">
                          <a:solidFill>
                            <a:schemeClr val="bg1"/>
                          </a:solidFill>
                          <a:latin typeface="Arial" pitchFamily="34" charset="0"/>
                          <a:cs typeface="Arial" pitchFamily="34" charset="0"/>
                        </a:rPr>
                        <a:t>Deputy</a:t>
                      </a:r>
                      <a:r>
                        <a:rPr lang="en-ZA" sz="1000" baseline="0" dirty="0" smtClean="0">
                          <a:solidFill>
                            <a:schemeClr val="bg1"/>
                          </a:solidFill>
                          <a:latin typeface="Arial" pitchFamily="34" charset="0"/>
                          <a:cs typeface="Arial" pitchFamily="34" charset="0"/>
                        </a:rPr>
                        <a:t> Chief Executive Officer (DCEO) (Support &amp; Governance) - Vacant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itchFamily="34" charset="0"/>
                          <a:cs typeface="Arial" pitchFamily="34" charset="0"/>
                        </a:rPr>
                        <a:t>Company Secretary – Vacant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000" dirty="0" smtClean="0">
                          <a:solidFill>
                            <a:schemeClr val="bg1"/>
                          </a:solidFill>
                          <a:latin typeface="Arial" pitchFamily="34" charset="0"/>
                          <a:cs typeface="Arial" pitchFamily="34" charset="0"/>
                        </a:rPr>
                        <a:t>Chief</a:t>
                      </a:r>
                      <a:r>
                        <a:rPr lang="en-ZA" sz="1000" baseline="0" dirty="0" smtClean="0">
                          <a:solidFill>
                            <a:schemeClr val="bg1"/>
                          </a:solidFill>
                          <a:latin typeface="Arial" pitchFamily="34" charset="0"/>
                          <a:cs typeface="Arial" pitchFamily="34" charset="0"/>
                        </a:rPr>
                        <a:t> Internal Audit</a:t>
                      </a:r>
                      <a:r>
                        <a:rPr lang="en-ZA" sz="1000" dirty="0" smtClean="0">
                          <a:solidFill>
                            <a:schemeClr val="bg1"/>
                          </a:solidFill>
                          <a:latin typeface="Arial" pitchFamily="34" charset="0"/>
                          <a:cs typeface="Arial" pitchFamily="34" charset="0"/>
                        </a:rPr>
                        <a:t> – Vacant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40</a:t>
            </a:fld>
            <a:endParaRPr lang="en-US" dirty="0">
              <a:solidFill>
                <a:schemeClr val="bg1"/>
              </a:solidFill>
            </a:endParaRPr>
          </a:p>
        </p:txBody>
      </p:sp>
      <p:sp>
        <p:nvSpPr>
          <p:cNvPr id="2" name="AutoShape 4" descr="Image result for clipart pictures of vacanci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 name="AutoShape 7" descr="Image result for free clipart for board meeting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 name="Picture 6" descr="MCj0434750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457325"/>
            <a:ext cx="466725" cy="471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048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7</a:t>
            </a: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anose="020B0604020202020204" pitchFamily="34" charset="0"/>
                <a:cs typeface="Arial" panose="020B0604020202020204" pitchFamily="34" charset="0"/>
              </a:rPr>
              <a:t>AGSA Improved audit methodology</a:t>
            </a:r>
            <a:endParaRPr lang="en-US" sz="2500" b="1"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xmlns="" val="3235603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smtClean="0">
                <a:solidFill>
                  <a:srgbClr val="00A9A4"/>
                </a:solidFill>
                <a:latin typeface="Arial" pitchFamily="34" charset="0"/>
                <a:ea typeface="+mj-ea"/>
                <a:cs typeface="Arial" pitchFamily="34" charset="0"/>
              </a:rPr>
              <a:t>7. AGSA improved audit methodology </a:t>
            </a:r>
            <a:endParaRPr lang="en-GB" altLang="en-US" sz="2100" b="1" dirty="0">
              <a:solidFill>
                <a:srgbClr val="00A9A4"/>
              </a:solidFill>
              <a:latin typeface="Arial" pitchFamily="34" charset="0"/>
              <a:ea typeface="+mj-ea"/>
              <a:cs typeface="Arial"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42</a:t>
            </a:fld>
            <a:endParaRPr lang="en-US" dirty="0">
              <a:solidFill>
                <a:schemeClr val="bg1"/>
              </a:solidFill>
            </a:endParaRPr>
          </a:p>
        </p:txBody>
      </p:sp>
      <p:sp>
        <p:nvSpPr>
          <p:cNvPr id="2" name="AutoShape 4" descr="Image result for clipart pictures of vacanci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 name="AutoShape 7" descr="Image result for free clipart for board meeting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TextBox 6"/>
          <p:cNvSpPr txBox="1"/>
          <p:nvPr/>
        </p:nvSpPr>
        <p:spPr>
          <a:xfrm>
            <a:off x="152400" y="6477000"/>
            <a:ext cx="4737100" cy="276999"/>
          </a:xfrm>
          <a:prstGeom prst="rect">
            <a:avLst/>
          </a:prstGeom>
          <a:noFill/>
        </p:spPr>
        <p:txBody>
          <a:bodyPr wrap="square" rtlCol="0">
            <a:spAutoFit/>
          </a:bodyPr>
          <a:lstStyle/>
          <a:p>
            <a:r>
              <a:rPr lang="en-ZA" sz="1200" i="1" dirty="0" smtClean="0">
                <a:solidFill>
                  <a:schemeClr val="bg1">
                    <a:lumMod val="85000"/>
                  </a:schemeClr>
                </a:solidFill>
                <a:latin typeface="Arial" panose="020B0604020202020204" pitchFamily="34" charset="0"/>
                <a:cs typeface="Arial" panose="020B0604020202020204" pitchFamily="34" charset="0"/>
              </a:rPr>
              <a:t>Auditing to build public confidence</a:t>
            </a:r>
            <a:endParaRPr lang="en-ZA" sz="1200" i="1" dirty="0">
              <a:solidFill>
                <a:schemeClr val="bg1">
                  <a:lumMod val="85000"/>
                </a:schemeClr>
              </a:solidFill>
              <a:latin typeface="Arial" panose="020B0604020202020204" pitchFamily="34" charset="0"/>
              <a:cs typeface="Arial" panose="020B0604020202020204" pitchFamily="34" charset="0"/>
            </a:endParaRPr>
          </a:p>
        </p:txBody>
      </p:sp>
      <p:sp>
        <p:nvSpPr>
          <p:cNvPr id="14" name="Rectangle 13"/>
          <p:cNvSpPr/>
          <p:nvPr/>
        </p:nvSpPr>
        <p:spPr>
          <a:xfrm>
            <a:off x="457200" y="660737"/>
            <a:ext cx="8305800" cy="1200329"/>
          </a:xfrm>
          <a:prstGeom prst="rect">
            <a:avLst/>
          </a:prstGeom>
        </p:spPr>
        <p:txBody>
          <a:bodyPr wrap="square">
            <a:spAutoFit/>
          </a:bodyPr>
          <a:lstStyle/>
          <a:p>
            <a:pPr algn="ctr"/>
            <a:r>
              <a:rPr lang="en-ZA" sz="1200" dirty="0" smtClean="0">
                <a:solidFill>
                  <a:srgbClr val="002060"/>
                </a:solidFill>
                <a:latin typeface="Arial Narrow" pitchFamily="34" charset="0"/>
                <a:cs typeface="Arial" panose="020B0604020202020204" pitchFamily="34" charset="0"/>
              </a:rPr>
              <a:t>1. Risk-based </a:t>
            </a:r>
            <a:r>
              <a:rPr lang="en-ZA" sz="1200" dirty="0">
                <a:solidFill>
                  <a:srgbClr val="002060"/>
                </a:solidFill>
                <a:latin typeface="Arial Narrow" pitchFamily="34" charset="0"/>
                <a:cs typeface="Arial" panose="020B0604020202020204" pitchFamily="34" charset="0"/>
              </a:rPr>
              <a:t>audit approach (minimising audit areas where auditees are now mature or are changing socio-politically, and addressing auditee-specific risk</a:t>
            </a:r>
            <a:r>
              <a:rPr lang="en-ZA" sz="1200" dirty="0" smtClean="0">
                <a:solidFill>
                  <a:srgbClr val="002060"/>
                </a:solidFill>
                <a:latin typeface="Arial Narrow" pitchFamily="34" charset="0"/>
                <a:cs typeface="Arial" panose="020B0604020202020204" pitchFamily="34" charset="0"/>
              </a:rPr>
              <a:t>).</a:t>
            </a:r>
            <a:endParaRPr lang="en-ZA" sz="1200" dirty="0">
              <a:solidFill>
                <a:srgbClr val="002060"/>
              </a:solidFill>
              <a:latin typeface="Arial Narrow" pitchFamily="34" charset="0"/>
              <a:cs typeface="Arial" panose="020B0604020202020204" pitchFamily="34" charset="0"/>
            </a:endParaRPr>
          </a:p>
          <a:p>
            <a:pPr algn="ctr"/>
            <a:r>
              <a:rPr lang="en-ZA" sz="1200" dirty="0" smtClean="0">
                <a:solidFill>
                  <a:srgbClr val="002060"/>
                </a:solidFill>
                <a:latin typeface="Arial Narrow" pitchFamily="34" charset="0"/>
                <a:cs typeface="Arial" panose="020B0604020202020204" pitchFamily="34" charset="0"/>
              </a:rPr>
              <a:t>2. Allows </a:t>
            </a:r>
            <a:r>
              <a:rPr lang="en-ZA" sz="1200" dirty="0">
                <a:solidFill>
                  <a:srgbClr val="002060"/>
                </a:solidFill>
                <a:latin typeface="Arial Narrow" pitchFamily="34" charset="0"/>
                <a:cs typeface="Arial" panose="020B0604020202020204" pitchFamily="34" charset="0"/>
              </a:rPr>
              <a:t>for an approach that supports full integration </a:t>
            </a:r>
            <a:r>
              <a:rPr lang="en-ZA" sz="1200" dirty="0" smtClean="0">
                <a:solidFill>
                  <a:srgbClr val="002060"/>
                </a:solidFill>
                <a:latin typeface="Arial Narrow" pitchFamily="34" charset="0"/>
                <a:cs typeface="Arial" panose="020B0604020202020204" pitchFamily="34" charset="0"/>
              </a:rPr>
              <a:t>between:</a:t>
            </a:r>
          </a:p>
          <a:p>
            <a:pPr algn="ctr"/>
            <a:r>
              <a:rPr lang="en-ZA" sz="1200" dirty="0" smtClean="0">
                <a:solidFill>
                  <a:srgbClr val="002060"/>
                </a:solidFill>
                <a:latin typeface="Arial Narrow" pitchFamily="34" charset="0"/>
                <a:cs typeface="Arial" panose="020B0604020202020204" pitchFamily="34" charset="0"/>
              </a:rPr>
              <a:t>(</a:t>
            </a:r>
            <a:r>
              <a:rPr lang="en-ZA" sz="1200" dirty="0">
                <a:solidFill>
                  <a:srgbClr val="002060"/>
                </a:solidFill>
                <a:latin typeface="Arial Narrow" pitchFamily="34" charset="0"/>
                <a:cs typeface="Arial" panose="020B0604020202020204" pitchFamily="34" charset="0"/>
              </a:rPr>
              <a:t>a)financial reporting, performance reporting and reporting on compliance, and </a:t>
            </a:r>
            <a:endParaRPr lang="en-ZA" sz="1200" dirty="0" smtClean="0">
              <a:solidFill>
                <a:srgbClr val="002060"/>
              </a:solidFill>
              <a:latin typeface="Arial Narrow" pitchFamily="34" charset="0"/>
              <a:cs typeface="Arial" panose="020B0604020202020204" pitchFamily="34" charset="0"/>
            </a:endParaRPr>
          </a:p>
          <a:p>
            <a:pPr algn="ctr"/>
            <a:r>
              <a:rPr lang="en-ZA" sz="1200" dirty="0" smtClean="0">
                <a:solidFill>
                  <a:srgbClr val="002060"/>
                </a:solidFill>
                <a:latin typeface="Arial Narrow" pitchFamily="34" charset="0"/>
                <a:cs typeface="Arial" panose="020B0604020202020204" pitchFamily="34" charset="0"/>
              </a:rPr>
              <a:t>(</a:t>
            </a:r>
            <a:r>
              <a:rPr lang="en-ZA" sz="1200" dirty="0">
                <a:solidFill>
                  <a:srgbClr val="002060"/>
                </a:solidFill>
                <a:latin typeface="Arial Narrow" pitchFamily="34" charset="0"/>
                <a:cs typeface="Arial" panose="020B0604020202020204" pitchFamily="34" charset="0"/>
              </a:rPr>
              <a:t>b) regularity audit and the work of specialists (users of reports should not perceive these as separate, unrelated products</a:t>
            </a:r>
            <a:r>
              <a:rPr lang="en-ZA" sz="1200" dirty="0" smtClean="0">
                <a:solidFill>
                  <a:srgbClr val="002060"/>
                </a:solidFill>
                <a:latin typeface="Arial Narrow" pitchFamily="34" charset="0"/>
                <a:cs typeface="Arial" panose="020B0604020202020204" pitchFamily="34" charset="0"/>
              </a:rPr>
              <a:t>).</a:t>
            </a:r>
          </a:p>
          <a:p>
            <a:pPr algn="ctr"/>
            <a:r>
              <a:rPr lang="en-ZA" sz="1200" dirty="0" smtClean="0">
                <a:solidFill>
                  <a:srgbClr val="002060"/>
                </a:solidFill>
                <a:latin typeface="Arial Narrow" pitchFamily="34" charset="0"/>
                <a:cs typeface="Arial" panose="020B0604020202020204" pitchFamily="34" charset="0"/>
              </a:rPr>
              <a:t>3. Formal approach for repeat disclaimers.</a:t>
            </a:r>
            <a:endParaRPr lang="en-ZA" sz="1200" dirty="0">
              <a:solidFill>
                <a:srgbClr val="002060"/>
              </a:solidFill>
              <a:latin typeface="Arial Narrow"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2057400"/>
            <a:ext cx="8305800" cy="4191000"/>
          </a:xfrm>
          <a:prstGeom prst="rect">
            <a:avLst/>
          </a:prstGeom>
        </p:spPr>
      </p:pic>
    </p:spTree>
    <p:extLst>
      <p:ext uri="{BB962C8B-B14F-4D97-AF65-F5344CB8AC3E}">
        <p14:creationId xmlns:p14="http://schemas.microsoft.com/office/powerpoint/2010/main" xmlns="" val="25016207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1795468"/>
            <a:ext cx="7924800" cy="4452932"/>
          </a:xfrm>
          <a:prstGeom prst="rect">
            <a:avLst/>
          </a:prstGeom>
        </p:spPr>
      </p:pic>
      <p:sp>
        <p:nvSpPr>
          <p:cNvPr id="4" name="Rectangle 3"/>
          <p:cNvSpPr/>
          <p:nvPr/>
        </p:nvSpPr>
        <p:spPr>
          <a:xfrm>
            <a:off x="153000" y="152400"/>
            <a:ext cx="8305200" cy="4154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fontAlgn="base">
              <a:spcBef>
                <a:spcPct val="0"/>
              </a:spcBef>
              <a:spcAft>
                <a:spcPct val="0"/>
              </a:spcAft>
              <a:tabLst>
                <a:tab pos="457200" algn="l"/>
              </a:tabLst>
            </a:pPr>
            <a:r>
              <a:rPr lang="en-GB" altLang="en-US" sz="2100" b="1" dirty="0" smtClean="0">
                <a:solidFill>
                  <a:srgbClr val="00A9A4"/>
                </a:solidFill>
                <a:latin typeface="Arial" pitchFamily="34" charset="0"/>
                <a:ea typeface="+mj-ea"/>
                <a:cs typeface="Arial" pitchFamily="34" charset="0"/>
              </a:rPr>
              <a:t>7. AGSA improved audit methodology </a:t>
            </a:r>
            <a:endParaRPr lang="en-GB" altLang="en-US" sz="2100" b="1" dirty="0">
              <a:solidFill>
                <a:srgbClr val="00A9A4"/>
              </a:solidFill>
              <a:latin typeface="Arial" pitchFamily="34" charset="0"/>
              <a:ea typeface="+mj-ea"/>
              <a:cs typeface="Arial" pitchFamily="34" charset="0"/>
            </a:endParaRPr>
          </a:p>
        </p:txBody>
      </p:sp>
      <p:sp>
        <p:nvSpPr>
          <p:cNvPr id="5"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43</a:t>
            </a:fld>
            <a:endParaRPr lang="en-US" dirty="0">
              <a:solidFill>
                <a:schemeClr val="bg1"/>
              </a:solidFill>
            </a:endParaRPr>
          </a:p>
        </p:txBody>
      </p:sp>
      <p:sp>
        <p:nvSpPr>
          <p:cNvPr id="2" name="AutoShape 4" descr="Image result for clipart pictures of vacancie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9" name="AutoShape 7" descr="Image result for free clipart for board meetings"/>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8" name="Rectangle 7"/>
          <p:cNvSpPr/>
          <p:nvPr/>
        </p:nvSpPr>
        <p:spPr>
          <a:xfrm>
            <a:off x="762000" y="1096838"/>
            <a:ext cx="7315199" cy="655762"/>
          </a:xfrm>
          <a:prstGeom prst="rect">
            <a:avLst/>
          </a:prstGeom>
        </p:spPr>
        <p:txBody>
          <a:bodyPr wrap="square" lIns="100780" tIns="50390" rIns="100780" bIns="50390">
            <a:spAutoFit/>
          </a:bodyPr>
          <a:lstStyle/>
          <a:p>
            <a:pPr marL="440913" lvl="1" algn="ctr"/>
            <a:r>
              <a:rPr lang="en-US" dirty="0">
                <a:solidFill>
                  <a:schemeClr val="tx1">
                    <a:lumMod val="50000"/>
                    <a:lumOff val="50000"/>
                  </a:schemeClr>
                </a:solidFill>
                <a:latin typeface="Century Gothic" charset="0"/>
                <a:ea typeface="Century Gothic" charset="0"/>
                <a:cs typeface="Century Gothic" charset="0"/>
              </a:rPr>
              <a:t>Delivering a </a:t>
            </a:r>
            <a:r>
              <a:rPr lang="en-US" dirty="0">
                <a:solidFill>
                  <a:srgbClr val="00A9A4"/>
                </a:solidFill>
                <a:latin typeface="Century Gothic" charset="0"/>
                <a:ea typeface="Century Gothic" charset="0"/>
                <a:cs typeface="Century Gothic" charset="0"/>
              </a:rPr>
              <a:t>valuable and relevant product </a:t>
            </a:r>
            <a:r>
              <a:rPr lang="en-US" dirty="0" smtClean="0">
                <a:solidFill>
                  <a:schemeClr val="tx1">
                    <a:lumMod val="50000"/>
                    <a:lumOff val="50000"/>
                  </a:schemeClr>
                </a:solidFill>
                <a:latin typeface="Century Gothic" charset="0"/>
                <a:ea typeface="Century Gothic" charset="0"/>
                <a:cs typeface="Century Gothic" charset="0"/>
              </a:rPr>
              <a:t>focusing </a:t>
            </a:r>
            <a:r>
              <a:rPr lang="en-US" dirty="0">
                <a:solidFill>
                  <a:schemeClr val="tx1">
                    <a:lumMod val="50000"/>
                    <a:lumOff val="50000"/>
                  </a:schemeClr>
                </a:solidFill>
                <a:latin typeface="Century Gothic" charset="0"/>
                <a:ea typeface="Century Gothic" charset="0"/>
                <a:cs typeface="Century Gothic" charset="0"/>
              </a:rPr>
              <a:t>on the things that matter</a:t>
            </a:r>
          </a:p>
        </p:txBody>
      </p:sp>
      <p:pic>
        <p:nvPicPr>
          <p:cNvPr id="9" name="Picture 8"/>
          <p:cNvPicPr>
            <a:picLocks noChangeAspect="1"/>
          </p:cNvPicPr>
          <p:nvPr/>
        </p:nvPicPr>
        <p:blipFill>
          <a:blip r:embed="rId4" cstate="print"/>
          <a:stretch>
            <a:fillRect/>
          </a:stretch>
        </p:blipFill>
        <p:spPr>
          <a:xfrm>
            <a:off x="152400" y="762000"/>
            <a:ext cx="864000" cy="804868"/>
          </a:xfrm>
          <a:prstGeom prst="rect">
            <a:avLst/>
          </a:prstGeom>
        </p:spPr>
      </p:pic>
      <p:sp>
        <p:nvSpPr>
          <p:cNvPr id="12" name="Rectangle 11"/>
          <p:cNvSpPr/>
          <p:nvPr/>
        </p:nvSpPr>
        <p:spPr>
          <a:xfrm>
            <a:off x="1066800" y="685800"/>
            <a:ext cx="7472958" cy="378763"/>
          </a:xfrm>
          <a:prstGeom prst="rect">
            <a:avLst/>
          </a:prstGeom>
        </p:spPr>
        <p:txBody>
          <a:bodyPr wrap="square" lIns="100780" tIns="50390" rIns="100780" bIns="50390">
            <a:spAutoFit/>
          </a:bodyPr>
          <a:lstStyle/>
          <a:p>
            <a:r>
              <a:rPr lang="en-US" b="1" dirty="0">
                <a:solidFill>
                  <a:schemeClr val="accent1"/>
                </a:solidFill>
                <a:latin typeface="Century Gothic" charset="0"/>
                <a:ea typeface="Century Gothic" charset="0"/>
                <a:cs typeface="Century Gothic" charset="0"/>
              </a:rPr>
              <a:t>We have improved our audit methodology and audit report</a:t>
            </a:r>
            <a:endParaRPr lang="en-US" dirty="0">
              <a:solidFill>
                <a:schemeClr val="accent1"/>
              </a:solidFill>
              <a:latin typeface="Century Gothic" charset="0"/>
              <a:ea typeface="Century Gothic" charset="0"/>
              <a:cs typeface="Century Gothic" charset="0"/>
            </a:endParaRPr>
          </a:p>
        </p:txBody>
      </p:sp>
      <p:sp>
        <p:nvSpPr>
          <p:cNvPr id="7" name="TextBox 6"/>
          <p:cNvSpPr txBox="1"/>
          <p:nvPr/>
        </p:nvSpPr>
        <p:spPr>
          <a:xfrm>
            <a:off x="152400" y="6477000"/>
            <a:ext cx="4737100" cy="276999"/>
          </a:xfrm>
          <a:prstGeom prst="rect">
            <a:avLst/>
          </a:prstGeom>
          <a:noFill/>
        </p:spPr>
        <p:txBody>
          <a:bodyPr wrap="square" rtlCol="0">
            <a:spAutoFit/>
          </a:bodyPr>
          <a:lstStyle/>
          <a:p>
            <a:r>
              <a:rPr lang="en-ZA" sz="1200" i="1" dirty="0" smtClean="0">
                <a:solidFill>
                  <a:schemeClr val="bg1">
                    <a:lumMod val="85000"/>
                  </a:schemeClr>
                </a:solidFill>
                <a:latin typeface="Arial" panose="020B0604020202020204" pitchFamily="34" charset="0"/>
                <a:cs typeface="Arial" panose="020B0604020202020204" pitchFamily="34" charset="0"/>
              </a:rPr>
              <a:t>Auditing to build public confidence</a:t>
            </a:r>
            <a:endParaRPr lang="en-ZA" sz="1200" i="1"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98740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8</a:t>
            </a:r>
          </a:p>
        </p:txBody>
      </p:sp>
      <p:sp>
        <p:nvSpPr>
          <p:cNvPr id="6" name="TextBox 5"/>
          <p:cNvSpPr txBox="1"/>
          <p:nvPr/>
        </p:nvSpPr>
        <p:spPr>
          <a:xfrm>
            <a:off x="1757217" y="2466469"/>
            <a:ext cx="5405583" cy="850366"/>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itchFamily="34" charset="0"/>
                <a:cs typeface="Arial" pitchFamily="34" charset="0"/>
              </a:rPr>
              <a:t>Key recommendations for improvements</a:t>
            </a:r>
            <a:endParaRPr lang="en-US" sz="2500" b="1" dirty="0">
              <a:solidFill>
                <a:schemeClr val="bg1"/>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xmlns="" val="3235603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327" y="1524000"/>
            <a:ext cx="1350000" cy="609600"/>
          </a:xfrm>
          <a:prstGeom prst="rect">
            <a:avLst/>
          </a:prstGeom>
        </p:spPr>
      </p:pic>
      <p:pic>
        <p:nvPicPr>
          <p:cNvPr id="13" name="Picture 12" descr="check_it_off_your_list_150_clr_7934.gif"/>
          <p:cNvPicPr>
            <a:picLocks noChangeAspect="1"/>
          </p:cNvPicPr>
          <p:nvPr/>
        </p:nvPicPr>
        <p:blipFill>
          <a:blip r:embed="rId4" cstate="print"/>
          <a:stretch>
            <a:fillRect/>
          </a:stretch>
        </p:blipFill>
        <p:spPr>
          <a:xfrm>
            <a:off x="42032" y="4343400"/>
            <a:ext cx="1397794" cy="8001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006" y="609600"/>
            <a:ext cx="1350000" cy="685800"/>
          </a:xfrm>
          <a:prstGeom prst="rect">
            <a:avLst/>
          </a:prstGeom>
        </p:spPr>
      </p:pic>
      <p:pic>
        <p:nvPicPr>
          <p:cNvPr id="11"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206" y="3361267"/>
            <a:ext cx="13716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2569750"/>
            <a:ext cx="1371600" cy="552450"/>
          </a:xfrm>
          <a:prstGeom prst="rect">
            <a:avLst/>
          </a:prstGeom>
        </p:spPr>
      </p:pic>
      <p:sp>
        <p:nvSpPr>
          <p:cNvPr id="2" name="Title 1"/>
          <p:cNvSpPr>
            <a:spLocks noGrp="1"/>
          </p:cNvSpPr>
          <p:nvPr>
            <p:ph type="title"/>
          </p:nvPr>
        </p:nvSpPr>
        <p:spPr>
          <a:xfrm>
            <a:off x="152400" y="152400"/>
            <a:ext cx="83052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a:latin typeface="Arial" pitchFamily="34" charset="0"/>
                <a:cs typeface="Arial" pitchFamily="34" charset="0"/>
              </a:rPr>
              <a:t>8</a:t>
            </a:r>
            <a:r>
              <a:rPr lang="en-ZA" sz="2100" dirty="0" smtClean="0">
                <a:latin typeface="Arial" pitchFamily="34" charset="0"/>
                <a:cs typeface="Arial" pitchFamily="34" charset="0"/>
              </a:rPr>
              <a:t>. Key </a:t>
            </a:r>
            <a:r>
              <a:rPr lang="en-ZA" sz="2100" dirty="0">
                <a:latin typeface="Arial" pitchFamily="34" charset="0"/>
                <a:cs typeface="Arial" pitchFamily="34" charset="0"/>
              </a:rPr>
              <a:t>r</a:t>
            </a:r>
            <a:r>
              <a:rPr lang="en-ZA" sz="2100" dirty="0" smtClean="0">
                <a:latin typeface="Arial" pitchFamily="34" charset="0"/>
                <a:cs typeface="Arial" pitchFamily="34" charset="0"/>
              </a:rPr>
              <a:t>ecommendations for improvements in the portfolio</a:t>
            </a:r>
            <a:endParaRPr lang="en-ZA" sz="2100" dirty="0">
              <a:latin typeface="Arial" pitchFamily="34" charset="0"/>
              <a:cs typeface="Arial" pitchFamily="34" charset="0"/>
            </a:endParaRPr>
          </a:p>
        </p:txBody>
      </p:sp>
      <p:cxnSp>
        <p:nvCxnSpPr>
          <p:cNvPr id="10" name="Straight Arrow Connector 9"/>
          <p:cNvCxnSpPr/>
          <p:nvPr/>
        </p:nvCxnSpPr>
        <p:spPr>
          <a:xfrm>
            <a:off x="1371600" y="2895600"/>
            <a:ext cx="0" cy="252000"/>
          </a:xfrm>
          <a:prstGeom prst="straightConnector1">
            <a:avLst/>
          </a:prstGeom>
          <a:ln w="15875" cmpd="sng">
            <a:solidFill>
              <a:schemeClr val="bg1"/>
            </a:solidFill>
            <a:tailEnd type="arrow"/>
          </a:ln>
          <a:scene3d>
            <a:camera prst="orthographicFront"/>
            <a:lightRig rig="threePt" dir="t"/>
          </a:scene3d>
          <a:sp3d>
            <a:bevelT w="0" h="0"/>
            <a:bevelB w="0" h="0"/>
          </a:sp3d>
        </p:spPr>
        <p:style>
          <a:lnRef idx="1">
            <a:schemeClr val="accent1"/>
          </a:lnRef>
          <a:fillRef idx="0">
            <a:schemeClr val="accent1"/>
          </a:fillRef>
          <a:effectRef idx="0">
            <a:schemeClr val="accent1"/>
          </a:effectRef>
          <a:fontRef idx="minor">
            <a:schemeClr val="tx1"/>
          </a:fontRef>
        </p:style>
      </p:cxnSp>
      <p:sp>
        <p:nvSpPr>
          <p:cNvPr id="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45</a:t>
            </a:fld>
            <a:endParaRPr lang="en-US" dirty="0">
              <a:solidFill>
                <a:schemeClr val="bg1"/>
              </a:solidFill>
            </a:endParaRPr>
          </a:p>
        </p:txBody>
      </p:sp>
      <p:sp>
        <p:nvSpPr>
          <p:cNvPr id="25" name="Content Placeholder 24"/>
          <p:cNvSpPr>
            <a:spLocks noGrp="1"/>
          </p:cNvSpPr>
          <p:nvPr>
            <p:ph idx="1"/>
          </p:nvPr>
        </p:nvSpPr>
        <p:spPr>
          <a:xfrm>
            <a:off x="1389327" y="1143000"/>
            <a:ext cx="7691268" cy="4953000"/>
          </a:xfrm>
        </p:spPr>
        <p:txBody>
          <a:bodyPr>
            <a:normAutofit fontScale="77500" lnSpcReduction="20000"/>
          </a:bodyPr>
          <a:lstStyle/>
          <a:p>
            <a:pPr marL="316897" indent="-316897" algn="just" defTabSz="914488">
              <a:buFont typeface="Arial" pitchFamily="34" charset="0"/>
              <a:buChar char="•"/>
            </a:pPr>
            <a:r>
              <a:rPr lang="en-ZA" sz="1600" kern="0" dirty="0" err="1">
                <a:latin typeface="Arial" pitchFamily="34" charset="0"/>
                <a:cs typeface="Arial" pitchFamily="34" charset="0"/>
              </a:rPr>
              <a:t>Auditees</a:t>
            </a:r>
            <a:r>
              <a:rPr lang="en-ZA" sz="1600" kern="0" dirty="0">
                <a:latin typeface="Arial" pitchFamily="34" charset="0"/>
                <a:cs typeface="Arial" pitchFamily="34" charset="0"/>
              </a:rPr>
              <a:t> that submitted financial statements of poor quality for auditing should strengthen their processes and controls ,to create and sustain a control environment that supports reliable reporting</a:t>
            </a:r>
          </a:p>
          <a:p>
            <a:pPr marL="316897" indent="-316897" algn="just" defTabSz="914488">
              <a:buFont typeface="Arial" pitchFamily="34" charset="0"/>
              <a:buChar char="•"/>
            </a:pPr>
            <a:endParaRPr lang="en-ZA" sz="1600" kern="0" dirty="0">
              <a:latin typeface="Arial" pitchFamily="34" charset="0"/>
              <a:cs typeface="Arial" pitchFamily="34" charset="0"/>
            </a:endParaRPr>
          </a:p>
          <a:p>
            <a:pPr marL="316897" indent="-316897" algn="just" defTabSz="914488">
              <a:buFont typeface="Arial" pitchFamily="34" charset="0"/>
              <a:buChar char="•"/>
            </a:pPr>
            <a:r>
              <a:rPr lang="en-ZA" sz="1600" kern="0" dirty="0">
                <a:latin typeface="Arial" pitchFamily="34" charset="0"/>
                <a:cs typeface="Arial" pitchFamily="34" charset="0"/>
              </a:rPr>
              <a:t>We recommend that the following best practices be implemented by all </a:t>
            </a:r>
            <a:r>
              <a:rPr lang="en-ZA" sz="1600" kern="0" dirty="0" err="1">
                <a:latin typeface="Arial" pitchFamily="34" charset="0"/>
                <a:cs typeface="Arial" pitchFamily="34" charset="0"/>
              </a:rPr>
              <a:t>auditees</a:t>
            </a:r>
            <a:r>
              <a:rPr lang="en-ZA" sz="1600" kern="0" dirty="0">
                <a:latin typeface="Arial" pitchFamily="34" charset="0"/>
                <a:cs typeface="Arial" pitchFamily="34" charset="0"/>
              </a:rPr>
              <a:t> to prevent material misstatements and  non -compliance with legislation:</a:t>
            </a:r>
          </a:p>
          <a:p>
            <a:pPr algn="just" defTabSz="914488"/>
            <a:endParaRPr lang="en-ZA" sz="1600" kern="0" dirty="0">
              <a:latin typeface="Arial" pitchFamily="34" charset="0"/>
              <a:cs typeface="Arial" pitchFamily="34" charset="0"/>
            </a:endParaRPr>
          </a:p>
          <a:p>
            <a:pPr marL="711257" indent="-316897" algn="just" defTabSz="914488">
              <a:buFontTx/>
              <a:buChar char="-"/>
            </a:pPr>
            <a:r>
              <a:rPr lang="en-ZA" sz="1600" kern="0" dirty="0">
                <a:latin typeface="Arial" pitchFamily="34" charset="0"/>
                <a:cs typeface="Arial" pitchFamily="34" charset="0"/>
              </a:rPr>
              <a:t>Leadership should prioritise filling all vacant managerial and key official positions that have remained vacant for extended periods</a:t>
            </a:r>
          </a:p>
          <a:p>
            <a:pPr marL="394360" algn="just" defTabSz="914488"/>
            <a:endParaRPr lang="en-ZA" sz="1600" kern="0" dirty="0">
              <a:latin typeface="Arial" pitchFamily="34" charset="0"/>
              <a:cs typeface="Arial" pitchFamily="34" charset="0"/>
            </a:endParaRPr>
          </a:p>
          <a:p>
            <a:pPr marL="711257" indent="-316897" algn="just" defTabSz="914488">
              <a:buFontTx/>
              <a:buChar char="-"/>
            </a:pPr>
            <a:r>
              <a:rPr lang="en-ZA" sz="1600" kern="0" dirty="0">
                <a:latin typeface="Arial" pitchFamily="34" charset="0"/>
                <a:cs typeface="Arial" pitchFamily="34" charset="0"/>
              </a:rPr>
              <a:t>Leadership should develop a training programme to ensure that all staff are up to date with the requirements of their jobs and relevant legislation</a:t>
            </a:r>
          </a:p>
          <a:p>
            <a:pPr marL="394360" algn="just" defTabSz="914488"/>
            <a:endParaRPr lang="en-ZA" sz="1600" kern="0" dirty="0">
              <a:latin typeface="Arial" pitchFamily="34" charset="0"/>
              <a:cs typeface="Arial" pitchFamily="34" charset="0"/>
            </a:endParaRPr>
          </a:p>
          <a:p>
            <a:pPr marL="711257" indent="-316897" algn="just" defTabSz="914488">
              <a:buFontTx/>
              <a:buChar char="-"/>
            </a:pPr>
            <a:r>
              <a:rPr lang="en-ZA" sz="1600" kern="0" dirty="0">
                <a:latin typeface="Arial" pitchFamily="34" charset="0"/>
                <a:cs typeface="Arial" pitchFamily="34" charset="0"/>
              </a:rPr>
              <a:t>Implement an effective performance management system, which ensures that consequence management is implemented</a:t>
            </a:r>
            <a:endParaRPr lang="en-ZA" sz="1600" b="1" kern="0" dirty="0">
              <a:solidFill>
                <a:srgbClr val="FF0000"/>
              </a:solidFill>
              <a:latin typeface="Arial" pitchFamily="34" charset="0"/>
              <a:cs typeface="Arial" pitchFamily="34" charset="0"/>
            </a:endParaRPr>
          </a:p>
          <a:p>
            <a:pPr marL="711257" indent="-316897" algn="just" defTabSz="914488">
              <a:buFontTx/>
              <a:buChar char="-"/>
            </a:pPr>
            <a:endParaRPr lang="en-ZA" sz="1600" kern="0" dirty="0">
              <a:latin typeface="Arial" pitchFamily="34" charset="0"/>
              <a:cs typeface="Arial" pitchFamily="34" charset="0"/>
            </a:endParaRPr>
          </a:p>
          <a:p>
            <a:pPr marL="711257" indent="-316897" algn="just" defTabSz="914488">
              <a:buFontTx/>
              <a:buChar char="-"/>
            </a:pPr>
            <a:r>
              <a:rPr lang="en-ZA" sz="1600" kern="0" dirty="0" err="1">
                <a:latin typeface="Arial" pitchFamily="34" charset="0"/>
                <a:cs typeface="Arial" pitchFamily="34" charset="0"/>
              </a:rPr>
              <a:t>Auditees</a:t>
            </a:r>
            <a:r>
              <a:rPr lang="en-ZA" sz="1600" kern="0" dirty="0">
                <a:latin typeface="Arial" pitchFamily="34" charset="0"/>
                <a:cs typeface="Arial" pitchFamily="34" charset="0"/>
              </a:rPr>
              <a:t> should implement daily and monthly processing and reconciling controls over the areas where material misstatements were identified in the submitted financial statements</a:t>
            </a:r>
          </a:p>
          <a:p>
            <a:pPr marL="711257" indent="-316897" algn="just" defTabSz="914488">
              <a:buFontTx/>
              <a:buChar char="-"/>
            </a:pPr>
            <a:endParaRPr lang="en-ZA" sz="1600" kern="0" dirty="0">
              <a:latin typeface="Arial" pitchFamily="34" charset="0"/>
              <a:cs typeface="Arial" pitchFamily="34" charset="0"/>
            </a:endParaRPr>
          </a:p>
          <a:p>
            <a:pPr marL="711257" indent="-316897" algn="just" defTabSz="914488">
              <a:buFontTx/>
              <a:buChar char="-"/>
            </a:pPr>
            <a:r>
              <a:rPr lang="en-ZA" sz="1600" kern="0" dirty="0">
                <a:latin typeface="Arial" pitchFamily="34" charset="0"/>
                <a:cs typeface="Arial" pitchFamily="34" charset="0"/>
              </a:rPr>
              <a:t>The information for the secondary financial information should not be prepared only when compiling the year-end financial statements, but regularly, and reviewed monthly</a:t>
            </a:r>
          </a:p>
          <a:p>
            <a:pPr marL="394360" algn="just" defTabSz="914488"/>
            <a:endParaRPr lang="en-ZA" sz="1600" kern="0" dirty="0">
              <a:latin typeface="Arial" pitchFamily="34" charset="0"/>
              <a:cs typeface="Arial" pitchFamily="34" charset="0"/>
            </a:endParaRPr>
          </a:p>
          <a:p>
            <a:pPr marL="316897" indent="-316897" algn="just" defTabSz="914488">
              <a:buFont typeface="Arial" pitchFamily="34" charset="0"/>
              <a:buChar char="•"/>
            </a:pPr>
            <a:r>
              <a:rPr lang="en-ZA" sz="1600" kern="0" dirty="0" err="1">
                <a:latin typeface="Arial" pitchFamily="34" charset="0"/>
                <a:cs typeface="Arial" pitchFamily="34" charset="0"/>
              </a:rPr>
              <a:t>Auditees</a:t>
            </a:r>
            <a:r>
              <a:rPr lang="en-ZA" sz="1600" kern="0" dirty="0">
                <a:latin typeface="Arial" pitchFamily="34" charset="0"/>
                <a:cs typeface="Arial" pitchFamily="34" charset="0"/>
              </a:rPr>
              <a:t> should identify the root cause of the material misstatements identified during the audit and ensure that adequate and immediate action is taken to address them</a:t>
            </a:r>
          </a:p>
        </p:txBody>
      </p:sp>
    </p:spTree>
    <p:extLst>
      <p:ext uri="{BB962C8B-B14F-4D97-AF65-F5344CB8AC3E}">
        <p14:creationId xmlns:p14="http://schemas.microsoft.com/office/powerpoint/2010/main" xmlns="" val="11717269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81000"/>
            <a:ext cx="8077200" cy="5257800"/>
          </a:xfrm>
        </p:spPr>
        <p:txBody>
          <a:bodyPr>
            <a:noAutofit/>
          </a:bodyPr>
          <a:lstStyle/>
          <a:p>
            <a:pPr algn="ctr"/>
            <a:r>
              <a:rPr lang="en-ZA" sz="5400" dirty="0" smtClean="0">
                <a:solidFill>
                  <a:schemeClr val="accent2"/>
                </a:solidFill>
              </a:rPr>
              <a:t>QUESTIONS</a:t>
            </a:r>
            <a:br>
              <a:rPr lang="en-ZA" sz="5400" dirty="0" smtClean="0">
                <a:solidFill>
                  <a:schemeClr val="accent2"/>
                </a:solidFill>
              </a:rPr>
            </a:br>
            <a:r>
              <a:rPr lang="en-ZA" sz="5400" dirty="0"/>
              <a:t/>
            </a:r>
            <a:br>
              <a:rPr lang="en-ZA" sz="5400" dirty="0"/>
            </a:br>
            <a:r>
              <a:rPr lang="en-ZA" sz="5400" dirty="0" smtClean="0"/>
              <a:t/>
            </a:r>
            <a:br>
              <a:rPr lang="en-ZA" sz="5400" dirty="0" smtClean="0"/>
            </a:br>
            <a:endParaRPr lang="en-ZA" sz="5400" dirty="0"/>
          </a:p>
        </p:txBody>
      </p:sp>
      <p:sp>
        <p:nvSpPr>
          <p:cNvPr id="6" name="Content Placeholder 2"/>
          <p:cNvSpPr txBox="1">
            <a:spLocks/>
          </p:cNvSpPr>
          <p:nvPr/>
        </p:nvSpPr>
        <p:spPr>
          <a:xfrm>
            <a:off x="393700" y="1752600"/>
            <a:ext cx="8229600" cy="2895600"/>
          </a:xfrm>
          <a:prstGeom prst="rect">
            <a:avLst/>
          </a:prstGeom>
        </p:spPr>
        <p:txBody>
          <a:bodyPr>
            <a:normAutofit/>
          </a:bodyPr>
          <a:lstStyle>
            <a:lvl1pPr marL="342900" indent="-342900" algn="l" defTabSz="914400"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lang="en-ZA" sz="2000" dirty="0"/>
          </a:p>
        </p:txBody>
      </p:sp>
      <p:pic>
        <p:nvPicPr>
          <p:cNvPr id="1029" name="Picture 5" descr="D:\My Documents\Pictures\question-mark-69061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1295400"/>
            <a:ext cx="5562600" cy="35052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xmlns="" val="8693443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4549042"/>
            <a:ext cx="9143999" cy="1699375"/>
            <a:chOff x="0" y="3962400"/>
            <a:chExt cx="9143999" cy="1699375"/>
          </a:xfrm>
        </p:grpSpPr>
        <p:pic>
          <p:nvPicPr>
            <p:cNvPr id="12" name="Picture 11" descr="http://blogs.reuters.com/environment/files/2008/12/water.jpg"/>
            <p:cNvPicPr>
              <a:picLocks noChangeAspect="1" noChangeArrowheads="1"/>
            </p:cNvPicPr>
            <p:nvPr/>
          </p:nvPicPr>
          <p:blipFill>
            <a:blip r:embed="rId2" cstate="print"/>
            <a:srcRect/>
            <a:stretch>
              <a:fillRect/>
            </a:stretch>
          </p:blipFill>
          <p:spPr bwMode="auto">
            <a:xfrm>
              <a:off x="2057400" y="3962400"/>
              <a:ext cx="2478637" cy="1676400"/>
            </a:xfrm>
            <a:prstGeom prst="rect">
              <a:avLst/>
            </a:prstGeom>
            <a:noFill/>
          </p:spPr>
        </p:pic>
        <p:pic>
          <p:nvPicPr>
            <p:cNvPr id="13" name="Picture 12" descr="http://s3.amazonaws.com/production.mediajoint.prx.org/public/piece_images/1297/RDPHouse_medium.JPG"/>
            <p:cNvPicPr>
              <a:picLocks noChangeAspect="1" noChangeArrowheads="1"/>
            </p:cNvPicPr>
            <p:nvPr/>
          </p:nvPicPr>
          <p:blipFill>
            <a:blip r:embed="rId3" cstate="print"/>
            <a:srcRect/>
            <a:stretch>
              <a:fillRect/>
            </a:stretch>
          </p:blipFill>
          <p:spPr bwMode="auto">
            <a:xfrm>
              <a:off x="0" y="3970608"/>
              <a:ext cx="2209800" cy="1682260"/>
            </a:xfrm>
            <a:prstGeom prst="rect">
              <a:avLst/>
            </a:prstGeom>
            <a:noFill/>
          </p:spPr>
        </p:pic>
        <p:pic>
          <p:nvPicPr>
            <p:cNvPr id="14" name="Picture 13" descr="http://orthodoxalumni.com/wp-content/uploads/2012/02/south-africa-education-system1.png"/>
            <p:cNvPicPr>
              <a:picLocks noChangeAspect="1" noChangeArrowheads="1"/>
            </p:cNvPicPr>
            <p:nvPr/>
          </p:nvPicPr>
          <p:blipFill>
            <a:blip r:embed="rId4" cstate="print"/>
            <a:srcRect/>
            <a:stretch>
              <a:fillRect/>
            </a:stretch>
          </p:blipFill>
          <p:spPr bwMode="auto">
            <a:xfrm>
              <a:off x="4191000" y="3970608"/>
              <a:ext cx="2543478" cy="1691167"/>
            </a:xfrm>
            <a:prstGeom prst="rect">
              <a:avLst/>
            </a:prstGeom>
            <a:noFill/>
          </p:spPr>
        </p:pic>
        <p:pic>
          <p:nvPicPr>
            <p:cNvPr id="15" name="Picture 14" descr="http://whsc.emory.edu/home/publications/public-health/public-health/fall2009/img/oladele_header.jpg"/>
            <p:cNvPicPr>
              <a:picLocks noChangeAspect="1" noChangeArrowheads="1"/>
            </p:cNvPicPr>
            <p:nvPr/>
          </p:nvPicPr>
          <p:blipFill>
            <a:blip r:embed="rId5" cstate="print"/>
            <a:srcRect/>
            <a:stretch>
              <a:fillRect/>
            </a:stretch>
          </p:blipFill>
          <p:spPr bwMode="auto">
            <a:xfrm>
              <a:off x="6713218" y="3962400"/>
              <a:ext cx="2430781" cy="1676401"/>
            </a:xfrm>
            <a:prstGeom prst="rect">
              <a:avLst/>
            </a:prstGeom>
            <a:noFill/>
          </p:spPr>
        </p:pic>
      </p:grpSp>
      <p:sp>
        <p:nvSpPr>
          <p:cNvPr id="16" name="Content Placeholder 5"/>
          <p:cNvSpPr>
            <a:spLocks noGrp="1"/>
          </p:cNvSpPr>
          <p:nvPr>
            <p:ph idx="1"/>
          </p:nvPr>
        </p:nvSpPr>
        <p:spPr>
          <a:xfrm>
            <a:off x="457200" y="457200"/>
            <a:ext cx="7772400" cy="762000"/>
          </a:xfrm>
        </p:spPr>
        <p:txBody>
          <a:bodyPr>
            <a:noAutofit/>
          </a:bodyPr>
          <a:lstStyle/>
          <a:p>
            <a:pPr algn="ctr"/>
            <a:r>
              <a:rPr lang="en-ZA" sz="3600" b="1" dirty="0">
                <a:solidFill>
                  <a:schemeClr val="accent1"/>
                </a:solidFill>
              </a:rPr>
              <a:t>How to get in touch with the AGSA</a:t>
            </a:r>
          </a:p>
        </p:txBody>
      </p:sp>
      <p:pic>
        <p:nvPicPr>
          <p:cNvPr id="23" name="Picture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71701" y="1580763"/>
            <a:ext cx="4953000" cy="2547709"/>
          </a:xfrm>
          <a:prstGeom prst="rect">
            <a:avLst/>
          </a:prstGeom>
        </p:spPr>
      </p:pic>
    </p:spTree>
    <p:extLst>
      <p:ext uri="{BB962C8B-B14F-4D97-AF65-F5344CB8AC3E}">
        <p14:creationId xmlns:p14="http://schemas.microsoft.com/office/powerpoint/2010/main" xmlns="" val="130904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itchFamily="34" charset="0"/>
                <a:cs typeface="Arial" pitchFamily="34" charset="0"/>
              </a:rPr>
              <a:t>1. Overview of the performance reporting process</a:t>
            </a:r>
            <a:endParaRPr lang="en-ZA" sz="2100" dirty="0">
              <a:latin typeface="Arial" pitchFamily="34" charset="0"/>
              <a:cs typeface="Arial" pitchFamily="34" charset="0"/>
            </a:endParaRPr>
          </a:p>
        </p:txBody>
      </p:sp>
      <p:pic>
        <p:nvPicPr>
          <p:cNvPr id="5" name="Content Placeholder 4"/>
          <p:cNvPicPr>
            <a:picLocks noGrp="1" noChangeAspect="1" noChangeArrowheads="1"/>
          </p:cNvPicPr>
          <p:nvPr>
            <p:ph idx="1"/>
          </p:nvPr>
        </p:nvPicPr>
        <p:blipFill>
          <a:blip r:embed="rId2" cstate="print"/>
          <a:stretch>
            <a:fillRect/>
          </a:stretch>
        </p:blipFill>
        <p:spPr>
          <a:xfrm>
            <a:off x="609600" y="762000"/>
            <a:ext cx="7467600" cy="5257800"/>
          </a:xfrm>
          <a:prstGeom prst="rect">
            <a:avLst/>
          </a:prstGeom>
        </p:spPr>
      </p:pic>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xmlns="" val="1447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305800" cy="381600"/>
          </a:xfrm>
        </p:spPr>
        <p:style>
          <a:lnRef idx="1">
            <a:schemeClr val="accent1"/>
          </a:lnRef>
          <a:fillRef idx="2">
            <a:schemeClr val="accent1"/>
          </a:fillRef>
          <a:effectRef idx="1">
            <a:schemeClr val="accent1"/>
          </a:effectRef>
          <a:fontRef idx="minor">
            <a:schemeClr val="dk1"/>
          </a:fontRef>
        </p:style>
        <p:txBody>
          <a:bodyPr>
            <a:noAutofit/>
          </a:bodyPr>
          <a:lstStyle/>
          <a:p>
            <a:r>
              <a:rPr lang="en-ZA" sz="2100" dirty="0" smtClean="0">
                <a:latin typeface="Arial" pitchFamily="34" charset="0"/>
                <a:cs typeface="Arial" pitchFamily="34" charset="0"/>
              </a:rPr>
              <a:t>1. Overview of the performance reporting process (cont.)</a:t>
            </a:r>
            <a:endParaRPr lang="en-ZA" sz="2100" dirty="0">
              <a:latin typeface="Arial" pitchFamily="34" charset="0"/>
              <a:cs typeface="Arial" pitchFamily="34" charset="0"/>
            </a:endParaRPr>
          </a:p>
        </p:txBody>
      </p:sp>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6</a:t>
            </a:fld>
            <a:endParaRPr lang="en-US"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609600"/>
            <a:ext cx="8723577" cy="5638800"/>
          </a:xfrm>
          <a:prstGeom prst="rect">
            <a:avLst/>
          </a:prstGeom>
        </p:spPr>
      </p:pic>
      <p:sp>
        <p:nvSpPr>
          <p:cNvPr id="4" name="TextBox 3"/>
          <p:cNvSpPr txBox="1"/>
          <p:nvPr/>
        </p:nvSpPr>
        <p:spPr>
          <a:xfrm>
            <a:off x="2362200" y="2286000"/>
            <a:ext cx="4419600" cy="381000"/>
          </a:xfrm>
          <a:prstGeom prst="rect">
            <a:avLst/>
          </a:prstGeom>
          <a:solidFill>
            <a:schemeClr val="accent2"/>
          </a:solidFill>
        </p:spPr>
        <p:txBody>
          <a:bodyPr wrap="square" rtlCol="0">
            <a:spAutoFit/>
          </a:bodyPr>
          <a:lstStyle/>
          <a:p>
            <a:pPr algn="ctr"/>
            <a:r>
              <a:rPr lang="en-ZA" b="1" dirty="0" smtClean="0">
                <a:solidFill>
                  <a:schemeClr val="bg1"/>
                </a:solidFill>
              </a:rPr>
              <a:t>ANNUAL PERFORMANCE PLAN (APP)</a:t>
            </a:r>
            <a:endParaRPr lang="en-ZA" b="1" dirty="0">
              <a:solidFill>
                <a:schemeClr val="bg1"/>
              </a:solidFill>
            </a:endParaRPr>
          </a:p>
        </p:txBody>
      </p:sp>
    </p:spTree>
    <p:extLst>
      <p:ext uri="{BB962C8B-B14F-4D97-AF65-F5344CB8AC3E}">
        <p14:creationId xmlns:p14="http://schemas.microsoft.com/office/powerpoint/2010/main" xmlns="" val="2512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7</a:t>
            </a:fld>
            <a:endParaRPr lang="en-US" dirty="0">
              <a:solidFill>
                <a:schemeClr val="bg1"/>
              </a:solidFill>
            </a:endParaRPr>
          </a:p>
        </p:txBody>
      </p:sp>
      <p:sp>
        <p:nvSpPr>
          <p:cNvPr id="9" name="Rectangle 8"/>
          <p:cNvSpPr/>
          <p:nvPr/>
        </p:nvSpPr>
        <p:spPr>
          <a:xfrm>
            <a:off x="1295400" y="685800"/>
            <a:ext cx="6248400" cy="369332"/>
          </a:xfrm>
          <a:prstGeom prst="rect">
            <a:avLst/>
          </a:prstGeom>
        </p:spPr>
        <p:txBody>
          <a:bodyPr wrap="square">
            <a:spAutoFit/>
          </a:bodyPr>
          <a:lstStyle/>
          <a:p>
            <a:pPr algn="ctr">
              <a:spcBef>
                <a:spcPct val="0"/>
              </a:spcBef>
            </a:pPr>
            <a:r>
              <a:rPr lang="en-US" b="1" dirty="0" smtClean="0">
                <a:solidFill>
                  <a:srgbClr val="00A9A4"/>
                </a:solidFill>
                <a:latin typeface="Arial" pitchFamily="34" charset="0"/>
                <a:cs typeface="Arial" pitchFamily="34" charset="0"/>
              </a:rPr>
              <a:t>Service </a:t>
            </a:r>
            <a:r>
              <a:rPr lang="en-US" b="1" dirty="0">
                <a:solidFill>
                  <a:srgbClr val="00A9A4"/>
                </a:solidFill>
                <a:latin typeface="Arial" pitchFamily="34" charset="0"/>
                <a:cs typeface="Arial" pitchFamily="34" charset="0"/>
              </a:rPr>
              <a:t>delivery matters </a:t>
            </a:r>
            <a:r>
              <a:rPr lang="en-US" b="1" dirty="0" smtClean="0">
                <a:solidFill>
                  <a:srgbClr val="00A9A4"/>
                </a:solidFill>
                <a:latin typeface="Arial" pitchFamily="34" charset="0"/>
                <a:cs typeface="Arial" pitchFamily="34" charset="0"/>
              </a:rPr>
              <a:t>linked to NDP</a:t>
            </a:r>
            <a:endParaRPr lang="en-ZA" b="1" dirty="0">
              <a:solidFill>
                <a:srgbClr val="00A9A4"/>
              </a:solidFill>
              <a:latin typeface="Arial"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xmlns="" val="1572567585"/>
              </p:ext>
            </p:extLst>
          </p:nvPr>
        </p:nvGraphicFramePr>
        <p:xfrm>
          <a:off x="76200" y="2590800"/>
          <a:ext cx="9067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228600" y="1055132"/>
            <a:ext cx="8382000" cy="646331"/>
          </a:xfrm>
          <a:prstGeom prst="rect">
            <a:avLst/>
          </a:prstGeom>
        </p:spPr>
        <p:txBody>
          <a:bodyPr wrap="square">
            <a:spAutoFit/>
          </a:bodyPr>
          <a:lstStyle/>
          <a:p>
            <a:pPr algn="ctr"/>
            <a:r>
              <a:rPr lang="en-ZA" sz="1200" b="1" dirty="0" smtClean="0">
                <a:solidFill>
                  <a:srgbClr val="002060"/>
                </a:solidFill>
                <a:latin typeface="Arial" pitchFamily="34" charset="0"/>
                <a:cs typeface="Arial" pitchFamily="34" charset="0"/>
              </a:rPr>
              <a:t>National </a:t>
            </a:r>
            <a:r>
              <a:rPr lang="en-ZA" sz="1200" b="1" dirty="0">
                <a:solidFill>
                  <a:srgbClr val="002060"/>
                </a:solidFill>
                <a:latin typeface="Arial" pitchFamily="34" charset="0"/>
                <a:cs typeface="Arial" pitchFamily="34" charset="0"/>
              </a:rPr>
              <a:t>Development </a:t>
            </a:r>
            <a:r>
              <a:rPr lang="en-ZA" sz="1200" b="1" dirty="0" smtClean="0">
                <a:solidFill>
                  <a:srgbClr val="002060"/>
                </a:solidFill>
                <a:latin typeface="Arial" pitchFamily="34" charset="0"/>
                <a:cs typeface="Arial" pitchFamily="34" charset="0"/>
              </a:rPr>
              <a:t>Plan</a:t>
            </a:r>
            <a:r>
              <a:rPr lang="en-ZA" sz="1200" dirty="0" smtClean="0">
                <a:solidFill>
                  <a:srgbClr val="002060"/>
                </a:solidFill>
                <a:latin typeface="Arial" pitchFamily="34" charset="0"/>
                <a:cs typeface="Arial" pitchFamily="34" charset="0"/>
              </a:rPr>
              <a:t>:</a:t>
            </a:r>
          </a:p>
          <a:p>
            <a:pPr algn="ctr"/>
            <a:r>
              <a:rPr lang="en-ZA" sz="1200" dirty="0" smtClean="0">
                <a:solidFill>
                  <a:srgbClr val="002060"/>
                </a:solidFill>
                <a:latin typeface="Arial" pitchFamily="34" charset="0"/>
                <a:cs typeface="Arial" pitchFamily="34" charset="0"/>
              </a:rPr>
              <a:t> </a:t>
            </a:r>
            <a:r>
              <a:rPr lang="en-ZA" sz="1200" dirty="0">
                <a:solidFill>
                  <a:srgbClr val="002060"/>
                </a:solidFill>
                <a:latin typeface="Arial" pitchFamily="34" charset="0"/>
                <a:cs typeface="Arial" pitchFamily="34" charset="0"/>
              </a:rPr>
              <a:t>T</a:t>
            </a:r>
            <a:r>
              <a:rPr lang="en-ZA" sz="1200" dirty="0" smtClean="0">
                <a:solidFill>
                  <a:srgbClr val="002060"/>
                </a:solidFill>
                <a:latin typeface="Arial" pitchFamily="34" charset="0"/>
                <a:cs typeface="Arial" pitchFamily="34" charset="0"/>
              </a:rPr>
              <a:t>he </a:t>
            </a:r>
            <a:r>
              <a:rPr lang="en-ZA" sz="1200" dirty="0">
                <a:solidFill>
                  <a:srgbClr val="002060"/>
                </a:solidFill>
                <a:latin typeface="Arial" pitchFamily="34" charset="0"/>
                <a:cs typeface="Arial" pitchFamily="34" charset="0"/>
              </a:rPr>
              <a:t>point of departure in sector </a:t>
            </a:r>
            <a:r>
              <a:rPr lang="en-ZA" sz="1200" dirty="0" smtClean="0">
                <a:solidFill>
                  <a:srgbClr val="002060"/>
                </a:solidFill>
                <a:latin typeface="Arial" pitchFamily="34" charset="0"/>
                <a:cs typeface="Arial" pitchFamily="34" charset="0"/>
              </a:rPr>
              <a:t>planning. </a:t>
            </a:r>
          </a:p>
          <a:p>
            <a:pPr algn="ctr"/>
            <a:r>
              <a:rPr lang="en-ZA" sz="1200" dirty="0" smtClean="0">
                <a:solidFill>
                  <a:srgbClr val="002060"/>
                </a:solidFill>
                <a:latin typeface="Arial" pitchFamily="34" charset="0"/>
                <a:cs typeface="Arial" pitchFamily="34" charset="0"/>
              </a:rPr>
              <a:t>Provide </a:t>
            </a:r>
            <a:r>
              <a:rPr lang="en-ZA" sz="1200" dirty="0">
                <a:solidFill>
                  <a:srgbClr val="002060"/>
                </a:solidFill>
                <a:latin typeface="Arial" pitchFamily="34" charset="0"/>
                <a:cs typeface="Arial" pitchFamily="34" charset="0"/>
              </a:rPr>
              <a:t>a fuller picture by implementing the value chain approach in sector planning and </a:t>
            </a:r>
            <a:r>
              <a:rPr lang="en-ZA" sz="1200" dirty="0" smtClean="0">
                <a:solidFill>
                  <a:srgbClr val="002060"/>
                </a:solidFill>
                <a:latin typeface="Arial" panose="020B0604020202020204" pitchFamily="34" charset="0"/>
                <a:cs typeface="Arial" panose="020B0604020202020204" pitchFamily="34" charset="0"/>
              </a:rPr>
              <a:t>auditing.</a:t>
            </a:r>
          </a:p>
        </p:txBody>
      </p:sp>
      <p:pic>
        <p:nvPicPr>
          <p:cNvPr id="1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0" y="1701463"/>
            <a:ext cx="2895600" cy="965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47800" y="2667001"/>
            <a:ext cx="9144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1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05000" y="2743200"/>
            <a:ext cx="795337" cy="533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52400" y="2743200"/>
            <a:ext cx="981075" cy="5334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655468" y="2692402"/>
            <a:ext cx="852488" cy="58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13" descr="Image result for clipart of poor infrastructur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315200" y="2743200"/>
            <a:ext cx="1066800" cy="60960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391399" y="5591175"/>
            <a:ext cx="1026319" cy="65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17" descr="Image result for clipart of poor infrastructure"/>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952750" y="5756275"/>
            <a:ext cx="1162050" cy="492125"/>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33436" y="5885392"/>
            <a:ext cx="1152525" cy="387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3"/>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636418" y="5591175"/>
            <a:ext cx="990600" cy="6572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TextBox 20"/>
          <p:cNvSpPr txBox="1"/>
          <p:nvPr/>
        </p:nvSpPr>
        <p:spPr>
          <a:xfrm>
            <a:off x="1133475" y="4419600"/>
            <a:ext cx="390525"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2</a:t>
            </a:r>
            <a:endParaRPr lang="en-ZA"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452437" y="4448175"/>
            <a:ext cx="3810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1</a:t>
            </a:r>
            <a:endParaRPr lang="en-ZA"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133600" y="4448175"/>
            <a:ext cx="3048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3</a:t>
            </a:r>
            <a:endParaRPr lang="en-ZA"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3124200" y="4445000"/>
            <a:ext cx="409575"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4</a:t>
            </a:r>
            <a:endParaRPr lang="en-ZA"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4104975" y="4461907"/>
            <a:ext cx="467025"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5</a:t>
            </a:r>
            <a:endParaRPr lang="en-ZA"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5105400" y="4445000"/>
            <a:ext cx="3810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6</a:t>
            </a:r>
            <a:endParaRPr lang="en-ZA"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5937779" y="4448175"/>
            <a:ext cx="4572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7</a:t>
            </a:r>
            <a:endParaRPr lang="en-ZA"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6781800" y="4448175"/>
            <a:ext cx="3810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8</a:t>
            </a:r>
            <a:endParaRPr lang="en-ZA" dirty="0">
              <a:solidFill>
                <a:schemeClr val="bg1"/>
              </a:solidFill>
              <a:latin typeface="Arial" panose="020B0604020202020204" pitchFamily="34" charset="0"/>
              <a:cs typeface="Arial" panose="020B0604020202020204" pitchFamily="34" charset="0"/>
            </a:endParaRPr>
          </a:p>
        </p:txBody>
      </p:sp>
      <p:sp>
        <p:nvSpPr>
          <p:cNvPr id="29" name="TextBox 28"/>
          <p:cNvSpPr txBox="1"/>
          <p:nvPr/>
        </p:nvSpPr>
        <p:spPr>
          <a:xfrm>
            <a:off x="7572375" y="4467741"/>
            <a:ext cx="533400" cy="369332"/>
          </a:xfrm>
          <a:prstGeom prst="rect">
            <a:avLst/>
          </a:prstGeom>
          <a:noFill/>
        </p:spPr>
        <p:txBody>
          <a:bodyPr wrap="square" rtlCol="0">
            <a:spAutoFit/>
          </a:bodyPr>
          <a:lstStyle/>
          <a:p>
            <a:pPr algn="ctr"/>
            <a:r>
              <a:rPr lang="en-ZA" dirty="0" smtClean="0">
                <a:solidFill>
                  <a:schemeClr val="bg1"/>
                </a:solidFill>
                <a:latin typeface="Arial" panose="020B0604020202020204" pitchFamily="34" charset="0"/>
                <a:cs typeface="Arial" panose="020B0604020202020204" pitchFamily="34" charset="0"/>
              </a:rPr>
              <a:t>9</a:t>
            </a:r>
            <a:endParaRPr lang="en-ZA" dirty="0">
              <a:solidFill>
                <a:schemeClr val="bg1"/>
              </a:solidFill>
              <a:latin typeface="Arial" panose="020B0604020202020204" pitchFamily="34" charset="0"/>
              <a:cs typeface="Arial" panose="020B0604020202020204" pitchFamily="34" charset="0"/>
            </a:endParaRPr>
          </a:p>
        </p:txBody>
      </p:sp>
      <p:sp>
        <p:nvSpPr>
          <p:cNvPr id="31" name="Title 2"/>
          <p:cNvSpPr txBox="1">
            <a:spLocks/>
          </p:cNvSpPr>
          <p:nvPr/>
        </p:nvSpPr>
        <p:spPr>
          <a:xfrm>
            <a:off x="152400" y="152400"/>
            <a:ext cx="8305800" cy="381600"/>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ZA" sz="2100" b="1" dirty="0" smtClean="0">
                <a:solidFill>
                  <a:srgbClr val="00A9A4"/>
                </a:solidFill>
                <a:latin typeface="Arial" pitchFamily="34" charset="0"/>
                <a:cs typeface="Arial" pitchFamily="34" charset="0"/>
              </a:rPr>
              <a:t>1. Overview of the performance reporting process (cont.)</a:t>
            </a:r>
            <a:endParaRPr lang="en-ZA" sz="2100" b="1" dirty="0">
              <a:solidFill>
                <a:srgbClr val="00A9A4"/>
              </a:solidFill>
              <a:latin typeface="Arial" pitchFamily="34" charset="0"/>
              <a:cs typeface="Arial" pitchFamily="34" charset="0"/>
            </a:endParaRPr>
          </a:p>
        </p:txBody>
      </p:sp>
    </p:spTree>
    <p:extLst>
      <p:ext uri="{BB962C8B-B14F-4D97-AF65-F5344CB8AC3E}">
        <p14:creationId xmlns:p14="http://schemas.microsoft.com/office/powerpoint/2010/main" xmlns="" val="1427757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34ABD1-81A3-44C0-ADD6-DB07EAD19A43}" type="slidenum">
              <a:rPr lang="en-US" smtClean="0"/>
              <a:pPr/>
              <a:t>8</a:t>
            </a:fld>
            <a:endParaRPr lang="en-US" dirty="0"/>
          </a:p>
        </p:txBody>
      </p:sp>
      <p:sp>
        <p:nvSpPr>
          <p:cNvPr id="5" name="Rectangle 4"/>
          <p:cNvSpPr/>
          <p:nvPr/>
        </p:nvSpPr>
        <p:spPr>
          <a:xfrm>
            <a:off x="1074417" y="2687698"/>
            <a:ext cx="362948" cy="38471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0143" tIns="40071" rIns="80143" bIns="40071" rtlCol="0" anchor="ctr"/>
          <a:lstStyle/>
          <a:p>
            <a:pPr algn="ctr"/>
            <a:r>
              <a:rPr lang="en-US" dirty="0">
                <a:latin typeface="Arial Black"/>
                <a:cs typeface="Arial Black"/>
              </a:rPr>
              <a:t>2</a:t>
            </a:r>
          </a:p>
        </p:txBody>
      </p:sp>
      <p:sp>
        <p:nvSpPr>
          <p:cNvPr id="6" name="TextBox 5"/>
          <p:cNvSpPr txBox="1"/>
          <p:nvPr/>
        </p:nvSpPr>
        <p:spPr>
          <a:xfrm>
            <a:off x="1757217" y="2658829"/>
            <a:ext cx="5405583" cy="465645"/>
          </a:xfrm>
          <a:prstGeom prst="rect">
            <a:avLst/>
          </a:prstGeom>
          <a:noFill/>
        </p:spPr>
        <p:txBody>
          <a:bodyPr wrap="square" lIns="80143" tIns="40071" rIns="80143" bIns="40071" rtlCol="0" anchor="ctr">
            <a:spAutoFit/>
          </a:bodyPr>
          <a:lstStyle/>
          <a:p>
            <a:pPr algn="ctr"/>
            <a:r>
              <a:rPr lang="en-US" sz="2500" b="1" dirty="0" smtClean="0">
                <a:solidFill>
                  <a:schemeClr val="bg1"/>
                </a:solidFill>
                <a:latin typeface="Arial" pitchFamily="34" charset="0"/>
                <a:cs typeface="Arial" pitchFamily="34" charset="0"/>
              </a:rPr>
              <a:t>Audit outcomes of the portfolio</a:t>
            </a:r>
            <a:endParaRPr lang="en-US" sz="2500" b="1" dirty="0">
              <a:solidFill>
                <a:schemeClr val="bg1"/>
              </a:solidFill>
              <a:latin typeface="Arial" pitchFamily="34" charset="0"/>
              <a:cs typeface="Arial" pitchFamily="34" charset="0"/>
            </a:endParaRPr>
          </a:p>
        </p:txBody>
      </p:sp>
      <p:sp>
        <p:nvSpPr>
          <p:cNvPr id="7"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xmlns="" val="2073182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59762" y="151800"/>
            <a:ext cx="8305200" cy="381600"/>
          </a:xfrm>
          <a:prstGeom prst="rect">
            <a:avLst/>
          </a:prstGeom>
        </p:spPr>
        <p:style>
          <a:lnRef idx="1">
            <a:schemeClr val="accent1"/>
          </a:lnRef>
          <a:fillRef idx="2">
            <a:schemeClr val="accent1"/>
          </a:fillRef>
          <a:effectRef idx="1">
            <a:schemeClr val="accent1"/>
          </a:effectRef>
          <a:fontRef idx="minor">
            <a:schemeClr val="dk1"/>
          </a:fontRef>
        </p:style>
        <p:txBody>
          <a:bodyPr vert="horz" lIns="139849" tIns="104887" rIns="0" bIns="0" rtlCol="0" anchor="b" anchorCtr="0">
            <a:noAutofit/>
          </a:bodyPr>
          <a:lstStyle/>
          <a:p>
            <a:pPr>
              <a:spcBef>
                <a:spcPct val="0"/>
              </a:spcBef>
            </a:pPr>
            <a:r>
              <a:rPr lang="en-ZA" sz="2100" b="1" dirty="0" smtClean="0">
                <a:solidFill>
                  <a:srgbClr val="00A9A4"/>
                </a:solidFill>
                <a:latin typeface="Arial" pitchFamily="34" charset="0"/>
                <a:cs typeface="Arial" pitchFamily="34" charset="0"/>
              </a:rPr>
              <a:t>2. Audit </a:t>
            </a:r>
            <a:r>
              <a:rPr lang="en-ZA" sz="2100" b="1" dirty="0">
                <a:solidFill>
                  <a:srgbClr val="00A9A4"/>
                </a:solidFill>
                <a:latin typeface="Arial" pitchFamily="34" charset="0"/>
                <a:cs typeface="Arial" pitchFamily="34" charset="0"/>
              </a:rPr>
              <a:t>outcomes </a:t>
            </a:r>
            <a:r>
              <a:rPr lang="en-ZA" sz="2100" b="1" dirty="0" smtClean="0">
                <a:solidFill>
                  <a:srgbClr val="00A9A4"/>
                </a:solidFill>
                <a:latin typeface="Arial" pitchFamily="34" charset="0"/>
                <a:cs typeface="Arial" pitchFamily="34" charset="0"/>
              </a:rPr>
              <a:t>of the portfolio</a:t>
            </a:r>
            <a:endParaRPr lang="en-US" sz="2100" b="1" dirty="0">
              <a:solidFill>
                <a:srgbClr val="00A9A4"/>
              </a:solidFill>
              <a:latin typeface="Arial" pitchFamily="34" charset="0"/>
              <a:cs typeface="Arial" pitchFamily="34" charset="0"/>
            </a:endParaRPr>
          </a:p>
        </p:txBody>
      </p:sp>
      <p:sp>
        <p:nvSpPr>
          <p:cNvPr id="46" name="TextBox 45"/>
          <p:cNvSpPr txBox="1"/>
          <p:nvPr/>
        </p:nvSpPr>
        <p:spPr>
          <a:xfrm>
            <a:off x="685800" y="5678003"/>
            <a:ext cx="1328063" cy="265597"/>
          </a:xfrm>
          <a:prstGeom prst="rect">
            <a:avLst/>
          </a:prstGeom>
          <a:noFill/>
        </p:spPr>
        <p:txBody>
          <a:bodyPr wrap="square" lIns="80147" tIns="40074" rIns="80147" bIns="40074" rtlCol="0">
            <a:spAutoFit/>
          </a:bodyPr>
          <a:lstStyle/>
          <a:p>
            <a:pPr algn="ctr"/>
            <a:r>
              <a:rPr lang="en-ZA" sz="1200" b="1" dirty="0">
                <a:latin typeface="Arial" pitchFamily="34" charset="0"/>
                <a:cs typeface="Arial" pitchFamily="34" charset="0"/>
              </a:rPr>
              <a:t>8</a:t>
            </a:r>
            <a:r>
              <a:rPr lang="en-ZA" sz="1200" b="1" dirty="0" smtClean="0">
                <a:latin typeface="Arial" pitchFamily="34" charset="0"/>
                <a:cs typeface="Arial" pitchFamily="34" charset="0"/>
              </a:rPr>
              <a:t> </a:t>
            </a:r>
            <a:r>
              <a:rPr lang="en-ZA" sz="1200" b="1" dirty="0">
                <a:latin typeface="Arial" pitchFamily="34" charset="0"/>
                <a:cs typeface="Arial" pitchFamily="34" charset="0"/>
              </a:rPr>
              <a:t>auditees</a:t>
            </a:r>
          </a:p>
        </p:txBody>
      </p:sp>
      <p:sp>
        <p:nvSpPr>
          <p:cNvPr id="47" name="TextBox 46"/>
          <p:cNvSpPr txBox="1"/>
          <p:nvPr/>
        </p:nvSpPr>
        <p:spPr>
          <a:xfrm>
            <a:off x="2590800" y="5678002"/>
            <a:ext cx="1328063" cy="265597"/>
          </a:xfrm>
          <a:prstGeom prst="rect">
            <a:avLst/>
          </a:prstGeom>
          <a:noFill/>
        </p:spPr>
        <p:txBody>
          <a:bodyPr wrap="square" lIns="80147" tIns="40074" rIns="80147" bIns="40074" rtlCol="0">
            <a:spAutoFit/>
          </a:bodyPr>
          <a:lstStyle/>
          <a:p>
            <a:pPr algn="ctr"/>
            <a:r>
              <a:rPr lang="en-ZA" sz="1200" b="1" dirty="0">
                <a:latin typeface="Arial" pitchFamily="34" charset="0"/>
                <a:cs typeface="Arial" pitchFamily="34" charset="0"/>
              </a:rPr>
              <a:t>8</a:t>
            </a:r>
            <a:r>
              <a:rPr lang="en-ZA" sz="1200" b="1" dirty="0" smtClean="0">
                <a:latin typeface="Arial" pitchFamily="34" charset="0"/>
                <a:cs typeface="Arial" pitchFamily="34" charset="0"/>
              </a:rPr>
              <a:t> </a:t>
            </a:r>
            <a:r>
              <a:rPr lang="en-ZA" sz="1200" b="1" dirty="0">
                <a:latin typeface="Arial" pitchFamily="34" charset="0"/>
                <a:cs typeface="Arial" pitchFamily="34" charset="0"/>
              </a:rPr>
              <a:t>auditees</a:t>
            </a:r>
          </a:p>
        </p:txBody>
      </p:sp>
      <p:sp>
        <p:nvSpPr>
          <p:cNvPr id="48" name="TextBox 47"/>
          <p:cNvSpPr txBox="1"/>
          <p:nvPr/>
        </p:nvSpPr>
        <p:spPr>
          <a:xfrm>
            <a:off x="4648200" y="5691805"/>
            <a:ext cx="1328063" cy="265597"/>
          </a:xfrm>
          <a:prstGeom prst="rect">
            <a:avLst/>
          </a:prstGeom>
          <a:noFill/>
        </p:spPr>
        <p:txBody>
          <a:bodyPr wrap="square" lIns="80147" tIns="40074" rIns="80147" bIns="40074" rtlCol="0">
            <a:spAutoFit/>
          </a:bodyPr>
          <a:lstStyle/>
          <a:p>
            <a:pPr algn="ctr"/>
            <a:r>
              <a:rPr lang="en-ZA" sz="1200" b="1" dirty="0">
                <a:latin typeface="Arial" pitchFamily="34" charset="0"/>
                <a:cs typeface="Arial" pitchFamily="34" charset="0"/>
              </a:rPr>
              <a:t>8</a:t>
            </a:r>
            <a:r>
              <a:rPr lang="en-ZA" sz="1200" b="1" dirty="0" smtClean="0">
                <a:latin typeface="Arial" pitchFamily="34" charset="0"/>
                <a:cs typeface="Arial" pitchFamily="34" charset="0"/>
              </a:rPr>
              <a:t> </a:t>
            </a:r>
            <a:r>
              <a:rPr lang="en-ZA" sz="1200" b="1" dirty="0">
                <a:latin typeface="Arial" pitchFamily="34" charset="0"/>
                <a:cs typeface="Arial" pitchFamily="34" charset="0"/>
              </a:rPr>
              <a:t>auditees</a:t>
            </a:r>
          </a:p>
        </p:txBody>
      </p:sp>
      <p:sp>
        <p:nvSpPr>
          <p:cNvPr id="21" name="Rectangle 20"/>
          <p:cNvSpPr/>
          <p:nvPr/>
        </p:nvSpPr>
        <p:spPr>
          <a:xfrm>
            <a:off x="7574016" y="2457922"/>
            <a:ext cx="1351105" cy="1732665"/>
          </a:xfrm>
          <a:prstGeom prst="rect">
            <a:avLst/>
          </a:prstGeom>
        </p:spPr>
        <p:txBody>
          <a:bodyPr wrap="square" lIns="80147" tIns="40074" rIns="80147" bIns="40074" anchor="t">
            <a:spAutoFit/>
          </a:bodyPr>
          <a:lstStyle/>
          <a:p>
            <a:pPr>
              <a:lnSpc>
                <a:spcPct val="150000"/>
              </a:lnSpc>
              <a:spcAft>
                <a:spcPts val="526"/>
              </a:spcAft>
            </a:pPr>
            <a:r>
              <a:rPr lang="en-US" sz="1100" b="1" dirty="0">
                <a:latin typeface="Arial" pitchFamily="34" charset="0"/>
                <a:cs typeface="Arial" pitchFamily="34" charset="0"/>
              </a:rPr>
              <a:t>Unqualified with </a:t>
            </a:r>
            <a:br>
              <a:rPr lang="en-US" sz="1100" b="1" dirty="0">
                <a:latin typeface="Arial" pitchFamily="34" charset="0"/>
                <a:cs typeface="Arial" pitchFamily="34" charset="0"/>
              </a:rPr>
            </a:br>
            <a:r>
              <a:rPr lang="en-US" sz="1100" b="1" dirty="0">
                <a:latin typeface="Arial" pitchFamily="34" charset="0"/>
                <a:cs typeface="Arial" pitchFamily="34" charset="0"/>
              </a:rPr>
              <a:t>no findings</a:t>
            </a:r>
          </a:p>
          <a:p>
            <a:pPr>
              <a:lnSpc>
                <a:spcPct val="150000"/>
              </a:lnSpc>
              <a:spcAft>
                <a:spcPts val="526"/>
              </a:spcAft>
            </a:pPr>
            <a:r>
              <a:rPr lang="en-US" sz="1100" b="1" dirty="0">
                <a:latin typeface="Arial" pitchFamily="34" charset="0"/>
                <a:cs typeface="Arial" pitchFamily="34" charset="0"/>
              </a:rPr>
              <a:t>Unqualified with findings</a:t>
            </a:r>
          </a:p>
          <a:p>
            <a:pPr>
              <a:lnSpc>
                <a:spcPct val="150000"/>
              </a:lnSpc>
              <a:spcAft>
                <a:spcPts val="526"/>
              </a:spcAft>
            </a:pPr>
            <a:r>
              <a:rPr lang="en-US" sz="1100" b="1" dirty="0">
                <a:latin typeface="Arial" pitchFamily="34" charset="0"/>
                <a:cs typeface="Arial" pitchFamily="34" charset="0"/>
              </a:rPr>
              <a:t>Qualified with </a:t>
            </a:r>
            <a:r>
              <a:rPr lang="en-US" sz="1100" b="1" dirty="0" smtClean="0">
                <a:latin typeface="Arial" pitchFamily="34" charset="0"/>
                <a:cs typeface="Arial" pitchFamily="34" charset="0"/>
              </a:rPr>
              <a:t>findings</a:t>
            </a:r>
            <a:endParaRPr lang="en-US" sz="1100" b="1" dirty="0">
              <a:latin typeface="Arial" pitchFamily="34" charset="0"/>
              <a:cs typeface="Arial" pitchFamily="34" charset="0"/>
            </a:endParaRPr>
          </a:p>
        </p:txBody>
      </p:sp>
      <p:sp>
        <p:nvSpPr>
          <p:cNvPr id="22" name="Rectangle 21"/>
          <p:cNvSpPr/>
          <p:nvPr/>
        </p:nvSpPr>
        <p:spPr>
          <a:xfrm>
            <a:off x="7212159" y="3164803"/>
            <a:ext cx="179241" cy="189980"/>
          </a:xfrm>
          <a:prstGeom prst="rect">
            <a:avLst/>
          </a:prstGeom>
          <a:solidFill>
            <a:srgbClr val="FEC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3" name="Rectangle 22"/>
          <p:cNvSpPr/>
          <p:nvPr/>
        </p:nvSpPr>
        <p:spPr>
          <a:xfrm>
            <a:off x="7230806" y="3810000"/>
            <a:ext cx="179241" cy="189980"/>
          </a:xfrm>
          <a:prstGeom prst="rect">
            <a:avLst/>
          </a:prstGeom>
          <a:solidFill>
            <a:srgbClr val="59278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5" name="Rectangle 24"/>
          <p:cNvSpPr/>
          <p:nvPr/>
        </p:nvSpPr>
        <p:spPr>
          <a:xfrm>
            <a:off x="7212159" y="2590800"/>
            <a:ext cx="179241" cy="189980"/>
          </a:xfrm>
          <a:prstGeom prst="rect">
            <a:avLst/>
          </a:prstGeom>
          <a:solidFill>
            <a:srgbClr val="29A53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80147" tIns="40074" rIns="80147" bIns="40074" rtlCol="0" anchor="ctr"/>
          <a:lstStyle/>
          <a:p>
            <a:pPr algn="ctr"/>
            <a:endParaRPr lang="en-US" dirty="0"/>
          </a:p>
        </p:txBody>
      </p:sp>
      <p:sp>
        <p:nvSpPr>
          <p:cNvPr id="28" name="Slide Number Placeholder 1"/>
          <p:cNvSpPr txBox="1">
            <a:spLocks/>
          </p:cNvSpPr>
          <p:nvPr/>
        </p:nvSpPr>
        <p:spPr>
          <a:xfrm>
            <a:off x="8382000" y="6248400"/>
            <a:ext cx="762000" cy="228600"/>
          </a:xfrm>
          <a:prstGeom prst="rect">
            <a:avLst/>
          </a:prstGeom>
        </p:spPr>
        <p:txBody>
          <a:bodyPr/>
          <a:lstStyle>
            <a:defPPr>
              <a:defRPr lang="en-US"/>
            </a:defPPr>
            <a:lvl1pPr marL="0" algn="r" defTabSz="914400" rtl="0" eaLnBrk="1" latinLnBrk="0" hangingPunct="1">
              <a:defRPr sz="12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CBAE0-C9DC-48E5-BC21-54F13D4EB498}" type="slidenum">
              <a:rPr lang="en-US" smtClean="0">
                <a:solidFill>
                  <a:schemeClr val="bg1"/>
                </a:solidFill>
              </a:rPr>
              <a:pPr/>
              <a:t>9</a:t>
            </a:fld>
            <a:endParaRPr lang="en-US" dirty="0">
              <a:solidFill>
                <a:schemeClr val="bg1"/>
              </a:solidFill>
            </a:endParaRPr>
          </a:p>
        </p:txBody>
      </p:sp>
      <p:sp>
        <p:nvSpPr>
          <p:cNvPr id="26" name="Title 1"/>
          <p:cNvSpPr txBox="1">
            <a:spLocks/>
          </p:cNvSpPr>
          <p:nvPr/>
        </p:nvSpPr>
        <p:spPr>
          <a:xfrm>
            <a:off x="0" y="609599"/>
            <a:ext cx="8365402" cy="914401"/>
          </a:xfrm>
          <a:prstGeom prst="rect">
            <a:avLst/>
          </a:prstGeom>
        </p:spPr>
        <p:txBody>
          <a:bodyPr vert="horz" lIns="159554" tIns="119666" rIns="0" bIns="0" rtlCol="0" anchor="t" anchorCtr="0">
            <a:noAutofit/>
          </a:bodyPr>
          <a:lstStyle/>
          <a:p>
            <a:pPr algn="ctr">
              <a:spcBef>
                <a:spcPct val="0"/>
              </a:spcBef>
              <a:spcAft>
                <a:spcPts val="1200"/>
              </a:spcAft>
            </a:pPr>
            <a:r>
              <a:rPr lang="en-ZA" b="1" dirty="0">
                <a:solidFill>
                  <a:srgbClr val="00A9A4"/>
                </a:solidFill>
                <a:latin typeface="Arial" pitchFamily="34" charset="0"/>
                <a:cs typeface="Arial" pitchFamily="34" charset="0"/>
              </a:rPr>
              <a:t>Audit outcomes over three years – Telecommunication and Postal Services portfolio </a:t>
            </a:r>
            <a:endParaRPr lang="en-US" b="1" dirty="0">
              <a:solidFill>
                <a:srgbClr val="00A9A4"/>
              </a:solidFill>
              <a:latin typeface="Arial" pitchFamily="34" charset="0"/>
              <a:cs typeface="Arial" pitchFamily="34" charset="0"/>
            </a:endParaRPr>
          </a:p>
        </p:txBody>
      </p:sp>
      <p:graphicFrame>
        <p:nvGraphicFramePr>
          <p:cNvPr id="29" name="Chart 28"/>
          <p:cNvGraphicFramePr/>
          <p:nvPr>
            <p:extLst>
              <p:ext uri="{D42A27DB-BD31-4B8C-83A1-F6EECF244321}">
                <p14:modId xmlns:p14="http://schemas.microsoft.com/office/powerpoint/2010/main" xmlns="" val="1105229661"/>
              </p:ext>
            </p:extLst>
          </p:nvPr>
        </p:nvGraphicFramePr>
        <p:xfrm>
          <a:off x="159762" y="1447800"/>
          <a:ext cx="6012438" cy="4209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3109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6775</TotalTime>
  <Words>3740</Words>
  <Application>Microsoft Office PowerPoint</Application>
  <PresentationFormat>On-screen Show (4:3)</PresentationFormat>
  <Paragraphs>752</Paragraphs>
  <Slides>47</Slides>
  <Notes>27</Notes>
  <HiddenSlides>0</HiddenSlides>
  <MMClips>0</MMClips>
  <ScaleCrop>false</ScaleCrop>
  <HeadingPairs>
    <vt:vector size="4" baseType="variant">
      <vt:variant>
        <vt:lpstr>Theme</vt:lpstr>
      </vt:variant>
      <vt:variant>
        <vt:i4>11</vt:i4>
      </vt:variant>
      <vt:variant>
        <vt:lpstr>Slide Titles</vt:lpstr>
      </vt:variant>
      <vt:variant>
        <vt:i4>47</vt:i4>
      </vt:variant>
    </vt:vector>
  </HeadingPairs>
  <TitlesOfParts>
    <vt:vector size="58" baseType="lpstr">
      <vt:lpstr>Office Theme</vt:lpstr>
      <vt:lpstr>Custom Design</vt:lpstr>
      <vt:lpstr>3_Custom Design</vt:lpstr>
      <vt:lpstr>1_Custom Design</vt:lpstr>
      <vt:lpstr>4_Custom Design</vt:lpstr>
      <vt:lpstr>5_Custom Design</vt:lpstr>
      <vt:lpstr>6_Custom Design</vt:lpstr>
      <vt:lpstr>7_Custom Design</vt:lpstr>
      <vt:lpstr>8_Custom Design</vt:lpstr>
      <vt:lpstr>9_Custom Design</vt:lpstr>
      <vt:lpstr>10_Custom Design</vt:lpstr>
      <vt:lpstr>Briefing to the Portfolio Committee on Telecommunication and Postal Services Review of the 2017-18 APP </vt:lpstr>
      <vt:lpstr>Slide 2</vt:lpstr>
      <vt:lpstr>Purpose of the briefing and Index</vt:lpstr>
      <vt:lpstr>Slide 4</vt:lpstr>
      <vt:lpstr>1. Overview of the performance reporting process</vt:lpstr>
      <vt:lpstr>1. Overview of the performance reporting process (cont.)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5. DTPS Budget analysis (budget per Economic classification 2017/18)</vt:lpstr>
      <vt:lpstr>Slide 38</vt:lpstr>
      <vt:lpstr>Slide 39</vt:lpstr>
      <vt:lpstr>Slide 40</vt:lpstr>
      <vt:lpstr>Slide 41</vt:lpstr>
      <vt:lpstr>Slide 42</vt:lpstr>
      <vt:lpstr>Slide 43</vt:lpstr>
      <vt:lpstr>Slide 44</vt:lpstr>
      <vt:lpstr>8. Key recommendations for improvements in the portfolio</vt:lpstr>
      <vt:lpstr>QUESTIONS   </vt:lpstr>
      <vt:lpstr>Slide 47</vt:lpstr>
    </vt:vector>
  </TitlesOfParts>
  <Company>Auditor General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Gerharddt</dc:creator>
  <cp:lastModifiedBy>PUMZA</cp:lastModifiedBy>
  <cp:revision>855</cp:revision>
  <cp:lastPrinted>2017-04-28T07:13:08Z</cp:lastPrinted>
  <dcterms:created xsi:type="dcterms:W3CDTF">2013-05-24T12:21:16Z</dcterms:created>
  <dcterms:modified xsi:type="dcterms:W3CDTF">2017-05-04T09:11:40Z</dcterms:modified>
</cp:coreProperties>
</file>