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305" r:id="rId2"/>
    <p:sldId id="434" r:id="rId3"/>
    <p:sldId id="388" r:id="rId4"/>
    <p:sldId id="423" r:id="rId5"/>
    <p:sldId id="424" r:id="rId6"/>
    <p:sldId id="425" r:id="rId7"/>
    <p:sldId id="426" r:id="rId8"/>
    <p:sldId id="427" r:id="rId9"/>
    <p:sldId id="428" r:id="rId10"/>
    <p:sldId id="429" r:id="rId11"/>
    <p:sldId id="430" r:id="rId12"/>
    <p:sldId id="431" r:id="rId13"/>
    <p:sldId id="432" r:id="rId14"/>
    <p:sldId id="422" r:id="rId15"/>
    <p:sldId id="387" r:id="rId16"/>
    <p:sldId id="433" r:id="rId17"/>
    <p:sldId id="377" r:id="rId18"/>
    <p:sldId id="406" r:id="rId19"/>
    <p:sldId id="408" r:id="rId20"/>
    <p:sldId id="378" r:id="rId21"/>
    <p:sldId id="410" r:id="rId22"/>
    <p:sldId id="409" r:id="rId23"/>
    <p:sldId id="412" r:id="rId24"/>
    <p:sldId id="413" r:id="rId25"/>
    <p:sldId id="411" r:id="rId26"/>
    <p:sldId id="414" r:id="rId27"/>
    <p:sldId id="415" r:id="rId28"/>
    <p:sldId id="416" r:id="rId29"/>
    <p:sldId id="418" r:id="rId30"/>
    <p:sldId id="419" r:id="rId31"/>
    <p:sldId id="420" r:id="rId32"/>
    <p:sldId id="42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23200"/>
    <a:srgbClr val="F23A00"/>
    <a:srgbClr val="FF4409"/>
    <a:srgbClr val="21CA14"/>
    <a:srgbClr val="596F59"/>
    <a:srgbClr val="58572B"/>
    <a:srgbClr val="3A483A"/>
    <a:srgbClr val="2EB07B"/>
    <a:srgbClr val="736851"/>
    <a:srgbClr val="BCB3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5" autoAdjust="0"/>
    <p:restoredTop sz="87482" autoAdjust="0"/>
  </p:normalViewPr>
  <p:slideViewPr>
    <p:cSldViewPr>
      <p:cViewPr varScale="1">
        <p:scale>
          <a:sx n="116" d="100"/>
          <a:sy n="116" d="100"/>
        </p:scale>
        <p:origin x="-1530" y="-11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4763EA0-25C4-42A3-B40C-713524631264}" type="datetimeFigureOut">
              <a:rPr lang="en-US" smtClean="0"/>
              <a:pPr/>
              <a:t>3/29/2017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BA9B3E2-9782-4C78-B463-B4A92D22AAC9}" type="slidenum">
              <a:rPr lang="en-US" smtClean="0"/>
              <a:pPr/>
              <a:t>‹#›</a:t>
            </a:fld>
            <a:endParaRPr lang="en-US" dirty="0"/>
          </a:p>
        </p:txBody>
      </p:sp>
    </p:spTree>
    <p:extLst>
      <p:ext uri="{BB962C8B-B14F-4D97-AF65-F5344CB8AC3E}">
        <p14:creationId xmlns:p14="http://schemas.microsoft.com/office/powerpoint/2010/main" xmlns="" val="38046516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DF613AA-3F3C-417B-A1DB-CAFDB6E434AE}" type="datetimeFigureOut">
              <a:rPr lang="en-US" smtClean="0"/>
              <a:pPr/>
              <a:t>3/29/2017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81F2240-F0E5-4715-949E-CE315A06A80C}" type="slidenum">
              <a:rPr lang="en-US" smtClean="0"/>
              <a:pPr/>
              <a:t>‹#›</a:t>
            </a:fld>
            <a:endParaRPr lang="en-US" dirty="0"/>
          </a:p>
        </p:txBody>
      </p:sp>
    </p:spTree>
    <p:extLst>
      <p:ext uri="{BB962C8B-B14F-4D97-AF65-F5344CB8AC3E}">
        <p14:creationId xmlns:p14="http://schemas.microsoft.com/office/powerpoint/2010/main" xmlns="" val="25019724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2</a:t>
            </a:fld>
            <a:endParaRPr lang="en-US" dirty="0"/>
          </a:p>
        </p:txBody>
      </p:sp>
    </p:spTree>
    <p:extLst>
      <p:ext uri="{BB962C8B-B14F-4D97-AF65-F5344CB8AC3E}">
        <p14:creationId xmlns:p14="http://schemas.microsoft.com/office/powerpoint/2010/main" xmlns="" val="335331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11</a:t>
            </a:fld>
            <a:endParaRPr lang="en-US" dirty="0"/>
          </a:p>
        </p:txBody>
      </p:sp>
    </p:spTree>
    <p:extLst>
      <p:ext uri="{BB962C8B-B14F-4D97-AF65-F5344CB8AC3E}">
        <p14:creationId xmlns:p14="http://schemas.microsoft.com/office/powerpoint/2010/main" xmlns="" val="346705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12</a:t>
            </a:fld>
            <a:endParaRPr lang="en-US" dirty="0"/>
          </a:p>
        </p:txBody>
      </p:sp>
    </p:spTree>
    <p:extLst>
      <p:ext uri="{BB962C8B-B14F-4D97-AF65-F5344CB8AC3E}">
        <p14:creationId xmlns:p14="http://schemas.microsoft.com/office/powerpoint/2010/main" xmlns="" val="2401890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13</a:t>
            </a:fld>
            <a:endParaRPr lang="en-US" dirty="0"/>
          </a:p>
        </p:txBody>
      </p:sp>
    </p:spTree>
    <p:extLst>
      <p:ext uri="{BB962C8B-B14F-4D97-AF65-F5344CB8AC3E}">
        <p14:creationId xmlns:p14="http://schemas.microsoft.com/office/powerpoint/2010/main" xmlns="" val="3101042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14</a:t>
            </a:fld>
            <a:endParaRPr lang="en-US" dirty="0"/>
          </a:p>
        </p:txBody>
      </p:sp>
    </p:spTree>
    <p:extLst>
      <p:ext uri="{BB962C8B-B14F-4D97-AF65-F5344CB8AC3E}">
        <p14:creationId xmlns:p14="http://schemas.microsoft.com/office/powerpoint/2010/main" xmlns="" val="346858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16</a:t>
            </a:fld>
            <a:endParaRPr lang="en-US" dirty="0"/>
          </a:p>
        </p:txBody>
      </p:sp>
    </p:spTree>
    <p:extLst>
      <p:ext uri="{BB962C8B-B14F-4D97-AF65-F5344CB8AC3E}">
        <p14:creationId xmlns:p14="http://schemas.microsoft.com/office/powerpoint/2010/main" xmlns="" val="398358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3</a:t>
            </a:fld>
            <a:endParaRPr lang="en-US" dirty="0"/>
          </a:p>
        </p:txBody>
      </p:sp>
    </p:spTree>
    <p:extLst>
      <p:ext uri="{BB962C8B-B14F-4D97-AF65-F5344CB8AC3E}">
        <p14:creationId xmlns:p14="http://schemas.microsoft.com/office/powerpoint/2010/main" xmlns="" val="229221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4</a:t>
            </a:fld>
            <a:endParaRPr lang="en-US" dirty="0"/>
          </a:p>
        </p:txBody>
      </p:sp>
    </p:spTree>
    <p:extLst>
      <p:ext uri="{BB962C8B-B14F-4D97-AF65-F5344CB8AC3E}">
        <p14:creationId xmlns:p14="http://schemas.microsoft.com/office/powerpoint/2010/main" xmlns="" val="393228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5</a:t>
            </a:fld>
            <a:endParaRPr lang="en-US" dirty="0"/>
          </a:p>
        </p:txBody>
      </p:sp>
    </p:spTree>
    <p:extLst>
      <p:ext uri="{BB962C8B-B14F-4D97-AF65-F5344CB8AC3E}">
        <p14:creationId xmlns:p14="http://schemas.microsoft.com/office/powerpoint/2010/main" xmlns="" val="13717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6</a:t>
            </a:fld>
            <a:endParaRPr lang="en-US" dirty="0"/>
          </a:p>
        </p:txBody>
      </p:sp>
    </p:spTree>
    <p:extLst>
      <p:ext uri="{BB962C8B-B14F-4D97-AF65-F5344CB8AC3E}">
        <p14:creationId xmlns:p14="http://schemas.microsoft.com/office/powerpoint/2010/main" xmlns="" val="85604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7</a:t>
            </a:fld>
            <a:endParaRPr lang="en-US" dirty="0"/>
          </a:p>
        </p:txBody>
      </p:sp>
    </p:spTree>
    <p:extLst>
      <p:ext uri="{BB962C8B-B14F-4D97-AF65-F5344CB8AC3E}">
        <p14:creationId xmlns:p14="http://schemas.microsoft.com/office/powerpoint/2010/main" xmlns="" val="18816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8</a:t>
            </a:fld>
            <a:endParaRPr lang="en-US" dirty="0"/>
          </a:p>
        </p:txBody>
      </p:sp>
    </p:spTree>
    <p:extLst>
      <p:ext uri="{BB962C8B-B14F-4D97-AF65-F5344CB8AC3E}">
        <p14:creationId xmlns:p14="http://schemas.microsoft.com/office/powerpoint/2010/main" xmlns="" val="119791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9</a:t>
            </a:fld>
            <a:endParaRPr lang="en-US" dirty="0"/>
          </a:p>
        </p:txBody>
      </p:sp>
    </p:spTree>
    <p:extLst>
      <p:ext uri="{BB962C8B-B14F-4D97-AF65-F5344CB8AC3E}">
        <p14:creationId xmlns:p14="http://schemas.microsoft.com/office/powerpoint/2010/main" xmlns="" val="2214048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F2240-F0E5-4715-949E-CE315A06A80C}" type="slidenum">
              <a:rPr lang="en-US" smtClean="0"/>
              <a:pPr/>
              <a:t>10</a:t>
            </a:fld>
            <a:endParaRPr lang="en-US" dirty="0"/>
          </a:p>
        </p:txBody>
      </p:sp>
    </p:spTree>
    <p:extLst>
      <p:ext uri="{BB962C8B-B14F-4D97-AF65-F5344CB8AC3E}">
        <p14:creationId xmlns:p14="http://schemas.microsoft.com/office/powerpoint/2010/main" xmlns="" val="377462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753C1-4E2D-478C-81F3-1BCD86E85B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0009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FACFB0-FBFA-47D2-99F4-022773350F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5789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1585F2-A453-408A-8E5C-C8AD12A957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7429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322C47-0101-43A7-8B8C-D5A0179417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149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807A3-D616-411F-B040-63362908D5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2999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47285C-E1DD-485C-860D-9AC56A9287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6030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F3F0CF-C077-4F46-9EDE-8C4CCE026D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0386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36C0F6-ADF4-4A58-B373-30E4943E4B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3241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FBB2399-4E8E-4E35-B15C-2B418CA5A6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022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56D443-A4D2-482A-9BDE-58C9B5EF9DC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8176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B566E-99FF-4141-8AE5-B67B59AC4F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123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gradFill rotWithShape="1">
            <a:gsLst>
              <a:gs pos="0">
                <a:srgbClr val="99CC00">
                  <a:alpha val="78000"/>
                </a:srgbClr>
              </a:gs>
              <a:gs pos="100000">
                <a:srgbClr val="99CC00">
                  <a:gamma/>
                  <a:shade val="46275"/>
                  <a:invGamma/>
                </a:srgbClr>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05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effectLst/>
                <a:latin typeface="Arial" charset="0"/>
              </a:defRPr>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charset="0"/>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Arial" charset="0"/>
              </a:defRPr>
            </a:lvl1pPr>
          </a:lstStyle>
          <a:p>
            <a:pPr fontAlgn="base">
              <a:spcBef>
                <a:spcPct val="0"/>
              </a:spcBef>
              <a:spcAft>
                <a:spcPct val="0"/>
              </a:spcAft>
              <a:defRPr/>
            </a:pPr>
            <a:fld id="{409AB5F3-2C89-471C-8BB9-EB941D13FFCA}" type="slidenum">
              <a:rPr lang="en-US">
                <a:solidFill>
                  <a:srgbClr val="000000"/>
                </a:solidFill>
              </a:rPr>
              <a:pPr fontAlgn="base">
                <a:spcBef>
                  <a:spcPct val="0"/>
                </a:spcBef>
                <a:spcAft>
                  <a:spcPct val="0"/>
                </a:spcAft>
                <a:defRPr/>
              </a:pPr>
              <a:t>‹#›</a:t>
            </a:fld>
            <a:endParaRPr lang="en-US" dirty="0">
              <a:solidFill>
                <a:srgbClr val="000000"/>
              </a:solidFill>
            </a:endParaRPr>
          </a:p>
        </p:txBody>
      </p:sp>
      <p:graphicFrame>
        <p:nvGraphicFramePr>
          <p:cNvPr id="2055" name="Object 13"/>
          <p:cNvGraphicFramePr>
            <a:graphicFrameLocks noChangeAspect="1"/>
          </p:cNvGraphicFramePr>
          <p:nvPr/>
        </p:nvGraphicFramePr>
        <p:xfrm>
          <a:off x="0" y="5840413"/>
          <a:ext cx="2771775" cy="1017587"/>
        </p:xfrm>
        <a:graphic>
          <a:graphicData uri="http://schemas.openxmlformats.org/presentationml/2006/ole">
            <p:oleObj spid="_x0000_s1390" r:id="rId14" imgW="6590476" imgH="2419048" progId="">
              <p:embed/>
            </p:oleObj>
          </a:graphicData>
        </a:graphic>
      </p:graphicFrame>
    </p:spTree>
    <p:extLst>
      <p:ext uri="{BB962C8B-B14F-4D97-AF65-F5344CB8AC3E}">
        <p14:creationId xmlns:p14="http://schemas.microsoft.com/office/powerpoint/2010/main" xmlns="" val="1497977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bg1"/>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MargieC.EAAB\Desktop\PICTURES\stock-photo-abstract-background-32877916.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59184"/>
          <a:stretch/>
        </p:blipFill>
        <p:spPr bwMode="auto">
          <a:xfrm flipV="1">
            <a:off x="-35719" y="0"/>
            <a:ext cx="3083719" cy="687592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04099" y="5105400"/>
            <a:ext cx="3111885" cy="1692337"/>
          </a:xfrm>
          <a:prstGeom prst="rect">
            <a:avLst/>
          </a:prstGeom>
        </p:spPr>
      </p:pic>
      <p:pic>
        <p:nvPicPr>
          <p:cNvPr id="10243" name="Picture 3" descr="C:\Users\MargieC.EAAB\AppData\Local\Microsoft\Windows\Temporary Internet Files\Content.Outlook\QYI5UEU2\dhs_log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1671" y="5257800"/>
            <a:ext cx="4222493" cy="15399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bwMode="auto">
          <a:xfrm>
            <a:off x="1582340" y="0"/>
            <a:ext cx="7561660" cy="2057400"/>
          </a:xfrm>
          <a:prstGeom prst="rect">
            <a:avLst/>
          </a:prstGeom>
          <a:no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smtClean="0">
              <a:ln>
                <a:noFill/>
              </a:ln>
              <a:solidFill>
                <a:srgbClr val="009900"/>
              </a:solidFill>
              <a:effectLst>
                <a:outerShdw blurRad="38100" dist="38100" dir="2700000" algn="tl">
                  <a:srgbClr val="000000">
                    <a:alpha val="43137"/>
                  </a:srgbClr>
                </a:outerShdw>
              </a:effectLst>
              <a:latin typeface="Arial" charset="0"/>
            </a:endParaRPr>
          </a:p>
        </p:txBody>
      </p:sp>
      <p:sp>
        <p:nvSpPr>
          <p:cNvPr id="2050" name="Text Box 2"/>
          <p:cNvSpPr txBox="1">
            <a:spLocks noChangeArrowheads="1"/>
          </p:cNvSpPr>
          <p:nvPr/>
        </p:nvSpPr>
        <p:spPr bwMode="auto">
          <a:xfrm>
            <a:off x="1582340" y="1120596"/>
            <a:ext cx="7308141" cy="2246769"/>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3600" b="1" dirty="0" smtClean="0">
                <a:latin typeface="Times New Roman" panose="02020603050405020304" pitchFamily="18" charset="0"/>
                <a:cs typeface="Times New Roman" panose="02020603050405020304" pitchFamily="18" charset="0"/>
              </a:rPr>
              <a:t>Estate Agency Affairs Board</a:t>
            </a:r>
            <a:endParaRPr lang="en-US" sz="2600" b="1" dirty="0" smtClean="0">
              <a:latin typeface="Times New Roman" panose="02020603050405020304" pitchFamily="18" charset="0"/>
              <a:cs typeface="Times New Roman" panose="02020603050405020304" pitchFamily="18" charset="0"/>
            </a:endParaRPr>
          </a:p>
          <a:p>
            <a:pPr algn="ctr">
              <a:spcBef>
                <a:spcPct val="50000"/>
              </a:spcBef>
            </a:pPr>
            <a:r>
              <a:rPr lang="en-US" sz="2600" b="1" dirty="0" smtClean="0">
                <a:latin typeface="Times New Roman" panose="02020603050405020304" pitchFamily="18" charset="0"/>
                <a:cs typeface="Times New Roman" panose="02020603050405020304" pitchFamily="18" charset="0"/>
              </a:rPr>
              <a:t>STRATEGIC PLAN (2014-2019) and APP(2017-18)</a:t>
            </a:r>
          </a:p>
          <a:p>
            <a:pPr algn="ctr">
              <a:spcBef>
                <a:spcPct val="50000"/>
              </a:spcBef>
            </a:pPr>
            <a:r>
              <a:rPr lang="en-US" sz="2600" b="1" dirty="0" smtClean="0">
                <a:latin typeface="Times New Roman" panose="02020603050405020304" pitchFamily="18" charset="0"/>
                <a:cs typeface="Times New Roman" panose="02020603050405020304" pitchFamily="18" charset="0"/>
              </a:rPr>
              <a:t>Portfolio Committee Presentation</a:t>
            </a: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4BE753C1-4E2D-478C-81F3-1BCD86E85B7B}"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2461760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 Primary Mandate</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10</a:t>
            </a:fld>
            <a:endParaRPr lang="en-US" dirty="0">
              <a:solidFill>
                <a:srgbClr val="000000"/>
              </a:solidFill>
            </a:endParaRPr>
          </a:p>
        </p:txBody>
      </p:sp>
      <p:sp>
        <p:nvSpPr>
          <p:cNvPr id="7" name="Rectangle 6"/>
          <p:cNvSpPr/>
          <p:nvPr/>
        </p:nvSpPr>
        <p:spPr>
          <a:xfrm>
            <a:off x="304800" y="1066800"/>
            <a:ext cx="8153400" cy="1595309"/>
          </a:xfrm>
          <a:prstGeom prst="rect">
            <a:avLst/>
          </a:prstGeom>
        </p:spPr>
        <p:txBody>
          <a:bodyPr wrap="square">
            <a:spAutoFit/>
          </a:bodyPr>
          <a:lstStyle/>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
        <p:nvSpPr>
          <p:cNvPr id="5" name="Rectangle 4"/>
          <p:cNvSpPr/>
          <p:nvPr/>
        </p:nvSpPr>
        <p:spPr>
          <a:xfrm>
            <a:off x="304800" y="1295399"/>
            <a:ext cx="8001000" cy="4247317"/>
          </a:xfrm>
          <a:prstGeom prst="rect">
            <a:avLst/>
          </a:prstGeom>
        </p:spPr>
        <p:txBody>
          <a:bodyPr wrap="square">
            <a:spAutoFit/>
          </a:bodyPr>
          <a:lstStyle/>
          <a:p>
            <a:r>
              <a:rPr lang="en-US" dirty="0"/>
              <a:t>The primary mandate of the EAAB in respect of the Estate Agency Affairs Act is to</a:t>
            </a:r>
            <a:r>
              <a:rPr lang="en-US" dirty="0" smtClean="0"/>
              <a:t>:</a:t>
            </a:r>
          </a:p>
          <a:p>
            <a:endParaRPr lang="en-US" dirty="0"/>
          </a:p>
          <a:p>
            <a:pPr marL="285750" lvl="0" indent="-285750">
              <a:lnSpc>
                <a:spcPct val="150000"/>
              </a:lnSpc>
              <a:buFont typeface="Arial" panose="020B0604020202020204" pitchFamily="34" charset="0"/>
              <a:buChar char="•"/>
            </a:pPr>
            <a:r>
              <a:rPr lang="en-US" dirty="0"/>
              <a:t>Regulate, maintain and promote the standard of conduct of estate agents having due regard to the public interest; </a:t>
            </a:r>
          </a:p>
          <a:p>
            <a:pPr marL="285750" lvl="0" indent="-285750">
              <a:lnSpc>
                <a:spcPct val="150000"/>
              </a:lnSpc>
              <a:buFont typeface="Arial" panose="020B0604020202020204" pitchFamily="34" charset="0"/>
              <a:buChar char="•"/>
            </a:pPr>
            <a:r>
              <a:rPr lang="en-US" dirty="0"/>
              <a:t>Issue fidelity fund certificates to qualifying applicants; </a:t>
            </a:r>
          </a:p>
          <a:p>
            <a:pPr marL="285750" lvl="0" indent="-285750">
              <a:lnSpc>
                <a:spcPct val="150000"/>
              </a:lnSpc>
              <a:buFont typeface="Arial" panose="020B0604020202020204" pitchFamily="34" charset="0"/>
              <a:buChar char="•"/>
            </a:pPr>
            <a:r>
              <a:rPr lang="en-US" dirty="0"/>
              <a:t>Prescribe the standard of education and training of estate agents;  </a:t>
            </a:r>
          </a:p>
          <a:p>
            <a:pPr marL="285750" lvl="0" indent="-285750">
              <a:lnSpc>
                <a:spcPct val="150000"/>
              </a:lnSpc>
              <a:buFont typeface="Arial" panose="020B0604020202020204" pitchFamily="34" charset="0"/>
              <a:buChar char="•"/>
            </a:pPr>
            <a:r>
              <a:rPr lang="en-US" dirty="0"/>
              <a:t>Investigate complaints against estate agents and institute disciplinary proceedings against offending estate agents where required; and</a:t>
            </a:r>
          </a:p>
          <a:p>
            <a:pPr marL="285750" lvl="0" indent="-285750">
              <a:lnSpc>
                <a:spcPct val="150000"/>
              </a:lnSpc>
              <a:buFont typeface="Arial" panose="020B0604020202020204" pitchFamily="34" charset="0"/>
              <a:buChar char="•"/>
            </a:pPr>
            <a:r>
              <a:rPr lang="en-US" dirty="0"/>
              <a:t>Manage and control the Estate Agents Fidelity Fund. </a:t>
            </a:r>
          </a:p>
          <a:p>
            <a:pPr algn="just">
              <a:lnSpc>
                <a:spcPct val="150000"/>
              </a:lnSpc>
              <a:spcAft>
                <a:spcPts val="100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13584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-Secondary Mandate</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11</a:t>
            </a:fld>
            <a:endParaRPr lang="en-US" dirty="0">
              <a:solidFill>
                <a:srgbClr val="000000"/>
              </a:solidFill>
            </a:endParaRPr>
          </a:p>
        </p:txBody>
      </p:sp>
      <p:sp>
        <p:nvSpPr>
          <p:cNvPr id="7" name="Rectangle 6"/>
          <p:cNvSpPr/>
          <p:nvPr/>
        </p:nvSpPr>
        <p:spPr>
          <a:xfrm>
            <a:off x="304800" y="1066800"/>
            <a:ext cx="8153400" cy="1595309"/>
          </a:xfrm>
          <a:prstGeom prst="rect">
            <a:avLst/>
          </a:prstGeom>
        </p:spPr>
        <p:txBody>
          <a:bodyPr wrap="square">
            <a:spAutoFit/>
          </a:bodyPr>
          <a:lstStyle/>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
        <p:nvSpPr>
          <p:cNvPr id="5" name="Rectangle 4"/>
          <p:cNvSpPr/>
          <p:nvPr/>
        </p:nvSpPr>
        <p:spPr>
          <a:xfrm>
            <a:off x="304800" y="1295399"/>
            <a:ext cx="8001000" cy="2255105"/>
          </a:xfrm>
          <a:prstGeom prst="rect">
            <a:avLst/>
          </a:prstGeom>
        </p:spPr>
        <p:txBody>
          <a:bodyPr wrap="square">
            <a:spAutoFit/>
          </a:bodyPr>
          <a:lstStyle/>
          <a:p>
            <a:pPr algn="just">
              <a:lnSpc>
                <a:spcPct val="150000"/>
              </a:lnSpc>
              <a:spcAft>
                <a:spcPts val="1000"/>
              </a:spcAft>
            </a:pPr>
            <a:r>
              <a:rPr lang="en-US" dirty="0"/>
              <a:t>The EAAB is the Supervisory Body of the estate agency profession pursuant to the </a:t>
            </a:r>
            <a:r>
              <a:rPr lang="en-US" dirty="0" err="1" smtClean="0"/>
              <a:t>Financia</a:t>
            </a:r>
            <a:r>
              <a:rPr lang="en-US" dirty="0" smtClean="0"/>
              <a:t> </a:t>
            </a:r>
            <a:r>
              <a:rPr lang="en-US" dirty="0"/>
              <a:t>Intelligence Centre Act and is obliged to take all steps required to prevent; alternatively, identify and   report on, anti-money laundering and terrorist financing activities in the Estate Agents sector.</a:t>
            </a:r>
          </a:p>
          <a:p>
            <a:pPr algn="just">
              <a:lnSpc>
                <a:spcPct val="150000"/>
              </a:lnSpc>
              <a:spcAft>
                <a:spcPts val="100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92830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 MTSF</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12</a:t>
            </a:fld>
            <a:endParaRPr lang="en-US" dirty="0">
              <a:solidFill>
                <a:srgbClr val="000000"/>
              </a:solidFill>
            </a:endParaRPr>
          </a:p>
        </p:txBody>
      </p:sp>
      <p:sp>
        <p:nvSpPr>
          <p:cNvPr id="7" name="Rectangle 6"/>
          <p:cNvSpPr/>
          <p:nvPr/>
        </p:nvSpPr>
        <p:spPr>
          <a:xfrm>
            <a:off x="304800" y="1066800"/>
            <a:ext cx="8153400" cy="1595309"/>
          </a:xfrm>
          <a:prstGeom prst="rect">
            <a:avLst/>
          </a:prstGeom>
        </p:spPr>
        <p:txBody>
          <a:bodyPr wrap="square">
            <a:spAutoFit/>
          </a:bodyPr>
          <a:lstStyle/>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
        <p:nvSpPr>
          <p:cNvPr id="5" name="Rectangle 4"/>
          <p:cNvSpPr/>
          <p:nvPr/>
        </p:nvSpPr>
        <p:spPr>
          <a:xfrm>
            <a:off x="304800" y="1295399"/>
            <a:ext cx="8001000" cy="464871"/>
          </a:xfrm>
          <a:prstGeom prst="rect">
            <a:avLst/>
          </a:prstGeom>
        </p:spPr>
        <p:txBody>
          <a:bodyPr wrap="square">
            <a:spAutoFit/>
          </a:bodyPr>
          <a:lstStyle/>
          <a:p>
            <a:pPr algn="just">
              <a:lnSpc>
                <a:spcPct val="150000"/>
              </a:lnSpc>
              <a:spcAft>
                <a:spcPts val="100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81000" y="914400"/>
            <a:ext cx="8077200" cy="4791055"/>
          </a:xfrm>
          <a:prstGeom prst="rect">
            <a:avLst/>
          </a:prstGeom>
        </p:spPr>
        <p:txBody>
          <a:bodyPr wrap="square">
            <a:spAutoFit/>
          </a:bodyPr>
          <a:lstStyle/>
          <a:p>
            <a:pPr algn="just">
              <a:lnSpc>
                <a:spcPct val="150000"/>
              </a:lnSpc>
              <a:spcAft>
                <a:spcPts val="1000"/>
              </a:spcAft>
            </a:pPr>
            <a:r>
              <a:rPr lang="en-US" dirty="0">
                <a:latin typeface="Arial" panose="020B0604020202020204" pitchFamily="34" charset="0"/>
                <a:ea typeface="MS Mincho"/>
                <a:cs typeface="Cordia New"/>
              </a:rPr>
              <a:t>The expanded mandate of EAAB in respect of National Development Plan 2030 Vision and Trajectory is reflected in Outcome Number 8 which refers to Sustainable and Improved Quality of Household Life. In respect of MTSF sub-outcome 2, Department of Human settlement is required to ensure a sustainable residential property market. Based on this strategic outcome, EAAB is responsible for the following:</a:t>
            </a:r>
            <a:endParaRPr lang="en-US" dirty="0">
              <a:latin typeface="Calibri" panose="020F0502020204030204" pitchFamily="34" charset="0"/>
              <a:ea typeface="MS Mincho"/>
              <a:cs typeface="Cordia New"/>
            </a:endParaRPr>
          </a:p>
          <a:p>
            <a:pPr marL="342900" marR="0" lvl="0" indent="-342900" algn="just">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MS Mincho"/>
                <a:cs typeface="Cordia New"/>
              </a:rPr>
              <a:t>Intensify homeownership induction </a:t>
            </a:r>
            <a:r>
              <a:rPr lang="en-US" dirty="0" err="1">
                <a:latin typeface="Arial" panose="020B0604020202020204" pitchFamily="34" charset="0"/>
                <a:ea typeface="MS Mincho"/>
                <a:cs typeface="Cordia New"/>
              </a:rPr>
              <a:t>programmes</a:t>
            </a:r>
            <a:r>
              <a:rPr lang="en-US" dirty="0">
                <a:latin typeface="Arial" panose="020B0604020202020204" pitchFamily="34" charset="0"/>
                <a:ea typeface="MS Mincho"/>
                <a:cs typeface="Cordia New"/>
              </a:rPr>
              <a:t> for affordable housing market.</a:t>
            </a:r>
            <a:endParaRPr lang="en-US" dirty="0">
              <a:latin typeface="Calibri" panose="020F0502020204030204" pitchFamily="34" charset="0"/>
              <a:ea typeface="MS Mincho"/>
              <a:cs typeface="Cordia New"/>
            </a:endParaRPr>
          </a:p>
          <a:p>
            <a:pPr marL="342900" marR="0" lvl="0" indent="-342900" algn="just">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MS Mincho"/>
                <a:cs typeface="Cordia New"/>
              </a:rPr>
              <a:t>Establish transactional support for affordable housing market.</a:t>
            </a:r>
            <a:endParaRPr lang="en-US" dirty="0">
              <a:latin typeface="Calibri" panose="020F0502020204030204" pitchFamily="34" charset="0"/>
              <a:ea typeface="MS Mincho"/>
              <a:cs typeface="Cordia New"/>
            </a:endParaRPr>
          </a:p>
          <a:p>
            <a:pPr marL="342900" marR="0" lvl="0" indent="-342900" algn="just">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MS Mincho"/>
                <a:cs typeface="Cordia New"/>
              </a:rPr>
              <a:t>Monitor and reporting transactions in the secondary housing subsidy market</a:t>
            </a:r>
            <a:r>
              <a:rPr lang="en-US" dirty="0" smtClean="0">
                <a:latin typeface="Arial" panose="020B0604020202020204" pitchFamily="34" charset="0"/>
                <a:ea typeface="MS Mincho"/>
                <a:cs typeface="Cordia New"/>
              </a:rPr>
              <a:t>.</a:t>
            </a:r>
            <a:endParaRPr lang="en-US" dirty="0">
              <a:latin typeface="Calibri" panose="020F0502020204030204" pitchFamily="34" charset="0"/>
              <a:ea typeface="MS Mincho"/>
              <a:cs typeface="Cordia New"/>
            </a:endParaRPr>
          </a:p>
        </p:txBody>
      </p:sp>
    </p:spTree>
    <p:extLst>
      <p:ext uri="{BB962C8B-B14F-4D97-AF65-F5344CB8AC3E}">
        <p14:creationId xmlns:p14="http://schemas.microsoft.com/office/powerpoint/2010/main" xmlns="" val="1266922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 MTSF</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13</a:t>
            </a:fld>
            <a:endParaRPr lang="en-US" dirty="0">
              <a:solidFill>
                <a:srgbClr val="000000"/>
              </a:solidFill>
            </a:endParaRPr>
          </a:p>
        </p:txBody>
      </p:sp>
      <p:sp>
        <p:nvSpPr>
          <p:cNvPr id="7" name="Rectangle 6"/>
          <p:cNvSpPr/>
          <p:nvPr/>
        </p:nvSpPr>
        <p:spPr>
          <a:xfrm>
            <a:off x="304800" y="1066800"/>
            <a:ext cx="8153400" cy="1595309"/>
          </a:xfrm>
          <a:prstGeom prst="rect">
            <a:avLst/>
          </a:prstGeom>
        </p:spPr>
        <p:txBody>
          <a:bodyPr wrap="square">
            <a:spAutoFit/>
          </a:bodyPr>
          <a:lstStyle/>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
        <p:nvSpPr>
          <p:cNvPr id="5" name="Rectangle 4"/>
          <p:cNvSpPr/>
          <p:nvPr/>
        </p:nvSpPr>
        <p:spPr>
          <a:xfrm>
            <a:off x="304800" y="1295399"/>
            <a:ext cx="8001000" cy="464871"/>
          </a:xfrm>
          <a:prstGeom prst="rect">
            <a:avLst/>
          </a:prstGeom>
        </p:spPr>
        <p:txBody>
          <a:bodyPr wrap="square">
            <a:spAutoFit/>
          </a:bodyPr>
          <a:lstStyle/>
          <a:p>
            <a:pPr algn="just">
              <a:lnSpc>
                <a:spcPct val="150000"/>
              </a:lnSpc>
              <a:spcAft>
                <a:spcPts val="100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81000" y="914400"/>
            <a:ext cx="8077200" cy="2585323"/>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n-US" dirty="0" smtClean="0">
                <a:latin typeface="Arial" panose="020B0604020202020204" pitchFamily="34" charset="0"/>
                <a:ea typeface="MS Mincho"/>
                <a:cs typeface="Cordia New"/>
              </a:rPr>
              <a:t>Collect </a:t>
            </a:r>
            <a:r>
              <a:rPr lang="en-US" dirty="0">
                <a:latin typeface="Arial" panose="020B0604020202020204" pitchFamily="34" charset="0"/>
                <a:ea typeface="MS Mincho"/>
                <a:cs typeface="Cordia New"/>
              </a:rPr>
              <a:t>analyses and disseminate information on property trends and values in the affordable housing market.</a:t>
            </a:r>
            <a:endParaRPr lang="en-US" dirty="0">
              <a:latin typeface="Calibri" panose="020F0502020204030204" pitchFamily="34" charset="0"/>
              <a:ea typeface="MS Mincho"/>
              <a:cs typeface="Cordia New"/>
            </a:endParaRPr>
          </a:p>
          <a:p>
            <a:pPr marL="342900" marR="0" lvl="0" indent="-342900" algn="just">
              <a:lnSpc>
                <a:spcPct val="150000"/>
              </a:lnSpc>
              <a:spcBef>
                <a:spcPts val="0"/>
              </a:spcBef>
              <a:spcAft>
                <a:spcPts val="0"/>
              </a:spcAft>
              <a:buFont typeface="Symbol" panose="05050102010706020507" pitchFamily="18" charset="2"/>
              <a:buChar char=""/>
            </a:pPr>
            <a:r>
              <a:rPr lang="en-US" dirty="0">
                <a:latin typeface="Arial" panose="020B0604020202020204" pitchFamily="34" charset="0"/>
                <a:ea typeface="MS Mincho"/>
                <a:cs typeface="Cordia New"/>
              </a:rPr>
              <a:t>Develop policy and administration systems that support individual transactions in the affordable secondary housing market.</a:t>
            </a:r>
            <a:endParaRPr lang="en-US" dirty="0">
              <a:latin typeface="Calibri" panose="020F0502020204030204" pitchFamily="34" charset="0"/>
              <a:ea typeface="MS Mincho"/>
              <a:cs typeface="Cordia New"/>
            </a:endParaRPr>
          </a:p>
          <a:p>
            <a:pPr marL="342900" marR="0" lvl="0" indent="-342900" algn="just">
              <a:lnSpc>
                <a:spcPct val="150000"/>
              </a:lnSpc>
              <a:spcBef>
                <a:spcPts val="0"/>
              </a:spcBef>
              <a:spcAft>
                <a:spcPts val="1000"/>
              </a:spcAft>
              <a:buFont typeface="Symbol" panose="05050102010706020507" pitchFamily="18" charset="2"/>
              <a:buChar char=""/>
            </a:pPr>
            <a:r>
              <a:rPr lang="en-US" dirty="0">
                <a:latin typeface="Arial" panose="020B0604020202020204" pitchFamily="34" charset="0"/>
                <a:ea typeface="MS Mincho"/>
                <a:cs typeface="Cordia New"/>
              </a:rPr>
              <a:t>Issuing of title deeds to form part of housing development process. This includes pre-1994 and post-1994 backlog.</a:t>
            </a:r>
            <a:endParaRPr lang="en-US"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xmlns="" val="2418898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Oriented Outcome Goals </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graphicFrame>
        <p:nvGraphicFramePr>
          <p:cNvPr id="5" name="Table 4"/>
          <p:cNvGraphicFramePr>
            <a:graphicFrameLocks noGrp="1"/>
          </p:cNvGraphicFramePr>
          <p:nvPr>
            <p:extLst/>
          </p:nvPr>
        </p:nvGraphicFramePr>
        <p:xfrm>
          <a:off x="228600" y="1371600"/>
          <a:ext cx="8305800" cy="4267200"/>
        </p:xfrm>
        <a:graphic>
          <a:graphicData uri="http://schemas.openxmlformats.org/drawingml/2006/table">
            <a:tbl>
              <a:tblPr firstRow="1" bandRow="1">
                <a:tableStyleId>{7DF18680-E054-41AD-8BC1-D1AEF772440D}</a:tableStyleId>
              </a:tblPr>
              <a:tblGrid>
                <a:gridCol w="2917743"/>
                <a:gridCol w="5388057"/>
              </a:tblGrid>
              <a:tr h="592892">
                <a:tc>
                  <a:txBody>
                    <a:bodyPr/>
                    <a:lstStyle/>
                    <a:p>
                      <a:r>
                        <a:rPr lang="en-ZA" sz="1400" b="0" i="1" kern="1200" dirty="0" smtClean="0">
                          <a:solidFill>
                            <a:schemeClr val="tx1"/>
                          </a:solidFill>
                          <a:effectLst/>
                          <a:latin typeface="+mn-lt"/>
                          <a:ea typeface="+mn-ea"/>
                          <a:cs typeface="+mn-cs"/>
                        </a:rPr>
                        <a:t>Strategic Outcome Oriented Goal number 1</a:t>
                      </a:r>
                      <a:endParaRPr lang="en-US" sz="1100"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000" b="0" dirty="0">
                          <a:solidFill>
                            <a:schemeClr val="tx1"/>
                          </a:solidFill>
                          <a:effectLst/>
                          <a:latin typeface="Arial"/>
                          <a:ea typeface="Times New Roman"/>
                          <a:cs typeface="Times New Roman"/>
                        </a:rPr>
                        <a:t> </a:t>
                      </a:r>
                      <a:r>
                        <a:rPr lang="en-ZA" sz="1400" b="0" dirty="0">
                          <a:solidFill>
                            <a:schemeClr val="tx1"/>
                          </a:solidFill>
                          <a:effectLst/>
                          <a:latin typeface="+mn-lt"/>
                          <a:ea typeface="Times New Roman"/>
                          <a:cs typeface="Times New Roman"/>
                        </a:rPr>
                        <a:t>Compliant Estate Agency Sector</a:t>
                      </a:r>
                      <a:r>
                        <a:rPr lang="en-ZA" sz="1600" b="0" dirty="0">
                          <a:solidFill>
                            <a:schemeClr val="tx1"/>
                          </a:solidFill>
                          <a:effectLst/>
                          <a:latin typeface="Arial"/>
                          <a:ea typeface="Times New Roman"/>
                          <a:cs typeface="Times New Roman"/>
                        </a:rPr>
                        <a:t>.</a:t>
                      </a:r>
                      <a:endParaRPr lang="en-US" sz="1600" b="0" dirty="0">
                        <a:solidFill>
                          <a:schemeClr val="tx1"/>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7268">
                <a:tc>
                  <a:txBody>
                    <a:bodyPr/>
                    <a:lstStyle/>
                    <a:p>
                      <a:r>
                        <a:rPr lang="en-ZA" sz="1400" kern="1200" dirty="0" smtClean="0">
                          <a:solidFill>
                            <a:schemeClr val="dk1"/>
                          </a:solidFill>
                          <a:effectLst/>
                          <a:latin typeface="+mn-lt"/>
                          <a:ea typeface="+mn-ea"/>
                          <a:cs typeface="+mn-cs"/>
                        </a:rPr>
                        <a:t>Goal Statement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0" kern="1200" dirty="0" smtClean="0">
                          <a:solidFill>
                            <a:schemeClr val="dk1"/>
                          </a:solidFill>
                          <a:effectLst/>
                          <a:latin typeface="+mn-lt"/>
                          <a:ea typeface="+mn-ea"/>
                          <a:cs typeface="+mn-cs"/>
                        </a:rPr>
                        <a:t>All Estate Agents are compliant with the relevant legislation by 2018/19.</a:t>
                      </a:r>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752">
                <a:tc>
                  <a:txBody>
                    <a:bodyPr/>
                    <a:lstStyle/>
                    <a:p>
                      <a:r>
                        <a:rPr lang="en-ZA" sz="1400" b="0" i="1" kern="1200" dirty="0" smtClean="0">
                          <a:solidFill>
                            <a:schemeClr val="tx1"/>
                          </a:solidFill>
                          <a:effectLst/>
                          <a:latin typeface="+mn-lt"/>
                          <a:ea typeface="+mn-ea"/>
                          <a:cs typeface="+mn-cs"/>
                        </a:rPr>
                        <a:t>Strategic Outcome Oriented Goal number 2</a:t>
                      </a:r>
                      <a:endParaRPr lang="en-US"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0" kern="1200" dirty="0" smtClean="0">
                          <a:solidFill>
                            <a:schemeClr val="dk1"/>
                          </a:solidFill>
                          <a:effectLst/>
                          <a:latin typeface="+mn-lt"/>
                          <a:ea typeface="+mn-ea"/>
                          <a:cs typeface="+mn-cs"/>
                        </a:rPr>
                        <a:t>Consumers are aware and understand all forms of property transactions</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8784">
                <a:tc>
                  <a:txBody>
                    <a:bodyPr/>
                    <a:lstStyle/>
                    <a:p>
                      <a:r>
                        <a:rPr lang="en-ZA" sz="1400" kern="1200" dirty="0" smtClean="0">
                          <a:solidFill>
                            <a:schemeClr val="dk1"/>
                          </a:solidFill>
                          <a:effectLst/>
                          <a:latin typeface="+mn-lt"/>
                          <a:ea typeface="+mn-ea"/>
                          <a:cs typeface="+mn-cs"/>
                        </a:rPr>
                        <a:t>Goal Statement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0" kern="1200" dirty="0" smtClean="0">
                          <a:solidFill>
                            <a:schemeClr val="dk1"/>
                          </a:solidFill>
                          <a:effectLst/>
                          <a:latin typeface="+mn-lt"/>
                          <a:ea typeface="+mn-ea"/>
                          <a:cs typeface="+mn-cs"/>
                        </a:rPr>
                        <a:t>The EAAB will ensure that at least 2 million consumers are made aware of property transactions through appropriate media platforms by the end of 2018/19.</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752">
                <a:tc>
                  <a:txBody>
                    <a:bodyPr/>
                    <a:lstStyle/>
                    <a:p>
                      <a:r>
                        <a:rPr lang="en-ZA" sz="1400" b="0" i="1" kern="1200" dirty="0" smtClean="0">
                          <a:solidFill>
                            <a:schemeClr val="tx1"/>
                          </a:solidFill>
                          <a:effectLst/>
                          <a:latin typeface="+mn-lt"/>
                          <a:ea typeface="+mn-ea"/>
                          <a:cs typeface="+mn-cs"/>
                        </a:rPr>
                        <a:t>Strategic Outcome Oriented Goal number 3</a:t>
                      </a:r>
                      <a:endParaRPr lang="en-US"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dk1"/>
                          </a:solidFill>
                          <a:effectLst/>
                          <a:latin typeface="+mn-lt"/>
                          <a:ea typeface="+mn-ea"/>
                          <a:cs typeface="+mn-cs"/>
                        </a:rPr>
                        <a:t>Sustainable Fidelity Fund for property consumer claims.</a:t>
                      </a:r>
                      <a:endParaRPr lang="en-US" sz="1400" b="0" kern="1200" dirty="0" smtClean="0">
                        <a:solidFill>
                          <a:schemeClr val="dk1"/>
                        </a:solidFill>
                        <a:effectLst/>
                        <a:latin typeface="+mn-lt"/>
                        <a:ea typeface="+mn-ea"/>
                        <a:cs typeface="+mn-cs"/>
                      </a:endParaRPr>
                    </a:p>
                    <a:p>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752">
                <a:tc>
                  <a:txBody>
                    <a:bodyPr/>
                    <a:lstStyle/>
                    <a:p>
                      <a:r>
                        <a:rPr lang="en-ZA" sz="1400" kern="1200" dirty="0" smtClean="0">
                          <a:solidFill>
                            <a:schemeClr val="dk1"/>
                          </a:solidFill>
                          <a:effectLst/>
                          <a:latin typeface="+mn-lt"/>
                          <a:ea typeface="+mn-ea"/>
                          <a:cs typeface="+mn-cs"/>
                        </a:rPr>
                        <a:t>Goal Statement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0" kern="1200" dirty="0" smtClean="0">
                          <a:solidFill>
                            <a:schemeClr val="dk1"/>
                          </a:solidFill>
                          <a:effectLst/>
                          <a:latin typeface="+mn-lt"/>
                          <a:ea typeface="+mn-ea"/>
                          <a:cs typeface="+mn-cs"/>
                        </a:rPr>
                        <a:t>The EAAB will continue to </a:t>
                      </a:r>
                      <a:r>
                        <a:rPr lang="en-ZA" sz="1400" b="0" i="1" kern="1200" dirty="0" smtClean="0">
                          <a:solidFill>
                            <a:schemeClr val="dk1"/>
                          </a:solidFill>
                          <a:effectLst/>
                          <a:latin typeface="+mn-lt"/>
                          <a:ea typeface="+mn-ea"/>
                          <a:cs typeface="+mn-cs"/>
                        </a:rPr>
                        <a:t>ensure</a:t>
                      </a:r>
                      <a:r>
                        <a:rPr lang="en-ZA" sz="1400" b="0" kern="1200" dirty="0" smtClean="0">
                          <a:solidFill>
                            <a:schemeClr val="dk1"/>
                          </a:solidFill>
                          <a:effectLst/>
                          <a:latin typeface="+mn-lt"/>
                          <a:ea typeface="+mn-ea"/>
                          <a:cs typeface="+mn-cs"/>
                        </a:rPr>
                        <a:t> that the Fidelity Fund is efficiently and effectively </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xmlns="" val="3919008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153400" cy="838200"/>
          </a:xfrm>
        </p:spPr>
        <p:txBody>
          <a:bodyPr/>
          <a:lstStyle/>
          <a:p>
            <a:r>
              <a:rPr lang="en-US" sz="2400" b="0" dirty="0" smtClean="0">
                <a:solidFill>
                  <a:schemeClr val="tx1"/>
                </a:solidFill>
                <a:effectLst/>
                <a:cs typeface="Times New Roman" panose="02020603050405020304" pitchFamily="18" charset="0"/>
              </a:rPr>
              <a:t>Strategic Oriented Outcome Goals </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553200" y="6248400"/>
            <a:ext cx="2133600" cy="476250"/>
          </a:xfrm>
        </p:spPr>
        <p:txBody>
          <a:bodyPr/>
          <a:lstStyle/>
          <a:p>
            <a:pPr>
              <a:defRPr/>
            </a:pPr>
            <a:r>
              <a:rPr lang="en-US" dirty="0" smtClean="0">
                <a:solidFill>
                  <a:srgbClr val="000000"/>
                </a:solidFill>
              </a:rPr>
              <a:t>3</a:t>
            </a:r>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524320033"/>
              </p:ext>
            </p:extLst>
          </p:nvPr>
        </p:nvGraphicFramePr>
        <p:xfrm>
          <a:off x="228600" y="1524000"/>
          <a:ext cx="8229600" cy="3429000"/>
        </p:xfrm>
        <a:graphic>
          <a:graphicData uri="http://schemas.openxmlformats.org/drawingml/2006/table">
            <a:tbl>
              <a:tblPr firstRow="1" bandRow="1">
                <a:tableStyleId>{7DF18680-E054-41AD-8BC1-D1AEF772440D}</a:tableStyleId>
              </a:tblPr>
              <a:tblGrid>
                <a:gridCol w="2891692"/>
                <a:gridCol w="5337908"/>
              </a:tblGrid>
              <a:tr h="670650">
                <a:tc>
                  <a:txBody>
                    <a:bodyPr/>
                    <a:lstStyle/>
                    <a:p>
                      <a:r>
                        <a:rPr lang="en-ZA" sz="1400" b="0" i="1" kern="1200" dirty="0" smtClean="0">
                          <a:solidFill>
                            <a:schemeClr val="tx1"/>
                          </a:solidFill>
                          <a:effectLst/>
                          <a:latin typeface="+mn-lt"/>
                          <a:ea typeface="+mn-ea"/>
                          <a:cs typeface="+mn-cs"/>
                        </a:rPr>
                        <a:t>Strategic Outcome Oriented Goal number 4</a:t>
                      </a:r>
                      <a:endParaRPr lang="en-US"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ZA" sz="1400" b="0" dirty="0">
                          <a:solidFill>
                            <a:schemeClr val="tx1"/>
                          </a:solidFill>
                          <a:effectLst/>
                          <a:latin typeface="+mn-lt"/>
                          <a:ea typeface="Times New Roman"/>
                          <a:cs typeface="Times New Roman"/>
                        </a:rPr>
                        <a:t>Professional and capacitated Estate Agency Sector.</a:t>
                      </a:r>
                      <a:endParaRPr lang="en-US" sz="14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6802">
                <a:tc>
                  <a:txBody>
                    <a:bodyPr/>
                    <a:lstStyle/>
                    <a:p>
                      <a:r>
                        <a:rPr lang="en-ZA" sz="1400" kern="1200" dirty="0" smtClean="0">
                          <a:solidFill>
                            <a:schemeClr val="dk1"/>
                          </a:solidFill>
                          <a:effectLst/>
                          <a:latin typeface="+mn-lt"/>
                          <a:ea typeface="+mn-ea"/>
                          <a:cs typeface="+mn-cs"/>
                        </a:rPr>
                        <a:t>Goal Statement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0" kern="1200" dirty="0" smtClean="0">
                          <a:solidFill>
                            <a:schemeClr val="tx1"/>
                          </a:solidFill>
                          <a:effectLst/>
                          <a:latin typeface="+mn-lt"/>
                          <a:ea typeface="+mn-ea"/>
                          <a:cs typeface="+mn-cs"/>
                        </a:rPr>
                        <a:t>The EAAB will ensure that 100% of the registered estate agents are fully qualified in terms of legislative requirements by the end of 2018/19.</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650">
                <a:tc>
                  <a:txBody>
                    <a:bodyPr/>
                    <a:lstStyle/>
                    <a:p>
                      <a:r>
                        <a:rPr lang="en-ZA" sz="1400" b="0" i="1" kern="1200" dirty="0" smtClean="0">
                          <a:solidFill>
                            <a:schemeClr val="tx1"/>
                          </a:solidFill>
                          <a:effectLst/>
                          <a:latin typeface="+mn-lt"/>
                          <a:ea typeface="+mn-ea"/>
                          <a:cs typeface="+mn-cs"/>
                        </a:rPr>
                        <a:t>Strategic Outcome Oriented Goal number 5</a:t>
                      </a:r>
                      <a:endParaRPr lang="en-US" sz="14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0" kern="1200" dirty="0" smtClean="0">
                          <a:solidFill>
                            <a:schemeClr val="tx1"/>
                          </a:solidFill>
                          <a:effectLst/>
                          <a:latin typeface="+mn-lt"/>
                          <a:ea typeface="+mn-ea"/>
                          <a:cs typeface="+mn-cs"/>
                        </a:rPr>
                        <a:t>Transformed Estate Agency Sector</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0898">
                <a:tc>
                  <a:txBody>
                    <a:bodyPr/>
                    <a:lstStyle/>
                    <a:p>
                      <a:r>
                        <a:rPr lang="en-ZA" sz="1400" kern="1200" dirty="0" smtClean="0">
                          <a:solidFill>
                            <a:schemeClr val="dk1"/>
                          </a:solidFill>
                          <a:effectLst/>
                          <a:latin typeface="+mn-lt"/>
                          <a:ea typeface="+mn-ea"/>
                          <a:cs typeface="+mn-cs"/>
                        </a:rPr>
                        <a:t>Goal Statement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400" b="0" kern="1200" dirty="0" smtClean="0">
                          <a:solidFill>
                            <a:schemeClr val="tx1"/>
                          </a:solidFill>
                          <a:effectLst/>
                          <a:latin typeface="+mn-lt"/>
                          <a:ea typeface="+mn-ea"/>
                          <a:cs typeface="+mn-cs"/>
                        </a:rPr>
                        <a:t>EAAB will develop and implement programmes to accelater the achievement of 30% participation of previously disadvantaged background in the Profession of Estate Agents</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18885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PRIORITIES FOR 2017/18</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16</a:t>
            </a:fld>
            <a:endParaRPr lang="en-US" dirty="0">
              <a:solidFill>
                <a:srgbClr val="000000"/>
              </a:solidFill>
            </a:endParaRPr>
          </a:p>
        </p:txBody>
      </p:sp>
      <p:sp>
        <p:nvSpPr>
          <p:cNvPr id="7" name="Rectangle 6"/>
          <p:cNvSpPr/>
          <p:nvPr/>
        </p:nvSpPr>
        <p:spPr>
          <a:xfrm>
            <a:off x="228600" y="1066800"/>
            <a:ext cx="8153400" cy="1595309"/>
          </a:xfrm>
          <a:prstGeom prst="rect">
            <a:avLst/>
          </a:prstGeom>
        </p:spPr>
        <p:txBody>
          <a:bodyPr wrap="square">
            <a:spAutoFit/>
          </a:bodyPr>
          <a:lstStyle/>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
        <p:nvSpPr>
          <p:cNvPr id="5" name="Rectangle 4"/>
          <p:cNvSpPr/>
          <p:nvPr/>
        </p:nvSpPr>
        <p:spPr>
          <a:xfrm>
            <a:off x="304800" y="1295399"/>
            <a:ext cx="8001000" cy="464871"/>
          </a:xfrm>
          <a:prstGeom prst="rect">
            <a:avLst/>
          </a:prstGeom>
        </p:spPr>
        <p:txBody>
          <a:bodyPr wrap="square">
            <a:spAutoFit/>
          </a:bodyPr>
          <a:lstStyle/>
          <a:p>
            <a:pPr algn="just">
              <a:lnSpc>
                <a:spcPct val="150000"/>
              </a:lnSpc>
              <a:spcAft>
                <a:spcPts val="1000"/>
              </a:spcAft>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81000" y="1988870"/>
            <a:ext cx="8077200" cy="3000821"/>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Assistance of DHS in the eradication of title deeds backlog by 2019.</a:t>
            </a:r>
          </a:p>
          <a:p>
            <a:pPr marL="342900" marR="0" lvl="0" indent="-342900" algn="just">
              <a:lnSpc>
                <a:spcPct val="150000"/>
              </a:lnSpc>
              <a:spcBef>
                <a:spcPts val="0"/>
              </a:spcBef>
              <a:spcAft>
                <a:spcPts val="0"/>
              </a:spcAft>
              <a:buFont typeface="Symbol" panose="05050102010706020507" pitchFamily="18" charset="2"/>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Implementation of Research unit within EAAB to support transactional support function and  gain an understanding of illegal trading Estate Agents.</a:t>
            </a:r>
          </a:p>
          <a:p>
            <a:pPr marL="342900" marR="0" lvl="0" indent="-342900" algn="just">
              <a:lnSpc>
                <a:spcPct val="150000"/>
              </a:lnSpc>
              <a:spcBef>
                <a:spcPts val="0"/>
              </a:spcBef>
              <a:spcAft>
                <a:spcPts val="0"/>
              </a:spcAft>
              <a:buFont typeface="Symbol" panose="05050102010706020507" pitchFamily="18" charset="2"/>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Implementation of  new Transformation function activities and outputs.</a:t>
            </a:r>
          </a:p>
          <a:p>
            <a:pPr marL="342900" marR="0" lvl="0" indent="-342900" algn="just">
              <a:lnSpc>
                <a:spcPct val="150000"/>
              </a:lnSpc>
              <a:spcBef>
                <a:spcPts val="0"/>
              </a:spcBef>
              <a:spcAft>
                <a:spcPts val="0"/>
              </a:spcAft>
              <a:buFont typeface="Symbol" panose="05050102010706020507" pitchFamily="18" charset="2"/>
              <a:buChar char=""/>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Ensuring that MTSF targets relating to EAAB are achieved. </a:t>
            </a:r>
          </a:p>
          <a:p>
            <a:pPr marL="342900" marR="0" lvl="0" indent="-342900" algn="just">
              <a:lnSpc>
                <a:spcPct val="150000"/>
              </a:lnSpc>
              <a:spcBef>
                <a:spcPts val="0"/>
              </a:spcBef>
              <a:spcAft>
                <a:spcPts val="0"/>
              </a:spcAft>
              <a:buFont typeface="Symbol" panose="05050102010706020507" pitchFamily="18" charset="2"/>
              <a:buChar char=""/>
            </a:pP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Finalisation</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of Property practitioners Bill.</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739864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602599885"/>
              </p:ext>
            </p:extLst>
          </p:nvPr>
        </p:nvGraphicFramePr>
        <p:xfrm>
          <a:off x="0" y="533400"/>
          <a:ext cx="9144000" cy="5552704"/>
        </p:xfrm>
        <a:graphic>
          <a:graphicData uri="http://schemas.openxmlformats.org/drawingml/2006/table">
            <a:tbl>
              <a:tblPr firstRow="1" firstCol="1" bandRow="1">
                <a:tableStyleId>{7DF18680-E054-41AD-8BC1-D1AEF772440D}</a:tableStyleId>
              </a:tblPr>
              <a:tblGrid>
                <a:gridCol w="1219202"/>
                <a:gridCol w="1828800"/>
                <a:gridCol w="1981200"/>
                <a:gridCol w="1295400"/>
                <a:gridCol w="1295400"/>
                <a:gridCol w="1523998"/>
              </a:tblGrid>
              <a:tr h="609600">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1415025">
                <a:tc rowSpan="2">
                  <a:txBody>
                    <a:bodyPr/>
                    <a:lstStyle/>
                    <a:p>
                      <a:pPr marL="0" marR="0">
                        <a:lnSpc>
                          <a:spcPct val="115000"/>
                        </a:lnSpc>
                        <a:spcBef>
                          <a:spcPts val="0"/>
                        </a:spcBef>
                        <a:spcAft>
                          <a:spcPts val="0"/>
                        </a:spcAft>
                      </a:pPr>
                      <a:endParaRPr lang="en-US" sz="1200" b="1"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b="1" dirty="0" smtClean="0">
                          <a:solidFill>
                            <a:schemeClr val="tx1"/>
                          </a:solidFill>
                          <a:effectLst/>
                          <a:latin typeface="+mn-lt"/>
                          <a:ea typeface="MS Mincho"/>
                          <a:cs typeface="Cordia New"/>
                        </a:rPr>
                        <a:t>Compliant</a:t>
                      </a:r>
                      <a:r>
                        <a:rPr lang="en-US" sz="1200" b="1" baseline="0" dirty="0" smtClean="0">
                          <a:solidFill>
                            <a:schemeClr val="tx1"/>
                          </a:solidFill>
                          <a:effectLst/>
                          <a:latin typeface="+mn-lt"/>
                          <a:ea typeface="MS Mincho"/>
                          <a:cs typeface="Cordia New"/>
                        </a:rPr>
                        <a:t> real estate sector </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Resolving </a:t>
                      </a:r>
                      <a:r>
                        <a:rPr lang="en-US" sz="1200" dirty="0">
                          <a:solidFill>
                            <a:schemeClr val="tx1"/>
                          </a:solidFill>
                          <a:effectLst/>
                          <a:latin typeface="+mn-lt"/>
                          <a:ea typeface="MS Mincho"/>
                          <a:cs typeface="Cordia New"/>
                        </a:rPr>
                        <a:t>complaints received from the Public In respect of Estate Agents contravention of the FICA and EAAAct.</a:t>
                      </a: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Cambria"/>
                          <a:cs typeface="Cordia New"/>
                        </a:rPr>
                        <a:t>Percentage </a:t>
                      </a:r>
                      <a:r>
                        <a:rPr lang="en-US" sz="1200" dirty="0">
                          <a:solidFill>
                            <a:schemeClr val="tx1"/>
                          </a:solidFill>
                          <a:effectLst/>
                          <a:latin typeface="+mn-lt"/>
                          <a:ea typeface="Cambria"/>
                          <a:cs typeface="Cordia New"/>
                        </a:rPr>
                        <a:t>of complaints are resolved within 6 months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Cambria"/>
                          <a:cs typeface="Cordia New"/>
                        </a:rPr>
                        <a:t>75</a:t>
                      </a:r>
                      <a:r>
                        <a:rPr lang="en-US" sz="1200" dirty="0">
                          <a:solidFill>
                            <a:schemeClr val="tx1"/>
                          </a:solidFill>
                          <a:effectLst/>
                          <a:latin typeface="+mn-lt"/>
                          <a:ea typeface="Cambria"/>
                          <a:cs typeface="Cordia New"/>
                        </a:rPr>
                        <a:t>% of complaints are resolved within 6 months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Cambria"/>
                          <a:cs typeface="Cordia New"/>
                        </a:rPr>
                        <a:t>80</a:t>
                      </a:r>
                      <a:r>
                        <a:rPr lang="en-US" sz="1200" dirty="0">
                          <a:solidFill>
                            <a:schemeClr val="tx1"/>
                          </a:solidFill>
                          <a:effectLst/>
                          <a:latin typeface="+mn-lt"/>
                          <a:ea typeface="Cambria"/>
                          <a:cs typeface="Cordia New"/>
                        </a:rPr>
                        <a:t>% of complaints are resolved within 6 months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50000"/>
                        </a:lnSpc>
                        <a:spcBef>
                          <a:spcPts val="1000"/>
                        </a:spcBef>
                        <a:spcAft>
                          <a:spcPts val="0"/>
                        </a:spcAft>
                      </a:pPr>
                      <a:r>
                        <a:rPr lang="en-ZA" sz="1200" dirty="0" smtClean="0">
                          <a:effectLst/>
                          <a:latin typeface="+mn-lt"/>
                          <a:ea typeface="Times New Roman"/>
                          <a:cs typeface="Times New Roman"/>
                        </a:rPr>
                        <a:t>85</a:t>
                      </a:r>
                      <a:r>
                        <a:rPr lang="en-ZA" sz="1200" dirty="0">
                          <a:effectLst/>
                          <a:latin typeface="+mn-lt"/>
                          <a:ea typeface="Times New Roman"/>
                          <a:cs typeface="Times New Roman"/>
                        </a:rPr>
                        <a:t>% of complaints are resolved within 6 months</a:t>
                      </a:r>
                      <a:endParaRPr lang="en-US" sz="1600" dirty="0">
                        <a:effectLst/>
                        <a:latin typeface="+mn-lt"/>
                        <a:ea typeface="Times New Roman"/>
                        <a:cs typeface="Times New Roman"/>
                      </a:endParaRPr>
                    </a:p>
                  </a:txBody>
                  <a:tcPr marL="68580" marR="68580" marT="0" marB="0"/>
                </a:tc>
              </a:tr>
              <a:tr h="1727327">
                <a:tc vMerge="1">
                  <a:txBody>
                    <a:bodyPr/>
                    <a:lstStyle/>
                    <a:p>
                      <a:endParaRPr lang="en-US"/>
                    </a:p>
                  </a:txBody>
                  <a:tcPr/>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Issue </a:t>
                      </a:r>
                      <a:r>
                        <a:rPr lang="en-US" sz="1200" dirty="0">
                          <a:solidFill>
                            <a:schemeClr val="tx1"/>
                          </a:solidFill>
                          <a:effectLst/>
                          <a:latin typeface="+mn-lt"/>
                          <a:ea typeface="MS Mincho"/>
                          <a:cs typeface="Cordia New"/>
                        </a:rPr>
                        <a:t>of Fidelity Fund certificates to new Estate Agents as per EAAAct requirement.</a:t>
                      </a:r>
                    </a:p>
                  </a:txBody>
                  <a:tcPr marL="68580" marR="68580" marT="0" marB="0"/>
                </a:tc>
                <a:tc>
                  <a:txBody>
                    <a:bodyPr/>
                    <a:lstStyle/>
                    <a:p>
                      <a:pPr marL="0" marR="0">
                        <a:lnSpc>
                          <a:spcPct val="115000"/>
                        </a:lnSpc>
                        <a:spcBef>
                          <a:spcPts val="0"/>
                        </a:spcBef>
                        <a:spcAft>
                          <a:spcPts val="0"/>
                        </a:spcAft>
                      </a:pPr>
                      <a:r>
                        <a:rPr lang="en-ZA" sz="1200" dirty="0" smtClean="0">
                          <a:solidFill>
                            <a:schemeClr val="tx1"/>
                          </a:solidFill>
                          <a:effectLst/>
                          <a:latin typeface="+mn-lt"/>
                          <a:ea typeface="MS Mincho"/>
                          <a:cs typeface="Cordia New"/>
                        </a:rPr>
                        <a:t>Percentage  </a:t>
                      </a:r>
                      <a:r>
                        <a:rPr lang="en-ZA" sz="1200" dirty="0">
                          <a:solidFill>
                            <a:schemeClr val="tx1"/>
                          </a:solidFill>
                          <a:effectLst/>
                          <a:latin typeface="+mn-lt"/>
                          <a:ea typeface="MS Mincho"/>
                          <a:cs typeface="Cordia New"/>
                        </a:rPr>
                        <a:t>of issued certificates (FFC) to new registered and compliant estate agents  within 21 days</a:t>
                      </a:r>
                      <a:endParaRPr lang="en-US" sz="1200" dirty="0">
                        <a:solidFill>
                          <a:schemeClr val="tx1"/>
                        </a:solidFill>
                        <a:effectLst/>
                        <a:latin typeface="+mn-lt"/>
                        <a:ea typeface="MS Mincho"/>
                        <a:cs typeface="Cordia New"/>
                      </a:endParaRPr>
                    </a:p>
                    <a:p>
                      <a:pPr marL="0" marR="0">
                        <a:lnSpc>
                          <a:spcPct val="115000"/>
                        </a:lnSpc>
                        <a:spcBef>
                          <a:spcPts val="0"/>
                        </a:spcBef>
                        <a:spcAft>
                          <a:spcPts val="0"/>
                        </a:spcAft>
                      </a:pPr>
                      <a:r>
                        <a:rPr lang="en-US" sz="1200" dirty="0">
                          <a:solidFill>
                            <a:schemeClr val="tx1"/>
                          </a:solidFill>
                          <a:effectLst/>
                          <a:latin typeface="+mn-lt"/>
                          <a:ea typeface="MS Mincho"/>
                          <a:cs typeface="Cordia New"/>
                        </a:rPr>
                        <a:t> </a:t>
                      </a: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95</a:t>
                      </a:r>
                      <a:r>
                        <a:rPr lang="en-US" sz="1200" dirty="0">
                          <a:solidFill>
                            <a:schemeClr val="tx1"/>
                          </a:solidFill>
                          <a:effectLst/>
                          <a:latin typeface="+mn-lt"/>
                          <a:ea typeface="MS Mincho"/>
                          <a:cs typeface="Cordia New"/>
                        </a:rPr>
                        <a:t>% of FFC issued to compliant new registered estate agents issued within 21 days </a:t>
                      </a:r>
                    </a:p>
                    <a:p>
                      <a:pPr marL="0" marR="0">
                        <a:lnSpc>
                          <a:spcPct val="115000"/>
                        </a:lnSpc>
                        <a:spcBef>
                          <a:spcPts val="0"/>
                        </a:spcBef>
                        <a:spcAft>
                          <a:spcPts val="0"/>
                        </a:spcAft>
                      </a:pPr>
                      <a:r>
                        <a:rPr lang="en-US" sz="1200" dirty="0">
                          <a:solidFill>
                            <a:schemeClr val="tx1"/>
                          </a:solidFill>
                          <a:effectLst/>
                          <a:latin typeface="+mn-lt"/>
                          <a:ea typeface="MS Mincho"/>
                          <a:cs typeface="Cordia New"/>
                        </a:rPr>
                        <a:t> </a:t>
                      </a: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95</a:t>
                      </a:r>
                      <a:r>
                        <a:rPr lang="en-US" sz="1200" dirty="0">
                          <a:solidFill>
                            <a:schemeClr val="tx1"/>
                          </a:solidFill>
                          <a:effectLst/>
                          <a:latin typeface="+mn-lt"/>
                          <a:ea typeface="MS Mincho"/>
                          <a:cs typeface="Cordia New"/>
                        </a:rPr>
                        <a:t>% of FFC issued to compliant new registered estate agents issued within 21 days </a:t>
                      </a:r>
                    </a:p>
                    <a:p>
                      <a:pPr marL="0" marR="0">
                        <a:lnSpc>
                          <a:spcPct val="115000"/>
                        </a:lnSpc>
                        <a:spcBef>
                          <a:spcPts val="0"/>
                        </a:spcBef>
                        <a:spcAft>
                          <a:spcPts val="0"/>
                        </a:spcAft>
                      </a:pPr>
                      <a:r>
                        <a:rPr lang="en-US" sz="1200" dirty="0">
                          <a:solidFill>
                            <a:schemeClr val="tx1"/>
                          </a:solidFill>
                          <a:effectLst/>
                          <a:latin typeface="+mn-lt"/>
                          <a:ea typeface="MS Mincho"/>
                          <a:cs typeface="Cordia New"/>
                        </a:rPr>
                        <a:t> </a:t>
                      </a:r>
                    </a:p>
                  </a:txBody>
                  <a:tcPr marL="68580" marR="68580" marT="0" marB="0"/>
                </a:tc>
                <a:tc>
                  <a:txBody>
                    <a:bodyPr/>
                    <a:lstStyle/>
                    <a:p>
                      <a:pPr marL="0" marR="0">
                        <a:lnSpc>
                          <a:spcPct val="150000"/>
                        </a:lnSpc>
                        <a:spcBef>
                          <a:spcPts val="1000"/>
                        </a:spcBef>
                        <a:spcAft>
                          <a:spcPts val="0"/>
                        </a:spcAft>
                      </a:pPr>
                      <a:r>
                        <a:rPr lang="en-ZA" sz="1200" dirty="0" smtClean="0">
                          <a:effectLst/>
                          <a:latin typeface="+mn-lt"/>
                          <a:ea typeface="Times New Roman"/>
                          <a:cs typeface="Times New Roman"/>
                        </a:rPr>
                        <a:t>95</a:t>
                      </a:r>
                      <a:r>
                        <a:rPr lang="en-ZA" sz="1200" dirty="0">
                          <a:effectLst/>
                          <a:latin typeface="+mn-lt"/>
                          <a:ea typeface="Times New Roman"/>
                          <a:cs typeface="Times New Roman"/>
                        </a:rPr>
                        <a:t>% of the certificates issued to new registered and compliant estate agents within 21 days</a:t>
                      </a:r>
                      <a:endParaRPr lang="en-US" sz="1600" dirty="0">
                        <a:effectLst/>
                        <a:latin typeface="+mn-lt"/>
                        <a:ea typeface="Times New Roman"/>
                        <a:cs typeface="Times New Roman"/>
                      </a:endParaRPr>
                    </a:p>
                  </a:txBody>
                  <a:tcPr marL="68580" marR="68580" marT="0" marB="0"/>
                </a:tc>
              </a:tr>
              <a:tr h="1800752">
                <a:tc>
                  <a:txBody>
                    <a:bodyPr/>
                    <a:lstStyle/>
                    <a:p>
                      <a:pPr marL="0" marR="0">
                        <a:lnSpc>
                          <a:spcPct val="115000"/>
                        </a:lnSpc>
                        <a:spcBef>
                          <a:spcPts val="0"/>
                        </a:spcBef>
                        <a:spcAft>
                          <a:spcPts val="0"/>
                        </a:spcAft>
                      </a:pP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Issue of Fidelity Fund certificates to current Estate Agents as per EAAAct requirement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Percentage renewal certificates (FFC) issued to current registered</a:t>
                      </a:r>
                      <a:r>
                        <a:rPr lang="en-US" sz="1200" baseline="0" dirty="0" smtClean="0">
                          <a:solidFill>
                            <a:schemeClr val="tx1"/>
                          </a:solidFill>
                          <a:effectLst/>
                          <a:latin typeface="+mn-lt"/>
                          <a:ea typeface="MS Mincho"/>
                          <a:cs typeface="Cordia New"/>
                        </a:rPr>
                        <a:t> and compliant estate agents issued within 5 days.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90% of the renewal certificates</a:t>
                      </a:r>
                      <a:r>
                        <a:rPr lang="en-US" sz="1200" baseline="0" dirty="0" smtClean="0">
                          <a:solidFill>
                            <a:schemeClr val="tx1"/>
                          </a:solidFill>
                          <a:effectLst/>
                          <a:latin typeface="+mn-lt"/>
                          <a:ea typeface="MS Mincho"/>
                          <a:cs typeface="Cordia New"/>
                        </a:rPr>
                        <a:t> issued to current and compliant estate agents within 5 days.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95% of the renewal certificates issued</a:t>
                      </a:r>
                      <a:r>
                        <a:rPr lang="en-US" sz="1200" baseline="0" dirty="0" smtClean="0">
                          <a:solidFill>
                            <a:schemeClr val="tx1"/>
                          </a:solidFill>
                          <a:effectLst/>
                          <a:latin typeface="+mn-lt"/>
                          <a:ea typeface="MS Mincho"/>
                          <a:cs typeface="Cordia New"/>
                        </a:rPr>
                        <a:t> to current and compliant estate agents within 5 days.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95% of the renewal certificates issued</a:t>
                      </a:r>
                      <a:r>
                        <a:rPr lang="en-US" sz="1200" baseline="0" dirty="0" smtClean="0">
                          <a:solidFill>
                            <a:schemeClr val="tx1"/>
                          </a:solidFill>
                          <a:effectLst/>
                          <a:latin typeface="+mn-lt"/>
                          <a:ea typeface="MS Mincho"/>
                          <a:cs typeface="Cordia New"/>
                        </a:rPr>
                        <a:t> to current and compliant estate agents within 5 days</a:t>
                      </a:r>
                      <a:endParaRPr lang="en-US" sz="1200" dirty="0">
                        <a:solidFill>
                          <a:schemeClr val="tx1"/>
                        </a:solidFill>
                        <a:effectLst/>
                        <a:latin typeface="+mn-lt"/>
                        <a:ea typeface="MS Mincho"/>
                        <a:cs typeface="Cordia New"/>
                      </a:endParaRPr>
                    </a:p>
                  </a:txBody>
                  <a:tcPr marL="68580" marR="68580" marT="0" marB="0"/>
                </a:tc>
              </a:tr>
            </a:tbl>
          </a:graphicData>
        </a:graphic>
      </p:graphicFrame>
    </p:spTree>
    <p:extLst>
      <p:ext uri="{BB962C8B-B14F-4D97-AF65-F5344CB8AC3E}">
        <p14:creationId xmlns:p14="http://schemas.microsoft.com/office/powerpoint/2010/main" xmlns="" val="3348983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401945216"/>
              </p:ext>
            </p:extLst>
          </p:nvPr>
        </p:nvGraphicFramePr>
        <p:xfrm>
          <a:off x="-2" y="533400"/>
          <a:ext cx="9067803" cy="4876801"/>
        </p:xfrm>
        <a:graphic>
          <a:graphicData uri="http://schemas.openxmlformats.org/drawingml/2006/table">
            <a:tbl>
              <a:tblPr firstRow="1" firstCol="1" bandRow="1">
                <a:tableStyleId>{7DF18680-E054-41AD-8BC1-D1AEF772440D}</a:tableStyleId>
              </a:tblPr>
              <a:tblGrid>
                <a:gridCol w="1219202"/>
                <a:gridCol w="1828800"/>
                <a:gridCol w="1981200"/>
                <a:gridCol w="1295400"/>
                <a:gridCol w="1295400"/>
                <a:gridCol w="1447801"/>
              </a:tblGrid>
              <a:tr h="858164">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2206956">
                <a:tc rowSpan="2">
                  <a:txBody>
                    <a:bodyPr/>
                    <a:lstStyle/>
                    <a:p>
                      <a:pPr marL="0" marR="0">
                        <a:lnSpc>
                          <a:spcPct val="115000"/>
                        </a:lnSpc>
                        <a:spcBef>
                          <a:spcPts val="0"/>
                        </a:spcBef>
                        <a:spcAft>
                          <a:spcPts val="0"/>
                        </a:spcAft>
                      </a:pPr>
                      <a:endParaRPr lang="en-US" sz="1200" b="1"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b="1" dirty="0" smtClean="0">
                          <a:solidFill>
                            <a:schemeClr val="tx1"/>
                          </a:solidFill>
                          <a:effectLst/>
                          <a:latin typeface="+mn-lt"/>
                          <a:ea typeface="MS Mincho"/>
                          <a:cs typeface="Cordia New"/>
                        </a:rPr>
                        <a:t>Compliant</a:t>
                      </a:r>
                      <a:r>
                        <a:rPr lang="en-US" sz="1200" b="1" baseline="0" dirty="0" smtClean="0">
                          <a:solidFill>
                            <a:schemeClr val="tx1"/>
                          </a:solidFill>
                          <a:effectLst/>
                          <a:latin typeface="+mn-lt"/>
                          <a:ea typeface="MS Mincho"/>
                          <a:cs typeface="Cordia New"/>
                        </a:rPr>
                        <a:t> real estate sector </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b="0" dirty="0" smtClean="0">
                        <a:solidFill>
                          <a:schemeClr val="tx1"/>
                        </a:solidFill>
                        <a:effectLst/>
                        <a:latin typeface="+mn-lt"/>
                        <a:ea typeface="Cambria"/>
                        <a:cs typeface="Cordia New"/>
                      </a:endParaRPr>
                    </a:p>
                    <a:p>
                      <a:pPr marL="0" marR="0">
                        <a:lnSpc>
                          <a:spcPct val="115000"/>
                        </a:lnSpc>
                        <a:spcBef>
                          <a:spcPts val="0"/>
                        </a:spcBef>
                        <a:spcAft>
                          <a:spcPts val="0"/>
                        </a:spcAft>
                      </a:pPr>
                      <a:r>
                        <a:rPr lang="en-US" sz="1200" b="0" dirty="0" smtClean="0">
                          <a:solidFill>
                            <a:schemeClr val="tx1"/>
                          </a:solidFill>
                          <a:effectLst/>
                          <a:latin typeface="+mn-lt"/>
                          <a:ea typeface="Cambria"/>
                          <a:cs typeface="Cordia New"/>
                        </a:rPr>
                        <a:t>Self- </a:t>
                      </a:r>
                      <a:r>
                        <a:rPr lang="en-US" sz="1200" b="0" dirty="0">
                          <a:solidFill>
                            <a:schemeClr val="tx1"/>
                          </a:solidFill>
                          <a:effectLst/>
                          <a:latin typeface="+mn-lt"/>
                          <a:ea typeface="Cambria"/>
                          <a:cs typeface="Cordia New"/>
                        </a:rPr>
                        <a:t>assessments </a:t>
                      </a:r>
                      <a:r>
                        <a:rPr lang="en-US" sz="1200" b="0" dirty="0" smtClean="0">
                          <a:solidFill>
                            <a:schemeClr val="tx1"/>
                          </a:solidFill>
                          <a:effectLst/>
                          <a:latin typeface="+mn-lt"/>
                          <a:ea typeface="Cambria"/>
                          <a:cs typeface="Cordia New"/>
                        </a:rPr>
                        <a:t>evaluations</a:t>
                      </a:r>
                      <a:r>
                        <a:rPr lang="en-US" sz="1200" b="0" baseline="0" dirty="0" smtClean="0">
                          <a:solidFill>
                            <a:schemeClr val="tx1"/>
                          </a:solidFill>
                          <a:effectLst/>
                          <a:latin typeface="+mn-lt"/>
                          <a:ea typeface="Cambria"/>
                          <a:cs typeface="Cordia New"/>
                        </a:rPr>
                        <a:t> </a:t>
                      </a:r>
                      <a:r>
                        <a:rPr lang="en-US" sz="1200" b="0" dirty="0" smtClean="0">
                          <a:solidFill>
                            <a:schemeClr val="tx1"/>
                          </a:solidFill>
                          <a:effectLst/>
                          <a:latin typeface="+mn-lt"/>
                          <a:ea typeface="Cambria"/>
                          <a:cs typeface="Cordia New"/>
                        </a:rPr>
                        <a:t>performed </a:t>
                      </a:r>
                      <a:r>
                        <a:rPr lang="en-US" sz="1200" b="0" dirty="0">
                          <a:solidFill>
                            <a:schemeClr val="tx1"/>
                          </a:solidFill>
                          <a:effectLst/>
                          <a:latin typeface="+mn-lt"/>
                          <a:ea typeface="Cambria"/>
                          <a:cs typeface="Cordia New"/>
                        </a:rPr>
                        <a:t>by Estate Agents in respect of  </a:t>
                      </a:r>
                      <a:r>
                        <a:rPr lang="en-US" sz="1200" b="0" dirty="0" smtClean="0">
                          <a:solidFill>
                            <a:schemeClr val="tx1"/>
                          </a:solidFill>
                          <a:effectLst/>
                          <a:latin typeface="+mn-lt"/>
                          <a:ea typeface="Cambria"/>
                          <a:cs typeface="Cordia New"/>
                        </a:rPr>
                        <a:t>compliance</a:t>
                      </a:r>
                      <a:r>
                        <a:rPr lang="en-US" sz="1200" b="0" baseline="0" dirty="0" smtClean="0">
                          <a:solidFill>
                            <a:schemeClr val="tx1"/>
                          </a:solidFill>
                          <a:effectLst/>
                          <a:latin typeface="+mn-lt"/>
                          <a:ea typeface="Cambria"/>
                          <a:cs typeface="Cordia New"/>
                        </a:rPr>
                        <a:t> to the EAAAct and  FICA.</a:t>
                      </a:r>
                      <a:endParaRPr lang="en-US" sz="1200" b="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ZA" sz="1200" b="0" dirty="0" smtClean="0">
                        <a:solidFill>
                          <a:schemeClr val="tx1"/>
                        </a:solidFill>
                        <a:effectLst/>
                        <a:latin typeface="+mn-lt"/>
                        <a:ea typeface="MS Mincho"/>
                        <a:cs typeface="Cordia New"/>
                      </a:endParaRPr>
                    </a:p>
                    <a:p>
                      <a:pPr marL="0" marR="0">
                        <a:lnSpc>
                          <a:spcPct val="115000"/>
                        </a:lnSpc>
                        <a:spcBef>
                          <a:spcPts val="0"/>
                        </a:spcBef>
                        <a:spcAft>
                          <a:spcPts val="0"/>
                        </a:spcAft>
                      </a:pPr>
                      <a:r>
                        <a:rPr lang="en-ZA" sz="1200" b="0" dirty="0" smtClean="0">
                          <a:solidFill>
                            <a:schemeClr val="tx1"/>
                          </a:solidFill>
                          <a:effectLst/>
                          <a:latin typeface="+mn-lt"/>
                          <a:ea typeface="MS Mincho"/>
                          <a:cs typeface="Cordia New"/>
                        </a:rPr>
                        <a:t>Number </a:t>
                      </a:r>
                      <a:r>
                        <a:rPr lang="en-ZA" sz="1200" b="0" dirty="0">
                          <a:solidFill>
                            <a:schemeClr val="tx1"/>
                          </a:solidFill>
                          <a:effectLst/>
                          <a:latin typeface="+mn-lt"/>
                          <a:ea typeface="MS Mincho"/>
                          <a:cs typeface="Cordia New"/>
                        </a:rPr>
                        <a:t>of self- assessment evaluation received. analysed, remediated and prosecuted</a:t>
                      </a:r>
                      <a:endParaRPr lang="en-US" sz="1200" b="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b="0" dirty="0" smtClean="0">
                        <a:solidFill>
                          <a:schemeClr val="tx1"/>
                        </a:solidFill>
                        <a:effectLst/>
                        <a:latin typeface="+mn-lt"/>
                        <a:ea typeface="Cambria"/>
                        <a:cs typeface="Cordia New"/>
                      </a:endParaRPr>
                    </a:p>
                    <a:p>
                      <a:pPr marL="0" marR="0">
                        <a:lnSpc>
                          <a:spcPct val="115000"/>
                        </a:lnSpc>
                        <a:spcBef>
                          <a:spcPts val="0"/>
                        </a:spcBef>
                        <a:spcAft>
                          <a:spcPts val="0"/>
                        </a:spcAft>
                      </a:pPr>
                      <a:r>
                        <a:rPr lang="en-US" sz="1200" b="0" dirty="0" smtClean="0">
                          <a:solidFill>
                            <a:schemeClr val="tx1"/>
                          </a:solidFill>
                          <a:effectLst/>
                          <a:latin typeface="+mn-lt"/>
                          <a:ea typeface="Cambria"/>
                          <a:cs typeface="Cordia New"/>
                        </a:rPr>
                        <a:t>600 number</a:t>
                      </a:r>
                      <a:r>
                        <a:rPr lang="en-US" sz="1200" b="0" baseline="0" dirty="0" smtClean="0">
                          <a:solidFill>
                            <a:schemeClr val="tx1"/>
                          </a:solidFill>
                          <a:effectLst/>
                          <a:latin typeface="+mn-lt"/>
                          <a:ea typeface="Cambria"/>
                          <a:cs typeface="Cordia New"/>
                        </a:rPr>
                        <a:t> of self-assessment evaluation received, analysed remediated  and prosecuted</a:t>
                      </a:r>
                      <a:endParaRPr lang="en-US" sz="1200" b="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b="0" dirty="0" smtClean="0">
                        <a:solidFill>
                          <a:schemeClr val="tx1"/>
                        </a:solidFill>
                        <a:effectLst/>
                        <a:latin typeface="+mn-lt"/>
                        <a:ea typeface="Cambria"/>
                        <a:cs typeface="Cordia New"/>
                      </a:endParaRPr>
                    </a:p>
                    <a:p>
                      <a:pPr marL="0" marR="0">
                        <a:lnSpc>
                          <a:spcPct val="115000"/>
                        </a:lnSpc>
                        <a:spcBef>
                          <a:spcPts val="0"/>
                        </a:spcBef>
                        <a:spcAft>
                          <a:spcPts val="0"/>
                        </a:spcAft>
                      </a:pPr>
                      <a:r>
                        <a:rPr lang="en-US" sz="1200" b="0" dirty="0" smtClean="0">
                          <a:solidFill>
                            <a:schemeClr val="tx1"/>
                          </a:solidFill>
                          <a:effectLst/>
                          <a:latin typeface="+mn-lt"/>
                          <a:ea typeface="Cambria"/>
                          <a:cs typeface="Cordia New"/>
                        </a:rPr>
                        <a:t>700 number</a:t>
                      </a:r>
                      <a:r>
                        <a:rPr lang="en-US" sz="1200" b="0" baseline="0" dirty="0" smtClean="0">
                          <a:solidFill>
                            <a:schemeClr val="tx1"/>
                          </a:solidFill>
                          <a:effectLst/>
                          <a:latin typeface="+mn-lt"/>
                          <a:ea typeface="Cambria"/>
                          <a:cs typeface="Cordia New"/>
                        </a:rPr>
                        <a:t> of self-assessment evaluation received, analysed remediated and prosecuted.</a:t>
                      </a:r>
                      <a:endParaRPr lang="en-US" sz="1200" b="0" dirty="0">
                        <a:solidFill>
                          <a:schemeClr val="tx1"/>
                        </a:solidFill>
                        <a:effectLst/>
                        <a:latin typeface="+mn-lt"/>
                        <a:ea typeface="MS Mincho"/>
                        <a:cs typeface="Cordia New"/>
                      </a:endParaRPr>
                    </a:p>
                  </a:txBody>
                  <a:tcPr marL="68580" marR="68580" marT="0" marB="0"/>
                </a:tc>
                <a:tc>
                  <a:txBody>
                    <a:bodyPr/>
                    <a:lstStyle/>
                    <a:p>
                      <a:endParaRPr lang="en-US" sz="1200" dirty="0" smtClean="0"/>
                    </a:p>
                    <a:p>
                      <a:r>
                        <a:rPr lang="en-US" sz="1200" dirty="0" smtClean="0"/>
                        <a:t>800</a:t>
                      </a:r>
                      <a:r>
                        <a:rPr lang="en-US" sz="1200" baseline="0" dirty="0" smtClean="0"/>
                        <a:t> number of self-assessment evaluation received, analysed remediated and prosecuted.</a:t>
                      </a:r>
                      <a:endParaRPr lang="en-US" sz="1200" dirty="0"/>
                    </a:p>
                  </a:txBody>
                  <a:tcPr marL="68580" marR="68580" marT="0" marB="0"/>
                </a:tc>
              </a:tr>
              <a:tr h="1811681">
                <a:tc vMerge="1">
                  <a:txBody>
                    <a:bodyPr/>
                    <a:lstStyle/>
                    <a:p>
                      <a:endParaRPr lang="en-US"/>
                    </a:p>
                  </a:txBody>
                  <a:tcPr/>
                </a:tc>
                <a:tc>
                  <a:txBody>
                    <a:bodyPr/>
                    <a:lstStyle/>
                    <a:p>
                      <a:pPr marL="0" marR="0">
                        <a:lnSpc>
                          <a:spcPct val="115000"/>
                        </a:lnSpc>
                        <a:spcBef>
                          <a:spcPts val="0"/>
                        </a:spcBef>
                        <a:spcAft>
                          <a:spcPts val="0"/>
                        </a:spcAft>
                      </a:pPr>
                      <a:endParaRPr lang="en-US" sz="1200" dirty="0" smtClean="0">
                        <a:solidFill>
                          <a:schemeClr val="tx1"/>
                        </a:solidFill>
                        <a:effectLst/>
                        <a:latin typeface="+mn-lt"/>
                        <a:ea typeface="Cambria"/>
                        <a:cs typeface="Cordia New"/>
                      </a:endParaRPr>
                    </a:p>
                    <a:p>
                      <a:pPr marL="0" marR="0">
                        <a:lnSpc>
                          <a:spcPct val="115000"/>
                        </a:lnSpc>
                        <a:spcBef>
                          <a:spcPts val="0"/>
                        </a:spcBef>
                        <a:spcAft>
                          <a:spcPts val="0"/>
                        </a:spcAft>
                      </a:pPr>
                      <a:endParaRPr lang="en-US" sz="1200" dirty="0" smtClean="0">
                        <a:solidFill>
                          <a:schemeClr val="tx1"/>
                        </a:solidFill>
                        <a:effectLst/>
                        <a:latin typeface="+mn-lt"/>
                        <a:ea typeface="Cambria"/>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Rehabilitation</a:t>
                      </a:r>
                      <a:r>
                        <a:rPr lang="en-US" sz="1200" baseline="0" dirty="0" smtClean="0">
                          <a:solidFill>
                            <a:schemeClr val="tx1"/>
                          </a:solidFill>
                          <a:effectLst/>
                          <a:latin typeface="+mn-lt"/>
                          <a:ea typeface="MS Mincho"/>
                          <a:cs typeface="Cordia New"/>
                        </a:rPr>
                        <a:t> of  illegal trading  Estate Agents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ZA" sz="1200" dirty="0" smtClean="0">
                        <a:solidFill>
                          <a:schemeClr val="tx1"/>
                        </a:solidFill>
                        <a:effectLst/>
                        <a:latin typeface="+mn-lt"/>
                        <a:ea typeface="MS Mincho"/>
                        <a:cs typeface="Cordia New"/>
                      </a:endParaRPr>
                    </a:p>
                    <a:p>
                      <a:pPr marL="0" marR="0">
                        <a:lnSpc>
                          <a:spcPct val="115000"/>
                        </a:lnSpc>
                        <a:spcBef>
                          <a:spcPts val="0"/>
                        </a:spcBef>
                        <a:spcAft>
                          <a:spcPts val="0"/>
                        </a:spcAft>
                      </a:pPr>
                      <a:endParaRPr lang="en-ZA"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ZA" sz="1200" dirty="0" smtClean="0">
                          <a:solidFill>
                            <a:schemeClr val="tx1"/>
                          </a:solidFill>
                          <a:effectLst/>
                          <a:latin typeface="+mn-lt"/>
                          <a:ea typeface="MS Mincho"/>
                          <a:cs typeface="Cordia New"/>
                        </a:rPr>
                        <a:t>Number </a:t>
                      </a:r>
                      <a:r>
                        <a:rPr lang="en-ZA" sz="1200" dirty="0">
                          <a:solidFill>
                            <a:schemeClr val="tx1"/>
                          </a:solidFill>
                          <a:effectLst/>
                          <a:latin typeface="+mn-lt"/>
                          <a:ea typeface="MS Mincho"/>
                          <a:cs typeface="Cordia New"/>
                        </a:rPr>
                        <a:t>of illegal trading  Estate Agents rehabilitated.</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ZA" sz="1200" dirty="0" smtClean="0">
                        <a:solidFill>
                          <a:schemeClr val="tx1"/>
                        </a:solidFill>
                        <a:effectLst/>
                        <a:latin typeface="+mn-lt"/>
                        <a:ea typeface="MS Mincho"/>
                        <a:cs typeface="Cordia New"/>
                      </a:endParaRPr>
                    </a:p>
                    <a:p>
                      <a:pPr marL="0" marR="0">
                        <a:lnSpc>
                          <a:spcPct val="115000"/>
                        </a:lnSpc>
                        <a:spcBef>
                          <a:spcPts val="0"/>
                        </a:spcBef>
                        <a:spcAft>
                          <a:spcPts val="0"/>
                        </a:spcAft>
                      </a:pPr>
                      <a:endParaRPr lang="en-ZA"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ZA" sz="1200" dirty="0" smtClean="0">
                          <a:solidFill>
                            <a:schemeClr val="tx1"/>
                          </a:solidFill>
                          <a:effectLst/>
                          <a:latin typeface="+mn-lt"/>
                          <a:ea typeface="MS Mincho"/>
                          <a:cs typeface="Cordia New"/>
                        </a:rPr>
                        <a:t>1</a:t>
                      </a:r>
                      <a:r>
                        <a:rPr lang="en-ZA" sz="1200" baseline="0" dirty="0" smtClean="0">
                          <a:solidFill>
                            <a:schemeClr val="tx1"/>
                          </a:solidFill>
                          <a:effectLst/>
                          <a:latin typeface="+mn-lt"/>
                          <a:ea typeface="MS Mincho"/>
                          <a:cs typeface="Cordia New"/>
                        </a:rPr>
                        <a:t> research paper in respect of illegal trading Estate Agent .</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ZA" sz="1200" dirty="0" smtClean="0">
                        <a:solidFill>
                          <a:schemeClr val="tx1"/>
                        </a:solidFill>
                        <a:effectLst/>
                        <a:latin typeface="+mn-lt"/>
                        <a:ea typeface="MS Mincho"/>
                        <a:cs typeface="Cordia New"/>
                      </a:endParaRPr>
                    </a:p>
                    <a:p>
                      <a:pPr marL="0" marR="0">
                        <a:lnSpc>
                          <a:spcPct val="115000"/>
                        </a:lnSpc>
                        <a:spcBef>
                          <a:spcPts val="0"/>
                        </a:spcBef>
                        <a:spcAft>
                          <a:spcPts val="0"/>
                        </a:spcAft>
                      </a:pPr>
                      <a:endParaRPr lang="en-ZA"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ZA" sz="1200" dirty="0" smtClean="0">
                          <a:solidFill>
                            <a:schemeClr val="tx1"/>
                          </a:solidFill>
                          <a:effectLst/>
                          <a:latin typeface="+mn-lt"/>
                          <a:ea typeface="MS Mincho"/>
                          <a:cs typeface="Cordia New"/>
                        </a:rPr>
                        <a:t>500 </a:t>
                      </a:r>
                      <a:r>
                        <a:rPr lang="en-ZA" sz="1200" dirty="0">
                          <a:solidFill>
                            <a:schemeClr val="tx1"/>
                          </a:solidFill>
                          <a:effectLst/>
                          <a:latin typeface="+mn-lt"/>
                          <a:ea typeface="MS Mincho"/>
                          <a:cs typeface="Cordia New"/>
                        </a:rPr>
                        <a:t>illegal Estate agents rehabilitated</a:t>
                      </a:r>
                      <a:endParaRPr lang="en-US" sz="1200" dirty="0">
                        <a:solidFill>
                          <a:schemeClr val="tx1"/>
                        </a:solidFill>
                        <a:effectLst/>
                        <a:latin typeface="+mn-lt"/>
                        <a:ea typeface="MS Mincho"/>
                        <a:cs typeface="Cordia New"/>
                      </a:endParaRPr>
                    </a:p>
                  </a:txBody>
                  <a:tcPr marL="68580" marR="68580" marT="0" marB="0"/>
                </a:tc>
                <a:tc>
                  <a:txBody>
                    <a:bodyPr/>
                    <a:lstStyle/>
                    <a:p>
                      <a:endParaRPr lang="en-US" sz="1200" dirty="0" smtClean="0"/>
                    </a:p>
                    <a:p>
                      <a:endParaRPr lang="en-US" sz="1200" dirty="0" smtClean="0"/>
                    </a:p>
                    <a:p>
                      <a:r>
                        <a:rPr lang="en-US" sz="1200" dirty="0" smtClean="0"/>
                        <a:t>1000 illegal Estate agents rehabilitated</a:t>
                      </a:r>
                      <a:r>
                        <a:rPr lang="en-US" dirty="0" smtClean="0"/>
                        <a:t>.</a:t>
                      </a:r>
                      <a:endParaRPr lang="en-US" dirty="0"/>
                    </a:p>
                  </a:txBody>
                  <a:tcPr marL="68580" marR="68580" marT="0" marB="0"/>
                </a:tc>
              </a:tr>
            </a:tbl>
          </a:graphicData>
        </a:graphic>
      </p:graphicFrame>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xmlns="" val="3722925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19</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781293024"/>
              </p:ext>
            </p:extLst>
          </p:nvPr>
        </p:nvGraphicFramePr>
        <p:xfrm>
          <a:off x="1" y="685801"/>
          <a:ext cx="9143998" cy="5934443"/>
        </p:xfrm>
        <a:graphic>
          <a:graphicData uri="http://schemas.openxmlformats.org/drawingml/2006/table">
            <a:tbl>
              <a:tblPr firstRow="1" firstCol="1" bandRow="1">
                <a:tableStyleId>{7DF18680-E054-41AD-8BC1-D1AEF772440D}</a:tableStyleId>
              </a:tblPr>
              <a:tblGrid>
                <a:gridCol w="1828798"/>
                <a:gridCol w="1600200"/>
                <a:gridCol w="1600201"/>
                <a:gridCol w="1371599"/>
                <a:gridCol w="1371600"/>
                <a:gridCol w="1371600"/>
              </a:tblGrid>
              <a:tr h="533399">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1524000">
                <a:tc rowSpan="2">
                  <a:txBody>
                    <a:bodyPr/>
                    <a:lstStyle/>
                    <a:p>
                      <a:pPr marL="0" marR="0">
                        <a:lnSpc>
                          <a:spcPct val="115000"/>
                        </a:lnSpc>
                        <a:spcBef>
                          <a:spcPts val="0"/>
                        </a:spcBef>
                        <a:spcAft>
                          <a:spcPts val="0"/>
                        </a:spcAft>
                      </a:pPr>
                      <a:endParaRPr lang="en-US" sz="1100" b="1"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b="1" dirty="0" smtClean="0">
                          <a:solidFill>
                            <a:schemeClr val="tx1"/>
                          </a:solidFill>
                          <a:effectLst/>
                          <a:latin typeface="+mn-lt"/>
                          <a:ea typeface="MS Mincho"/>
                          <a:cs typeface="Cordia New"/>
                        </a:rPr>
                        <a:t>To</a:t>
                      </a:r>
                      <a:r>
                        <a:rPr lang="en-US" sz="1200" b="1" baseline="0" dirty="0" smtClean="0">
                          <a:solidFill>
                            <a:schemeClr val="tx1"/>
                          </a:solidFill>
                          <a:effectLst/>
                          <a:latin typeface="+mn-lt"/>
                          <a:ea typeface="MS Mincho"/>
                          <a:cs typeface="Cordia New"/>
                        </a:rPr>
                        <a:t> build capacity of key stakeholders and professionalise the estate agency sector.</a:t>
                      </a: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Facilitating </a:t>
                      </a:r>
                      <a:r>
                        <a:rPr lang="en-US" sz="1200" dirty="0">
                          <a:solidFill>
                            <a:schemeClr val="tx1"/>
                          </a:solidFill>
                          <a:effectLst/>
                          <a:latin typeface="+mn-lt"/>
                          <a:ea typeface="MS Mincho"/>
                          <a:cs typeface="Cordia New"/>
                        </a:rPr>
                        <a:t>Exams for PDE4 &amp; 5 candidates</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Percentage of NQF level 4 &amp; 5 candidates wrote the PDE and received results</a:t>
                      </a: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100% of</a:t>
                      </a:r>
                      <a:r>
                        <a:rPr lang="en-US" sz="1200" baseline="0" dirty="0" smtClean="0">
                          <a:solidFill>
                            <a:schemeClr val="tx1"/>
                          </a:solidFill>
                          <a:effectLst/>
                          <a:latin typeface="+mn-lt"/>
                          <a:ea typeface="MS Mincho"/>
                          <a:cs typeface="Cordia New"/>
                        </a:rPr>
                        <a:t> NQF level 4&amp;5 candidates enrolled and completed PDE receiving results </a:t>
                      </a:r>
                      <a:endParaRPr lang="en-US" sz="1200" dirty="0">
                        <a:solidFill>
                          <a:schemeClr val="tx1"/>
                        </a:solidFill>
                        <a:effectLst/>
                        <a:latin typeface="+mn-lt"/>
                        <a:ea typeface="MS Mincho"/>
                        <a:cs typeface="Cordia New"/>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ea typeface="MS Mincho"/>
                          <a:cs typeface="Cordia New"/>
                        </a:rPr>
                        <a:t>100% of</a:t>
                      </a:r>
                      <a:r>
                        <a:rPr lang="en-US" sz="1200" baseline="0" dirty="0" smtClean="0">
                          <a:solidFill>
                            <a:schemeClr val="tx1"/>
                          </a:solidFill>
                          <a:effectLst/>
                          <a:latin typeface="+mn-lt"/>
                          <a:ea typeface="MS Mincho"/>
                          <a:cs typeface="Cordia New"/>
                        </a:rPr>
                        <a:t> NQF level 4&amp;5 candidates enrolled and completed PDE receiving results </a:t>
                      </a:r>
                      <a:endParaRPr lang="en-US" sz="1200" dirty="0" smtClean="0">
                        <a:solidFill>
                          <a:schemeClr val="tx1"/>
                        </a:solidFill>
                        <a:effectLst/>
                        <a:latin typeface="+mn-lt"/>
                        <a:ea typeface="MS Mincho"/>
                        <a:cs typeface="Cordia New"/>
                      </a:endParaRPr>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effectLst/>
                          <a:latin typeface="+mn-lt"/>
                          <a:ea typeface="MS Mincho"/>
                          <a:cs typeface="Cordia New"/>
                        </a:rPr>
                        <a:t>100% of</a:t>
                      </a:r>
                      <a:r>
                        <a:rPr lang="en-US" sz="1200" baseline="0" dirty="0" smtClean="0">
                          <a:solidFill>
                            <a:schemeClr val="tx1"/>
                          </a:solidFill>
                          <a:effectLst/>
                          <a:latin typeface="+mn-lt"/>
                          <a:ea typeface="MS Mincho"/>
                          <a:cs typeface="Cordia New"/>
                        </a:rPr>
                        <a:t> NQF level 4&amp;5 candidates enrolled and completed PDE receiving results </a:t>
                      </a:r>
                      <a:endParaRPr lang="en-US" sz="1200" dirty="0" smtClean="0">
                        <a:solidFill>
                          <a:schemeClr val="tx1"/>
                        </a:solidFill>
                        <a:effectLst/>
                        <a:latin typeface="+mn-lt"/>
                        <a:ea typeface="MS Mincho"/>
                        <a:cs typeface="Cordia New"/>
                      </a:endParaRPr>
                    </a:p>
                    <a:p>
                      <a:endParaRPr lang="en-US" sz="1200" dirty="0"/>
                    </a:p>
                  </a:txBody>
                  <a:tcPr marL="68580" marR="68580" marT="0" marB="0"/>
                </a:tc>
              </a:tr>
              <a:tr h="1026341">
                <a:tc vMerge="1">
                  <a:txBody>
                    <a:bodyPr/>
                    <a:lstStyle/>
                    <a:p>
                      <a:endParaRPr lang="en-US"/>
                    </a:p>
                  </a:txBody>
                  <a:tcPr/>
                </a:tc>
                <a:tc>
                  <a:txBody>
                    <a:bodyPr/>
                    <a:lstStyle/>
                    <a:p>
                      <a:pPr marL="0" marR="0">
                        <a:lnSpc>
                          <a:spcPct val="115000"/>
                        </a:lnSpc>
                        <a:spcBef>
                          <a:spcPts val="0"/>
                        </a:spcBef>
                        <a:spcAft>
                          <a:spcPts val="0"/>
                        </a:spcAft>
                      </a:pPr>
                      <a:r>
                        <a:rPr lang="en-US" sz="1200" dirty="0">
                          <a:solidFill>
                            <a:schemeClr val="tx1"/>
                          </a:solidFill>
                          <a:effectLst/>
                          <a:latin typeface="+mn-lt"/>
                          <a:ea typeface="Cambria"/>
                          <a:cs typeface="Cordia New"/>
                        </a:rPr>
                        <a:t>Facilitating qualification exemption</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Cambria"/>
                          <a:cs typeface="Cordia New"/>
                        </a:rPr>
                        <a:t>Number of Estate agents exempted from </a:t>
                      </a:r>
                      <a:r>
                        <a:rPr lang="en-US" sz="1200" dirty="0" smtClean="0">
                          <a:solidFill>
                            <a:schemeClr val="tx1"/>
                          </a:solidFill>
                          <a:effectLst/>
                          <a:latin typeface="+mn-lt"/>
                          <a:ea typeface="Cambria"/>
                          <a:cs typeface="Cordia New"/>
                        </a:rPr>
                        <a:t>professional</a:t>
                      </a:r>
                    </a:p>
                    <a:p>
                      <a:pPr marL="0" marR="0">
                        <a:lnSpc>
                          <a:spcPct val="115000"/>
                        </a:lnSpc>
                        <a:spcBef>
                          <a:spcPts val="0"/>
                        </a:spcBef>
                        <a:spcAft>
                          <a:spcPts val="0"/>
                        </a:spcAft>
                      </a:pPr>
                      <a:r>
                        <a:rPr lang="en-US" sz="1200" dirty="0" smtClean="0">
                          <a:solidFill>
                            <a:schemeClr val="tx1"/>
                          </a:solidFill>
                          <a:effectLst/>
                          <a:latin typeface="+mn-lt"/>
                          <a:ea typeface="Cambria"/>
                          <a:cs typeface="Cordia New"/>
                        </a:rPr>
                        <a:t>qualification</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500 Estate Agents exempted from professional qualification</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 600 Estate Agents exempted from professional qualification</a:t>
                      </a: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800 Estate Agents exempted from professional qualification</a:t>
                      </a:r>
                      <a:endParaRPr lang="en-US" sz="1200" dirty="0">
                        <a:effectLst/>
                        <a:latin typeface="+mn-lt"/>
                        <a:ea typeface="MS Mincho"/>
                        <a:cs typeface="Cordia New"/>
                      </a:endParaRPr>
                    </a:p>
                  </a:txBody>
                  <a:tcPr marL="68580" marR="68580" marT="0" marB="0"/>
                </a:tc>
              </a:tr>
              <a:tr h="1579780">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solidFill>
                          <a:schemeClr val="tx1"/>
                        </a:solidFill>
                        <a:effectLst/>
                        <a:latin typeface="+mn-lt"/>
                        <a:ea typeface="Cambria"/>
                        <a:cs typeface="Cordia New"/>
                      </a:endParaRPr>
                    </a:p>
                    <a:p>
                      <a:pPr marL="0" marR="0">
                        <a:lnSpc>
                          <a:spcPct val="115000"/>
                        </a:lnSpc>
                        <a:spcBef>
                          <a:spcPts val="0"/>
                        </a:spcBef>
                        <a:spcAft>
                          <a:spcPts val="0"/>
                        </a:spcAft>
                      </a:pPr>
                      <a:r>
                        <a:rPr lang="en-US" sz="1200" dirty="0" smtClean="0">
                          <a:solidFill>
                            <a:schemeClr val="tx1"/>
                          </a:solidFill>
                          <a:effectLst/>
                          <a:latin typeface="+mn-lt"/>
                          <a:ea typeface="Cambria"/>
                          <a:cs typeface="Cordia New"/>
                        </a:rPr>
                        <a:t>Completion </a:t>
                      </a:r>
                      <a:r>
                        <a:rPr lang="en-US" sz="1200" dirty="0">
                          <a:solidFill>
                            <a:schemeClr val="tx1"/>
                          </a:solidFill>
                          <a:effectLst/>
                          <a:latin typeface="+mn-lt"/>
                          <a:ea typeface="Cambria"/>
                          <a:cs typeface="Cordia New"/>
                        </a:rPr>
                        <a:t>of Logbooks by Intern Estate Agents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Number </a:t>
                      </a:r>
                      <a:r>
                        <a:rPr lang="en-US" sz="1200" dirty="0">
                          <a:solidFill>
                            <a:schemeClr val="tx1"/>
                          </a:solidFill>
                          <a:effectLst/>
                          <a:latin typeface="+mn-lt"/>
                          <a:ea typeface="MS Mincho"/>
                          <a:cs typeface="Cordia New"/>
                        </a:rPr>
                        <a:t>of registered  intern Estate Agents who </a:t>
                      </a:r>
                    </a:p>
                    <a:p>
                      <a:pPr marL="0" marR="0">
                        <a:lnSpc>
                          <a:spcPct val="115000"/>
                        </a:lnSpc>
                        <a:spcBef>
                          <a:spcPts val="0"/>
                        </a:spcBef>
                        <a:spcAft>
                          <a:spcPts val="0"/>
                        </a:spcAft>
                      </a:pPr>
                      <a:r>
                        <a:rPr lang="en-US" sz="1200" dirty="0">
                          <a:solidFill>
                            <a:schemeClr val="tx1"/>
                          </a:solidFill>
                          <a:effectLst/>
                          <a:latin typeface="+mn-lt"/>
                          <a:ea typeface="MS Mincho"/>
                          <a:cs typeface="Cordia New"/>
                        </a:rPr>
                        <a:t>have submitted internal </a:t>
                      </a:r>
                      <a:r>
                        <a:rPr lang="en-US" sz="1200" dirty="0" smtClean="0">
                          <a:solidFill>
                            <a:schemeClr val="tx1"/>
                          </a:solidFill>
                          <a:effectLst/>
                          <a:latin typeface="+mn-lt"/>
                          <a:ea typeface="MS Mincho"/>
                          <a:cs typeface="Cordia New"/>
                        </a:rPr>
                        <a:t>logbooks.</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1000 </a:t>
                      </a:r>
                      <a:r>
                        <a:rPr lang="en-US" sz="1200" dirty="0">
                          <a:solidFill>
                            <a:schemeClr val="tx1"/>
                          </a:solidFill>
                          <a:effectLst/>
                          <a:latin typeface="+mn-lt"/>
                          <a:ea typeface="MS Mincho"/>
                          <a:cs typeface="Cordia New"/>
                        </a:rPr>
                        <a:t>registered Intern Estate Agents have submitted internal logbooks. </a:t>
                      </a:r>
                    </a:p>
                  </a:txBody>
                  <a:tcPr marL="68580" marR="68580" marT="0" marB="0"/>
                </a:tc>
                <a:tc>
                  <a:txBody>
                    <a:bodyPr/>
                    <a:lstStyle/>
                    <a:p>
                      <a:pPr marL="0" marR="0">
                        <a:lnSpc>
                          <a:spcPct val="115000"/>
                        </a:lnSpc>
                        <a:spcBef>
                          <a:spcPts val="0"/>
                        </a:spcBef>
                        <a:spcAft>
                          <a:spcPts val="0"/>
                        </a:spcAft>
                      </a:pP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2000 </a:t>
                      </a:r>
                      <a:r>
                        <a:rPr lang="en-US" sz="1200" dirty="0">
                          <a:solidFill>
                            <a:schemeClr val="tx1"/>
                          </a:solidFill>
                          <a:effectLst/>
                          <a:latin typeface="+mn-lt"/>
                          <a:ea typeface="MS Mincho"/>
                          <a:cs typeface="Cordia New"/>
                        </a:rPr>
                        <a:t>registered Intern Estate Agents have submitted internal logbooks. </a:t>
                      </a:r>
                    </a:p>
                  </a:txBody>
                  <a:tcPr marL="68580" marR="68580" marT="0" marB="0"/>
                </a:tc>
                <a:tc>
                  <a:txBody>
                    <a:bodyPr/>
                    <a:lstStyle/>
                    <a:p>
                      <a:pPr marL="0" marR="0">
                        <a:lnSpc>
                          <a:spcPct val="115000"/>
                        </a:lnSpc>
                        <a:spcBef>
                          <a:spcPts val="0"/>
                        </a:spcBef>
                        <a:spcAft>
                          <a:spcPts val="0"/>
                        </a:spcAft>
                      </a:pP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3000 registered Intern Estate Agents have submitted internal logbooks</a:t>
                      </a:r>
                      <a:endParaRPr lang="en-US" sz="1200" dirty="0">
                        <a:effectLst/>
                        <a:latin typeface="+mn-lt"/>
                        <a:ea typeface="MS Mincho"/>
                        <a:cs typeface="Cordia New"/>
                      </a:endParaRPr>
                    </a:p>
                  </a:txBody>
                  <a:tcPr marL="68580" marR="68580" marT="0" marB="0"/>
                </a:tc>
              </a:tr>
              <a:tr h="1270923">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effectLst/>
                          <a:latin typeface="+mn-lt"/>
                          <a:ea typeface="MS Mincho"/>
                          <a:cs typeface="Cordia New"/>
                        </a:rPr>
                        <a:t>Estate agents seminars and road shows performed.</a:t>
                      </a:r>
                    </a:p>
                  </a:txBody>
                  <a:tcPr marL="68580" marR="68580" marT="0" marB="0"/>
                </a:tc>
                <a:tc>
                  <a:txBody>
                    <a:bodyPr/>
                    <a:lstStyle/>
                    <a:p>
                      <a:pPr marL="0" marR="0">
                        <a:lnSpc>
                          <a:spcPct val="115000"/>
                        </a:lnSpc>
                        <a:spcBef>
                          <a:spcPts val="0"/>
                        </a:spcBef>
                        <a:spcAft>
                          <a:spcPts val="0"/>
                        </a:spcAft>
                      </a:pPr>
                      <a:r>
                        <a:rPr lang="en-US" sz="1200" dirty="0">
                          <a:effectLst/>
                          <a:latin typeface="+mn-lt"/>
                          <a:ea typeface="MS Mincho"/>
                          <a:cs typeface="Cordia New"/>
                        </a:rPr>
                        <a:t>Number of Estate agents </a:t>
                      </a:r>
                      <a:r>
                        <a:rPr lang="en-US" sz="1200" dirty="0" smtClean="0">
                          <a:effectLst/>
                          <a:latin typeface="+mn-lt"/>
                          <a:ea typeface="MS Mincho"/>
                          <a:cs typeface="Cordia New"/>
                        </a:rPr>
                        <a:t> roadshow seminars </a:t>
                      </a:r>
                      <a:r>
                        <a:rPr lang="en-US" sz="1200" dirty="0">
                          <a:effectLst/>
                          <a:latin typeface="+mn-lt"/>
                          <a:ea typeface="MS Mincho"/>
                          <a:cs typeface="Cordia New"/>
                        </a:rPr>
                        <a:t>performed</a:t>
                      </a:r>
                    </a:p>
                    <a:p>
                      <a:pPr marL="0" marR="0">
                        <a:lnSpc>
                          <a:spcPct val="115000"/>
                        </a:lnSpc>
                        <a:spcBef>
                          <a:spcPts val="0"/>
                        </a:spcBef>
                        <a:spcAft>
                          <a:spcPts val="0"/>
                        </a:spcAft>
                      </a:pPr>
                      <a:r>
                        <a:rPr lang="en-US" sz="1200" dirty="0">
                          <a:effectLst/>
                          <a:latin typeface="+mn-lt"/>
                          <a:ea typeface="MS Mincho"/>
                          <a:cs typeface="Cordia New"/>
                        </a:rPr>
                        <a:t> </a:t>
                      </a:r>
                    </a:p>
                  </a:txBody>
                  <a:tcPr marL="68580" marR="68580" marT="0" marB="0"/>
                </a:tc>
                <a:tc>
                  <a:txBody>
                    <a:bodyPr/>
                    <a:lstStyle/>
                    <a:p>
                      <a:pPr marL="0" marR="0">
                        <a:lnSpc>
                          <a:spcPct val="115000"/>
                        </a:lnSpc>
                        <a:spcBef>
                          <a:spcPts val="0"/>
                        </a:spcBef>
                        <a:spcAft>
                          <a:spcPts val="0"/>
                        </a:spcAft>
                      </a:pPr>
                      <a:r>
                        <a:rPr lang="en-US" sz="1200" dirty="0">
                          <a:effectLst/>
                          <a:latin typeface="+mn-lt"/>
                          <a:ea typeface="MS Mincho"/>
                          <a:cs typeface="Cordia New"/>
                        </a:rPr>
                        <a:t>20 Estate </a:t>
                      </a:r>
                      <a:r>
                        <a:rPr lang="en-US" sz="1200" dirty="0" smtClean="0">
                          <a:effectLst/>
                          <a:latin typeface="+mn-lt"/>
                          <a:ea typeface="MS Mincho"/>
                          <a:cs typeface="Cordia New"/>
                        </a:rPr>
                        <a:t>agents</a:t>
                      </a:r>
                      <a:r>
                        <a:rPr lang="en-US" sz="1200" baseline="0" dirty="0" smtClean="0">
                          <a:effectLst/>
                          <a:latin typeface="+mn-lt"/>
                          <a:ea typeface="MS Mincho"/>
                          <a:cs typeface="Cordia New"/>
                        </a:rPr>
                        <a:t> roadshows seminars performed.</a:t>
                      </a:r>
                      <a:endParaRPr lang="en-US" sz="1200" dirty="0">
                        <a:effectLst/>
                        <a:latin typeface="+mn-lt"/>
                        <a:ea typeface="MS Mincho"/>
                        <a:cs typeface="Cordia New"/>
                      </a:endParaRPr>
                    </a:p>
                  </a:txBody>
                  <a:tcPr marL="68580" marR="68580" marT="0" marB="0"/>
                </a:tc>
                <a:tc>
                  <a:txBody>
                    <a:bodyPr/>
                    <a:lstStyle/>
                    <a:p>
                      <a:pPr marL="228600" marR="0" indent="-228600">
                        <a:lnSpc>
                          <a:spcPct val="115000"/>
                        </a:lnSpc>
                        <a:spcBef>
                          <a:spcPts val="0"/>
                        </a:spcBef>
                        <a:spcAft>
                          <a:spcPts val="0"/>
                        </a:spcAft>
                        <a:buAutoNum type="arabicPlain" startAt="22"/>
                      </a:pPr>
                      <a:r>
                        <a:rPr lang="en-US" sz="1200" dirty="0" smtClean="0">
                          <a:effectLst/>
                          <a:latin typeface="+mn-lt"/>
                          <a:ea typeface="MS Mincho"/>
                          <a:cs typeface="Cordia New"/>
                        </a:rPr>
                        <a:t>Estate agents</a:t>
                      </a:r>
                    </a:p>
                    <a:p>
                      <a:pPr marL="0" marR="0" indent="0">
                        <a:lnSpc>
                          <a:spcPct val="115000"/>
                        </a:lnSpc>
                        <a:spcBef>
                          <a:spcPts val="0"/>
                        </a:spcBef>
                        <a:spcAft>
                          <a:spcPts val="0"/>
                        </a:spcAft>
                        <a:buNone/>
                      </a:pPr>
                      <a:r>
                        <a:rPr lang="en-US" sz="1200" baseline="0" dirty="0" smtClean="0">
                          <a:effectLst/>
                          <a:latin typeface="+mn-lt"/>
                          <a:ea typeface="MS Mincho"/>
                          <a:cs typeface="Cordia New"/>
                        </a:rPr>
                        <a:t>roadshows seminars performed</a:t>
                      </a:r>
                      <a:endParaRPr lang="en-US" sz="1200" dirty="0">
                        <a:effectLst/>
                        <a:latin typeface="+mn-lt"/>
                        <a:ea typeface="MS Mincho"/>
                        <a:cs typeface="Cordia New"/>
                      </a:endParaRPr>
                    </a:p>
                  </a:txBody>
                  <a:tcPr marL="68580" marR="68580" marT="0" marB="0"/>
                </a:tc>
                <a:tc>
                  <a:txBody>
                    <a:bodyPr/>
                    <a:lstStyle/>
                    <a:p>
                      <a:pPr marL="228600" marR="0" indent="-228600" algn="l" defTabSz="914400" rtl="0" eaLnBrk="1" fontAlgn="auto" latinLnBrk="0" hangingPunct="1">
                        <a:lnSpc>
                          <a:spcPct val="115000"/>
                        </a:lnSpc>
                        <a:spcBef>
                          <a:spcPts val="0"/>
                        </a:spcBef>
                        <a:spcAft>
                          <a:spcPts val="0"/>
                        </a:spcAft>
                        <a:buClrTx/>
                        <a:buSzTx/>
                        <a:buFontTx/>
                        <a:buAutoNum type="arabicPlain" startAt="24"/>
                        <a:tabLst/>
                        <a:defRPr/>
                      </a:pPr>
                      <a:r>
                        <a:rPr lang="en-US" sz="1200" dirty="0" smtClean="0">
                          <a:effectLst/>
                          <a:latin typeface="+mn-lt"/>
                          <a:ea typeface="MS Mincho"/>
                          <a:cs typeface="Cordia New"/>
                        </a:rPr>
                        <a:t>Estate agents</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mn-lt"/>
                          <a:ea typeface="MS Mincho"/>
                          <a:cs typeface="Cordia New"/>
                        </a:rPr>
                        <a:t>roadshows seminars performed</a:t>
                      </a:r>
                      <a:endParaRPr lang="en-US" sz="1200" dirty="0" smtClean="0">
                        <a:effectLst/>
                        <a:latin typeface="+mn-lt"/>
                        <a:ea typeface="MS Mincho"/>
                        <a:cs typeface="Cordia New"/>
                      </a:endParaRPr>
                    </a:p>
                  </a:txBody>
                  <a:tcPr marL="68580" marR="68580" marT="0" marB="0"/>
                </a:tc>
              </a:tr>
            </a:tbl>
          </a:graphicData>
        </a:graphic>
      </p:graphicFrame>
    </p:spTree>
    <p:extLst>
      <p:ext uri="{BB962C8B-B14F-4D97-AF65-F5344CB8AC3E}">
        <p14:creationId xmlns:p14="http://schemas.microsoft.com/office/powerpoint/2010/main" xmlns="" val="4210464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762000"/>
          </a:xfrm>
        </p:spPr>
        <p:txBody>
          <a:bodyPr/>
          <a:lstStyle/>
          <a:p>
            <a:r>
              <a:rPr lang="en-US" sz="2400" b="0" dirty="0" smtClean="0">
                <a:solidFill>
                  <a:schemeClr val="tx1"/>
                </a:solidFill>
                <a:effectLst/>
                <a:cs typeface="Times New Roman" panose="02020603050405020304" pitchFamily="18" charset="0"/>
              </a:rPr>
              <a:t>PRESENTATION OUTLINE</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2</a:t>
            </a:fld>
            <a:endParaRPr lang="en-US" dirty="0">
              <a:solidFill>
                <a:srgbClr val="000000"/>
              </a:solidFill>
            </a:endParaRPr>
          </a:p>
        </p:txBody>
      </p:sp>
      <p:sp>
        <p:nvSpPr>
          <p:cNvPr id="7" name="Rectangle 6"/>
          <p:cNvSpPr/>
          <p:nvPr/>
        </p:nvSpPr>
        <p:spPr>
          <a:xfrm>
            <a:off x="381000" y="1235529"/>
            <a:ext cx="8153400" cy="7032694"/>
          </a:xfrm>
          <a:prstGeom prst="rect">
            <a:avLst/>
          </a:prstGeom>
        </p:spPr>
        <p:txBody>
          <a:bodyPr wrap="square">
            <a:spAutoFit/>
          </a:bodyPr>
          <a:lstStyle/>
          <a:p>
            <a:pPr marR="0" lvl="0">
              <a:lnSpc>
                <a:spcPct val="150000"/>
              </a:lnSpc>
              <a:spcBef>
                <a:spcPts val="0"/>
              </a:spcBef>
              <a:spcAft>
                <a:spcPts val="1000"/>
              </a:spcAft>
            </a:pPr>
            <a:endParaRPr lang="en-US" b="1" dirty="0" smtClean="0">
              <a:solidFill>
                <a:srgbClr val="000000"/>
              </a:solidFill>
              <a:latin typeface="Arial" panose="020B0604020202020204" pitchFamily="34" charset="0"/>
              <a:ea typeface="MS Mincho"/>
              <a:cs typeface="Cordia New"/>
            </a:endParaRPr>
          </a:p>
          <a:p>
            <a:pPr marR="0" lvl="0">
              <a:lnSpc>
                <a:spcPct val="150000"/>
              </a:lnSpc>
              <a:spcBef>
                <a:spcPts val="0"/>
              </a:spcBef>
              <a:spcAft>
                <a:spcPts val="1000"/>
              </a:spcAft>
            </a:pPr>
            <a:r>
              <a:rPr lang="en-US" b="1" dirty="0" smtClean="0">
                <a:solidFill>
                  <a:srgbClr val="000000"/>
                </a:solidFill>
                <a:latin typeface="Arial" panose="020B0604020202020204" pitchFamily="34" charset="0"/>
                <a:ea typeface="MS Mincho"/>
                <a:cs typeface="Cordia New"/>
              </a:rPr>
              <a:t>STRATEGIC OVERVIEW</a:t>
            </a:r>
          </a:p>
          <a:p>
            <a:pPr marR="0" lvl="0">
              <a:lnSpc>
                <a:spcPct val="150000"/>
              </a:lnSpc>
              <a:spcBef>
                <a:spcPts val="0"/>
              </a:spcBef>
              <a:spcAft>
                <a:spcPts val="1000"/>
              </a:spcAft>
            </a:pPr>
            <a:r>
              <a:rPr lang="en-US" b="1" dirty="0" smtClean="0">
                <a:solidFill>
                  <a:srgbClr val="000000"/>
                </a:solidFill>
                <a:latin typeface="Arial" panose="020B0604020202020204" pitchFamily="34" charset="0"/>
                <a:ea typeface="MS Mincho"/>
                <a:cs typeface="Cordia New"/>
              </a:rPr>
              <a:t>STRATEGIC OUTOME GOALS</a:t>
            </a:r>
          </a:p>
          <a:p>
            <a:pPr marR="0" lvl="0">
              <a:lnSpc>
                <a:spcPct val="150000"/>
              </a:lnSpc>
              <a:spcBef>
                <a:spcPts val="0"/>
              </a:spcBef>
              <a:spcAft>
                <a:spcPts val="1000"/>
              </a:spcAft>
            </a:pPr>
            <a:r>
              <a:rPr lang="en-US" b="1" dirty="0" smtClean="0">
                <a:solidFill>
                  <a:srgbClr val="000000"/>
                </a:solidFill>
                <a:latin typeface="Arial" panose="020B0604020202020204" pitchFamily="34" charset="0"/>
                <a:ea typeface="MS Mincho"/>
                <a:cs typeface="Cordia New"/>
              </a:rPr>
              <a:t>2017/18 PRIORITIES</a:t>
            </a:r>
          </a:p>
          <a:p>
            <a:pPr marR="0" lvl="0">
              <a:lnSpc>
                <a:spcPct val="150000"/>
              </a:lnSpc>
              <a:spcBef>
                <a:spcPts val="0"/>
              </a:spcBef>
              <a:spcAft>
                <a:spcPts val="1000"/>
              </a:spcAft>
            </a:pPr>
            <a:r>
              <a:rPr lang="en-US" b="1" dirty="0" smtClean="0">
                <a:solidFill>
                  <a:srgbClr val="000000"/>
                </a:solidFill>
                <a:latin typeface="Arial" panose="020B0604020202020204" pitchFamily="34" charset="0"/>
                <a:ea typeface="MS Mincho"/>
                <a:cs typeface="Cordia New"/>
              </a:rPr>
              <a:t>KEY PERFORMANCE ANNUAL TARGETS</a:t>
            </a:r>
          </a:p>
          <a:p>
            <a:pPr marR="0" lvl="0">
              <a:lnSpc>
                <a:spcPct val="150000"/>
              </a:lnSpc>
              <a:spcBef>
                <a:spcPts val="0"/>
              </a:spcBef>
              <a:spcAft>
                <a:spcPts val="1000"/>
              </a:spcAft>
            </a:pPr>
            <a:r>
              <a:rPr lang="en-US" b="1" dirty="0" smtClean="0">
                <a:solidFill>
                  <a:srgbClr val="000000"/>
                </a:solidFill>
                <a:latin typeface="Arial" panose="020B0604020202020204" pitchFamily="34" charset="0"/>
                <a:ea typeface="MS Mincho"/>
                <a:cs typeface="Cordia New"/>
              </a:rPr>
              <a:t>EAAB BUDGET</a:t>
            </a:r>
          </a:p>
          <a:p>
            <a:pPr marR="0" lvl="0">
              <a:lnSpc>
                <a:spcPct val="150000"/>
              </a:lnSpc>
              <a:spcBef>
                <a:spcPts val="0"/>
              </a:spcBef>
              <a:spcAft>
                <a:spcPts val="1000"/>
              </a:spcAft>
            </a:pPr>
            <a:r>
              <a:rPr lang="en-US" b="1" dirty="0" smtClean="0">
                <a:solidFill>
                  <a:srgbClr val="000000"/>
                </a:solidFill>
                <a:latin typeface="Arial" panose="020B0604020202020204" pitchFamily="34" charset="0"/>
                <a:ea typeface="MS Mincho"/>
                <a:cs typeface="Cordia New"/>
              </a:rPr>
              <a:t>EAFF BUDGET</a:t>
            </a:r>
          </a:p>
          <a:p>
            <a:pPr marR="0" lvl="0">
              <a:lnSpc>
                <a:spcPct val="150000"/>
              </a:lnSpc>
              <a:spcBef>
                <a:spcPts val="0"/>
              </a:spcBef>
              <a:spcAft>
                <a:spcPts val="1000"/>
              </a:spcAft>
            </a:pPr>
            <a:endParaRPr lang="en-US" b="1" dirty="0" smtClean="0">
              <a:solidFill>
                <a:srgbClr val="000000"/>
              </a:solidFill>
              <a:latin typeface="Arial" panose="020B0604020202020204" pitchFamily="34" charset="0"/>
              <a:ea typeface="MS Mincho"/>
              <a:cs typeface="Cordia New"/>
            </a:endParaRPr>
          </a:p>
          <a:p>
            <a:pPr marR="0" lvl="0">
              <a:lnSpc>
                <a:spcPct val="150000"/>
              </a:lnSpc>
              <a:spcBef>
                <a:spcPts val="0"/>
              </a:spcBef>
              <a:spcAft>
                <a:spcPts val="1000"/>
              </a:spcAft>
            </a:pPr>
            <a:endParaRPr lang="en-US" b="1" dirty="0" smtClean="0">
              <a:solidFill>
                <a:srgbClr val="000000"/>
              </a:solidFill>
              <a:latin typeface="Arial" panose="020B0604020202020204" pitchFamily="34" charset="0"/>
              <a:ea typeface="MS Mincho"/>
              <a:cs typeface="Cordia New"/>
            </a:endParaRPr>
          </a:p>
          <a:p>
            <a:pPr marL="342900" marR="0" lvl="0" indent="-342900">
              <a:lnSpc>
                <a:spcPct val="150000"/>
              </a:lnSpc>
              <a:spcBef>
                <a:spcPts val="0"/>
              </a:spcBef>
              <a:spcAft>
                <a:spcPts val="1000"/>
              </a:spcAft>
              <a:buFont typeface="+mj-lt"/>
              <a:buAutoNum type="arabicPeriod"/>
            </a:pPr>
            <a:endParaRPr lang="en-US" b="1" dirty="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xmlns="" val="1732443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255853606"/>
              </p:ext>
            </p:extLst>
          </p:nvPr>
        </p:nvGraphicFramePr>
        <p:xfrm>
          <a:off x="0" y="609599"/>
          <a:ext cx="9143998" cy="5181601"/>
        </p:xfrm>
        <a:graphic>
          <a:graphicData uri="http://schemas.openxmlformats.org/drawingml/2006/table">
            <a:tbl>
              <a:tblPr firstRow="1" firstCol="1" bandRow="1">
                <a:tableStyleId>{7DF18680-E054-41AD-8BC1-D1AEF772440D}</a:tableStyleId>
              </a:tblPr>
              <a:tblGrid>
                <a:gridCol w="1828798"/>
                <a:gridCol w="1600200"/>
                <a:gridCol w="1714500"/>
                <a:gridCol w="1257300"/>
                <a:gridCol w="1371600"/>
                <a:gridCol w="1371600"/>
              </a:tblGrid>
              <a:tr h="509954">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1208457">
                <a:tc rowSpan="2">
                  <a:txBody>
                    <a:bodyPr/>
                    <a:lstStyle/>
                    <a:p>
                      <a:pPr marL="0" marR="0">
                        <a:lnSpc>
                          <a:spcPct val="115000"/>
                        </a:lnSpc>
                        <a:spcBef>
                          <a:spcPts val="0"/>
                        </a:spcBef>
                        <a:spcAft>
                          <a:spcPts val="0"/>
                        </a:spcAft>
                      </a:pPr>
                      <a:endParaRPr lang="en-US" sz="1100" b="1"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b="1" dirty="0" smtClean="0">
                          <a:solidFill>
                            <a:schemeClr val="tx1"/>
                          </a:solidFill>
                          <a:effectLst/>
                          <a:latin typeface="+mn-lt"/>
                          <a:ea typeface="MS Mincho"/>
                          <a:cs typeface="Cordia New"/>
                        </a:rPr>
                        <a:t>To</a:t>
                      </a:r>
                      <a:r>
                        <a:rPr lang="en-US" sz="1200" b="1" baseline="0" dirty="0" smtClean="0">
                          <a:solidFill>
                            <a:schemeClr val="tx1"/>
                          </a:solidFill>
                          <a:effectLst/>
                          <a:latin typeface="+mn-lt"/>
                          <a:ea typeface="MS Mincho"/>
                          <a:cs typeface="Cordia New"/>
                        </a:rPr>
                        <a:t> build capacity of key stakeholders and professionalise the estate agency sector.</a:t>
                      </a: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effectLst/>
                          <a:latin typeface="+mn-lt"/>
                          <a:ea typeface="Cambria"/>
                          <a:cs typeface="Cordia New"/>
                        </a:rPr>
                        <a:t>Magazine published by Estate Agency Affairs Board</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effectLst/>
                          <a:latin typeface="+mn-lt"/>
                          <a:ea typeface="MS Mincho"/>
                          <a:cs typeface="Cordia New"/>
                        </a:rPr>
                        <a:t>Number of  Agent magazines published</a:t>
                      </a:r>
                    </a:p>
                    <a:p>
                      <a:pPr marL="0" marR="0">
                        <a:lnSpc>
                          <a:spcPct val="115000"/>
                        </a:lnSpc>
                        <a:spcBef>
                          <a:spcPts val="0"/>
                        </a:spcBef>
                        <a:spcAft>
                          <a:spcPts val="0"/>
                        </a:spcAft>
                      </a:pPr>
                      <a:r>
                        <a:rPr lang="en-US" sz="1200" dirty="0">
                          <a:effectLst/>
                          <a:latin typeface="+mn-lt"/>
                          <a:ea typeface="MS Mincho"/>
                          <a:cs typeface="Cordia New"/>
                        </a:rPr>
                        <a:t> </a:t>
                      </a:r>
                    </a:p>
                  </a:txBody>
                  <a:tcPr marL="68580" marR="68580" marT="0" marB="0"/>
                </a:tc>
                <a:tc>
                  <a:txBody>
                    <a:bodyPr/>
                    <a:lstStyle/>
                    <a:p>
                      <a:pPr marL="0" marR="0">
                        <a:lnSpc>
                          <a:spcPct val="115000"/>
                        </a:lnSpc>
                        <a:spcBef>
                          <a:spcPts val="0"/>
                        </a:spcBef>
                        <a:spcAft>
                          <a:spcPts val="0"/>
                        </a:spcAft>
                      </a:pPr>
                      <a:r>
                        <a:rPr lang="en-US" sz="1200" dirty="0">
                          <a:effectLst/>
                          <a:latin typeface="+mn-lt"/>
                          <a:ea typeface="MS Mincho"/>
                          <a:cs typeface="Cordia New"/>
                        </a:rPr>
                        <a:t>4 Agent magazines published </a:t>
                      </a:r>
                      <a:r>
                        <a:rPr lang="en-US" sz="1200" dirty="0" smtClean="0">
                          <a:effectLst/>
                          <a:latin typeface="+mn-lt"/>
                          <a:ea typeface="MS Mincho"/>
                          <a:cs typeface="Cordia New"/>
                        </a:rPr>
                        <a:t>per</a:t>
                      </a:r>
                      <a:r>
                        <a:rPr lang="en-US" sz="1200" baseline="0" dirty="0" smtClean="0">
                          <a:effectLst/>
                          <a:latin typeface="+mn-lt"/>
                          <a:ea typeface="MS Mincho"/>
                          <a:cs typeface="Cordia New"/>
                        </a:rPr>
                        <a:t> annum.</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effectLst/>
                          <a:latin typeface="+mn-lt"/>
                          <a:ea typeface="MS Mincho"/>
                          <a:cs typeface="Cordia New"/>
                        </a:rPr>
                        <a:t>4 Agent magazines published </a:t>
                      </a:r>
                      <a:r>
                        <a:rPr lang="en-US" sz="1200" dirty="0" smtClean="0">
                          <a:effectLst/>
                          <a:latin typeface="+mn-lt"/>
                          <a:ea typeface="MS Mincho"/>
                          <a:cs typeface="Cordia New"/>
                        </a:rPr>
                        <a:t>per</a:t>
                      </a:r>
                      <a:r>
                        <a:rPr lang="en-US" sz="1200" baseline="0" dirty="0" smtClean="0">
                          <a:effectLst/>
                          <a:latin typeface="+mn-lt"/>
                          <a:ea typeface="MS Mincho"/>
                          <a:cs typeface="Cordia New"/>
                        </a:rPr>
                        <a:t> annum.</a:t>
                      </a:r>
                      <a:endParaRPr lang="en-US" sz="1200" dirty="0">
                        <a:effectLst/>
                        <a:latin typeface="+mn-lt"/>
                        <a:ea typeface="MS Mincho"/>
                        <a:cs typeface="Cordia New"/>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mn-lt"/>
                          <a:ea typeface="MS Mincho"/>
                          <a:cs typeface="Cordia New"/>
                        </a:rPr>
                        <a:t>4 Agent magazines published per</a:t>
                      </a:r>
                      <a:r>
                        <a:rPr lang="en-US" sz="1200" baseline="0" dirty="0" smtClean="0">
                          <a:effectLst/>
                          <a:latin typeface="+mn-lt"/>
                          <a:ea typeface="MS Mincho"/>
                          <a:cs typeface="Cordia New"/>
                        </a:rPr>
                        <a:t> annum.</a:t>
                      </a:r>
                      <a:endParaRPr lang="en-US" sz="1200" dirty="0" smtClean="0">
                        <a:effectLst/>
                        <a:latin typeface="+mn-lt"/>
                        <a:ea typeface="MS Mincho"/>
                        <a:cs typeface="Cordia New"/>
                      </a:endParaRPr>
                    </a:p>
                  </a:txBody>
                  <a:tcPr marL="68580" marR="68580" marT="0" marB="0"/>
                </a:tc>
              </a:tr>
              <a:tr h="1261874">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ea typeface="Cambria"/>
                          <a:cs typeface="Cordia New"/>
                        </a:rPr>
                        <a:t>Facilitating CPD events</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ZA" sz="1200" dirty="0">
                          <a:solidFill>
                            <a:srgbClr val="000000"/>
                          </a:solidFill>
                          <a:effectLst/>
                          <a:latin typeface="+mn-lt"/>
                          <a:ea typeface="MS Mincho"/>
                          <a:cs typeface="Cordia New"/>
                        </a:rPr>
                        <a:t>Number of  CPD participants  who have met the requirements</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ZA" sz="1200" dirty="0">
                          <a:effectLst/>
                          <a:latin typeface="+mn-lt"/>
                          <a:ea typeface="MS Mincho"/>
                          <a:cs typeface="Cordia New"/>
                        </a:rPr>
                        <a:t>1000 CPD participants have met the requirements</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ZA" sz="1200" dirty="0">
                          <a:effectLst/>
                          <a:latin typeface="+mn-lt"/>
                          <a:ea typeface="MS Mincho"/>
                          <a:cs typeface="Cordia New"/>
                        </a:rPr>
                        <a:t>2000 CPD participants have met the requirements</a:t>
                      </a:r>
                      <a:endParaRPr lang="en-US" sz="1200" dirty="0">
                        <a:effectLst/>
                        <a:latin typeface="+mn-lt"/>
                        <a:ea typeface="MS Mincho"/>
                        <a:cs typeface="Cordia New"/>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mn-lt"/>
                          <a:ea typeface="MS Mincho"/>
                          <a:cs typeface="Cordia New"/>
                        </a:rPr>
                        <a:t>3000 CPD participants have met the requirements</a:t>
                      </a:r>
                      <a:endParaRPr lang="en-US" sz="1200" dirty="0" smtClean="0">
                        <a:effectLst/>
                        <a:latin typeface="+mn-lt"/>
                        <a:ea typeface="MS Mincho"/>
                        <a:cs typeface="Cordia New"/>
                      </a:endParaRPr>
                    </a:p>
                  </a:txBody>
                  <a:tcPr marL="68580" marR="68580" marT="0" marB="0"/>
                </a:tc>
              </a:tr>
              <a:tr h="2201316">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effectLst/>
                        <a:latin typeface="+mn-lt"/>
                        <a:ea typeface="MS Mincho"/>
                        <a:cs typeface="Cordia New"/>
                      </a:endParaRPr>
                    </a:p>
                    <a:p>
                      <a:pPr marL="0" marR="0">
                        <a:lnSpc>
                          <a:spcPct val="115000"/>
                        </a:lnSpc>
                        <a:spcBef>
                          <a:spcPts val="0"/>
                        </a:spcBef>
                        <a:spcAft>
                          <a:spcPts val="0"/>
                        </a:spcAft>
                      </a:pPr>
                      <a:r>
                        <a:rPr lang="en-US" sz="1200" dirty="0" smtClean="0">
                          <a:effectLst/>
                          <a:latin typeface="+mn-lt"/>
                          <a:ea typeface="MS Mincho"/>
                          <a:cs typeface="Cordia New"/>
                        </a:rPr>
                        <a:t>Facilitation of publications</a:t>
                      </a:r>
                      <a:r>
                        <a:rPr lang="en-US" sz="1200" baseline="0" dirty="0" smtClean="0">
                          <a:effectLst/>
                          <a:latin typeface="+mn-lt"/>
                          <a:ea typeface="MS Mincho"/>
                          <a:cs typeface="Cordia New"/>
                        </a:rPr>
                        <a:t>  through social media.</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effectLst/>
                        <a:latin typeface="+mn-lt"/>
                        <a:ea typeface="MS Mincho"/>
                        <a:cs typeface="Cordia New"/>
                      </a:endParaRPr>
                    </a:p>
                    <a:p>
                      <a:pPr marL="0" marR="0">
                        <a:lnSpc>
                          <a:spcPct val="115000"/>
                        </a:lnSpc>
                        <a:spcBef>
                          <a:spcPts val="0"/>
                        </a:spcBef>
                        <a:spcAft>
                          <a:spcPts val="0"/>
                        </a:spcAft>
                      </a:pPr>
                      <a:r>
                        <a:rPr lang="en-US" sz="1200" dirty="0" smtClean="0">
                          <a:effectLst/>
                          <a:latin typeface="+mn-lt"/>
                          <a:ea typeface="MS Mincho"/>
                          <a:cs typeface="Cordia New"/>
                        </a:rPr>
                        <a:t>Percentage</a:t>
                      </a:r>
                      <a:r>
                        <a:rPr lang="en-US" sz="1200" baseline="0" dirty="0" smtClean="0">
                          <a:effectLst/>
                          <a:latin typeface="+mn-lt"/>
                          <a:ea typeface="MS Mincho"/>
                          <a:cs typeface="Cordia New"/>
                        </a:rPr>
                        <a:t> of estate agents accessing the social media applications for publications.</a:t>
                      </a:r>
                      <a:endParaRPr lang="en-US" sz="1200" dirty="0">
                        <a:effectLst/>
                        <a:latin typeface="+mn-lt"/>
                        <a:ea typeface="MS Mincho"/>
                        <a:cs typeface="Cordia New"/>
                      </a:endParaRPr>
                    </a:p>
                  </a:txBody>
                  <a:tcPr marL="68580" marR="68580" marT="0" marB="0"/>
                </a:tc>
                <a:tc>
                  <a:txBody>
                    <a:bodyPr/>
                    <a:lstStyle/>
                    <a:p>
                      <a:endParaRPr lang="en-US" sz="1200" dirty="0" smtClean="0"/>
                    </a:p>
                    <a:p>
                      <a:r>
                        <a:rPr lang="en-US" sz="1200" dirty="0" smtClean="0"/>
                        <a:t>50%</a:t>
                      </a:r>
                      <a:r>
                        <a:rPr lang="en-US" sz="1200" baseline="0" dirty="0" smtClean="0"/>
                        <a:t> of the Estate agents accessing social media publications to read on issues.</a:t>
                      </a:r>
                      <a:endParaRPr lang="en-US" sz="1200" dirty="0"/>
                    </a:p>
                  </a:txBody>
                  <a:tcPr marL="68580" marR="68580" marT="0" marB="0"/>
                </a:tc>
                <a:tc>
                  <a:txBody>
                    <a:bodyPr/>
                    <a:lstStyle/>
                    <a:p>
                      <a:endParaRPr lang="en-US" sz="1200" dirty="0" smtClean="0"/>
                    </a:p>
                    <a:p>
                      <a:r>
                        <a:rPr lang="en-US" sz="1200" dirty="0" smtClean="0"/>
                        <a:t>60%</a:t>
                      </a:r>
                      <a:r>
                        <a:rPr lang="en-US" sz="1200" baseline="0" dirty="0" smtClean="0"/>
                        <a:t> of the Estate agents accessing social media publications to read on issues</a:t>
                      </a:r>
                      <a:endParaRPr lang="en-US" sz="1200" dirty="0"/>
                    </a:p>
                  </a:txBody>
                  <a:tcPr marL="68580" marR="68580" marT="0" marB="0"/>
                </a:tc>
                <a:tc>
                  <a:txBody>
                    <a:bodyPr/>
                    <a:lstStyle/>
                    <a:p>
                      <a:pPr marL="0" marR="0">
                        <a:lnSpc>
                          <a:spcPct val="115000"/>
                        </a:lnSpc>
                        <a:spcBef>
                          <a:spcPts val="0"/>
                        </a:spcBef>
                        <a:spcAft>
                          <a:spcPts val="0"/>
                        </a:spcAft>
                      </a:pPr>
                      <a:endParaRPr lang="en-US" sz="1200" dirty="0" smtClean="0"/>
                    </a:p>
                    <a:p>
                      <a:pPr marL="0" marR="0">
                        <a:lnSpc>
                          <a:spcPct val="115000"/>
                        </a:lnSpc>
                        <a:spcBef>
                          <a:spcPts val="0"/>
                        </a:spcBef>
                        <a:spcAft>
                          <a:spcPts val="0"/>
                        </a:spcAft>
                      </a:pPr>
                      <a:r>
                        <a:rPr lang="en-US" sz="1200" dirty="0" smtClean="0"/>
                        <a:t>70%</a:t>
                      </a:r>
                      <a:r>
                        <a:rPr lang="en-US" sz="1200" baseline="0" dirty="0" smtClean="0"/>
                        <a:t> of the Estate agents accessing social media publications to read on issues</a:t>
                      </a:r>
                      <a:endParaRPr lang="en-US" sz="1200" dirty="0">
                        <a:effectLst/>
                        <a:latin typeface="+mn-lt"/>
                        <a:ea typeface="MS Mincho"/>
                        <a:cs typeface="Cordia New"/>
                      </a:endParaRPr>
                    </a:p>
                  </a:txBody>
                  <a:tcPr marL="68580" marR="68580" marT="0" marB="0"/>
                </a:tc>
              </a:tr>
            </a:tbl>
          </a:graphicData>
        </a:graphic>
      </p:graphicFrame>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xmlns="" val="2588816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525231092"/>
              </p:ext>
            </p:extLst>
          </p:nvPr>
        </p:nvGraphicFramePr>
        <p:xfrm>
          <a:off x="0" y="533400"/>
          <a:ext cx="9143998" cy="6182975"/>
        </p:xfrm>
        <a:graphic>
          <a:graphicData uri="http://schemas.openxmlformats.org/drawingml/2006/table">
            <a:tbl>
              <a:tblPr firstRow="1" firstCol="1" bandRow="1">
                <a:tableStyleId>{7DF18680-E054-41AD-8BC1-D1AEF772440D}</a:tableStyleId>
              </a:tblPr>
              <a:tblGrid>
                <a:gridCol w="1828798"/>
                <a:gridCol w="1600200"/>
                <a:gridCol w="1714500"/>
                <a:gridCol w="1257300"/>
                <a:gridCol w="1371600"/>
                <a:gridCol w="1371600"/>
              </a:tblGrid>
              <a:tr h="685800">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137160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ffectLst/>
                        <a:latin typeface="+mn-lt"/>
                        <a:ea typeface="MS Mincho"/>
                        <a:cs typeface="Cordia New"/>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effectLst/>
                          <a:latin typeface="+mn-lt"/>
                          <a:ea typeface="MS Mincho"/>
                          <a:cs typeface="Cordia New"/>
                        </a:rPr>
                        <a:t>Transformed real estate sector.</a:t>
                      </a:r>
                    </a:p>
                    <a:p>
                      <a:endParaRPr lang="en-US" dirty="0"/>
                    </a:p>
                  </a:txBody>
                  <a:tcPr marL="68580" marR="68580" marT="0" marB="0"/>
                </a:tc>
                <a:tc>
                  <a:txBody>
                    <a:bodyPr/>
                    <a:lstStyle/>
                    <a:p>
                      <a:endParaRPr lang="en-US" sz="1800" dirty="0" smtClean="0"/>
                    </a:p>
                    <a:p>
                      <a:r>
                        <a:rPr lang="en-US" sz="1200" dirty="0" smtClean="0"/>
                        <a:t>Facilitation</a:t>
                      </a:r>
                      <a:r>
                        <a:rPr lang="en-US" sz="1200" baseline="0" dirty="0" smtClean="0"/>
                        <a:t> of youth placement  through the property  incubator  process.(i.e.  Youth that have completed the internship)</a:t>
                      </a:r>
                      <a:endParaRPr lang="en-US" sz="1200" dirty="0"/>
                    </a:p>
                  </a:txBody>
                  <a:tcPr marL="68580" marR="68580" marT="0" marB="0"/>
                </a:tc>
                <a:tc>
                  <a:txBody>
                    <a:bodyPr/>
                    <a:lstStyle/>
                    <a:p>
                      <a:endParaRPr lang="en-US" sz="1200" dirty="0" smtClean="0"/>
                    </a:p>
                    <a:p>
                      <a:r>
                        <a:rPr lang="en-US" sz="1200" dirty="0" smtClean="0"/>
                        <a:t>Number of youth interns placed with property industry host employers through the</a:t>
                      </a:r>
                      <a:r>
                        <a:rPr lang="en-US" sz="1200" baseline="0" dirty="0" smtClean="0"/>
                        <a:t> property incubator process.</a:t>
                      </a:r>
                      <a:endParaRPr lang="en-US" sz="1200" dirty="0"/>
                    </a:p>
                  </a:txBody>
                  <a:tcPr marL="68580" marR="68580" marT="0" marB="0"/>
                </a:tc>
                <a:tc>
                  <a:txBody>
                    <a:bodyPr/>
                    <a:lstStyle/>
                    <a:p>
                      <a:endParaRPr lang="en-US" sz="1200" dirty="0" smtClean="0"/>
                    </a:p>
                    <a:p>
                      <a:r>
                        <a:rPr lang="en-US" sz="1200" dirty="0" smtClean="0"/>
                        <a:t>1000 youth placed with host employers.</a:t>
                      </a:r>
                      <a:endParaRPr lang="en-US" sz="1200" dirty="0"/>
                    </a:p>
                  </a:txBody>
                  <a:tcPr marL="68580" marR="68580" marT="0" marB="0"/>
                </a:tc>
                <a:tc>
                  <a:txBody>
                    <a:bodyPr/>
                    <a:lstStyle/>
                    <a:p>
                      <a:endParaRPr lang="en-US" sz="1200" dirty="0" smtClean="0"/>
                    </a:p>
                    <a:p>
                      <a:r>
                        <a:rPr lang="en-US" sz="1200" dirty="0" smtClean="0"/>
                        <a:t>2000 youth placed with host employers</a:t>
                      </a:r>
                      <a:endParaRPr lang="en-US" sz="1200" dirty="0"/>
                    </a:p>
                  </a:txBody>
                  <a:tcPr marL="68580" marR="68580" marT="0" marB="0"/>
                </a:tc>
                <a:tc>
                  <a:txBody>
                    <a:bodyPr/>
                    <a:lstStyle/>
                    <a:p>
                      <a:endParaRPr lang="en-US" sz="1200" dirty="0" smtClean="0"/>
                    </a:p>
                    <a:p>
                      <a:r>
                        <a:rPr lang="en-US" sz="1200" dirty="0" smtClean="0"/>
                        <a:t>3000 youth placed with host</a:t>
                      </a:r>
                      <a:r>
                        <a:rPr lang="en-US" sz="1200" baseline="0" dirty="0" smtClean="0"/>
                        <a:t> employers.</a:t>
                      </a:r>
                      <a:endParaRPr lang="en-US" sz="1200" dirty="0"/>
                    </a:p>
                  </a:txBody>
                  <a:tcPr marL="68580" marR="68580" marT="0" marB="0"/>
                </a:tc>
              </a:tr>
              <a:tr h="1600200">
                <a:tc vMerge="1">
                  <a:txBody>
                    <a:bodyPr/>
                    <a:lstStyle/>
                    <a:p>
                      <a:endParaRPr 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t>                      Facilitation</a:t>
                      </a:r>
                      <a:r>
                        <a:rPr lang="en-US" sz="1200" baseline="0" dirty="0" smtClean="0"/>
                        <a:t> of  PDII placement  through the property  incubator  process.(i.e.  Persons  older than 35 years, women and disabled persons)</a:t>
                      </a:r>
                      <a:endParaRPr lang="en-US" sz="1200" dirty="0" smtClean="0"/>
                    </a:p>
                  </a:txBody>
                  <a:tcPr marL="68580" marR="68580" marT="0" marB="0"/>
                </a:tc>
                <a:tc>
                  <a:txBody>
                    <a:bodyPr/>
                    <a:lstStyle/>
                    <a:p>
                      <a:endParaRPr lang="en-US" sz="1200" dirty="0" smtClean="0"/>
                    </a:p>
                    <a:p>
                      <a:r>
                        <a:rPr lang="en-US" sz="1200" dirty="0" smtClean="0"/>
                        <a:t>Numbers of previously</a:t>
                      </a:r>
                      <a:r>
                        <a:rPr lang="en-US" sz="1200" baseline="0" dirty="0" smtClean="0"/>
                        <a:t> disadvantage individual’s interns placed with property industry host employers through the incubator process.</a:t>
                      </a:r>
                      <a:endParaRPr lang="en-US" sz="1200" dirty="0"/>
                    </a:p>
                  </a:txBody>
                  <a:tcPr marL="68580" marR="68580" marT="0" marB="0"/>
                </a:tc>
                <a:tc>
                  <a:txBody>
                    <a:bodyPr/>
                    <a:lstStyle/>
                    <a:p>
                      <a:endParaRPr lang="en-US" sz="1200" dirty="0" smtClean="0"/>
                    </a:p>
                    <a:p>
                      <a:r>
                        <a:rPr lang="en-US" sz="1200" dirty="0" smtClean="0"/>
                        <a:t>1000 previously disadvantaged placed with host employers</a:t>
                      </a:r>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2000 previously disadvantaged placed with host employers</a:t>
                      </a:r>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3000 previously disadvantaged placed with host employers</a:t>
                      </a:r>
                    </a:p>
                    <a:p>
                      <a:endParaRPr lang="en-US" sz="1200" dirty="0"/>
                    </a:p>
                  </a:txBody>
                  <a:tcPr marL="68580" marR="68580" marT="0" marB="0"/>
                </a:tc>
              </a:tr>
              <a:tr h="2049887">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endParaRPr lang="en-US" sz="1200" dirty="0"/>
                    </a:p>
                    <a:p>
                      <a:endParaRPr lang="en-US" sz="1200" dirty="0" smtClean="0"/>
                    </a:p>
                    <a:p>
                      <a:r>
                        <a:rPr lang="en-US" sz="1200" dirty="0" smtClean="0"/>
                        <a:t>Facilitation of</a:t>
                      </a:r>
                      <a:r>
                        <a:rPr lang="en-US" sz="1200" baseline="0" dirty="0" smtClean="0"/>
                        <a:t> transformational activities for Estate Agency sector.</a:t>
                      </a:r>
                      <a:endParaRPr lang="en-US" sz="1200" dirty="0"/>
                    </a:p>
                  </a:txBody>
                  <a:tcPr marL="68580" marR="68580" marT="0" marB="0"/>
                </a:tc>
                <a:tc>
                  <a:txBody>
                    <a:bodyPr/>
                    <a:lstStyle/>
                    <a:p>
                      <a:endParaRPr lang="en-US" sz="1200" dirty="0" smtClean="0"/>
                    </a:p>
                    <a:p>
                      <a:r>
                        <a:rPr lang="en-US" sz="1200" dirty="0" smtClean="0"/>
                        <a:t>Development of mechanisms</a:t>
                      </a:r>
                      <a:r>
                        <a:rPr lang="en-US" sz="1200" baseline="0" dirty="0" smtClean="0"/>
                        <a:t> and  transformational initiatives to assist Estate Agents and the public to participate in the Estate Agents sector.</a:t>
                      </a:r>
                      <a:endParaRPr lang="en-US" sz="1200" dirty="0"/>
                    </a:p>
                  </a:txBody>
                  <a:tcPr marL="68580" marR="68580" marT="0" marB="0"/>
                </a:tc>
                <a:tc>
                  <a:txBody>
                    <a:bodyPr/>
                    <a:lstStyle/>
                    <a:p>
                      <a:endParaRPr lang="en-US" sz="1200" dirty="0" smtClean="0"/>
                    </a:p>
                    <a:p>
                      <a:r>
                        <a:rPr lang="en-US" sz="1200" dirty="0" smtClean="0"/>
                        <a:t>Research performed in respect</a:t>
                      </a:r>
                      <a:r>
                        <a:rPr lang="en-US" sz="1200" baseline="0" dirty="0" smtClean="0"/>
                        <a:t> of barriers to entry in the Estate Agency sector, Regularization of Estate Agents and Amnesty regulation.</a:t>
                      </a:r>
                      <a:endParaRPr lang="en-US" sz="1200" dirty="0"/>
                    </a:p>
                  </a:txBody>
                  <a:tcPr marL="68580" marR="68580" marT="0" marB="0"/>
                </a:tc>
                <a:tc>
                  <a:txBody>
                    <a:bodyPr/>
                    <a:lstStyle/>
                    <a:p>
                      <a:endParaRPr lang="en-US" sz="1200" dirty="0" smtClean="0"/>
                    </a:p>
                    <a:p>
                      <a:r>
                        <a:rPr lang="en-US" sz="1200" dirty="0" smtClean="0"/>
                        <a:t>Implementation</a:t>
                      </a:r>
                      <a:r>
                        <a:rPr lang="en-US" sz="1200" baseline="0" dirty="0" smtClean="0"/>
                        <a:t> of the recommendations from research performed.</a:t>
                      </a:r>
                      <a:endParaRPr lang="en-US" sz="1200" dirty="0" smtClean="0"/>
                    </a:p>
                  </a:txBody>
                  <a:tcPr marL="68580" marR="68580" marT="0" marB="0"/>
                </a:tc>
                <a:tc>
                  <a:txBody>
                    <a:bodyPr/>
                    <a:lstStyle/>
                    <a:p>
                      <a:endParaRPr lang="en-US" sz="1200" dirty="0" smtClean="0"/>
                    </a:p>
                    <a:p>
                      <a:r>
                        <a:rPr lang="en-US" sz="1200" dirty="0" smtClean="0"/>
                        <a:t>Monitoring the progress</a:t>
                      </a:r>
                      <a:r>
                        <a:rPr lang="en-US" sz="1200" baseline="0" dirty="0" smtClean="0"/>
                        <a:t> of impact in respect of transformational tools.</a:t>
                      </a:r>
                      <a:endParaRPr lang="en-US" sz="1200" dirty="0" smtClean="0"/>
                    </a:p>
                    <a:p>
                      <a:endParaRPr lang="en-US" sz="1200" dirty="0"/>
                    </a:p>
                  </a:txBody>
                  <a:tcPr marL="68580" marR="68580" marT="0" marB="0"/>
                </a:tc>
              </a:tr>
            </a:tbl>
          </a:graphicData>
        </a:graphic>
      </p:graphicFrame>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xmlns="" val="4191342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22</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968918613"/>
              </p:ext>
            </p:extLst>
          </p:nvPr>
        </p:nvGraphicFramePr>
        <p:xfrm>
          <a:off x="0" y="762001"/>
          <a:ext cx="9143998" cy="6884132"/>
        </p:xfrm>
        <a:graphic>
          <a:graphicData uri="http://schemas.openxmlformats.org/drawingml/2006/table">
            <a:tbl>
              <a:tblPr firstRow="1" firstCol="1" bandRow="1">
                <a:tableStyleId>{7DF18680-E054-41AD-8BC1-D1AEF772440D}</a:tableStyleId>
              </a:tblPr>
              <a:tblGrid>
                <a:gridCol w="1828798"/>
                <a:gridCol w="1600200"/>
                <a:gridCol w="1714500"/>
                <a:gridCol w="1257300"/>
                <a:gridCol w="1371600"/>
                <a:gridCol w="1371600"/>
              </a:tblGrid>
              <a:tr h="589159">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1399255">
                <a:tc rowSpan="2">
                  <a:txBody>
                    <a:bodyPr/>
                    <a:lstStyle/>
                    <a:p>
                      <a:pPr marL="0" marR="0">
                        <a:lnSpc>
                          <a:spcPct val="115000"/>
                        </a:lnSpc>
                        <a:spcBef>
                          <a:spcPts val="0"/>
                        </a:spcBef>
                        <a:spcAft>
                          <a:spcPts val="0"/>
                        </a:spcAft>
                      </a:pPr>
                      <a:endParaRPr lang="en-US" sz="1100" b="1"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b="1" dirty="0" smtClean="0">
                          <a:solidFill>
                            <a:schemeClr val="tx1"/>
                          </a:solidFill>
                          <a:effectLst/>
                          <a:latin typeface="+mn-lt"/>
                          <a:ea typeface="MS Mincho"/>
                          <a:cs typeface="Cordia New"/>
                        </a:rPr>
                        <a:t>Transformed real estate sector.</a:t>
                      </a:r>
                      <a:endParaRPr lang="en-US" sz="1200" b="1" dirty="0">
                        <a:solidFill>
                          <a:schemeClr val="tx1"/>
                        </a:solidFill>
                        <a:effectLst/>
                        <a:latin typeface="+mn-lt"/>
                        <a:ea typeface="MS Mincho"/>
                        <a:cs typeface="Cordia New"/>
                      </a:endParaRPr>
                    </a:p>
                  </a:txBody>
                  <a:tcPr marL="68580" marR="68580" marT="0" marB="0"/>
                </a:tc>
                <a:tc>
                  <a:txBody>
                    <a:bodyPr/>
                    <a:lstStyle/>
                    <a:p>
                      <a:r>
                        <a:rPr lang="en-US" sz="1200" dirty="0" smtClean="0"/>
                        <a:t>Monitoring Estate</a:t>
                      </a:r>
                      <a:r>
                        <a:rPr lang="en-US" sz="1200" baseline="0" dirty="0" smtClean="0"/>
                        <a:t> Agents operating in the subsidized  and affordable housing areas.</a:t>
                      </a:r>
                      <a:endParaRPr lang="en-US" sz="1200" dirty="0" smtClean="0"/>
                    </a:p>
                  </a:txBody>
                  <a:tcPr marL="68580" marR="68580" marT="0" marB="0"/>
                </a:tc>
                <a:tc>
                  <a:txBody>
                    <a:bodyPr/>
                    <a:lstStyle/>
                    <a:p>
                      <a:r>
                        <a:rPr lang="en-US" sz="1200" dirty="0" smtClean="0"/>
                        <a:t>Percentage increase of Estate Agents operating in the subsidized and affordable housing areas.</a:t>
                      </a:r>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 increase of Estate Agents operating in the subsidized and affordable housing areas.</a:t>
                      </a:r>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a:t>
                      </a:r>
                      <a:r>
                        <a:rPr lang="en-US" sz="1200" baseline="0" dirty="0" smtClean="0"/>
                        <a:t> </a:t>
                      </a:r>
                      <a:r>
                        <a:rPr lang="en-US" sz="1200" dirty="0" smtClean="0"/>
                        <a:t>increase of Estate Agents operating in the subsidized and affordable housing areas.</a:t>
                      </a:r>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 increase of Estate Agents operating in the subsidized and affordable housing areas.</a:t>
                      </a:r>
                    </a:p>
                    <a:p>
                      <a:endParaRPr lang="en-US" sz="1200" b="1" dirty="0"/>
                    </a:p>
                  </a:txBody>
                  <a:tcPr marL="68580" marR="68580" marT="0" marB="0"/>
                </a:tc>
              </a:tr>
              <a:tr h="1325610">
                <a:tc vMerge="1">
                  <a:txBody>
                    <a:bodyPr/>
                    <a:lstStyle/>
                    <a:p>
                      <a:endParaRPr lang="en-US"/>
                    </a:p>
                  </a:txBody>
                  <a:tcPr/>
                </a:tc>
                <a:tc>
                  <a:txBody>
                    <a:bodyPr/>
                    <a:lstStyle/>
                    <a:p>
                      <a:r>
                        <a:rPr lang="en-US" sz="1400" dirty="0" smtClean="0"/>
                        <a:t>Estate Agencies</a:t>
                      </a:r>
                      <a:r>
                        <a:rPr lang="en-US" sz="1400" baseline="0" dirty="0" smtClean="0"/>
                        <a:t> </a:t>
                      </a:r>
                      <a:r>
                        <a:rPr lang="en-US" sz="1400" dirty="0" smtClean="0"/>
                        <a:t>recruitment and training of Interns </a:t>
                      </a:r>
                      <a:endParaRPr lang="en-US" sz="1400" dirty="0"/>
                    </a:p>
                  </a:txBody>
                  <a:tcPr marL="68580" marR="68580" marT="0" marB="0"/>
                </a:tc>
                <a:tc>
                  <a:txBody>
                    <a:bodyPr/>
                    <a:lstStyle/>
                    <a:p>
                      <a:r>
                        <a:rPr lang="en-US" sz="1200" dirty="0" smtClean="0"/>
                        <a:t>Number of interns placed with principal Estate</a:t>
                      </a:r>
                      <a:r>
                        <a:rPr lang="en-US" sz="1200" baseline="0" dirty="0" smtClean="0"/>
                        <a:t> /Agents.</a:t>
                      </a:r>
                      <a:endParaRPr lang="en-US" sz="1200" dirty="0"/>
                    </a:p>
                  </a:txBody>
                  <a:tcPr marL="68580" marR="68580" marT="0" marB="0"/>
                </a:tc>
                <a:tc>
                  <a:txBody>
                    <a:bodyPr/>
                    <a:lstStyle/>
                    <a:p>
                      <a:r>
                        <a:rPr lang="en-US" sz="1200" dirty="0" smtClean="0"/>
                        <a:t>4000 interns placed with </a:t>
                      </a:r>
                      <a:r>
                        <a:rPr lang="en-US" sz="1200" dirty="0" err="1" smtClean="0"/>
                        <a:t>principsl</a:t>
                      </a:r>
                      <a:r>
                        <a:rPr lang="en-US" sz="1200" baseline="0" dirty="0" smtClean="0"/>
                        <a:t>  Estate Agencies</a:t>
                      </a:r>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1000 interns placed with </a:t>
                      </a:r>
                      <a:r>
                        <a:rPr lang="en-US" sz="1200" dirty="0" err="1" smtClean="0"/>
                        <a:t>principsl</a:t>
                      </a:r>
                      <a:r>
                        <a:rPr lang="en-US" sz="1200" baseline="0" dirty="0" smtClean="0"/>
                        <a:t>  Estate Agencies</a:t>
                      </a:r>
                      <a:endParaRPr lang="en-US" sz="1200" dirty="0" smtClean="0"/>
                    </a:p>
                    <a:p>
                      <a:endParaRPr lang="en-US" sz="1200" dirty="0"/>
                    </a:p>
                  </a:txBody>
                  <a:tcPr marL="68580" marR="68580" marT="0" marB="0"/>
                </a:tc>
                <a:tc>
                  <a:txBody>
                    <a:bodyPr/>
                    <a:lstStyle/>
                    <a:p>
                      <a:r>
                        <a:rPr lang="en-US" sz="1200" dirty="0" smtClean="0"/>
                        <a:t>N/A</a:t>
                      </a:r>
                      <a:endParaRPr lang="en-US" sz="1200" dirty="0"/>
                    </a:p>
                  </a:txBody>
                  <a:tcPr marL="68580" marR="68580" marT="0" marB="0"/>
                </a:tc>
              </a:tr>
              <a:tr h="1104675">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effectLst/>
                          <a:latin typeface="+mn-lt"/>
                          <a:ea typeface="MS Mincho"/>
                          <a:cs typeface="Cordia New"/>
                        </a:rPr>
                        <a:t>Production  of data and information</a:t>
                      </a:r>
                      <a:r>
                        <a:rPr lang="en-US" sz="1200" baseline="0" dirty="0" smtClean="0">
                          <a:effectLst/>
                          <a:latin typeface="+mn-lt"/>
                          <a:ea typeface="MS Mincho"/>
                          <a:cs typeface="Cordia New"/>
                        </a:rPr>
                        <a:t> on the residential property trends(</a:t>
                      </a:r>
                      <a:r>
                        <a:rPr lang="en-US" sz="1200" baseline="0" dirty="0" err="1" smtClean="0">
                          <a:effectLst/>
                          <a:latin typeface="+mn-lt"/>
                          <a:ea typeface="MS Mincho"/>
                          <a:cs typeface="Cordia New"/>
                        </a:rPr>
                        <a:t>i.e</a:t>
                      </a:r>
                      <a:r>
                        <a:rPr lang="en-US" sz="1200" baseline="0" dirty="0" smtClean="0">
                          <a:effectLst/>
                          <a:latin typeface="+mn-lt"/>
                          <a:ea typeface="MS Mincho"/>
                          <a:cs typeface="Cordia New"/>
                        </a:rPr>
                        <a:t> sales trends and growth rates on subsidized and affordable housing sector.)</a:t>
                      </a:r>
                      <a:endParaRPr lang="en-US" sz="1200" dirty="0" smtClean="0">
                        <a:effectLst/>
                        <a:latin typeface="+mn-lt"/>
                        <a:ea typeface="MS Mincho"/>
                        <a:cs typeface="Cordia New"/>
                      </a:endParaRPr>
                    </a:p>
                  </a:txBody>
                  <a:tcPr marL="68580" marR="68580" marT="0" marB="0"/>
                </a:tc>
                <a:tc>
                  <a:txBody>
                    <a:bodyPr/>
                    <a:lstStyle/>
                    <a:p>
                      <a:r>
                        <a:rPr lang="en-US" sz="1200" dirty="0" smtClean="0"/>
                        <a:t>Supply of on</a:t>
                      </a:r>
                      <a:r>
                        <a:rPr lang="en-US" sz="1200" baseline="0" dirty="0" smtClean="0"/>
                        <a:t> in</a:t>
                      </a:r>
                      <a:r>
                        <a:rPr lang="en-US" sz="1200" dirty="0" smtClean="0"/>
                        <a:t>formation /data on industry trends and analysis</a:t>
                      </a:r>
                      <a:endParaRPr lang="en-US" sz="1200" dirty="0"/>
                    </a:p>
                  </a:txBody>
                  <a:tcPr marL="68580" marR="68580" marT="0" marB="0"/>
                </a:tc>
                <a:tc>
                  <a:txBody>
                    <a:bodyPr/>
                    <a:lstStyle/>
                    <a:p>
                      <a:r>
                        <a:rPr lang="en-US" sz="1200" dirty="0" smtClean="0"/>
                        <a:t>Bi-annual data/information on industry trends and analysis available</a:t>
                      </a:r>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Bi-annual data/information on industry trends and analysis available</a:t>
                      </a:r>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Bi-annual data/information on industry trends and analysis available</a:t>
                      </a:r>
                    </a:p>
                    <a:p>
                      <a:endParaRPr lang="en-US" sz="1200" dirty="0"/>
                    </a:p>
                  </a:txBody>
                  <a:tcPr marL="68580" marR="68580" marT="0" marB="0"/>
                </a:tc>
              </a:tr>
              <a:tr h="1677300">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effectLst/>
                          <a:latin typeface="+mn-lt"/>
                          <a:ea typeface="MS Mincho"/>
                          <a:cs typeface="Cordia New"/>
                        </a:rPr>
                        <a:t>Title Deeds restoration </a:t>
                      </a:r>
                      <a:r>
                        <a:rPr lang="en-US" sz="1200" dirty="0" err="1" smtClean="0">
                          <a:effectLst/>
                          <a:latin typeface="+mn-lt"/>
                          <a:ea typeface="MS Mincho"/>
                          <a:cs typeface="Cordia New"/>
                        </a:rPr>
                        <a:t>projecr</a:t>
                      </a:r>
                      <a:r>
                        <a:rPr lang="en-US" sz="1200" dirty="0" smtClean="0">
                          <a:effectLst/>
                          <a:latin typeface="+mn-lt"/>
                          <a:ea typeface="MS Mincho"/>
                          <a:cs typeface="Cordia New"/>
                        </a:rPr>
                        <a:t>(EAAB</a:t>
                      </a:r>
                      <a:r>
                        <a:rPr lang="en-US" sz="1200" baseline="0" dirty="0" smtClean="0">
                          <a:effectLst/>
                          <a:latin typeface="+mn-lt"/>
                          <a:ea typeface="MS Mincho"/>
                          <a:cs typeface="Cordia New"/>
                        </a:rPr>
                        <a:t> to assist in project management and secretariat)</a:t>
                      </a:r>
                      <a:endParaRPr lang="en-US" sz="1200" dirty="0" smtClean="0">
                        <a:effectLst/>
                        <a:latin typeface="+mn-lt"/>
                        <a:ea typeface="MS Mincho"/>
                        <a:cs typeface="Cordia New"/>
                      </a:endParaRPr>
                    </a:p>
                  </a:txBody>
                  <a:tcPr marL="68580" marR="68580" marT="0" marB="0"/>
                </a:tc>
                <a:tc>
                  <a:txBody>
                    <a:bodyPr/>
                    <a:lstStyle/>
                    <a:p>
                      <a:r>
                        <a:rPr lang="en-US" sz="1200" dirty="0" smtClean="0"/>
                        <a:t>Percentage</a:t>
                      </a:r>
                      <a:r>
                        <a:rPr lang="en-US" sz="1200" baseline="0" dirty="0" smtClean="0"/>
                        <a:t> completion of project.</a:t>
                      </a:r>
                      <a:endParaRPr lang="en-US" sz="1200" dirty="0"/>
                    </a:p>
                  </a:txBody>
                  <a:tcPr marL="68580" marR="68580" marT="0" marB="0"/>
                </a:tc>
                <a:tc>
                  <a:txBody>
                    <a:bodyPr/>
                    <a:lstStyle/>
                    <a:p>
                      <a:r>
                        <a:rPr lang="en-US" sz="1200" dirty="0" smtClean="0"/>
                        <a:t>100% completion of title deed project.</a:t>
                      </a:r>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100% completion of title deed project.</a:t>
                      </a:r>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100% completion of title deed project.</a:t>
                      </a:r>
                    </a:p>
                    <a:p>
                      <a:endParaRPr lang="en-US" sz="1200" dirty="0"/>
                    </a:p>
                  </a:txBody>
                  <a:tcPr marL="68580" marR="68580" marT="0" marB="0"/>
                </a:tc>
              </a:tr>
            </a:tbl>
          </a:graphicData>
        </a:graphic>
      </p:graphicFrame>
    </p:spTree>
    <p:extLst>
      <p:ext uri="{BB962C8B-B14F-4D97-AF65-F5344CB8AC3E}">
        <p14:creationId xmlns:p14="http://schemas.microsoft.com/office/powerpoint/2010/main" xmlns="" val="1714849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23</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643017211"/>
              </p:ext>
            </p:extLst>
          </p:nvPr>
        </p:nvGraphicFramePr>
        <p:xfrm>
          <a:off x="0" y="762001"/>
          <a:ext cx="9143998" cy="6116439"/>
        </p:xfrm>
        <a:graphic>
          <a:graphicData uri="http://schemas.openxmlformats.org/drawingml/2006/table">
            <a:tbl>
              <a:tblPr firstRow="1" firstCol="1" bandRow="1">
                <a:tableStyleId>{7DF18680-E054-41AD-8BC1-D1AEF772440D}</a:tableStyleId>
              </a:tblPr>
              <a:tblGrid>
                <a:gridCol w="1828798"/>
                <a:gridCol w="1600200"/>
                <a:gridCol w="1714500"/>
                <a:gridCol w="1257300"/>
                <a:gridCol w="1371600"/>
                <a:gridCol w="1371600"/>
              </a:tblGrid>
              <a:tr h="609599">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1399255">
                <a:tc rowSpan="2">
                  <a:txBody>
                    <a:bodyPr/>
                    <a:lstStyle/>
                    <a:p>
                      <a:pPr marL="0" marR="0">
                        <a:lnSpc>
                          <a:spcPct val="115000"/>
                        </a:lnSpc>
                        <a:spcBef>
                          <a:spcPts val="0"/>
                        </a:spcBef>
                        <a:spcAft>
                          <a:spcPts val="0"/>
                        </a:spcAft>
                      </a:pPr>
                      <a:endParaRPr lang="en-US" sz="1100" b="1"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b="1" dirty="0" smtClean="0">
                          <a:solidFill>
                            <a:schemeClr val="tx1"/>
                          </a:solidFill>
                          <a:effectLst/>
                          <a:latin typeface="+mn-lt"/>
                          <a:ea typeface="MS Mincho"/>
                          <a:cs typeface="Cordia New"/>
                        </a:rPr>
                        <a:t>Transformed real estate sector.</a:t>
                      </a:r>
                      <a:endParaRPr lang="en-US" sz="1200" b="1" dirty="0">
                        <a:solidFill>
                          <a:schemeClr val="tx1"/>
                        </a:solidFill>
                        <a:effectLst/>
                        <a:latin typeface="+mn-lt"/>
                        <a:ea typeface="MS Mincho"/>
                        <a:cs typeface="Cordia New"/>
                      </a:endParaRPr>
                    </a:p>
                  </a:txBody>
                  <a:tcPr marL="68580" marR="68580" marT="0" marB="0"/>
                </a:tc>
                <a:tc>
                  <a:txBody>
                    <a:bodyPr/>
                    <a:lstStyle/>
                    <a:p>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Facilitation of</a:t>
                      </a:r>
                      <a:r>
                        <a:rPr lang="en-US" sz="1200" baseline="0" dirty="0" smtClean="0"/>
                        <a:t> transformational activities for Estate Agency sector.</a:t>
                      </a:r>
                      <a:endParaRPr lang="en-US" sz="1200" dirty="0" smtClean="0"/>
                    </a:p>
                    <a:p>
                      <a:endParaRPr lang="en-US" sz="1200" dirty="0" smtClean="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Development of Financial</a:t>
                      </a:r>
                      <a:r>
                        <a:rPr lang="en-US" sz="1200" baseline="0" dirty="0" smtClean="0"/>
                        <a:t> incentive process for Transformation activities.</a:t>
                      </a:r>
                      <a:endParaRPr lang="en-US" sz="1200" dirty="0" smtClean="0"/>
                    </a:p>
                    <a:p>
                      <a:endParaRPr lang="en-US" sz="1200" dirty="0"/>
                    </a:p>
                  </a:txBody>
                  <a:tcPr marL="68580" marR="68580" marT="0" marB="0"/>
                </a:tc>
                <a:tc>
                  <a:txBody>
                    <a:bodyPr/>
                    <a:lstStyle/>
                    <a:p>
                      <a:endParaRPr lang="en-US" sz="1200" dirty="0" smtClean="0"/>
                    </a:p>
                    <a:p>
                      <a:r>
                        <a:rPr lang="en-US" sz="1200" dirty="0" smtClean="0"/>
                        <a:t>Development of financial</a:t>
                      </a:r>
                      <a:r>
                        <a:rPr lang="en-US" sz="1200" baseline="0" dirty="0" smtClean="0"/>
                        <a:t> incentive process for transformational activities.</a:t>
                      </a:r>
                      <a:endParaRPr lang="en-US" sz="1200" dirty="0"/>
                    </a:p>
                  </a:txBody>
                  <a:tcPr marL="68580" marR="68580" marT="0" marB="0"/>
                </a:tc>
                <a:tc>
                  <a:txBody>
                    <a:bodyPr/>
                    <a:lstStyle/>
                    <a:p>
                      <a:endParaRPr lang="en-US" sz="1200" dirty="0" smtClean="0"/>
                    </a:p>
                    <a:p>
                      <a:r>
                        <a:rPr lang="en-US" sz="1200" dirty="0" smtClean="0"/>
                        <a:t>Implementation of financial incentive process for transformational activities.</a:t>
                      </a:r>
                      <a:endParaRPr lang="en-US" sz="1200" dirty="0"/>
                    </a:p>
                  </a:txBody>
                  <a:tcPr marL="68580" marR="68580" marT="0" marB="0"/>
                </a:tc>
                <a:tc>
                  <a:txBody>
                    <a:bodyPr/>
                    <a:lstStyle/>
                    <a:p>
                      <a:endParaRPr lang="en-US" sz="1200" dirty="0" smtClean="0"/>
                    </a:p>
                    <a:p>
                      <a:r>
                        <a:rPr lang="en-US" sz="1200" dirty="0" smtClean="0"/>
                        <a:t>Monitoring the progress incentive process for transformational activities.</a:t>
                      </a:r>
                      <a:endParaRPr lang="en-US" sz="1200" dirty="0"/>
                    </a:p>
                  </a:txBody>
                  <a:tcPr marL="68580" marR="68580" marT="0" marB="0"/>
                </a:tc>
              </a:tr>
              <a:tr h="132561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Facilitation of</a:t>
                      </a:r>
                      <a:r>
                        <a:rPr lang="en-US" sz="1200" baseline="0" dirty="0" smtClean="0"/>
                        <a:t> transformational activities for Estate Agency sector.</a:t>
                      </a:r>
                      <a:endParaRPr lang="en-US" sz="1200" dirty="0" smtClean="0"/>
                    </a:p>
                    <a:p>
                      <a:endParaRPr lang="en-US" sz="1800" dirty="0" smtClean="0"/>
                    </a:p>
                    <a:p>
                      <a:endParaRPr lang="en-US" dirty="0"/>
                    </a:p>
                  </a:txBody>
                  <a:tcPr marL="68580" marR="68580" marT="0" marB="0"/>
                </a:tc>
                <a:tc>
                  <a:txBody>
                    <a:bodyPr/>
                    <a:lstStyle/>
                    <a:p>
                      <a:endParaRPr lang="en-US" sz="1200" dirty="0" smtClean="0"/>
                    </a:p>
                    <a:p>
                      <a:r>
                        <a:rPr lang="en-US" sz="1200" dirty="0" smtClean="0"/>
                        <a:t>Implementation of Amnesty campaign for estate</a:t>
                      </a:r>
                      <a:r>
                        <a:rPr lang="en-US" sz="1200" baseline="0" dirty="0" smtClean="0"/>
                        <a:t> agents.</a:t>
                      </a:r>
                      <a:endParaRPr lang="en-US" sz="1200" dirty="0"/>
                    </a:p>
                  </a:txBody>
                  <a:tcPr marL="68580" marR="68580" marT="0" marB="0"/>
                </a:tc>
                <a:tc>
                  <a:txBody>
                    <a:bodyPr/>
                    <a:lstStyle/>
                    <a:p>
                      <a:endParaRPr lang="en-US" sz="1200" dirty="0" smtClean="0"/>
                    </a:p>
                    <a:p>
                      <a:r>
                        <a:rPr lang="en-US" sz="1200" dirty="0" smtClean="0"/>
                        <a:t>Development of Amnesty policy and procedure </a:t>
                      </a:r>
                      <a:endParaRPr lang="en-US" sz="1200" dirty="0"/>
                    </a:p>
                  </a:txBody>
                  <a:tcPr marL="68580" marR="68580" marT="0" marB="0"/>
                </a:tc>
                <a:tc>
                  <a:txBody>
                    <a:bodyPr/>
                    <a:lstStyle/>
                    <a:p>
                      <a:endParaRPr lang="en-US" sz="1200" dirty="0" smtClean="0"/>
                    </a:p>
                    <a:p>
                      <a:r>
                        <a:rPr lang="en-US" sz="1200" dirty="0" smtClean="0"/>
                        <a:t>Implement Amnesty campaign in respect of section 33.3 of the</a:t>
                      </a:r>
                      <a:r>
                        <a:rPr lang="en-US" sz="1200" baseline="0" dirty="0" smtClean="0"/>
                        <a:t> EAA Act.</a:t>
                      </a:r>
                      <a:endParaRPr lang="en-US" sz="1200" dirty="0"/>
                    </a:p>
                  </a:txBody>
                  <a:tcPr marL="68580" marR="68580" marT="0" marB="0"/>
                </a:tc>
                <a:tc>
                  <a:txBody>
                    <a:bodyPr/>
                    <a:lstStyle/>
                    <a:p>
                      <a:endParaRPr lang="en-US" sz="1200" dirty="0" smtClean="0"/>
                    </a:p>
                    <a:p>
                      <a:r>
                        <a:rPr lang="en-US" sz="1200" dirty="0" smtClean="0"/>
                        <a:t>Monitor Amnesty campaign in respect of section</a:t>
                      </a:r>
                      <a:r>
                        <a:rPr lang="en-US" sz="1200" baseline="0" dirty="0" smtClean="0"/>
                        <a:t> 33.3 of the EAA Act.</a:t>
                      </a:r>
                      <a:endParaRPr lang="en-US" sz="1200" dirty="0"/>
                    </a:p>
                  </a:txBody>
                  <a:tcPr marL="68580" marR="68580" marT="0" marB="0"/>
                </a:tc>
              </a:tr>
              <a:tr h="1104675">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effectLst/>
                          <a:latin typeface="+mn-lt"/>
                          <a:ea typeface="MS Mincho"/>
                          <a:cs typeface="Cordia New"/>
                        </a:rPr>
                        <a:t>Consumer awareness Bill</a:t>
                      </a:r>
                      <a:r>
                        <a:rPr lang="en-US" sz="1200" baseline="0" dirty="0" smtClean="0">
                          <a:effectLst/>
                          <a:latin typeface="+mn-lt"/>
                          <a:ea typeface="MS Mincho"/>
                          <a:cs typeface="Cordia New"/>
                        </a:rPr>
                        <a:t> Boards</a:t>
                      </a:r>
                      <a:r>
                        <a:rPr lang="en-US" sz="1200" dirty="0" smtClean="0">
                          <a:effectLst/>
                          <a:latin typeface="+mn-lt"/>
                          <a:ea typeface="MS Mincho"/>
                          <a:cs typeface="Cordia New"/>
                        </a:rPr>
                        <a:t> </a:t>
                      </a:r>
                    </a:p>
                  </a:txBody>
                  <a:tcPr marL="68580" marR="68580" marT="0" marB="0"/>
                </a:tc>
                <a:tc>
                  <a:txBody>
                    <a:bodyPr/>
                    <a:lstStyle/>
                    <a:p>
                      <a:endParaRPr lang="en-US" sz="1200" dirty="0" smtClean="0"/>
                    </a:p>
                    <a:p>
                      <a:r>
                        <a:rPr lang="en-US" sz="1200" dirty="0" smtClean="0"/>
                        <a:t>Number of Bill boards set-up.</a:t>
                      </a:r>
                      <a:endParaRPr lang="en-US" sz="1200" dirty="0"/>
                    </a:p>
                  </a:txBody>
                  <a:tcPr marL="68580" marR="68580" marT="0" marB="0"/>
                </a:tc>
                <a:tc>
                  <a:txBody>
                    <a:bodyPr/>
                    <a:lstStyle/>
                    <a:p>
                      <a:endParaRPr lang="en-US" sz="1200" dirty="0" smtClean="0"/>
                    </a:p>
                    <a:p>
                      <a:r>
                        <a:rPr lang="en-US" sz="1200" dirty="0" smtClean="0"/>
                        <a:t>15 Bill Boards set-up per annum.</a:t>
                      </a:r>
                      <a:endParaRPr lang="en-US" sz="1200" dirty="0"/>
                    </a:p>
                  </a:txBody>
                  <a:tcPr marL="68580" marR="68580" marT="0" marB="0"/>
                </a:tc>
                <a:tc>
                  <a:txBody>
                    <a:bodyPr/>
                    <a:lstStyle/>
                    <a:p>
                      <a:endParaRPr lang="en-US" sz="1200" dirty="0" smtClean="0"/>
                    </a:p>
                    <a:p>
                      <a:r>
                        <a:rPr lang="en-US" sz="1200" dirty="0" smtClean="0"/>
                        <a:t>20 Bill Boards set-up per annum</a:t>
                      </a:r>
                      <a:endParaRPr lang="en-US" sz="1200" dirty="0"/>
                    </a:p>
                  </a:txBody>
                  <a:tcPr marL="68580" marR="68580" marT="0" marB="0"/>
                </a:tc>
                <a:tc>
                  <a:txBody>
                    <a:bodyPr/>
                    <a:lstStyle/>
                    <a:p>
                      <a:endParaRPr lang="en-US" sz="1200" dirty="0" smtClean="0"/>
                    </a:p>
                    <a:p>
                      <a:r>
                        <a:rPr lang="en-US" sz="1200" dirty="0" smtClean="0"/>
                        <a:t>25 Bill Boards set-up per annum</a:t>
                      </a:r>
                      <a:endParaRPr lang="en-US" sz="1200" dirty="0"/>
                    </a:p>
                  </a:txBody>
                  <a:tcPr marL="68580" marR="68580" marT="0" marB="0"/>
                </a:tc>
              </a:tr>
              <a:tr h="1677300">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mn-lt"/>
                          <a:ea typeface="MS Mincho"/>
                          <a:cs typeface="Cordia New"/>
                        </a:rPr>
                        <a:t>Consumer awareness through Social</a:t>
                      </a:r>
                      <a:r>
                        <a:rPr lang="en-US" sz="1200" baseline="0" dirty="0" smtClean="0">
                          <a:effectLst/>
                          <a:latin typeface="+mn-lt"/>
                          <a:ea typeface="MS Mincho"/>
                          <a:cs typeface="Cordia New"/>
                        </a:rPr>
                        <a:t> media.</a:t>
                      </a:r>
                      <a:r>
                        <a:rPr lang="en-US" sz="1200" dirty="0" smtClean="0">
                          <a:effectLst/>
                          <a:latin typeface="+mn-lt"/>
                          <a:ea typeface="MS Mincho"/>
                          <a:cs typeface="Cordia New"/>
                        </a:rPr>
                        <a:t> </a:t>
                      </a:r>
                    </a:p>
                    <a:p>
                      <a:pPr marL="0" marR="0">
                        <a:lnSpc>
                          <a:spcPct val="115000"/>
                        </a:lnSpc>
                        <a:spcBef>
                          <a:spcPts val="0"/>
                        </a:spcBef>
                        <a:spcAft>
                          <a:spcPts val="0"/>
                        </a:spcAft>
                      </a:pPr>
                      <a:endParaRPr lang="en-US" sz="1200" dirty="0" smtClean="0">
                        <a:effectLst/>
                        <a:latin typeface="+mn-lt"/>
                        <a:ea typeface="MS Mincho"/>
                        <a:cs typeface="Cordia New"/>
                      </a:endParaRPr>
                    </a:p>
                  </a:txBody>
                  <a:tcPr marL="68580" marR="68580" marT="0" marB="0"/>
                </a:tc>
                <a:tc>
                  <a:txBody>
                    <a:bodyPr/>
                    <a:lstStyle/>
                    <a:p>
                      <a:endParaRPr lang="en-US" sz="1200" dirty="0" smtClean="0"/>
                    </a:p>
                    <a:p>
                      <a:r>
                        <a:rPr lang="en-US" sz="1200" dirty="0" smtClean="0"/>
                        <a:t>Percentage of queries addressed in respect of consumer awareness from social</a:t>
                      </a:r>
                      <a:r>
                        <a:rPr lang="en-US" sz="1200" baseline="0" dirty="0" smtClean="0"/>
                        <a:t> media.</a:t>
                      </a:r>
                      <a:endParaRPr lang="en-US" sz="1200" dirty="0"/>
                    </a:p>
                  </a:txBody>
                  <a:tcPr marL="68580" marR="68580" marT="0" marB="0"/>
                </a:tc>
                <a:tc>
                  <a:txBody>
                    <a:bodyPr/>
                    <a:lstStyle/>
                    <a:p>
                      <a:endParaRPr lang="en-US" sz="1200" dirty="0" smtClean="0"/>
                    </a:p>
                    <a:p>
                      <a:r>
                        <a:rPr lang="en-US" sz="1200" dirty="0" smtClean="0"/>
                        <a:t>90% of the social media queries addressed within 48 hours.</a:t>
                      </a:r>
                      <a:endParaRPr lang="en-US" sz="1200" dirty="0"/>
                    </a:p>
                  </a:txBody>
                  <a:tcPr marL="68580" marR="68580" marT="0" marB="0"/>
                </a:tc>
                <a:tc>
                  <a:txBody>
                    <a:bodyPr/>
                    <a:lstStyle/>
                    <a:p>
                      <a:endParaRPr lang="en-US" sz="1200" dirty="0" smtClean="0"/>
                    </a:p>
                    <a:p>
                      <a:r>
                        <a:rPr lang="en-US" sz="1200" dirty="0" smtClean="0"/>
                        <a:t>100% of the social media queries addressed within 48 hours</a:t>
                      </a:r>
                      <a:endParaRPr lang="en-US" sz="1200" dirty="0"/>
                    </a:p>
                  </a:txBody>
                  <a:tcPr marL="68580" marR="68580" marT="0" marB="0"/>
                </a:tc>
                <a:tc>
                  <a:txBody>
                    <a:bodyPr/>
                    <a:lstStyle/>
                    <a:p>
                      <a:endParaRPr lang="en-US" sz="1200" dirty="0" smtClean="0"/>
                    </a:p>
                    <a:p>
                      <a:r>
                        <a:rPr lang="en-US" sz="1200" dirty="0" smtClean="0"/>
                        <a:t>100% of the social media queries addressed within 48 hours</a:t>
                      </a:r>
                      <a:endParaRPr lang="en-US" sz="1200" dirty="0"/>
                    </a:p>
                  </a:txBody>
                  <a:tcPr marL="68580" marR="68580" marT="0" marB="0"/>
                </a:tc>
              </a:tr>
            </a:tbl>
          </a:graphicData>
        </a:graphic>
      </p:graphicFrame>
    </p:spTree>
    <p:extLst>
      <p:ext uri="{BB962C8B-B14F-4D97-AF65-F5344CB8AC3E}">
        <p14:creationId xmlns:p14="http://schemas.microsoft.com/office/powerpoint/2010/main" xmlns="" val="4266096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5334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24</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524441956"/>
              </p:ext>
            </p:extLst>
          </p:nvPr>
        </p:nvGraphicFramePr>
        <p:xfrm>
          <a:off x="0" y="762001"/>
          <a:ext cx="9143998" cy="6116439"/>
        </p:xfrm>
        <a:graphic>
          <a:graphicData uri="http://schemas.openxmlformats.org/drawingml/2006/table">
            <a:tbl>
              <a:tblPr firstRow="1" firstCol="1" bandRow="1">
                <a:tableStyleId>{7DF18680-E054-41AD-8BC1-D1AEF772440D}</a:tableStyleId>
              </a:tblPr>
              <a:tblGrid>
                <a:gridCol w="1828798"/>
                <a:gridCol w="1600200"/>
                <a:gridCol w="1714500"/>
                <a:gridCol w="1257300"/>
                <a:gridCol w="1371600"/>
                <a:gridCol w="1371600"/>
              </a:tblGrid>
              <a:tr h="609599">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1399255">
                <a:tc rowSpan="2">
                  <a:txBody>
                    <a:bodyPr/>
                    <a:lstStyle/>
                    <a:p>
                      <a:pPr marL="0" marR="0">
                        <a:lnSpc>
                          <a:spcPct val="115000"/>
                        </a:lnSpc>
                        <a:spcBef>
                          <a:spcPts val="0"/>
                        </a:spcBef>
                        <a:spcAft>
                          <a:spcPts val="0"/>
                        </a:spcAft>
                      </a:pPr>
                      <a:endParaRPr lang="en-US" sz="1100" b="1"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b="1" dirty="0" smtClean="0">
                          <a:solidFill>
                            <a:schemeClr val="tx1"/>
                          </a:solidFill>
                          <a:effectLst/>
                          <a:latin typeface="+mn-lt"/>
                          <a:ea typeface="MS Mincho"/>
                          <a:cs typeface="Cordia New"/>
                        </a:rPr>
                        <a:t>Consumers</a:t>
                      </a:r>
                      <a:r>
                        <a:rPr lang="en-US" sz="1200" b="1" baseline="0" dirty="0" smtClean="0">
                          <a:solidFill>
                            <a:schemeClr val="tx1"/>
                          </a:solidFill>
                          <a:effectLst/>
                          <a:latin typeface="+mn-lt"/>
                          <a:ea typeface="MS Mincho"/>
                          <a:cs typeface="Cordia New"/>
                        </a:rPr>
                        <a:t>  are aware and understand all forms of property transactions</a:t>
                      </a:r>
                      <a:endParaRPr lang="en-US" sz="1200" b="1" dirty="0">
                        <a:solidFill>
                          <a:schemeClr val="tx1"/>
                        </a:solidFill>
                        <a:effectLst/>
                        <a:latin typeface="+mn-lt"/>
                        <a:ea typeface="MS Mincho"/>
                        <a:cs typeface="Cordia New"/>
                      </a:endParaRPr>
                    </a:p>
                  </a:txBody>
                  <a:tcPr marL="68580" marR="68580" marT="0" marB="0"/>
                </a:tc>
                <a:tc>
                  <a:txBody>
                    <a:bodyPr/>
                    <a:lstStyle/>
                    <a:p>
                      <a:r>
                        <a:rPr lang="en-US" sz="1200" dirty="0" smtClean="0"/>
                        <a:t>Facilitating</a:t>
                      </a:r>
                      <a:r>
                        <a:rPr lang="en-US" sz="1200" baseline="0" dirty="0" smtClean="0"/>
                        <a:t>  consumer awareness  on property issues through the use of National radio station</a:t>
                      </a:r>
                      <a:endParaRPr lang="en-US" sz="1200" dirty="0" smtClean="0"/>
                    </a:p>
                  </a:txBody>
                  <a:tcPr marL="68580" marR="68580" marT="0" marB="0"/>
                </a:tc>
                <a:tc>
                  <a:txBody>
                    <a:bodyPr/>
                    <a:lstStyle/>
                    <a:p>
                      <a:r>
                        <a:rPr lang="en-US" sz="1200" dirty="0" smtClean="0"/>
                        <a:t>Number of housing consumers reached</a:t>
                      </a:r>
                      <a:r>
                        <a:rPr lang="en-US" sz="1200" baseline="0" dirty="0" smtClean="0"/>
                        <a:t> through National radio</a:t>
                      </a:r>
                      <a:endParaRPr lang="en-US" sz="1200" dirty="0"/>
                    </a:p>
                  </a:txBody>
                  <a:tcPr marL="68580" marR="68580" marT="0" marB="0"/>
                </a:tc>
                <a:tc>
                  <a:txBody>
                    <a:bodyPr/>
                    <a:lstStyle/>
                    <a:p>
                      <a:r>
                        <a:rPr lang="en-US" sz="1200" dirty="0" smtClean="0"/>
                        <a:t>12 000</a:t>
                      </a:r>
                      <a:r>
                        <a:rPr lang="en-US" sz="1200" baseline="0" dirty="0" smtClean="0"/>
                        <a:t> 000 housing consumers reached</a:t>
                      </a:r>
                      <a:endParaRPr lang="en-US" sz="1200" dirty="0"/>
                    </a:p>
                  </a:txBody>
                  <a:tcPr marL="68580" marR="68580" marT="0" marB="0"/>
                </a:tc>
                <a:tc>
                  <a:txBody>
                    <a:bodyPr/>
                    <a:lstStyle/>
                    <a:p>
                      <a:r>
                        <a:rPr lang="en-US" sz="1200" dirty="0" smtClean="0"/>
                        <a:t>14 000</a:t>
                      </a:r>
                      <a:r>
                        <a:rPr lang="en-US" sz="1200" baseline="0" dirty="0" smtClean="0"/>
                        <a:t> 000 housing consumers reached</a:t>
                      </a:r>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15 000</a:t>
                      </a:r>
                      <a:r>
                        <a:rPr lang="en-US" sz="1200" baseline="0" dirty="0" smtClean="0"/>
                        <a:t> 000 housing consumers reached</a:t>
                      </a:r>
                      <a:endParaRPr lang="en-US" sz="1200" dirty="0" smtClean="0"/>
                    </a:p>
                    <a:p>
                      <a:endParaRPr lang="en-US" sz="1200" dirty="0"/>
                    </a:p>
                  </a:txBody>
                  <a:tcPr marL="68580" marR="68580" marT="0" marB="0"/>
                </a:tc>
              </a:tr>
              <a:tr h="1325610">
                <a:tc vMerge="1">
                  <a:txBody>
                    <a:bodyPr/>
                    <a:lstStyle/>
                    <a:p>
                      <a:endParaRPr lang="en-US"/>
                    </a:p>
                  </a:txBody>
                  <a:tcPr/>
                </a:tc>
                <a:tc>
                  <a:txBody>
                    <a:bodyPr/>
                    <a:lstStyle/>
                    <a:p>
                      <a:r>
                        <a:rPr lang="en-US" sz="1100" dirty="0" smtClean="0"/>
                        <a:t>Facilitating</a:t>
                      </a:r>
                      <a:r>
                        <a:rPr lang="en-US" sz="1100" baseline="0" dirty="0" smtClean="0"/>
                        <a:t>  consumer awareness  on property issues through the use of Community radio station</a:t>
                      </a:r>
                      <a:endParaRPr lang="en-US" sz="11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Number of housing consumers reached</a:t>
                      </a:r>
                      <a:r>
                        <a:rPr lang="en-US" sz="1200" baseline="0" dirty="0" smtClean="0"/>
                        <a:t> through Community radio</a:t>
                      </a:r>
                      <a:endParaRPr lang="en-US" sz="1200" dirty="0" smtClean="0"/>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500 000 housing consumers reached</a:t>
                      </a:r>
                      <a:endParaRPr lang="en-US" sz="1200" dirty="0" smtClean="0"/>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600 000 housing consumers reached</a:t>
                      </a:r>
                      <a:endParaRPr lang="en-US" sz="1200" dirty="0" smtClean="0"/>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700 000 housing consumers reached</a:t>
                      </a:r>
                      <a:endParaRPr lang="en-US" sz="1200" dirty="0" smtClean="0"/>
                    </a:p>
                    <a:p>
                      <a:endParaRPr lang="en-US" sz="1200" dirty="0"/>
                    </a:p>
                  </a:txBody>
                  <a:tcPr marL="68580" marR="68580" marT="0" marB="0"/>
                </a:tc>
              </a:tr>
              <a:tr h="1104675">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t>Facilitating</a:t>
                      </a:r>
                      <a:r>
                        <a:rPr lang="en-US" sz="1200" baseline="0" dirty="0" smtClean="0"/>
                        <a:t>  consumer awareness  on property issues through the use of National radio </a:t>
                      </a:r>
                      <a:r>
                        <a:rPr lang="en-US" sz="1200" baseline="0" dirty="0" err="1" smtClean="0"/>
                        <a:t>st</a:t>
                      </a:r>
                      <a:endParaRPr lang="en-US" sz="1200" dirty="0" smtClean="0">
                        <a:effectLst/>
                        <a:latin typeface="+mn-lt"/>
                        <a:ea typeface="MS Mincho"/>
                        <a:cs typeface="Cordia New"/>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Number of housing consumers reached</a:t>
                      </a:r>
                      <a:r>
                        <a:rPr lang="en-US" sz="1200" baseline="0" dirty="0" smtClean="0"/>
                        <a:t> through Print media</a:t>
                      </a:r>
                      <a:endParaRPr lang="en-US" sz="1200" dirty="0" smtClean="0"/>
                    </a:p>
                    <a:p>
                      <a:endParaRPr lang="en-US" sz="1200" dirty="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500 000 housing consumers reached</a:t>
                      </a:r>
                      <a:endParaRPr lang="en-US" sz="1200" dirty="0" smtClean="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600 000 housing consumers reached</a:t>
                      </a:r>
                      <a:endParaRPr lang="en-US" sz="1200" dirty="0" smtClean="0"/>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700 000 housing consumers reached</a:t>
                      </a:r>
                      <a:endParaRPr lang="en-US" sz="1200" dirty="0" smtClean="0"/>
                    </a:p>
                  </a:txBody>
                  <a:tcPr marL="68580" marR="68580" marT="0" marB="0"/>
                </a:tc>
              </a:tr>
              <a:tr h="1677300">
                <a:tc>
                  <a:txBody>
                    <a:bodyPr/>
                    <a:lstStyle/>
                    <a:p>
                      <a:pPr marL="0" marR="0">
                        <a:lnSpc>
                          <a:spcPct val="115000"/>
                        </a:lnSpc>
                        <a:spcBef>
                          <a:spcPts val="0"/>
                        </a:spcBef>
                        <a:spcAft>
                          <a:spcPts val="0"/>
                        </a:spcAft>
                      </a:pPr>
                      <a:endParaRPr lang="en-US" sz="1200" b="1"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effectLst/>
                        <a:latin typeface="+mn-lt"/>
                        <a:ea typeface="MS Mincho"/>
                        <a:cs typeface="Cordia New"/>
                      </a:endParaRPr>
                    </a:p>
                  </a:txBody>
                  <a:tcPr marL="68580" marR="68580" marT="0" marB="0"/>
                </a:tc>
                <a:tc>
                  <a:txBody>
                    <a:bodyPr/>
                    <a:lstStyle/>
                    <a:p>
                      <a:endParaRPr lang="en-US" sz="1200" dirty="0"/>
                    </a:p>
                  </a:txBody>
                  <a:tcPr marL="68580" marR="68580" marT="0" marB="0"/>
                </a:tc>
                <a:tc>
                  <a:txBody>
                    <a:bodyPr/>
                    <a:lstStyle/>
                    <a:p>
                      <a:endParaRPr lang="en-US" sz="1200" dirty="0"/>
                    </a:p>
                  </a:txBody>
                  <a:tcPr marL="68580" marR="68580" marT="0" marB="0"/>
                </a:tc>
                <a:tc>
                  <a:txBody>
                    <a:bodyPr/>
                    <a:lstStyle/>
                    <a:p>
                      <a:endParaRPr lang="en-US" sz="1200" dirty="0"/>
                    </a:p>
                  </a:txBody>
                  <a:tcPr marL="68580" marR="68580" marT="0" marB="0"/>
                </a:tc>
                <a:tc>
                  <a:txBody>
                    <a:bodyPr/>
                    <a:lstStyle/>
                    <a:p>
                      <a:endParaRPr lang="en-US" sz="1200" dirty="0"/>
                    </a:p>
                  </a:txBody>
                  <a:tcPr marL="68580" marR="68580" marT="0" marB="0"/>
                </a:tc>
              </a:tr>
            </a:tbl>
          </a:graphicData>
        </a:graphic>
      </p:graphicFrame>
    </p:spTree>
    <p:extLst>
      <p:ext uri="{BB962C8B-B14F-4D97-AF65-F5344CB8AC3E}">
        <p14:creationId xmlns:p14="http://schemas.microsoft.com/office/powerpoint/2010/main" xmlns="" val="1708160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b="0" dirty="0" smtClean="0">
                <a:solidFill>
                  <a:schemeClr val="tx1"/>
                </a:solidFill>
                <a:effectLst/>
                <a:latin typeface="Times New Roman" panose="02020603050405020304" pitchFamily="18" charset="0"/>
                <a:cs typeface="Times New Roman" panose="02020603050405020304" pitchFamily="18" charset="0"/>
              </a:rPr>
              <a:t>KEY </a:t>
            </a:r>
            <a:r>
              <a:rPr lang="en-US" sz="2400" b="0" dirty="0">
                <a:solidFill>
                  <a:schemeClr val="tx1"/>
                </a:solidFill>
                <a:effectLst/>
                <a:latin typeface="Times New Roman" panose="02020603050405020304" pitchFamily="18" charset="0"/>
                <a:cs typeface="Times New Roman" panose="02020603050405020304" pitchFamily="18" charset="0"/>
              </a:rPr>
              <a:t>PERFORMANCE ANNUAL TARGETS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028366126"/>
              </p:ext>
            </p:extLst>
          </p:nvPr>
        </p:nvGraphicFramePr>
        <p:xfrm>
          <a:off x="2" y="838200"/>
          <a:ext cx="9143998" cy="4267201"/>
        </p:xfrm>
        <a:graphic>
          <a:graphicData uri="http://schemas.openxmlformats.org/drawingml/2006/table">
            <a:tbl>
              <a:tblPr firstRow="1" firstCol="1" bandRow="1">
                <a:tableStyleId>{7DF18680-E054-41AD-8BC1-D1AEF772440D}</a:tableStyleId>
              </a:tblPr>
              <a:tblGrid>
                <a:gridCol w="1828798"/>
                <a:gridCol w="1600200"/>
                <a:gridCol w="1714500"/>
                <a:gridCol w="1257300"/>
                <a:gridCol w="1371600"/>
                <a:gridCol w="1371600"/>
              </a:tblGrid>
              <a:tr h="715766">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Outcome</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Output</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Performance Indicator</a:t>
                      </a:r>
                    </a:p>
                  </a:txBody>
                  <a:tcPr marL="68580" marR="68580" marT="0" marB="0"/>
                </a:tc>
                <a:tc>
                  <a:txBody>
                    <a:bodyPr/>
                    <a:lstStyle/>
                    <a:p>
                      <a:pPr marL="0" marR="0">
                        <a:lnSpc>
                          <a:spcPct val="115000"/>
                        </a:lnSpc>
                        <a:spcBef>
                          <a:spcPts val="0"/>
                        </a:spcBef>
                        <a:spcAft>
                          <a:spcPts val="0"/>
                        </a:spcAft>
                      </a:pPr>
                      <a:r>
                        <a:rPr lang="en-US" sz="1200" dirty="0">
                          <a:solidFill>
                            <a:schemeClr val="tx1"/>
                          </a:solidFill>
                          <a:effectLst/>
                          <a:latin typeface="+mn-lt"/>
                          <a:ea typeface="MS Mincho"/>
                          <a:cs typeface="Cordia New"/>
                        </a:rPr>
                        <a:t>2017/18 </a:t>
                      </a:r>
                      <a:endParaRPr lang="en-US" sz="1200" dirty="0" smtClean="0">
                        <a:solidFill>
                          <a:schemeClr val="tx1"/>
                        </a:solidFill>
                        <a:effectLst/>
                        <a:latin typeface="+mn-lt"/>
                        <a:ea typeface="MS Mincho"/>
                        <a:cs typeface="Cordia New"/>
                      </a:endParaRP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2018/19 </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a:t>
                      </a:r>
                      <a:endParaRPr lang="en-US" sz="1200" dirty="0">
                        <a:solidFill>
                          <a:schemeClr val="tx1"/>
                        </a:solidFill>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2019/20</a:t>
                      </a:r>
                    </a:p>
                    <a:p>
                      <a:pPr marL="0" marR="0">
                        <a:lnSpc>
                          <a:spcPct val="115000"/>
                        </a:lnSpc>
                        <a:spcBef>
                          <a:spcPts val="0"/>
                        </a:spcBef>
                        <a:spcAft>
                          <a:spcPts val="0"/>
                        </a:spcAft>
                      </a:pPr>
                      <a:r>
                        <a:rPr lang="en-US" sz="1200" dirty="0" smtClean="0">
                          <a:solidFill>
                            <a:schemeClr val="tx1"/>
                          </a:solidFill>
                          <a:effectLst/>
                          <a:latin typeface="+mn-lt"/>
                          <a:ea typeface="MS Mincho"/>
                          <a:cs typeface="Cordia New"/>
                        </a:rPr>
                        <a:t>Target </a:t>
                      </a:r>
                      <a:endParaRPr lang="en-US" sz="1200" dirty="0">
                        <a:solidFill>
                          <a:schemeClr val="tx1"/>
                        </a:solidFill>
                        <a:effectLst/>
                        <a:latin typeface="+mn-lt"/>
                        <a:ea typeface="MS Mincho"/>
                        <a:cs typeface="Cordia New"/>
                      </a:endParaRPr>
                    </a:p>
                  </a:txBody>
                  <a:tcPr marL="68580" marR="68580" marT="0" marB="0"/>
                </a:tc>
              </a:tr>
              <a:tr h="1968357">
                <a:tc rowSpan="2">
                  <a:txBody>
                    <a:bodyPr/>
                    <a:lstStyle/>
                    <a:p>
                      <a:endParaRPr lang="en-US" sz="1200" b="0" dirty="0" smtClean="0">
                        <a:solidFill>
                          <a:schemeClr val="tx1"/>
                        </a:solidFill>
                      </a:endParaRPr>
                    </a:p>
                    <a:p>
                      <a:endParaRPr lang="en-US" sz="1200" b="0" dirty="0" smtClean="0">
                        <a:solidFill>
                          <a:schemeClr val="tx1"/>
                        </a:solidFill>
                      </a:endParaRPr>
                    </a:p>
                    <a:p>
                      <a:r>
                        <a:rPr lang="en-US" sz="1200" b="1" dirty="0" smtClean="0">
                          <a:solidFill>
                            <a:schemeClr val="tx1"/>
                          </a:solidFill>
                        </a:rPr>
                        <a:t>Sustainable</a:t>
                      </a:r>
                      <a:r>
                        <a:rPr lang="en-US" sz="1200" b="1" baseline="0" dirty="0" smtClean="0">
                          <a:solidFill>
                            <a:schemeClr val="tx1"/>
                          </a:solidFill>
                        </a:rPr>
                        <a:t> Fidelity Fund </a:t>
                      </a:r>
                      <a:endParaRPr lang="en-US" sz="1200" b="1" dirty="0">
                        <a:solidFill>
                          <a:schemeClr val="tx1"/>
                        </a:solidFill>
                      </a:endParaRPr>
                    </a:p>
                  </a:txBody>
                  <a:tcPr marL="68580" marR="68580" marT="0" marB="0"/>
                </a:tc>
                <a:tc>
                  <a:txBody>
                    <a:bodyPr/>
                    <a:lstStyle/>
                    <a:p>
                      <a:pPr marL="0" marR="0">
                        <a:lnSpc>
                          <a:spcPct val="115000"/>
                        </a:lnSpc>
                        <a:spcBef>
                          <a:spcPts val="0"/>
                        </a:spcBef>
                        <a:spcAft>
                          <a:spcPts val="0"/>
                        </a:spcAft>
                      </a:pPr>
                      <a:endParaRPr lang="en-US" sz="1200" dirty="0" smtClean="0">
                        <a:solidFill>
                          <a:srgbClr val="000000"/>
                        </a:solidFill>
                        <a:effectLst/>
                        <a:latin typeface="+mn-lt"/>
                        <a:ea typeface="Times New Roman"/>
                        <a:cs typeface="Cordia New"/>
                      </a:endParaRPr>
                    </a:p>
                    <a:p>
                      <a:pPr marL="0" marR="0">
                        <a:lnSpc>
                          <a:spcPct val="115000"/>
                        </a:lnSpc>
                        <a:spcBef>
                          <a:spcPts val="0"/>
                        </a:spcBef>
                        <a:spcAft>
                          <a:spcPts val="0"/>
                        </a:spcAft>
                      </a:pPr>
                      <a:r>
                        <a:rPr lang="en-US" sz="1200" dirty="0" smtClean="0">
                          <a:solidFill>
                            <a:srgbClr val="000000"/>
                          </a:solidFill>
                          <a:effectLst/>
                          <a:latin typeface="+mn-lt"/>
                          <a:ea typeface="Times New Roman"/>
                          <a:cs typeface="Cordia New"/>
                        </a:rPr>
                        <a:t>Processing </a:t>
                      </a:r>
                      <a:r>
                        <a:rPr lang="en-US" sz="1200" dirty="0">
                          <a:solidFill>
                            <a:srgbClr val="000000"/>
                          </a:solidFill>
                          <a:effectLst/>
                          <a:latin typeface="+mn-lt"/>
                          <a:ea typeface="Times New Roman"/>
                          <a:cs typeface="Cordia New"/>
                        </a:rPr>
                        <a:t>claims to property </a:t>
                      </a:r>
                      <a:r>
                        <a:rPr lang="en-US" sz="1200" dirty="0" smtClean="0">
                          <a:solidFill>
                            <a:srgbClr val="000000"/>
                          </a:solidFill>
                          <a:effectLst/>
                          <a:latin typeface="+mn-lt"/>
                          <a:ea typeface="Times New Roman"/>
                          <a:cs typeface="Cordia New"/>
                        </a:rPr>
                        <a:t>consumers</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solidFill>
                          <a:srgbClr val="000000"/>
                        </a:solidFill>
                        <a:effectLst/>
                        <a:latin typeface="+mn-lt"/>
                        <a:ea typeface="Times New Roman"/>
                        <a:cs typeface="Cordia New"/>
                      </a:endParaRPr>
                    </a:p>
                    <a:p>
                      <a:pPr marL="0" marR="0">
                        <a:lnSpc>
                          <a:spcPct val="115000"/>
                        </a:lnSpc>
                        <a:spcBef>
                          <a:spcPts val="0"/>
                        </a:spcBef>
                        <a:spcAft>
                          <a:spcPts val="0"/>
                        </a:spcAft>
                      </a:pPr>
                      <a:r>
                        <a:rPr lang="en-US" sz="1200" dirty="0" smtClean="0">
                          <a:solidFill>
                            <a:srgbClr val="000000"/>
                          </a:solidFill>
                          <a:effectLst/>
                          <a:latin typeface="+mn-lt"/>
                          <a:ea typeface="Times New Roman"/>
                          <a:cs typeface="Cordia New"/>
                        </a:rPr>
                        <a:t>Percentage  </a:t>
                      </a:r>
                      <a:r>
                        <a:rPr lang="en-US" sz="1200" dirty="0">
                          <a:solidFill>
                            <a:srgbClr val="000000"/>
                          </a:solidFill>
                          <a:effectLst/>
                          <a:latin typeface="+mn-lt"/>
                          <a:ea typeface="Times New Roman"/>
                          <a:cs typeface="Cordia New"/>
                        </a:rPr>
                        <a:t>of claims processed and finalized for payment within 6 months</a:t>
                      </a:r>
                      <a:r>
                        <a:rPr lang="en-US" sz="1200" dirty="0">
                          <a:effectLst/>
                          <a:latin typeface="+mn-lt"/>
                          <a:ea typeface="MS Mincho"/>
                          <a:cs typeface="Cordia New"/>
                        </a:rPr>
                        <a:t> </a:t>
                      </a:r>
                    </a:p>
                  </a:txBody>
                  <a:tcPr marL="68580" marR="68580" marT="0" marB="0"/>
                </a:tc>
                <a:tc>
                  <a:txBody>
                    <a:bodyPr/>
                    <a:lstStyle/>
                    <a:p>
                      <a:pPr marL="0" marR="0">
                        <a:lnSpc>
                          <a:spcPct val="115000"/>
                        </a:lnSpc>
                        <a:spcBef>
                          <a:spcPts val="0"/>
                        </a:spcBef>
                        <a:spcAft>
                          <a:spcPts val="0"/>
                        </a:spcAft>
                      </a:pPr>
                      <a:endParaRPr lang="en-US" sz="1200" dirty="0" smtClean="0">
                        <a:solidFill>
                          <a:srgbClr val="000000"/>
                        </a:solidFill>
                        <a:effectLst/>
                        <a:latin typeface="+mn-lt"/>
                        <a:ea typeface="Times New Roman"/>
                        <a:cs typeface="Cordia New"/>
                      </a:endParaRPr>
                    </a:p>
                    <a:p>
                      <a:pPr marL="0" marR="0">
                        <a:lnSpc>
                          <a:spcPct val="115000"/>
                        </a:lnSpc>
                        <a:spcBef>
                          <a:spcPts val="0"/>
                        </a:spcBef>
                        <a:spcAft>
                          <a:spcPts val="0"/>
                        </a:spcAft>
                      </a:pPr>
                      <a:r>
                        <a:rPr lang="en-US" sz="1200" dirty="0" smtClean="0">
                          <a:solidFill>
                            <a:srgbClr val="000000"/>
                          </a:solidFill>
                          <a:effectLst/>
                          <a:latin typeface="+mn-lt"/>
                          <a:ea typeface="Times New Roman"/>
                          <a:cs typeface="Cordia New"/>
                        </a:rPr>
                        <a:t>76</a:t>
                      </a:r>
                      <a:r>
                        <a:rPr lang="en-US" sz="1200" dirty="0">
                          <a:solidFill>
                            <a:srgbClr val="000000"/>
                          </a:solidFill>
                          <a:effectLst/>
                          <a:latin typeface="+mn-lt"/>
                          <a:ea typeface="Times New Roman"/>
                          <a:cs typeface="Cordia New"/>
                        </a:rPr>
                        <a:t>%  of claims processed and finalized for payment within 6 months</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solidFill>
                          <a:srgbClr val="000000"/>
                        </a:solidFill>
                        <a:effectLst/>
                        <a:latin typeface="+mn-lt"/>
                        <a:ea typeface="Times New Roman"/>
                        <a:cs typeface="Cordia New"/>
                      </a:endParaRPr>
                    </a:p>
                    <a:p>
                      <a:pPr marL="0" marR="0">
                        <a:lnSpc>
                          <a:spcPct val="115000"/>
                        </a:lnSpc>
                        <a:spcBef>
                          <a:spcPts val="0"/>
                        </a:spcBef>
                        <a:spcAft>
                          <a:spcPts val="0"/>
                        </a:spcAft>
                      </a:pPr>
                      <a:r>
                        <a:rPr lang="en-US" sz="1200" dirty="0" smtClean="0">
                          <a:solidFill>
                            <a:srgbClr val="000000"/>
                          </a:solidFill>
                          <a:effectLst/>
                          <a:latin typeface="+mn-lt"/>
                          <a:ea typeface="Times New Roman"/>
                          <a:cs typeface="Cordia New"/>
                        </a:rPr>
                        <a:t>80</a:t>
                      </a:r>
                      <a:r>
                        <a:rPr lang="en-US" sz="1200" dirty="0">
                          <a:solidFill>
                            <a:srgbClr val="000000"/>
                          </a:solidFill>
                          <a:effectLst/>
                          <a:latin typeface="+mn-lt"/>
                          <a:ea typeface="Times New Roman"/>
                          <a:cs typeface="Cordia New"/>
                        </a:rPr>
                        <a:t>%  of claims processed and finalized for payment within 6 months</a:t>
                      </a:r>
                      <a:endParaRPr lang="en-US" sz="1200" dirty="0">
                        <a:effectLst/>
                        <a:latin typeface="+mn-lt"/>
                        <a:ea typeface="MS Mincho"/>
                        <a:cs typeface="Cordia New"/>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ffectLst/>
                        <a:latin typeface="+mn-lt"/>
                        <a:ea typeface="Times New Roman"/>
                        <a:cs typeface="Cordia New"/>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mn-lt"/>
                          <a:ea typeface="Times New Roman"/>
                          <a:cs typeface="Cordia New"/>
                        </a:rPr>
                        <a:t>82%  of claims processed and finalized for payment within 6 months</a:t>
                      </a:r>
                      <a:endParaRPr lang="en-US" sz="1200" dirty="0" smtClean="0">
                        <a:effectLst/>
                        <a:latin typeface="+mn-lt"/>
                        <a:ea typeface="MS Mincho"/>
                        <a:cs typeface="Cordia New"/>
                      </a:endParaRPr>
                    </a:p>
                    <a:p>
                      <a:endParaRPr lang="en-US" sz="1200" dirty="0"/>
                    </a:p>
                  </a:txBody>
                  <a:tcPr marL="68580" marR="68580" marT="0" marB="0"/>
                </a:tc>
              </a:tr>
              <a:tr h="1583078">
                <a:tc vMerge="1">
                  <a:txBody>
                    <a:bodyPr/>
                    <a:lstStyle/>
                    <a:p>
                      <a:endParaRPr lang="en-US"/>
                    </a:p>
                  </a:txBody>
                  <a:tcPr/>
                </a:tc>
                <a:tc>
                  <a:txBody>
                    <a:bodyPr/>
                    <a:lstStyle/>
                    <a:p>
                      <a:pPr marL="0" marR="0">
                        <a:lnSpc>
                          <a:spcPct val="115000"/>
                        </a:lnSpc>
                        <a:spcBef>
                          <a:spcPts val="0"/>
                        </a:spcBef>
                        <a:spcAft>
                          <a:spcPts val="0"/>
                        </a:spcAft>
                      </a:pPr>
                      <a:r>
                        <a:rPr lang="en-US" sz="1200" dirty="0">
                          <a:solidFill>
                            <a:srgbClr val="000000"/>
                          </a:solidFill>
                          <a:effectLst/>
                          <a:latin typeface="+mn-lt"/>
                          <a:ea typeface="Times New Roman"/>
                          <a:cs typeface="Cordia New"/>
                        </a:rPr>
                        <a:t> </a:t>
                      </a:r>
                      <a:endParaRPr lang="en-US" sz="1200" dirty="0" smtClean="0">
                        <a:solidFill>
                          <a:srgbClr val="000000"/>
                        </a:solidFill>
                        <a:effectLst/>
                        <a:latin typeface="+mn-lt"/>
                        <a:ea typeface="Times New Roman"/>
                        <a:cs typeface="Cordia New"/>
                      </a:endParaRPr>
                    </a:p>
                    <a:p>
                      <a:pPr marL="0" marR="0">
                        <a:lnSpc>
                          <a:spcPct val="115000"/>
                        </a:lnSpc>
                        <a:spcBef>
                          <a:spcPts val="0"/>
                        </a:spcBef>
                        <a:spcAft>
                          <a:spcPts val="0"/>
                        </a:spcAft>
                      </a:pPr>
                      <a:r>
                        <a:rPr lang="en-US" sz="1200" dirty="0" smtClean="0">
                          <a:solidFill>
                            <a:srgbClr val="000000"/>
                          </a:solidFill>
                          <a:effectLst/>
                          <a:latin typeface="+mn-lt"/>
                          <a:ea typeface="MS Mincho"/>
                          <a:cs typeface="Cordia New"/>
                        </a:rPr>
                        <a:t>Processing interest</a:t>
                      </a:r>
                      <a:r>
                        <a:rPr lang="en-US" sz="1200" baseline="0" dirty="0" smtClean="0">
                          <a:solidFill>
                            <a:srgbClr val="000000"/>
                          </a:solidFill>
                          <a:effectLst/>
                          <a:latin typeface="+mn-lt"/>
                          <a:ea typeface="MS Mincho"/>
                          <a:cs typeface="Cordia New"/>
                        </a:rPr>
                        <a:t> received on  Estate Agents Trust accounts  due to EAAB.</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solidFill>
                          <a:srgbClr val="000000"/>
                        </a:solidFill>
                        <a:effectLst/>
                        <a:latin typeface="+mn-lt"/>
                        <a:ea typeface="Times New Roman"/>
                        <a:cs typeface="Cordia New"/>
                      </a:endParaRPr>
                    </a:p>
                    <a:p>
                      <a:pPr marL="0" marR="0">
                        <a:lnSpc>
                          <a:spcPct val="115000"/>
                        </a:lnSpc>
                        <a:spcBef>
                          <a:spcPts val="0"/>
                        </a:spcBef>
                        <a:spcAft>
                          <a:spcPts val="0"/>
                        </a:spcAft>
                      </a:pPr>
                      <a:r>
                        <a:rPr lang="en-US" sz="1200" dirty="0" smtClean="0">
                          <a:solidFill>
                            <a:srgbClr val="000000"/>
                          </a:solidFill>
                          <a:effectLst/>
                          <a:latin typeface="+mn-lt"/>
                          <a:ea typeface="Times New Roman"/>
                          <a:cs typeface="Cordia New"/>
                        </a:rPr>
                        <a:t>Percentage </a:t>
                      </a:r>
                      <a:r>
                        <a:rPr lang="en-US" sz="1200" dirty="0">
                          <a:solidFill>
                            <a:srgbClr val="000000"/>
                          </a:solidFill>
                          <a:effectLst/>
                          <a:latin typeface="+mn-lt"/>
                          <a:ea typeface="Times New Roman"/>
                          <a:cs typeface="Cordia New"/>
                        </a:rPr>
                        <a:t>of interest money due to EAAB collected within 30 days of falling due. </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solidFill>
                          <a:srgbClr val="000000"/>
                        </a:solidFill>
                        <a:effectLst/>
                        <a:latin typeface="+mn-lt"/>
                        <a:ea typeface="Times New Roman"/>
                        <a:cs typeface="Cordia New"/>
                      </a:endParaRPr>
                    </a:p>
                    <a:p>
                      <a:pPr marL="0" marR="0">
                        <a:lnSpc>
                          <a:spcPct val="115000"/>
                        </a:lnSpc>
                        <a:spcBef>
                          <a:spcPts val="0"/>
                        </a:spcBef>
                        <a:spcAft>
                          <a:spcPts val="0"/>
                        </a:spcAft>
                      </a:pPr>
                      <a:r>
                        <a:rPr lang="en-US" sz="1200" dirty="0" smtClean="0">
                          <a:solidFill>
                            <a:srgbClr val="000000"/>
                          </a:solidFill>
                          <a:effectLst/>
                          <a:latin typeface="+mn-lt"/>
                          <a:ea typeface="Times New Roman"/>
                          <a:cs typeface="Cordia New"/>
                        </a:rPr>
                        <a:t>95</a:t>
                      </a:r>
                      <a:r>
                        <a:rPr lang="en-US" sz="1200" dirty="0">
                          <a:solidFill>
                            <a:srgbClr val="000000"/>
                          </a:solidFill>
                          <a:effectLst/>
                          <a:latin typeface="+mn-lt"/>
                          <a:ea typeface="Times New Roman"/>
                          <a:cs typeface="Cordia New"/>
                        </a:rPr>
                        <a:t>%   of interest money due to EAAB collected within 30 days of falling due. </a:t>
                      </a:r>
                      <a:endParaRPr lang="en-US" sz="1200" dirty="0">
                        <a:effectLst/>
                        <a:latin typeface="+mn-lt"/>
                        <a:ea typeface="MS Mincho"/>
                        <a:cs typeface="Cordia New"/>
                      </a:endParaRPr>
                    </a:p>
                  </a:txBody>
                  <a:tcPr marL="68580" marR="68580" marT="0" marB="0"/>
                </a:tc>
                <a:tc>
                  <a:txBody>
                    <a:bodyPr/>
                    <a:lstStyle/>
                    <a:p>
                      <a:pPr marL="0" marR="0">
                        <a:lnSpc>
                          <a:spcPct val="115000"/>
                        </a:lnSpc>
                        <a:spcBef>
                          <a:spcPts val="0"/>
                        </a:spcBef>
                        <a:spcAft>
                          <a:spcPts val="0"/>
                        </a:spcAft>
                      </a:pPr>
                      <a:endParaRPr lang="en-US" sz="1200" dirty="0" smtClean="0">
                        <a:solidFill>
                          <a:srgbClr val="000000"/>
                        </a:solidFill>
                        <a:effectLst/>
                        <a:latin typeface="+mn-lt"/>
                        <a:ea typeface="Times New Roman"/>
                        <a:cs typeface="Cordia New"/>
                      </a:endParaRPr>
                    </a:p>
                    <a:p>
                      <a:pPr marL="0" marR="0">
                        <a:lnSpc>
                          <a:spcPct val="115000"/>
                        </a:lnSpc>
                        <a:spcBef>
                          <a:spcPts val="0"/>
                        </a:spcBef>
                        <a:spcAft>
                          <a:spcPts val="0"/>
                        </a:spcAft>
                      </a:pPr>
                      <a:r>
                        <a:rPr lang="en-US" sz="1200" dirty="0" smtClean="0">
                          <a:solidFill>
                            <a:srgbClr val="000000"/>
                          </a:solidFill>
                          <a:effectLst/>
                          <a:latin typeface="+mn-lt"/>
                          <a:ea typeface="Times New Roman"/>
                          <a:cs typeface="Cordia New"/>
                        </a:rPr>
                        <a:t>95</a:t>
                      </a:r>
                      <a:r>
                        <a:rPr lang="en-US" sz="1200" dirty="0">
                          <a:solidFill>
                            <a:srgbClr val="000000"/>
                          </a:solidFill>
                          <a:effectLst/>
                          <a:latin typeface="+mn-lt"/>
                          <a:ea typeface="Times New Roman"/>
                          <a:cs typeface="Cordia New"/>
                        </a:rPr>
                        <a:t>% of interest money due to EAAB collected within 30 days of falling due. </a:t>
                      </a:r>
                      <a:endParaRPr lang="en-US" sz="1200" dirty="0">
                        <a:effectLst/>
                        <a:latin typeface="+mn-lt"/>
                        <a:ea typeface="MS Mincho"/>
                        <a:cs typeface="Cordia New"/>
                      </a:endParaRPr>
                    </a:p>
                  </a:txBody>
                  <a:tcPr marL="68580" marR="68580" marT="0" marB="0"/>
                </a:tc>
                <a:tc>
                  <a:txBody>
                    <a:bodyPr/>
                    <a:lstStyle/>
                    <a:p>
                      <a:endParaRPr lang="en-US" sz="1200" dirty="0" smtClean="0">
                        <a:solidFill>
                          <a:srgbClr val="000000"/>
                        </a:solidFill>
                        <a:effectLst/>
                        <a:latin typeface="+mn-lt"/>
                        <a:ea typeface="Times New Roman"/>
                        <a:cs typeface="Cordia New"/>
                      </a:endParaRPr>
                    </a:p>
                    <a:p>
                      <a:r>
                        <a:rPr lang="en-US" sz="1200" dirty="0" smtClean="0">
                          <a:solidFill>
                            <a:srgbClr val="000000"/>
                          </a:solidFill>
                          <a:effectLst/>
                          <a:latin typeface="+mn-lt"/>
                          <a:ea typeface="Times New Roman"/>
                          <a:cs typeface="Cordia New"/>
                        </a:rPr>
                        <a:t>95% of interest money due to EAAB collected within 30 days of falling due</a:t>
                      </a:r>
                      <a:endParaRPr lang="en-US" sz="1200" dirty="0"/>
                    </a:p>
                  </a:txBody>
                  <a:tcPr marL="68580" marR="68580" marT="0" marB="0"/>
                </a:tc>
              </a:tr>
            </a:tbl>
          </a:graphicData>
        </a:graphic>
      </p:graphicFrame>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xmlns="" val="1018782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000000"/>
                </a:solidFill>
              </a:rPr>
              <a:t>Draft and Confidential</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rgbClr val="000000"/>
                </a:solidFill>
              </a:rPr>
              <a:pPr>
                <a:defRPr/>
              </a:pPr>
              <a:t>26</a:t>
            </a:fld>
            <a:endParaRPr lang="en-US" dirty="0">
              <a:solidFill>
                <a:srgbClr val="0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813375"/>
            <a:ext cx="87630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226754" y="228600"/>
            <a:ext cx="4360297" cy="584775"/>
          </a:xfrm>
          <a:prstGeom prst="rect">
            <a:avLst/>
          </a:prstGeom>
        </p:spPr>
        <p:txBody>
          <a:bodyPr wrap="none">
            <a:spAutoFit/>
          </a:bodyPr>
          <a:lstStyle/>
          <a:p>
            <a:pPr lvl="0" algn="ctr">
              <a:defRPr/>
            </a:pPr>
            <a:r>
              <a:rPr lang="en-US" sz="3200" b="1" dirty="0" smtClean="0">
                <a:solidFill>
                  <a:srgbClr val="2F2B20"/>
                </a:solidFill>
                <a:latin typeface="Calibri"/>
              </a:rPr>
              <a:t>EAAB - BUDGET 2017/18</a:t>
            </a:r>
            <a:endParaRPr lang="en-US" b="1" dirty="0">
              <a:solidFill>
                <a:srgbClr val="2F2B20"/>
              </a:solidFill>
              <a:latin typeface="Calibri"/>
            </a:endParaRPr>
          </a:p>
        </p:txBody>
      </p:sp>
    </p:spTree>
    <p:extLst>
      <p:ext uri="{BB962C8B-B14F-4D97-AF65-F5344CB8AC3E}">
        <p14:creationId xmlns:p14="http://schemas.microsoft.com/office/powerpoint/2010/main" xmlns="" val="40077750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chemeClr val="bg1"/>
                </a:solidFill>
              </a:rPr>
              <a:t>Draft and Confidential</a:t>
            </a: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rgbClr val="000000"/>
                </a:solidFill>
              </a:rPr>
              <a:pPr>
                <a:defRPr/>
              </a:pPr>
              <a:t>27</a:t>
            </a:fld>
            <a:endParaRPr lang="en-US" dirty="0">
              <a:solidFill>
                <a:srgbClr val="000000"/>
              </a:solidFill>
            </a:endParaRPr>
          </a:p>
        </p:txBody>
      </p:sp>
      <p:sp>
        <p:nvSpPr>
          <p:cNvPr id="4" name="Rectangle 3"/>
          <p:cNvSpPr/>
          <p:nvPr/>
        </p:nvSpPr>
        <p:spPr>
          <a:xfrm>
            <a:off x="609600" y="889844"/>
            <a:ext cx="7696200" cy="4939814"/>
          </a:xfrm>
          <a:prstGeom prst="rect">
            <a:avLst/>
          </a:prstGeom>
        </p:spPr>
        <p:txBody>
          <a:bodyPr wrap="square">
            <a:spAutoFit/>
          </a:bodyPr>
          <a:lstStyle/>
          <a:p>
            <a:r>
              <a:rPr lang="en-US" sz="2100" b="1" dirty="0"/>
              <a:t> </a:t>
            </a:r>
            <a:r>
              <a:rPr lang="en-US" sz="2100" b="1" dirty="0">
                <a:solidFill>
                  <a:srgbClr val="FF0000"/>
                </a:solidFill>
              </a:rPr>
              <a:t>Income</a:t>
            </a:r>
            <a:endParaRPr lang="en-ZA" sz="2100" dirty="0">
              <a:solidFill>
                <a:srgbClr val="FF0000"/>
              </a:solidFill>
            </a:endParaRPr>
          </a:p>
          <a:p>
            <a:pPr marL="285750" indent="-285750">
              <a:buFont typeface="Wingdings" pitchFamily="2" charset="2"/>
              <a:buChar char="q"/>
            </a:pPr>
            <a:r>
              <a:rPr lang="en-US" sz="2100" dirty="0"/>
              <a:t>FFC renewals fee to increase by </a:t>
            </a:r>
            <a:r>
              <a:rPr lang="en-US" sz="2100" dirty="0" smtClean="0"/>
              <a:t>36% </a:t>
            </a:r>
            <a:r>
              <a:rPr lang="en-US" sz="2100" dirty="0"/>
              <a:t>except for interns to support transformation</a:t>
            </a:r>
            <a:endParaRPr lang="en-ZA" sz="2100" dirty="0"/>
          </a:p>
          <a:p>
            <a:pPr marL="285750" indent="-285750">
              <a:buFont typeface="Wingdings" pitchFamily="2" charset="2"/>
              <a:buChar char="q"/>
            </a:pPr>
            <a:r>
              <a:rPr lang="en-US" sz="2100" dirty="0"/>
              <a:t>FFC new registration fee to increase by </a:t>
            </a:r>
            <a:r>
              <a:rPr lang="en-US" sz="2100" dirty="0" smtClean="0"/>
              <a:t>6% </a:t>
            </a:r>
            <a:r>
              <a:rPr lang="en-US" sz="2100" dirty="0"/>
              <a:t>except for interns to support transformation</a:t>
            </a:r>
            <a:endParaRPr lang="en-ZA" sz="2100" dirty="0"/>
          </a:p>
          <a:p>
            <a:pPr marL="285750" indent="-285750">
              <a:buFont typeface="Wingdings" pitchFamily="2" charset="2"/>
              <a:buChar char="q"/>
            </a:pPr>
            <a:r>
              <a:rPr lang="en-US" sz="2100" dirty="0"/>
              <a:t>Income from exams to increase as examination deadline come closer;</a:t>
            </a:r>
            <a:endParaRPr lang="en-ZA" sz="2100" dirty="0"/>
          </a:p>
          <a:p>
            <a:pPr marL="285750" indent="-285750">
              <a:buFont typeface="Wingdings" pitchFamily="2" charset="2"/>
              <a:buChar char="q"/>
            </a:pPr>
            <a:r>
              <a:rPr lang="en-US" sz="2100" dirty="0"/>
              <a:t>Interest income </a:t>
            </a:r>
            <a:r>
              <a:rPr lang="en-US" sz="2100" dirty="0" smtClean="0"/>
              <a:t>estimated to increase by 7.48%; </a:t>
            </a:r>
            <a:endParaRPr lang="en-ZA" sz="2100" dirty="0"/>
          </a:p>
          <a:p>
            <a:pPr marL="285750" indent="-285750">
              <a:buFont typeface="Wingdings" pitchFamily="2" charset="2"/>
              <a:buChar char="q"/>
            </a:pPr>
            <a:r>
              <a:rPr lang="en-US" sz="2100" dirty="0"/>
              <a:t>Management fee </a:t>
            </a:r>
            <a:r>
              <a:rPr lang="en-US" sz="2100" dirty="0" smtClean="0"/>
              <a:t>to remain relatively constant;</a:t>
            </a:r>
          </a:p>
          <a:p>
            <a:endParaRPr lang="en-US" sz="2100" dirty="0"/>
          </a:p>
          <a:p>
            <a:endParaRPr lang="en-ZA" sz="2100" dirty="0"/>
          </a:p>
          <a:p>
            <a:r>
              <a:rPr lang="en-US" sz="2100" b="1" dirty="0">
                <a:solidFill>
                  <a:srgbClr val="FF0000"/>
                </a:solidFill>
              </a:rPr>
              <a:t>Expenses</a:t>
            </a:r>
            <a:endParaRPr lang="en-ZA" sz="2100" dirty="0">
              <a:solidFill>
                <a:srgbClr val="FF0000"/>
              </a:solidFill>
            </a:endParaRPr>
          </a:p>
          <a:p>
            <a:pPr marL="342900" indent="-342900">
              <a:buFont typeface="Wingdings" pitchFamily="2" charset="2"/>
              <a:buChar char="q"/>
            </a:pPr>
            <a:r>
              <a:rPr lang="en-US" sz="2100" dirty="0"/>
              <a:t>Admin cost to increase slightly due to inflation;</a:t>
            </a:r>
            <a:endParaRPr lang="en-ZA" sz="2100" dirty="0"/>
          </a:p>
          <a:p>
            <a:pPr marL="342900" indent="-342900">
              <a:buFont typeface="Wingdings" pitchFamily="2" charset="2"/>
              <a:buChar char="q"/>
            </a:pPr>
            <a:r>
              <a:rPr lang="en-US" sz="2100" dirty="0"/>
              <a:t>Staff costs to increase </a:t>
            </a:r>
            <a:r>
              <a:rPr lang="en-US" sz="2100" dirty="0" smtClean="0"/>
              <a:t>slightly as vacant % has decreased significantly;</a:t>
            </a:r>
            <a:endParaRPr lang="en-ZA" sz="2100" dirty="0"/>
          </a:p>
        </p:txBody>
      </p:sp>
      <p:sp>
        <p:nvSpPr>
          <p:cNvPr id="5" name="Rectangle 4"/>
          <p:cNvSpPr/>
          <p:nvPr/>
        </p:nvSpPr>
        <p:spPr>
          <a:xfrm>
            <a:off x="3635695" y="228600"/>
            <a:ext cx="1542410" cy="584775"/>
          </a:xfrm>
          <a:prstGeom prst="rect">
            <a:avLst/>
          </a:prstGeom>
        </p:spPr>
        <p:txBody>
          <a:bodyPr wrap="none">
            <a:spAutoFit/>
          </a:bodyPr>
          <a:lstStyle/>
          <a:p>
            <a:pPr lvl="0" algn="ctr">
              <a:defRPr/>
            </a:pPr>
            <a:r>
              <a:rPr lang="en-US" sz="3200" b="1" dirty="0" smtClean="0">
                <a:solidFill>
                  <a:srgbClr val="2F2B20"/>
                </a:solidFill>
                <a:latin typeface="Calibri"/>
              </a:rPr>
              <a:t>TRENDS</a:t>
            </a:r>
            <a:endParaRPr lang="en-US" b="1" dirty="0">
              <a:solidFill>
                <a:srgbClr val="2F2B20"/>
              </a:solidFill>
              <a:latin typeface="Calibri"/>
            </a:endParaRPr>
          </a:p>
        </p:txBody>
      </p:sp>
    </p:spTree>
    <p:extLst>
      <p:ext uri="{BB962C8B-B14F-4D97-AF65-F5344CB8AC3E}">
        <p14:creationId xmlns:p14="http://schemas.microsoft.com/office/powerpoint/2010/main" xmlns="" val="42557747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000000"/>
                </a:solidFill>
              </a:rPr>
              <a:t>Draft and Confidential</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rgbClr val="000000"/>
                </a:solidFill>
              </a:rPr>
              <a:pPr>
                <a:defRPr/>
              </a:pPr>
              <a:t>28</a:t>
            </a:fld>
            <a:endParaRPr lang="en-US" dirty="0">
              <a:solidFill>
                <a:srgbClr val="00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682976"/>
            <a:ext cx="8077200" cy="605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226754" y="98201"/>
            <a:ext cx="4360297" cy="584775"/>
          </a:xfrm>
          <a:prstGeom prst="rect">
            <a:avLst/>
          </a:prstGeom>
        </p:spPr>
        <p:txBody>
          <a:bodyPr wrap="none">
            <a:spAutoFit/>
          </a:bodyPr>
          <a:lstStyle/>
          <a:p>
            <a:pPr lvl="0" algn="ctr">
              <a:defRPr/>
            </a:pPr>
            <a:r>
              <a:rPr lang="en-US" sz="3200" b="1" dirty="0" smtClean="0">
                <a:solidFill>
                  <a:srgbClr val="2F2B20"/>
                </a:solidFill>
                <a:latin typeface="Calibri"/>
              </a:rPr>
              <a:t>EAAB - BUDGET 2017/18</a:t>
            </a:r>
            <a:endParaRPr lang="en-US" b="1" dirty="0">
              <a:solidFill>
                <a:srgbClr val="2F2B20"/>
              </a:solidFill>
              <a:latin typeface="Calibri"/>
            </a:endParaRPr>
          </a:p>
        </p:txBody>
      </p:sp>
    </p:spTree>
    <p:extLst>
      <p:ext uri="{BB962C8B-B14F-4D97-AF65-F5344CB8AC3E}">
        <p14:creationId xmlns:p14="http://schemas.microsoft.com/office/powerpoint/2010/main" xmlns="" val="3285075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chemeClr val="bg1"/>
                </a:solidFill>
              </a:rPr>
              <a:t>Draft and Confidential</a:t>
            </a: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chemeClr val="bg1"/>
                </a:solidFill>
              </a:rPr>
              <a:pPr>
                <a:defRPr/>
              </a:pPr>
              <a:t>29</a:t>
            </a:fld>
            <a:endParaRPr lang="en-US" dirty="0">
              <a:solidFill>
                <a:schemeClr val="bg1"/>
              </a:solidFill>
            </a:endParaRPr>
          </a:p>
        </p:txBody>
      </p:sp>
      <p:sp>
        <p:nvSpPr>
          <p:cNvPr id="5" name="Rectangle 4"/>
          <p:cNvSpPr/>
          <p:nvPr/>
        </p:nvSpPr>
        <p:spPr>
          <a:xfrm>
            <a:off x="1374663" y="228600"/>
            <a:ext cx="6064482" cy="584775"/>
          </a:xfrm>
          <a:prstGeom prst="rect">
            <a:avLst/>
          </a:prstGeom>
        </p:spPr>
        <p:txBody>
          <a:bodyPr wrap="none">
            <a:spAutoFit/>
          </a:bodyPr>
          <a:lstStyle/>
          <a:p>
            <a:pPr lvl="0" algn="ctr">
              <a:defRPr/>
            </a:pPr>
            <a:r>
              <a:rPr lang="en-US" sz="3200" b="1" dirty="0" smtClean="0">
                <a:solidFill>
                  <a:srgbClr val="2F2B20"/>
                </a:solidFill>
                <a:latin typeface="Calibri"/>
              </a:rPr>
              <a:t>FIDELITY FUND - BUDGET 2017/18</a:t>
            </a:r>
            <a:endParaRPr lang="en-US" b="1" dirty="0">
              <a:solidFill>
                <a:srgbClr val="2F2B20"/>
              </a:solidFill>
              <a:latin typeface="Calibri"/>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447800"/>
            <a:ext cx="8458200" cy="4114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86240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762000"/>
          </a:xfrm>
        </p:spPr>
        <p:txBody>
          <a:bodyPr/>
          <a:lstStyle/>
          <a:p>
            <a:r>
              <a:rPr lang="en-US" sz="2400" b="0" dirty="0" smtClean="0">
                <a:solidFill>
                  <a:schemeClr val="tx1"/>
                </a:solidFill>
                <a:effectLst/>
                <a:cs typeface="Times New Roman" panose="02020603050405020304" pitchFamily="18" charset="0"/>
              </a:rPr>
              <a:t>STRATEGIC OVERVIEW -Vision</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3</a:t>
            </a:fld>
            <a:endParaRPr lang="en-US" dirty="0">
              <a:solidFill>
                <a:srgbClr val="000000"/>
              </a:solidFill>
            </a:endParaRPr>
          </a:p>
        </p:txBody>
      </p:sp>
      <p:sp>
        <p:nvSpPr>
          <p:cNvPr id="7" name="Rectangle 6"/>
          <p:cNvSpPr/>
          <p:nvPr/>
        </p:nvSpPr>
        <p:spPr>
          <a:xfrm>
            <a:off x="381000" y="1219200"/>
            <a:ext cx="8153400" cy="4185761"/>
          </a:xfrm>
          <a:prstGeom prst="rect">
            <a:avLst/>
          </a:prstGeom>
        </p:spPr>
        <p:txBody>
          <a:bodyPr wrap="square">
            <a:spAutoFit/>
          </a:bodyPr>
          <a:lstStyle/>
          <a:p>
            <a:pPr marL="342900" marR="0" lvl="0" indent="-342900">
              <a:lnSpc>
                <a:spcPct val="150000"/>
              </a:lnSpc>
              <a:spcBef>
                <a:spcPts val="0"/>
              </a:spcBef>
              <a:spcAft>
                <a:spcPts val="1000"/>
              </a:spcAft>
              <a:buFont typeface="+mj-lt"/>
              <a:buAutoNum type="arabicPeriod"/>
            </a:pPr>
            <a:endParaRPr lang="en-US" b="1" dirty="0" smtClean="0">
              <a:solidFill>
                <a:srgbClr val="000000"/>
              </a:solidFill>
              <a:latin typeface="Arial" panose="020B0604020202020204" pitchFamily="34" charset="0"/>
              <a:ea typeface="MS Mincho"/>
              <a:cs typeface="Cordia New"/>
            </a:endParaRPr>
          </a:p>
          <a:p>
            <a:pPr marL="342900" marR="0" lvl="0" indent="-342900">
              <a:lnSpc>
                <a:spcPct val="150000"/>
              </a:lnSpc>
              <a:spcBef>
                <a:spcPts val="0"/>
              </a:spcBef>
              <a:spcAft>
                <a:spcPts val="1000"/>
              </a:spcAft>
              <a:buFont typeface="+mj-lt"/>
              <a:buAutoNum type="arabicPeriod"/>
            </a:pPr>
            <a:endParaRPr lang="en-US" b="1" dirty="0">
              <a:solidFill>
                <a:srgbClr val="000000"/>
              </a:solidFill>
              <a:latin typeface="Arial" panose="020B0604020202020204" pitchFamily="34" charset="0"/>
              <a:ea typeface="MS Mincho"/>
              <a:cs typeface="Cordia New"/>
            </a:endParaRPr>
          </a:p>
          <a:p>
            <a:pPr marR="0" lvl="0">
              <a:lnSpc>
                <a:spcPct val="150000"/>
              </a:lnSpc>
              <a:spcBef>
                <a:spcPts val="0"/>
              </a:spcBef>
              <a:spcAft>
                <a:spcPts val="1000"/>
              </a:spcAft>
            </a:pPr>
            <a:r>
              <a:rPr lang="en-US" b="1" dirty="0" smtClean="0">
                <a:solidFill>
                  <a:srgbClr val="000000"/>
                </a:solidFill>
                <a:latin typeface="Arial" panose="020B0604020202020204" pitchFamily="34" charset="0"/>
                <a:ea typeface="MS Mincho"/>
                <a:cs typeface="Cordia New"/>
              </a:rPr>
              <a:t>Vision</a:t>
            </a:r>
            <a:endParaRPr lang="en-US" dirty="0">
              <a:latin typeface="Calibri" panose="020F0502020204030204" pitchFamily="34" charset="0"/>
              <a:ea typeface="MS Mincho"/>
              <a:cs typeface="Cordia New"/>
            </a:endParaRPr>
          </a:p>
          <a:p>
            <a:pPr>
              <a:lnSpc>
                <a:spcPct val="150000"/>
              </a:lnSpc>
              <a:spcAft>
                <a:spcPts val="1000"/>
              </a:spcAft>
            </a:pPr>
            <a:r>
              <a:rPr lang="en-US" dirty="0" smtClean="0">
                <a:solidFill>
                  <a:srgbClr val="000000"/>
                </a:solidFill>
                <a:latin typeface="Arial" panose="020B0604020202020204" pitchFamily="34" charset="0"/>
                <a:ea typeface="MS Mincho"/>
                <a:cs typeface="Cordia New"/>
              </a:rPr>
              <a:t>EAAB </a:t>
            </a:r>
            <a:r>
              <a:rPr lang="en-US" dirty="0">
                <a:solidFill>
                  <a:srgbClr val="000000"/>
                </a:solidFill>
                <a:latin typeface="Arial" panose="020B0604020202020204" pitchFamily="34" charset="0"/>
                <a:ea typeface="MS Mincho"/>
                <a:cs typeface="Cordia New"/>
              </a:rPr>
              <a:t>vision is that of a transformed, professional and well-regulated real estate sector in a spatially integrated society</a:t>
            </a:r>
            <a:r>
              <a:rPr lang="en-US" dirty="0" smtClean="0">
                <a:solidFill>
                  <a:srgbClr val="000000"/>
                </a:solidFill>
                <a:latin typeface="Arial" panose="020B0604020202020204" pitchFamily="34" charset="0"/>
                <a:ea typeface="MS Mincho"/>
                <a:cs typeface="Cordia New"/>
              </a:rPr>
              <a:t>.</a:t>
            </a:r>
          </a:p>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xmlns="" val="1712153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chemeClr val="bg1"/>
                </a:solidFill>
              </a:rPr>
              <a:t>Draft and Confidential</a:t>
            </a:r>
            <a:endParaRPr lang="en-US" dirty="0">
              <a:solidFill>
                <a:schemeClr val="bg1"/>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chemeClr val="bg1"/>
                </a:solidFill>
              </a:rPr>
              <a:pPr>
                <a:defRPr/>
              </a:pPr>
              <a:t>30</a:t>
            </a:fld>
            <a:endParaRPr lang="en-US" dirty="0">
              <a:solidFill>
                <a:schemeClr val="bg1"/>
              </a:solidFill>
            </a:endParaRPr>
          </a:p>
        </p:txBody>
      </p:sp>
      <p:sp>
        <p:nvSpPr>
          <p:cNvPr id="5" name="Rectangle 4"/>
          <p:cNvSpPr/>
          <p:nvPr/>
        </p:nvSpPr>
        <p:spPr>
          <a:xfrm>
            <a:off x="1374663" y="228600"/>
            <a:ext cx="6064482" cy="584775"/>
          </a:xfrm>
          <a:prstGeom prst="rect">
            <a:avLst/>
          </a:prstGeom>
        </p:spPr>
        <p:txBody>
          <a:bodyPr wrap="none">
            <a:spAutoFit/>
          </a:bodyPr>
          <a:lstStyle/>
          <a:p>
            <a:pPr lvl="0" algn="ctr">
              <a:defRPr/>
            </a:pPr>
            <a:r>
              <a:rPr lang="en-US" sz="3200" b="1" dirty="0" smtClean="0">
                <a:solidFill>
                  <a:srgbClr val="2F2B20"/>
                </a:solidFill>
                <a:latin typeface="Calibri"/>
              </a:rPr>
              <a:t>FIDELITY FUND - BUDGET 2017/18</a:t>
            </a:r>
            <a:endParaRPr lang="en-US" b="1" dirty="0">
              <a:solidFill>
                <a:srgbClr val="2F2B20"/>
              </a:solidFill>
              <a:latin typeface="Calibri"/>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679450"/>
            <a:ext cx="7620000" cy="5505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289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srgbClr val="000000"/>
                </a:solidFill>
              </a:rPr>
              <a:t>Draft and Confidential</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rgbClr val="000000"/>
                </a:solidFill>
              </a:rPr>
              <a:pPr>
                <a:defRPr/>
              </a:pPr>
              <a:t>31</a:t>
            </a:fld>
            <a:endParaRPr lang="en-US" dirty="0">
              <a:solidFill>
                <a:srgbClr val="000000"/>
              </a:solidFill>
            </a:endParaRPr>
          </a:p>
        </p:txBody>
      </p:sp>
      <p:sp>
        <p:nvSpPr>
          <p:cNvPr id="4" name="Rectangle 3"/>
          <p:cNvSpPr/>
          <p:nvPr/>
        </p:nvSpPr>
        <p:spPr>
          <a:xfrm>
            <a:off x="609600" y="889844"/>
            <a:ext cx="7696200" cy="4616648"/>
          </a:xfrm>
          <a:prstGeom prst="rect">
            <a:avLst/>
          </a:prstGeom>
        </p:spPr>
        <p:txBody>
          <a:bodyPr wrap="square">
            <a:spAutoFit/>
          </a:bodyPr>
          <a:lstStyle/>
          <a:p>
            <a:r>
              <a:rPr lang="en-US" sz="2100" b="1" dirty="0"/>
              <a:t> </a:t>
            </a:r>
            <a:r>
              <a:rPr lang="en-US" sz="2100" b="1" dirty="0">
                <a:solidFill>
                  <a:srgbClr val="FF0000"/>
                </a:solidFill>
              </a:rPr>
              <a:t>Income</a:t>
            </a:r>
            <a:endParaRPr lang="en-ZA" sz="2100" dirty="0">
              <a:solidFill>
                <a:srgbClr val="FF0000"/>
              </a:solidFill>
            </a:endParaRPr>
          </a:p>
          <a:p>
            <a:pPr marL="285750" indent="-285750">
              <a:buFont typeface="Wingdings" pitchFamily="2" charset="2"/>
              <a:buChar char="q"/>
            </a:pPr>
            <a:r>
              <a:rPr lang="en-US" sz="2100" dirty="0" smtClean="0"/>
              <a:t>Contributions from New Registrations are estimated to increase by 20%;</a:t>
            </a:r>
            <a:endParaRPr lang="en-ZA" sz="2100" dirty="0"/>
          </a:p>
          <a:p>
            <a:pPr marL="285750" indent="-285750">
              <a:buFont typeface="Wingdings" pitchFamily="2" charset="2"/>
              <a:buChar char="q"/>
            </a:pPr>
            <a:r>
              <a:rPr lang="en-ZA" sz="2100" dirty="0" smtClean="0"/>
              <a:t>Agent interest estimated to increase by 12%;</a:t>
            </a:r>
            <a:endParaRPr lang="en-ZA" sz="2100" dirty="0"/>
          </a:p>
          <a:p>
            <a:pPr marL="285750" indent="-285750">
              <a:buFont typeface="Wingdings" pitchFamily="2" charset="2"/>
              <a:buChar char="q"/>
            </a:pPr>
            <a:r>
              <a:rPr lang="en-US" sz="2100" dirty="0" smtClean="0"/>
              <a:t>Interest Income is budgeted at 7% on the expected capital investment of R70 million;</a:t>
            </a:r>
            <a:endParaRPr lang="en-ZA" sz="2100" dirty="0"/>
          </a:p>
          <a:p>
            <a:pPr marL="285750" indent="-285750">
              <a:buFont typeface="Wingdings" pitchFamily="2" charset="2"/>
              <a:buChar char="q"/>
            </a:pPr>
            <a:r>
              <a:rPr lang="en-US" sz="2100" dirty="0" smtClean="0"/>
              <a:t>Top40 is expected to generate annual returns of 8% per annum on the capital investment of R350 million;</a:t>
            </a:r>
            <a:endParaRPr lang="en-US" sz="2100" dirty="0"/>
          </a:p>
          <a:p>
            <a:endParaRPr lang="en-ZA" sz="2100" dirty="0"/>
          </a:p>
          <a:p>
            <a:r>
              <a:rPr lang="en-US" sz="2100" b="1" dirty="0">
                <a:solidFill>
                  <a:srgbClr val="FF0000"/>
                </a:solidFill>
              </a:rPr>
              <a:t>Expenses</a:t>
            </a:r>
            <a:endParaRPr lang="en-ZA" sz="2100" dirty="0">
              <a:solidFill>
                <a:srgbClr val="FF0000"/>
              </a:solidFill>
            </a:endParaRPr>
          </a:p>
          <a:p>
            <a:pPr marL="342900" indent="-342900">
              <a:buFont typeface="Wingdings" pitchFamily="2" charset="2"/>
              <a:buChar char="q"/>
            </a:pPr>
            <a:r>
              <a:rPr lang="en-US" sz="2100" dirty="0" smtClean="0"/>
              <a:t>Overall increase in operating expenditure is estimated at 28%;</a:t>
            </a:r>
            <a:endParaRPr lang="en-ZA" sz="2100" dirty="0"/>
          </a:p>
          <a:p>
            <a:pPr marL="342900" indent="-342900">
              <a:buFont typeface="Wingdings" pitchFamily="2" charset="2"/>
              <a:buChar char="q"/>
            </a:pPr>
            <a:r>
              <a:rPr lang="en-US" sz="2100" dirty="0" smtClean="0"/>
              <a:t>Management fee is charged by the EAAB at 9% of the Net Asset Value of the Fidelity Fund;</a:t>
            </a:r>
            <a:endParaRPr lang="en-ZA" sz="2100" dirty="0"/>
          </a:p>
        </p:txBody>
      </p:sp>
      <p:sp>
        <p:nvSpPr>
          <p:cNvPr id="5" name="Rectangle 4"/>
          <p:cNvSpPr/>
          <p:nvPr/>
        </p:nvSpPr>
        <p:spPr>
          <a:xfrm>
            <a:off x="3635695" y="228600"/>
            <a:ext cx="1542410" cy="584775"/>
          </a:xfrm>
          <a:prstGeom prst="rect">
            <a:avLst/>
          </a:prstGeom>
        </p:spPr>
        <p:txBody>
          <a:bodyPr wrap="none">
            <a:spAutoFit/>
          </a:bodyPr>
          <a:lstStyle/>
          <a:p>
            <a:pPr lvl="0" algn="ctr">
              <a:defRPr/>
            </a:pPr>
            <a:r>
              <a:rPr lang="en-US" sz="3200" b="1" dirty="0" smtClean="0">
                <a:solidFill>
                  <a:srgbClr val="2F2B20"/>
                </a:solidFill>
                <a:latin typeface="Calibri"/>
              </a:rPr>
              <a:t>TRENDS</a:t>
            </a:r>
            <a:endParaRPr lang="en-US" b="1" dirty="0">
              <a:solidFill>
                <a:srgbClr val="2F2B20"/>
              </a:solidFill>
              <a:latin typeface="Calibri"/>
            </a:endParaRPr>
          </a:p>
        </p:txBody>
      </p:sp>
    </p:spTree>
    <p:extLst>
      <p:ext uri="{BB962C8B-B14F-4D97-AF65-F5344CB8AC3E}">
        <p14:creationId xmlns:p14="http://schemas.microsoft.com/office/powerpoint/2010/main" xmlns="" val="2496483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solidFill>
                  <a:srgbClr val="000000"/>
                </a:solidFill>
              </a:rPr>
              <a:t>Draft and Confidential</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CFBB2399-4E8E-4E35-B15C-2B418CA5A6D0}" type="slidenum">
              <a:rPr lang="en-US" smtClean="0">
                <a:solidFill>
                  <a:srgbClr val="000000"/>
                </a:solidFill>
              </a:rPr>
              <a:pPr>
                <a:defRPr/>
              </a:pPr>
              <a:t>32</a:t>
            </a:fld>
            <a:endParaRPr lang="en-US" dirty="0">
              <a:solidFill>
                <a:srgbClr val="000000"/>
              </a:solidFill>
            </a:endParaRPr>
          </a:p>
        </p:txBody>
      </p:sp>
      <p:pic>
        <p:nvPicPr>
          <p:cNvPr id="11266" name="Picture 2" descr="C:\Users\MargieC.EAAB\AppData\Local\Microsoft\Windows\Temporary Internet Files\Content.Outlook\QYI5UEU2\imag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456"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Isosceles Triangle 4"/>
          <p:cNvSpPr/>
          <p:nvPr/>
        </p:nvSpPr>
        <p:spPr>
          <a:xfrm rot="9715259">
            <a:off x="3014706" y="360407"/>
            <a:ext cx="3147501" cy="6591594"/>
          </a:xfrm>
          <a:prstGeom prst="triangle">
            <a:avLst/>
          </a:prstGeom>
          <a:solidFill>
            <a:srgbClr val="21CA14">
              <a:alpha val="79000"/>
            </a:srgbClr>
          </a:solidFill>
          <a:ln>
            <a:noFill/>
          </a:ln>
          <a:scene3d>
            <a:camera prst="isometricOffAxis1Righ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12161720">
            <a:off x="4282701" y="1454611"/>
            <a:ext cx="1457367" cy="4444163"/>
          </a:xfrm>
          <a:prstGeom prst="triangle">
            <a:avLst/>
          </a:prstGeom>
          <a:solidFill>
            <a:srgbClr val="58572B">
              <a:alpha val="48000"/>
            </a:srgbClr>
          </a:solidFill>
          <a:ln>
            <a:noFill/>
          </a:ln>
          <a:effectLst>
            <a:glow rad="228600">
              <a:schemeClr val="accent3">
                <a:lumMod val="75000"/>
                <a:alpha val="41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572515" y="2708920"/>
            <a:ext cx="4344809" cy="646331"/>
          </a:xfrm>
          <a:prstGeom prst="rect">
            <a:avLst/>
          </a:prstGeom>
          <a:solidFill>
            <a:srgbClr val="596F59">
              <a:alpha val="74000"/>
            </a:srgbClr>
          </a:solidFill>
        </p:spPr>
        <p:txBody>
          <a:bodyPr wrap="square" rtlCol="0">
            <a:spAutoFit/>
          </a:bodyPr>
          <a:lstStyle/>
          <a:p>
            <a:pPr algn="ctr"/>
            <a:r>
              <a:rPr lang="en-ZA" sz="3600" dirty="0" smtClean="0"/>
              <a:t>THANK YOU</a:t>
            </a:r>
            <a:endParaRPr lang="en-US" sz="3600" dirty="0"/>
          </a:p>
        </p:txBody>
      </p:sp>
    </p:spTree>
    <p:extLst>
      <p:ext uri="{BB962C8B-B14F-4D97-AF65-F5344CB8AC3E}">
        <p14:creationId xmlns:p14="http://schemas.microsoft.com/office/powerpoint/2010/main" xmlns="" val="204858062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 Mission</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4</a:t>
            </a:fld>
            <a:endParaRPr lang="en-US" dirty="0">
              <a:solidFill>
                <a:srgbClr val="000000"/>
              </a:solidFill>
            </a:endParaRPr>
          </a:p>
        </p:txBody>
      </p:sp>
      <p:sp>
        <p:nvSpPr>
          <p:cNvPr id="7" name="Rectangle 6"/>
          <p:cNvSpPr/>
          <p:nvPr/>
        </p:nvSpPr>
        <p:spPr>
          <a:xfrm>
            <a:off x="381000" y="1219200"/>
            <a:ext cx="8153400" cy="4042132"/>
          </a:xfrm>
          <a:prstGeom prst="rect">
            <a:avLst/>
          </a:prstGeom>
        </p:spPr>
        <p:txBody>
          <a:bodyPr wrap="square">
            <a:spAutoFit/>
          </a:bodyPr>
          <a:lstStyle/>
          <a:p>
            <a:pPr lvl="0">
              <a:lnSpc>
                <a:spcPct val="150000"/>
              </a:lnSpc>
            </a:pPr>
            <a:r>
              <a:rPr lang="en-US" b="1" dirty="0" smtClean="0"/>
              <a:t>Mission</a:t>
            </a:r>
          </a:p>
          <a:p>
            <a:pPr lvl="0">
              <a:lnSpc>
                <a:spcPct val="150000"/>
              </a:lnSpc>
            </a:pPr>
            <a:endParaRPr lang="en-US" dirty="0"/>
          </a:p>
          <a:p>
            <a:pPr lvl="0">
              <a:lnSpc>
                <a:spcPct val="150000"/>
              </a:lnSpc>
            </a:pPr>
            <a:r>
              <a:rPr lang="en-US" b="1" dirty="0"/>
              <a:t>Protect - </a:t>
            </a:r>
            <a:r>
              <a:rPr lang="en-ZA" dirty="0"/>
              <a:t>Through education, awareness building and information sharing, we strive to protect the interests and dignity of the property consumer public and their security of tenure</a:t>
            </a:r>
            <a:r>
              <a:rPr lang="en-ZA" b="1" dirty="0" smtClean="0"/>
              <a:t>.</a:t>
            </a:r>
          </a:p>
          <a:p>
            <a:pPr lvl="0"/>
            <a:endParaRPr lang="en-US" sz="2400" dirty="0"/>
          </a:p>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xmlns="" val="792855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 Mission</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5</a:t>
            </a:fld>
            <a:endParaRPr lang="en-US" dirty="0">
              <a:solidFill>
                <a:srgbClr val="000000"/>
              </a:solidFill>
            </a:endParaRPr>
          </a:p>
        </p:txBody>
      </p:sp>
      <p:sp>
        <p:nvSpPr>
          <p:cNvPr id="7" name="Rectangle 6"/>
          <p:cNvSpPr/>
          <p:nvPr/>
        </p:nvSpPr>
        <p:spPr>
          <a:xfrm>
            <a:off x="381000" y="1219200"/>
            <a:ext cx="8153400" cy="4780796"/>
          </a:xfrm>
          <a:prstGeom prst="rect">
            <a:avLst/>
          </a:prstGeom>
        </p:spPr>
        <p:txBody>
          <a:bodyPr wrap="square">
            <a:spAutoFit/>
          </a:bodyPr>
          <a:lstStyle/>
          <a:p>
            <a:pPr lvl="0">
              <a:lnSpc>
                <a:spcPct val="150000"/>
              </a:lnSpc>
            </a:pPr>
            <a:r>
              <a:rPr lang="en-US" b="1" dirty="0" smtClean="0"/>
              <a:t>Mission (Cont’d)</a:t>
            </a:r>
          </a:p>
          <a:p>
            <a:pPr lvl="0">
              <a:lnSpc>
                <a:spcPct val="150000"/>
              </a:lnSpc>
            </a:pPr>
            <a:r>
              <a:rPr lang="en-US" b="1" dirty="0" smtClean="0"/>
              <a:t>Regulate </a:t>
            </a:r>
            <a:r>
              <a:rPr lang="en-US" b="1" dirty="0"/>
              <a:t>-</a:t>
            </a:r>
            <a:r>
              <a:rPr lang="en-ZA" dirty="0"/>
              <a:t> We regulate the property profession by establishing norms and standards, educating, licensing, the enforcement of regulations and standards for industry role-players and the administration of the fidelity funds</a:t>
            </a:r>
            <a:r>
              <a:rPr lang="en-ZA" b="1" dirty="0" smtClean="0"/>
              <a:t>.</a:t>
            </a:r>
          </a:p>
          <a:p>
            <a:pPr lvl="0"/>
            <a:endParaRPr lang="en-US" dirty="0"/>
          </a:p>
          <a:p>
            <a:pPr lvl="0">
              <a:lnSpc>
                <a:spcPct val="150000"/>
              </a:lnSpc>
            </a:pPr>
            <a:r>
              <a:rPr lang="en-US" b="1" dirty="0"/>
              <a:t>Transform -</a:t>
            </a:r>
            <a:r>
              <a:rPr lang="en-ZA" dirty="0"/>
              <a:t> As the leaders of the sector, we drive the transformation of the property market to facilitate equitable economic growth through broad participation.</a:t>
            </a:r>
            <a:endParaRPr lang="en-US" dirty="0"/>
          </a:p>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xmlns="" val="1619826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 Values</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6</a:t>
            </a:fld>
            <a:endParaRPr lang="en-US" dirty="0">
              <a:solidFill>
                <a:srgbClr val="000000"/>
              </a:solidFill>
            </a:endParaRPr>
          </a:p>
        </p:txBody>
      </p:sp>
      <p:sp>
        <p:nvSpPr>
          <p:cNvPr id="7" name="Rectangle 6"/>
          <p:cNvSpPr/>
          <p:nvPr/>
        </p:nvSpPr>
        <p:spPr>
          <a:xfrm>
            <a:off x="381000" y="914400"/>
            <a:ext cx="8153400" cy="6442789"/>
          </a:xfrm>
          <a:prstGeom prst="rect">
            <a:avLst/>
          </a:prstGeom>
        </p:spPr>
        <p:txBody>
          <a:bodyPr wrap="square">
            <a:spAutoFit/>
          </a:bodyPr>
          <a:lstStyle/>
          <a:p>
            <a:pPr lvl="0"/>
            <a:r>
              <a:rPr lang="en-US" b="1" dirty="0"/>
              <a:t>Values</a:t>
            </a:r>
            <a:endParaRPr lang="en-US" dirty="0"/>
          </a:p>
          <a:p>
            <a:pPr>
              <a:lnSpc>
                <a:spcPct val="150000"/>
              </a:lnSpc>
            </a:pPr>
            <a:r>
              <a:rPr lang="en-US" dirty="0"/>
              <a:t>The following values will underscore the Board’s </a:t>
            </a:r>
            <a:r>
              <a:rPr lang="en-US" dirty="0" err="1"/>
              <a:t>behaviour</a:t>
            </a:r>
            <a:r>
              <a:rPr lang="en-US" dirty="0"/>
              <a:t> as it strives to achieve the ideals    encapsulated in its vision and mission, namely:</a:t>
            </a:r>
          </a:p>
          <a:p>
            <a:pPr lvl="0">
              <a:lnSpc>
                <a:spcPct val="150000"/>
              </a:lnSpc>
            </a:pPr>
            <a:r>
              <a:rPr lang="en-US" b="1" i="1" dirty="0"/>
              <a:t>Integrity </a:t>
            </a:r>
            <a:r>
              <a:rPr lang="en-US" i="1" dirty="0"/>
              <a:t>- </a:t>
            </a:r>
            <a:r>
              <a:rPr lang="en-ZA" i="1" dirty="0"/>
              <a:t>We pledge adherence to the highest moral principles and professional standards through mutual respect amongst us and between us, our shareholder and our stakeholders.</a:t>
            </a:r>
            <a:endParaRPr lang="en-US" dirty="0"/>
          </a:p>
          <a:p>
            <a:pPr lvl="0">
              <a:lnSpc>
                <a:spcPct val="150000"/>
              </a:lnSpc>
            </a:pPr>
            <a:r>
              <a:rPr lang="en-US" b="1" i="1" dirty="0"/>
              <a:t>Excellence - </a:t>
            </a:r>
            <a:r>
              <a:rPr lang="en-ZA" i="1" dirty="0"/>
              <a:t>We commit to, at all times acting professionally, delivering on our mandate and exceeding the expectations of our shareholder and all the stakeholders we serve.</a:t>
            </a:r>
            <a:endParaRPr lang="en-US" dirty="0"/>
          </a:p>
          <a:p>
            <a:pPr lvl="0">
              <a:lnSpc>
                <a:spcPct val="150000"/>
              </a:lnSpc>
            </a:pPr>
            <a:r>
              <a:rPr lang="en-US" b="1" i="1" dirty="0"/>
              <a:t>Communication - </a:t>
            </a:r>
            <a:r>
              <a:rPr lang="en-ZA" i="1" dirty="0"/>
              <a:t>We accept the responsibility of enabling and facilitating a free flow of information between ourselves and all our shareholders and stakeholders, especially the public, and to respecting their views at all times.</a:t>
            </a:r>
            <a:endParaRPr lang="en-US" dirty="0"/>
          </a:p>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xmlns="" val="2733187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771"/>
            <a:ext cx="8153400" cy="762000"/>
          </a:xfrm>
        </p:spPr>
        <p:txBody>
          <a:bodyPr/>
          <a:lstStyle/>
          <a:p>
            <a:r>
              <a:rPr lang="en-US" sz="2400" b="0" dirty="0" smtClean="0">
                <a:solidFill>
                  <a:schemeClr val="tx1"/>
                </a:solidFill>
                <a:effectLst/>
                <a:cs typeface="Times New Roman" panose="02020603050405020304" pitchFamily="18" charset="0"/>
              </a:rPr>
              <a:t>STRATEGIC OVERVIEW  - Values</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7</a:t>
            </a:fld>
            <a:endParaRPr lang="en-US" dirty="0">
              <a:solidFill>
                <a:srgbClr val="000000"/>
              </a:solidFill>
            </a:endParaRPr>
          </a:p>
        </p:txBody>
      </p:sp>
      <p:sp>
        <p:nvSpPr>
          <p:cNvPr id="7" name="Rectangle 6"/>
          <p:cNvSpPr/>
          <p:nvPr/>
        </p:nvSpPr>
        <p:spPr>
          <a:xfrm>
            <a:off x="304800" y="1066800"/>
            <a:ext cx="8153400" cy="2841804"/>
          </a:xfrm>
          <a:prstGeom prst="rect">
            <a:avLst/>
          </a:prstGeom>
        </p:spPr>
        <p:txBody>
          <a:bodyPr wrap="square">
            <a:spAutoFit/>
          </a:bodyPr>
          <a:lstStyle/>
          <a:p>
            <a:pPr lvl="0">
              <a:lnSpc>
                <a:spcPct val="150000"/>
              </a:lnSpc>
            </a:pPr>
            <a:r>
              <a:rPr lang="en-US" b="1" i="1" dirty="0" smtClean="0"/>
              <a:t>Transparency </a:t>
            </a:r>
            <a:r>
              <a:rPr lang="en-US" b="1" i="1" dirty="0"/>
              <a:t>- </a:t>
            </a:r>
            <a:r>
              <a:rPr lang="en-ZA" i="1" dirty="0"/>
              <a:t>We declare for all to know that, as a matter of principle, our interactions with all our shareholder and stakeholders, will be conducted in an open fashion and that we will be accountable for our actions.</a:t>
            </a:r>
            <a:endParaRPr lang="en-US" dirty="0"/>
          </a:p>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Tree>
    <p:extLst>
      <p:ext uri="{BB962C8B-B14F-4D97-AF65-F5344CB8AC3E}">
        <p14:creationId xmlns:p14="http://schemas.microsoft.com/office/powerpoint/2010/main" xmlns="" val="3537778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 Legislative Mandate </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8</a:t>
            </a:fld>
            <a:endParaRPr lang="en-US" dirty="0">
              <a:solidFill>
                <a:srgbClr val="000000"/>
              </a:solidFill>
            </a:endParaRPr>
          </a:p>
        </p:txBody>
      </p:sp>
      <p:sp>
        <p:nvSpPr>
          <p:cNvPr id="7" name="Rectangle 6"/>
          <p:cNvSpPr/>
          <p:nvPr/>
        </p:nvSpPr>
        <p:spPr>
          <a:xfrm>
            <a:off x="304800" y="1066800"/>
            <a:ext cx="8153400" cy="1595309"/>
          </a:xfrm>
          <a:prstGeom prst="rect">
            <a:avLst/>
          </a:prstGeom>
        </p:spPr>
        <p:txBody>
          <a:bodyPr wrap="square">
            <a:spAutoFit/>
          </a:bodyPr>
          <a:lstStyle/>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
        <p:nvSpPr>
          <p:cNvPr id="4" name="Rectangle 3"/>
          <p:cNvSpPr/>
          <p:nvPr/>
        </p:nvSpPr>
        <p:spPr>
          <a:xfrm>
            <a:off x="533400" y="1066801"/>
            <a:ext cx="7924800" cy="4202561"/>
          </a:xfrm>
          <a:prstGeom prst="rect">
            <a:avLst/>
          </a:prstGeom>
        </p:spPr>
        <p:txBody>
          <a:bodyPr wrap="square">
            <a:spAutoFit/>
          </a:bodyPr>
          <a:lstStyle/>
          <a:p>
            <a:pPr algn="just">
              <a:lnSpc>
                <a:spcPct val="150000"/>
              </a:lnSpc>
              <a:spcAft>
                <a:spcPts val="1000"/>
              </a:spcAft>
            </a:pPr>
            <a:r>
              <a:rPr lang="en-ZA" dirty="0">
                <a:latin typeface="Arial" panose="020B0604020202020204" pitchFamily="34" charset="0"/>
                <a:ea typeface="Times New Roman" panose="02020603050405020304" pitchFamily="18" charset="0"/>
                <a:cs typeface="Times New Roman" panose="02020603050405020304" pitchFamily="18" charset="0"/>
              </a:rPr>
              <a:t>The following constitutional court decision had a direct impact on the validity of Section 32A of the Estate Agency Affairs Act No.112 of 1976 ( the Act), as the court held that the inspection powers conferred on the Board  by Section 32A was unconstitutional. The constitutional invalidity was suspended until 26 February 2016 to enable an amendment to the Act to bring into line with the constitution. Since 27 February 2016, the Board’s inspection powers have been severely circumscribed and this has compromised the Board’s legal powers to enforce regulatory mechanisms and to prevent money-laundering and corruption in the property industry. It is envisaged that Property Practitioner’s Bill will close this loophole.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67809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762000"/>
          </a:xfrm>
        </p:spPr>
        <p:txBody>
          <a:bodyPr/>
          <a:lstStyle/>
          <a:p>
            <a:r>
              <a:rPr lang="en-US" sz="2400" b="0" dirty="0" smtClean="0">
                <a:solidFill>
                  <a:schemeClr val="tx1"/>
                </a:solidFill>
                <a:effectLst/>
                <a:cs typeface="Times New Roman" panose="02020603050405020304" pitchFamily="18" charset="0"/>
              </a:rPr>
              <a:t>STRATEGIC OVERVIEW  - Legislative Mandate</a:t>
            </a:r>
            <a:endParaRPr lang="en-US" sz="2400" b="0" dirty="0">
              <a:solidFill>
                <a:schemeClr val="tx1"/>
              </a:solidFill>
              <a:cs typeface="Times New Roman" panose="02020603050405020304" pitchFamily="18" charset="0"/>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136C0F6-ADF4-4A58-B373-30E4943E4B81}" type="slidenum">
              <a:rPr lang="en-US" smtClean="0">
                <a:solidFill>
                  <a:srgbClr val="000000"/>
                </a:solidFill>
              </a:rPr>
              <a:pPr>
                <a:defRPr/>
              </a:pPr>
              <a:t>9</a:t>
            </a:fld>
            <a:endParaRPr lang="en-US" dirty="0">
              <a:solidFill>
                <a:srgbClr val="000000"/>
              </a:solidFill>
            </a:endParaRPr>
          </a:p>
        </p:txBody>
      </p:sp>
      <p:sp>
        <p:nvSpPr>
          <p:cNvPr id="7" name="Rectangle 6"/>
          <p:cNvSpPr/>
          <p:nvPr/>
        </p:nvSpPr>
        <p:spPr>
          <a:xfrm>
            <a:off x="304800" y="1066800"/>
            <a:ext cx="8153400" cy="1595309"/>
          </a:xfrm>
          <a:prstGeom prst="rect">
            <a:avLst/>
          </a:prstGeom>
        </p:spPr>
        <p:txBody>
          <a:bodyPr wrap="square">
            <a:spAutoFit/>
          </a:bodyPr>
          <a:lstStyle/>
          <a:p>
            <a:pPr>
              <a:lnSpc>
                <a:spcPct val="150000"/>
              </a:lnSpc>
              <a:spcAft>
                <a:spcPts val="1000"/>
              </a:spcAft>
            </a:pPr>
            <a:endParaRPr lang="en-US" dirty="0">
              <a:solidFill>
                <a:srgbClr val="000000"/>
              </a:solidFill>
              <a:effectLst/>
              <a:latin typeface="Arial" panose="020B0604020202020204" pitchFamily="34" charset="0"/>
              <a:ea typeface="MS Mincho"/>
              <a:cs typeface="Cordia New"/>
            </a:endParaRPr>
          </a:p>
          <a:p>
            <a:pPr>
              <a:lnSpc>
                <a:spcPct val="150000"/>
              </a:lnSpc>
              <a:spcAft>
                <a:spcPts val="1000"/>
              </a:spcAft>
            </a:pPr>
            <a:endParaRPr lang="en-US" dirty="0" smtClean="0">
              <a:solidFill>
                <a:srgbClr val="000000"/>
              </a:solidFill>
              <a:latin typeface="Arial" panose="020B0604020202020204" pitchFamily="34" charset="0"/>
              <a:ea typeface="MS Mincho"/>
              <a:cs typeface="Cordia New"/>
            </a:endParaRPr>
          </a:p>
          <a:p>
            <a:pPr>
              <a:lnSpc>
                <a:spcPct val="150000"/>
              </a:lnSpc>
              <a:spcAft>
                <a:spcPts val="1000"/>
              </a:spcAft>
            </a:pPr>
            <a:endParaRPr lang="en-US" dirty="0">
              <a:effectLst/>
              <a:latin typeface="Calibri" panose="020F0502020204030204" pitchFamily="34" charset="0"/>
              <a:ea typeface="MS Mincho"/>
              <a:cs typeface="Cordia New"/>
            </a:endParaRPr>
          </a:p>
        </p:txBody>
      </p:sp>
      <p:sp>
        <p:nvSpPr>
          <p:cNvPr id="5" name="Rectangle 4"/>
          <p:cNvSpPr/>
          <p:nvPr/>
        </p:nvSpPr>
        <p:spPr>
          <a:xfrm>
            <a:off x="304800" y="1295399"/>
            <a:ext cx="8001000" cy="3371564"/>
          </a:xfrm>
          <a:prstGeom prst="rect">
            <a:avLst/>
          </a:prstGeom>
        </p:spPr>
        <p:txBody>
          <a:bodyPr wrap="square">
            <a:spAutoFit/>
          </a:bodyPr>
          <a:lstStyle/>
          <a:p>
            <a:pPr algn="just">
              <a:lnSpc>
                <a:spcPct val="150000"/>
              </a:lnSpc>
              <a:spcAft>
                <a:spcPts val="1000"/>
              </a:spcAft>
            </a:pPr>
            <a:r>
              <a:rPr lang="en-US" dirty="0">
                <a:latin typeface="Arial" panose="020B0604020202020204" pitchFamily="34" charset="0"/>
                <a:ea typeface="Times New Roman" panose="02020603050405020304" pitchFamily="18" charset="0"/>
                <a:cs typeface="Times New Roman" panose="02020603050405020304" pitchFamily="18" charset="0"/>
              </a:rPr>
              <a:t>In the meantime, the EAAB will in the interim implement a wide range measures to monitor compliance   such as introduction of online self-assessments   and evaluations, strengthening of the EAAB ‘enforcement capacity   to enforce the provision of the Act and strengthening audit compliance process. The EAAB has further established strategic relationships with other law enforcement agencies such as SAPS, FIC, IRBA, and NPA to assist with investigation criminal offence as well as subsequent prosecution where applicable.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88068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99CC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9900"/>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noFill/>
        <a:ln w="19050" cap="flat" cmpd="sng" algn="ctr">
          <a:solidFill>
            <a:srgbClr val="99CC00"/>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rgbClr val="009900"/>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7427</TotalTime>
  <Words>2891</Words>
  <Application>Microsoft Office PowerPoint</Application>
  <PresentationFormat>On-screen Show (4:3)</PresentationFormat>
  <Paragraphs>505</Paragraphs>
  <Slides>32</Slides>
  <Notes>14</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3" baseType="lpstr">
      <vt:lpstr>Default Design</vt:lpstr>
      <vt:lpstr>Slide 1</vt:lpstr>
      <vt:lpstr>PRESENTATION OUTLINE</vt:lpstr>
      <vt:lpstr>STRATEGIC OVERVIEW -Vision</vt:lpstr>
      <vt:lpstr>STRATEGIC OVERVIEW - Mission</vt:lpstr>
      <vt:lpstr>STRATEGIC OVERVIEW - Mission</vt:lpstr>
      <vt:lpstr>STRATEGIC OVERVIEW - Values</vt:lpstr>
      <vt:lpstr>STRATEGIC OVERVIEW  - Values</vt:lpstr>
      <vt:lpstr>STRATEGIC OVERVIEW  - Legislative Mandate </vt:lpstr>
      <vt:lpstr>STRATEGIC OVERVIEW  - Legislative Mandate</vt:lpstr>
      <vt:lpstr>STRATEGIC OVERVIEW  - Primary Mandate</vt:lpstr>
      <vt:lpstr>STRATEGIC OVERVIEW  -Secondary Mandate</vt:lpstr>
      <vt:lpstr>STRATEGIC OVERVIEW  - MTSF</vt:lpstr>
      <vt:lpstr>STRATEGIC OVERVIEW  - MTSF</vt:lpstr>
      <vt:lpstr>Strategic Oriented Outcome Goals </vt:lpstr>
      <vt:lpstr>Strategic Oriented Outcome Goals </vt:lpstr>
      <vt:lpstr>PRIORITIES FOR 2017/18</vt:lpstr>
      <vt:lpstr> KEY PERFORMANCE ANNUAL TARGETS </vt:lpstr>
      <vt:lpstr> KEY PERFORMANCE ANNUAL TARGETS </vt:lpstr>
      <vt:lpstr> KEY PERFORMANCE ANNUAL TARGETS </vt:lpstr>
      <vt:lpstr> KEY PERFORMANCE ANNUAL TARGETS </vt:lpstr>
      <vt:lpstr> KEY PERFORMANCE ANNUAL TARGETS </vt:lpstr>
      <vt:lpstr> KEY PERFORMANCE ANNUAL TARGETS </vt:lpstr>
      <vt:lpstr> KEY PERFORMANCE ANNUAL TARGETS </vt:lpstr>
      <vt:lpstr> KEY PERFORMANCE ANNUAL TARGETS </vt:lpstr>
      <vt:lpstr> KEY PERFORMANCE ANNUAL TARGETS </vt:lpstr>
      <vt:lpstr>Slide 26</vt:lpstr>
      <vt:lpstr>Slide 27</vt:lpstr>
      <vt:lpstr>Slide 28</vt:lpstr>
      <vt:lpstr>Slide 29</vt:lpstr>
      <vt:lpstr>Slide 30</vt:lpstr>
      <vt:lpstr>Slide 31</vt:lpstr>
      <vt:lpstr>Slide 32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ENTITIES PERFORMANCE  SOCIAL HOUSING REGISTRATION AUTHORITY</dc:title>
  <dc:creator>Gillian Mackay</dc:creator>
  <cp:lastModifiedBy>PUMZA</cp:lastModifiedBy>
  <cp:revision>404</cp:revision>
  <cp:lastPrinted>2013-11-26T12:58:01Z</cp:lastPrinted>
  <dcterms:created xsi:type="dcterms:W3CDTF">2013-06-18T12:40:46Z</dcterms:created>
  <dcterms:modified xsi:type="dcterms:W3CDTF">2017-03-29T08:32:24Z</dcterms:modified>
</cp:coreProperties>
</file>