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</p:sldMasterIdLst>
  <p:notesMasterIdLst>
    <p:notesMasterId r:id="rId25"/>
  </p:notesMasterIdLst>
  <p:sldIdLst>
    <p:sldId id="378" r:id="rId2"/>
    <p:sldId id="411" r:id="rId3"/>
    <p:sldId id="443" r:id="rId4"/>
    <p:sldId id="373" r:id="rId5"/>
    <p:sldId id="445" r:id="rId6"/>
    <p:sldId id="398" r:id="rId7"/>
    <p:sldId id="433" r:id="rId8"/>
    <p:sldId id="440" r:id="rId9"/>
    <p:sldId id="430" r:id="rId10"/>
    <p:sldId id="444" r:id="rId11"/>
    <p:sldId id="431" r:id="rId12"/>
    <p:sldId id="434" r:id="rId13"/>
    <p:sldId id="435" r:id="rId14"/>
    <p:sldId id="436" r:id="rId15"/>
    <p:sldId id="437" r:id="rId16"/>
    <p:sldId id="438" r:id="rId17"/>
    <p:sldId id="439" r:id="rId18"/>
    <p:sldId id="383" r:id="rId19"/>
    <p:sldId id="400" r:id="rId20"/>
    <p:sldId id="401" r:id="rId21"/>
    <p:sldId id="442" r:id="rId22"/>
    <p:sldId id="273" r:id="rId23"/>
    <p:sldId id="446" r:id="rId24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D31"/>
    <a:srgbClr val="5AD849"/>
    <a:srgbClr val="5E8C2A"/>
    <a:srgbClr val="FF6600"/>
    <a:srgbClr val="005800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91A42-C3AE-4461-A256-D91E6408357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55ECC-EE36-488E-A4EE-3D0360554FED}">
      <dgm:prSet phldrT="[Text]"/>
      <dgm:spPr/>
      <dgm:t>
        <a:bodyPr/>
        <a:lstStyle/>
        <a:p>
          <a:r>
            <a:rPr lang="en-US" dirty="0"/>
            <a:t>Mandate</a:t>
          </a:r>
        </a:p>
      </dgm:t>
    </dgm:pt>
    <dgm:pt modelId="{B527349D-CE94-4874-B57A-2AA28D802343}" type="parTrans" cxnId="{6C82C56C-779D-4744-B597-1B14BE126EF7}">
      <dgm:prSet/>
      <dgm:spPr/>
      <dgm:t>
        <a:bodyPr/>
        <a:lstStyle/>
        <a:p>
          <a:endParaRPr lang="en-US"/>
        </a:p>
      </dgm:t>
    </dgm:pt>
    <dgm:pt modelId="{3A00E5D6-5218-4B2C-A5D2-D910EC2A8DA9}" type="sibTrans" cxnId="{6C82C56C-779D-4744-B597-1B14BE126EF7}">
      <dgm:prSet/>
      <dgm:spPr/>
      <dgm:t>
        <a:bodyPr/>
        <a:lstStyle/>
        <a:p>
          <a:endParaRPr lang="en-US"/>
        </a:p>
      </dgm:t>
    </dgm:pt>
    <dgm:pt modelId="{6F6D59FD-5A45-4219-BD81-01450BD889AD}">
      <dgm:prSet phldrT="[Text]" custT="1"/>
      <dgm:spPr/>
      <dgm:t>
        <a:bodyPr anchor="t"/>
        <a:lstStyle/>
        <a:p>
          <a:r>
            <a:rPr lang="en-US" sz="2400" b="1" u="sng" dirty="0"/>
            <a:t>Vision</a:t>
          </a:r>
        </a:p>
        <a:p>
          <a:endParaRPr lang="en-ZA" sz="1900" dirty="0"/>
        </a:p>
        <a:p>
          <a:r>
            <a:rPr lang="en-ZA" sz="1900" dirty="0"/>
            <a:t>To provide a world class dispute resolution service within community schemes</a:t>
          </a:r>
          <a:endParaRPr lang="en-US" sz="1900" dirty="0"/>
        </a:p>
      </dgm:t>
    </dgm:pt>
    <dgm:pt modelId="{34016CA1-F509-4977-B9F4-ADF442E145F8}" type="parTrans" cxnId="{1E48BE73-3714-4380-848A-A2DD0A064235}">
      <dgm:prSet/>
      <dgm:spPr/>
      <dgm:t>
        <a:bodyPr/>
        <a:lstStyle/>
        <a:p>
          <a:endParaRPr lang="en-US"/>
        </a:p>
      </dgm:t>
    </dgm:pt>
    <dgm:pt modelId="{682A8ED1-4563-4151-9E50-5C82C19F979D}" type="sibTrans" cxnId="{1E48BE73-3714-4380-848A-A2DD0A064235}">
      <dgm:prSet/>
      <dgm:spPr/>
      <dgm:t>
        <a:bodyPr/>
        <a:lstStyle/>
        <a:p>
          <a:endParaRPr lang="en-US"/>
        </a:p>
      </dgm:t>
    </dgm:pt>
    <dgm:pt modelId="{B58FF3F9-7AEB-4B5C-9DED-1D7C02B64A5B}">
      <dgm:prSet phldrT="[Text]" custT="1"/>
      <dgm:spPr/>
      <dgm:t>
        <a:bodyPr anchor="t"/>
        <a:lstStyle/>
        <a:p>
          <a:r>
            <a:rPr lang="en-US" sz="2400" b="1" u="sng" dirty="0"/>
            <a:t>Mission</a:t>
          </a:r>
        </a:p>
        <a:p>
          <a:endParaRPr lang="en-US" sz="1900" b="1" u="sng" dirty="0"/>
        </a:p>
        <a:p>
          <a:r>
            <a:rPr lang="en-ZA" sz="1900" dirty="0"/>
            <a:t>To facilitate and maintain a world-class dispute resolution service to promote good governance of community schemes by providing education and training to all relevant stakeholders</a:t>
          </a:r>
          <a:endParaRPr lang="en-US" sz="1900" dirty="0"/>
        </a:p>
        <a:p>
          <a:endParaRPr lang="en-US" sz="1900" dirty="0"/>
        </a:p>
      </dgm:t>
    </dgm:pt>
    <dgm:pt modelId="{DC524567-8998-4728-807D-BEFBF43986CC}" type="parTrans" cxnId="{B1E2EE52-01CC-4DD2-AF9B-839B709C262E}">
      <dgm:prSet/>
      <dgm:spPr/>
      <dgm:t>
        <a:bodyPr/>
        <a:lstStyle/>
        <a:p>
          <a:endParaRPr lang="en-US"/>
        </a:p>
      </dgm:t>
    </dgm:pt>
    <dgm:pt modelId="{6D51ECE5-A90F-48AC-8702-C62527730123}" type="sibTrans" cxnId="{B1E2EE52-01CC-4DD2-AF9B-839B709C262E}">
      <dgm:prSet/>
      <dgm:spPr/>
      <dgm:t>
        <a:bodyPr/>
        <a:lstStyle/>
        <a:p>
          <a:endParaRPr lang="en-US"/>
        </a:p>
      </dgm:t>
    </dgm:pt>
    <dgm:pt modelId="{72435EA6-565D-4D63-8F4C-0373502A50B1}">
      <dgm:prSet phldrT="[Text]" custT="1"/>
      <dgm:spPr/>
      <dgm:t>
        <a:bodyPr anchor="t"/>
        <a:lstStyle/>
        <a:p>
          <a:r>
            <a:rPr lang="en-US" sz="2400" b="1" u="sng" dirty="0"/>
            <a:t>Strategic Intent</a:t>
          </a:r>
        </a:p>
        <a:p>
          <a:endParaRPr lang="en-US" sz="1900" dirty="0"/>
        </a:p>
        <a:p>
          <a:r>
            <a:rPr lang="en-ZA" sz="1900" dirty="0"/>
            <a:t>To enhance vibrant community schemes as an alternative tenure option for most citizens within South Africa</a:t>
          </a:r>
          <a:endParaRPr lang="en-US" sz="1900" dirty="0"/>
        </a:p>
      </dgm:t>
    </dgm:pt>
    <dgm:pt modelId="{AB6FEE15-4982-480F-8F4C-7F792FA6E6CD}" type="parTrans" cxnId="{BF2A819F-8974-4611-8E7C-83D69A5B7B1F}">
      <dgm:prSet/>
      <dgm:spPr/>
      <dgm:t>
        <a:bodyPr/>
        <a:lstStyle/>
        <a:p>
          <a:endParaRPr lang="en-US"/>
        </a:p>
      </dgm:t>
    </dgm:pt>
    <dgm:pt modelId="{1998A81F-645A-46A1-AC70-4D9D82EFD3D9}" type="sibTrans" cxnId="{BF2A819F-8974-4611-8E7C-83D69A5B7B1F}">
      <dgm:prSet/>
      <dgm:spPr/>
      <dgm:t>
        <a:bodyPr/>
        <a:lstStyle/>
        <a:p>
          <a:endParaRPr lang="en-US"/>
        </a:p>
      </dgm:t>
    </dgm:pt>
    <dgm:pt modelId="{1FC82D09-5D69-40F1-9FCD-7442DB606043}" type="pres">
      <dgm:prSet presAssocID="{85A91A42-C3AE-4461-A256-D91E640835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839A7-A0AE-466B-AEB5-FFC1864635E5}" type="pres">
      <dgm:prSet presAssocID="{73955ECC-EE36-488E-A4EE-3D0360554FED}" presName="roof" presStyleLbl="dkBgShp" presStyleIdx="0" presStyleCnt="2"/>
      <dgm:spPr/>
      <dgm:t>
        <a:bodyPr/>
        <a:lstStyle/>
        <a:p>
          <a:endParaRPr lang="en-US"/>
        </a:p>
      </dgm:t>
    </dgm:pt>
    <dgm:pt modelId="{E9F53038-B0CA-4A3A-BFCE-2FB86FAD8027}" type="pres">
      <dgm:prSet presAssocID="{73955ECC-EE36-488E-A4EE-3D0360554FED}" presName="pillars" presStyleCnt="0"/>
      <dgm:spPr/>
    </dgm:pt>
    <dgm:pt modelId="{D24393C0-8DB1-44D0-BDBC-EE8C2C360789}" type="pres">
      <dgm:prSet presAssocID="{73955ECC-EE36-488E-A4EE-3D0360554FE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11AA3-9BE4-4EDE-B33F-42737F4D934E}" type="pres">
      <dgm:prSet presAssocID="{B58FF3F9-7AEB-4B5C-9DED-1D7C02B64A5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9CF36-32C8-4235-81EF-B61482120C24}" type="pres">
      <dgm:prSet presAssocID="{72435EA6-565D-4D63-8F4C-0373502A50B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15E1C-D8A3-4678-8E66-C7293CBB20CE}" type="pres">
      <dgm:prSet presAssocID="{73955ECC-EE36-488E-A4EE-3D0360554FED}" presName="base" presStyleLbl="dkBgShp" presStyleIdx="1" presStyleCnt="2"/>
      <dgm:spPr/>
    </dgm:pt>
  </dgm:ptLst>
  <dgm:cxnLst>
    <dgm:cxn modelId="{6C82C56C-779D-4744-B597-1B14BE126EF7}" srcId="{85A91A42-C3AE-4461-A256-D91E6408357E}" destId="{73955ECC-EE36-488E-A4EE-3D0360554FED}" srcOrd="0" destOrd="0" parTransId="{B527349D-CE94-4874-B57A-2AA28D802343}" sibTransId="{3A00E5D6-5218-4B2C-A5D2-D910EC2A8DA9}"/>
    <dgm:cxn modelId="{01D300AB-4151-402F-AF57-E1C6595C9922}" type="presOf" srcId="{73955ECC-EE36-488E-A4EE-3D0360554FED}" destId="{D10839A7-A0AE-466B-AEB5-FFC1864635E5}" srcOrd="0" destOrd="0" presId="urn:microsoft.com/office/officeart/2005/8/layout/hList3"/>
    <dgm:cxn modelId="{1E48BE73-3714-4380-848A-A2DD0A064235}" srcId="{73955ECC-EE36-488E-A4EE-3D0360554FED}" destId="{6F6D59FD-5A45-4219-BD81-01450BD889AD}" srcOrd="0" destOrd="0" parTransId="{34016CA1-F509-4977-B9F4-ADF442E145F8}" sibTransId="{682A8ED1-4563-4151-9E50-5C82C19F979D}"/>
    <dgm:cxn modelId="{BF2A819F-8974-4611-8E7C-83D69A5B7B1F}" srcId="{73955ECC-EE36-488E-A4EE-3D0360554FED}" destId="{72435EA6-565D-4D63-8F4C-0373502A50B1}" srcOrd="2" destOrd="0" parTransId="{AB6FEE15-4982-480F-8F4C-7F792FA6E6CD}" sibTransId="{1998A81F-645A-46A1-AC70-4D9D82EFD3D9}"/>
    <dgm:cxn modelId="{0ED35697-1615-45DE-9FBC-2FA5D021CF09}" type="presOf" srcId="{6F6D59FD-5A45-4219-BD81-01450BD889AD}" destId="{D24393C0-8DB1-44D0-BDBC-EE8C2C360789}" srcOrd="0" destOrd="0" presId="urn:microsoft.com/office/officeart/2005/8/layout/hList3"/>
    <dgm:cxn modelId="{89ABB9A0-D01E-4F03-A30C-7E55EA5DFC90}" type="presOf" srcId="{B58FF3F9-7AEB-4B5C-9DED-1D7C02B64A5B}" destId="{CFE11AA3-9BE4-4EDE-B33F-42737F4D934E}" srcOrd="0" destOrd="0" presId="urn:microsoft.com/office/officeart/2005/8/layout/hList3"/>
    <dgm:cxn modelId="{B1E2EE52-01CC-4DD2-AF9B-839B709C262E}" srcId="{73955ECC-EE36-488E-A4EE-3D0360554FED}" destId="{B58FF3F9-7AEB-4B5C-9DED-1D7C02B64A5B}" srcOrd="1" destOrd="0" parTransId="{DC524567-8998-4728-807D-BEFBF43986CC}" sibTransId="{6D51ECE5-A90F-48AC-8702-C62527730123}"/>
    <dgm:cxn modelId="{B57BCF4B-DA96-4F56-A881-8C6B4055CF66}" type="presOf" srcId="{72435EA6-565D-4D63-8F4C-0373502A50B1}" destId="{8F09CF36-32C8-4235-81EF-B61482120C24}" srcOrd="0" destOrd="0" presId="urn:microsoft.com/office/officeart/2005/8/layout/hList3"/>
    <dgm:cxn modelId="{0A5E6532-CDF5-4C40-AFCD-5A25F07184BA}" type="presOf" srcId="{85A91A42-C3AE-4461-A256-D91E6408357E}" destId="{1FC82D09-5D69-40F1-9FCD-7442DB606043}" srcOrd="0" destOrd="0" presId="urn:microsoft.com/office/officeart/2005/8/layout/hList3"/>
    <dgm:cxn modelId="{3FFFED6A-B804-48B3-B49A-4B9EBA29BC4E}" type="presParOf" srcId="{1FC82D09-5D69-40F1-9FCD-7442DB606043}" destId="{D10839A7-A0AE-466B-AEB5-FFC1864635E5}" srcOrd="0" destOrd="0" presId="urn:microsoft.com/office/officeart/2005/8/layout/hList3"/>
    <dgm:cxn modelId="{FF0609FF-EB07-41BF-82E2-8C378DCFEE4F}" type="presParOf" srcId="{1FC82D09-5D69-40F1-9FCD-7442DB606043}" destId="{E9F53038-B0CA-4A3A-BFCE-2FB86FAD8027}" srcOrd="1" destOrd="0" presId="urn:microsoft.com/office/officeart/2005/8/layout/hList3"/>
    <dgm:cxn modelId="{6164EC82-1465-49DB-8577-5C700F5F8BF0}" type="presParOf" srcId="{E9F53038-B0CA-4A3A-BFCE-2FB86FAD8027}" destId="{D24393C0-8DB1-44D0-BDBC-EE8C2C360789}" srcOrd="0" destOrd="0" presId="urn:microsoft.com/office/officeart/2005/8/layout/hList3"/>
    <dgm:cxn modelId="{86DBFE0E-3BD1-494B-BC73-F88C9F30C157}" type="presParOf" srcId="{E9F53038-B0CA-4A3A-BFCE-2FB86FAD8027}" destId="{CFE11AA3-9BE4-4EDE-B33F-42737F4D934E}" srcOrd="1" destOrd="0" presId="urn:microsoft.com/office/officeart/2005/8/layout/hList3"/>
    <dgm:cxn modelId="{040E1CA9-885C-45DC-ADB0-114E9B02B2EB}" type="presParOf" srcId="{E9F53038-B0CA-4A3A-BFCE-2FB86FAD8027}" destId="{8F09CF36-32C8-4235-81EF-B61482120C24}" srcOrd="2" destOrd="0" presId="urn:microsoft.com/office/officeart/2005/8/layout/hList3"/>
    <dgm:cxn modelId="{C2E92A71-6081-4F58-9EEF-DE00641708DA}" type="presParOf" srcId="{1FC82D09-5D69-40F1-9FCD-7442DB606043}" destId="{0E315E1C-D8A3-4678-8E66-C7293CBB20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201D6-9DBA-4F54-8E94-056914E5895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A917C-16E8-4523-89C1-451E0E6C6CF4}">
      <dgm:prSet phldrT="[Text]" custT="1"/>
      <dgm:spPr/>
      <dgm:t>
        <a:bodyPr/>
        <a:lstStyle/>
        <a:p>
          <a:pPr algn="l"/>
          <a:r>
            <a:rPr lang="en-ZA" sz="1400" b="1" dirty="0"/>
            <a:t>Strategic Objective 1: </a:t>
          </a:r>
        </a:p>
        <a:p>
          <a:pPr algn="l"/>
          <a:r>
            <a:rPr lang="en-ZA" sz="1400" dirty="0"/>
            <a:t>Provide a </a:t>
          </a:r>
          <a:r>
            <a:rPr lang="en-ZA" sz="1400" b="1" dirty="0"/>
            <a:t>dispute resolution service </a:t>
          </a:r>
          <a:r>
            <a:rPr lang="en-ZA" sz="1400" dirty="0"/>
            <a:t>to Community schemes in South Africa</a:t>
          </a:r>
          <a:endParaRPr lang="en-US" sz="1400" dirty="0"/>
        </a:p>
      </dgm:t>
    </dgm:pt>
    <dgm:pt modelId="{D367D464-E998-4496-A367-BB4F7494A945}" type="parTrans" cxnId="{A533DAED-6173-43D8-B1C2-B6064083813D}">
      <dgm:prSet/>
      <dgm:spPr/>
      <dgm:t>
        <a:bodyPr/>
        <a:lstStyle/>
        <a:p>
          <a:endParaRPr lang="en-US" sz="1400"/>
        </a:p>
      </dgm:t>
    </dgm:pt>
    <dgm:pt modelId="{B4979468-424C-4212-9794-F2CFC46D6D1E}" type="sibTrans" cxnId="{A533DAED-6173-43D8-B1C2-B6064083813D}">
      <dgm:prSet/>
      <dgm:spPr/>
      <dgm:t>
        <a:bodyPr/>
        <a:lstStyle/>
        <a:p>
          <a:endParaRPr lang="en-US" sz="1400"/>
        </a:p>
      </dgm:t>
    </dgm:pt>
    <dgm:pt modelId="{F53AE474-9471-43ED-9507-55A23887DBC1}">
      <dgm:prSet phldrT="[Text]" custT="1"/>
      <dgm:spPr/>
      <dgm:t>
        <a:bodyPr/>
        <a:lstStyle/>
        <a:p>
          <a:pPr algn="l"/>
          <a:r>
            <a:rPr lang="en-ZA" sz="1400" b="1" dirty="0"/>
            <a:t>Strategic Objective 2: </a:t>
          </a:r>
        </a:p>
        <a:p>
          <a:pPr algn="l"/>
          <a:r>
            <a:rPr lang="en-ZA" sz="1400" b="1" dirty="0"/>
            <a:t>Take custody </a:t>
          </a:r>
          <a:r>
            <a:rPr lang="en-ZA" sz="1400" dirty="0"/>
            <a:t>and control of Community Schemes' </a:t>
          </a:r>
          <a:r>
            <a:rPr lang="en-ZA" sz="1400" b="1" dirty="0"/>
            <a:t>governance documentation</a:t>
          </a:r>
          <a:endParaRPr lang="en-US" sz="1400" b="1" dirty="0"/>
        </a:p>
      </dgm:t>
    </dgm:pt>
    <dgm:pt modelId="{A033610F-8F15-4070-87F7-AAA67FBFAE4F}" type="parTrans" cxnId="{9210B7A7-A05C-4811-ACCC-364C707AB504}">
      <dgm:prSet/>
      <dgm:spPr/>
      <dgm:t>
        <a:bodyPr/>
        <a:lstStyle/>
        <a:p>
          <a:endParaRPr lang="en-US" sz="1400"/>
        </a:p>
      </dgm:t>
    </dgm:pt>
    <dgm:pt modelId="{7EFD0082-0252-4626-BC51-5E6B63797B51}" type="sibTrans" cxnId="{9210B7A7-A05C-4811-ACCC-364C707AB504}">
      <dgm:prSet/>
      <dgm:spPr/>
      <dgm:t>
        <a:bodyPr/>
        <a:lstStyle/>
        <a:p>
          <a:endParaRPr lang="en-US" sz="1400"/>
        </a:p>
      </dgm:t>
    </dgm:pt>
    <dgm:pt modelId="{28CA304A-AE98-4F57-ADB1-7E5F0D8587EF}">
      <dgm:prSet phldrT="[Text]" custT="1"/>
      <dgm:spPr/>
      <dgm:t>
        <a:bodyPr/>
        <a:lstStyle/>
        <a:p>
          <a:pPr algn="l"/>
          <a:r>
            <a:rPr lang="en-ZA" sz="1400" b="1" dirty="0"/>
            <a:t>Strategic Objective 3: </a:t>
          </a:r>
        </a:p>
        <a:p>
          <a:pPr algn="l"/>
          <a:r>
            <a:rPr lang="en-ZA" sz="1400" dirty="0"/>
            <a:t>Ensure that CSOS is an </a:t>
          </a:r>
          <a:r>
            <a:rPr lang="en-ZA" sz="1400" b="1" dirty="0"/>
            <a:t>efficient, effective and sustainable</a:t>
          </a:r>
          <a:r>
            <a:rPr lang="en-ZA" sz="1400" dirty="0"/>
            <a:t> organisation</a:t>
          </a:r>
          <a:endParaRPr lang="en-US" sz="1400" dirty="0"/>
        </a:p>
      </dgm:t>
    </dgm:pt>
    <dgm:pt modelId="{B4A85C6A-35FA-4ED1-87FC-F723A1EF0FD0}" type="parTrans" cxnId="{C68C7CE4-7A52-44CE-BC65-5C83AD72DB76}">
      <dgm:prSet/>
      <dgm:spPr/>
      <dgm:t>
        <a:bodyPr/>
        <a:lstStyle/>
        <a:p>
          <a:endParaRPr lang="en-US" sz="1400"/>
        </a:p>
      </dgm:t>
    </dgm:pt>
    <dgm:pt modelId="{838561E3-7051-4C77-BDF3-77DC3BBF7199}" type="sibTrans" cxnId="{C68C7CE4-7A52-44CE-BC65-5C83AD72DB76}">
      <dgm:prSet/>
      <dgm:spPr/>
      <dgm:t>
        <a:bodyPr/>
        <a:lstStyle/>
        <a:p>
          <a:endParaRPr lang="en-US" sz="1400"/>
        </a:p>
      </dgm:t>
    </dgm:pt>
    <dgm:pt modelId="{1DBB2587-B6E3-4F8F-8F72-A7F13BBAAA36}">
      <dgm:prSet phldrT="[Text]" custT="1"/>
      <dgm:spPr/>
      <dgm:t>
        <a:bodyPr/>
        <a:lstStyle/>
        <a:p>
          <a:pPr algn="l"/>
          <a:r>
            <a:rPr lang="en-ZA" sz="1400" b="1" dirty="0"/>
            <a:t>Strategic Objective 4: </a:t>
          </a:r>
        </a:p>
        <a:p>
          <a:pPr algn="l"/>
          <a:r>
            <a:rPr lang="en-ZA" sz="1400" b="1" dirty="0"/>
            <a:t>Promote good governance </a:t>
          </a:r>
          <a:r>
            <a:rPr lang="en-ZA" sz="1400" dirty="0"/>
            <a:t>in Sectional Titles and other Community Schemes </a:t>
          </a:r>
          <a:endParaRPr lang="en-US" sz="1400" dirty="0"/>
        </a:p>
      </dgm:t>
    </dgm:pt>
    <dgm:pt modelId="{936351D6-7AF0-408F-9B9E-B2690DA02795}" type="parTrans" cxnId="{5634B00B-B693-4AE3-9494-205191F75672}">
      <dgm:prSet/>
      <dgm:spPr/>
      <dgm:t>
        <a:bodyPr/>
        <a:lstStyle/>
        <a:p>
          <a:endParaRPr lang="en-US" sz="1400"/>
        </a:p>
      </dgm:t>
    </dgm:pt>
    <dgm:pt modelId="{410C1DFE-0895-4266-BE91-2389FA84B20E}" type="sibTrans" cxnId="{5634B00B-B693-4AE3-9494-205191F75672}">
      <dgm:prSet/>
      <dgm:spPr/>
      <dgm:t>
        <a:bodyPr/>
        <a:lstStyle/>
        <a:p>
          <a:endParaRPr lang="en-US" sz="1400"/>
        </a:p>
      </dgm:t>
    </dgm:pt>
    <dgm:pt modelId="{58EEFA85-C6A6-45B9-8315-09FE282F46F5}">
      <dgm:prSet phldrT="[Text]" custT="1"/>
      <dgm:spPr/>
      <dgm:t>
        <a:bodyPr/>
        <a:lstStyle/>
        <a:p>
          <a:r>
            <a:rPr lang="en-ZA" sz="1400" b="1" dirty="0"/>
            <a:t>Strategic Objective 5: </a:t>
          </a:r>
        </a:p>
        <a:p>
          <a:r>
            <a:rPr lang="en-ZA" sz="1400" b="0" dirty="0"/>
            <a:t>Provide stakeholder </a:t>
          </a:r>
          <a:r>
            <a:rPr lang="en-ZA" sz="1400" b="1" dirty="0"/>
            <a:t>training</a:t>
          </a:r>
          <a:r>
            <a:rPr lang="en-ZA" sz="1400" b="0" dirty="0"/>
            <a:t>, consumer </a:t>
          </a:r>
          <a:r>
            <a:rPr lang="en-ZA" sz="1400" b="1" dirty="0"/>
            <a:t>education</a:t>
          </a:r>
          <a:r>
            <a:rPr lang="en-ZA" sz="1400" b="0" dirty="0"/>
            <a:t> and public outreach programmes on Community Schemes in South Africa</a:t>
          </a:r>
          <a:endParaRPr lang="en-US" sz="1400" b="0" dirty="0"/>
        </a:p>
      </dgm:t>
    </dgm:pt>
    <dgm:pt modelId="{64BBF142-CEC2-4FE8-B5FF-932E9D018E50}" type="parTrans" cxnId="{3171F453-63C6-420B-95D7-C1E1F9F9262F}">
      <dgm:prSet/>
      <dgm:spPr/>
      <dgm:t>
        <a:bodyPr/>
        <a:lstStyle/>
        <a:p>
          <a:endParaRPr lang="en-US" sz="1400"/>
        </a:p>
      </dgm:t>
    </dgm:pt>
    <dgm:pt modelId="{DF3942AE-2728-4A9A-B747-AF91E164C128}" type="sibTrans" cxnId="{3171F453-63C6-420B-95D7-C1E1F9F9262F}">
      <dgm:prSet/>
      <dgm:spPr/>
      <dgm:t>
        <a:bodyPr/>
        <a:lstStyle/>
        <a:p>
          <a:endParaRPr lang="en-US" sz="1400"/>
        </a:p>
      </dgm:t>
    </dgm:pt>
    <dgm:pt modelId="{8E200C2C-9987-4213-9439-CD7EBF79296C}" type="pres">
      <dgm:prSet presAssocID="{34E201D6-9DBA-4F54-8E94-056914E589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0DEFC-FE69-4455-9DD9-02DDECCC388D}" type="pres">
      <dgm:prSet presAssocID="{772A917C-16E8-4523-89C1-451E0E6C6C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FC517-8D55-4496-B3A3-1A3D341F283A}" type="pres">
      <dgm:prSet presAssocID="{B4979468-424C-4212-9794-F2CFC46D6D1E}" presName="sibTrans" presStyleCnt="0"/>
      <dgm:spPr/>
    </dgm:pt>
    <dgm:pt modelId="{026244C0-1124-498E-99C7-AF6CA5133387}" type="pres">
      <dgm:prSet presAssocID="{F53AE474-9471-43ED-9507-55A23887DBC1}" presName="node" presStyleLbl="node1" presStyleIdx="1" presStyleCnt="5" custLinFactNeighborX="21555" custLinFactNeighborY="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B590-DCA2-4E50-BFBE-3855715D20B9}" type="pres">
      <dgm:prSet presAssocID="{7EFD0082-0252-4626-BC51-5E6B63797B51}" presName="sibTrans" presStyleCnt="0"/>
      <dgm:spPr/>
    </dgm:pt>
    <dgm:pt modelId="{A4DF10ED-E484-40EA-A68C-641A08010B41}" type="pres">
      <dgm:prSet presAssocID="{28CA304A-AE98-4F57-ADB1-7E5F0D8587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59038-A0FA-4E93-83C6-630586882584}" type="pres">
      <dgm:prSet presAssocID="{838561E3-7051-4C77-BDF3-77DC3BBF7199}" presName="sibTrans" presStyleCnt="0"/>
      <dgm:spPr/>
    </dgm:pt>
    <dgm:pt modelId="{34872215-AC31-445A-9430-0E3AAD45B710}" type="pres">
      <dgm:prSet presAssocID="{1DBB2587-B6E3-4F8F-8F72-A7F13BBAAA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2809-BA62-4C97-8D92-3ECBB9278F5B}" type="pres">
      <dgm:prSet presAssocID="{410C1DFE-0895-4266-BE91-2389FA84B20E}" presName="sibTrans" presStyleCnt="0"/>
      <dgm:spPr/>
    </dgm:pt>
    <dgm:pt modelId="{A735783B-D512-4358-96E1-736C5041AB3B}" type="pres">
      <dgm:prSet presAssocID="{58EEFA85-C6A6-45B9-8315-09FE282F46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1F453-63C6-420B-95D7-C1E1F9F9262F}" srcId="{34E201D6-9DBA-4F54-8E94-056914E58951}" destId="{58EEFA85-C6A6-45B9-8315-09FE282F46F5}" srcOrd="4" destOrd="0" parTransId="{64BBF142-CEC2-4FE8-B5FF-932E9D018E50}" sibTransId="{DF3942AE-2728-4A9A-B747-AF91E164C128}"/>
    <dgm:cxn modelId="{C68C7CE4-7A52-44CE-BC65-5C83AD72DB76}" srcId="{34E201D6-9DBA-4F54-8E94-056914E58951}" destId="{28CA304A-AE98-4F57-ADB1-7E5F0D8587EF}" srcOrd="2" destOrd="0" parTransId="{B4A85C6A-35FA-4ED1-87FC-F723A1EF0FD0}" sibTransId="{838561E3-7051-4C77-BDF3-77DC3BBF7199}"/>
    <dgm:cxn modelId="{A533DAED-6173-43D8-B1C2-B6064083813D}" srcId="{34E201D6-9DBA-4F54-8E94-056914E58951}" destId="{772A917C-16E8-4523-89C1-451E0E6C6CF4}" srcOrd="0" destOrd="0" parTransId="{D367D464-E998-4496-A367-BB4F7494A945}" sibTransId="{B4979468-424C-4212-9794-F2CFC46D6D1E}"/>
    <dgm:cxn modelId="{4E167A35-1A19-4F10-A4CD-A3E9FD42D937}" type="presOf" srcId="{34E201D6-9DBA-4F54-8E94-056914E58951}" destId="{8E200C2C-9987-4213-9439-CD7EBF79296C}" srcOrd="0" destOrd="0" presId="urn:microsoft.com/office/officeart/2005/8/layout/hList6"/>
    <dgm:cxn modelId="{F26EE0D1-FC2B-4023-90C3-4C817F005ADF}" type="presOf" srcId="{28CA304A-AE98-4F57-ADB1-7E5F0D8587EF}" destId="{A4DF10ED-E484-40EA-A68C-641A08010B41}" srcOrd="0" destOrd="0" presId="urn:microsoft.com/office/officeart/2005/8/layout/hList6"/>
    <dgm:cxn modelId="{7A7421AF-556A-47E2-8CEB-CD1A06CD293D}" type="presOf" srcId="{58EEFA85-C6A6-45B9-8315-09FE282F46F5}" destId="{A735783B-D512-4358-96E1-736C5041AB3B}" srcOrd="0" destOrd="0" presId="urn:microsoft.com/office/officeart/2005/8/layout/hList6"/>
    <dgm:cxn modelId="{C46F1940-57CB-4D40-95A3-8F31811B8951}" type="presOf" srcId="{1DBB2587-B6E3-4F8F-8F72-A7F13BBAAA36}" destId="{34872215-AC31-445A-9430-0E3AAD45B710}" srcOrd="0" destOrd="0" presId="urn:microsoft.com/office/officeart/2005/8/layout/hList6"/>
    <dgm:cxn modelId="{5634B00B-B693-4AE3-9494-205191F75672}" srcId="{34E201D6-9DBA-4F54-8E94-056914E58951}" destId="{1DBB2587-B6E3-4F8F-8F72-A7F13BBAAA36}" srcOrd="3" destOrd="0" parTransId="{936351D6-7AF0-408F-9B9E-B2690DA02795}" sibTransId="{410C1DFE-0895-4266-BE91-2389FA84B20E}"/>
    <dgm:cxn modelId="{9210B7A7-A05C-4811-ACCC-364C707AB504}" srcId="{34E201D6-9DBA-4F54-8E94-056914E58951}" destId="{F53AE474-9471-43ED-9507-55A23887DBC1}" srcOrd="1" destOrd="0" parTransId="{A033610F-8F15-4070-87F7-AAA67FBFAE4F}" sibTransId="{7EFD0082-0252-4626-BC51-5E6B63797B51}"/>
    <dgm:cxn modelId="{8FC15369-17A9-4425-94D9-8D4DCFC9FE34}" type="presOf" srcId="{772A917C-16E8-4523-89C1-451E0E6C6CF4}" destId="{C520DEFC-FE69-4455-9DD9-02DDECCC388D}" srcOrd="0" destOrd="0" presId="urn:microsoft.com/office/officeart/2005/8/layout/hList6"/>
    <dgm:cxn modelId="{C3981CE1-45DC-48E7-ADF5-D3362FDCCFE3}" type="presOf" srcId="{F53AE474-9471-43ED-9507-55A23887DBC1}" destId="{026244C0-1124-498E-99C7-AF6CA5133387}" srcOrd="0" destOrd="0" presId="urn:microsoft.com/office/officeart/2005/8/layout/hList6"/>
    <dgm:cxn modelId="{99D663C3-C9A1-4980-BD80-EE23534EA497}" type="presParOf" srcId="{8E200C2C-9987-4213-9439-CD7EBF79296C}" destId="{C520DEFC-FE69-4455-9DD9-02DDECCC388D}" srcOrd="0" destOrd="0" presId="urn:microsoft.com/office/officeart/2005/8/layout/hList6"/>
    <dgm:cxn modelId="{C7EB4559-F533-4298-8990-4B6801DF0FB8}" type="presParOf" srcId="{8E200C2C-9987-4213-9439-CD7EBF79296C}" destId="{DE2FC517-8D55-4496-B3A3-1A3D341F283A}" srcOrd="1" destOrd="0" presId="urn:microsoft.com/office/officeart/2005/8/layout/hList6"/>
    <dgm:cxn modelId="{144F3C0E-E82E-4615-B266-4DE0087F5337}" type="presParOf" srcId="{8E200C2C-9987-4213-9439-CD7EBF79296C}" destId="{026244C0-1124-498E-99C7-AF6CA5133387}" srcOrd="2" destOrd="0" presId="urn:microsoft.com/office/officeart/2005/8/layout/hList6"/>
    <dgm:cxn modelId="{6910381A-B12F-47C9-A764-CA76ECFC3A78}" type="presParOf" srcId="{8E200C2C-9987-4213-9439-CD7EBF79296C}" destId="{3C6EB590-DCA2-4E50-BFBE-3855715D20B9}" srcOrd="3" destOrd="0" presId="urn:microsoft.com/office/officeart/2005/8/layout/hList6"/>
    <dgm:cxn modelId="{AFEF4E63-F6E8-46D9-99C3-4659711988C0}" type="presParOf" srcId="{8E200C2C-9987-4213-9439-CD7EBF79296C}" destId="{A4DF10ED-E484-40EA-A68C-641A08010B41}" srcOrd="4" destOrd="0" presId="urn:microsoft.com/office/officeart/2005/8/layout/hList6"/>
    <dgm:cxn modelId="{2217C5A6-B0B7-4168-A928-76F8347226D3}" type="presParOf" srcId="{8E200C2C-9987-4213-9439-CD7EBF79296C}" destId="{11E59038-A0FA-4E93-83C6-630586882584}" srcOrd="5" destOrd="0" presId="urn:microsoft.com/office/officeart/2005/8/layout/hList6"/>
    <dgm:cxn modelId="{DC56C74E-A5E2-4C8F-8F0E-A5BE5813B21F}" type="presParOf" srcId="{8E200C2C-9987-4213-9439-CD7EBF79296C}" destId="{34872215-AC31-445A-9430-0E3AAD45B710}" srcOrd="6" destOrd="0" presId="urn:microsoft.com/office/officeart/2005/8/layout/hList6"/>
    <dgm:cxn modelId="{FD1D2BBE-8CB3-43E8-8001-56A593F6D4A6}" type="presParOf" srcId="{8E200C2C-9987-4213-9439-CD7EBF79296C}" destId="{4A2E2809-BA62-4C97-8D92-3ECBB9278F5B}" srcOrd="7" destOrd="0" presId="urn:microsoft.com/office/officeart/2005/8/layout/hList6"/>
    <dgm:cxn modelId="{4E6EA46D-19E3-4708-B3A8-8FD47A762DC4}" type="presParOf" srcId="{8E200C2C-9987-4213-9439-CD7EBF79296C}" destId="{A735783B-D512-4358-96E1-736C5041AB3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0839A7-A0AE-466B-AEB5-FFC1864635E5}">
      <dsp:nvSpPr>
        <dsp:cNvPr id="0" name=""/>
        <dsp:cNvSpPr/>
      </dsp:nvSpPr>
      <dsp:spPr>
        <a:xfrm>
          <a:off x="0" y="0"/>
          <a:ext cx="8229600" cy="16983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Mandate</a:t>
          </a:r>
        </a:p>
      </dsp:txBody>
      <dsp:txXfrm>
        <a:off x="0" y="0"/>
        <a:ext cx="8229600" cy="1698363"/>
      </dsp:txXfrm>
    </dsp:sp>
    <dsp:sp modelId="{D24393C0-8DB1-44D0-BDBC-EE8C2C360789}">
      <dsp:nvSpPr>
        <dsp:cNvPr id="0" name=""/>
        <dsp:cNvSpPr/>
      </dsp:nvSpPr>
      <dsp:spPr>
        <a:xfrm>
          <a:off x="4018" y="1698363"/>
          <a:ext cx="2740521" cy="3566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/>
            <a:t>Vision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/>
            <a:t>To provide a world class dispute resolution service within community schemes</a:t>
          </a:r>
          <a:endParaRPr lang="en-US" sz="1900" kern="1200" dirty="0"/>
        </a:p>
      </dsp:txBody>
      <dsp:txXfrm>
        <a:off x="4018" y="1698363"/>
        <a:ext cx="2740521" cy="3566562"/>
      </dsp:txXfrm>
    </dsp:sp>
    <dsp:sp modelId="{CFE11AA3-9BE4-4EDE-B33F-42737F4D934E}">
      <dsp:nvSpPr>
        <dsp:cNvPr id="0" name=""/>
        <dsp:cNvSpPr/>
      </dsp:nvSpPr>
      <dsp:spPr>
        <a:xfrm>
          <a:off x="2744539" y="1698363"/>
          <a:ext cx="2740521" cy="3566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/>
            <a:t>Mission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u="sng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/>
            <a:t>To facilitate and maintain a world-class dispute resolution service to promote good governance of community schemes by providing education and training to all relevant stakeholders</a:t>
          </a:r>
          <a:endParaRPr lang="en-US" sz="19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744539" y="1698363"/>
        <a:ext cx="2740521" cy="3566562"/>
      </dsp:txXfrm>
    </dsp:sp>
    <dsp:sp modelId="{8F09CF36-32C8-4235-81EF-B61482120C24}">
      <dsp:nvSpPr>
        <dsp:cNvPr id="0" name=""/>
        <dsp:cNvSpPr/>
      </dsp:nvSpPr>
      <dsp:spPr>
        <a:xfrm>
          <a:off x="5485060" y="1698363"/>
          <a:ext cx="2740521" cy="3566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/>
            <a:t>Strategic Intent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/>
            <a:t>To enhance vibrant community schemes as an alternative tenure option for most citizens within South Africa</a:t>
          </a:r>
          <a:endParaRPr lang="en-US" sz="1900" kern="1200" dirty="0"/>
        </a:p>
      </dsp:txBody>
      <dsp:txXfrm>
        <a:off x="5485060" y="1698363"/>
        <a:ext cx="2740521" cy="3566562"/>
      </dsp:txXfrm>
    </dsp:sp>
    <dsp:sp modelId="{0E315E1C-D8A3-4678-8E66-C7293CBB20CE}">
      <dsp:nvSpPr>
        <dsp:cNvPr id="0" name=""/>
        <dsp:cNvSpPr/>
      </dsp:nvSpPr>
      <dsp:spPr>
        <a:xfrm>
          <a:off x="0" y="5264926"/>
          <a:ext cx="8229600" cy="3962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0DEFC-FE69-4455-9DD9-02DDECCC388D}">
      <dsp:nvSpPr>
        <dsp:cNvPr id="0" name=""/>
        <dsp:cNvSpPr/>
      </dsp:nvSpPr>
      <dsp:spPr>
        <a:xfrm rot="16200000">
          <a:off x="-1483017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1: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Provide a </a:t>
          </a:r>
          <a:r>
            <a:rPr lang="en-ZA" sz="1400" b="1" kern="1200" dirty="0"/>
            <a:t>dispute resolution service </a:t>
          </a:r>
          <a:r>
            <a:rPr lang="en-ZA" sz="1400" kern="1200" dirty="0"/>
            <a:t>to Community schemes in South Africa</a:t>
          </a:r>
          <a:endParaRPr lang="en-US" sz="1400" kern="1200" dirty="0"/>
        </a:p>
      </dsp:txBody>
      <dsp:txXfrm rot="16200000">
        <a:off x="-1483017" y="1487438"/>
        <a:ext cx="4525963" cy="1551086"/>
      </dsp:txXfrm>
    </dsp:sp>
    <dsp:sp modelId="{026244C0-1124-498E-99C7-AF6CA5133387}">
      <dsp:nvSpPr>
        <dsp:cNvPr id="0" name=""/>
        <dsp:cNvSpPr/>
      </dsp:nvSpPr>
      <dsp:spPr>
        <a:xfrm rot="16200000">
          <a:off x="209475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2: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Take custody </a:t>
          </a:r>
          <a:r>
            <a:rPr lang="en-ZA" sz="1400" kern="1200" dirty="0"/>
            <a:t>and control of Community Schemes' </a:t>
          </a:r>
          <a:r>
            <a:rPr lang="en-ZA" sz="1400" b="1" kern="1200" dirty="0"/>
            <a:t>governance documentation</a:t>
          </a:r>
          <a:endParaRPr lang="en-US" sz="1400" b="1" kern="1200" dirty="0"/>
        </a:p>
      </dsp:txBody>
      <dsp:txXfrm rot="16200000">
        <a:off x="209475" y="1487438"/>
        <a:ext cx="4525963" cy="1551086"/>
      </dsp:txXfrm>
    </dsp:sp>
    <dsp:sp modelId="{A4DF10ED-E484-40EA-A68C-641A08010B41}">
      <dsp:nvSpPr>
        <dsp:cNvPr id="0" name=""/>
        <dsp:cNvSpPr/>
      </dsp:nvSpPr>
      <dsp:spPr>
        <a:xfrm rot="16200000">
          <a:off x="1851818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3: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Ensure that CSOS is an </a:t>
          </a:r>
          <a:r>
            <a:rPr lang="en-ZA" sz="1400" b="1" kern="1200" dirty="0"/>
            <a:t>efficient, effective and sustainable</a:t>
          </a:r>
          <a:r>
            <a:rPr lang="en-ZA" sz="1400" kern="1200" dirty="0"/>
            <a:t> organisation</a:t>
          </a:r>
          <a:endParaRPr lang="en-US" sz="1400" kern="1200" dirty="0"/>
        </a:p>
      </dsp:txBody>
      <dsp:txXfrm rot="16200000">
        <a:off x="1851818" y="1487438"/>
        <a:ext cx="4525963" cy="1551086"/>
      </dsp:txXfrm>
    </dsp:sp>
    <dsp:sp modelId="{34872215-AC31-445A-9430-0E3AAD45B710}">
      <dsp:nvSpPr>
        <dsp:cNvPr id="0" name=""/>
        <dsp:cNvSpPr/>
      </dsp:nvSpPr>
      <dsp:spPr>
        <a:xfrm rot="16200000">
          <a:off x="3519236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4: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Promote good governance </a:t>
          </a:r>
          <a:r>
            <a:rPr lang="en-ZA" sz="1400" kern="1200" dirty="0"/>
            <a:t>in Sectional Titles and other Community Schemes </a:t>
          </a:r>
          <a:endParaRPr lang="en-US" sz="1400" kern="1200" dirty="0"/>
        </a:p>
      </dsp:txBody>
      <dsp:txXfrm rot="16200000">
        <a:off x="3519236" y="1487438"/>
        <a:ext cx="4525963" cy="1551086"/>
      </dsp:txXfrm>
    </dsp:sp>
    <dsp:sp modelId="{A735783B-D512-4358-96E1-736C5041AB3B}">
      <dsp:nvSpPr>
        <dsp:cNvPr id="0" name=""/>
        <dsp:cNvSpPr/>
      </dsp:nvSpPr>
      <dsp:spPr>
        <a:xfrm rot="16200000">
          <a:off x="5186654" y="1487438"/>
          <a:ext cx="4525963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Strategic Objective 5: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0" kern="1200" dirty="0"/>
            <a:t>Provide stakeholder </a:t>
          </a:r>
          <a:r>
            <a:rPr lang="en-ZA" sz="1400" b="1" kern="1200" dirty="0"/>
            <a:t>training</a:t>
          </a:r>
          <a:r>
            <a:rPr lang="en-ZA" sz="1400" b="0" kern="1200" dirty="0"/>
            <a:t>, consumer </a:t>
          </a:r>
          <a:r>
            <a:rPr lang="en-ZA" sz="1400" b="1" kern="1200" dirty="0"/>
            <a:t>education</a:t>
          </a:r>
          <a:r>
            <a:rPr lang="en-ZA" sz="1400" b="0" kern="1200" dirty="0"/>
            <a:t> and public outreach programmes on Community Schemes in South Africa</a:t>
          </a:r>
          <a:endParaRPr lang="en-US" sz="1400" b="0" kern="1200" dirty="0"/>
        </a:p>
      </dsp:txBody>
      <dsp:txXfrm rot="16200000">
        <a:off x="5186654" y="1487438"/>
        <a:ext cx="4525963" cy="155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09B3-73DB-534B-AFF6-6E70221554CB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9211-0C45-834F-8233-CFED85ECC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08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D84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48856"/>
          </a:xfrm>
          <a:prstGeom prst="rect">
            <a:avLst/>
          </a:prstGeom>
          <a:solidFill>
            <a:srgbClr val="5E8C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235"/>
            <a:ext cx="7772400" cy="1216014"/>
          </a:xfrm>
        </p:spPr>
        <p:txBody>
          <a:bodyPr/>
          <a:lstStyle>
            <a:lvl1pPr algn="l">
              <a:defRPr b="1">
                <a:solidFill>
                  <a:srgbClr val="005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28248"/>
            <a:ext cx="6400800" cy="964054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3E9EF5-BEF5-4723-8609-952A0540930A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0617" y="-802166"/>
            <a:ext cx="10182687" cy="868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26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EFA02-A35C-4DBA-B378-A77D11CA7F4A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3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113FD-0203-48CB-8C22-901A292CD471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30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F2565-7E6F-4D71-8D9A-D07A7F989498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60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E8C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4866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1439"/>
            <a:ext cx="7772400" cy="71618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38A579-1216-4D44-ADE5-9ED040F039E9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ous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249" y="3296608"/>
            <a:ext cx="3462528" cy="25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90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D5CCDB-E6B4-4487-8702-9264D5E9EBCF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01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A3552C-F768-4B2F-92C8-2F8210E1F414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04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47538D-F0BB-45A5-B390-1F1ADFF9A9C6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B97F2-B472-4D84-B4B2-90007A8B9A0C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110E06-EDCD-468D-9D04-6A7DC8FF428B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8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37EC9D-5709-43ED-84EC-62C2D4FC3BCE}" type="datetime1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24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9E7B-CB17-0B4A-B4E1-5196650445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rc 03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8713" y="5440367"/>
            <a:ext cx="1635286" cy="1120171"/>
          </a:xfrm>
          <a:prstGeom prst="rect">
            <a:avLst/>
          </a:prstGeom>
        </p:spPr>
      </p:pic>
      <p:pic>
        <p:nvPicPr>
          <p:cNvPr id="7" name="Picture 6" descr="logo03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566" y="5900965"/>
            <a:ext cx="1124449" cy="534113"/>
          </a:xfrm>
          <a:prstGeom prst="rect">
            <a:avLst/>
          </a:prstGeom>
        </p:spPr>
      </p:pic>
      <p:pic>
        <p:nvPicPr>
          <p:cNvPr id="16" name="Picture 15" descr="number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84" y="6376135"/>
            <a:ext cx="8738616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3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rc 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3390900"/>
            <a:ext cx="5080000" cy="3467100"/>
          </a:xfrm>
          <a:prstGeom prst="rect">
            <a:avLst/>
          </a:prstGeom>
        </p:spPr>
      </p:pic>
      <p:pic>
        <p:nvPicPr>
          <p:cNvPr id="10" name="Picture 9" descr="logo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852" y="4779065"/>
            <a:ext cx="3072730" cy="19142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4192" y="455905"/>
            <a:ext cx="8594866" cy="153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8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ZA" dirty="0">
                <a:solidFill>
                  <a:schemeClr val="bg1"/>
                </a:solidFill>
              </a:rPr>
              <a:t>Portfolio Committee on Human Settlements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chemeClr val="bg1"/>
                </a:solidFill>
                <a:latin typeface="Calibri"/>
              </a:rPr>
              <a:t>CSOS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2017-18 APP &amp; STRAT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PLAN</a:t>
            </a:r>
            <a:endParaRPr lang="en-US" dirty="0"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8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8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804" y="1387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5217" y="5541850"/>
            <a:ext cx="32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28 March </a:t>
            </a:r>
            <a:r>
              <a:rPr lang="en-ZA" sz="3200" b="1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34664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Focus areas and performance indicators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89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DISPUTE RESOLUTION (SO1)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Provide a Dispute Resolution services to all Community Schemes in South Africa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Maintain an effective, professional, and transparent dispute resolution service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287684"/>
              </p:ext>
            </p:extLst>
          </p:nvPr>
        </p:nvGraphicFramePr>
        <p:xfrm>
          <a:off x="661068" y="2220552"/>
          <a:ext cx="7293324" cy="41181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2409">
                  <a:extLst>
                    <a:ext uri="{9D8B030D-6E8A-4147-A177-3AD203B41FA5}">
                      <a16:colId xmlns="" xmlns:a16="http://schemas.microsoft.com/office/drawing/2014/main" val="3910555163"/>
                    </a:ext>
                  </a:extLst>
                </a:gridCol>
                <a:gridCol w="932409">
                  <a:extLst>
                    <a:ext uri="{9D8B030D-6E8A-4147-A177-3AD203B41FA5}">
                      <a16:colId xmlns="" xmlns:a16="http://schemas.microsoft.com/office/drawing/2014/main" val="2650576924"/>
                    </a:ext>
                  </a:extLst>
                </a:gridCol>
                <a:gridCol w="997804">
                  <a:extLst>
                    <a:ext uri="{9D8B030D-6E8A-4147-A177-3AD203B41FA5}">
                      <a16:colId xmlns="" xmlns:a16="http://schemas.microsoft.com/office/drawing/2014/main" val="3483593473"/>
                    </a:ext>
                  </a:extLst>
                </a:gridCol>
                <a:gridCol w="997804">
                  <a:extLst>
                    <a:ext uri="{9D8B030D-6E8A-4147-A177-3AD203B41FA5}">
                      <a16:colId xmlns="" xmlns:a16="http://schemas.microsoft.com/office/drawing/2014/main" val="2271314914"/>
                    </a:ext>
                  </a:extLst>
                </a:gridCol>
                <a:gridCol w="904985">
                  <a:extLst>
                    <a:ext uri="{9D8B030D-6E8A-4147-A177-3AD203B41FA5}">
                      <a16:colId xmlns="" xmlns:a16="http://schemas.microsoft.com/office/drawing/2014/main" val="1336358203"/>
                    </a:ext>
                  </a:extLst>
                </a:gridCol>
                <a:gridCol w="843810">
                  <a:extLst>
                    <a:ext uri="{9D8B030D-6E8A-4147-A177-3AD203B41FA5}">
                      <a16:colId xmlns="" xmlns:a16="http://schemas.microsoft.com/office/drawing/2014/main" val="4190747649"/>
                    </a:ext>
                  </a:extLst>
                </a:gridCol>
                <a:gridCol w="843810">
                  <a:extLst>
                    <a:ext uri="{9D8B030D-6E8A-4147-A177-3AD203B41FA5}">
                      <a16:colId xmlns="" xmlns:a16="http://schemas.microsoft.com/office/drawing/2014/main" val="3779061344"/>
                    </a:ext>
                  </a:extLst>
                </a:gridCol>
                <a:gridCol w="840293">
                  <a:extLst>
                    <a:ext uri="{9D8B030D-6E8A-4147-A177-3AD203B41FA5}">
                      <a16:colId xmlns="" xmlns:a16="http://schemas.microsoft.com/office/drawing/2014/main" val="2899896153"/>
                    </a:ext>
                  </a:extLst>
                </a:gridCol>
              </a:tblGrid>
              <a:tr h="671413">
                <a:tc rowSpan="2">
                  <a:txBody>
                    <a:bodyPr/>
                    <a:lstStyle/>
                    <a:p>
                      <a:pPr marL="6477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Strategic Objective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marR="184785" lvl="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kern="1200" spc="-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Performance Indicators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ctual - Audited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10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15476"/>
                  </a:ext>
                </a:extLst>
              </a:tr>
              <a:tr h="3199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11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ZA" sz="11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2000"/>
                        </a:spcAft>
                      </a:pPr>
                      <a:r>
                        <a:rPr lang="en-Z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505573"/>
                  </a:ext>
                </a:extLst>
              </a:tr>
              <a:tr h="2144748">
                <a:tc>
                  <a:txBody>
                    <a:bodyPr/>
                    <a:lstStyle/>
                    <a:p>
                      <a:pPr marL="64770" marR="10414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 a Dispute Resolution service for Community Schemes in South Africa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5080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disputes targeted for resolution within specified service levels as per the approved Dispute Resolution (DR) model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22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Dispute resolution model developed 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Disputes targeted for resolution through Conciliation within 40 days for 80% of cases received.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02235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 Disputes targeted for resolution through conciliation at specified service levels per Dispute Resolution model.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700 Disputes targeted for resolution at specified service levels as per the Dispute Resolution model.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 Disputes targeted for resolution at specified service levels as per the Dispute Resolution model.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 Disputes targeted for resolution at specified service levels as per the Dispute Resolution model.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6131274"/>
                  </a:ext>
                </a:extLst>
              </a:tr>
              <a:tr h="654903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 INFORMATION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8162734"/>
                  </a:ext>
                </a:extLst>
              </a:tr>
              <a:tr h="327058">
                <a:tc gridSpan="2">
                  <a:txBody>
                    <a:bodyPr/>
                    <a:lstStyle/>
                    <a:p>
                      <a:pPr marL="342900" marR="50800" lvl="0" indent="-342900"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Dispute Resolution Services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9 817 489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10 800 000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11 900 000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269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43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SCHEMES GOVERNANCE DOCUMENTATION (SO2)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Record and create a database of all existing and new schemes governance documentations as received from the community schemes and other entities.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Provide quality assurance to the schemes governance documentation received by the CSOS.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Implement a schemes governance records management and documentation system.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Ensuring that the documentation is adequately secured, protected and easily accessible in a cost-effective manner.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2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SCHEMES GOVERNANCE DOCUMENTATION (SO2) - (Cont.)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125512"/>
              </p:ext>
            </p:extLst>
          </p:nvPr>
        </p:nvGraphicFramePr>
        <p:xfrm>
          <a:off x="468387" y="1704515"/>
          <a:ext cx="8207226" cy="45663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5940">
                  <a:extLst>
                    <a:ext uri="{9D8B030D-6E8A-4147-A177-3AD203B41FA5}">
                      <a16:colId xmlns="" xmlns:a16="http://schemas.microsoft.com/office/drawing/2014/main" val="554149605"/>
                    </a:ext>
                  </a:extLst>
                </a:gridCol>
                <a:gridCol w="925940">
                  <a:extLst>
                    <a:ext uri="{9D8B030D-6E8A-4147-A177-3AD203B41FA5}">
                      <a16:colId xmlns="" xmlns:a16="http://schemas.microsoft.com/office/drawing/2014/main" val="1416912236"/>
                    </a:ext>
                  </a:extLst>
                </a:gridCol>
                <a:gridCol w="740306">
                  <a:extLst>
                    <a:ext uri="{9D8B030D-6E8A-4147-A177-3AD203B41FA5}">
                      <a16:colId xmlns="" xmlns:a16="http://schemas.microsoft.com/office/drawing/2014/main" val="2887930995"/>
                    </a:ext>
                  </a:extLst>
                </a:gridCol>
                <a:gridCol w="947472">
                  <a:extLst>
                    <a:ext uri="{9D8B030D-6E8A-4147-A177-3AD203B41FA5}">
                      <a16:colId xmlns="" xmlns:a16="http://schemas.microsoft.com/office/drawing/2014/main" val="3853091250"/>
                    </a:ext>
                  </a:extLst>
                </a:gridCol>
                <a:gridCol w="1176174">
                  <a:extLst>
                    <a:ext uri="{9D8B030D-6E8A-4147-A177-3AD203B41FA5}">
                      <a16:colId xmlns="" xmlns:a16="http://schemas.microsoft.com/office/drawing/2014/main" val="1763104072"/>
                    </a:ext>
                  </a:extLst>
                </a:gridCol>
                <a:gridCol w="1176174">
                  <a:extLst>
                    <a:ext uri="{9D8B030D-6E8A-4147-A177-3AD203B41FA5}">
                      <a16:colId xmlns="" xmlns:a16="http://schemas.microsoft.com/office/drawing/2014/main" val="2843103589"/>
                    </a:ext>
                  </a:extLst>
                </a:gridCol>
                <a:gridCol w="1157610">
                  <a:extLst>
                    <a:ext uri="{9D8B030D-6E8A-4147-A177-3AD203B41FA5}">
                      <a16:colId xmlns="" xmlns:a16="http://schemas.microsoft.com/office/drawing/2014/main" val="1410141336"/>
                    </a:ext>
                  </a:extLst>
                </a:gridCol>
                <a:gridCol w="1157610">
                  <a:extLst>
                    <a:ext uri="{9D8B030D-6E8A-4147-A177-3AD203B41FA5}">
                      <a16:colId xmlns="" xmlns:a16="http://schemas.microsoft.com/office/drawing/2014/main" val="657777507"/>
                    </a:ext>
                  </a:extLst>
                </a:gridCol>
              </a:tblGrid>
              <a:tr h="554725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bjec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ZA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erf</a:t>
                      </a:r>
                      <a:r>
                        <a:rPr lang="en-ZA" sz="9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900" b="1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nce Ind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ors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Bef>
                          <a:spcPts val="5"/>
                        </a:spcBef>
                        <a:spcAft>
                          <a:spcPts val="2000"/>
                        </a:spcAft>
                      </a:pPr>
                      <a:r>
                        <a:rPr lang="en-ZA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264920"/>
                  </a:ext>
                </a:extLst>
              </a:tr>
              <a:tr h="2773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en-ZA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1721792"/>
                  </a:ext>
                </a:extLst>
              </a:tr>
              <a:tr h="1476105">
                <a:tc rowSpan="2">
                  <a:txBody>
                    <a:bodyPr/>
                    <a:lstStyle/>
                    <a:p>
                      <a:pPr marL="64770" marR="57150"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custody and control of Community Schemes’ governance documentation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Database of all community schemes governance documentation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Memorandum of Understanding with the Department of Rural Development and Land Reform (DRDLR)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 between Ministries (DRDLR / Department of Human Settlements (DHS) finalised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 between entities (CSOS/DRDLR) is signed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governance documentation targeted to be reviewed and recorded on the database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40 000 governance documentation targeted to be reviewed and recorded on the database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60 000 governance documentation targeted to be reviewed and recorded on the database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918600"/>
                  </a:ext>
                </a:extLst>
              </a:tr>
              <a:tr h="1009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Certificate issued for community schemes governance documentation that has been quality assured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not yet commenced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not yet commenced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not yet commenced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Certificates targeted to be issued for community schemes governance documentation that has been quality assured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40 000 Certificates targeted to be issued for community schemes governance documentation that has been quality assured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10795" algn="l" defTabSz="457200" rtl="0" eaLnBrk="1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ZA" sz="9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60 000 Certificates targeted to be issued for community schemes governance documentation that has been quality assured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1156147"/>
                  </a:ext>
                </a:extLst>
              </a:tr>
              <a:tr h="450793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 INFORMATION                                               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712536"/>
                  </a:ext>
                </a:extLst>
              </a:tr>
              <a:tr h="444226">
                <a:tc gridSpan="2">
                  <a:txBody>
                    <a:bodyPr/>
                    <a:lstStyle/>
                    <a:p>
                      <a:pPr marL="228600" marR="62865" algn="just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62865" lvl="0" indent="0" algn="just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Schemes Governance Management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R4 845 000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6 056 250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6 056 250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77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311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ENSURE EFFICIENCY, EFFECTIVENESS AND SUSTAINABILITY (SO3)</a:t>
            </a:r>
          </a:p>
          <a:p>
            <a:pPr marL="0" indent="0" algn="ctr">
              <a:buNone/>
            </a:pPr>
            <a:endParaRPr lang="en-Z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ensure that the CSOS is relevant, trusted, compliant and circumspect with the use of public funds, and generates sufficient and sustainable own income through its funding models.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Ensure that the CSOS is accessible to the public at large nationally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ensure that the provisioning of goods and services is done in a compliant, fair and transparent manner.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ensure that the assets of the organization are properly managed and safeguarded.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provide for early identification of risks and management thereof.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provide effective Board oversight, and Management and Administrative processes and reporting.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maintain an adequate human capital capability to effectively execute the mandate of the CSOS.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To provision and maintenance of information technology (IT) required in order for the CSOS to deliver on its mandate effectively and efficiently.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5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</a:rPr>
              <a:t>ENSURE EFFICIENCY, EFFECTIVENESS AND SUSTAINABILITY (Cont.)</a:t>
            </a:r>
            <a:endParaRPr lang="en-ZA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351118"/>
              </p:ext>
            </p:extLst>
          </p:nvPr>
        </p:nvGraphicFramePr>
        <p:xfrm>
          <a:off x="457202" y="1543874"/>
          <a:ext cx="8229596" cy="35275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1604">
                  <a:extLst>
                    <a:ext uri="{9D8B030D-6E8A-4147-A177-3AD203B41FA5}">
                      <a16:colId xmlns="" xmlns:a16="http://schemas.microsoft.com/office/drawing/2014/main" val="3116204455"/>
                    </a:ext>
                  </a:extLst>
                </a:gridCol>
                <a:gridCol w="941604">
                  <a:extLst>
                    <a:ext uri="{9D8B030D-6E8A-4147-A177-3AD203B41FA5}">
                      <a16:colId xmlns="" xmlns:a16="http://schemas.microsoft.com/office/drawing/2014/main" val="3300864995"/>
                    </a:ext>
                  </a:extLst>
                </a:gridCol>
                <a:gridCol w="1024687">
                  <a:extLst>
                    <a:ext uri="{9D8B030D-6E8A-4147-A177-3AD203B41FA5}">
                      <a16:colId xmlns="" xmlns:a16="http://schemas.microsoft.com/office/drawing/2014/main" val="2845864232"/>
                    </a:ext>
                  </a:extLst>
                </a:gridCol>
                <a:gridCol w="1024687">
                  <a:extLst>
                    <a:ext uri="{9D8B030D-6E8A-4147-A177-3AD203B41FA5}">
                      <a16:colId xmlns="" xmlns:a16="http://schemas.microsoft.com/office/drawing/2014/main" val="1348657484"/>
                    </a:ext>
                  </a:extLst>
                </a:gridCol>
                <a:gridCol w="1120431">
                  <a:extLst>
                    <a:ext uri="{9D8B030D-6E8A-4147-A177-3AD203B41FA5}">
                      <a16:colId xmlns="" xmlns:a16="http://schemas.microsoft.com/office/drawing/2014/main" val="1395963367"/>
                    </a:ext>
                  </a:extLst>
                </a:gridCol>
                <a:gridCol w="1120431">
                  <a:extLst>
                    <a:ext uri="{9D8B030D-6E8A-4147-A177-3AD203B41FA5}">
                      <a16:colId xmlns="" xmlns:a16="http://schemas.microsoft.com/office/drawing/2014/main" val="2906508029"/>
                    </a:ext>
                  </a:extLst>
                </a:gridCol>
                <a:gridCol w="1009654">
                  <a:extLst>
                    <a:ext uri="{9D8B030D-6E8A-4147-A177-3AD203B41FA5}">
                      <a16:colId xmlns="" xmlns:a16="http://schemas.microsoft.com/office/drawing/2014/main" val="1279852737"/>
                    </a:ext>
                  </a:extLst>
                </a:gridCol>
                <a:gridCol w="1009654">
                  <a:extLst>
                    <a:ext uri="{9D8B030D-6E8A-4147-A177-3AD203B41FA5}">
                      <a16:colId xmlns="" xmlns:a16="http://schemas.microsoft.com/office/drawing/2014/main" val="2266453697"/>
                    </a:ext>
                  </a:extLst>
                </a:gridCol>
                <a:gridCol w="36844">
                  <a:extLst>
                    <a:ext uri="{9D8B030D-6E8A-4147-A177-3AD203B41FA5}">
                      <a16:colId xmlns="" xmlns:a16="http://schemas.microsoft.com/office/drawing/2014/main" val="3477022499"/>
                    </a:ext>
                  </a:extLst>
                </a:gridCol>
              </a:tblGrid>
              <a:tr h="310829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8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ZA" sz="8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ZA" sz="8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ZA" sz="8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bjec</a:t>
                      </a:r>
                      <a:r>
                        <a:rPr lang="en-ZA" sz="8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ZA" sz="8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ZA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P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erf</a:t>
                      </a:r>
                      <a:r>
                        <a:rPr lang="en-ZA" sz="8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800" b="1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nce Ind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ors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ctual - Audited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ctual - Audited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Targets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diu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m-te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 ta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rg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ets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9766123"/>
                  </a:ext>
                </a:extLst>
              </a:tr>
              <a:tr h="28261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ZA" sz="8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ZA" sz="8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0726730"/>
                  </a:ext>
                </a:extLst>
              </a:tr>
              <a:tr h="1199754">
                <a:tc rowSpan="2">
                  <a:txBody>
                    <a:bodyPr/>
                    <a:lstStyle/>
                    <a:p>
                      <a:pPr marL="64770" marR="9461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2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 that the CSOS is an efficient, effective and sustainable organisation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984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functional facilities available and accessible to members of the public, to deliver the CSOS services, at a high level of effectiveness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Established Head Office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 marR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Provincial offices established (Gauteng, Kwa-Zulu Natal and Western Cape as Hub offices for all Provinces</a:t>
                      </a:r>
                    </a:p>
                    <a:p>
                      <a:pPr marL="55245" marR="266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121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adequacy of the existing operating model (policies, processes, and procedures)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Three (3) CSOS points of presence targeted for establishment</a:t>
                      </a:r>
                    </a:p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Three (3) CSOS points of presence targeted for establishment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055" marR="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Three (3) CSOS points of presence targeted for establishment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212940"/>
                  </a:ext>
                </a:extLst>
              </a:tr>
              <a:tr h="12082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Developed and approved Revenue Management model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Dispute Resolution Funding model drafted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" marR="19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Development of the CSOS Funding model (including the DR Levy, Documentation Fee structure, and Service Fee)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1136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Drafted and Board approved Revenue Management Framework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Implemented Revenue Management Model in Collection arrangement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Revenue Management Model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Revenue Management Model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637661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35138" y="154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735138" y="1544638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600935"/>
              </p:ext>
            </p:extLst>
          </p:nvPr>
        </p:nvGraphicFramePr>
        <p:xfrm>
          <a:off x="457202" y="5071416"/>
          <a:ext cx="8207223" cy="1079500"/>
        </p:xfrm>
        <a:graphic>
          <a:graphicData uri="http://schemas.openxmlformats.org/drawingml/2006/table">
            <a:tbl>
              <a:tblPr firstRow="1" firstCol="1" bandRow="1"/>
              <a:tblGrid>
                <a:gridCol w="1885981">
                  <a:extLst>
                    <a:ext uri="{9D8B030D-6E8A-4147-A177-3AD203B41FA5}">
                      <a16:colId xmlns="" xmlns:a16="http://schemas.microsoft.com/office/drawing/2014/main" val="2774555994"/>
                    </a:ext>
                  </a:extLst>
                </a:gridCol>
                <a:gridCol w="1000450">
                  <a:extLst>
                    <a:ext uri="{9D8B030D-6E8A-4147-A177-3AD203B41FA5}">
                      <a16:colId xmlns="" xmlns:a16="http://schemas.microsoft.com/office/drawing/2014/main" val="4034051557"/>
                    </a:ext>
                  </a:extLst>
                </a:gridCol>
                <a:gridCol w="982700">
                  <a:extLst>
                    <a:ext uri="{9D8B030D-6E8A-4147-A177-3AD203B41FA5}">
                      <a16:colId xmlns="" xmlns:a16="http://schemas.microsoft.com/office/drawing/2014/main" val="3921659226"/>
                    </a:ext>
                  </a:extLst>
                </a:gridCol>
                <a:gridCol w="1195269">
                  <a:extLst>
                    <a:ext uri="{9D8B030D-6E8A-4147-A177-3AD203B41FA5}">
                      <a16:colId xmlns="" xmlns:a16="http://schemas.microsoft.com/office/drawing/2014/main" val="972361850"/>
                    </a:ext>
                  </a:extLst>
                </a:gridCol>
                <a:gridCol w="1150959">
                  <a:extLst>
                    <a:ext uri="{9D8B030D-6E8A-4147-A177-3AD203B41FA5}">
                      <a16:colId xmlns="" xmlns:a16="http://schemas.microsoft.com/office/drawing/2014/main" val="1237910897"/>
                    </a:ext>
                  </a:extLst>
                </a:gridCol>
                <a:gridCol w="956675">
                  <a:extLst>
                    <a:ext uri="{9D8B030D-6E8A-4147-A177-3AD203B41FA5}">
                      <a16:colId xmlns="" xmlns:a16="http://schemas.microsoft.com/office/drawing/2014/main" val="1246085108"/>
                    </a:ext>
                  </a:extLst>
                </a:gridCol>
                <a:gridCol w="1035189">
                  <a:extLst>
                    <a:ext uri="{9D8B030D-6E8A-4147-A177-3AD203B41FA5}">
                      <a16:colId xmlns="" xmlns:a16="http://schemas.microsoft.com/office/drawing/2014/main" val="2129964665"/>
                    </a:ext>
                  </a:extLst>
                </a:gridCol>
              </a:tblGrid>
              <a:tr h="24130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INFORMATION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4284104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CSOS points of presence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Implemented revenue management framework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R1 200 000 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R35 000 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R1 500 000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R40 000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R0</a:t>
                      </a:r>
                      <a:endParaRPr lang="en-Z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008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792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GOOD GOVERNANCE IN COMMUNITY SCHEMES (SO4)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Ensure the registration of all Community Schemes in South Africa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Manage the Advisory Panel established in terms of the STSM Act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699411"/>
              </p:ext>
            </p:extLst>
          </p:nvPr>
        </p:nvGraphicFramePr>
        <p:xfrm>
          <a:off x="457201" y="2136219"/>
          <a:ext cx="8229598" cy="4252037"/>
        </p:xfrm>
        <a:graphic>
          <a:graphicData uri="http://schemas.openxmlformats.org/drawingml/2006/table">
            <a:tbl>
              <a:tblPr firstRow="1" firstCol="1" bandRow="1"/>
              <a:tblGrid>
                <a:gridCol w="1018225">
                  <a:extLst>
                    <a:ext uri="{9D8B030D-6E8A-4147-A177-3AD203B41FA5}">
                      <a16:colId xmlns="" xmlns:a16="http://schemas.microsoft.com/office/drawing/2014/main" val="2426273744"/>
                    </a:ext>
                  </a:extLst>
                </a:gridCol>
                <a:gridCol w="1018225">
                  <a:extLst>
                    <a:ext uri="{9D8B030D-6E8A-4147-A177-3AD203B41FA5}">
                      <a16:colId xmlns="" xmlns:a16="http://schemas.microsoft.com/office/drawing/2014/main" val="98542301"/>
                    </a:ext>
                  </a:extLst>
                </a:gridCol>
                <a:gridCol w="1101328">
                  <a:extLst>
                    <a:ext uri="{9D8B030D-6E8A-4147-A177-3AD203B41FA5}">
                      <a16:colId xmlns="" xmlns:a16="http://schemas.microsoft.com/office/drawing/2014/main" val="2455209512"/>
                    </a:ext>
                  </a:extLst>
                </a:gridCol>
                <a:gridCol w="1101328">
                  <a:extLst>
                    <a:ext uri="{9D8B030D-6E8A-4147-A177-3AD203B41FA5}">
                      <a16:colId xmlns="" xmlns:a16="http://schemas.microsoft.com/office/drawing/2014/main" val="3041181816"/>
                    </a:ext>
                  </a:extLst>
                </a:gridCol>
                <a:gridCol w="1101328">
                  <a:extLst>
                    <a:ext uri="{9D8B030D-6E8A-4147-A177-3AD203B41FA5}">
                      <a16:colId xmlns="" xmlns:a16="http://schemas.microsoft.com/office/drawing/2014/main" val="3876179857"/>
                    </a:ext>
                  </a:extLst>
                </a:gridCol>
                <a:gridCol w="991040">
                  <a:extLst>
                    <a:ext uri="{9D8B030D-6E8A-4147-A177-3AD203B41FA5}">
                      <a16:colId xmlns="" xmlns:a16="http://schemas.microsoft.com/office/drawing/2014/main" val="2054035935"/>
                    </a:ext>
                  </a:extLst>
                </a:gridCol>
                <a:gridCol w="885412">
                  <a:extLst>
                    <a:ext uri="{9D8B030D-6E8A-4147-A177-3AD203B41FA5}">
                      <a16:colId xmlns="" xmlns:a16="http://schemas.microsoft.com/office/drawing/2014/main" val="784525436"/>
                    </a:ext>
                  </a:extLst>
                </a:gridCol>
                <a:gridCol w="1012712">
                  <a:extLst>
                    <a:ext uri="{9D8B030D-6E8A-4147-A177-3AD203B41FA5}">
                      <a16:colId xmlns="" xmlns:a16="http://schemas.microsoft.com/office/drawing/2014/main" val="2507312276"/>
                    </a:ext>
                  </a:extLst>
                </a:gridCol>
              </a:tblGrid>
              <a:tr h="246053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900" b="1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 O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orm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I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Unaudited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30021"/>
                  </a:ext>
                </a:extLst>
              </a:tr>
              <a:tr h="18643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9/20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743495"/>
                  </a:ext>
                </a:extLst>
              </a:tr>
              <a:tr h="115734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Promote good governance in Sectional Titles and other Community Schemes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Schemes governance documentation frameworks developed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4572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to commence in 2016/17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strategy/framework for Community Schemes governance documentation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strategy/framework for Community Schemes governance documentation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the strategy/framework for community schemes governance documentation 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 the strategy/framework for community schemes governance documentation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3078872"/>
                  </a:ext>
                </a:extLst>
              </a:tr>
              <a:tr h="16463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Established database of community schemes, and their Management Agencies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4572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is not yet commenced, planned for 2015/16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4572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the forms, templates records management framework to register and maintain records of Community Schemes and their management agents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 community schemes and their managing agents targeted for registration in the database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 community schemes and their managing agents targeted for registration in the database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40 000 community schemes and their managing agents targeted for registration in the database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 community schemes and their managing agents targeted for registration in the database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7005336"/>
                  </a:ext>
                </a:extLst>
              </a:tr>
              <a:tr h="277949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INFORMATION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6918715"/>
                  </a:ext>
                </a:extLst>
              </a:tr>
              <a:tr h="602626">
                <a:tc gridSpan="2">
                  <a:txBody>
                    <a:bodyPr/>
                    <a:lstStyle/>
                    <a:p>
                      <a:pPr marL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Registration of community schemes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 0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R1 200 000 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R1 100 000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R990 000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R990 000</a:t>
                      </a:r>
                      <a:endParaRPr lang="en-ZA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557404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5187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GOOD GOVERNANCE IN COMMUNITY SCHEMES (SO5)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Expose a range of housing consumers to consumer education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Conduct training and education to Adjudicators, Conciliators, and other stakeholders 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Conduct broad-based education programmes on the rights and responsibilities that come with living within a Community Scheme to owners, residents and potential new home owners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FOCUS AREA (Cont.)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1838" y="148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876332"/>
              </p:ext>
            </p:extLst>
          </p:nvPr>
        </p:nvGraphicFramePr>
        <p:xfrm>
          <a:off x="479577" y="2646420"/>
          <a:ext cx="8207223" cy="3698780"/>
        </p:xfrm>
        <a:graphic>
          <a:graphicData uri="http://schemas.openxmlformats.org/drawingml/2006/table">
            <a:tbl>
              <a:tblPr firstRow="1" firstCol="1" bandRow="1"/>
              <a:tblGrid>
                <a:gridCol w="1191591">
                  <a:extLst>
                    <a:ext uri="{9D8B030D-6E8A-4147-A177-3AD203B41FA5}">
                      <a16:colId xmlns="" xmlns:a16="http://schemas.microsoft.com/office/drawing/2014/main" val="4099876659"/>
                    </a:ext>
                  </a:extLst>
                </a:gridCol>
                <a:gridCol w="1191591">
                  <a:extLst>
                    <a:ext uri="{9D8B030D-6E8A-4147-A177-3AD203B41FA5}">
                      <a16:colId xmlns="" xmlns:a16="http://schemas.microsoft.com/office/drawing/2014/main" val="286860589"/>
                    </a:ext>
                  </a:extLst>
                </a:gridCol>
                <a:gridCol w="1198517">
                  <a:extLst>
                    <a:ext uri="{9D8B030D-6E8A-4147-A177-3AD203B41FA5}">
                      <a16:colId xmlns="" xmlns:a16="http://schemas.microsoft.com/office/drawing/2014/main" val="1471834430"/>
                    </a:ext>
                  </a:extLst>
                </a:gridCol>
                <a:gridCol w="1219779">
                  <a:extLst>
                    <a:ext uri="{9D8B030D-6E8A-4147-A177-3AD203B41FA5}">
                      <a16:colId xmlns="" xmlns:a16="http://schemas.microsoft.com/office/drawing/2014/main" val="2796722665"/>
                    </a:ext>
                  </a:extLst>
                </a:gridCol>
                <a:gridCol w="897831">
                  <a:extLst>
                    <a:ext uri="{9D8B030D-6E8A-4147-A177-3AD203B41FA5}">
                      <a16:colId xmlns="" xmlns:a16="http://schemas.microsoft.com/office/drawing/2014/main" val="1988034896"/>
                    </a:ext>
                  </a:extLst>
                </a:gridCol>
                <a:gridCol w="1004936">
                  <a:extLst>
                    <a:ext uri="{9D8B030D-6E8A-4147-A177-3AD203B41FA5}">
                      <a16:colId xmlns="" xmlns:a16="http://schemas.microsoft.com/office/drawing/2014/main" val="2744128739"/>
                    </a:ext>
                  </a:extLst>
                </a:gridCol>
                <a:gridCol w="858449">
                  <a:extLst>
                    <a:ext uri="{9D8B030D-6E8A-4147-A177-3AD203B41FA5}">
                      <a16:colId xmlns="" xmlns:a16="http://schemas.microsoft.com/office/drawing/2014/main" val="825142681"/>
                    </a:ext>
                  </a:extLst>
                </a:gridCol>
                <a:gridCol w="644529">
                  <a:extLst>
                    <a:ext uri="{9D8B030D-6E8A-4147-A177-3AD203B41FA5}">
                      <a16:colId xmlns="" xmlns:a16="http://schemas.microsoft.com/office/drawing/2014/main" val="4015977575"/>
                    </a:ext>
                  </a:extLst>
                </a:gridCol>
              </a:tblGrid>
              <a:tr h="423650"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900" b="1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</a:t>
                      </a:r>
                      <a:r>
                        <a:rPr lang="en-US" sz="900" b="1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4770" algn="just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orm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nc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I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US" sz="900" b="1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Audited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Actual - Unaudited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Estimated Performance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Planned Targets 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Medium-term targets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9719685"/>
                  </a:ext>
                </a:extLst>
              </a:tr>
              <a:tr h="264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900" b="1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b="1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20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8723841"/>
                  </a:ext>
                </a:extLst>
              </a:tr>
              <a:tr h="1581735"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stakeholder training, consumer education and public outreach programmes on Community Schemes in South Africa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consumer awareness campaigns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consumer awareness campaign  (Regulations public awareness)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consumer awareness campaign activations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200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consumer awareness campaign with 2 activations (Print)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consumer awareness campaigns with 4 activations (Radio, Print, Online and TV)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consumer awareness campaigns with 4 activations (Radio, Print, Online and TV)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1227952"/>
                  </a:ext>
                </a:extLst>
              </a:tr>
              <a:tr h="10102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stakeholder engagement campaigns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2603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not yet commenced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47625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Stakeholder engagement events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Stakeholder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4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Stakeholder engagement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581433"/>
                  </a:ext>
                </a:extLst>
              </a:tr>
              <a:tr h="92968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INFORMATION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3693216"/>
                  </a:ext>
                </a:extLst>
              </a:tr>
              <a:tr h="271960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ts val="1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Consumer awareness campaigns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R1 001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764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1 200 000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1 196 000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1 315 600</a:t>
                      </a:r>
                      <a:endParaRPr lang="en-ZA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1 117 160</a:t>
                      </a: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7" marR="15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8553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334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Budget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Mr. Themba Mabuya (CFO)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74" y="5093038"/>
            <a:ext cx="2642895" cy="16256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29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Income Streams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49442"/>
              </p:ext>
            </p:extLst>
          </p:nvPr>
        </p:nvGraphicFramePr>
        <p:xfrm>
          <a:off x="457201" y="1562465"/>
          <a:ext cx="8305058" cy="4254810"/>
        </p:xfrm>
        <a:graphic>
          <a:graphicData uri="http://schemas.openxmlformats.org/drawingml/2006/table">
            <a:tbl>
              <a:tblPr firstRow="1" firstCol="1" bandRow="1"/>
              <a:tblGrid>
                <a:gridCol w="2007086">
                  <a:extLst>
                    <a:ext uri="{9D8B030D-6E8A-4147-A177-3AD203B41FA5}">
                      <a16:colId xmlns="" xmlns:a16="http://schemas.microsoft.com/office/drawing/2014/main" val="408110600"/>
                    </a:ext>
                  </a:extLst>
                </a:gridCol>
                <a:gridCol w="227936">
                  <a:extLst>
                    <a:ext uri="{9D8B030D-6E8A-4147-A177-3AD203B41FA5}">
                      <a16:colId xmlns="" xmlns:a16="http://schemas.microsoft.com/office/drawing/2014/main" val="385964754"/>
                    </a:ext>
                  </a:extLst>
                </a:gridCol>
                <a:gridCol w="227936">
                  <a:extLst>
                    <a:ext uri="{9D8B030D-6E8A-4147-A177-3AD203B41FA5}">
                      <a16:colId xmlns="" xmlns:a16="http://schemas.microsoft.com/office/drawing/2014/main" val="2001612138"/>
                    </a:ext>
                  </a:extLst>
                </a:gridCol>
                <a:gridCol w="922391">
                  <a:extLst>
                    <a:ext uri="{9D8B030D-6E8A-4147-A177-3AD203B41FA5}">
                      <a16:colId xmlns="" xmlns:a16="http://schemas.microsoft.com/office/drawing/2014/main" val="3277381574"/>
                    </a:ext>
                  </a:extLst>
                </a:gridCol>
                <a:gridCol w="921504">
                  <a:extLst>
                    <a:ext uri="{9D8B030D-6E8A-4147-A177-3AD203B41FA5}">
                      <a16:colId xmlns="" xmlns:a16="http://schemas.microsoft.com/office/drawing/2014/main" val="1315299974"/>
                    </a:ext>
                  </a:extLst>
                </a:gridCol>
                <a:gridCol w="227936">
                  <a:extLst>
                    <a:ext uri="{9D8B030D-6E8A-4147-A177-3AD203B41FA5}">
                      <a16:colId xmlns="" xmlns:a16="http://schemas.microsoft.com/office/drawing/2014/main" val="1729133455"/>
                    </a:ext>
                  </a:extLst>
                </a:gridCol>
                <a:gridCol w="960528">
                  <a:extLst>
                    <a:ext uri="{9D8B030D-6E8A-4147-A177-3AD203B41FA5}">
                      <a16:colId xmlns="" xmlns:a16="http://schemas.microsoft.com/office/drawing/2014/main" val="2249862510"/>
                    </a:ext>
                  </a:extLst>
                </a:gridCol>
                <a:gridCol w="929485">
                  <a:extLst>
                    <a:ext uri="{9D8B030D-6E8A-4147-A177-3AD203B41FA5}">
                      <a16:colId xmlns="" xmlns:a16="http://schemas.microsoft.com/office/drawing/2014/main" val="1910378371"/>
                    </a:ext>
                  </a:extLst>
                </a:gridCol>
                <a:gridCol w="940128">
                  <a:extLst>
                    <a:ext uri="{9D8B030D-6E8A-4147-A177-3AD203B41FA5}">
                      <a16:colId xmlns="" xmlns:a16="http://schemas.microsoft.com/office/drawing/2014/main" val="2253845685"/>
                    </a:ext>
                  </a:extLst>
                </a:gridCol>
                <a:gridCol w="940128">
                  <a:extLst>
                    <a:ext uri="{9D8B030D-6E8A-4147-A177-3AD203B41FA5}">
                      <a16:colId xmlns="" xmlns:a16="http://schemas.microsoft.com/office/drawing/2014/main" val="3737175488"/>
                    </a:ext>
                  </a:extLst>
                </a:gridCol>
              </a:tblGrid>
              <a:tr h="53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Streams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Latest Estimates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BUDGET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ESTIMATES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5307404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3702788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(R’)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3530369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40,835,000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25,468,000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57,348,000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39,603,000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42,328,000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45,110,000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9179897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4326686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Grant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39,521,000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23,920,000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29,400,000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29,400,000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31,105,000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32,847,000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830499"/>
                  </a:ext>
                </a:extLst>
              </a:tr>
              <a:tr h="36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Levy Income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8,500,000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10,285,000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6185843"/>
                  </a:ext>
                </a:extLst>
              </a:tr>
              <a:tr h="277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Documentation Fees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605230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Service Fees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7550602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Income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1,141,000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1,548,000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2,448,000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1,703,000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1,873,000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1,978,000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384951"/>
                  </a:ext>
                </a:extLst>
              </a:tr>
              <a:tr h="514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Commitments from Prior Year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6659706"/>
                  </a:ext>
                </a:extLst>
              </a:tr>
              <a:tr h="320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173,000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6 100 000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330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53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17320"/>
            <a:ext cx="872109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Opening Remarks and Situational Analysis		: Rev. Dr. V.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Mehana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(Board Chair)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Strategic Objectives and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Regulation	:Mr. T. Mthethwa (Chief Ombud)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Focus Area and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Indicators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Budget									: Mr. T. Mabuya (CFO)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Closing Remarks							: Rev. Dr. V.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Mehana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07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Expenditure Estimates by </a:t>
            </a:r>
            <a:r>
              <a:rPr lang="en-US" altLang="en-US" sz="28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Programme</a:t>
            </a:r>
            <a:r>
              <a:rPr lang="en-US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680010"/>
              </p:ext>
            </p:extLst>
          </p:nvPr>
        </p:nvGraphicFramePr>
        <p:xfrm>
          <a:off x="457208" y="1544717"/>
          <a:ext cx="8160318" cy="4200300"/>
        </p:xfrm>
        <a:graphic>
          <a:graphicData uri="http://schemas.openxmlformats.org/drawingml/2006/table">
            <a:tbl>
              <a:tblPr firstRow="1" firstCol="1" bandRow="1"/>
              <a:tblGrid>
                <a:gridCol w="956706">
                  <a:extLst>
                    <a:ext uri="{9D8B030D-6E8A-4147-A177-3AD203B41FA5}">
                      <a16:colId xmlns="" xmlns:a16="http://schemas.microsoft.com/office/drawing/2014/main" val="1384795333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4106299187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3792950139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3146353501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359485078"/>
                    </a:ext>
                  </a:extLst>
                </a:gridCol>
                <a:gridCol w="682125">
                  <a:extLst>
                    <a:ext uri="{9D8B030D-6E8A-4147-A177-3AD203B41FA5}">
                      <a16:colId xmlns="" xmlns:a16="http://schemas.microsoft.com/office/drawing/2014/main" val="3401700687"/>
                    </a:ext>
                  </a:extLst>
                </a:gridCol>
                <a:gridCol w="682125">
                  <a:extLst>
                    <a:ext uri="{9D8B030D-6E8A-4147-A177-3AD203B41FA5}">
                      <a16:colId xmlns="" xmlns:a16="http://schemas.microsoft.com/office/drawing/2014/main" val="2542148600"/>
                    </a:ext>
                  </a:extLst>
                </a:gridCol>
                <a:gridCol w="682125">
                  <a:extLst>
                    <a:ext uri="{9D8B030D-6E8A-4147-A177-3AD203B41FA5}">
                      <a16:colId xmlns="" xmlns:a16="http://schemas.microsoft.com/office/drawing/2014/main" val="1387365753"/>
                    </a:ext>
                  </a:extLst>
                </a:gridCol>
                <a:gridCol w="682125">
                  <a:extLst>
                    <a:ext uri="{9D8B030D-6E8A-4147-A177-3AD203B41FA5}">
                      <a16:colId xmlns="" xmlns:a16="http://schemas.microsoft.com/office/drawing/2014/main" val="1299722478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432696296"/>
                    </a:ext>
                  </a:extLst>
                </a:gridCol>
                <a:gridCol w="745852">
                  <a:extLst>
                    <a:ext uri="{9D8B030D-6E8A-4147-A177-3AD203B41FA5}">
                      <a16:colId xmlns="" xmlns:a16="http://schemas.microsoft.com/office/drawing/2014/main" val="994060266"/>
                    </a:ext>
                  </a:extLst>
                </a:gridCol>
              </a:tblGrid>
              <a:tr h="4240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ESTIMATES BY PROGRAMME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 Breakdown (2017/18)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8997714"/>
                  </a:ext>
                </a:extLst>
              </a:tr>
              <a:tr h="8709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1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3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4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TERM EXPENDITURE ESTIMATES (MTEF)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721234"/>
                  </a:ext>
                </a:extLst>
              </a:tr>
              <a:tr h="424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(R')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5027626"/>
                  </a:ext>
                </a:extLst>
              </a:tr>
              <a:tr h="58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41,001,051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24,757,702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24,659,640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17,289,000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4,322,250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4,322,250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4,322,250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4,322,250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18,299,000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19,083,000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4880142"/>
                  </a:ext>
                </a:extLst>
              </a:tr>
              <a:tr h="58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13,336,000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25,233,120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17,469,000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4,367,250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4,367,250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4,367,250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4,367,250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18,867,000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20,376,000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874921"/>
                  </a:ext>
                </a:extLst>
              </a:tr>
              <a:tr h="580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and Training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3,767,169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7,455,240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4,845,000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1,211,250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1,211,250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1,211,250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1,211,250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5,232,000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5,651,000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2984771"/>
                  </a:ext>
                </a:extLst>
              </a:tr>
              <a:tr h="158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3406151"/>
                  </a:ext>
                </a:extLst>
              </a:tr>
              <a:tr h="5806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58,104,220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24,757,702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57,348,000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39,603,000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9,900,750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9,900,750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9,900,750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9,900,750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42,398,000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45,110,000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450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356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86613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Income Statement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865853"/>
              </p:ext>
            </p:extLst>
          </p:nvPr>
        </p:nvGraphicFramePr>
        <p:xfrm>
          <a:off x="450846" y="1434989"/>
          <a:ext cx="8235956" cy="4779387"/>
        </p:xfrm>
        <a:graphic>
          <a:graphicData uri="http://schemas.openxmlformats.org/drawingml/2006/table">
            <a:tbl>
              <a:tblPr firstRow="1" firstCol="1" bandRow="1"/>
              <a:tblGrid>
                <a:gridCol w="2363498">
                  <a:extLst>
                    <a:ext uri="{9D8B030D-6E8A-4147-A177-3AD203B41FA5}">
                      <a16:colId xmlns="" xmlns:a16="http://schemas.microsoft.com/office/drawing/2014/main" val="2337540793"/>
                    </a:ext>
                  </a:extLst>
                </a:gridCol>
                <a:gridCol w="228296">
                  <a:extLst>
                    <a:ext uri="{9D8B030D-6E8A-4147-A177-3AD203B41FA5}">
                      <a16:colId xmlns="" xmlns:a16="http://schemas.microsoft.com/office/drawing/2014/main" val="2458661968"/>
                    </a:ext>
                  </a:extLst>
                </a:gridCol>
                <a:gridCol w="228296">
                  <a:extLst>
                    <a:ext uri="{9D8B030D-6E8A-4147-A177-3AD203B41FA5}">
                      <a16:colId xmlns="" xmlns:a16="http://schemas.microsoft.com/office/drawing/2014/main" val="3393474790"/>
                    </a:ext>
                  </a:extLst>
                </a:gridCol>
                <a:gridCol w="833246">
                  <a:extLst>
                    <a:ext uri="{9D8B030D-6E8A-4147-A177-3AD203B41FA5}">
                      <a16:colId xmlns="" xmlns:a16="http://schemas.microsoft.com/office/drawing/2014/main" val="2197982942"/>
                    </a:ext>
                  </a:extLst>
                </a:gridCol>
                <a:gridCol w="833246">
                  <a:extLst>
                    <a:ext uri="{9D8B030D-6E8A-4147-A177-3AD203B41FA5}">
                      <a16:colId xmlns="" xmlns:a16="http://schemas.microsoft.com/office/drawing/2014/main" val="933115503"/>
                    </a:ext>
                  </a:extLst>
                </a:gridCol>
                <a:gridCol w="1013430">
                  <a:extLst>
                    <a:ext uri="{9D8B030D-6E8A-4147-A177-3AD203B41FA5}">
                      <a16:colId xmlns="" xmlns:a16="http://schemas.microsoft.com/office/drawing/2014/main" val="3482454520"/>
                    </a:ext>
                  </a:extLst>
                </a:gridCol>
                <a:gridCol w="840277">
                  <a:extLst>
                    <a:ext uri="{9D8B030D-6E8A-4147-A177-3AD203B41FA5}">
                      <a16:colId xmlns="" xmlns:a16="http://schemas.microsoft.com/office/drawing/2014/main" val="1403930305"/>
                    </a:ext>
                  </a:extLst>
                </a:gridCol>
                <a:gridCol w="228296">
                  <a:extLst>
                    <a:ext uri="{9D8B030D-6E8A-4147-A177-3AD203B41FA5}">
                      <a16:colId xmlns="" xmlns:a16="http://schemas.microsoft.com/office/drawing/2014/main" val="4159926986"/>
                    </a:ext>
                  </a:extLst>
                </a:gridCol>
                <a:gridCol w="833246">
                  <a:extLst>
                    <a:ext uri="{9D8B030D-6E8A-4147-A177-3AD203B41FA5}">
                      <a16:colId xmlns="" xmlns:a16="http://schemas.microsoft.com/office/drawing/2014/main" val="3114235043"/>
                    </a:ext>
                  </a:extLst>
                </a:gridCol>
                <a:gridCol w="834125">
                  <a:extLst>
                    <a:ext uri="{9D8B030D-6E8A-4147-A177-3AD203B41FA5}">
                      <a16:colId xmlns="" xmlns:a16="http://schemas.microsoft.com/office/drawing/2014/main" val="2947119470"/>
                    </a:ext>
                  </a:extLst>
                </a:gridCol>
              </a:tblGrid>
              <a:tr h="450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Statement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Audited Actuals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Latest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APPROVED BUDGET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MTEF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074657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429844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40,835,000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25,468,000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57,348,000.00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39,603,000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42,328,000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45,110,000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8416765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590667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Grant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39,521,000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23,920,000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29,400,000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31,105,000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32,847,000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574242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Levy Income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8,500,000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9,350,000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10,285,000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536606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Documentation Fees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248045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CSOS Service Fees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624858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Income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1,141,000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2,448,000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1,703,000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1,873,000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9061843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Commitments from Prior Year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6008598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5551016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7091252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Expenses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51,504,000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40,059,000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57,348,000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39,603,000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42,328,000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45,110,000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6646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67923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Costs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30,464,000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31,204,000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36,396,000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39,308,000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7866619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costs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7,901,000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3,059,000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10,770,000.00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96075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and Communications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989,000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296,000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070746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Education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3,390,000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7832091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Travelling and Accommodation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1,135,000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6077417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 expenses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671,000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1,200,000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1986562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Facilities and infrastructure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3,187,000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2,189,000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4,178,000.00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4,178,000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4,512,000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4,873,000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724922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and administration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2,539,000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3,100,000.00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2724" marR="62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961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56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375" y="610600"/>
            <a:ext cx="7772400" cy="2270146"/>
          </a:xfrm>
        </p:spPr>
        <p:txBody>
          <a:bodyPr>
            <a:normAutofit/>
          </a:bodyPr>
          <a:lstStyle/>
          <a:p>
            <a:pPr algn="ctr"/>
            <a:r>
              <a:rPr lang="en-ZA" sz="4400" dirty="0">
                <a:solidFill>
                  <a:schemeClr val="bg1"/>
                </a:solidFill>
              </a:rPr>
              <a:t>Closing Remarks</a:t>
            </a:r>
          </a:p>
          <a:p>
            <a:pPr algn="ctr"/>
            <a:r>
              <a:rPr lang="en-ZA" sz="4400" dirty="0">
                <a:solidFill>
                  <a:schemeClr val="bg1"/>
                </a:solidFill>
              </a:rPr>
              <a:t>Rev. </a:t>
            </a:r>
            <a:r>
              <a:rPr lang="en-ZA" sz="4400" dirty="0" err="1">
                <a:solidFill>
                  <a:schemeClr val="bg1"/>
                </a:solidFill>
              </a:rPr>
              <a:t>Dr.</a:t>
            </a:r>
            <a:r>
              <a:rPr lang="en-ZA" sz="4400" dirty="0">
                <a:solidFill>
                  <a:schemeClr val="bg1"/>
                </a:solidFill>
              </a:rPr>
              <a:t> VUKILE MEHANA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Board Chairperson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02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066" y="735292"/>
            <a:ext cx="7772400" cy="3280527"/>
          </a:xfrm>
        </p:spPr>
        <p:txBody>
          <a:bodyPr>
            <a:normAutofit fontScale="62500" lnSpcReduction="20000"/>
          </a:bodyPr>
          <a:lstStyle/>
          <a:p>
            <a:r>
              <a:rPr lang="en-ZA" sz="4400" b="1" dirty="0">
                <a:solidFill>
                  <a:schemeClr val="bg1"/>
                </a:solidFill>
              </a:rPr>
              <a:t>Thank You</a:t>
            </a:r>
          </a:p>
          <a:p>
            <a:endParaRPr lang="en-ZA" sz="3200" b="1" dirty="0">
              <a:solidFill>
                <a:schemeClr val="bg1"/>
              </a:solidFill>
            </a:endParaRPr>
          </a:p>
          <a:p>
            <a:r>
              <a:rPr lang="en-ZA" sz="3200" b="1" dirty="0">
                <a:solidFill>
                  <a:schemeClr val="bg1"/>
                </a:solidFill>
              </a:rPr>
              <a:t>The Community Schemes Ombud Service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1</a:t>
            </a:r>
            <a:r>
              <a:rPr lang="en-ZA" sz="3200" b="1" baseline="30000" dirty="0">
                <a:solidFill>
                  <a:schemeClr val="bg1"/>
                </a:solidFill>
              </a:rPr>
              <a:t>st</a:t>
            </a:r>
            <a:r>
              <a:rPr lang="en-ZA" sz="3200" b="1" dirty="0">
                <a:solidFill>
                  <a:schemeClr val="bg1"/>
                </a:solidFill>
              </a:rPr>
              <a:t> Floor Building A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63 Wierda </a:t>
            </a:r>
            <a:r>
              <a:rPr lang="en-ZA" dirty="0">
                <a:solidFill>
                  <a:schemeClr val="bg1"/>
                </a:solidFill>
              </a:rPr>
              <a:t>Road East, </a:t>
            </a:r>
            <a:r>
              <a:rPr lang="en-ZA" sz="3200" b="1" dirty="0">
                <a:solidFill>
                  <a:schemeClr val="bg1"/>
                </a:solidFill>
              </a:rPr>
              <a:t>Wierda Valley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Sandton, 2196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T: + 27 10 593 0533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F: + 27 10 590 6154</a:t>
            </a:r>
          </a:p>
          <a:p>
            <a:r>
              <a:rPr lang="en-ZA" sz="3200" b="1" dirty="0">
                <a:solidFill>
                  <a:schemeClr val="bg1"/>
                </a:solidFill>
              </a:rPr>
              <a:t>Fraud Hotline 0+27 800 701 701</a:t>
            </a:r>
          </a:p>
          <a:p>
            <a:r>
              <a:rPr lang="en-ZA" dirty="0">
                <a:solidFill>
                  <a:schemeClr val="bg1"/>
                </a:solidFill>
              </a:rPr>
              <a:t>www.csos.org.za/ </a:t>
            </a:r>
            <a:r>
              <a:rPr lang="en-ZA" sz="3200" b="1" dirty="0">
                <a:solidFill>
                  <a:schemeClr val="bg1"/>
                </a:solidFill>
              </a:rPr>
              <a:t>@CSOS_SA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161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OPENING REMARKS AND SITUATIONAL ANALYSIS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Rev. Dr. </a:t>
            </a:r>
            <a:r>
              <a:rPr lang="en-US" u="sng" dirty="0" err="1"/>
              <a:t>Vukile</a:t>
            </a:r>
            <a:r>
              <a:rPr lang="en-US" u="sng" dirty="0"/>
              <a:t> </a:t>
            </a:r>
            <a:r>
              <a:rPr lang="en-US" u="sng" dirty="0" err="1"/>
              <a:t>Mehana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520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25" y="123255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The Community Schemes Ombud Service Act, 2011 (Act No 9. of 2011) and the Sectional Titles Schemes Management Act, 2011 (Act No. 8 of 2011), together with their regulations were published in the government gazette on 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07 October 2016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This means that CSOS became 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officially and legally operational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.  Other primary recent milestones are that: </a:t>
            </a:r>
          </a:p>
          <a:p>
            <a:pPr marL="0" indent="0">
              <a:buNone/>
            </a:pPr>
            <a:endParaRPr lang="en-ZA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The CSOS was launched by the Minister on the 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ZA" sz="20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 November 2016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FF0000"/>
                </a:solidFill>
              </a:rPr>
              <a:t>9125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 Community Schemes have been registered on the CSOS database to date;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rgbClr val="FF0000"/>
                </a:solidFill>
              </a:rPr>
              <a:t>130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 New Sectional Tittle developments have been registered with the CSOS to date;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Applications for dispute resolution have increased by 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</a:rPr>
              <a:t>204%</a:t>
            </a: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 since the publishing of the acts and regulations; and</a:t>
            </a:r>
          </a:p>
          <a:p>
            <a:pPr algn="just">
              <a:buClr>
                <a:srgbClr val="5E8C2A"/>
              </a:buClr>
              <a:buFont typeface="Wingdings" panose="05000000000000000000" pitchFamily="2" charset="2"/>
              <a:buChar char="q"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</a:rPr>
              <a:t>CSOS is expecting its first income of CSOS Levies from Community Schemes at the end of March 2017.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80329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SITUATIONAL ANALYSIS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15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MANDATE, Strategic objectives and </a:t>
            </a:r>
            <a:r>
              <a:rPr lang="en-US" dirty="0" err="1"/>
              <a:t>programmes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Mr. Themba Mthethwa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47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2371054"/>
              </p:ext>
            </p:extLst>
          </p:nvPr>
        </p:nvGraphicFramePr>
        <p:xfrm>
          <a:off x="457200" y="273424"/>
          <a:ext cx="8229600" cy="566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901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2606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STRATEGIC OBJECTIVES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0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0325880"/>
              </p:ext>
            </p:extLst>
          </p:nvPr>
        </p:nvGraphicFramePr>
        <p:xfrm>
          <a:off x="457200" y="1464813"/>
          <a:ext cx="8229600" cy="430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430">
                  <a:extLst>
                    <a:ext uri="{9D8B030D-6E8A-4147-A177-3AD203B41FA5}">
                      <a16:colId xmlns="" xmlns:a16="http://schemas.microsoft.com/office/drawing/2014/main" val="359264698"/>
                    </a:ext>
                  </a:extLst>
                </a:gridCol>
                <a:gridCol w="5564170">
                  <a:extLst>
                    <a:ext uri="{9D8B030D-6E8A-4147-A177-3AD203B41FA5}">
                      <a16:colId xmlns="" xmlns:a16="http://schemas.microsoft.com/office/drawing/2014/main" val="4239374565"/>
                    </a:ext>
                  </a:extLst>
                </a:gridCol>
              </a:tblGrid>
              <a:tr h="396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PROGRAMME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STRATEGIC OBJECTIVES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7545839"/>
                  </a:ext>
                </a:extLst>
              </a:tr>
              <a:tr h="10136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Administration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Ensure that CSOS is an efficient, effective and sustainable </a:t>
                      </a:r>
                      <a:r>
                        <a:rPr lang="en-US" sz="1600" dirty="0" err="1">
                          <a:effectLst/>
                        </a:rPr>
                        <a:t>organisation</a:t>
                      </a:r>
                      <a:r>
                        <a:rPr lang="en-US" sz="1600" dirty="0">
                          <a:effectLst/>
                        </a:rPr>
                        <a:t>  (</a:t>
                      </a:r>
                      <a:r>
                        <a:rPr lang="en-US" sz="1600" b="1" dirty="0">
                          <a:effectLst/>
                        </a:rPr>
                        <a:t>SO3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1053517"/>
                  </a:ext>
                </a:extLst>
              </a:tr>
              <a:tr h="2039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Regulation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Provide a dispute resolution service to Community schemes in South Africa (</a:t>
                      </a:r>
                      <a:r>
                        <a:rPr lang="en-US" sz="1600" b="1" dirty="0">
                          <a:effectLst/>
                        </a:rPr>
                        <a:t>SO1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Take custody and control of Community Schemes' governance documentation (</a:t>
                      </a:r>
                      <a:r>
                        <a:rPr lang="en-US" sz="1600" b="1" dirty="0">
                          <a:effectLst/>
                        </a:rPr>
                        <a:t>SO2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Promote good governance in Sectional Titles and other Community Schemes(</a:t>
                      </a:r>
                      <a:r>
                        <a:rPr lang="en-US" sz="1600" b="1" dirty="0">
                          <a:effectLst/>
                        </a:rPr>
                        <a:t>SO4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61815472"/>
                  </a:ext>
                </a:extLst>
              </a:tr>
              <a:tr h="857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Education and Training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70485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600" dirty="0">
                          <a:effectLst/>
                        </a:rPr>
                        <a:t>Provide stakeholder training, consumer education and public outreach </a:t>
                      </a:r>
                      <a:r>
                        <a:rPr lang="en-US" sz="1600" dirty="0" err="1">
                          <a:effectLst/>
                        </a:rPr>
                        <a:t>programmes</a:t>
                      </a:r>
                      <a:r>
                        <a:rPr lang="en-US" sz="1600" dirty="0">
                          <a:effectLst/>
                        </a:rPr>
                        <a:t> on Community Schemes in South Africa (</a:t>
                      </a:r>
                      <a:r>
                        <a:rPr lang="en-US" sz="1600" b="1" dirty="0">
                          <a:effectLst/>
                        </a:rPr>
                        <a:t>SO5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822742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9E7B-CB17-0B4A-B4E1-5196650445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PROGRAMMES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6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25" y="18032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WHAT IS A COMMUNITY SCHEME?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825" y="6419654"/>
            <a:ext cx="452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dirty="0"/>
              <a:t>03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5791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STRATEGIC FOCUS AREAS AND GOALS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2521268"/>
              </p:ext>
            </p:extLst>
          </p:nvPr>
        </p:nvGraphicFramePr>
        <p:xfrm>
          <a:off x="457200" y="1348834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942662233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434304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Strategic</a:t>
                      </a:r>
                      <a:r>
                        <a:rPr lang="en-ZA" baseline="0" dirty="0"/>
                        <a:t> Focus Areas -  (</a:t>
                      </a:r>
                      <a:r>
                        <a:rPr lang="en-ZA" i="1" baseline="0" dirty="0"/>
                        <a:t>What we are going to focus on</a:t>
                      </a:r>
                      <a:r>
                        <a:rPr lang="en-ZA" baseline="0" dirty="0"/>
                        <a:t>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Strategy Goal – (</a:t>
                      </a:r>
                      <a:r>
                        <a:rPr lang="en-ZA" i="1" dirty="0"/>
                        <a:t>how we</a:t>
                      </a:r>
                      <a:r>
                        <a:rPr lang="en-ZA" i="1" baseline="0" dirty="0"/>
                        <a:t> are going to gauge progress</a:t>
                      </a:r>
                      <a:r>
                        <a:rPr lang="en-ZA" baseline="0" dirty="0"/>
                        <a:t>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246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Dispute Resolution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Resolving Community Schemes disputes at </a:t>
                      </a:r>
                      <a:r>
                        <a:rPr lang="en-ZA" b="1" dirty="0"/>
                        <a:t>ALL</a:t>
                      </a:r>
                      <a:r>
                        <a:rPr lang="en-ZA" dirty="0"/>
                        <a:t> levels of the CSOS Dispute Resolution Model (Incl.</a:t>
                      </a:r>
                      <a:r>
                        <a:rPr lang="en-ZA" baseline="0" dirty="0"/>
                        <a:t> Adjudication)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425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Schemes Governance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Assume custody</a:t>
                      </a:r>
                      <a:r>
                        <a:rPr lang="en-ZA" b="1" baseline="0" dirty="0"/>
                        <a:t> </a:t>
                      </a:r>
                      <a:r>
                        <a:rPr lang="en-ZA" baseline="0" dirty="0"/>
                        <a:t>of Community Schemes Governance Documentation. All new developments also registered with CSOS.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225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Sustainability</a:t>
                      </a:r>
                      <a:r>
                        <a:rPr lang="en-ZA" baseline="0" dirty="0"/>
                        <a:t> and Efficiency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/>
                        <a:t>Collect CSOS Levies </a:t>
                      </a:r>
                      <a:r>
                        <a:rPr lang="en-ZA" dirty="0"/>
                        <a:t>from Community Schemes to ensure sustainability</a:t>
                      </a:r>
                      <a:r>
                        <a:rPr lang="en-ZA" baseline="0" dirty="0"/>
                        <a:t> of the organisation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628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Good Governance within Schemes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Provide</a:t>
                      </a:r>
                      <a:r>
                        <a:rPr lang="en-ZA" baseline="0" dirty="0"/>
                        <a:t> </a:t>
                      </a:r>
                      <a:r>
                        <a:rPr lang="en-ZA" b="1" baseline="0" dirty="0"/>
                        <a:t>quality assurance </a:t>
                      </a:r>
                      <a:r>
                        <a:rPr lang="en-ZA" baseline="0" dirty="0"/>
                        <a:t>of all of schemes </a:t>
                      </a:r>
                      <a:r>
                        <a:rPr lang="en-ZA" b="1" baseline="0" dirty="0"/>
                        <a:t>documentation</a:t>
                      </a:r>
                      <a:r>
                        <a:rPr lang="en-ZA" baseline="0" dirty="0"/>
                        <a:t> through the registration process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94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Training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Continue with </a:t>
                      </a:r>
                      <a:r>
                        <a:rPr lang="en-ZA" b="1" dirty="0"/>
                        <a:t>stakeholder engagement </a:t>
                      </a:r>
                      <a:r>
                        <a:rPr lang="en-ZA" dirty="0"/>
                        <a:t>and role</a:t>
                      </a:r>
                      <a:r>
                        <a:rPr lang="en-ZA" baseline="0" dirty="0"/>
                        <a:t> out public outreach and </a:t>
                      </a:r>
                      <a:r>
                        <a:rPr lang="en-ZA" b="1" baseline="0" dirty="0"/>
                        <a:t>awareness activations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56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780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37455</TotalTime>
  <Words>2241</Words>
  <Application>Microsoft Office PowerPoint</Application>
  <PresentationFormat>On-screen Show (4:3)</PresentationFormat>
  <Paragraphs>720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Contents</vt:lpstr>
      <vt:lpstr>OPENING REMARKS AND SITUATIONAL ANALYSIS  Rev. Dr. Vukile Mehana</vt:lpstr>
      <vt:lpstr>WHAT IS A COMMUNITY SCHEME?</vt:lpstr>
      <vt:lpstr>MANDATE, Strategic objectives and programmes  Mr. Themba Mthethwa</vt:lpstr>
      <vt:lpstr>Slide 6</vt:lpstr>
      <vt:lpstr>Slide 7</vt:lpstr>
      <vt:lpstr>Slide 8</vt:lpstr>
      <vt:lpstr>WHAT IS A COMMUNITY SCHEME?</vt:lpstr>
      <vt:lpstr>Focus areas and performance indicators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WHAT IS A COMMUNITY SCHEME?</vt:lpstr>
      <vt:lpstr>Budget   Mr. Themba Mabuya (CFO)</vt:lpstr>
      <vt:lpstr>Slide 19</vt:lpstr>
      <vt:lpstr>Slide 20</vt:lpstr>
      <vt:lpstr>Slide 21</vt:lpstr>
      <vt:lpstr>Slide 22</vt:lpstr>
      <vt:lpstr>Slide 23</vt:lpstr>
    </vt:vector>
  </TitlesOfParts>
  <Company>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2lani Sebenzile</dc:creator>
  <cp:lastModifiedBy>PUMZA</cp:lastModifiedBy>
  <cp:revision>408</cp:revision>
  <cp:lastPrinted>2016-11-09T13:39:11Z</cp:lastPrinted>
  <dcterms:created xsi:type="dcterms:W3CDTF">2015-05-19T09:35:14Z</dcterms:created>
  <dcterms:modified xsi:type="dcterms:W3CDTF">2017-03-29T08:33:02Z</dcterms:modified>
</cp:coreProperties>
</file>