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60" r:id="rId4"/>
    <p:sldId id="363" r:id="rId5"/>
    <p:sldId id="362" r:id="rId6"/>
    <p:sldId id="367" r:id="rId7"/>
    <p:sldId id="290" r:id="rId8"/>
    <p:sldId id="292" r:id="rId9"/>
    <p:sldId id="293" r:id="rId10"/>
    <p:sldId id="294" r:id="rId11"/>
    <p:sldId id="261" r:id="rId12"/>
    <p:sldId id="371" r:id="rId13"/>
    <p:sldId id="372" r:id="rId14"/>
    <p:sldId id="373" r:id="rId15"/>
    <p:sldId id="370" r:id="rId16"/>
    <p:sldId id="298" r:id="rId17"/>
    <p:sldId id="299" r:id="rId18"/>
    <p:sldId id="300" r:id="rId19"/>
    <p:sldId id="378" r:id="rId20"/>
    <p:sldId id="269" r:id="rId21"/>
    <p:sldId id="282" r:id="rId22"/>
    <p:sldId id="287" r:id="rId23"/>
    <p:sldId id="283" r:id="rId24"/>
    <p:sldId id="284" r:id="rId25"/>
    <p:sldId id="285" r:id="rId26"/>
    <p:sldId id="286" r:id="rId27"/>
    <p:sldId id="277" r:id="rId28"/>
    <p:sldId id="278" r:id="rId29"/>
    <p:sldId id="279" r:id="rId30"/>
    <p:sldId id="281" r:id="rId31"/>
    <p:sldId id="376" r:id="rId32"/>
    <p:sldId id="377" r:id="rId33"/>
    <p:sldId id="27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56"/>
      </p:cViewPr>
      <p:guideLst>
        <p:guide orient="horz" pos="2160"/>
        <p:guide pos="2880"/>
      </p:guideLst>
    </p:cSldViewPr>
  </p:slideViewPr>
  <p:notesTextViewPr>
    <p:cViewPr>
      <p:scale>
        <a:sx n="1" d="1"/>
        <a:sy n="1" d="1"/>
      </p:scale>
      <p:origin x="0" y="0"/>
    </p:cViewPr>
  </p:notesTextViewPr>
  <p:sorterViewPr>
    <p:cViewPr>
      <p:scale>
        <a:sx n="100" d="100"/>
        <a:sy n="100" d="100"/>
      </p:scale>
      <p:origin x="0" y="7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Excel_Worksheet3.xlsx"/><Relationship Id="rId1" Type="http://schemas.openxmlformats.org/officeDocument/2006/relationships/themeOverride" Target="../theme/themeOverride1.xml"/><Relationship Id="rId4"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4525484187964749"/>
          <c:w val="0.81781496062992121"/>
          <c:h val="0.7547451881014875"/>
        </c:manualLayout>
      </c:layout>
      <c:pie3DChart>
        <c:varyColors val="1"/>
        <c:ser>
          <c:idx val="0"/>
          <c:order val="0"/>
          <c:tx>
            <c:strRef>
              <c:f>Sheet1!$C$12</c:f>
              <c:strCache>
                <c:ptCount val="1"/>
                <c:pt idx="0">
                  <c:v>2017/18</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Sheet1!$B$13:$B$15</c:f>
              <c:strCache>
                <c:ptCount val="3"/>
                <c:pt idx="0">
                  <c:v>HFRG</c:v>
                </c:pt>
                <c:pt idx="1">
                  <c:v>ES</c:v>
                </c:pt>
                <c:pt idx="2">
                  <c:v>EPWP</c:v>
                </c:pt>
              </c:strCache>
            </c:strRef>
          </c:cat>
          <c:val>
            <c:numRef>
              <c:f>Sheet1!$C$13:$C$15</c:f>
              <c:numCache>
                <c:formatCode>_ "R"\ * #,##0_ ;_ "R"\ * \-#,##0_ ;_ "R"\ * "-"??_ ;_ @_ </c:formatCode>
                <c:ptCount val="3"/>
                <c:pt idx="0">
                  <c:v>890665</c:v>
                </c:pt>
                <c:pt idx="1">
                  <c:v>709112</c:v>
                </c:pt>
                <c:pt idx="2">
                  <c:v>2000</c:v>
                </c:pt>
              </c:numCache>
            </c:numRef>
          </c:val>
        </c:ser>
        <c:dLbls>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4525484187964749"/>
          <c:w val="0.81781496062992121"/>
          <c:h val="0.7547451881014875"/>
        </c:manualLayout>
      </c:layout>
      <c:pie3DChart>
        <c:varyColors val="1"/>
        <c:ser>
          <c:idx val="0"/>
          <c:order val="0"/>
          <c:tx>
            <c:strRef>
              <c:f>Sheet1!$C$12</c:f>
              <c:strCache>
                <c:ptCount val="1"/>
                <c:pt idx="0">
                  <c:v>2017/18</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Sheet1!$B$13:$B$15</c:f>
              <c:strCache>
                <c:ptCount val="3"/>
                <c:pt idx="0">
                  <c:v>HFRG</c:v>
                </c:pt>
                <c:pt idx="1">
                  <c:v>ES</c:v>
                </c:pt>
                <c:pt idx="2">
                  <c:v>EPWP</c:v>
                </c:pt>
              </c:strCache>
            </c:strRef>
          </c:cat>
          <c:val>
            <c:numRef>
              <c:f>Sheet1!$C$13:$C$15</c:f>
              <c:numCache>
                <c:formatCode>_ "R"\ * #,##0_ ;_ "R"\ * \-#,##0_ ;_ "R"\ * "-"??_ ;_ @_ </c:formatCode>
                <c:ptCount val="3"/>
                <c:pt idx="0">
                  <c:v>890665</c:v>
                </c:pt>
                <c:pt idx="1">
                  <c:v>709112</c:v>
                </c:pt>
                <c:pt idx="2">
                  <c:v>2000</c:v>
                </c:pt>
              </c:numCache>
            </c:numRef>
          </c:val>
        </c:ser>
        <c:dLbls>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n-ZA"/>
              <a:t>2017/18</a:t>
            </a:r>
            <a:r>
              <a:rPr lang="en-ZA" baseline="0"/>
              <a:t> MTEF ALLOCATION</a:t>
            </a:r>
            <a:endParaRPr lang="en-ZA"/>
          </a:p>
        </c:rich>
      </c:tx>
      <c:overlay val="0"/>
      <c:spPr>
        <a:noFill/>
        <a:ln>
          <a:noFill/>
        </a:ln>
        <a:effectLst/>
      </c:spPr>
    </c:title>
    <c:autoTitleDeleted val="0"/>
    <c:plotArea>
      <c:layout/>
      <c:lineChart>
        <c:grouping val="standard"/>
        <c:varyColors val="0"/>
        <c:ser>
          <c:idx val="0"/>
          <c:order val="0"/>
          <c:tx>
            <c:strRef>
              <c:f>Sheet1!$B$7</c:f>
              <c:strCache>
                <c:ptCount val="1"/>
                <c:pt idx="0">
                  <c:v>HFRG</c:v>
                </c:pt>
              </c:strCache>
            </c:strRef>
          </c:tx>
          <c:spPr>
            <a:ln w="22225" cap="rnd">
              <a:solidFill>
                <a:schemeClr val="accent1"/>
              </a:solidFill>
            </a:ln>
            <a:effectLst>
              <a:glow rad="139700">
                <a:schemeClr val="accent1">
                  <a:satMod val="175000"/>
                  <a:alpha val="14000"/>
                </a:schemeClr>
              </a:glo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Sheet1!$C$6:$F$6</c:f>
              <c:strCache>
                <c:ptCount val="4"/>
                <c:pt idx="0">
                  <c:v>2016/17</c:v>
                </c:pt>
                <c:pt idx="1">
                  <c:v>2017/18</c:v>
                </c:pt>
                <c:pt idx="2">
                  <c:v>2018/19</c:v>
                </c:pt>
                <c:pt idx="3">
                  <c:v>2019/20</c:v>
                </c:pt>
              </c:strCache>
            </c:strRef>
          </c:cat>
          <c:val>
            <c:numRef>
              <c:f>Sheet1!$C$7:$F$7</c:f>
              <c:numCache>
                <c:formatCode>_ "R"\ * #,##0_ ;_ "R"\ * \-#,##0_ ;_ "R"\ * "-"??_ ;_ @_ </c:formatCode>
                <c:ptCount val="4"/>
                <c:pt idx="0">
                  <c:v>777818</c:v>
                </c:pt>
                <c:pt idx="1">
                  <c:v>890665</c:v>
                </c:pt>
                <c:pt idx="2">
                  <c:v>845975</c:v>
                </c:pt>
                <c:pt idx="3">
                  <c:v>893350</c:v>
                </c:pt>
              </c:numCache>
            </c:numRef>
          </c:val>
          <c:smooth val="0"/>
        </c:ser>
        <c:ser>
          <c:idx val="1"/>
          <c:order val="1"/>
          <c:tx>
            <c:strRef>
              <c:f>Sheet1!$B$8</c:f>
              <c:strCache>
                <c:ptCount val="1"/>
                <c:pt idx="0">
                  <c:v>ES</c:v>
                </c:pt>
              </c:strCache>
            </c:strRef>
          </c:tx>
          <c:spPr>
            <a:ln w="22225" cap="rnd">
              <a:solidFill>
                <a:schemeClr val="accent2"/>
              </a:solidFill>
            </a:ln>
            <a:effectLst>
              <a:glow rad="139700">
                <a:schemeClr val="accent2">
                  <a:satMod val="175000"/>
                  <a:alpha val="14000"/>
                </a:schemeClr>
              </a:glo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Sheet1!$C$6:$F$6</c:f>
              <c:strCache>
                <c:ptCount val="4"/>
                <c:pt idx="0">
                  <c:v>2016/17</c:v>
                </c:pt>
                <c:pt idx="1">
                  <c:v>2017/18</c:v>
                </c:pt>
                <c:pt idx="2">
                  <c:v>2018/19</c:v>
                </c:pt>
                <c:pt idx="3">
                  <c:v>2019/20</c:v>
                </c:pt>
              </c:strCache>
            </c:strRef>
          </c:cat>
          <c:val>
            <c:numRef>
              <c:f>Sheet1!$C$8:$F$8</c:f>
              <c:numCache>
                <c:formatCode>_ "R"\ * #,##0_ ;_ "R"\ * \-#,##0_ ;_ "R"\ * "-"??_ ;_ @_ </c:formatCode>
                <c:ptCount val="4"/>
                <c:pt idx="0">
                  <c:v>1221550</c:v>
                </c:pt>
                <c:pt idx="1">
                  <c:v>709112</c:v>
                </c:pt>
                <c:pt idx="2">
                  <c:v>19800</c:v>
                </c:pt>
                <c:pt idx="3">
                  <c:v>20988</c:v>
                </c:pt>
              </c:numCache>
            </c:numRef>
          </c:val>
          <c:smooth val="0"/>
        </c:ser>
        <c:ser>
          <c:idx val="2"/>
          <c:order val="2"/>
          <c:tx>
            <c:strRef>
              <c:f>Sheet1!$B$9</c:f>
              <c:strCache>
                <c:ptCount val="1"/>
                <c:pt idx="0">
                  <c:v>EPWP</c:v>
                </c:pt>
              </c:strCache>
            </c:strRef>
          </c:tx>
          <c:spPr>
            <a:ln w="22225" cap="rnd">
              <a:solidFill>
                <a:schemeClr val="accent3"/>
              </a:solidFill>
            </a:ln>
            <a:effectLst>
              <a:glow rad="139700">
                <a:schemeClr val="accent3">
                  <a:satMod val="175000"/>
                  <a:alpha val="14000"/>
                </a:schemeClr>
              </a:glow>
            </a:effectLst>
          </c:spPr>
          <c:marker>
            <c:symbol val="none"/>
          </c:marker>
          <c:cat>
            <c:strRef>
              <c:f>Sheet1!$C$6:$F$6</c:f>
              <c:strCache>
                <c:ptCount val="4"/>
                <c:pt idx="0">
                  <c:v>2016/17</c:v>
                </c:pt>
                <c:pt idx="1">
                  <c:v>2017/18</c:v>
                </c:pt>
                <c:pt idx="2">
                  <c:v>2018/19</c:v>
                </c:pt>
                <c:pt idx="3">
                  <c:v>2019/20</c:v>
                </c:pt>
              </c:strCache>
            </c:strRef>
          </c:cat>
          <c:val>
            <c:numRef>
              <c:f>Sheet1!$C$9:$F$9</c:f>
              <c:numCache>
                <c:formatCode>_ "R"\ * #,##0_ ;_ "R"\ * \-#,##0_ ;_ "R"\ * "-"??_ ;_ @_ </c:formatCode>
                <c:ptCount val="4"/>
                <c:pt idx="0">
                  <c:v>2000</c:v>
                </c:pt>
                <c:pt idx="1">
                  <c:v>2000</c:v>
                </c:pt>
                <c:pt idx="2">
                  <c:v>0</c:v>
                </c:pt>
                <c:pt idx="3">
                  <c:v>0</c:v>
                </c:pt>
              </c:numCache>
            </c:numRef>
          </c:val>
          <c:smooth val="0"/>
        </c:ser>
        <c:dLbls>
          <c:showLegendKey val="0"/>
          <c:showVal val="0"/>
          <c:showCatName val="0"/>
          <c:showSerName val="0"/>
          <c:showPercent val="0"/>
          <c:showBubbleSize val="0"/>
        </c:dLbls>
        <c:marker val="1"/>
        <c:smooth val="0"/>
        <c:axId val="123683584"/>
        <c:axId val="123685120"/>
      </c:lineChart>
      <c:catAx>
        <c:axId val="123683584"/>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3685120"/>
        <c:crosses val="autoZero"/>
        <c:auto val="1"/>
        <c:lblAlgn val="ctr"/>
        <c:lblOffset val="100"/>
        <c:noMultiLvlLbl val="0"/>
      </c:catAx>
      <c:valAx>
        <c:axId val="1236851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_ &quot;R&quot;\ * #,##0_ ;_ &quot;R&quot;\ * \-#,##0_ ;_ &quot;R&quot;\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2368358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A47A2-7EBE-4698-A298-AFB5D47D5CEE}" type="doc">
      <dgm:prSet loTypeId="urn:microsoft.com/office/officeart/2005/8/layout/pyramid1" loCatId="pyramid" qsTypeId="urn:microsoft.com/office/officeart/2005/8/quickstyle/simple1" qsCatId="simple" csTypeId="urn:microsoft.com/office/officeart/2005/8/colors/accent1_2" csCatId="accent1" phldr="1"/>
      <dgm:spPr/>
    </dgm:pt>
    <dgm:pt modelId="{F6F6584B-DD83-4DCB-9CDD-573C0324CBCE}">
      <dgm:prSet phldrT="[Text]" custT="1"/>
      <dgm:spPr/>
      <dgm:t>
        <a:bodyPr/>
        <a:lstStyle/>
        <a:p>
          <a:r>
            <a:rPr lang="en-ZA" sz="1000" dirty="0" smtClean="0"/>
            <a:t>Identification</a:t>
          </a:r>
          <a:endParaRPr lang="en-ZA" sz="1000" dirty="0"/>
        </a:p>
      </dgm:t>
    </dgm:pt>
    <dgm:pt modelId="{76E8B310-B296-4892-A62F-E5E387D08AA5}" type="parTrans" cxnId="{165357CA-868E-4443-B717-E7356B0D50AD}">
      <dgm:prSet/>
      <dgm:spPr/>
      <dgm:t>
        <a:bodyPr/>
        <a:lstStyle/>
        <a:p>
          <a:endParaRPr lang="en-ZA"/>
        </a:p>
      </dgm:t>
    </dgm:pt>
    <dgm:pt modelId="{F1C9A049-4660-4033-8702-1B9E4CB1F417}" type="sibTrans" cxnId="{165357CA-868E-4443-B717-E7356B0D50AD}">
      <dgm:prSet/>
      <dgm:spPr/>
      <dgm:t>
        <a:bodyPr/>
        <a:lstStyle/>
        <a:p>
          <a:endParaRPr lang="en-ZA"/>
        </a:p>
      </dgm:t>
    </dgm:pt>
    <dgm:pt modelId="{BC670B04-5802-4EFE-8A5B-65C944E971F5}">
      <dgm:prSet phldrT="[Text]"/>
      <dgm:spPr/>
      <dgm:t>
        <a:bodyPr/>
        <a:lstStyle/>
        <a:p>
          <a:r>
            <a:rPr lang="en-ZA" dirty="0" smtClean="0"/>
            <a:t> Projects on Planning</a:t>
          </a:r>
          <a:endParaRPr lang="en-ZA" dirty="0"/>
        </a:p>
      </dgm:t>
    </dgm:pt>
    <dgm:pt modelId="{7E2DA8C8-0A32-4C10-95AC-3B7D49FCC73A}" type="parTrans" cxnId="{45671945-3368-485D-BBA8-15435A021EDD}">
      <dgm:prSet/>
      <dgm:spPr/>
      <dgm:t>
        <a:bodyPr/>
        <a:lstStyle/>
        <a:p>
          <a:endParaRPr lang="en-ZA"/>
        </a:p>
      </dgm:t>
    </dgm:pt>
    <dgm:pt modelId="{7E791D08-B34E-4ACD-BAC7-3C0B5DD9D47E}" type="sibTrans" cxnId="{45671945-3368-485D-BBA8-15435A021EDD}">
      <dgm:prSet/>
      <dgm:spPr/>
      <dgm:t>
        <a:bodyPr/>
        <a:lstStyle/>
        <a:p>
          <a:endParaRPr lang="en-ZA"/>
        </a:p>
      </dgm:t>
    </dgm:pt>
    <dgm:pt modelId="{D1A551EC-F8E9-4FAC-A102-FE1A58813FD2}">
      <dgm:prSet phldrT="[Text]"/>
      <dgm:spPr/>
      <dgm:t>
        <a:bodyPr/>
        <a:lstStyle/>
        <a:p>
          <a:r>
            <a:rPr lang="en-ZA" dirty="0" smtClean="0"/>
            <a:t>Projects on Construction</a:t>
          </a:r>
          <a:endParaRPr lang="en-ZA" dirty="0"/>
        </a:p>
      </dgm:t>
    </dgm:pt>
    <dgm:pt modelId="{AB2BB9D9-33C7-486C-AAF5-2BC5FDEB2CA9}" type="parTrans" cxnId="{24BDF8AD-1900-4E0C-94E2-6241324A8608}">
      <dgm:prSet/>
      <dgm:spPr/>
      <dgm:t>
        <a:bodyPr/>
        <a:lstStyle/>
        <a:p>
          <a:endParaRPr lang="en-ZA"/>
        </a:p>
      </dgm:t>
    </dgm:pt>
    <dgm:pt modelId="{45219431-8E59-4AC6-8121-845C54CBBB78}" type="sibTrans" cxnId="{24BDF8AD-1900-4E0C-94E2-6241324A8608}">
      <dgm:prSet/>
      <dgm:spPr/>
      <dgm:t>
        <a:bodyPr/>
        <a:lstStyle/>
        <a:p>
          <a:endParaRPr lang="en-ZA"/>
        </a:p>
      </dgm:t>
    </dgm:pt>
    <dgm:pt modelId="{8FBE260F-7A45-44B3-8C98-6BAB9E4DFF35}">
      <dgm:prSet/>
      <dgm:spPr/>
      <dgm:t>
        <a:bodyPr/>
        <a:lstStyle/>
        <a:p>
          <a:r>
            <a:rPr lang="en-ZA" dirty="0" smtClean="0"/>
            <a:t>Projects on Tender</a:t>
          </a:r>
          <a:endParaRPr lang="en-ZA" dirty="0"/>
        </a:p>
      </dgm:t>
    </dgm:pt>
    <dgm:pt modelId="{0D536947-FFBF-4476-A9E4-13855A9D773A}" type="parTrans" cxnId="{5D434011-8820-464D-958D-B9295B062FFC}">
      <dgm:prSet/>
      <dgm:spPr/>
      <dgm:t>
        <a:bodyPr/>
        <a:lstStyle/>
        <a:p>
          <a:endParaRPr lang="en-ZA"/>
        </a:p>
      </dgm:t>
    </dgm:pt>
    <dgm:pt modelId="{DB02FDC9-DF18-4991-B72B-98EB80A9A9B1}" type="sibTrans" cxnId="{5D434011-8820-464D-958D-B9295B062FFC}">
      <dgm:prSet/>
      <dgm:spPr/>
      <dgm:t>
        <a:bodyPr/>
        <a:lstStyle/>
        <a:p>
          <a:endParaRPr lang="en-ZA"/>
        </a:p>
      </dgm:t>
    </dgm:pt>
    <dgm:pt modelId="{32BC39B0-3D1B-4BE6-9FCC-90E049F3D7C5}">
      <dgm:prSet/>
      <dgm:spPr/>
      <dgm:t>
        <a:bodyPr/>
        <a:lstStyle/>
        <a:p>
          <a:r>
            <a:rPr lang="en-ZA" dirty="0" smtClean="0"/>
            <a:t>Projects on Design</a:t>
          </a:r>
          <a:endParaRPr lang="en-ZA" dirty="0"/>
        </a:p>
      </dgm:t>
    </dgm:pt>
    <dgm:pt modelId="{824DB97F-76AE-467F-8679-D9DDC657997D}" type="parTrans" cxnId="{66394087-D026-49C4-AD6A-B08ADE674C6F}">
      <dgm:prSet/>
      <dgm:spPr/>
      <dgm:t>
        <a:bodyPr/>
        <a:lstStyle/>
        <a:p>
          <a:endParaRPr lang="en-ZA"/>
        </a:p>
      </dgm:t>
    </dgm:pt>
    <dgm:pt modelId="{4BB0B7D4-93FF-46F0-B33A-3CC5FC81FBD0}" type="sibTrans" cxnId="{66394087-D026-49C4-AD6A-B08ADE674C6F}">
      <dgm:prSet/>
      <dgm:spPr/>
      <dgm:t>
        <a:bodyPr/>
        <a:lstStyle/>
        <a:p>
          <a:endParaRPr lang="en-ZA"/>
        </a:p>
      </dgm:t>
    </dgm:pt>
    <dgm:pt modelId="{DF424CDD-3C94-4C88-8564-53DD6EA1567C}" type="pres">
      <dgm:prSet presAssocID="{494A47A2-7EBE-4698-A298-AFB5D47D5CEE}" presName="Name0" presStyleCnt="0">
        <dgm:presLayoutVars>
          <dgm:dir/>
          <dgm:animLvl val="lvl"/>
          <dgm:resizeHandles val="exact"/>
        </dgm:presLayoutVars>
      </dgm:prSet>
      <dgm:spPr/>
    </dgm:pt>
    <dgm:pt modelId="{693CC95B-2BE8-4F23-9250-5320B397545D}" type="pres">
      <dgm:prSet presAssocID="{F6F6584B-DD83-4DCB-9CDD-573C0324CBCE}" presName="Name8" presStyleCnt="0"/>
      <dgm:spPr/>
    </dgm:pt>
    <dgm:pt modelId="{EA693108-6E67-4BBC-9688-A9C0C4EDBC8C}" type="pres">
      <dgm:prSet presAssocID="{F6F6584B-DD83-4DCB-9CDD-573C0324CBCE}" presName="level" presStyleLbl="node1" presStyleIdx="0" presStyleCnt="5">
        <dgm:presLayoutVars>
          <dgm:chMax val="1"/>
          <dgm:bulletEnabled val="1"/>
        </dgm:presLayoutVars>
      </dgm:prSet>
      <dgm:spPr/>
      <dgm:t>
        <a:bodyPr/>
        <a:lstStyle/>
        <a:p>
          <a:endParaRPr lang="en-ZA"/>
        </a:p>
      </dgm:t>
    </dgm:pt>
    <dgm:pt modelId="{637D50B7-DEDB-46A7-83C8-977FB78943B2}" type="pres">
      <dgm:prSet presAssocID="{F6F6584B-DD83-4DCB-9CDD-573C0324CBCE}" presName="levelTx" presStyleLbl="revTx" presStyleIdx="0" presStyleCnt="0">
        <dgm:presLayoutVars>
          <dgm:chMax val="1"/>
          <dgm:bulletEnabled val="1"/>
        </dgm:presLayoutVars>
      </dgm:prSet>
      <dgm:spPr/>
      <dgm:t>
        <a:bodyPr/>
        <a:lstStyle/>
        <a:p>
          <a:endParaRPr lang="en-ZA"/>
        </a:p>
      </dgm:t>
    </dgm:pt>
    <dgm:pt modelId="{01B44F1A-532A-48E7-8993-D3B803587B0C}" type="pres">
      <dgm:prSet presAssocID="{BC670B04-5802-4EFE-8A5B-65C944E971F5}" presName="Name8" presStyleCnt="0"/>
      <dgm:spPr/>
    </dgm:pt>
    <dgm:pt modelId="{A0434F65-1337-4B06-BF1B-872635F17567}" type="pres">
      <dgm:prSet presAssocID="{BC670B04-5802-4EFE-8A5B-65C944E971F5}" presName="level" presStyleLbl="node1" presStyleIdx="1" presStyleCnt="5">
        <dgm:presLayoutVars>
          <dgm:chMax val="1"/>
          <dgm:bulletEnabled val="1"/>
        </dgm:presLayoutVars>
      </dgm:prSet>
      <dgm:spPr/>
      <dgm:t>
        <a:bodyPr/>
        <a:lstStyle/>
        <a:p>
          <a:endParaRPr lang="en-ZA"/>
        </a:p>
      </dgm:t>
    </dgm:pt>
    <dgm:pt modelId="{BD680427-BB2D-4D18-8B90-2D437A004E58}" type="pres">
      <dgm:prSet presAssocID="{BC670B04-5802-4EFE-8A5B-65C944E971F5}" presName="levelTx" presStyleLbl="revTx" presStyleIdx="0" presStyleCnt="0">
        <dgm:presLayoutVars>
          <dgm:chMax val="1"/>
          <dgm:bulletEnabled val="1"/>
        </dgm:presLayoutVars>
      </dgm:prSet>
      <dgm:spPr/>
      <dgm:t>
        <a:bodyPr/>
        <a:lstStyle/>
        <a:p>
          <a:endParaRPr lang="en-ZA"/>
        </a:p>
      </dgm:t>
    </dgm:pt>
    <dgm:pt modelId="{0AE2032D-9F31-4B3A-BF3D-26F0295622D0}" type="pres">
      <dgm:prSet presAssocID="{32BC39B0-3D1B-4BE6-9FCC-90E049F3D7C5}" presName="Name8" presStyleCnt="0"/>
      <dgm:spPr/>
    </dgm:pt>
    <dgm:pt modelId="{57397104-488B-44CF-BE4D-35D38F4902A5}" type="pres">
      <dgm:prSet presAssocID="{32BC39B0-3D1B-4BE6-9FCC-90E049F3D7C5}" presName="level" presStyleLbl="node1" presStyleIdx="2" presStyleCnt="5">
        <dgm:presLayoutVars>
          <dgm:chMax val="1"/>
          <dgm:bulletEnabled val="1"/>
        </dgm:presLayoutVars>
      </dgm:prSet>
      <dgm:spPr/>
      <dgm:t>
        <a:bodyPr/>
        <a:lstStyle/>
        <a:p>
          <a:endParaRPr lang="en-ZA"/>
        </a:p>
      </dgm:t>
    </dgm:pt>
    <dgm:pt modelId="{164A5281-6575-4ADF-9A3A-BC2159ACACBC}" type="pres">
      <dgm:prSet presAssocID="{32BC39B0-3D1B-4BE6-9FCC-90E049F3D7C5}" presName="levelTx" presStyleLbl="revTx" presStyleIdx="0" presStyleCnt="0">
        <dgm:presLayoutVars>
          <dgm:chMax val="1"/>
          <dgm:bulletEnabled val="1"/>
        </dgm:presLayoutVars>
      </dgm:prSet>
      <dgm:spPr/>
      <dgm:t>
        <a:bodyPr/>
        <a:lstStyle/>
        <a:p>
          <a:endParaRPr lang="en-ZA"/>
        </a:p>
      </dgm:t>
    </dgm:pt>
    <dgm:pt modelId="{0A23118D-0B49-4FEF-8C10-1628516A44A9}" type="pres">
      <dgm:prSet presAssocID="{8FBE260F-7A45-44B3-8C98-6BAB9E4DFF35}" presName="Name8" presStyleCnt="0"/>
      <dgm:spPr/>
    </dgm:pt>
    <dgm:pt modelId="{2D7F9937-1D51-45DE-8AB8-A68D28B54E9E}" type="pres">
      <dgm:prSet presAssocID="{8FBE260F-7A45-44B3-8C98-6BAB9E4DFF35}" presName="level" presStyleLbl="node1" presStyleIdx="3" presStyleCnt="5">
        <dgm:presLayoutVars>
          <dgm:chMax val="1"/>
          <dgm:bulletEnabled val="1"/>
        </dgm:presLayoutVars>
      </dgm:prSet>
      <dgm:spPr/>
      <dgm:t>
        <a:bodyPr/>
        <a:lstStyle/>
        <a:p>
          <a:endParaRPr lang="en-ZA"/>
        </a:p>
      </dgm:t>
    </dgm:pt>
    <dgm:pt modelId="{73D93200-B80D-4518-B0EA-EBC591932FB0}" type="pres">
      <dgm:prSet presAssocID="{8FBE260F-7A45-44B3-8C98-6BAB9E4DFF35}" presName="levelTx" presStyleLbl="revTx" presStyleIdx="0" presStyleCnt="0">
        <dgm:presLayoutVars>
          <dgm:chMax val="1"/>
          <dgm:bulletEnabled val="1"/>
        </dgm:presLayoutVars>
      </dgm:prSet>
      <dgm:spPr/>
      <dgm:t>
        <a:bodyPr/>
        <a:lstStyle/>
        <a:p>
          <a:endParaRPr lang="en-ZA"/>
        </a:p>
      </dgm:t>
    </dgm:pt>
    <dgm:pt modelId="{B4F4A2F4-626D-4907-B95F-8FDDA2CB210D}" type="pres">
      <dgm:prSet presAssocID="{D1A551EC-F8E9-4FAC-A102-FE1A58813FD2}" presName="Name8" presStyleCnt="0"/>
      <dgm:spPr/>
    </dgm:pt>
    <dgm:pt modelId="{B4B43875-7917-4BF8-85EB-9BA526BB9CF9}" type="pres">
      <dgm:prSet presAssocID="{D1A551EC-F8E9-4FAC-A102-FE1A58813FD2}" presName="level" presStyleLbl="node1" presStyleIdx="4" presStyleCnt="5">
        <dgm:presLayoutVars>
          <dgm:chMax val="1"/>
          <dgm:bulletEnabled val="1"/>
        </dgm:presLayoutVars>
      </dgm:prSet>
      <dgm:spPr/>
      <dgm:t>
        <a:bodyPr/>
        <a:lstStyle/>
        <a:p>
          <a:endParaRPr lang="en-ZA"/>
        </a:p>
      </dgm:t>
    </dgm:pt>
    <dgm:pt modelId="{49860E3A-37D9-4561-9373-6619954A2E19}" type="pres">
      <dgm:prSet presAssocID="{D1A551EC-F8E9-4FAC-A102-FE1A58813FD2}" presName="levelTx" presStyleLbl="revTx" presStyleIdx="0" presStyleCnt="0">
        <dgm:presLayoutVars>
          <dgm:chMax val="1"/>
          <dgm:bulletEnabled val="1"/>
        </dgm:presLayoutVars>
      </dgm:prSet>
      <dgm:spPr/>
      <dgm:t>
        <a:bodyPr/>
        <a:lstStyle/>
        <a:p>
          <a:endParaRPr lang="en-ZA"/>
        </a:p>
      </dgm:t>
    </dgm:pt>
  </dgm:ptLst>
  <dgm:cxnLst>
    <dgm:cxn modelId="{AA0E7CDE-C691-4459-80D5-F5ED33185610}" type="presOf" srcId="{F6F6584B-DD83-4DCB-9CDD-573C0324CBCE}" destId="{637D50B7-DEDB-46A7-83C8-977FB78943B2}" srcOrd="1" destOrd="0" presId="urn:microsoft.com/office/officeart/2005/8/layout/pyramid1"/>
    <dgm:cxn modelId="{45671945-3368-485D-BBA8-15435A021EDD}" srcId="{494A47A2-7EBE-4698-A298-AFB5D47D5CEE}" destId="{BC670B04-5802-4EFE-8A5B-65C944E971F5}" srcOrd="1" destOrd="0" parTransId="{7E2DA8C8-0A32-4C10-95AC-3B7D49FCC73A}" sibTransId="{7E791D08-B34E-4ACD-BAC7-3C0B5DD9D47E}"/>
    <dgm:cxn modelId="{165357CA-868E-4443-B717-E7356B0D50AD}" srcId="{494A47A2-7EBE-4698-A298-AFB5D47D5CEE}" destId="{F6F6584B-DD83-4DCB-9CDD-573C0324CBCE}" srcOrd="0" destOrd="0" parTransId="{76E8B310-B296-4892-A62F-E5E387D08AA5}" sibTransId="{F1C9A049-4660-4033-8702-1B9E4CB1F417}"/>
    <dgm:cxn modelId="{5D434011-8820-464D-958D-B9295B062FFC}" srcId="{494A47A2-7EBE-4698-A298-AFB5D47D5CEE}" destId="{8FBE260F-7A45-44B3-8C98-6BAB9E4DFF35}" srcOrd="3" destOrd="0" parTransId="{0D536947-FFBF-4476-A9E4-13855A9D773A}" sibTransId="{DB02FDC9-DF18-4991-B72B-98EB80A9A9B1}"/>
    <dgm:cxn modelId="{B015030D-7F1D-4809-B8C7-71D9CD316CA6}" type="presOf" srcId="{D1A551EC-F8E9-4FAC-A102-FE1A58813FD2}" destId="{49860E3A-37D9-4561-9373-6619954A2E19}" srcOrd="1" destOrd="0" presId="urn:microsoft.com/office/officeart/2005/8/layout/pyramid1"/>
    <dgm:cxn modelId="{24BDF8AD-1900-4E0C-94E2-6241324A8608}" srcId="{494A47A2-7EBE-4698-A298-AFB5D47D5CEE}" destId="{D1A551EC-F8E9-4FAC-A102-FE1A58813FD2}" srcOrd="4" destOrd="0" parTransId="{AB2BB9D9-33C7-486C-AAF5-2BC5FDEB2CA9}" sibTransId="{45219431-8E59-4AC6-8121-845C54CBBB78}"/>
    <dgm:cxn modelId="{86C17524-5758-469C-AFD9-4B37C0B81DB4}" type="presOf" srcId="{494A47A2-7EBE-4698-A298-AFB5D47D5CEE}" destId="{DF424CDD-3C94-4C88-8564-53DD6EA1567C}" srcOrd="0" destOrd="0" presId="urn:microsoft.com/office/officeart/2005/8/layout/pyramid1"/>
    <dgm:cxn modelId="{66394087-D026-49C4-AD6A-B08ADE674C6F}" srcId="{494A47A2-7EBE-4698-A298-AFB5D47D5CEE}" destId="{32BC39B0-3D1B-4BE6-9FCC-90E049F3D7C5}" srcOrd="2" destOrd="0" parTransId="{824DB97F-76AE-467F-8679-D9DDC657997D}" sibTransId="{4BB0B7D4-93FF-46F0-B33A-3CC5FC81FBD0}"/>
    <dgm:cxn modelId="{079258BA-16EF-4D68-BEFA-6DE10AE6A01A}" type="presOf" srcId="{8FBE260F-7A45-44B3-8C98-6BAB9E4DFF35}" destId="{2D7F9937-1D51-45DE-8AB8-A68D28B54E9E}" srcOrd="0" destOrd="0" presId="urn:microsoft.com/office/officeart/2005/8/layout/pyramid1"/>
    <dgm:cxn modelId="{D80E4524-D675-41D4-8F0B-3641C5EE84D1}" type="presOf" srcId="{D1A551EC-F8E9-4FAC-A102-FE1A58813FD2}" destId="{B4B43875-7917-4BF8-85EB-9BA526BB9CF9}" srcOrd="0" destOrd="0" presId="urn:microsoft.com/office/officeart/2005/8/layout/pyramid1"/>
    <dgm:cxn modelId="{5902C15A-4C3F-4383-B8B3-E90E416168B3}" type="presOf" srcId="{32BC39B0-3D1B-4BE6-9FCC-90E049F3D7C5}" destId="{164A5281-6575-4ADF-9A3A-BC2159ACACBC}" srcOrd="1" destOrd="0" presId="urn:microsoft.com/office/officeart/2005/8/layout/pyramid1"/>
    <dgm:cxn modelId="{D72BB258-B4B6-487A-8884-B09D6EA03F87}" type="presOf" srcId="{BC670B04-5802-4EFE-8A5B-65C944E971F5}" destId="{A0434F65-1337-4B06-BF1B-872635F17567}" srcOrd="0" destOrd="0" presId="urn:microsoft.com/office/officeart/2005/8/layout/pyramid1"/>
    <dgm:cxn modelId="{34991B16-B967-4DA7-B458-ED36CF9B6492}" type="presOf" srcId="{8FBE260F-7A45-44B3-8C98-6BAB9E4DFF35}" destId="{73D93200-B80D-4518-B0EA-EBC591932FB0}" srcOrd="1" destOrd="0" presId="urn:microsoft.com/office/officeart/2005/8/layout/pyramid1"/>
    <dgm:cxn modelId="{C80D6193-65D1-4C8B-BF40-7FA510430E7C}" type="presOf" srcId="{32BC39B0-3D1B-4BE6-9FCC-90E049F3D7C5}" destId="{57397104-488B-44CF-BE4D-35D38F4902A5}" srcOrd="0" destOrd="0" presId="urn:microsoft.com/office/officeart/2005/8/layout/pyramid1"/>
    <dgm:cxn modelId="{34325149-142D-45E4-9D5B-F607D82B04A0}" type="presOf" srcId="{BC670B04-5802-4EFE-8A5B-65C944E971F5}" destId="{BD680427-BB2D-4D18-8B90-2D437A004E58}" srcOrd="1" destOrd="0" presId="urn:microsoft.com/office/officeart/2005/8/layout/pyramid1"/>
    <dgm:cxn modelId="{3BBBA0AC-DFF8-4C73-B04D-813058231CE8}" type="presOf" srcId="{F6F6584B-DD83-4DCB-9CDD-573C0324CBCE}" destId="{EA693108-6E67-4BBC-9688-A9C0C4EDBC8C}" srcOrd="0" destOrd="0" presId="urn:microsoft.com/office/officeart/2005/8/layout/pyramid1"/>
    <dgm:cxn modelId="{E78E5852-D7BD-474E-9708-2EAA6D0DF02A}" type="presParOf" srcId="{DF424CDD-3C94-4C88-8564-53DD6EA1567C}" destId="{693CC95B-2BE8-4F23-9250-5320B397545D}" srcOrd="0" destOrd="0" presId="urn:microsoft.com/office/officeart/2005/8/layout/pyramid1"/>
    <dgm:cxn modelId="{0B9BD6DF-9AFB-44C1-A8F3-F5C6F805E928}" type="presParOf" srcId="{693CC95B-2BE8-4F23-9250-5320B397545D}" destId="{EA693108-6E67-4BBC-9688-A9C0C4EDBC8C}" srcOrd="0" destOrd="0" presId="urn:microsoft.com/office/officeart/2005/8/layout/pyramid1"/>
    <dgm:cxn modelId="{1E26954C-A211-42FB-902C-A19D1C621E9F}" type="presParOf" srcId="{693CC95B-2BE8-4F23-9250-5320B397545D}" destId="{637D50B7-DEDB-46A7-83C8-977FB78943B2}" srcOrd="1" destOrd="0" presId="urn:microsoft.com/office/officeart/2005/8/layout/pyramid1"/>
    <dgm:cxn modelId="{9B607C80-E1C8-4F7D-89A5-0F3ABB844263}" type="presParOf" srcId="{DF424CDD-3C94-4C88-8564-53DD6EA1567C}" destId="{01B44F1A-532A-48E7-8993-D3B803587B0C}" srcOrd="1" destOrd="0" presId="urn:microsoft.com/office/officeart/2005/8/layout/pyramid1"/>
    <dgm:cxn modelId="{61FE5446-1853-4C99-9487-B959C04F869F}" type="presParOf" srcId="{01B44F1A-532A-48E7-8993-D3B803587B0C}" destId="{A0434F65-1337-4B06-BF1B-872635F17567}" srcOrd="0" destOrd="0" presId="urn:microsoft.com/office/officeart/2005/8/layout/pyramid1"/>
    <dgm:cxn modelId="{69AFD1AC-2200-439E-87A4-65CE26920287}" type="presParOf" srcId="{01B44F1A-532A-48E7-8993-D3B803587B0C}" destId="{BD680427-BB2D-4D18-8B90-2D437A004E58}" srcOrd="1" destOrd="0" presId="urn:microsoft.com/office/officeart/2005/8/layout/pyramid1"/>
    <dgm:cxn modelId="{D2BE7425-5A75-477C-8840-256356DC1215}" type="presParOf" srcId="{DF424CDD-3C94-4C88-8564-53DD6EA1567C}" destId="{0AE2032D-9F31-4B3A-BF3D-26F0295622D0}" srcOrd="2" destOrd="0" presId="urn:microsoft.com/office/officeart/2005/8/layout/pyramid1"/>
    <dgm:cxn modelId="{487B90BD-937E-4A5B-B7E3-BD9A60323D00}" type="presParOf" srcId="{0AE2032D-9F31-4B3A-BF3D-26F0295622D0}" destId="{57397104-488B-44CF-BE4D-35D38F4902A5}" srcOrd="0" destOrd="0" presId="urn:microsoft.com/office/officeart/2005/8/layout/pyramid1"/>
    <dgm:cxn modelId="{7D97FF2E-104E-4F86-ABB7-12D19F4E5408}" type="presParOf" srcId="{0AE2032D-9F31-4B3A-BF3D-26F0295622D0}" destId="{164A5281-6575-4ADF-9A3A-BC2159ACACBC}" srcOrd="1" destOrd="0" presId="urn:microsoft.com/office/officeart/2005/8/layout/pyramid1"/>
    <dgm:cxn modelId="{276B5CA9-2577-46DF-AC0A-C3F44A47C7A6}" type="presParOf" srcId="{DF424CDD-3C94-4C88-8564-53DD6EA1567C}" destId="{0A23118D-0B49-4FEF-8C10-1628516A44A9}" srcOrd="3" destOrd="0" presId="urn:microsoft.com/office/officeart/2005/8/layout/pyramid1"/>
    <dgm:cxn modelId="{48ED3D92-6103-418F-B79D-49BD5549498F}" type="presParOf" srcId="{0A23118D-0B49-4FEF-8C10-1628516A44A9}" destId="{2D7F9937-1D51-45DE-8AB8-A68D28B54E9E}" srcOrd="0" destOrd="0" presId="urn:microsoft.com/office/officeart/2005/8/layout/pyramid1"/>
    <dgm:cxn modelId="{6B54E10F-D961-4644-AEC6-447C797F400B}" type="presParOf" srcId="{0A23118D-0B49-4FEF-8C10-1628516A44A9}" destId="{73D93200-B80D-4518-B0EA-EBC591932FB0}" srcOrd="1" destOrd="0" presId="urn:microsoft.com/office/officeart/2005/8/layout/pyramid1"/>
    <dgm:cxn modelId="{2CA7F3BC-C3AB-4D22-9ADB-A31C71481DBC}" type="presParOf" srcId="{DF424CDD-3C94-4C88-8564-53DD6EA1567C}" destId="{B4F4A2F4-626D-4907-B95F-8FDDA2CB210D}" srcOrd="4" destOrd="0" presId="urn:microsoft.com/office/officeart/2005/8/layout/pyramid1"/>
    <dgm:cxn modelId="{2E34D203-D135-422B-8F3A-12490A51B4F1}" type="presParOf" srcId="{B4F4A2F4-626D-4907-B95F-8FDDA2CB210D}" destId="{B4B43875-7917-4BF8-85EB-9BA526BB9CF9}" srcOrd="0" destOrd="0" presId="urn:microsoft.com/office/officeart/2005/8/layout/pyramid1"/>
    <dgm:cxn modelId="{8F2DEE75-1444-426C-8E5B-51A46F2AE5E8}" type="presParOf" srcId="{B4F4A2F4-626D-4907-B95F-8FDDA2CB210D}" destId="{49860E3A-37D9-4561-9373-6619954A2E1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F6C1C-BF6D-4AFF-87B0-EB236650705D}" type="datetimeFigureOut">
              <a:rPr lang="en-ZA" smtClean="0"/>
              <a:pPr/>
              <a:t>2017/03/22</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FA4EB-CD72-4F38-81C5-09FA25C3E63E}" type="slidenum">
              <a:rPr lang="en-ZA" smtClean="0"/>
              <a:pPr/>
              <a:t>‹#›</a:t>
            </a:fld>
            <a:endParaRPr lang="en-ZA"/>
          </a:p>
        </p:txBody>
      </p:sp>
    </p:spTree>
    <p:extLst>
      <p:ext uri="{BB962C8B-B14F-4D97-AF65-F5344CB8AC3E}">
        <p14:creationId xmlns:p14="http://schemas.microsoft.com/office/powerpoint/2010/main" val="3939785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8097F512-C6BD-4D61-A0C5-98CEB22184E3}" type="slidenum">
              <a:rPr lang="en-GB" smtClean="0"/>
              <a:pPr/>
              <a:t>33</a:t>
            </a:fld>
            <a:endParaRPr lang="en-GB" dirty="0"/>
          </a:p>
        </p:txBody>
      </p:sp>
    </p:spTree>
    <p:extLst>
      <p:ext uri="{BB962C8B-B14F-4D97-AF65-F5344CB8AC3E}">
        <p14:creationId xmlns:p14="http://schemas.microsoft.com/office/powerpoint/2010/main" val="169583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446C74A9-4ABD-43B4-AE1D-AC04FAB3EEF4}" type="datetime1">
              <a:rPr lang="en-US" smtClean="0">
                <a:solidFill>
                  <a:prstClr val="black"/>
                </a:solidFill>
              </a:rPr>
              <a:t>3/22/2017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1980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C5CD8F11-4403-4377-B0A4-DA0839DD98D8}" type="datetime1">
              <a:rPr lang="en-US" smtClean="0">
                <a:solidFill>
                  <a:prstClr val="black"/>
                </a:solidFill>
              </a:rPr>
              <a:t>3/22/2017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74271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69E9F503-714E-427C-A820-7EEE10790B8D}" type="datetime1">
              <a:rPr lang="en-US" smtClean="0">
                <a:solidFill>
                  <a:prstClr val="black"/>
                </a:solidFill>
              </a:rPr>
              <a:t>3/22/2017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675299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7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2720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Section page purple">
    <p:spTree>
      <p:nvGrpSpPr>
        <p:cNvPr id="1" name=""/>
        <p:cNvGrpSpPr/>
        <p:nvPr/>
      </p:nvGrpSpPr>
      <p:grpSpPr>
        <a:xfrm>
          <a:off x="0" y="0"/>
          <a:ext cx="0" cy="0"/>
          <a:chOff x="0" y="0"/>
          <a:chExt cx="0" cy="0"/>
        </a:xfrm>
      </p:grpSpPr>
      <p:sp>
        <p:nvSpPr>
          <p:cNvPr id="3" name="Rectangle 2"/>
          <p:cNvSpPr/>
          <p:nvPr userDrawn="1"/>
        </p:nvSpPr>
        <p:spPr>
          <a:xfrm>
            <a:off x="0" y="3429000"/>
            <a:ext cx="9150350" cy="3429000"/>
          </a:xfrm>
          <a:prstGeom prst="rect">
            <a:avLst/>
          </a:prstGeom>
          <a:solidFill>
            <a:srgbClr val="333399"/>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 Placeholder 8"/>
          <p:cNvSpPr>
            <a:spLocks noGrp="1"/>
          </p:cNvSpPr>
          <p:nvPr>
            <p:ph type="body" sz="quarter" idx="10" hasCustomPrompt="1"/>
          </p:nvPr>
        </p:nvSpPr>
        <p:spPr>
          <a:xfrm>
            <a:off x="285720" y="4134200"/>
            <a:ext cx="8480280" cy="1072800"/>
          </a:xfrm>
        </p:spPr>
        <p:txBody>
          <a:bodyPr anchor="ctr" anchorCtr="0">
            <a:normAutofit/>
          </a:bodyPr>
          <a:lstStyle>
            <a:lvl1pPr marL="0" indent="0" algn="r">
              <a:buNone/>
              <a:defRPr sz="2000" b="1" baseline="0">
                <a:solidFill>
                  <a:schemeClr val="bg1"/>
                </a:solidFill>
              </a:defRPr>
            </a:lvl1pPr>
          </a:lstStyle>
          <a:p>
            <a:pPr lvl="0"/>
            <a:r>
              <a:rPr lang="en-GB" smtClean="0"/>
              <a:t>Section break page</a:t>
            </a:r>
            <a:endParaRPr lang="en-GB"/>
          </a:p>
        </p:txBody>
      </p:sp>
      <p:cxnSp>
        <p:nvCxnSpPr>
          <p:cNvPr id="9" name="Straight Connector 8"/>
          <p:cNvCxnSpPr/>
          <p:nvPr userDrawn="1"/>
        </p:nvCxnSpPr>
        <p:spPr>
          <a:xfrm>
            <a:off x="-6350" y="6109914"/>
            <a:ext cx="8820000" cy="0"/>
          </a:xfrm>
          <a:prstGeom prst="line">
            <a:avLst/>
          </a:prstGeom>
          <a:ln w="19050">
            <a:solidFill>
              <a:srgbClr val="F68428"/>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1"/>
          </p:nvPr>
        </p:nvSpPr>
        <p:spPr>
          <a:xfrm>
            <a:off x="0" y="0"/>
            <a:ext cx="9144000" cy="3473450"/>
          </a:xfrm>
        </p:spPr>
        <p:txBody>
          <a:bodyPr>
            <a:normAutofit/>
          </a:bodyPr>
          <a:lstStyle>
            <a:lvl1pPr>
              <a:buNone/>
              <a:defRPr sz="2000"/>
            </a:lvl1pPr>
          </a:lstStyle>
          <a:p>
            <a:r>
              <a:rPr lang="en-US" dirty="0" smtClean="0"/>
              <a:t>Click icon to add picture</a:t>
            </a:r>
            <a:endParaRPr lang="en-GB" dirty="0"/>
          </a:p>
        </p:txBody>
      </p:sp>
    </p:spTree>
    <p:extLst>
      <p:ext uri="{BB962C8B-B14F-4D97-AF65-F5344CB8AC3E}">
        <p14:creationId xmlns:p14="http://schemas.microsoft.com/office/powerpoint/2010/main" val="309444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2EF695BA-95C1-4C79-82D4-089B3CADAB5D}" type="datetime1">
              <a:rPr lang="en-US" smtClean="0">
                <a:solidFill>
                  <a:prstClr val="black"/>
                </a:solidFill>
              </a:rPr>
              <a:t>3/22/2017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22225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5DFEB5B6-F2A7-467A-ADC4-198F456500C1}" type="datetime1">
              <a:rPr lang="en-US" smtClean="0">
                <a:solidFill>
                  <a:prstClr val="black"/>
                </a:solidFill>
              </a:rPr>
              <a:t>3/22/2017</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41530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A1FC9E67-6E04-4EFB-8C7A-B4BFAF17379D}" type="datetime1">
              <a:rPr lang="en-US" smtClean="0">
                <a:solidFill>
                  <a:prstClr val="black"/>
                </a:solidFill>
              </a:rPr>
              <a:t>3/22/2017</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165776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2C402E6E-06CA-4A32-81D3-F8DBE5D3D1CE}" type="datetime1">
              <a:rPr lang="en-US" smtClean="0">
                <a:solidFill>
                  <a:prstClr val="black"/>
                </a:solidFill>
              </a:rPr>
              <a:t>3/22/2017</a:t>
            </a:fld>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164607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4D0DB9DD-D040-49BF-84A6-6369E06B1034}" type="datetime1">
              <a:rPr lang="en-US" smtClean="0">
                <a:solidFill>
                  <a:prstClr val="black"/>
                </a:solidFill>
              </a:rPr>
              <a:t>3/22/2017</a:t>
            </a:fld>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3335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221C7991-9BA5-4AF1-9A42-89EA4CD30B27}" type="datetime1">
              <a:rPr lang="en-US" smtClean="0">
                <a:solidFill>
                  <a:prstClr val="black"/>
                </a:solidFill>
              </a:rPr>
              <a:t>3/22/2017</a:t>
            </a:fld>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16009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859FD6D8-4BB8-44FD-B989-394A76F9F311}" type="datetime1">
              <a:rPr lang="en-US" smtClean="0">
                <a:solidFill>
                  <a:prstClr val="black"/>
                </a:solidFill>
              </a:rPr>
              <a:t>3/22/2017</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304674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D0481EFF-EC41-4512-A5AD-12473704D0B0}" type="datetime1">
              <a:rPr lang="en-US" smtClean="0">
                <a:solidFill>
                  <a:prstClr val="black"/>
                </a:solidFill>
              </a:rPr>
              <a:t>3/22/2017</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3525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0" y="832100"/>
            <a:ext cx="8013659" cy="4270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07180" y="1412384"/>
            <a:ext cx="8013659" cy="5255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88664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457200" rtl="0" eaLnBrk="1" latinLnBrk="0" hangingPunct="1">
        <a:spcBef>
          <a:spcPct val="0"/>
        </a:spcBef>
        <a:buNone/>
        <a:defRPr sz="32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Powerpoint template (gpg).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921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8676456" y="6428184"/>
            <a:ext cx="400050" cy="457200"/>
          </a:xfrm>
          <a:prstGeom prst="rect">
            <a:avLst/>
          </a:prstGeom>
        </p:spPr>
        <p:txBody>
          <a:bodyPr/>
          <a:lstStyle/>
          <a:p>
            <a:pPr defTabSz="457200">
              <a:defRPr/>
            </a:pPr>
            <a:fld id="{C38C69D7-789C-4AF5-9973-0E1FCA14C421}" type="slidenum">
              <a:rPr lang="en-US" sz="1050">
                <a:solidFill>
                  <a:srgbClr val="645A50"/>
                </a:solidFill>
              </a:rPr>
              <a:pPr defTabSz="457200">
                <a:defRPr/>
              </a:pPr>
              <a:t>1</a:t>
            </a:fld>
            <a:endParaRPr lang="en-US" sz="1050" dirty="0">
              <a:solidFill>
                <a:srgbClr val="645A50"/>
              </a:solidFill>
            </a:endParaRPr>
          </a:p>
        </p:txBody>
      </p:sp>
      <p:sp>
        <p:nvSpPr>
          <p:cNvPr id="6" name="Rectangle 5"/>
          <p:cNvSpPr/>
          <p:nvPr/>
        </p:nvSpPr>
        <p:spPr>
          <a:xfrm>
            <a:off x="611560" y="2924944"/>
            <a:ext cx="8316088" cy="2031325"/>
          </a:xfrm>
          <a:prstGeom prst="rect">
            <a:avLst/>
          </a:prstGeom>
        </p:spPr>
        <p:txBody>
          <a:bodyPr wrap="square">
            <a:spAutoFit/>
          </a:bodyPr>
          <a:lstStyle/>
          <a:p>
            <a:pPr algn="ctr" defTabSz="457200"/>
            <a:r>
              <a:rPr lang="en-ZA" b="1" dirty="0" smtClean="0">
                <a:solidFill>
                  <a:prstClr val="white"/>
                </a:solidFill>
                <a:latin typeface="Georgia" panose="02040502050405020303" pitchFamily="18" charset="0"/>
              </a:rPr>
              <a:t>REVIEW OF THE EFFECTIVENESS OF COORDINATION AND ALIGNMENT OF NATIONAL AND PROVINCIAL SPHERES OF GOVERNMENT IN THE DELIVERY OF HEALTH SERVICES</a:t>
            </a:r>
          </a:p>
          <a:p>
            <a:pPr algn="ctr" defTabSz="457200"/>
            <a:endParaRPr lang="en-ZA" b="1" dirty="0">
              <a:solidFill>
                <a:prstClr val="white"/>
              </a:solidFill>
              <a:latin typeface="Georgia" panose="02040502050405020303" pitchFamily="18" charset="0"/>
            </a:endParaRPr>
          </a:p>
          <a:p>
            <a:pPr algn="ctr" defTabSz="457200"/>
            <a:endParaRPr lang="en-ZA" b="1" dirty="0" smtClean="0">
              <a:solidFill>
                <a:prstClr val="white"/>
              </a:solidFill>
              <a:latin typeface="Georgia" panose="02040502050405020303" pitchFamily="18" charset="0"/>
            </a:endParaRPr>
          </a:p>
          <a:p>
            <a:pPr algn="ctr" defTabSz="457200"/>
            <a:endParaRPr lang="en-ZA" b="1" dirty="0">
              <a:solidFill>
                <a:prstClr val="white"/>
              </a:solidFill>
              <a:latin typeface="Georgia" panose="02040502050405020303" pitchFamily="18" charset="0"/>
            </a:endParaRPr>
          </a:p>
          <a:p>
            <a:pPr algn="ctr" defTabSz="457200"/>
            <a:r>
              <a:rPr lang="en-ZA" b="1" dirty="0" smtClean="0">
                <a:solidFill>
                  <a:prstClr val="white"/>
                </a:solidFill>
                <a:latin typeface="Georgia" panose="02040502050405020303" pitchFamily="18" charset="0"/>
              </a:rPr>
              <a:t>MEC: DR GWEN RAMOKGOPA  </a:t>
            </a:r>
            <a:endParaRPr lang="en-ZA" b="1" dirty="0">
              <a:solidFill>
                <a:prstClr val="white"/>
              </a:solidFill>
              <a:latin typeface="Georgia" panose="02040502050405020303" pitchFamily="18" charset="0"/>
            </a:endParaRPr>
          </a:p>
        </p:txBody>
      </p:sp>
      <p:sp>
        <p:nvSpPr>
          <p:cNvPr id="9" name="Title 1"/>
          <p:cNvSpPr txBox="1">
            <a:spLocks/>
          </p:cNvSpPr>
          <p:nvPr/>
        </p:nvSpPr>
        <p:spPr bwMode="auto">
          <a:xfrm>
            <a:off x="611559" y="1372543"/>
            <a:ext cx="8316089" cy="112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defTabSz="457200"/>
            <a:endParaRPr lang="en-ZA" sz="2800" b="1" dirty="0" smtClean="0">
              <a:solidFill>
                <a:srgbClr val="FFCC00"/>
              </a:solidFill>
              <a:latin typeface="Georgia" panose="02040502050405020303" pitchFamily="18" charset="0"/>
            </a:endParaRPr>
          </a:p>
          <a:p>
            <a:pPr algn="ctr" defTabSz="457200"/>
            <a:r>
              <a:rPr lang="en-ZA" sz="2800" b="1" dirty="0" smtClean="0">
                <a:solidFill>
                  <a:srgbClr val="FFCC00"/>
                </a:solidFill>
                <a:latin typeface="Georgia" panose="02040502050405020303" pitchFamily="18" charset="0"/>
              </a:rPr>
              <a:t> PRESENTATION TO STANDING </a:t>
            </a:r>
            <a:r>
              <a:rPr lang="en-ZA" sz="2800" b="1" dirty="0">
                <a:solidFill>
                  <a:srgbClr val="FFCC00"/>
                </a:solidFill>
                <a:latin typeface="Georgia" panose="02040502050405020303" pitchFamily="18" charset="0"/>
              </a:rPr>
              <a:t>COMMITTEE ON APPROPRIATIONS AND PORTFOLIO COMMITTEE ON </a:t>
            </a:r>
            <a:r>
              <a:rPr lang="en-ZA" sz="2800" b="1" dirty="0" smtClean="0">
                <a:solidFill>
                  <a:srgbClr val="FFCC00"/>
                </a:solidFill>
                <a:latin typeface="Georgia" panose="02040502050405020303" pitchFamily="18" charset="0"/>
              </a:rPr>
              <a:t>HEALTH</a:t>
            </a:r>
          </a:p>
          <a:p>
            <a:pPr algn="ctr" defTabSz="457200"/>
            <a:endParaRPr lang="en-ZA" sz="2800" b="1" dirty="0">
              <a:solidFill>
                <a:srgbClr val="FFCC00"/>
              </a:solidFill>
              <a:latin typeface="Georgia" panose="02040502050405020303" pitchFamily="18" charset="0"/>
            </a:endParaRPr>
          </a:p>
          <a:p>
            <a:pPr algn="ctr" defTabSz="457200"/>
            <a:endParaRPr lang="en-ZA" sz="2800" b="1" dirty="0" smtClean="0">
              <a:solidFill>
                <a:srgbClr val="FFCC00"/>
              </a:solidFill>
              <a:latin typeface="Georgia" panose="02040502050405020303" pitchFamily="18" charset="0"/>
            </a:endParaRPr>
          </a:p>
          <a:p>
            <a:pPr algn="ctr" defTabSz="457200"/>
            <a:endParaRPr lang="en-US" altLang="en-US" sz="2800" b="1" dirty="0">
              <a:solidFill>
                <a:prstClr val="white"/>
              </a:solidFill>
              <a:latin typeface="Georgia" panose="02040502050405020303" pitchFamily="18" charset="0"/>
            </a:endParaRPr>
          </a:p>
        </p:txBody>
      </p:sp>
      <p:cxnSp>
        <p:nvCxnSpPr>
          <p:cNvPr id="10" name="Straight Connector 9"/>
          <p:cNvCxnSpPr/>
          <p:nvPr/>
        </p:nvCxnSpPr>
        <p:spPr>
          <a:xfrm>
            <a:off x="451743" y="2164631"/>
            <a:ext cx="8440737" cy="0"/>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884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nchor="b">
            <a:normAutofit fontScale="90000"/>
          </a:bodyPr>
          <a:lstStyle/>
          <a:p>
            <a:r>
              <a:rPr lang="en-US" altLang="en-US" sz="2400" b="1" dirty="0" smtClean="0">
                <a:latin typeface="Candara" panose="020E0502030303020204" pitchFamily="34" charset="0"/>
              </a:rPr>
              <a:t/>
            </a:r>
            <a:br>
              <a:rPr lang="en-US" altLang="en-US" sz="2400" b="1" dirty="0" smtClean="0">
                <a:latin typeface="Candara" panose="020E0502030303020204" pitchFamily="34" charset="0"/>
              </a:rPr>
            </a:br>
            <a:r>
              <a:rPr lang="en-US" altLang="en-US" sz="2000" b="1" dirty="0" smtClean="0">
                <a:latin typeface="Candara" panose="020E0502030303020204" pitchFamily="34" charset="0"/>
              </a:rPr>
              <a:t>BUDGET </a:t>
            </a:r>
            <a:r>
              <a:rPr lang="en-US" altLang="en-US" sz="2000" b="1" dirty="0">
                <a:latin typeface="Candara" panose="020E0502030303020204" pitchFamily="34" charset="0"/>
              </a:rPr>
              <a:t>ALLOCATION ALIGNED TO POLICY PRIORITIES – </a:t>
            </a:r>
            <a:r>
              <a:rPr lang="en-US" altLang="en-US" sz="2000" b="1" dirty="0" smtClean="0">
                <a:latin typeface="Candara" panose="020E0502030303020204" pitchFamily="34" charset="0"/>
              </a:rPr>
              <a:t>GRANTS</a:t>
            </a:r>
          </a:p>
        </p:txBody>
      </p:sp>
      <p:sp>
        <p:nvSpPr>
          <p:cNvPr id="94211" name="Content Placeholder 2"/>
          <p:cNvSpPr>
            <a:spLocks noGrp="1"/>
          </p:cNvSpPr>
          <p:nvPr>
            <p:ph idx="1"/>
          </p:nvPr>
        </p:nvSpPr>
        <p:spPr>
          <a:xfrm>
            <a:off x="990600" y="1447800"/>
            <a:ext cx="7848600" cy="5124450"/>
          </a:xfrm>
        </p:spPr>
        <p:txBody>
          <a:bodyPr/>
          <a:lstStyle/>
          <a:p>
            <a:pPr lvl="1">
              <a:buFontTx/>
              <a:buNone/>
            </a:pPr>
            <a:endParaRPr lang="en-US" altLang="en-US" sz="800" smtClean="0">
              <a:solidFill>
                <a:srgbClr val="272880"/>
              </a:solidFill>
            </a:endParaRPr>
          </a:p>
          <a:p>
            <a:pPr>
              <a:buFontTx/>
              <a:buNone/>
            </a:pPr>
            <a:endParaRPr lang="en-US" altLang="en-US" sz="2400" smtClean="0">
              <a:solidFill>
                <a:srgbClr val="272880"/>
              </a:solidFill>
            </a:endParaRPr>
          </a:p>
          <a:p>
            <a:pPr lvl="2"/>
            <a:endParaRPr lang="en-US" altLang="en-US" smtClean="0">
              <a:solidFill>
                <a:srgbClr val="FF0000"/>
              </a:solidFill>
            </a:endParaRPr>
          </a:p>
          <a:p>
            <a:endParaRPr lang="en-US" altLang="en-US" smtClean="0">
              <a:solidFill>
                <a:srgbClr val="FF0000"/>
              </a:solidFill>
            </a:endParaRPr>
          </a:p>
          <a:p>
            <a:endParaRPr lang="en-US" altLang="en-US" smtClean="0">
              <a:solidFill>
                <a:srgbClr val="FF0000"/>
              </a:solidFill>
            </a:endParaRPr>
          </a:p>
          <a:p>
            <a:pPr>
              <a:buFont typeface="Wingdings" pitchFamily="2" charset="2"/>
              <a:buNone/>
            </a:pPr>
            <a:endParaRPr lang="en-US" altLang="en-US" smtClean="0"/>
          </a:p>
          <a:p>
            <a:endParaRPr lang="en-US" altLang="en-US" smtClean="0"/>
          </a:p>
          <a:p>
            <a:pPr>
              <a:buFont typeface="Wingdings" pitchFamily="2" charset="2"/>
              <a:buNone/>
            </a:pPr>
            <a:r>
              <a:rPr lang="en-US" altLang="en-US" smtClean="0"/>
              <a:t> </a:t>
            </a:r>
          </a:p>
        </p:txBody>
      </p:sp>
      <p:sp>
        <p:nvSpPr>
          <p:cNvPr id="94212" name="Rectangle 2"/>
          <p:cNvSpPr>
            <a:spLocks noChangeArrowheads="1"/>
          </p:cNvSpPr>
          <p:nvPr/>
        </p:nvSpPr>
        <p:spPr bwMode="auto">
          <a:xfrm>
            <a:off x="995363" y="3965575"/>
            <a:ext cx="80137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charset="0"/>
              <a:buChar char="•"/>
            </a:pPr>
            <a:r>
              <a:rPr lang="en-ZA" altLang="en-US" sz="1300" b="1" dirty="0">
                <a:latin typeface="Candara" panose="020E0502030303020204" pitchFamily="34" charset="0"/>
              </a:rPr>
              <a:t>The overall 2017 MTEF budget nominal growth is 6.5%</a:t>
            </a:r>
          </a:p>
          <a:p>
            <a:pPr marL="285750" indent="-285750">
              <a:buFont typeface="Arial" charset="0"/>
              <a:buChar char="•"/>
            </a:pPr>
            <a:r>
              <a:rPr lang="en-ZA" altLang="en-US" sz="1300" b="1" dirty="0">
                <a:latin typeface="Candara" panose="020E0502030303020204" pitchFamily="34" charset="0"/>
              </a:rPr>
              <a:t>Comprehensive HIV AIDS TB grant grows nominally from 16/17 to 19/20 by 12.7% to address the following:</a:t>
            </a:r>
          </a:p>
          <a:p>
            <a:pPr marL="742950" lvl="1" indent="-285750">
              <a:buFont typeface="Arial" charset="0"/>
              <a:buChar char="–"/>
            </a:pPr>
            <a:r>
              <a:rPr lang="en-ZA" altLang="en-US" sz="1300" dirty="0">
                <a:latin typeface="Candara" panose="020E0502030303020204" pitchFamily="34" charset="0"/>
              </a:rPr>
              <a:t>90/90/90 project (Know, Test and Treat)</a:t>
            </a:r>
          </a:p>
          <a:p>
            <a:pPr marL="742950" lvl="1" indent="-285750">
              <a:buFont typeface="Arial" charset="0"/>
              <a:buChar char="–"/>
            </a:pPr>
            <a:r>
              <a:rPr lang="en-ZA" altLang="en-US" sz="1300" dirty="0">
                <a:latin typeface="Candara" panose="020E0502030303020204" pitchFamily="34" charset="0"/>
              </a:rPr>
              <a:t>Universal Test and Treat (UTT)</a:t>
            </a:r>
          </a:p>
          <a:p>
            <a:pPr marL="742950" lvl="1" indent="-285750">
              <a:buFont typeface="Arial" charset="0"/>
              <a:buChar char="–"/>
            </a:pPr>
            <a:r>
              <a:rPr lang="en-ZA" altLang="en-US" sz="1300" dirty="0">
                <a:latin typeface="Candara" panose="020E0502030303020204" pitchFamily="34" charset="0"/>
              </a:rPr>
              <a:t>Pre exposure prophylaxis</a:t>
            </a:r>
          </a:p>
          <a:p>
            <a:pPr marL="742950" lvl="1" indent="-285750">
              <a:buFont typeface="Arial" charset="0"/>
              <a:buChar char="–"/>
            </a:pPr>
            <a:r>
              <a:rPr lang="en-ZA" altLang="en-US" sz="1300" dirty="0">
                <a:latin typeface="Candara" panose="020E0502030303020204" pitchFamily="34" charset="0"/>
              </a:rPr>
              <a:t>National Adherence (Central Chronic Medicine Dispensing and Distribution, Central Dispensing Unit) </a:t>
            </a:r>
          </a:p>
          <a:p>
            <a:pPr marL="285750" indent="-285750">
              <a:buFont typeface="Arial" charset="0"/>
              <a:buChar char="•"/>
            </a:pPr>
            <a:r>
              <a:rPr lang="en-ZA" altLang="en-US" sz="1300" b="1" dirty="0">
                <a:latin typeface="Candara" panose="020E0502030303020204" pitchFamily="34" charset="0"/>
              </a:rPr>
              <a:t>National Tertiary Services  </a:t>
            </a:r>
          </a:p>
          <a:p>
            <a:pPr marL="742950" lvl="1" indent="-285750">
              <a:buFont typeface="Arial" charset="0"/>
              <a:buChar char="–"/>
            </a:pPr>
            <a:r>
              <a:rPr lang="en-ZA" altLang="en-US" sz="1300" dirty="0">
                <a:latin typeface="Candara" panose="020E0502030303020204" pitchFamily="34" charset="0"/>
              </a:rPr>
              <a:t>The Nelson Mandela Children’s hospital is funded through this grant and receives R150, R200 and R291 millions over 2017 MTEF</a:t>
            </a:r>
          </a:p>
          <a:p>
            <a:pPr marL="285750" indent="-285750">
              <a:buFont typeface="Arial" charset="0"/>
              <a:buChar char="•"/>
            </a:pPr>
            <a:r>
              <a:rPr lang="en-ZA" altLang="en-US" sz="1300" b="1" dirty="0">
                <a:latin typeface="Candara" panose="020E0502030303020204" pitchFamily="34" charset="0"/>
              </a:rPr>
              <a:t>Human Papillomavirus Vaccine</a:t>
            </a:r>
          </a:p>
          <a:p>
            <a:pPr marL="742950" lvl="1" indent="-285750">
              <a:buFont typeface="Arial" charset="0"/>
              <a:buChar char="–"/>
            </a:pPr>
            <a:r>
              <a:rPr lang="en-ZA" altLang="en-US" sz="1300" dirty="0">
                <a:latin typeface="Candara" panose="020E0502030303020204" pitchFamily="34" charset="0"/>
              </a:rPr>
              <a:t>The grant and its programme is introduced in 2018/19 and is aimed at reducing cervical cancer to girls aged 9 to 10 years  </a:t>
            </a:r>
          </a:p>
        </p:txBody>
      </p:sp>
      <p:pic>
        <p:nvPicPr>
          <p:cNvPr id="942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6475" y="1300163"/>
            <a:ext cx="8013700" cy="266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10</a:t>
            </a:fld>
            <a:endParaRPr lang="en-US" dirty="0">
              <a:solidFill>
                <a:prstClr val="black"/>
              </a:solidFill>
            </a:endParaRPr>
          </a:p>
        </p:txBody>
      </p:sp>
    </p:spTree>
    <p:extLst>
      <p:ext uri="{BB962C8B-B14F-4D97-AF65-F5344CB8AC3E}">
        <p14:creationId xmlns:p14="http://schemas.microsoft.com/office/powerpoint/2010/main" val="511958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2938908" y="2988419"/>
            <a:ext cx="5940348" cy="1454888"/>
          </a:xfrm>
          <a:prstGeom prst="rect">
            <a:avLst/>
          </a:prstGeom>
        </p:spPr>
        <p:txBody>
          <a:bodyPr>
            <a:normAutofit lnSpcReduction="10000"/>
          </a:bodyPr>
          <a:lstStyle>
            <a:lvl1pPr marL="342900" indent="-342900" algn="l" defTabSz="457200" rtl="0" fontAlgn="base">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kern="12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endParaRPr lang="en-US" sz="2800" b="1" dirty="0" smtClean="0">
              <a:solidFill>
                <a:srgbClr val="002060"/>
              </a:solidFill>
              <a:latin typeface="Candara" panose="020E0502030303020204" pitchFamily="34" charset="0"/>
            </a:endParaRPr>
          </a:p>
          <a:p>
            <a:pPr marL="0" indent="0">
              <a:buNone/>
            </a:pPr>
            <a:r>
              <a:rPr lang="en-ZA" sz="2800" b="1" dirty="0" smtClean="0">
                <a:solidFill>
                  <a:srgbClr val="002060"/>
                </a:solidFill>
                <a:latin typeface="Candara" panose="020E0502030303020204" pitchFamily="34" charset="0"/>
              </a:rPr>
              <a:t>DEVOLUTION OF FUNCTIONS AND HR RESOURCE EXPENDITURE </a:t>
            </a:r>
            <a:endParaRPr lang="en-ZA" sz="2800" b="1" dirty="0">
              <a:solidFill>
                <a:srgbClr val="002060"/>
              </a:solidFill>
              <a:latin typeface="Candara" panose="020E0502030303020204" pitchFamily="34" charset="0"/>
            </a:endParaRPr>
          </a:p>
        </p:txBody>
      </p:sp>
      <p:sp>
        <p:nvSpPr>
          <p:cNvPr id="6" name="Chevron 5"/>
          <p:cNvSpPr/>
          <p:nvPr/>
        </p:nvSpPr>
        <p:spPr>
          <a:xfrm>
            <a:off x="2196810" y="3510369"/>
            <a:ext cx="368490" cy="410989"/>
          </a:xfrm>
          <a:prstGeom prst="chevron">
            <a:avLst/>
          </a:prstGeom>
          <a:solidFill>
            <a:schemeClr val="accent6">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7" name="Chevron 6"/>
          <p:cNvSpPr/>
          <p:nvPr/>
        </p:nvSpPr>
        <p:spPr>
          <a:xfrm>
            <a:off x="2565300" y="3510368"/>
            <a:ext cx="368490" cy="410989"/>
          </a:xfrm>
          <a:prstGeom prst="chevron">
            <a:avLst/>
          </a:prstGeom>
          <a:solidFill>
            <a:schemeClr val="accent6">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8" name="Rectangle 7"/>
          <p:cNvSpPr/>
          <p:nvPr/>
        </p:nvSpPr>
        <p:spPr>
          <a:xfrm>
            <a:off x="1" y="0"/>
            <a:ext cx="9144000" cy="176056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1"/>
          <p:cNvSpPr>
            <a:spLocks noGrp="1"/>
          </p:cNvSpPr>
          <p:nvPr>
            <p:ph type="sldNum" sz="quarter" idx="12"/>
          </p:nvPr>
        </p:nvSpPr>
        <p:spPr>
          <a:xfrm>
            <a:off x="6553200" y="6356350"/>
            <a:ext cx="2133600" cy="365125"/>
          </a:xfrm>
        </p:spPr>
        <p:txBody>
          <a:bodyPr/>
          <a:lstStyle/>
          <a:p>
            <a:pPr algn="r">
              <a:defRPr/>
            </a:pPr>
            <a:fld id="{A368A70E-B73B-44BA-A3CA-BDA3C9D29971}" type="slidenum">
              <a:rPr lang="en-US" sz="1600" b="1" smtClean="0">
                <a:solidFill>
                  <a:schemeClr val="bg2">
                    <a:lumMod val="50000"/>
                  </a:schemeClr>
                </a:solidFill>
              </a:rPr>
              <a:pPr algn="r">
                <a:defRPr/>
              </a:pPr>
              <a:t>11</a:t>
            </a:fld>
            <a:endParaRPr lang="en-US" sz="1600" b="1" dirty="0">
              <a:solidFill>
                <a:schemeClr val="bg2">
                  <a:lumMod val="50000"/>
                </a:schemeClr>
              </a:solidFill>
            </a:endParaRPr>
          </a:p>
        </p:txBody>
      </p:sp>
      <p:pic>
        <p:nvPicPr>
          <p:cNvPr id="10" name="Picture 5" descr="C:\Users\90723376\2016 M&amp;E PROJECTS\DDG ALLOCATED TASKS 2016\PERFORMANCE TREND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31" y="140791"/>
            <a:ext cx="2769759" cy="1448837"/>
          </a:xfrm>
          <a:prstGeom prst="rect">
            <a:avLst/>
          </a:prstGeom>
          <a:solidFill>
            <a:srgbClr val="FFFFFF">
              <a:shade val="85000"/>
            </a:srgbClr>
          </a:solidFill>
          <a:ln w="190500" cap="sq">
            <a:solidFill>
              <a:schemeClr val="tx2">
                <a:lumMod val="20000"/>
                <a:lumOff val="8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780847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ZA" altLang="en-US" sz="2000" b="1" dirty="0" smtClean="0">
                <a:latin typeface="Candara" panose="020E0502030303020204" pitchFamily="34" charset="0"/>
              </a:rPr>
              <a:t>EFFECTIVE MANAGEMENT OF PERSONNEL EXPENDITURE</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Wingdings" panose="05000000000000000000" pitchFamily="2" charset="2"/>
              <a:buChar char="§"/>
              <a:defRPr/>
            </a:pPr>
            <a:r>
              <a:rPr lang="en-ZA" sz="2000" b="1" dirty="0" smtClean="0">
                <a:latin typeface="Candara" panose="020E0502030303020204" pitchFamily="34" charset="0"/>
              </a:rPr>
              <a:t>Factors putting pressure on personnel expenditure</a:t>
            </a:r>
          </a:p>
          <a:p>
            <a:pPr lvl="1" eaLnBrk="1" fontAlgn="auto" hangingPunct="1">
              <a:spcAft>
                <a:spcPts val="0"/>
              </a:spcAft>
              <a:buFont typeface="Wingdings" panose="05000000000000000000" pitchFamily="2" charset="2"/>
              <a:buChar char="§"/>
              <a:defRPr/>
            </a:pPr>
            <a:r>
              <a:rPr lang="en-ZA" sz="1600" dirty="0" smtClean="0">
                <a:latin typeface="Candara" panose="020E0502030303020204" pitchFamily="34" charset="0"/>
              </a:rPr>
              <a:t>Head Count Growth – Due to expansion of services, building of  new facilities, categorisation of hospitals, etc.</a:t>
            </a:r>
          </a:p>
          <a:p>
            <a:pPr lvl="1" eaLnBrk="1" fontAlgn="auto" hangingPunct="1">
              <a:spcAft>
                <a:spcPts val="0"/>
              </a:spcAft>
              <a:buFont typeface="Wingdings" panose="05000000000000000000" pitchFamily="2" charset="2"/>
              <a:buChar char="§"/>
              <a:defRPr/>
            </a:pPr>
            <a:r>
              <a:rPr lang="en-ZA" sz="1600" dirty="0" smtClean="0">
                <a:latin typeface="Candara" panose="020E0502030303020204" pitchFamily="34" charset="0"/>
              </a:rPr>
              <a:t>Rising Medical </a:t>
            </a:r>
            <a:r>
              <a:rPr lang="en-ZA" sz="1600" dirty="0">
                <a:latin typeface="Candara" panose="020E0502030303020204" pitchFamily="34" charset="0"/>
              </a:rPr>
              <a:t>staff </a:t>
            </a:r>
            <a:r>
              <a:rPr lang="en-ZA" sz="1600" dirty="0" smtClean="0">
                <a:latin typeface="Candara" panose="020E0502030303020204" pitchFamily="34" charset="0"/>
              </a:rPr>
              <a:t>salaries</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Declassification of Principal &amp; Chief Specialists (Clinical Heads of Unit &amp; Department) from the Senior Management Services (SMS) Cadre </a:t>
            </a:r>
            <a:r>
              <a:rPr lang="en-ZA" sz="1600" dirty="0" smtClean="0">
                <a:latin typeface="Candara" panose="020E0502030303020204" pitchFamily="34" charset="0"/>
              </a:rPr>
              <a:t>.  They receive same % increase as MMS and other low category employee having major impact for provinces such as Gauteng with high numbers of such employees.</a:t>
            </a:r>
          </a:p>
          <a:p>
            <a:pPr lvl="1" eaLnBrk="1" fontAlgn="auto" hangingPunct="1">
              <a:spcAft>
                <a:spcPts val="0"/>
              </a:spcAft>
              <a:buFont typeface="Wingdings" panose="05000000000000000000" pitchFamily="2" charset="2"/>
              <a:buChar char="§"/>
              <a:defRPr/>
            </a:pPr>
            <a:r>
              <a:rPr lang="en-ZA" sz="1600" dirty="0" smtClean="0">
                <a:latin typeface="Candara" panose="020E0502030303020204" pitchFamily="34" charset="0"/>
              </a:rPr>
              <a:t>Delayed </a:t>
            </a:r>
            <a:r>
              <a:rPr lang="en-ZA" sz="1600" dirty="0">
                <a:latin typeface="Candara" panose="020E0502030303020204" pitchFamily="34" charset="0"/>
              </a:rPr>
              <a:t>payments of pay and grade progressions</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Payment of leave gratuities (capped leave days)</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Turn around times for ill-health retirement applications </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Employee(s) not at work</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Three (3) months termination notice</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Long service awards</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Overtime in lieu of additional hours worked</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Translation of Nurses that upgraded qualifications</a:t>
            </a:r>
          </a:p>
          <a:p>
            <a:pPr lvl="1" eaLnBrk="1" fontAlgn="auto" hangingPunct="1">
              <a:spcAft>
                <a:spcPts val="0"/>
              </a:spcAft>
              <a:buFont typeface="Wingdings" panose="05000000000000000000" pitchFamily="2" charset="2"/>
              <a:buChar char="§"/>
              <a:defRPr/>
            </a:pPr>
            <a:r>
              <a:rPr lang="en-ZA" sz="1600" dirty="0">
                <a:latin typeface="Candara" panose="020E0502030303020204" pitchFamily="34" charset="0"/>
              </a:rPr>
              <a:t>Introduction of new services that require additional staff</a:t>
            </a:r>
          </a:p>
          <a:p>
            <a:pPr lvl="1" eaLnBrk="1" fontAlgn="auto" hangingPunct="1">
              <a:spcAft>
                <a:spcPts val="0"/>
              </a:spcAft>
              <a:buFont typeface="Wingdings" panose="05000000000000000000" pitchFamily="2" charset="2"/>
              <a:buChar char="q"/>
              <a:defRPr/>
            </a:pPr>
            <a:endParaRPr lang="en-ZA" sz="1600" dirty="0"/>
          </a:p>
          <a:p>
            <a:pPr lvl="1" eaLnBrk="1" fontAlgn="auto" hangingPunct="1">
              <a:spcAft>
                <a:spcPts val="0"/>
              </a:spcAft>
              <a:buFont typeface="Wingdings" panose="05000000000000000000" pitchFamily="2" charset="2"/>
              <a:buChar char="q"/>
              <a:defRPr/>
            </a:pPr>
            <a:endParaRPr lang="en-ZA" sz="1600" dirty="0"/>
          </a:p>
          <a:p>
            <a:pPr marL="914400" lvl="2" indent="0" eaLnBrk="1" fontAlgn="auto" hangingPunct="1">
              <a:spcAft>
                <a:spcPts val="0"/>
              </a:spcAft>
              <a:buFont typeface="Arial"/>
              <a:buNone/>
              <a:defRPr/>
            </a:pPr>
            <a:endParaRPr lang="en-ZA" sz="1600" dirty="0" smtClean="0"/>
          </a:p>
          <a:p>
            <a:pPr marL="914400" lvl="2" indent="0" eaLnBrk="1" fontAlgn="auto" hangingPunct="1">
              <a:spcAft>
                <a:spcPts val="0"/>
              </a:spcAft>
              <a:buFont typeface="Arial"/>
              <a:buNone/>
              <a:defRPr/>
            </a:pPr>
            <a:endParaRPr lang="en-ZA" sz="1000" dirty="0" smtClean="0"/>
          </a:p>
          <a:p>
            <a:pPr marL="0" indent="0" eaLnBrk="1" fontAlgn="auto" hangingPunct="1">
              <a:spcAft>
                <a:spcPts val="0"/>
              </a:spcAft>
              <a:buFont typeface="Arial"/>
              <a:buNone/>
              <a:defRPr/>
            </a:pPr>
            <a:endParaRPr lang="en-ZA" sz="1800" dirty="0"/>
          </a:p>
        </p:txBody>
      </p:sp>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12</a:t>
            </a:fld>
            <a:endParaRPr lang="en-US" dirty="0">
              <a:solidFill>
                <a:prstClr val="black"/>
              </a:solidFill>
            </a:endParaRPr>
          </a:p>
        </p:txBody>
      </p:sp>
    </p:spTree>
    <p:extLst>
      <p:ext uri="{BB962C8B-B14F-4D97-AF65-F5344CB8AC3E}">
        <p14:creationId xmlns:p14="http://schemas.microsoft.com/office/powerpoint/2010/main" val="2219509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noAutofit/>
          </a:bodyPr>
          <a:lstStyle/>
          <a:p>
            <a:pPr eaLnBrk="1" hangingPunct="1"/>
            <a:r>
              <a:rPr lang="en-ZA" altLang="en-US" sz="1400" b="1" dirty="0" smtClean="0">
                <a:latin typeface="Candara" panose="020E0502030303020204" pitchFamily="34" charset="0"/>
              </a:rPr>
              <a:t/>
            </a:r>
            <a:br>
              <a:rPr lang="en-ZA" altLang="en-US" sz="1400" b="1" dirty="0" smtClean="0">
                <a:latin typeface="Candara" panose="020E0502030303020204" pitchFamily="34" charset="0"/>
              </a:rPr>
            </a:br>
            <a:r>
              <a:rPr lang="en-ZA" altLang="en-US" sz="1400" b="1" dirty="0" smtClean="0">
                <a:latin typeface="Candara" panose="020E0502030303020204" pitchFamily="34" charset="0"/>
              </a:rPr>
              <a:t>MEASURES BEING IMPLEMENTED TO  ENSURE EFFECTIVE MANAGEMENT OF PERSONNEL EXPENDITURE</a:t>
            </a:r>
          </a:p>
        </p:txBody>
      </p:sp>
      <p:sp>
        <p:nvSpPr>
          <p:cNvPr id="96259" name="Content Placeholder 2"/>
          <p:cNvSpPr>
            <a:spLocks noGrp="1"/>
          </p:cNvSpPr>
          <p:nvPr>
            <p:ph idx="1"/>
          </p:nvPr>
        </p:nvSpPr>
        <p:spPr/>
        <p:txBody>
          <a:bodyPr/>
          <a:lstStyle/>
          <a:p>
            <a:pPr lvl="1" eaLnBrk="1" hangingPunct="1"/>
            <a:endParaRPr lang="en-ZA" sz="1800" dirty="0" smtClean="0">
              <a:latin typeface="Candara" panose="020E0502030303020204" pitchFamily="34" charset="0"/>
            </a:endParaRPr>
          </a:p>
          <a:p>
            <a:pPr lvl="1" eaLnBrk="1" hangingPunct="1"/>
            <a:r>
              <a:rPr lang="en-ZA" sz="1800" dirty="0" smtClean="0">
                <a:latin typeface="Candara" panose="020E0502030303020204" pitchFamily="34" charset="0"/>
              </a:rPr>
              <a:t>Strengthening of Controls regarding filling of posts</a:t>
            </a:r>
          </a:p>
          <a:p>
            <a:pPr lvl="1" eaLnBrk="1" hangingPunct="1"/>
            <a:r>
              <a:rPr lang="en-ZA" sz="1800" dirty="0" smtClean="0">
                <a:latin typeface="Candara" panose="020E0502030303020204" pitchFamily="34" charset="0"/>
              </a:rPr>
              <a:t>Regular verification of employees</a:t>
            </a:r>
          </a:p>
          <a:p>
            <a:pPr lvl="1" eaLnBrk="1" hangingPunct="1"/>
            <a:r>
              <a:rPr lang="en-ZA" sz="1800" dirty="0" smtClean="0">
                <a:latin typeface="Candara" panose="020E0502030303020204" pitchFamily="34" charset="0"/>
              </a:rPr>
              <a:t>PERSAL clean up</a:t>
            </a:r>
          </a:p>
          <a:p>
            <a:pPr lvl="1" eaLnBrk="1" hangingPunct="1"/>
            <a:r>
              <a:rPr lang="en-ZA" sz="1800" dirty="0" smtClean="0">
                <a:latin typeface="Candara" panose="020E0502030303020204" pitchFamily="34" charset="0"/>
              </a:rPr>
              <a:t>Enforcement of Accountability for  filling of unfunded positions</a:t>
            </a:r>
          </a:p>
          <a:p>
            <a:pPr lvl="1" eaLnBrk="1" hangingPunct="1"/>
            <a:r>
              <a:rPr lang="en-ZA" sz="1800" dirty="0" smtClean="0">
                <a:latin typeface="Candara" panose="020E0502030303020204" pitchFamily="34" charset="0"/>
              </a:rPr>
              <a:t>Funded Posts to be set aside for absorption of staff including Community Services  Health Professionals and Nursing staff by all hospitals OR Alternative the department should consider releasing them from contracts for them</a:t>
            </a:r>
          </a:p>
          <a:p>
            <a:pPr lvl="1" eaLnBrk="1" hangingPunct="1"/>
            <a:r>
              <a:rPr lang="en-ZA" sz="1800" dirty="0" smtClean="0">
                <a:latin typeface="Candara" panose="020E0502030303020204" pitchFamily="34" charset="0"/>
              </a:rPr>
              <a:t>Regular monitoring and reconciliation of personnel numbers</a:t>
            </a:r>
          </a:p>
          <a:p>
            <a:pPr lvl="1" eaLnBrk="1" hangingPunct="1"/>
            <a:r>
              <a:rPr lang="en-ZA" sz="1800" dirty="0" smtClean="0">
                <a:latin typeface="Candara" panose="020E0502030303020204" pitchFamily="34" charset="0"/>
              </a:rPr>
              <a:t>Development of approved post list by the department and each CEO and programme managers to be provided with a list of approved posts for their branches and hospitals </a:t>
            </a:r>
          </a:p>
          <a:p>
            <a:pPr lvl="1" eaLnBrk="1" hangingPunct="1">
              <a:buFont typeface="Wingdings" pitchFamily="2" charset="2"/>
              <a:buChar char="q"/>
            </a:pPr>
            <a:endParaRPr lang="en-ZA" sz="1600" dirty="0" smtClean="0">
              <a:latin typeface="Candara" panose="020E0502030303020204" pitchFamily="34" charset="0"/>
            </a:endParaRPr>
          </a:p>
          <a:p>
            <a:pPr lvl="1" eaLnBrk="1" hangingPunct="1">
              <a:buFont typeface="Wingdings" pitchFamily="2" charset="2"/>
              <a:buChar char="q"/>
            </a:pPr>
            <a:endParaRPr lang="en-ZA" sz="1600" dirty="0" smtClean="0">
              <a:latin typeface="Candara" panose="020E0502030303020204" pitchFamily="34" charset="0"/>
            </a:endParaRPr>
          </a:p>
          <a:p>
            <a:pPr marL="914400" lvl="2" indent="0" eaLnBrk="1" hangingPunct="1">
              <a:buFont typeface="Arial" charset="0"/>
              <a:buNone/>
            </a:pPr>
            <a:endParaRPr lang="en-ZA" sz="1600" dirty="0" smtClean="0">
              <a:latin typeface="Candara" panose="020E0502030303020204" pitchFamily="34" charset="0"/>
            </a:endParaRPr>
          </a:p>
          <a:p>
            <a:pPr marL="914400" lvl="2" indent="0" eaLnBrk="1" hangingPunct="1">
              <a:buFont typeface="Arial" charset="0"/>
              <a:buNone/>
            </a:pPr>
            <a:endParaRPr lang="en-ZA" sz="1000" dirty="0" smtClean="0">
              <a:latin typeface="Candara" panose="020E0502030303020204" pitchFamily="34" charset="0"/>
            </a:endParaRPr>
          </a:p>
          <a:p>
            <a:pPr marL="0" indent="0" eaLnBrk="1" hangingPunct="1">
              <a:buFont typeface="Arial" charset="0"/>
              <a:buNone/>
            </a:pPr>
            <a:endParaRPr lang="en-ZA" sz="1800" dirty="0" smtClean="0">
              <a:latin typeface="Candara" panose="020E0502030303020204" pitchFamily="34" charset="0"/>
            </a:endParaRPr>
          </a:p>
        </p:txBody>
      </p:sp>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13</a:t>
            </a:fld>
            <a:endParaRPr lang="en-US" dirty="0">
              <a:solidFill>
                <a:prstClr val="black"/>
              </a:solidFill>
            </a:endParaRPr>
          </a:p>
        </p:txBody>
      </p:sp>
    </p:spTree>
    <p:extLst>
      <p:ext uri="{BB962C8B-B14F-4D97-AF65-F5344CB8AC3E}">
        <p14:creationId xmlns:p14="http://schemas.microsoft.com/office/powerpoint/2010/main" val="64626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395536" y="1439413"/>
            <a:ext cx="8519864" cy="5204297"/>
          </a:xfrm>
          <a:prstGeom prst="rect">
            <a:avLst/>
          </a:prstGeom>
          <a:noFill/>
          <a:ln w="2857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eaLnBrk="1" hangingPunct="1">
              <a:buNone/>
              <a:defRPr/>
            </a:pPr>
            <a:endParaRPr lang="en-ZA" sz="1800" dirty="0" smtClean="0">
              <a:solidFill>
                <a:srgbClr val="FF0000"/>
              </a:solidFill>
              <a:latin typeface="Candara" panose="020E0502030303020204" pitchFamily="34" charset="0"/>
              <a:cs typeface="+mn-cs"/>
            </a:endParaRPr>
          </a:p>
          <a:p>
            <a:pPr eaLnBrk="1" hangingPunct="1">
              <a:buFont typeface="Wingdings" panose="05000000000000000000" pitchFamily="2" charset="2"/>
              <a:buChar char="§"/>
              <a:defRPr/>
            </a:pPr>
            <a:r>
              <a:rPr lang="en-ZA" sz="1800" dirty="0" smtClean="0">
                <a:latin typeface="Candara" panose="020E0502030303020204" pitchFamily="34" charset="0"/>
                <a:cs typeface="+mn-cs"/>
              </a:rPr>
              <a:t>The department has 5 health districts, 34 Hospitals, with appointed District Managers and CEO’s respectively.</a:t>
            </a:r>
          </a:p>
          <a:p>
            <a:pPr eaLnBrk="1" hangingPunct="1">
              <a:buFont typeface="Wingdings" panose="05000000000000000000" pitchFamily="2" charset="2"/>
              <a:buChar char="§"/>
              <a:defRPr/>
            </a:pPr>
            <a:r>
              <a:rPr lang="en-ZA" sz="1800" dirty="0" smtClean="0">
                <a:latin typeface="Candara" panose="020E0502030303020204" pitchFamily="34" charset="0"/>
                <a:cs typeface="+mn-cs"/>
              </a:rPr>
              <a:t>New delegations in  HR, Finance ,Clinical, Infrastructure and Quality management, will be devolved to District and institutional managers from 1</a:t>
            </a:r>
            <a:r>
              <a:rPr lang="en-ZA" sz="1800" baseline="30000" dirty="0" smtClean="0">
                <a:latin typeface="Candara" panose="020E0502030303020204" pitchFamily="34" charset="0"/>
                <a:cs typeface="+mn-cs"/>
              </a:rPr>
              <a:t>st</a:t>
            </a:r>
            <a:r>
              <a:rPr lang="en-ZA" sz="1800" dirty="0" smtClean="0">
                <a:latin typeface="Candara" panose="020E0502030303020204" pitchFamily="34" charset="0"/>
                <a:cs typeface="+mn-cs"/>
              </a:rPr>
              <a:t> April 2017, for authority and accountability.</a:t>
            </a:r>
          </a:p>
          <a:p>
            <a:pPr eaLnBrk="1" hangingPunct="1">
              <a:buFont typeface="Wingdings" panose="05000000000000000000" pitchFamily="2" charset="2"/>
              <a:buChar char="§"/>
              <a:defRPr/>
            </a:pPr>
            <a:endParaRPr lang="en-ZA" sz="1800" dirty="0" smtClean="0">
              <a:latin typeface="Candara" panose="020E0502030303020204" pitchFamily="34" charset="0"/>
              <a:cs typeface="+mn-cs"/>
            </a:endParaRPr>
          </a:p>
          <a:p>
            <a:pPr eaLnBrk="1" hangingPunct="1">
              <a:buFont typeface="Wingdings" panose="05000000000000000000" pitchFamily="2" charset="2"/>
              <a:buChar char="§"/>
              <a:defRPr/>
            </a:pPr>
            <a:r>
              <a:rPr lang="en-ZA" sz="1800" dirty="0" smtClean="0">
                <a:latin typeface="Candara" panose="020E0502030303020204" pitchFamily="34" charset="0"/>
                <a:cs typeface="+mn-cs"/>
              </a:rPr>
              <a:t>Delegations above Heads will remain e.g. tenders above R500 000 will remain at Head Office.</a:t>
            </a:r>
          </a:p>
          <a:p>
            <a:pPr eaLnBrk="1" hangingPunct="1">
              <a:buFont typeface="Wingdings" panose="05000000000000000000" pitchFamily="2" charset="2"/>
              <a:buChar char="§"/>
              <a:defRPr/>
            </a:pPr>
            <a:r>
              <a:rPr lang="en-ZA" sz="1800" dirty="0" smtClean="0">
                <a:latin typeface="Candara" panose="020E0502030303020204" pitchFamily="34" charset="0"/>
                <a:cs typeface="+mn-cs"/>
              </a:rPr>
              <a:t>GDOH aligned HR delegations with the public service regulations 2016 and is under consideration by the Executive for approval </a:t>
            </a:r>
          </a:p>
          <a:p>
            <a:pPr eaLnBrk="1" hangingPunct="1">
              <a:buFont typeface="Wingdings" panose="05000000000000000000" pitchFamily="2" charset="2"/>
              <a:buChar char="§"/>
              <a:defRPr/>
            </a:pPr>
            <a:r>
              <a:rPr lang="en-ZA" sz="1800" dirty="0" smtClean="0">
                <a:latin typeface="Candara" panose="020E0502030303020204" pitchFamily="34" charset="0"/>
                <a:cs typeface="+mn-cs"/>
              </a:rPr>
              <a:t>The delegations will be done within the framework of relevant Acts and Regulations i.e. PFMA, Public Service Act, Procurement Regulations etc.</a:t>
            </a:r>
            <a:endParaRPr lang="en-ZA" sz="1800" dirty="0">
              <a:latin typeface="Candara" panose="020E0502030303020204" pitchFamily="34" charset="0"/>
              <a:cs typeface="+mn-cs"/>
            </a:endParaRPr>
          </a:p>
          <a:p>
            <a:pPr eaLnBrk="1" hangingPunct="1">
              <a:buFont typeface="Wingdings" panose="05000000000000000000" pitchFamily="2" charset="2"/>
              <a:buChar char="§"/>
              <a:defRPr/>
            </a:pPr>
            <a:endParaRPr lang="en-ZA" sz="1800" dirty="0" smtClean="0">
              <a:latin typeface="Candara" panose="020E0502030303020204" pitchFamily="34" charset="0"/>
              <a:cs typeface="+mn-cs"/>
            </a:endParaRPr>
          </a:p>
          <a:p>
            <a:pPr eaLnBrk="1" hangingPunct="1">
              <a:buFont typeface="Wingdings" panose="05000000000000000000" pitchFamily="2" charset="2"/>
              <a:buChar char="§"/>
              <a:defRPr/>
            </a:pPr>
            <a:r>
              <a:rPr lang="en-ZA" sz="1800" dirty="0" smtClean="0">
                <a:latin typeface="Candara" panose="020E0502030303020204" pitchFamily="34" charset="0"/>
                <a:cs typeface="+mn-cs"/>
              </a:rPr>
              <a:t>The Head Office has initiated a process of personnel rationalisation in order to strengthen institutions and district offices where direct patient care takes place </a:t>
            </a:r>
          </a:p>
        </p:txBody>
      </p:sp>
      <p:sp>
        <p:nvSpPr>
          <p:cNvPr id="5" name="Title 5"/>
          <p:cNvSpPr txBox="1">
            <a:spLocks/>
          </p:cNvSpPr>
          <p:nvPr/>
        </p:nvSpPr>
        <p:spPr>
          <a:xfrm>
            <a:off x="0" y="908720"/>
            <a:ext cx="9144000" cy="495269"/>
          </a:xfrm>
          <a:prstGeom prst="rect">
            <a:avLst/>
          </a:prstGeom>
          <a:solidFill>
            <a:schemeClr val="tx2">
              <a:lumMod val="75000"/>
            </a:schemeClr>
          </a:solidFill>
          <a:ln w="28575" cap="flat" cmpd="sng" algn="ctr">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914400" eaLnBrk="0" fontAlgn="base" hangingPunct="0">
              <a:spcAft>
                <a:spcPct val="0"/>
              </a:spcAft>
            </a:pPr>
            <a:endParaRPr lang="en-US" sz="2400" b="1" dirty="0" smtClean="0">
              <a:solidFill>
                <a:schemeClr val="bg1"/>
              </a:solidFill>
            </a:endParaRPr>
          </a:p>
          <a:p>
            <a:pPr defTabSz="914400" eaLnBrk="0" fontAlgn="base" hangingPunct="0">
              <a:spcAft>
                <a:spcPct val="0"/>
              </a:spcAft>
            </a:pPr>
            <a:r>
              <a:rPr lang="en-US" sz="2000" b="1" dirty="0" smtClean="0">
                <a:solidFill>
                  <a:schemeClr val="bg1"/>
                </a:solidFill>
                <a:latin typeface="Georgia" panose="02040502050405020303" pitchFamily="18" charset="0"/>
              </a:rPr>
              <a:t>DELEGATIONS AND DEVOLUTION OF FUNCTIONS </a:t>
            </a:r>
          </a:p>
          <a:p>
            <a:pPr defTabSz="914400" eaLnBrk="0" fontAlgn="base" hangingPunct="0">
              <a:spcAft>
                <a:spcPct val="0"/>
              </a:spcAft>
            </a:pPr>
            <a:endParaRPr lang="en-US" sz="2400" b="1" dirty="0">
              <a:ea typeface="ＭＳ Ｐゴシック" pitchFamily="124" charset="-128"/>
            </a:endParaRPr>
          </a:p>
        </p:txBody>
      </p:sp>
      <p:sp>
        <p:nvSpPr>
          <p:cNvPr id="6" name="Slide Number Placeholder 4"/>
          <p:cNvSpPr txBox="1">
            <a:spLocks/>
          </p:cNvSpPr>
          <p:nvPr/>
        </p:nvSpPr>
        <p:spPr bwMode="auto">
          <a:xfrm>
            <a:off x="7129450" y="6286519"/>
            <a:ext cx="1785950" cy="357191"/>
          </a:xfrm>
          <a:prstGeom prst="rect">
            <a:avLst/>
          </a:prstGeom>
          <a:noFill/>
          <a:ln w="12700">
            <a:noFill/>
            <a:miter lim="800000"/>
            <a:headEnd/>
            <a:tailEnd/>
          </a:ln>
        </p:spPr>
        <p:txBody>
          <a:bodyPr lIns="90488" tIns="44450" rIns="90488" bIns="44450" anchor="b"/>
          <a:lstStyle>
            <a:defPPr>
              <a:defRPr lang="en-US"/>
            </a:defPPr>
            <a:lvl1pPr marL="228600" indent="-228600" algn="r">
              <a:lnSpc>
                <a:spcPct val="80000"/>
              </a:lnSpc>
              <a:defRPr sz="900">
                <a:solidFill>
                  <a:schemeClr val="bg1">
                    <a:lumMod val="50000"/>
                  </a:schemeClr>
                </a:solidFill>
                <a:latin typeface="Arial" pitchFamily="34" charset="0"/>
                <a:cs typeface="Arial" pitchFamily="34" charset="0"/>
              </a:defRPr>
            </a:lvl1pPr>
          </a:lstStyle>
          <a:p>
            <a:fld id="{78F2D606-4F7F-45A5-AEDF-FD12581F2EA1}" type="slidenum">
              <a:rPr lang="en-US"/>
              <a:pPr/>
              <a:t>14</a:t>
            </a:fld>
            <a:endParaRPr lang="en-US" dirty="0"/>
          </a:p>
        </p:txBody>
      </p:sp>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14</a:t>
            </a:fld>
            <a:endParaRPr lang="en-US" dirty="0">
              <a:solidFill>
                <a:prstClr val="black"/>
              </a:solidFill>
            </a:endParaRPr>
          </a:p>
        </p:txBody>
      </p:sp>
    </p:spTree>
    <p:extLst>
      <p:ext uri="{BB962C8B-B14F-4D97-AF65-F5344CB8AC3E}">
        <p14:creationId xmlns:p14="http://schemas.microsoft.com/office/powerpoint/2010/main" val="2342604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2938908" y="2988419"/>
            <a:ext cx="5940348" cy="1454888"/>
          </a:xfrm>
          <a:prstGeom prst="rect">
            <a:avLst/>
          </a:prstGeom>
        </p:spPr>
        <p:txBody>
          <a:bodyPr>
            <a:normAutofit lnSpcReduction="10000"/>
          </a:bodyPr>
          <a:lstStyle>
            <a:lvl1pPr marL="342900" indent="-342900" algn="l" defTabSz="457200" rtl="0" fontAlgn="base">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kern="12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endParaRPr lang="en-US" sz="2800" b="1" dirty="0" smtClean="0">
              <a:solidFill>
                <a:srgbClr val="002060"/>
              </a:solidFill>
              <a:latin typeface="Candara" panose="020E0502030303020204" pitchFamily="34" charset="0"/>
            </a:endParaRPr>
          </a:p>
          <a:p>
            <a:pPr marL="0" indent="0">
              <a:buNone/>
            </a:pPr>
            <a:r>
              <a:rPr lang="en-ZA" sz="2800" b="1" dirty="0">
                <a:solidFill>
                  <a:srgbClr val="002060"/>
                </a:solidFill>
                <a:latin typeface="Candara" panose="020E0502030303020204" pitchFamily="34" charset="0"/>
              </a:rPr>
              <a:t>Ensuring alignment </a:t>
            </a:r>
            <a:r>
              <a:rPr lang="en-ZA" sz="2800" b="1" dirty="0" smtClean="0">
                <a:solidFill>
                  <a:srgbClr val="002060"/>
                </a:solidFill>
                <a:latin typeface="Candara" panose="020E0502030303020204" pitchFamily="34" charset="0"/>
              </a:rPr>
              <a:t>in </a:t>
            </a:r>
            <a:r>
              <a:rPr lang="en-ZA" sz="2800" b="1" dirty="0">
                <a:solidFill>
                  <a:srgbClr val="002060"/>
                </a:solidFill>
                <a:latin typeface="Candara" panose="020E0502030303020204" pitchFamily="34" charset="0"/>
              </a:rPr>
              <a:t>health information systems </a:t>
            </a:r>
          </a:p>
        </p:txBody>
      </p:sp>
      <p:sp>
        <p:nvSpPr>
          <p:cNvPr id="6" name="Chevron 5"/>
          <p:cNvSpPr/>
          <p:nvPr/>
        </p:nvSpPr>
        <p:spPr>
          <a:xfrm>
            <a:off x="2196810" y="3510369"/>
            <a:ext cx="368490" cy="410989"/>
          </a:xfrm>
          <a:prstGeom prst="chevron">
            <a:avLst/>
          </a:prstGeom>
          <a:solidFill>
            <a:schemeClr val="accent6">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7" name="Chevron 6"/>
          <p:cNvSpPr/>
          <p:nvPr/>
        </p:nvSpPr>
        <p:spPr>
          <a:xfrm>
            <a:off x="2565300" y="3510368"/>
            <a:ext cx="368490" cy="410989"/>
          </a:xfrm>
          <a:prstGeom prst="chevron">
            <a:avLst/>
          </a:prstGeom>
          <a:solidFill>
            <a:schemeClr val="accent6">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8" name="Rectangle 7"/>
          <p:cNvSpPr/>
          <p:nvPr/>
        </p:nvSpPr>
        <p:spPr>
          <a:xfrm>
            <a:off x="1" y="0"/>
            <a:ext cx="9144000" cy="176056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1"/>
          <p:cNvSpPr>
            <a:spLocks noGrp="1"/>
          </p:cNvSpPr>
          <p:nvPr>
            <p:ph type="sldNum" sz="quarter" idx="12"/>
          </p:nvPr>
        </p:nvSpPr>
        <p:spPr>
          <a:xfrm>
            <a:off x="6553200" y="6356350"/>
            <a:ext cx="2133600" cy="365125"/>
          </a:xfrm>
        </p:spPr>
        <p:txBody>
          <a:bodyPr/>
          <a:lstStyle/>
          <a:p>
            <a:pPr algn="r">
              <a:defRPr/>
            </a:pPr>
            <a:fld id="{A368A70E-B73B-44BA-A3CA-BDA3C9D29971}" type="slidenum">
              <a:rPr lang="en-US" sz="1600" b="1" smtClean="0">
                <a:solidFill>
                  <a:schemeClr val="bg2">
                    <a:lumMod val="50000"/>
                  </a:schemeClr>
                </a:solidFill>
              </a:rPr>
              <a:pPr algn="r">
                <a:defRPr/>
              </a:pPr>
              <a:t>15</a:t>
            </a:fld>
            <a:endParaRPr lang="en-US" sz="1600" b="1" dirty="0">
              <a:solidFill>
                <a:schemeClr val="bg2">
                  <a:lumMod val="50000"/>
                </a:schemeClr>
              </a:solidFill>
            </a:endParaRPr>
          </a:p>
        </p:txBody>
      </p:sp>
      <p:pic>
        <p:nvPicPr>
          <p:cNvPr id="10" name="Picture 5" descr="C:\Users\90723376\2016 M&amp;E PROJECTS\DDG ALLOCATED TASKS 2016\PERFORMANCE TREND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31" y="140791"/>
            <a:ext cx="2769759" cy="1448837"/>
          </a:xfrm>
          <a:prstGeom prst="rect">
            <a:avLst/>
          </a:prstGeom>
          <a:solidFill>
            <a:srgbClr val="FFFFFF">
              <a:shade val="85000"/>
            </a:srgbClr>
          </a:solidFill>
          <a:ln w="190500" cap="sq">
            <a:solidFill>
              <a:schemeClr val="tx2">
                <a:lumMod val="20000"/>
                <a:lumOff val="8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373132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Autofit/>
          </a:bodyPr>
          <a:lstStyle/>
          <a:p>
            <a:r>
              <a:rPr lang="en-US" altLang="en-US" sz="2400" b="1" dirty="0" smtClean="0">
                <a:latin typeface="Candara" panose="020E0502030303020204" pitchFamily="34" charset="0"/>
              </a:rPr>
              <a:t>Alignment with National  E-Health Strategic Priorities</a:t>
            </a:r>
          </a:p>
        </p:txBody>
      </p:sp>
      <p:graphicFrame>
        <p:nvGraphicFramePr>
          <p:cNvPr id="6" name="Table 5"/>
          <p:cNvGraphicFramePr>
            <a:graphicFrameLocks noGrp="1"/>
          </p:cNvGraphicFramePr>
          <p:nvPr>
            <p:extLst>
              <p:ext uri="{D42A27DB-BD31-4B8C-83A1-F6EECF244321}">
                <p14:modId xmlns:p14="http://schemas.microsoft.com/office/powerpoint/2010/main" val="964170411"/>
              </p:ext>
            </p:extLst>
          </p:nvPr>
        </p:nvGraphicFramePr>
        <p:xfrm>
          <a:off x="899592" y="1412776"/>
          <a:ext cx="8064896" cy="4664076"/>
        </p:xfrm>
        <a:graphic>
          <a:graphicData uri="http://schemas.openxmlformats.org/drawingml/2006/table">
            <a:tbl>
              <a:tblPr firstRow="1" bandRow="1">
                <a:tableStyleId>{5C22544A-7EE6-4342-B048-85BDC9FD1C3A}</a:tableStyleId>
              </a:tblPr>
              <a:tblGrid>
                <a:gridCol w="3110722"/>
                <a:gridCol w="4954174"/>
              </a:tblGrid>
              <a:tr h="457263">
                <a:tc>
                  <a:txBody>
                    <a:bodyPr/>
                    <a:lstStyle/>
                    <a:p>
                      <a:r>
                        <a:rPr lang="en-US" sz="1200" b="1" i="0" u="none" strike="noStrike" kern="1200" baseline="0" dirty="0" smtClean="0">
                          <a:solidFill>
                            <a:schemeClr val="tx1"/>
                          </a:solidFill>
                          <a:latin typeface="Candara" panose="020E0502030303020204" pitchFamily="34" charset="0"/>
                          <a:ea typeface="+mn-ea"/>
                          <a:cs typeface="+mn-cs"/>
                        </a:rPr>
                        <a:t>10 National E-Health Strategic Priorities</a:t>
                      </a:r>
                    </a:p>
                    <a:p>
                      <a:endParaRPr lang="en-US" sz="1200" b="1" i="0" u="none" strike="noStrike" kern="1200" baseline="0" dirty="0" smtClean="0">
                        <a:solidFill>
                          <a:schemeClr val="tx1"/>
                        </a:solidFill>
                        <a:latin typeface="Candara" panose="020E0502030303020204" pitchFamily="34" charset="0"/>
                        <a:ea typeface="+mn-ea"/>
                        <a:cs typeface="+mn-cs"/>
                      </a:endParaRPr>
                    </a:p>
                  </a:txBody>
                  <a:tcPr marL="91449" marR="91449" marT="45724" marB="45724"/>
                </a:tc>
                <a:tc>
                  <a:txBody>
                    <a:bodyPr/>
                    <a:lstStyle/>
                    <a:p>
                      <a:r>
                        <a:rPr lang="en-US" sz="1200" b="1" i="0" u="none" strike="noStrike" kern="1200" baseline="0" dirty="0" smtClean="0">
                          <a:solidFill>
                            <a:schemeClr val="tx1"/>
                          </a:solidFill>
                          <a:latin typeface="Candara" panose="020E0502030303020204" pitchFamily="34" charset="0"/>
                          <a:ea typeface="+mn-ea"/>
                          <a:cs typeface="+mn-cs"/>
                        </a:rPr>
                        <a:t>GDoH ICT Branch Initiatives to support E-Health Priorities and Gauteng Alignment</a:t>
                      </a:r>
                    </a:p>
                  </a:txBody>
                  <a:tcPr marL="91449" marR="91449" marT="45724" marB="45724"/>
                </a:tc>
              </a:tr>
              <a:tr h="823041">
                <a:tc>
                  <a:txBody>
                    <a:bodyPr/>
                    <a:lstStyle/>
                    <a:p>
                      <a:r>
                        <a:rPr lang="en-US" sz="1200" b="0" i="0" u="none" strike="noStrike" kern="1200" baseline="0" dirty="0" smtClean="0">
                          <a:solidFill>
                            <a:schemeClr val="tx1"/>
                          </a:solidFill>
                          <a:latin typeface="Candara" panose="020E0502030303020204" pitchFamily="34" charset="0"/>
                          <a:ea typeface="+mn-ea"/>
                          <a:cs typeface="+mn-cs"/>
                        </a:rPr>
                        <a:t>Strategy and Leadership</a:t>
                      </a:r>
                      <a:endParaRPr lang="en-US" sz="1200" dirty="0">
                        <a:solidFill>
                          <a:schemeClr val="tx1"/>
                        </a:solidFill>
                        <a:latin typeface="Candara" panose="020E0502030303020204" pitchFamily="34" charset="0"/>
                      </a:endParaRPr>
                    </a:p>
                  </a:txBody>
                  <a:tcPr marL="91449" marR="91449" marT="45724" marB="45724"/>
                </a:tc>
                <a:tc>
                  <a:txBody>
                    <a:bodyPr/>
                    <a:lstStyle/>
                    <a:p>
                      <a:r>
                        <a:rPr lang="en-US" sz="1200" dirty="0" smtClean="0">
                          <a:solidFill>
                            <a:schemeClr val="tx1"/>
                          </a:solidFill>
                          <a:latin typeface="Candara" panose="020E0502030303020204" pitchFamily="34" charset="0"/>
                        </a:rPr>
                        <a:t>Implementation</a:t>
                      </a:r>
                      <a:r>
                        <a:rPr lang="en-US" sz="1200" baseline="0" dirty="0" smtClean="0">
                          <a:solidFill>
                            <a:schemeClr val="tx1"/>
                          </a:solidFill>
                          <a:latin typeface="Candara" panose="020E0502030303020204" pitchFamily="34" charset="0"/>
                        </a:rPr>
                        <a:t> of the Corporate Governance of ICT (Business ICT Steering Committee, ICT Charter, ICT Strategic Plan, ICT Structures, ICT Initiatives including Modernisation, E-Health and M-Health).</a:t>
                      </a:r>
                      <a:endParaRPr lang="en-US" sz="1200" dirty="0" smtClean="0">
                        <a:solidFill>
                          <a:schemeClr val="tx1"/>
                        </a:solidFill>
                        <a:latin typeface="Candara" panose="020E0502030303020204" pitchFamily="34" charset="0"/>
                      </a:endParaRPr>
                    </a:p>
                  </a:txBody>
                  <a:tcPr marL="91449" marR="91449" marT="45724" marB="45724"/>
                </a:tc>
              </a:tr>
              <a:tr h="823078">
                <a:tc>
                  <a:txBody>
                    <a:bodyPr/>
                    <a:lstStyle/>
                    <a:p>
                      <a:r>
                        <a:rPr lang="en-US" sz="1200" b="0" i="0" u="none" strike="noStrike" kern="1200" baseline="0" dirty="0" smtClean="0">
                          <a:solidFill>
                            <a:schemeClr val="tx1"/>
                          </a:solidFill>
                          <a:latin typeface="Candara" panose="020E0502030303020204" pitchFamily="34" charset="0"/>
                          <a:ea typeface="+mn-ea"/>
                          <a:cs typeface="+mn-cs"/>
                        </a:rPr>
                        <a:t>Stakeholder Engagement </a:t>
                      </a: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dirty="0">
                        <a:solidFill>
                          <a:schemeClr val="tx1"/>
                        </a:solidFill>
                        <a:latin typeface="Candara" panose="020E0502030303020204" pitchFamily="34" charset="0"/>
                      </a:endParaRPr>
                    </a:p>
                  </a:txBody>
                  <a:tcPr marL="91449" marR="91449"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ndara" panose="020E0502030303020204" pitchFamily="34" charset="0"/>
                        </a:rPr>
                        <a:t>Compliance</a:t>
                      </a:r>
                      <a:r>
                        <a:rPr lang="en-US" sz="1200" baseline="0" dirty="0" smtClean="0">
                          <a:latin typeface="Candara" panose="020E0502030303020204" pitchFamily="34" charset="0"/>
                        </a:rPr>
                        <a:t> with the Normative standards and Interoperability Standards developed by the CSIR</a:t>
                      </a:r>
                      <a:endParaRPr lang="en-US" sz="1200" dirty="0" smtClean="0">
                        <a:latin typeface="Candara" panose="020E0502030303020204" pitchFamily="34" charset="0"/>
                      </a:endParaRPr>
                    </a:p>
                    <a:p>
                      <a:pPr marL="0" algn="l" defTabSz="914400" rtl="0" eaLnBrk="1" latinLnBrk="0" hangingPunct="1"/>
                      <a:r>
                        <a:rPr lang="en-US" sz="1200" b="0" i="0" u="none" strike="noStrike" kern="1200" baseline="0" dirty="0" smtClean="0">
                          <a:solidFill>
                            <a:schemeClr val="tx1"/>
                          </a:solidFill>
                          <a:latin typeface="Candara" panose="020E0502030303020204" pitchFamily="34" charset="0"/>
                          <a:ea typeface="+mn-ea"/>
                          <a:cs typeface="+mn-cs"/>
                        </a:rPr>
                        <a:t>Improved stakeholder satisfaction rate through enhanced ICT Corporate Governance and compliance</a:t>
                      </a:r>
                      <a:endParaRPr lang="en-US" sz="1200" b="0" i="0" u="none" strike="noStrike" kern="1200" baseline="0" dirty="0">
                        <a:solidFill>
                          <a:schemeClr val="tx1"/>
                        </a:solidFill>
                        <a:latin typeface="Candara" panose="020E0502030303020204" pitchFamily="34" charset="0"/>
                        <a:ea typeface="+mn-ea"/>
                        <a:cs typeface="+mn-cs"/>
                      </a:endParaRPr>
                    </a:p>
                  </a:txBody>
                  <a:tcPr marL="91449" marR="91449" marT="45724" marB="45724"/>
                </a:tc>
              </a:tr>
              <a:tr h="823078">
                <a:tc>
                  <a:txBody>
                    <a:bodyPr/>
                    <a:lstStyle/>
                    <a:p>
                      <a:r>
                        <a:rPr lang="en-US" sz="1200" b="0" i="0" u="none" strike="noStrike" kern="1200" baseline="0" dirty="0" smtClean="0">
                          <a:solidFill>
                            <a:schemeClr val="tx1"/>
                          </a:solidFill>
                          <a:latin typeface="Candara" panose="020E0502030303020204" pitchFamily="34" charset="0"/>
                          <a:ea typeface="+mn-ea"/>
                          <a:cs typeface="+mn-cs"/>
                        </a:rPr>
                        <a:t>Standards and Interoperability</a:t>
                      </a: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dirty="0">
                        <a:solidFill>
                          <a:schemeClr val="tx1"/>
                        </a:solidFill>
                        <a:latin typeface="Candara" panose="020E0502030303020204" pitchFamily="34" charset="0"/>
                      </a:endParaRPr>
                    </a:p>
                  </a:txBody>
                  <a:tcPr marL="91449" marR="91449" marT="45724" marB="45724"/>
                </a:tc>
                <a:tc>
                  <a:txBody>
                    <a:bodyPr/>
                    <a:lstStyle/>
                    <a:p>
                      <a:r>
                        <a:rPr lang="en-US" sz="1200" kern="1200" baseline="0" dirty="0" smtClean="0">
                          <a:solidFill>
                            <a:schemeClr val="dk1"/>
                          </a:solidFill>
                          <a:latin typeface="Candara" panose="020E0502030303020204" pitchFamily="34" charset="0"/>
                          <a:ea typeface="+mn-ea"/>
                          <a:cs typeface="+mn-cs"/>
                        </a:rPr>
                        <a:t>Provide integration, interfacing and verification of all GDoH ICT systems to achieve a single view of patient record through compliance to change processes.</a:t>
                      </a:r>
                      <a:endParaRPr lang="en-US" sz="1200" kern="1200" baseline="0" dirty="0">
                        <a:solidFill>
                          <a:schemeClr val="dk1"/>
                        </a:solidFill>
                        <a:latin typeface="Candara" panose="020E0502030303020204" pitchFamily="34" charset="0"/>
                        <a:ea typeface="+mn-ea"/>
                        <a:cs typeface="+mn-cs"/>
                      </a:endParaRPr>
                    </a:p>
                  </a:txBody>
                  <a:tcPr marL="91449" marR="91449" marT="45724" marB="45724"/>
                </a:tc>
              </a:tr>
              <a:tr h="1737616">
                <a:tc>
                  <a:txBody>
                    <a:bodyPr/>
                    <a:lstStyle/>
                    <a:p>
                      <a:r>
                        <a:rPr lang="en-US" sz="1200" b="0" i="0" u="none" strike="noStrike" kern="1200" baseline="0" dirty="0" smtClean="0">
                          <a:solidFill>
                            <a:schemeClr val="tx1"/>
                          </a:solidFill>
                          <a:latin typeface="Candara" panose="020E0502030303020204" pitchFamily="34" charset="0"/>
                          <a:ea typeface="+mn-ea"/>
                          <a:cs typeface="+mn-cs"/>
                        </a:rPr>
                        <a:t>Governance and Regulation </a:t>
                      </a: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dirty="0">
                        <a:solidFill>
                          <a:schemeClr val="tx1"/>
                        </a:solidFill>
                        <a:latin typeface="Candara" panose="020E0502030303020204" pitchFamily="34" charset="0"/>
                      </a:endParaRPr>
                    </a:p>
                  </a:txBody>
                  <a:tcPr marL="91449" marR="91449" marT="45724" marB="45724"/>
                </a:tc>
                <a:tc>
                  <a:txBody>
                    <a:bodyPr/>
                    <a:lstStyle/>
                    <a:p>
                      <a:pPr marL="0" algn="l" defTabSz="914400" rtl="0" eaLnBrk="1" latinLnBrk="0" hangingPunct="1"/>
                      <a:r>
                        <a:rPr lang="en-US" sz="1200" kern="1200" baseline="0" dirty="0" smtClean="0">
                          <a:solidFill>
                            <a:schemeClr val="dk1"/>
                          </a:solidFill>
                          <a:latin typeface="Candara" panose="020E0502030303020204" pitchFamily="34" charset="0"/>
                          <a:ea typeface="+mn-ea"/>
                          <a:cs typeface="+mn-cs"/>
                        </a:rPr>
                        <a:t>Provision of adequate Health Information System for management of patients and revenue </a:t>
                      </a:r>
                      <a:r>
                        <a:rPr lang="en-US" sz="1200" b="0" i="0" u="none" strike="noStrike" kern="1200" baseline="0" dirty="0" smtClean="0">
                          <a:solidFill>
                            <a:schemeClr val="tx1"/>
                          </a:solidFill>
                          <a:latin typeface="Candara" panose="020E0502030303020204" pitchFamily="34" charset="0"/>
                          <a:ea typeface="+mn-ea"/>
                          <a:cs typeface="+mn-cs"/>
                        </a:rPr>
                        <a:t>collection in preparation for NHI implementation. Enhance ICT Security through ICT Security plans to ensure protection of departmental information systems, manage ICT risk, minimization of litigation and ensuring adherence with regulatory and legislative frameworks.</a:t>
                      </a:r>
                    </a:p>
                  </a:txBody>
                  <a:tcPr marL="91449" marR="91449" marT="45724" marB="45724"/>
                </a:tc>
              </a:tr>
            </a:tbl>
          </a:graphicData>
        </a:graphic>
      </p:graphicFrame>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16</a:t>
            </a:fld>
            <a:endParaRPr lang="en-US" dirty="0">
              <a:solidFill>
                <a:prstClr val="black"/>
              </a:solidFill>
            </a:endParaRPr>
          </a:p>
        </p:txBody>
      </p:sp>
    </p:spTree>
    <p:extLst>
      <p:ext uri="{BB962C8B-B14F-4D97-AF65-F5344CB8AC3E}">
        <p14:creationId xmlns:p14="http://schemas.microsoft.com/office/powerpoint/2010/main" val="2341464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Autofit/>
          </a:bodyPr>
          <a:lstStyle/>
          <a:p>
            <a:r>
              <a:rPr lang="en-US" altLang="en-US" sz="2400" b="1" dirty="0" smtClean="0">
                <a:latin typeface="Candara" panose="020E0502030303020204" pitchFamily="34" charset="0"/>
              </a:rPr>
              <a:t>Alignment with National  E-Health Strategic Priorities</a:t>
            </a:r>
          </a:p>
        </p:txBody>
      </p:sp>
      <p:graphicFrame>
        <p:nvGraphicFramePr>
          <p:cNvPr id="4" name="Table 3"/>
          <p:cNvGraphicFramePr>
            <a:graphicFrameLocks noGrp="1"/>
          </p:cNvGraphicFramePr>
          <p:nvPr>
            <p:extLst>
              <p:ext uri="{D42A27DB-BD31-4B8C-83A1-F6EECF244321}">
                <p14:modId xmlns:p14="http://schemas.microsoft.com/office/powerpoint/2010/main" val="108318998"/>
              </p:ext>
            </p:extLst>
          </p:nvPr>
        </p:nvGraphicFramePr>
        <p:xfrm>
          <a:off x="899592" y="1429401"/>
          <a:ext cx="8081963" cy="5167950"/>
        </p:xfrm>
        <a:graphic>
          <a:graphicData uri="http://schemas.openxmlformats.org/drawingml/2006/table">
            <a:tbl>
              <a:tblPr firstRow="1" bandRow="1">
                <a:tableStyleId>{5C22544A-7EE6-4342-B048-85BDC9FD1C3A}</a:tableStyleId>
              </a:tblPr>
              <a:tblGrid>
                <a:gridCol w="3108450"/>
                <a:gridCol w="4973513"/>
              </a:tblGrid>
              <a:tr h="292002">
                <a:tc>
                  <a:txBody>
                    <a:bodyPr/>
                    <a:lstStyle/>
                    <a:p>
                      <a:r>
                        <a:rPr lang="en-US" sz="1200" b="1" i="0" u="none" strike="noStrike" kern="1200" baseline="0" dirty="0" smtClean="0">
                          <a:solidFill>
                            <a:schemeClr val="tx1"/>
                          </a:solidFill>
                          <a:latin typeface="Candara" panose="020E0502030303020204" pitchFamily="34" charset="0"/>
                          <a:ea typeface="+mn-ea"/>
                          <a:cs typeface="+mn-cs"/>
                        </a:rPr>
                        <a:t>10 National E-Health Strategic Priorities</a:t>
                      </a:r>
                    </a:p>
                  </a:txBody>
                  <a:tcPr marL="91455" marR="91455" marT="45711" marB="45711"/>
                </a:tc>
                <a:tc>
                  <a:txBody>
                    <a:bodyPr/>
                    <a:lstStyle/>
                    <a:p>
                      <a:r>
                        <a:rPr lang="en-US" sz="1200" b="1" dirty="0" smtClean="0">
                          <a:solidFill>
                            <a:schemeClr val="tx1"/>
                          </a:solidFill>
                          <a:latin typeface="Candara" panose="020E0502030303020204" pitchFamily="34" charset="0"/>
                        </a:rPr>
                        <a:t>Gauteng Alignment</a:t>
                      </a:r>
                      <a:endParaRPr lang="en-US" sz="1200" b="1" dirty="0">
                        <a:solidFill>
                          <a:schemeClr val="tx1"/>
                        </a:solidFill>
                        <a:latin typeface="Candara" panose="020E0502030303020204" pitchFamily="34" charset="0"/>
                      </a:endParaRPr>
                    </a:p>
                  </a:txBody>
                  <a:tcPr marL="91455" marR="91455" marT="45711" marB="45711"/>
                </a:tc>
              </a:tr>
              <a:tr h="876043">
                <a:tc>
                  <a:txBody>
                    <a:bodyPr/>
                    <a:lstStyle/>
                    <a:p>
                      <a:r>
                        <a:rPr lang="en-US" sz="1200" b="0" i="0" u="none" strike="noStrike" kern="1200" baseline="0" dirty="0" smtClean="0">
                          <a:solidFill>
                            <a:schemeClr val="tx1"/>
                          </a:solidFill>
                          <a:latin typeface="Candara" panose="020E0502030303020204" pitchFamily="34" charset="0"/>
                          <a:ea typeface="+mn-ea"/>
                          <a:cs typeface="+mn-cs"/>
                        </a:rPr>
                        <a:t>Investment, Affordability and Sustainability</a:t>
                      </a:r>
                      <a:endParaRPr lang="en-US" sz="1200" dirty="0">
                        <a:solidFill>
                          <a:schemeClr val="tx1"/>
                        </a:solidFill>
                        <a:latin typeface="Candara" panose="020E0502030303020204" pitchFamily="34" charset="0"/>
                      </a:endParaRPr>
                    </a:p>
                  </a:txBody>
                  <a:tcPr marL="91455" marR="91455" marT="45711" marB="4571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ndara" panose="020E0502030303020204" pitchFamily="34" charset="0"/>
                        </a:rPr>
                        <a:t>Invested in ICT</a:t>
                      </a:r>
                      <a:r>
                        <a:rPr lang="en-US" sz="1200" baseline="0" dirty="0" smtClean="0">
                          <a:latin typeface="Candara" panose="020E0502030303020204" pitchFamily="34" charset="0"/>
                        </a:rPr>
                        <a:t> Infrastructure, connectivity and moving towards open source solutions to reduce the prohibitive costs of licensing. </a:t>
                      </a:r>
                      <a:r>
                        <a:rPr lang="en-ZA" sz="1200" b="0" i="0" u="none" strike="noStrike" kern="1200" baseline="0" dirty="0" smtClean="0">
                          <a:solidFill>
                            <a:schemeClr val="tx1"/>
                          </a:solidFill>
                          <a:latin typeface="Candara" panose="020E0502030303020204" pitchFamily="34" charset="0"/>
                          <a:ea typeface="+mn-ea"/>
                          <a:cs typeface="+mn-cs"/>
                        </a:rPr>
                        <a:t>Sustainable ICT Funding. Performance Measurement. Implement business continuity plans</a:t>
                      </a:r>
                      <a:r>
                        <a:rPr lang="en-US" sz="1200" b="0" i="0" u="none" strike="noStrike" kern="1200" baseline="0" dirty="0" smtClean="0">
                          <a:solidFill>
                            <a:schemeClr val="tx1"/>
                          </a:solidFill>
                          <a:latin typeface="Candara" panose="020E0502030303020204" pitchFamily="34" charset="0"/>
                          <a:ea typeface="+mn-ea"/>
                          <a:cs typeface="+mn-cs"/>
                        </a:rPr>
                        <a:t>.</a:t>
                      </a:r>
                      <a:endParaRPr lang="en-ZA" sz="1200" b="0" i="0" u="none" strike="noStrike" kern="1200" baseline="0" dirty="0" smtClean="0">
                        <a:solidFill>
                          <a:schemeClr val="tx1"/>
                        </a:solidFill>
                        <a:latin typeface="Candara" panose="020E0502030303020204" pitchFamily="34" charset="0"/>
                        <a:ea typeface="+mn-ea"/>
                        <a:cs typeface="+mn-cs"/>
                      </a:endParaRPr>
                    </a:p>
                  </a:txBody>
                  <a:tcPr marL="91455" marR="91455" marT="45711" marB="45711"/>
                </a:tc>
              </a:tr>
              <a:tr h="301014">
                <a:tc>
                  <a:txBody>
                    <a:bodyPr/>
                    <a:lstStyle/>
                    <a:p>
                      <a:r>
                        <a:rPr lang="en-US" sz="1200" b="0" i="0" u="none" strike="noStrike" kern="1200" baseline="0" dirty="0" smtClean="0">
                          <a:solidFill>
                            <a:schemeClr val="tx1"/>
                          </a:solidFill>
                          <a:latin typeface="Candara" panose="020E0502030303020204" pitchFamily="34" charset="0"/>
                          <a:ea typeface="+mn-ea"/>
                          <a:cs typeface="+mn-cs"/>
                        </a:rPr>
                        <a:t>Benefits Realisation</a:t>
                      </a:r>
                      <a:endParaRPr lang="en-US" sz="1200" dirty="0">
                        <a:solidFill>
                          <a:schemeClr val="tx1"/>
                        </a:solidFill>
                        <a:latin typeface="Candara" panose="020E0502030303020204" pitchFamily="34" charset="0"/>
                      </a:endParaRPr>
                    </a:p>
                  </a:txBody>
                  <a:tcPr marL="91455" marR="91455" marT="45711" marB="45711"/>
                </a:tc>
                <a:tc>
                  <a:txBody>
                    <a:bodyPr/>
                    <a:lstStyle/>
                    <a:p>
                      <a:r>
                        <a:rPr lang="en-US" sz="1200" dirty="0" smtClean="0">
                          <a:latin typeface="Candara" panose="020E0502030303020204" pitchFamily="34" charset="0"/>
                        </a:rPr>
                        <a:t>Maximizing</a:t>
                      </a:r>
                      <a:r>
                        <a:rPr lang="en-US" sz="1200" baseline="0" dirty="0" smtClean="0">
                          <a:latin typeface="Candara" panose="020E0502030303020204" pitchFamily="34" charset="0"/>
                        </a:rPr>
                        <a:t> use of existing resources</a:t>
                      </a:r>
                      <a:endParaRPr lang="en-US" sz="1200" dirty="0">
                        <a:latin typeface="Candara" panose="020E0502030303020204" pitchFamily="34" charset="0"/>
                      </a:endParaRPr>
                    </a:p>
                  </a:txBody>
                  <a:tcPr marL="91455" marR="91455" marT="45711" marB="45711"/>
                </a:tc>
              </a:tr>
              <a:tr h="1265404">
                <a:tc>
                  <a:txBody>
                    <a:bodyPr/>
                    <a:lstStyle/>
                    <a:p>
                      <a:r>
                        <a:rPr lang="en-US" sz="1200" b="0" i="0" u="none" strike="noStrike" kern="1200" baseline="0" dirty="0" smtClean="0">
                          <a:solidFill>
                            <a:schemeClr val="tx1"/>
                          </a:solidFill>
                          <a:latin typeface="Candara" panose="020E0502030303020204" pitchFamily="34" charset="0"/>
                          <a:ea typeface="+mn-ea"/>
                          <a:cs typeface="+mn-cs"/>
                        </a:rPr>
                        <a:t>Capacity and Workforce </a:t>
                      </a: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dirty="0">
                        <a:solidFill>
                          <a:schemeClr val="tx1"/>
                        </a:solidFill>
                        <a:latin typeface="Candara" panose="020E0502030303020204" pitchFamily="34" charset="0"/>
                      </a:endParaRPr>
                    </a:p>
                  </a:txBody>
                  <a:tcPr marL="91455" marR="91455" marT="45711" marB="45711"/>
                </a:tc>
                <a:tc>
                  <a:txBody>
                    <a:bodyPr/>
                    <a:lstStyle/>
                    <a:p>
                      <a:pPr marL="0" algn="l" defTabSz="914400" rtl="0" eaLnBrk="1" latinLnBrk="0" hangingPunct="1"/>
                      <a:r>
                        <a:rPr lang="en-US" sz="1200" b="0" i="0" u="none" strike="noStrike" kern="1200" baseline="0" dirty="0" smtClean="0">
                          <a:solidFill>
                            <a:schemeClr val="tx1"/>
                          </a:solidFill>
                          <a:latin typeface="Candara" panose="020E0502030303020204" pitchFamily="34" charset="0"/>
                          <a:ea typeface="+mn-ea"/>
                          <a:cs typeface="+mn-cs"/>
                        </a:rPr>
                        <a:t>Improve support for institutions through building ICT capacity in all health facilities to ensure better management and support of ICT systems environment. Improve communication and knowledge management across health facilities. Permanent filling of ICT posts.</a:t>
                      </a:r>
                      <a:endParaRPr lang="en-US" sz="1200" b="0" i="0" u="none" strike="noStrike" kern="1200" baseline="0" dirty="0">
                        <a:solidFill>
                          <a:schemeClr val="tx1"/>
                        </a:solidFill>
                        <a:latin typeface="Candara" panose="020E0502030303020204" pitchFamily="34" charset="0"/>
                        <a:ea typeface="+mn-ea"/>
                        <a:cs typeface="+mn-cs"/>
                      </a:endParaRPr>
                    </a:p>
                  </a:txBody>
                  <a:tcPr marL="91455" marR="91455" marT="45711" marB="45711"/>
                </a:tc>
              </a:tr>
              <a:tr h="2433487">
                <a:tc>
                  <a:txBody>
                    <a:bodyPr/>
                    <a:lstStyle/>
                    <a:p>
                      <a:r>
                        <a:rPr lang="en-US" sz="1200" b="0" i="0" u="none" strike="noStrike" kern="1200" baseline="0" dirty="0" smtClean="0">
                          <a:solidFill>
                            <a:schemeClr val="tx1"/>
                          </a:solidFill>
                          <a:latin typeface="Candara" panose="020E0502030303020204" pitchFamily="34" charset="0"/>
                          <a:ea typeface="+mn-ea"/>
                          <a:cs typeface="+mn-cs"/>
                        </a:rPr>
                        <a:t>eHealth Foundations </a:t>
                      </a: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b="0" i="0" u="none" strike="noStrike" kern="1200" baseline="0" dirty="0" smtClean="0">
                        <a:solidFill>
                          <a:schemeClr val="tx1"/>
                        </a:solidFill>
                        <a:latin typeface="Candara" panose="020E0502030303020204" pitchFamily="34" charset="0"/>
                        <a:ea typeface="+mn-ea"/>
                        <a:cs typeface="+mn-cs"/>
                      </a:endParaRPr>
                    </a:p>
                    <a:p>
                      <a:endParaRPr lang="en-US" sz="1200" dirty="0">
                        <a:solidFill>
                          <a:schemeClr val="tx1"/>
                        </a:solidFill>
                        <a:latin typeface="Candara" panose="020E0502030303020204" pitchFamily="34" charset="0"/>
                      </a:endParaRPr>
                    </a:p>
                  </a:txBody>
                  <a:tcPr marL="91455" marR="91455" marT="45711" marB="45711"/>
                </a:tc>
                <a:tc>
                  <a:txBody>
                    <a:bodyPr/>
                    <a:lstStyle/>
                    <a:p>
                      <a:r>
                        <a:rPr lang="en-US" sz="1200" b="0" i="0" u="none" strike="noStrike" kern="1200" baseline="0" dirty="0" smtClean="0">
                          <a:solidFill>
                            <a:schemeClr val="dk1"/>
                          </a:solidFill>
                          <a:latin typeface="Candara" panose="020E0502030303020204" pitchFamily="34" charset="0"/>
                          <a:ea typeface="+mn-ea"/>
                          <a:cs typeface="+mn-cs"/>
                        </a:rPr>
                        <a:t>A solid infrastructure, connectivity, registration of patients, has been laid and projects are geared to building a the full electronic record that is interoperable with the national electronic health record. </a:t>
                      </a:r>
                    </a:p>
                    <a:p>
                      <a:pPr marL="0" lvl="0" algn="l" defTabSz="914400" rtl="0" eaLnBrk="1" latinLnBrk="0" hangingPunct="1"/>
                      <a:r>
                        <a:rPr lang="en-US" sz="1200" b="0" i="0" u="none" strike="noStrike" kern="1200" baseline="0" dirty="0" smtClean="0">
                          <a:solidFill>
                            <a:schemeClr val="tx1"/>
                          </a:solidFill>
                          <a:latin typeface="Candara" panose="020E0502030303020204" pitchFamily="34" charset="0"/>
                          <a:ea typeface="+mn-ea"/>
                          <a:cs typeface="+mn-cs"/>
                        </a:rPr>
                        <a:t>Increase the broadband network access in the department such that 100% of PHC facilities and hospitals have broadband network access and 100% of total staff has email access by 2019/20 </a:t>
                      </a:r>
                      <a:endParaRPr lang="en-ZA" sz="1200" b="0" i="0" u="none" strike="noStrike" kern="1200" baseline="0" dirty="0" smtClean="0">
                        <a:solidFill>
                          <a:schemeClr val="tx1"/>
                        </a:solidFill>
                        <a:latin typeface="Candara" panose="020E0502030303020204" pitchFamily="34" charset="0"/>
                        <a:ea typeface="+mn-ea"/>
                        <a:cs typeface="+mn-cs"/>
                      </a:endParaRPr>
                    </a:p>
                    <a:p>
                      <a:pPr marL="0" lvl="0" algn="l" defTabSz="914400" rtl="0" eaLnBrk="1" latinLnBrk="0" hangingPunct="1"/>
                      <a:r>
                        <a:rPr lang="en-US" sz="1200" b="0" i="0" u="none" strike="noStrike" kern="1200" baseline="0" dirty="0" smtClean="0">
                          <a:solidFill>
                            <a:schemeClr val="tx1"/>
                          </a:solidFill>
                          <a:latin typeface="Candara" panose="020E0502030303020204" pitchFamily="34" charset="0"/>
                          <a:ea typeface="+mn-ea"/>
                          <a:cs typeface="+mn-cs"/>
                        </a:rPr>
                        <a:t>Decrease health cost and increase availability and quality of care by developing and implementing eHealth and mHealth and solutions where they will optimise efficiency and improve quality of care of patients</a:t>
                      </a:r>
                      <a:endParaRPr lang="en-US" sz="1200" dirty="0">
                        <a:latin typeface="Candara" panose="020E0502030303020204" pitchFamily="34" charset="0"/>
                      </a:endParaRPr>
                    </a:p>
                  </a:txBody>
                  <a:tcPr marL="91455" marR="91455" marT="45711" marB="45711"/>
                </a:tc>
              </a:tr>
            </a:tbl>
          </a:graphicData>
        </a:graphic>
      </p:graphicFrame>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17</a:t>
            </a:fld>
            <a:endParaRPr lang="en-US" dirty="0">
              <a:solidFill>
                <a:prstClr val="black"/>
              </a:solidFill>
            </a:endParaRPr>
          </a:p>
        </p:txBody>
      </p:sp>
    </p:spTree>
    <p:extLst>
      <p:ext uri="{BB962C8B-B14F-4D97-AF65-F5344CB8AC3E}">
        <p14:creationId xmlns:p14="http://schemas.microsoft.com/office/powerpoint/2010/main" val="2644371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Autofit/>
          </a:bodyPr>
          <a:lstStyle/>
          <a:p>
            <a:r>
              <a:rPr lang="en-US" altLang="en-US" sz="2400" b="1" dirty="0" smtClean="0">
                <a:latin typeface="Candara" panose="020E0502030303020204" pitchFamily="34" charset="0"/>
              </a:rPr>
              <a:t>10 E-Health Strategic Priorities</a:t>
            </a:r>
          </a:p>
        </p:txBody>
      </p:sp>
      <p:graphicFrame>
        <p:nvGraphicFramePr>
          <p:cNvPr id="5" name="Table 4"/>
          <p:cNvGraphicFramePr>
            <a:graphicFrameLocks noGrp="1"/>
          </p:cNvGraphicFramePr>
          <p:nvPr>
            <p:extLst>
              <p:ext uri="{D42A27DB-BD31-4B8C-83A1-F6EECF244321}">
                <p14:modId xmlns:p14="http://schemas.microsoft.com/office/powerpoint/2010/main" val="3340556193"/>
              </p:ext>
            </p:extLst>
          </p:nvPr>
        </p:nvGraphicFramePr>
        <p:xfrm>
          <a:off x="971600" y="1484784"/>
          <a:ext cx="7851775" cy="4105276"/>
        </p:xfrm>
        <a:graphic>
          <a:graphicData uri="http://schemas.openxmlformats.org/drawingml/2006/table">
            <a:tbl>
              <a:tblPr firstRow="1" bandRow="1">
                <a:tableStyleId>{5C22544A-7EE6-4342-B048-85BDC9FD1C3A}</a:tableStyleId>
              </a:tblPr>
              <a:tblGrid>
                <a:gridCol w="3019915"/>
                <a:gridCol w="4831860"/>
              </a:tblGrid>
              <a:tr h="566244">
                <a:tc>
                  <a:txBody>
                    <a:bodyPr/>
                    <a:lstStyle/>
                    <a:p>
                      <a:r>
                        <a:rPr lang="en-US" sz="1200" b="1" i="0" u="none" strike="noStrike" kern="1200" baseline="0" dirty="0" smtClean="0">
                          <a:solidFill>
                            <a:schemeClr val="tx1"/>
                          </a:solidFill>
                          <a:latin typeface="Candara" panose="020E0502030303020204" pitchFamily="34" charset="0"/>
                          <a:ea typeface="+mn-ea"/>
                          <a:cs typeface="+mn-cs"/>
                        </a:rPr>
                        <a:t>10 National E-Health Strategic Priorities</a:t>
                      </a:r>
                    </a:p>
                  </a:txBody>
                  <a:tcPr marL="91437" marR="91437" marT="45726" marB="45726"/>
                </a:tc>
                <a:tc>
                  <a:txBody>
                    <a:bodyPr/>
                    <a:lstStyle/>
                    <a:p>
                      <a:r>
                        <a:rPr lang="en-US" sz="1200" b="1" dirty="0" smtClean="0">
                          <a:solidFill>
                            <a:schemeClr val="tx1"/>
                          </a:solidFill>
                          <a:latin typeface="Candara" panose="020E0502030303020204" pitchFamily="34" charset="0"/>
                        </a:rPr>
                        <a:t>Gauteng Alignment</a:t>
                      </a:r>
                      <a:endParaRPr lang="en-US" sz="1200" b="1" dirty="0">
                        <a:solidFill>
                          <a:schemeClr val="tx1"/>
                        </a:solidFill>
                        <a:latin typeface="Candara" panose="020E0502030303020204" pitchFamily="34" charset="0"/>
                      </a:endParaRPr>
                    </a:p>
                  </a:txBody>
                  <a:tcPr marL="91437" marR="91437" marT="45726" marB="45726"/>
                </a:tc>
              </a:tr>
              <a:tr h="1097106">
                <a:tc>
                  <a:txBody>
                    <a:bodyPr/>
                    <a:lstStyle/>
                    <a:p>
                      <a:r>
                        <a:rPr lang="en-US" sz="1200" b="0" i="0" u="none" strike="noStrike" kern="1200" baseline="0" dirty="0" smtClean="0">
                          <a:solidFill>
                            <a:schemeClr val="tx1"/>
                          </a:solidFill>
                          <a:latin typeface="Candara" panose="020E0502030303020204" pitchFamily="34" charset="0"/>
                          <a:ea typeface="+mn-ea"/>
                          <a:cs typeface="+mn-cs"/>
                        </a:rPr>
                        <a:t>Applications and Tools to support Healthcare Delivery</a:t>
                      </a:r>
                      <a:endParaRPr lang="en-US" sz="1200" dirty="0">
                        <a:solidFill>
                          <a:schemeClr val="tx1"/>
                        </a:solidFill>
                        <a:latin typeface="Candara" panose="020E0502030303020204" pitchFamily="34" charset="0"/>
                      </a:endParaRPr>
                    </a:p>
                  </a:txBody>
                  <a:tcPr marL="91437" marR="91437" marT="45726" marB="45726"/>
                </a:tc>
                <a:tc>
                  <a:txBody>
                    <a:bodyPr/>
                    <a:lstStyle/>
                    <a:p>
                      <a:r>
                        <a:rPr lang="en-US" sz="1200" dirty="0" smtClean="0">
                          <a:latin typeface="Candara" panose="020E0502030303020204" pitchFamily="34" charset="0"/>
                        </a:rPr>
                        <a:t>AIATA</a:t>
                      </a:r>
                      <a:r>
                        <a:rPr lang="en-US" sz="1200" baseline="0" dirty="0" smtClean="0">
                          <a:latin typeface="Candara" panose="020E0502030303020204" pitchFamily="34" charset="0"/>
                        </a:rPr>
                        <a:t> Health; PASOP App; Response; Hear Screen; Antenatal Ultrasound; Stock Visibility;</a:t>
                      </a:r>
                      <a:endParaRPr lang="en-US" sz="1200" dirty="0">
                        <a:latin typeface="Candara" panose="020E0502030303020204" pitchFamily="34" charset="0"/>
                      </a:endParaRPr>
                    </a:p>
                  </a:txBody>
                  <a:tcPr marL="91437" marR="91437" marT="45726" marB="45726"/>
                </a:tc>
              </a:tr>
              <a:tr h="2441926">
                <a:tc>
                  <a:txBody>
                    <a:bodyPr/>
                    <a:lstStyle/>
                    <a:p>
                      <a:r>
                        <a:rPr lang="en-US" sz="1200" b="0" i="0" u="none" strike="noStrike" kern="1200" baseline="0" dirty="0" smtClean="0">
                          <a:solidFill>
                            <a:schemeClr val="tx1"/>
                          </a:solidFill>
                          <a:latin typeface="Candara" panose="020E0502030303020204" pitchFamily="34" charset="0"/>
                          <a:ea typeface="+mn-ea"/>
                          <a:cs typeface="+mn-cs"/>
                        </a:rPr>
                        <a:t>Monitoring and Evaluation of the eHealth Strategy</a:t>
                      </a:r>
                      <a:endParaRPr lang="en-US" sz="1200" dirty="0">
                        <a:solidFill>
                          <a:schemeClr val="tx1"/>
                        </a:solidFill>
                        <a:latin typeface="Candara" panose="020E0502030303020204" pitchFamily="34" charset="0"/>
                      </a:endParaRPr>
                    </a:p>
                  </a:txBody>
                  <a:tcPr marL="91437" marR="91437" marT="45726" marB="45726"/>
                </a:tc>
                <a:tc>
                  <a:txBody>
                    <a:bodyPr/>
                    <a:lstStyle/>
                    <a:p>
                      <a:r>
                        <a:rPr lang="en-US" sz="1200" dirty="0" smtClean="0">
                          <a:latin typeface="Candara" panose="020E0502030303020204" pitchFamily="34" charset="0"/>
                        </a:rPr>
                        <a:t>MPAT;</a:t>
                      </a:r>
                      <a:r>
                        <a:rPr lang="en-US" sz="1200" baseline="0" dirty="0" smtClean="0">
                          <a:latin typeface="Candara" panose="020E0502030303020204" pitchFamily="34" charset="0"/>
                        </a:rPr>
                        <a:t> engagements with National Health Team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andara" panose="020E0502030303020204" pitchFamily="34" charset="0"/>
                        </a:rPr>
                        <a:t>Alignment with business through ICT Steering</a:t>
                      </a:r>
                      <a:r>
                        <a:rPr lang="en-US" sz="1200" baseline="0" dirty="0" smtClean="0">
                          <a:solidFill>
                            <a:schemeClr val="tx1"/>
                          </a:solidFill>
                          <a:latin typeface="Candara" panose="020E0502030303020204" pitchFamily="34" charset="0"/>
                        </a:rPr>
                        <a:t> Committee, and the implementation of Corporate Governance of ICT, monthly and quarterly progress reporting to Risk and Audit Committee. To be achieved through the following; Maximize on return on investment, Increase Agility, Manage and Mitigate Risk and improve performance.</a:t>
                      </a:r>
                      <a:endParaRPr lang="en-US" sz="1200" dirty="0" smtClean="0">
                        <a:solidFill>
                          <a:schemeClr val="tx1"/>
                        </a:solidFill>
                        <a:latin typeface="Candara" panose="020E0502030303020204" pitchFamily="34" charset="0"/>
                      </a:endParaRPr>
                    </a:p>
                  </a:txBody>
                  <a:tcPr marL="91437" marR="91437" marT="45726" marB="45726"/>
                </a:tc>
              </a:tr>
            </a:tbl>
          </a:graphicData>
        </a:graphic>
      </p:graphicFrame>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18</a:t>
            </a:fld>
            <a:endParaRPr lang="en-US" dirty="0">
              <a:solidFill>
                <a:prstClr val="black"/>
              </a:solidFill>
            </a:endParaRPr>
          </a:p>
        </p:txBody>
      </p:sp>
    </p:spTree>
    <p:extLst>
      <p:ext uri="{BB962C8B-B14F-4D97-AF65-F5344CB8AC3E}">
        <p14:creationId xmlns:p14="http://schemas.microsoft.com/office/powerpoint/2010/main" val="1955378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smtClean="0"/>
              <a:t>Alignment in Health Information Systems</a:t>
            </a:r>
            <a:endParaRPr lang="en-ZA" dirty="0"/>
          </a:p>
        </p:txBody>
      </p:sp>
      <p:sp>
        <p:nvSpPr>
          <p:cNvPr id="5" name="Content Placeholder 4"/>
          <p:cNvSpPr>
            <a:spLocks noGrp="1"/>
          </p:cNvSpPr>
          <p:nvPr>
            <p:ph idx="1"/>
          </p:nvPr>
        </p:nvSpPr>
        <p:spPr/>
        <p:txBody>
          <a:bodyPr/>
          <a:lstStyle/>
          <a:p>
            <a:r>
              <a:rPr lang="en-ZA" dirty="0" smtClean="0"/>
              <a:t>The province uses MEDICOM system and the PAAB system for patient registration and billing. UPFS tariffs are loaded into the systems.</a:t>
            </a:r>
          </a:p>
          <a:p>
            <a:r>
              <a:rPr lang="en-ZA" dirty="0" smtClean="0"/>
              <a:t>GDOH utilises the DHIS to track and record patient  load and activities.</a:t>
            </a:r>
          </a:p>
          <a:p>
            <a:r>
              <a:rPr lang="en-ZA" dirty="0" smtClean="0"/>
              <a:t>GDOH uses MEDSAS system for ordering and dispatching of medicines between all health facilities and provincial medical </a:t>
            </a:r>
            <a:r>
              <a:rPr lang="en-ZA" smtClean="0"/>
              <a:t>depot. </a:t>
            </a:r>
            <a:endParaRPr lang="en-ZA" dirty="0"/>
          </a:p>
        </p:txBody>
      </p:sp>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19</a:t>
            </a:fld>
            <a:endParaRPr lang="en-US" dirty="0">
              <a:solidFill>
                <a:prstClr val="black"/>
              </a:solidFill>
            </a:endParaRPr>
          </a:p>
        </p:txBody>
      </p:sp>
    </p:spTree>
    <p:extLst>
      <p:ext uri="{BB962C8B-B14F-4D97-AF65-F5344CB8AC3E}">
        <p14:creationId xmlns:p14="http://schemas.microsoft.com/office/powerpoint/2010/main" val="261184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395536" y="1439413"/>
            <a:ext cx="8519864" cy="5204297"/>
          </a:xfrm>
          <a:prstGeom prst="rect">
            <a:avLst/>
          </a:prstGeom>
          <a:noFill/>
          <a:ln w="2857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 typeface="Wingdings" panose="05000000000000000000" pitchFamily="2" charset="2"/>
              <a:buChar char="§"/>
              <a:defRPr/>
            </a:pPr>
            <a:r>
              <a:rPr lang="en-ZA" sz="1800" dirty="0">
                <a:latin typeface="Candara" panose="020E0502030303020204" pitchFamily="34" charset="0"/>
                <a:cs typeface="+mn-cs"/>
              </a:rPr>
              <a:t>Purpose </a:t>
            </a:r>
          </a:p>
          <a:p>
            <a:pPr eaLnBrk="1" hangingPunct="1">
              <a:buFont typeface="Wingdings" panose="05000000000000000000" pitchFamily="2" charset="2"/>
              <a:buChar char="§"/>
              <a:defRPr/>
            </a:pPr>
            <a:endParaRPr lang="en-ZA" sz="1800" dirty="0">
              <a:latin typeface="Candara" panose="020E0502030303020204" pitchFamily="34" charset="0"/>
              <a:cs typeface="+mn-cs"/>
            </a:endParaRPr>
          </a:p>
          <a:p>
            <a:pPr eaLnBrk="1" hangingPunct="1">
              <a:buFont typeface="Wingdings" panose="05000000000000000000" pitchFamily="2" charset="2"/>
              <a:buChar char="§"/>
              <a:defRPr/>
            </a:pPr>
            <a:r>
              <a:rPr lang="en-ZA" sz="1800" dirty="0" smtClean="0">
                <a:latin typeface="Candara" panose="020E0502030303020204" pitchFamily="34" charset="0"/>
                <a:cs typeface="+mn-cs"/>
              </a:rPr>
              <a:t>Alignment </a:t>
            </a:r>
            <a:r>
              <a:rPr lang="en-ZA" sz="1800" dirty="0">
                <a:latin typeface="Candara" panose="020E0502030303020204" pitchFamily="34" charset="0"/>
                <a:cs typeface="+mn-cs"/>
              </a:rPr>
              <a:t>in </a:t>
            </a:r>
            <a:r>
              <a:rPr lang="en-ZA" sz="1800" dirty="0" smtClean="0">
                <a:latin typeface="Candara" panose="020E0502030303020204" pitchFamily="34" charset="0"/>
                <a:cs typeface="+mn-cs"/>
              </a:rPr>
              <a:t>Planning, budget and implementation </a:t>
            </a:r>
            <a:endParaRPr lang="en-ZA" sz="1800" dirty="0">
              <a:latin typeface="Candara" panose="020E0502030303020204" pitchFamily="34" charset="0"/>
              <a:cs typeface="+mn-cs"/>
            </a:endParaRPr>
          </a:p>
          <a:p>
            <a:pPr eaLnBrk="1" hangingPunct="1">
              <a:buFont typeface="Wingdings" panose="05000000000000000000" pitchFamily="2" charset="2"/>
              <a:buChar char="§"/>
              <a:defRPr/>
            </a:pPr>
            <a:endParaRPr lang="en-ZA" sz="1800" dirty="0">
              <a:latin typeface="Candara" panose="020E0502030303020204" pitchFamily="34" charset="0"/>
              <a:cs typeface="+mn-cs"/>
            </a:endParaRPr>
          </a:p>
          <a:p>
            <a:pPr eaLnBrk="1" hangingPunct="1">
              <a:buFont typeface="Wingdings" panose="05000000000000000000" pitchFamily="2" charset="2"/>
              <a:buChar char="§"/>
              <a:defRPr/>
            </a:pPr>
            <a:r>
              <a:rPr lang="en-ZA" sz="1800" dirty="0">
                <a:latin typeface="Candara" panose="020E0502030303020204" pitchFamily="34" charset="0"/>
                <a:cs typeface="+mn-cs"/>
              </a:rPr>
              <a:t>Current status of projects in terms of performance and alignment /coordination of the following areas: </a:t>
            </a:r>
          </a:p>
          <a:p>
            <a:pPr marL="742950" lvl="2" indent="-342900" eaLnBrk="1" hangingPunct="1">
              <a:buFont typeface="Wingdings" panose="05000000000000000000" pitchFamily="2" charset="2"/>
              <a:buChar char="§"/>
              <a:defRPr/>
            </a:pPr>
            <a:r>
              <a:rPr lang="en-ZA" sz="1400" dirty="0">
                <a:latin typeface="Candara" panose="020E0502030303020204" pitchFamily="34" charset="0"/>
                <a:cs typeface="+mn-cs"/>
              </a:rPr>
              <a:t>Health Information systems  </a:t>
            </a:r>
          </a:p>
          <a:p>
            <a:pPr marL="742950" lvl="2" indent="-342900" eaLnBrk="1" hangingPunct="1">
              <a:buFont typeface="Wingdings" panose="05000000000000000000" pitchFamily="2" charset="2"/>
              <a:buChar char="§"/>
              <a:defRPr/>
            </a:pPr>
            <a:r>
              <a:rPr lang="en-ZA" sz="1400" dirty="0" smtClean="0">
                <a:latin typeface="Candara" panose="020E0502030303020204" pitchFamily="34" charset="0"/>
                <a:cs typeface="+mn-cs"/>
              </a:rPr>
              <a:t>Infrastructure </a:t>
            </a:r>
            <a:r>
              <a:rPr lang="en-ZA" sz="1400" dirty="0">
                <a:latin typeface="Candara" panose="020E0502030303020204" pitchFamily="34" charset="0"/>
                <a:cs typeface="+mn-cs"/>
              </a:rPr>
              <a:t>projects </a:t>
            </a:r>
          </a:p>
          <a:p>
            <a:pPr eaLnBrk="1" hangingPunct="1">
              <a:buFont typeface="Wingdings" panose="05000000000000000000" pitchFamily="2" charset="2"/>
              <a:buChar char="§"/>
              <a:defRPr/>
            </a:pPr>
            <a:endParaRPr lang="en-ZA" sz="1800" dirty="0" smtClean="0">
              <a:latin typeface="Candara" panose="020E0502030303020204" pitchFamily="34" charset="0"/>
              <a:cs typeface="+mn-cs"/>
            </a:endParaRPr>
          </a:p>
          <a:p>
            <a:pPr eaLnBrk="1" hangingPunct="1">
              <a:buFont typeface="Wingdings" panose="05000000000000000000" pitchFamily="2" charset="2"/>
              <a:buChar char="§"/>
              <a:defRPr/>
            </a:pPr>
            <a:r>
              <a:rPr lang="en-ZA" sz="1800" dirty="0" smtClean="0">
                <a:latin typeface="Candara" panose="020E0502030303020204" pitchFamily="34" charset="0"/>
                <a:cs typeface="+mn-cs"/>
              </a:rPr>
              <a:t>Human Resource Expenditure Management and Devolution of Functions </a:t>
            </a:r>
            <a:endParaRPr lang="en-ZA" sz="1800" dirty="0">
              <a:latin typeface="Candara" panose="020E0502030303020204" pitchFamily="34" charset="0"/>
              <a:cs typeface="+mn-cs"/>
            </a:endParaRPr>
          </a:p>
          <a:p>
            <a:pPr eaLnBrk="1" hangingPunct="1">
              <a:buFont typeface="Wingdings" panose="05000000000000000000" pitchFamily="2" charset="2"/>
              <a:buChar char="§"/>
              <a:defRPr/>
            </a:pPr>
            <a:endParaRPr lang="en-ZA" sz="1800" dirty="0" smtClean="0">
              <a:latin typeface="Candara" panose="020E0502030303020204" pitchFamily="34" charset="0"/>
              <a:cs typeface="+mn-cs"/>
            </a:endParaRPr>
          </a:p>
          <a:p>
            <a:pPr eaLnBrk="1" hangingPunct="1">
              <a:buFont typeface="Wingdings" panose="05000000000000000000" pitchFamily="2" charset="2"/>
              <a:buChar char="§"/>
              <a:defRPr/>
            </a:pPr>
            <a:r>
              <a:rPr lang="en-ZA" sz="1800" dirty="0" smtClean="0">
                <a:latin typeface="Candara" panose="020E0502030303020204" pitchFamily="34" charset="0"/>
                <a:cs typeface="+mn-cs"/>
              </a:rPr>
              <a:t>Challenges </a:t>
            </a:r>
            <a:endParaRPr lang="en-ZA" sz="1800" dirty="0">
              <a:latin typeface="Candara" panose="020E0502030303020204" pitchFamily="34" charset="0"/>
              <a:cs typeface="+mn-cs"/>
            </a:endParaRPr>
          </a:p>
          <a:p>
            <a:pPr marL="0" indent="0" eaLnBrk="1" hangingPunct="1">
              <a:buNone/>
              <a:defRPr/>
            </a:pPr>
            <a:endParaRPr lang="en-ZA" sz="1800" dirty="0" smtClean="0">
              <a:solidFill>
                <a:srgbClr val="FF0000"/>
              </a:solidFill>
              <a:latin typeface="Candara" panose="020E0502030303020204" pitchFamily="34" charset="0"/>
              <a:cs typeface="+mn-cs"/>
            </a:endParaRPr>
          </a:p>
        </p:txBody>
      </p:sp>
      <p:sp>
        <p:nvSpPr>
          <p:cNvPr id="5" name="Title 5"/>
          <p:cNvSpPr txBox="1">
            <a:spLocks/>
          </p:cNvSpPr>
          <p:nvPr/>
        </p:nvSpPr>
        <p:spPr>
          <a:xfrm>
            <a:off x="0" y="908720"/>
            <a:ext cx="9144000" cy="495269"/>
          </a:xfrm>
          <a:prstGeom prst="rect">
            <a:avLst/>
          </a:prstGeom>
          <a:solidFill>
            <a:schemeClr val="tx2">
              <a:lumMod val="75000"/>
            </a:schemeClr>
          </a:solidFill>
          <a:ln w="28575" cap="flat" cmpd="sng" algn="ctr">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914400" eaLnBrk="0" fontAlgn="base" hangingPunct="0">
              <a:spcAft>
                <a:spcPct val="0"/>
              </a:spcAft>
            </a:pPr>
            <a:endParaRPr lang="en-US" sz="2400" b="1" dirty="0" smtClean="0">
              <a:solidFill>
                <a:schemeClr val="bg1"/>
              </a:solidFill>
            </a:endParaRPr>
          </a:p>
          <a:p>
            <a:pPr defTabSz="914400" eaLnBrk="0" fontAlgn="base" hangingPunct="0">
              <a:spcAft>
                <a:spcPct val="0"/>
              </a:spcAft>
            </a:pPr>
            <a:r>
              <a:rPr lang="en-US" sz="2400" b="1" dirty="0" smtClean="0">
                <a:solidFill>
                  <a:schemeClr val="bg1"/>
                </a:solidFill>
                <a:latin typeface="Georgia" panose="02040502050405020303" pitchFamily="18" charset="0"/>
              </a:rPr>
              <a:t>OUTLINE  </a:t>
            </a:r>
          </a:p>
          <a:p>
            <a:pPr defTabSz="914400" eaLnBrk="0" fontAlgn="base" hangingPunct="0">
              <a:spcAft>
                <a:spcPct val="0"/>
              </a:spcAft>
            </a:pPr>
            <a:endParaRPr lang="en-US" sz="2400" b="1" dirty="0">
              <a:ea typeface="ＭＳ Ｐゴシック" pitchFamily="124" charset="-128"/>
            </a:endParaRPr>
          </a:p>
        </p:txBody>
      </p:sp>
      <p:sp>
        <p:nvSpPr>
          <p:cNvPr id="6" name="Slide Number Placeholder 4"/>
          <p:cNvSpPr txBox="1">
            <a:spLocks/>
          </p:cNvSpPr>
          <p:nvPr/>
        </p:nvSpPr>
        <p:spPr bwMode="auto">
          <a:xfrm>
            <a:off x="7129450" y="6286519"/>
            <a:ext cx="1785950" cy="357191"/>
          </a:xfrm>
          <a:prstGeom prst="rect">
            <a:avLst/>
          </a:prstGeom>
          <a:noFill/>
          <a:ln w="12700">
            <a:noFill/>
            <a:miter lim="800000"/>
            <a:headEnd/>
            <a:tailEnd/>
          </a:ln>
        </p:spPr>
        <p:txBody>
          <a:bodyPr lIns="90488" tIns="44450" rIns="90488" bIns="44450" anchor="b"/>
          <a:lstStyle>
            <a:defPPr>
              <a:defRPr lang="en-US"/>
            </a:defPPr>
            <a:lvl1pPr marL="228600" indent="-228600" algn="r">
              <a:lnSpc>
                <a:spcPct val="80000"/>
              </a:lnSpc>
              <a:defRPr sz="900">
                <a:solidFill>
                  <a:schemeClr val="bg1">
                    <a:lumMod val="50000"/>
                  </a:schemeClr>
                </a:solidFill>
                <a:latin typeface="Arial" pitchFamily="34" charset="0"/>
                <a:cs typeface="Arial" pitchFamily="34" charset="0"/>
              </a:defRPr>
            </a:lvl1pPr>
          </a:lstStyle>
          <a:p>
            <a:fld id="{78F2D606-4F7F-45A5-AEDF-FD12581F2EA1}" type="slidenum">
              <a:rPr lang="en-US"/>
              <a:pPr/>
              <a:t>2</a:t>
            </a:fld>
            <a:endParaRPr lang="en-US" dirty="0"/>
          </a:p>
        </p:txBody>
      </p:sp>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a:t>
            </a:fld>
            <a:endParaRPr lang="en-US" dirty="0">
              <a:solidFill>
                <a:prstClr val="black"/>
              </a:solidFill>
            </a:endParaRPr>
          </a:p>
        </p:txBody>
      </p:sp>
    </p:spTree>
    <p:extLst>
      <p:ext uri="{BB962C8B-B14F-4D97-AF65-F5344CB8AC3E}">
        <p14:creationId xmlns:p14="http://schemas.microsoft.com/office/powerpoint/2010/main" val="716898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771" y="4608970"/>
            <a:ext cx="8013659" cy="427001"/>
          </a:xfrm>
        </p:spPr>
        <p:txBody>
          <a:bodyPr>
            <a:noAutofit/>
          </a:bodyPr>
          <a:lstStyle/>
          <a:p>
            <a:r>
              <a:rPr lang="en-ZA" sz="2400" b="1" dirty="0" smtClean="0"/>
              <a:t>OBJECTIVE </a:t>
            </a:r>
            <a:endParaRPr lang="en-ZA" sz="2400" b="1" dirty="0"/>
          </a:p>
        </p:txBody>
      </p:sp>
      <p:sp>
        <p:nvSpPr>
          <p:cNvPr id="3" name="Content Placeholder 2"/>
          <p:cNvSpPr>
            <a:spLocks noGrp="1"/>
          </p:cNvSpPr>
          <p:nvPr>
            <p:ph idx="1"/>
          </p:nvPr>
        </p:nvSpPr>
        <p:spPr>
          <a:xfrm>
            <a:off x="1007180" y="1888434"/>
            <a:ext cx="8013659" cy="4779331"/>
          </a:xfrm>
        </p:spPr>
        <p:txBody>
          <a:bodyPr>
            <a:normAutofit fontScale="62500" lnSpcReduction="20000"/>
          </a:bodyPr>
          <a:lstStyle/>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All business cases and Clinical Briefs for new Facilities are submitted for review by the National Department of Health Peer Review committee</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Provincial Infrastructure Strategic in the form of User Asset Management Act (UAMP) submitted annually to NDOH</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All Annual Implementation Plans (AIP) are submitted to NDOH </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Quarterly Review Meetings held for both Health Facilities Revitalisation Grant(HFRG) and In-kind Grant funded projects</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Implementation Protocols Agreements is signed for the In-Kind Grant projects</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Capacitation of the Provincial Infrastructure Unit a priority towards  at the improving the alignment</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95% of the 2016/17 Infrastructure Budget spent to date</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The finalisation of the National Health Infrastructure 10 year plan will improve the coordination.</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The adoption and implementation of the National Health Infrastructure Maintenance strategy will assist in the improvement of the  alignment</a:t>
            </a:r>
          </a:p>
          <a:p>
            <a:pPr algn="just">
              <a:lnSpc>
                <a:spcPct val="160000"/>
              </a:lnSpc>
              <a:buFont typeface="Wingdings" panose="05000000000000000000" pitchFamily="2" charset="2"/>
              <a:buChar char="§"/>
              <a:defRPr/>
            </a:pPr>
            <a:r>
              <a:rPr lang="en-ZA" sz="2000" dirty="0" smtClean="0">
                <a:solidFill>
                  <a:srgbClr val="272880"/>
                </a:solidFill>
                <a:latin typeface="Georgia" panose="02040502050405020303" pitchFamily="18" charset="0"/>
              </a:rPr>
              <a:t> </a:t>
            </a:r>
            <a:endParaRPr lang="en-ZA" sz="2000" dirty="0">
              <a:solidFill>
                <a:srgbClr val="272880"/>
              </a:solidFill>
              <a:latin typeface="Georgia" panose="02040502050405020303" pitchFamily="18" charset="0"/>
            </a:endParaRPr>
          </a:p>
          <a:p>
            <a:pPr lvl="0">
              <a:buFont typeface="Wingdings" panose="05000000000000000000" pitchFamily="2" charset="2"/>
              <a:buChar char="§"/>
            </a:pPr>
            <a:endParaRPr lang="en-ZA" sz="2000" dirty="0" smtClean="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093862CD-2CE4-D846-9F15-15300DCE1BBC}" type="slidenum">
              <a:rPr lang="en-US" sz="1600" b="1" smtClean="0"/>
              <a:pPr/>
              <a:t>20</a:t>
            </a:fld>
            <a:endParaRPr lang="en-US" sz="1600" b="1" dirty="0"/>
          </a:p>
        </p:txBody>
      </p:sp>
      <p:sp>
        <p:nvSpPr>
          <p:cNvPr id="5" name="Rectangle 4"/>
          <p:cNvSpPr/>
          <p:nvPr/>
        </p:nvSpPr>
        <p:spPr>
          <a:xfrm>
            <a:off x="0" y="815009"/>
            <a:ext cx="9144000" cy="914400"/>
          </a:xfrm>
          <a:prstGeom prst="rect">
            <a:avLst/>
          </a:prstGeom>
          <a:solidFill>
            <a:srgbClr val="00206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b="1" dirty="0" smtClean="0"/>
          </a:p>
          <a:p>
            <a:pPr algn="ctr"/>
            <a:r>
              <a:rPr lang="en-ZA" sz="2400" b="1" dirty="0" smtClean="0"/>
              <a:t>ALIGNMENT OF INFRASTRUCTURE PROJECT </a:t>
            </a:r>
          </a:p>
          <a:p>
            <a:pPr algn="ctr" defTabSz="914400"/>
            <a:r>
              <a:rPr lang="en-ZA" sz="2400" b="1" dirty="0" smtClean="0">
                <a:latin typeface="Candara" panose="020E0502030303020204" pitchFamily="34" charset="0"/>
              </a:rPr>
              <a:t> </a:t>
            </a:r>
          </a:p>
          <a:p>
            <a:pPr lvl="1">
              <a:buFont typeface="Wingdings" panose="05000000000000000000" pitchFamily="2" charset="2"/>
              <a:buChar char="§"/>
            </a:pPr>
            <a:endParaRPr lang="en-ZA" dirty="0"/>
          </a:p>
        </p:txBody>
      </p:sp>
    </p:spTree>
    <p:extLst>
      <p:ext uri="{BB962C8B-B14F-4D97-AF65-F5344CB8AC3E}">
        <p14:creationId xmlns:p14="http://schemas.microsoft.com/office/powerpoint/2010/main" val="3056643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400" b="1" dirty="0" smtClean="0"/>
              <a:t>2017/18 ALLOCATION</a:t>
            </a:r>
            <a:endParaRPr lang="en-ZA" sz="2400" b="1" dirty="0"/>
          </a:p>
        </p:txBody>
      </p:sp>
      <p:sp>
        <p:nvSpPr>
          <p:cNvPr id="3" name="Content Placeholder 2"/>
          <p:cNvSpPr>
            <a:spLocks noGrp="1"/>
          </p:cNvSpPr>
          <p:nvPr>
            <p:ph idx="1"/>
          </p:nvPr>
        </p:nvSpPr>
        <p:spPr/>
        <p:txBody>
          <a:bodyPr>
            <a:normAutofit/>
          </a:bodyPr>
          <a:lstStyle/>
          <a:p>
            <a:endParaRPr lang="en-ZA" dirty="0"/>
          </a:p>
          <a:p>
            <a:endParaRPr lang="en-ZA" dirty="0" smtClean="0"/>
          </a:p>
          <a:p>
            <a:endParaRPr lang="en-ZA" dirty="0"/>
          </a:p>
          <a:p>
            <a:pPr marL="0" indent="0">
              <a:buNone/>
            </a:pPr>
            <a:endParaRPr lang="en-ZA" dirty="0" smtClean="0"/>
          </a:p>
          <a:p>
            <a:r>
              <a:rPr lang="en-ZA" sz="2200" dirty="0" smtClean="0">
                <a:latin typeface="Candara" panose="020E0502030303020204" pitchFamily="34" charset="0"/>
              </a:rPr>
              <a:t>The projection on maintenance only for continuations and statutory maintenance</a:t>
            </a:r>
          </a:p>
          <a:p>
            <a:r>
              <a:rPr lang="en-ZA" sz="2200" dirty="0" smtClean="0">
                <a:latin typeface="Candara" panose="020E0502030303020204" pitchFamily="34" charset="0"/>
              </a:rPr>
              <a:t>HFRG include </a:t>
            </a:r>
            <a:r>
              <a:rPr lang="en-ZA" sz="2200" b="1" dirty="0" smtClean="0">
                <a:latin typeface="Candara" panose="020E0502030303020204" pitchFamily="34" charset="0"/>
              </a:rPr>
              <a:t>R69 000 00 </a:t>
            </a:r>
            <a:r>
              <a:rPr lang="en-ZA" sz="2200" dirty="0" smtClean="0">
                <a:latin typeface="Candara" panose="020E0502030303020204" pitchFamily="34" charset="0"/>
              </a:rPr>
              <a:t>for Incentive Grant</a:t>
            </a:r>
          </a:p>
          <a:p>
            <a:r>
              <a:rPr lang="en-ZA" sz="2200" dirty="0" smtClean="0">
                <a:latin typeface="Candara" panose="020E0502030303020204" pitchFamily="34" charset="0"/>
              </a:rPr>
              <a:t>Proposal to use to pay for Medical Equipment's that could not be paid on time in 2016/17 financial year or </a:t>
            </a:r>
          </a:p>
          <a:p>
            <a:pPr marL="0" indent="0">
              <a:buNone/>
            </a:pPr>
            <a:r>
              <a:rPr lang="en-ZA" sz="2200" dirty="0" smtClean="0">
                <a:latin typeface="Candara" panose="020E0502030303020204" pitchFamily="34" charset="0"/>
              </a:rPr>
              <a:t>NB: ES-Equitable share; HFRG-Health Facilities Revitalisation Grant; EPWP-Expended Public Works Program</a:t>
            </a:r>
            <a:endParaRPr lang="en-ZA" sz="22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093862CD-2CE4-D846-9F15-15300DCE1BBC}" type="slidenum">
              <a:rPr lang="en-US" smtClean="0"/>
              <a:pPr/>
              <a:t>21</a:t>
            </a:fld>
            <a:endParaRPr lang="en-US"/>
          </a:p>
        </p:txBody>
      </p:sp>
      <p:graphicFrame>
        <p:nvGraphicFramePr>
          <p:cNvPr id="6" name="Table 5"/>
          <p:cNvGraphicFramePr>
            <a:graphicFrameLocks noGrp="1"/>
          </p:cNvGraphicFramePr>
          <p:nvPr>
            <p:extLst/>
          </p:nvPr>
        </p:nvGraphicFramePr>
        <p:xfrm>
          <a:off x="2170176" y="1862391"/>
          <a:ext cx="5205984" cy="1734247"/>
        </p:xfrm>
        <a:graphic>
          <a:graphicData uri="http://schemas.openxmlformats.org/drawingml/2006/table">
            <a:tbl>
              <a:tblPr firstRow="1" firstCol="1" bandRow="1">
                <a:tableStyleId>{5C22544A-7EE6-4342-B048-85BDC9FD1C3A}</a:tableStyleId>
              </a:tblPr>
              <a:tblGrid>
                <a:gridCol w="1387107"/>
                <a:gridCol w="3818877"/>
              </a:tblGrid>
              <a:tr h="330940">
                <a:tc>
                  <a:txBody>
                    <a:bodyPr/>
                    <a:lstStyle/>
                    <a:p>
                      <a:pPr algn="l" fontAlgn="auto" hangingPunct="1">
                        <a:spcAft>
                          <a:spcPts val="0"/>
                        </a:spcAft>
                      </a:pPr>
                      <a:r>
                        <a:rPr lang="en-ZA" sz="1600" dirty="0">
                          <a:effectLst/>
                        </a:rPr>
                        <a:t>Sources</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solidFill>
                      <a:srgbClr val="0070C0"/>
                    </a:solidFill>
                  </a:tcPr>
                </a:tc>
                <a:tc>
                  <a:txBody>
                    <a:bodyPr/>
                    <a:lstStyle/>
                    <a:p>
                      <a:pPr algn="l" fontAlgn="auto" hangingPunct="1">
                        <a:spcAft>
                          <a:spcPts val="0"/>
                        </a:spcAft>
                      </a:pPr>
                      <a:r>
                        <a:rPr lang="en-ZA" sz="1600" dirty="0">
                          <a:effectLst/>
                        </a:rPr>
                        <a:t>2017/18</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solidFill>
                      <a:srgbClr val="0070C0"/>
                    </a:solidFill>
                  </a:tcPr>
                </a:tc>
              </a:tr>
              <a:tr h="330940">
                <a:tc>
                  <a:txBody>
                    <a:bodyPr/>
                    <a:lstStyle/>
                    <a:p>
                      <a:pPr algn="l" fontAlgn="auto" hangingPunct="1">
                        <a:spcAft>
                          <a:spcPts val="0"/>
                        </a:spcAft>
                      </a:pPr>
                      <a:r>
                        <a:rPr lang="en-ZA" sz="1600" dirty="0">
                          <a:effectLst/>
                        </a:rPr>
                        <a:t>HFRG</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l" fontAlgn="auto" hangingPunct="1">
                        <a:spcAft>
                          <a:spcPts val="0"/>
                        </a:spcAft>
                      </a:pPr>
                      <a:r>
                        <a:rPr lang="en-ZA" sz="1600" dirty="0">
                          <a:effectLst/>
                        </a:rPr>
                        <a:t> R            890 665 </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tc>
              </a:tr>
              <a:tr h="330940">
                <a:tc>
                  <a:txBody>
                    <a:bodyPr/>
                    <a:lstStyle/>
                    <a:p>
                      <a:pPr algn="l" fontAlgn="auto" hangingPunct="1">
                        <a:spcAft>
                          <a:spcPts val="0"/>
                        </a:spcAft>
                      </a:pPr>
                      <a:r>
                        <a:rPr lang="en-ZA" sz="1600">
                          <a:effectLst/>
                        </a:rPr>
                        <a:t>ES</a:t>
                      </a:r>
                      <a:endParaRPr lang="en-ZA"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l" fontAlgn="auto" hangingPunct="1">
                        <a:spcAft>
                          <a:spcPts val="0"/>
                        </a:spcAft>
                      </a:pPr>
                      <a:r>
                        <a:rPr lang="en-ZA" sz="1600" dirty="0">
                          <a:effectLst/>
                        </a:rPr>
                        <a:t> R            709 112 </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tc>
              </a:tr>
              <a:tr h="410487">
                <a:tc>
                  <a:txBody>
                    <a:bodyPr/>
                    <a:lstStyle/>
                    <a:p>
                      <a:pPr algn="l" fontAlgn="auto" hangingPunct="1">
                        <a:spcAft>
                          <a:spcPts val="0"/>
                        </a:spcAft>
                      </a:pPr>
                      <a:r>
                        <a:rPr lang="en-ZA" sz="1600">
                          <a:effectLst/>
                        </a:rPr>
                        <a:t>EPWP</a:t>
                      </a:r>
                      <a:endParaRPr lang="en-ZA"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l" fontAlgn="auto" hangingPunct="1">
                        <a:spcAft>
                          <a:spcPts val="0"/>
                        </a:spcAft>
                      </a:pPr>
                      <a:r>
                        <a:rPr lang="en-ZA" sz="1600" dirty="0">
                          <a:effectLst/>
                        </a:rPr>
                        <a:t> R                2 000 </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tc>
              </a:tr>
              <a:tr h="330940">
                <a:tc>
                  <a:txBody>
                    <a:bodyPr/>
                    <a:lstStyle/>
                    <a:p>
                      <a:pPr algn="l" fontAlgn="auto" hangingPunct="1">
                        <a:spcAft>
                          <a:spcPts val="0"/>
                        </a:spcAft>
                      </a:pPr>
                      <a:r>
                        <a:rPr lang="en-ZA" sz="1600" dirty="0">
                          <a:effectLst/>
                        </a:rPr>
                        <a:t>TOTAL</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solidFill>
                      <a:srgbClr val="0070C0"/>
                    </a:solidFill>
                  </a:tcPr>
                </a:tc>
                <a:tc>
                  <a:txBody>
                    <a:bodyPr/>
                    <a:lstStyle/>
                    <a:p>
                      <a:pPr algn="l" fontAlgn="auto" hangingPunct="1">
                        <a:spcAft>
                          <a:spcPts val="0"/>
                        </a:spcAft>
                      </a:pPr>
                      <a:r>
                        <a:rPr lang="en-ZA" sz="1600" dirty="0">
                          <a:effectLst/>
                        </a:rPr>
                        <a:t> R        1 601 777 </a:t>
                      </a:r>
                      <a:endParaRPr lang="en-ZA" sz="1600" dirty="0">
                        <a:effectLst/>
                        <a:latin typeface="Times New Roman" panose="02020603050405020304" pitchFamily="18" charset="0"/>
                        <a:ea typeface="Times New Roman" panose="02020603050405020304" pitchFamily="18" charset="0"/>
                      </a:endParaRPr>
                    </a:p>
                  </a:txBody>
                  <a:tcPr marL="68580" marR="68580" marT="0" marB="0" anchor="b">
                    <a:solidFill>
                      <a:srgbClr val="0070C0"/>
                    </a:solidFill>
                  </a:tcPr>
                </a:tc>
              </a:tr>
            </a:tbl>
          </a:graphicData>
        </a:graphic>
      </p:graphicFrame>
    </p:spTree>
    <p:extLst>
      <p:ext uri="{BB962C8B-B14F-4D97-AF65-F5344CB8AC3E}">
        <p14:creationId xmlns:p14="http://schemas.microsoft.com/office/powerpoint/2010/main" val="3663720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2017/18 ALLOCATION</a:t>
            </a:r>
            <a:endParaRPr lang="en-ZA" dirty="0"/>
          </a:p>
        </p:txBody>
      </p:sp>
      <p:sp>
        <p:nvSpPr>
          <p:cNvPr id="4" name="Text Placeholder 3"/>
          <p:cNvSpPr>
            <a:spLocks noGrp="1"/>
          </p:cNvSpPr>
          <p:nvPr>
            <p:ph type="body" idx="1"/>
          </p:nvPr>
        </p:nvSpPr>
        <p:spPr/>
        <p:txBody>
          <a:bodyPr/>
          <a:lstStyle/>
          <a:p>
            <a:r>
              <a:rPr lang="en-ZA" dirty="0" smtClean="0"/>
              <a:t>2017/18 ALLOCATION</a:t>
            </a:r>
            <a:endParaRPr lang="en-ZA"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678899040"/>
              </p:ext>
            </p:extLst>
          </p:nvPr>
        </p:nvGraphicFramePr>
        <p:xfrm>
          <a:off x="827584" y="2276872"/>
          <a:ext cx="3669804" cy="2219404"/>
        </p:xfrm>
        <a:graphic>
          <a:graphicData uri="http://schemas.openxmlformats.org/drawingml/2006/table">
            <a:tbl>
              <a:tblPr>
                <a:tableStyleId>{5C22544A-7EE6-4342-B048-85BDC9FD1C3A}</a:tableStyleId>
              </a:tblPr>
              <a:tblGrid>
                <a:gridCol w="1432118"/>
                <a:gridCol w="2237686"/>
              </a:tblGrid>
              <a:tr h="448149">
                <a:tc>
                  <a:txBody>
                    <a:bodyPr/>
                    <a:lstStyle/>
                    <a:p>
                      <a:pPr algn="l" fontAlgn="b"/>
                      <a:r>
                        <a:rPr lang="en-ZA" sz="1400" b="1" u="none" strike="noStrike" dirty="0">
                          <a:effectLst/>
                        </a:rPr>
                        <a:t>Sources</a:t>
                      </a:r>
                      <a:endParaRPr lang="en-ZA" sz="14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en-ZA" sz="1400" b="1" u="none" strike="noStrike" dirty="0">
                          <a:effectLst/>
                        </a:rPr>
                        <a:t>2017/18</a:t>
                      </a:r>
                      <a:endParaRPr lang="en-ZA" sz="14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r>
              <a:tr h="426808">
                <a:tc>
                  <a:txBody>
                    <a:bodyPr/>
                    <a:lstStyle/>
                    <a:p>
                      <a:pPr algn="l" fontAlgn="b"/>
                      <a:r>
                        <a:rPr lang="en-ZA" sz="1400" u="none" strike="noStrike">
                          <a:effectLst/>
                        </a:rPr>
                        <a:t>HFRG</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400" u="none" strike="noStrike" dirty="0">
                          <a:effectLst/>
                        </a:rPr>
                        <a:t> R            890 665 </a:t>
                      </a:r>
                      <a:endParaRPr lang="en-ZA" sz="1400" b="0" i="0" u="none" strike="noStrike" dirty="0">
                        <a:solidFill>
                          <a:srgbClr val="000000"/>
                        </a:solidFill>
                        <a:effectLst/>
                        <a:latin typeface="Calibri" panose="020F0502020204030204" pitchFamily="34" charset="0"/>
                      </a:endParaRPr>
                    </a:p>
                  </a:txBody>
                  <a:tcPr marL="9525" marR="9525" marT="9525" marB="0" anchor="b"/>
                </a:tc>
              </a:tr>
              <a:tr h="448149">
                <a:tc>
                  <a:txBody>
                    <a:bodyPr/>
                    <a:lstStyle/>
                    <a:p>
                      <a:pPr algn="l" fontAlgn="b"/>
                      <a:r>
                        <a:rPr lang="en-ZA" sz="1400" u="none" strike="noStrike">
                          <a:effectLst/>
                        </a:rPr>
                        <a:t>ES</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400" u="none" strike="noStrike" dirty="0">
                          <a:effectLst/>
                        </a:rPr>
                        <a:t> R            709 112 </a:t>
                      </a:r>
                      <a:endParaRPr lang="en-ZA" sz="1400" b="0" i="0" u="none" strike="noStrike" dirty="0">
                        <a:solidFill>
                          <a:srgbClr val="000000"/>
                        </a:solidFill>
                        <a:effectLst/>
                        <a:latin typeface="Calibri" panose="020F0502020204030204" pitchFamily="34" charset="0"/>
                      </a:endParaRPr>
                    </a:p>
                  </a:txBody>
                  <a:tcPr marL="9525" marR="9525" marT="9525" marB="0" anchor="b"/>
                </a:tc>
              </a:tr>
              <a:tr h="448149">
                <a:tc>
                  <a:txBody>
                    <a:bodyPr/>
                    <a:lstStyle/>
                    <a:p>
                      <a:pPr algn="l" fontAlgn="b"/>
                      <a:r>
                        <a:rPr lang="en-ZA" sz="1400" u="none" strike="noStrike">
                          <a:effectLst/>
                        </a:rPr>
                        <a:t>EPWP</a:t>
                      </a:r>
                      <a:endParaRPr lang="en-ZA"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400" u="none" strike="noStrike" dirty="0">
                          <a:effectLst/>
                        </a:rPr>
                        <a:t> R                2 000 </a:t>
                      </a:r>
                      <a:endParaRPr lang="en-ZA" sz="1400" b="0" i="0" u="none" strike="noStrike" dirty="0">
                        <a:solidFill>
                          <a:srgbClr val="000000"/>
                        </a:solidFill>
                        <a:effectLst/>
                        <a:latin typeface="Calibri" panose="020F0502020204030204" pitchFamily="34" charset="0"/>
                      </a:endParaRPr>
                    </a:p>
                  </a:txBody>
                  <a:tcPr marL="9525" marR="9525" marT="9525" marB="0" anchor="b"/>
                </a:tc>
              </a:tr>
              <a:tr h="448149">
                <a:tc>
                  <a:txBody>
                    <a:bodyPr/>
                    <a:lstStyle/>
                    <a:p>
                      <a:pPr algn="l" fontAlgn="b"/>
                      <a:r>
                        <a:rPr lang="en-ZA" sz="1400" b="1" u="none" strike="noStrike" dirty="0">
                          <a:effectLst/>
                        </a:rPr>
                        <a:t>TOTAL</a:t>
                      </a:r>
                      <a:endParaRPr lang="en-ZA" sz="14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en-ZA" sz="1400" b="1" u="none" strike="noStrike" dirty="0">
                          <a:effectLst/>
                        </a:rPr>
                        <a:t> R        1 601 777 </a:t>
                      </a:r>
                      <a:endParaRPr lang="en-ZA" sz="14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r>
            </a:tbl>
          </a:graphicData>
        </a:graphic>
      </p:graphicFrame>
      <p:sp>
        <p:nvSpPr>
          <p:cNvPr id="6" name="Text Placeholder 5"/>
          <p:cNvSpPr>
            <a:spLocks noGrp="1"/>
          </p:cNvSpPr>
          <p:nvPr>
            <p:ph type="body" sz="quarter" idx="3"/>
          </p:nvPr>
        </p:nvSpPr>
        <p:spPr/>
        <p:txBody>
          <a:bodyPr/>
          <a:lstStyle/>
          <a:p>
            <a:r>
              <a:rPr lang="en-ZA" dirty="0" smtClean="0"/>
              <a:t>2017/18 Breakdown </a:t>
            </a:r>
            <a:endParaRPr lang="en-ZA" dirty="0"/>
          </a:p>
        </p:txBody>
      </p:sp>
      <p:graphicFrame>
        <p:nvGraphicFramePr>
          <p:cNvPr id="9" name="Content Placeholder 5"/>
          <p:cNvGraphicFramePr>
            <a:graphicFrameLocks noGrp="1"/>
          </p:cNvGraphicFramePr>
          <p:nvPr>
            <p:ph sz="quarter" idx="4"/>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22</a:t>
            </a:fld>
            <a:endParaRPr lang="en-US" dirty="0">
              <a:solidFill>
                <a:prstClr val="black"/>
              </a:solidFill>
            </a:endParaRPr>
          </a:p>
        </p:txBody>
      </p:sp>
    </p:spTree>
    <p:extLst>
      <p:ext uri="{BB962C8B-B14F-4D97-AF65-F5344CB8AC3E}">
        <p14:creationId xmlns:p14="http://schemas.microsoft.com/office/powerpoint/2010/main" val="905204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Funding Source</a:t>
            </a:r>
            <a:endParaRPr lang="en-ZA" dirty="0"/>
          </a:p>
        </p:txBody>
      </p:sp>
      <p:sp>
        <p:nvSpPr>
          <p:cNvPr id="4" name="Slide Number Placeholder 3"/>
          <p:cNvSpPr>
            <a:spLocks noGrp="1"/>
          </p:cNvSpPr>
          <p:nvPr>
            <p:ph type="sldNum" sz="quarter" idx="12"/>
          </p:nvPr>
        </p:nvSpPr>
        <p:spPr/>
        <p:txBody>
          <a:bodyPr/>
          <a:lstStyle/>
          <a:p>
            <a:fld id="{093862CD-2CE4-D846-9F15-15300DCE1BBC}" type="slidenum">
              <a:rPr lang="en-US" smtClean="0"/>
              <a:pPr/>
              <a:t>23</a:t>
            </a:fld>
            <a:endParaRPr lang="en-US"/>
          </a:p>
        </p:txBody>
      </p:sp>
      <p:graphicFrame>
        <p:nvGraphicFramePr>
          <p:cNvPr id="6" name="Content Placeholder 5"/>
          <p:cNvGraphicFramePr>
            <a:graphicFrameLocks noGrp="1"/>
          </p:cNvGraphicFramePr>
          <p:nvPr>
            <p:ph idx="1"/>
            <p:extLst/>
          </p:nvPr>
        </p:nvGraphicFramePr>
        <p:xfrm>
          <a:off x="673100" y="1412875"/>
          <a:ext cx="8013700" cy="5254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3074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2017/19 -2020 MTEF ALLOCATION</a:t>
            </a:r>
            <a:endParaRPr lang="en-ZA" dirty="0"/>
          </a:p>
        </p:txBody>
      </p:sp>
      <p:sp>
        <p:nvSpPr>
          <p:cNvPr id="3" name="Content Placeholder 2"/>
          <p:cNvSpPr>
            <a:spLocks noGrp="1"/>
          </p:cNvSpPr>
          <p:nvPr>
            <p:ph idx="1"/>
          </p:nvPr>
        </p:nvSpPr>
        <p:spPr/>
        <p:txBody>
          <a:bodyPr/>
          <a:lstStyle/>
          <a:p>
            <a:endParaRPr lang="en-ZA" dirty="0" smtClean="0"/>
          </a:p>
          <a:p>
            <a:endParaRPr lang="en-ZA" dirty="0"/>
          </a:p>
          <a:p>
            <a:endParaRPr lang="en-ZA" dirty="0" smtClean="0"/>
          </a:p>
          <a:p>
            <a:endParaRPr lang="en-ZA" dirty="0"/>
          </a:p>
          <a:p>
            <a:endParaRPr lang="en-ZA" dirty="0" smtClean="0"/>
          </a:p>
          <a:p>
            <a:endParaRPr lang="en-ZA" dirty="0"/>
          </a:p>
        </p:txBody>
      </p:sp>
      <p:graphicFrame>
        <p:nvGraphicFramePr>
          <p:cNvPr id="4" name="Table 3"/>
          <p:cNvGraphicFramePr>
            <a:graphicFrameLocks noGrp="1"/>
          </p:cNvGraphicFramePr>
          <p:nvPr>
            <p:extLst/>
          </p:nvPr>
        </p:nvGraphicFramePr>
        <p:xfrm>
          <a:off x="1739138" y="1609345"/>
          <a:ext cx="5304790" cy="1609342"/>
        </p:xfrm>
        <a:graphic>
          <a:graphicData uri="http://schemas.openxmlformats.org/drawingml/2006/table">
            <a:tbl>
              <a:tblPr firstRow="1" firstCol="1" bandRow="1"/>
              <a:tblGrid>
                <a:gridCol w="610038"/>
                <a:gridCol w="1275361"/>
                <a:gridCol w="1350980"/>
                <a:gridCol w="991312"/>
                <a:gridCol w="1077099"/>
              </a:tblGrid>
              <a:tr h="339319">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Sources</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2016/17</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2017/18</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2018/19</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2019/20</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3161">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HFRG</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777 818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890 665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845 975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893 350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161">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ES</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1 221 550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709 112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19 800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20 988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319">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EPWP</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2 000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2 000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hangingPunct="1">
                        <a:spcAft>
                          <a:spcPts val="0"/>
                        </a:spcAft>
                      </a:pPr>
                      <a:r>
                        <a:rPr lang="en-ZA" sz="1100">
                          <a:solidFill>
                            <a:srgbClr val="000000"/>
                          </a:solidFill>
                          <a:effectLst/>
                          <a:latin typeface="Calibri" panose="020F0502020204030204" pitchFamily="34" charset="0"/>
                          <a:ea typeface="Times New Roman" panose="02020603050405020304" pitchFamily="18" charset="0"/>
                        </a:rPr>
                        <a:t> R                   -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82">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TOTAL</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 R        2 001 368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 R        1 601 777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a:solidFill>
                            <a:srgbClr val="000000"/>
                          </a:solidFill>
                          <a:effectLst/>
                          <a:latin typeface="Calibri" panose="020F0502020204030204" pitchFamily="34" charset="0"/>
                          <a:ea typeface="Times New Roman" panose="02020603050405020304" pitchFamily="18" charset="0"/>
                        </a:rPr>
                        <a:t> R        865 775 </a:t>
                      </a:r>
                      <a:endParaRPr lang="en-ZA" sz="1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fontAlgn="auto" hangingPunct="1">
                        <a:spcAft>
                          <a:spcPts val="0"/>
                        </a:spcAft>
                      </a:pPr>
                      <a:r>
                        <a:rPr lang="en-ZA" sz="1100" b="1" dirty="0">
                          <a:solidFill>
                            <a:srgbClr val="000000"/>
                          </a:solidFill>
                          <a:effectLst/>
                          <a:latin typeface="Calibri" panose="020F0502020204030204" pitchFamily="34" charset="0"/>
                          <a:ea typeface="Times New Roman" panose="02020603050405020304" pitchFamily="18" charset="0"/>
                        </a:rPr>
                        <a:t> R        914 338 </a:t>
                      </a:r>
                      <a:endParaRPr lang="en-ZA" sz="10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bl>
          </a:graphicData>
        </a:graphic>
      </p:graphicFrame>
      <p:graphicFrame>
        <p:nvGraphicFramePr>
          <p:cNvPr id="5" name="Chart 4"/>
          <p:cNvGraphicFramePr/>
          <p:nvPr>
            <p:extLst/>
          </p:nvPr>
        </p:nvGraphicFramePr>
        <p:xfrm>
          <a:off x="2036064" y="3523488"/>
          <a:ext cx="4767072" cy="2487168"/>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24</a:t>
            </a:fld>
            <a:endParaRPr lang="en-US" dirty="0">
              <a:solidFill>
                <a:prstClr val="black"/>
              </a:solidFill>
            </a:endParaRPr>
          </a:p>
        </p:txBody>
      </p:sp>
    </p:spTree>
    <p:extLst>
      <p:ext uri="{BB962C8B-B14F-4D97-AF65-F5344CB8AC3E}">
        <p14:creationId xmlns:p14="http://schemas.microsoft.com/office/powerpoint/2010/main" val="447935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ZA" dirty="0" smtClean="0"/>
              <a:t>2017/18 BUDGET ALLOCATION PER PROJECT STATUS</a:t>
            </a:r>
            <a:endParaRPr lang="en-ZA" dirty="0"/>
          </a:p>
        </p:txBody>
      </p:sp>
      <p:sp>
        <p:nvSpPr>
          <p:cNvPr id="5" name="Slide Number Placeholder 4"/>
          <p:cNvSpPr>
            <a:spLocks noGrp="1"/>
          </p:cNvSpPr>
          <p:nvPr>
            <p:ph type="sldNum" sz="quarter" idx="12"/>
          </p:nvPr>
        </p:nvSpPr>
        <p:spPr/>
        <p:txBody>
          <a:bodyPr/>
          <a:lstStyle/>
          <a:p>
            <a:fld id="{2DB7DB96-351E-42A6-8192-1B95948FAB88}" type="slidenum">
              <a:rPr lang="en-US" smtClean="0"/>
              <a:pPr/>
              <a:t>25</a:t>
            </a:fld>
            <a:endParaRPr lang="en-US"/>
          </a:p>
        </p:txBody>
      </p:sp>
      <p:graphicFrame>
        <p:nvGraphicFramePr>
          <p:cNvPr id="11" name="Content Placeholder 10"/>
          <p:cNvGraphicFramePr>
            <a:graphicFrameLocks noGrp="1"/>
          </p:cNvGraphicFramePr>
          <p:nvPr>
            <p:ph idx="1"/>
            <p:extLst/>
          </p:nvPr>
        </p:nvGraphicFramePr>
        <p:xfrm>
          <a:off x="423081" y="1894112"/>
          <a:ext cx="8420668" cy="4462239"/>
        </p:xfrm>
        <a:graphic>
          <a:graphicData uri="http://schemas.openxmlformats.org/drawingml/2006/table">
            <a:tbl>
              <a:tblPr>
                <a:tableStyleId>{5C22544A-7EE6-4342-B048-85BDC9FD1C3A}</a:tableStyleId>
              </a:tblPr>
              <a:tblGrid>
                <a:gridCol w="2105167"/>
                <a:gridCol w="2105167"/>
                <a:gridCol w="2105167"/>
                <a:gridCol w="2105167"/>
              </a:tblGrid>
              <a:tr h="512059">
                <a:tc>
                  <a:txBody>
                    <a:bodyPr/>
                    <a:lstStyle/>
                    <a:p>
                      <a:pPr algn="l" fontAlgn="t"/>
                      <a:r>
                        <a:rPr lang="en-ZA" sz="1800" b="1" u="none" strike="noStrike" dirty="0">
                          <a:effectLst/>
                        </a:rPr>
                        <a:t>PROJECT STATUS</a:t>
                      </a:r>
                      <a:endParaRPr lang="en-ZA" sz="18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l" fontAlgn="t"/>
                      <a:r>
                        <a:rPr lang="en-ZA" sz="1800" b="1" u="none" strike="noStrike" dirty="0">
                          <a:effectLst/>
                        </a:rPr>
                        <a:t>HFRG</a:t>
                      </a:r>
                      <a:endParaRPr lang="en-ZA" sz="18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l" fontAlgn="t"/>
                      <a:r>
                        <a:rPr lang="en-ZA" sz="1800" b="1" u="none" strike="noStrike" dirty="0">
                          <a:effectLst/>
                        </a:rPr>
                        <a:t>ES</a:t>
                      </a:r>
                      <a:endParaRPr lang="en-ZA" sz="18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l" fontAlgn="t"/>
                      <a:r>
                        <a:rPr lang="en-ZA" sz="1800" b="1" u="none" strike="noStrike" dirty="0">
                          <a:effectLst/>
                        </a:rPr>
                        <a:t>TOTAL</a:t>
                      </a:r>
                      <a:endParaRPr lang="en-ZA" sz="1800" b="1" i="0" u="none" strike="noStrike" dirty="0">
                        <a:solidFill>
                          <a:srgbClr val="000000"/>
                        </a:solidFill>
                        <a:effectLst/>
                        <a:latin typeface="Calibri" panose="020F0502020204030204" pitchFamily="34" charset="0"/>
                      </a:endParaRPr>
                    </a:p>
                  </a:txBody>
                  <a:tcPr marL="9525" marR="9525" marT="9525" marB="0">
                    <a:solidFill>
                      <a:srgbClr val="00B0F0"/>
                    </a:solidFill>
                  </a:tcPr>
                </a:tc>
              </a:tr>
              <a:tr h="487677">
                <a:tc>
                  <a:txBody>
                    <a:bodyPr/>
                    <a:lstStyle/>
                    <a:p>
                      <a:pPr algn="l" fontAlgn="t"/>
                      <a:r>
                        <a:rPr lang="en-ZA" sz="1600" b="1" u="none" strike="noStrike" dirty="0">
                          <a:effectLst/>
                        </a:rPr>
                        <a:t>Cancelled</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0</a:t>
                      </a:r>
                      <a:endParaRPr lang="en-ZA" sz="1600" b="0" i="0" u="none" strike="noStrike" dirty="0">
                        <a:solidFill>
                          <a:srgbClr val="000000"/>
                        </a:solidFill>
                        <a:effectLst/>
                        <a:latin typeface="Calibri" panose="020F0502020204030204" pitchFamily="34" charset="0"/>
                      </a:endParaRPr>
                    </a:p>
                  </a:txBody>
                  <a:tcPr marL="9525" marR="9525" marT="9525" marB="0"/>
                </a:tc>
              </a:tr>
              <a:tr h="487677">
                <a:tc>
                  <a:txBody>
                    <a:bodyPr/>
                    <a:lstStyle/>
                    <a:p>
                      <a:pPr algn="l" fontAlgn="t"/>
                      <a:r>
                        <a:rPr lang="en-ZA" sz="1600" b="1" u="none" strike="noStrike" dirty="0" smtClean="0">
                          <a:effectLst/>
                        </a:rPr>
                        <a:t>Identification</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82 700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a:effectLst/>
                        </a:rPr>
                        <a:t>R 407 607</a:t>
                      </a:r>
                      <a:endParaRPr lang="en-ZA" sz="16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490 307</a:t>
                      </a:r>
                      <a:endParaRPr lang="en-ZA" sz="1600" b="0" i="0" u="none" strike="noStrike" dirty="0">
                        <a:solidFill>
                          <a:srgbClr val="000000"/>
                        </a:solidFill>
                        <a:effectLst/>
                        <a:latin typeface="Calibri" panose="020F0502020204030204" pitchFamily="34" charset="0"/>
                      </a:endParaRPr>
                    </a:p>
                  </a:txBody>
                  <a:tcPr marL="9525" marR="9525" marT="9525" marB="0"/>
                </a:tc>
              </a:tr>
              <a:tr h="487677">
                <a:tc>
                  <a:txBody>
                    <a:bodyPr/>
                    <a:lstStyle/>
                    <a:p>
                      <a:pPr algn="l" fontAlgn="t"/>
                      <a:r>
                        <a:rPr lang="en-ZA" sz="1600" b="1" u="none" strike="noStrike" dirty="0" smtClean="0">
                          <a:effectLst/>
                        </a:rPr>
                        <a:t>Feasibility</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132 000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9 700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141 700</a:t>
                      </a:r>
                      <a:endParaRPr lang="en-ZA" sz="1600" b="0" i="0" u="none" strike="noStrike" dirty="0">
                        <a:solidFill>
                          <a:srgbClr val="000000"/>
                        </a:solidFill>
                        <a:effectLst/>
                        <a:latin typeface="Calibri" panose="020F0502020204030204" pitchFamily="34" charset="0"/>
                      </a:endParaRPr>
                    </a:p>
                  </a:txBody>
                  <a:tcPr marL="9525" marR="9525" marT="9525" marB="0"/>
                </a:tc>
              </a:tr>
              <a:tr h="487677">
                <a:tc>
                  <a:txBody>
                    <a:bodyPr/>
                    <a:lstStyle/>
                    <a:p>
                      <a:pPr algn="l" fontAlgn="t"/>
                      <a:r>
                        <a:rPr lang="en-ZA" sz="1600" b="1" u="none" strike="noStrike" dirty="0">
                          <a:effectLst/>
                        </a:rPr>
                        <a:t>Design</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206 628</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48 950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255 578</a:t>
                      </a:r>
                      <a:endParaRPr lang="en-ZA" sz="1600" b="0" i="0" u="none" strike="noStrike" dirty="0">
                        <a:solidFill>
                          <a:srgbClr val="000000"/>
                        </a:solidFill>
                        <a:effectLst/>
                        <a:latin typeface="Calibri" panose="020F0502020204030204" pitchFamily="34" charset="0"/>
                      </a:endParaRPr>
                    </a:p>
                  </a:txBody>
                  <a:tcPr marL="9525" marR="9525" marT="9525" marB="0"/>
                </a:tc>
              </a:tr>
              <a:tr h="487677">
                <a:tc>
                  <a:txBody>
                    <a:bodyPr/>
                    <a:lstStyle/>
                    <a:p>
                      <a:pPr algn="l" fontAlgn="t"/>
                      <a:r>
                        <a:rPr lang="en-ZA" sz="1600" b="1" u="none" strike="noStrike" dirty="0">
                          <a:effectLst/>
                        </a:rPr>
                        <a:t>Tender</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a:effectLst/>
                        </a:rPr>
                        <a:t>R 114 200</a:t>
                      </a:r>
                      <a:endParaRPr lang="en-ZA" sz="16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156 245</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270 445</a:t>
                      </a:r>
                      <a:endParaRPr lang="en-ZA" sz="1600" b="0" i="0" u="none" strike="noStrike" dirty="0">
                        <a:solidFill>
                          <a:srgbClr val="000000"/>
                        </a:solidFill>
                        <a:effectLst/>
                        <a:latin typeface="Calibri" panose="020F0502020204030204" pitchFamily="34" charset="0"/>
                      </a:endParaRPr>
                    </a:p>
                  </a:txBody>
                  <a:tcPr marL="9525" marR="9525" marT="9525" marB="0"/>
                </a:tc>
              </a:tr>
              <a:tr h="487677">
                <a:tc>
                  <a:txBody>
                    <a:bodyPr/>
                    <a:lstStyle/>
                    <a:p>
                      <a:pPr algn="l" fontAlgn="t"/>
                      <a:r>
                        <a:rPr lang="en-ZA" sz="1600" b="1" u="none" strike="noStrike" dirty="0">
                          <a:effectLst/>
                        </a:rPr>
                        <a:t>Construction</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355 137</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88 610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443 747</a:t>
                      </a:r>
                      <a:endParaRPr lang="en-ZA" sz="1600" b="0" i="0" u="none" strike="noStrike" dirty="0">
                        <a:solidFill>
                          <a:srgbClr val="000000"/>
                        </a:solidFill>
                        <a:effectLst/>
                        <a:latin typeface="Calibri" panose="020F0502020204030204" pitchFamily="34" charset="0"/>
                      </a:endParaRPr>
                    </a:p>
                  </a:txBody>
                  <a:tcPr marL="9525" marR="9525" marT="9525" marB="0"/>
                </a:tc>
              </a:tr>
              <a:tr h="512059">
                <a:tc>
                  <a:txBody>
                    <a:bodyPr/>
                    <a:lstStyle/>
                    <a:p>
                      <a:pPr algn="l" fontAlgn="t"/>
                      <a:r>
                        <a:rPr lang="en-ZA" sz="1600" b="1" u="none" strike="noStrike" dirty="0">
                          <a:effectLst/>
                        </a:rPr>
                        <a:t>Retention</a:t>
                      </a:r>
                      <a:endParaRPr lang="en-ZA" sz="16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0</a:t>
                      </a:r>
                      <a:endParaRPr lang="en-ZA"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1600" u="none" strike="noStrike" dirty="0">
                          <a:effectLst/>
                        </a:rPr>
                        <a:t>R 0</a:t>
                      </a:r>
                      <a:endParaRPr lang="en-ZA" sz="1600" b="0" i="0" u="none" strike="noStrike" dirty="0">
                        <a:solidFill>
                          <a:srgbClr val="000000"/>
                        </a:solidFill>
                        <a:effectLst/>
                        <a:latin typeface="Calibri" panose="020F0502020204030204" pitchFamily="34" charset="0"/>
                      </a:endParaRPr>
                    </a:p>
                  </a:txBody>
                  <a:tcPr marL="9525" marR="9525" marT="9525" marB="0"/>
                </a:tc>
              </a:tr>
              <a:tr h="512059">
                <a:tc>
                  <a:txBody>
                    <a:bodyPr/>
                    <a:lstStyle/>
                    <a:p>
                      <a:pPr algn="l" fontAlgn="t"/>
                      <a:r>
                        <a:rPr lang="en-ZA" sz="1600" b="1" u="none" strike="noStrike" dirty="0">
                          <a:effectLst/>
                        </a:rPr>
                        <a:t>TOTAL</a:t>
                      </a:r>
                      <a:endParaRPr lang="en-ZA" sz="16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r" fontAlgn="t"/>
                      <a:r>
                        <a:rPr lang="en-ZA" sz="1600" b="1" u="none" strike="noStrike" dirty="0">
                          <a:effectLst/>
                        </a:rPr>
                        <a:t>R 890 665</a:t>
                      </a:r>
                      <a:endParaRPr lang="en-ZA" sz="16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r" fontAlgn="t"/>
                      <a:r>
                        <a:rPr lang="en-ZA" sz="1600" b="1" u="none" strike="noStrike" dirty="0">
                          <a:effectLst/>
                        </a:rPr>
                        <a:t>R 711 112</a:t>
                      </a:r>
                      <a:endParaRPr lang="en-ZA" sz="16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r" fontAlgn="t"/>
                      <a:r>
                        <a:rPr lang="en-ZA" sz="1600" b="1" u="none" strike="noStrike" dirty="0">
                          <a:effectLst/>
                        </a:rPr>
                        <a:t>R 1 601 777</a:t>
                      </a:r>
                      <a:endParaRPr lang="en-ZA" sz="1600" b="1" i="0" u="none" strike="noStrike" dirty="0">
                        <a:solidFill>
                          <a:srgbClr val="000000"/>
                        </a:solidFill>
                        <a:effectLst/>
                        <a:latin typeface="Calibri" panose="020F0502020204030204" pitchFamily="34" charset="0"/>
                      </a:endParaRPr>
                    </a:p>
                  </a:txBody>
                  <a:tcPr marL="9525" marR="9525" marT="9525" marB="0">
                    <a:solidFill>
                      <a:srgbClr val="00B0F0"/>
                    </a:solidFill>
                  </a:tcPr>
                </a:tc>
              </a:tr>
            </a:tbl>
          </a:graphicData>
        </a:graphic>
      </p:graphicFrame>
    </p:spTree>
    <p:extLst>
      <p:ext uri="{BB962C8B-B14F-4D97-AF65-F5344CB8AC3E}">
        <p14:creationId xmlns:p14="http://schemas.microsoft.com/office/powerpoint/2010/main" val="75524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PROCESS FOLLOWED WHEN ALLOCATING </a:t>
            </a:r>
            <a:endParaRPr lang="en-ZA" dirty="0"/>
          </a:p>
        </p:txBody>
      </p:sp>
      <p:graphicFrame>
        <p:nvGraphicFramePr>
          <p:cNvPr id="4" name="Content Placeholder 3"/>
          <p:cNvGraphicFramePr>
            <a:graphicFrameLocks noGrp="1"/>
          </p:cNvGraphicFramePr>
          <p:nvPr>
            <p:ph idx="1"/>
            <p:extLst/>
          </p:nvPr>
        </p:nvGraphicFramePr>
        <p:xfrm>
          <a:off x="1670304" y="1975103"/>
          <a:ext cx="5571744" cy="4011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p Arrow 4"/>
          <p:cNvSpPr/>
          <p:nvPr/>
        </p:nvSpPr>
        <p:spPr>
          <a:xfrm>
            <a:off x="6946392" y="1962910"/>
            <a:ext cx="484632" cy="4011169"/>
          </a:xfrm>
          <a:prstGeom prst="upArrow">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000" dirty="0" smtClean="0"/>
              <a:t>Priority on allocation</a:t>
            </a:r>
            <a:endParaRPr lang="en-ZA" sz="1000" dirty="0"/>
          </a:p>
        </p:txBody>
      </p:sp>
      <p:sp>
        <p:nvSpPr>
          <p:cNvPr id="6" name="Rounded Rectangle 5"/>
          <p:cNvSpPr/>
          <p:nvPr/>
        </p:nvSpPr>
        <p:spPr>
          <a:xfrm>
            <a:off x="0" y="5437632"/>
            <a:ext cx="1694688" cy="914400"/>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smtClean="0"/>
              <a:t>Commitment for construction, can not be cancelled without incurring fruitless and wasteful expenditure</a:t>
            </a:r>
            <a:endParaRPr lang="en-ZA" sz="1200" dirty="0"/>
          </a:p>
        </p:txBody>
      </p:sp>
      <p:cxnSp>
        <p:nvCxnSpPr>
          <p:cNvPr id="8" name="Curved Connector 7"/>
          <p:cNvCxnSpPr/>
          <p:nvPr/>
        </p:nvCxnSpPr>
        <p:spPr>
          <a:xfrm flipV="1">
            <a:off x="1694688" y="5596128"/>
            <a:ext cx="390144" cy="48768"/>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7431024" y="4242816"/>
            <a:ext cx="1225296" cy="914400"/>
          </a:xfrm>
          <a:prstGeom prst="round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000" dirty="0" smtClean="0"/>
              <a:t>Can be cancelled but will have to pay consultants up to tender stage</a:t>
            </a:r>
            <a:endParaRPr lang="en-ZA" sz="1000" dirty="0"/>
          </a:p>
        </p:txBody>
      </p:sp>
      <p:cxnSp>
        <p:nvCxnSpPr>
          <p:cNvPr id="11" name="Curved Connector 10"/>
          <p:cNvCxnSpPr>
            <a:stCxn id="9" idx="1"/>
          </p:cNvCxnSpPr>
          <p:nvPr/>
        </p:nvCxnSpPr>
        <p:spPr>
          <a:xfrm rot="10800000" flipV="1">
            <a:off x="6193536" y="4700016"/>
            <a:ext cx="1237488" cy="152400"/>
          </a:xfrm>
          <a:prstGeom prst="curvedConnector3">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1889760" y="3511296"/>
            <a:ext cx="1402080" cy="707136"/>
          </a:xfrm>
          <a:prstGeom prst="round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000" dirty="0" smtClean="0"/>
              <a:t>Can be cancelled but will pay consultants up to Design stage</a:t>
            </a:r>
            <a:endParaRPr lang="en-ZA" sz="1000" dirty="0"/>
          </a:p>
        </p:txBody>
      </p:sp>
      <p:cxnSp>
        <p:nvCxnSpPr>
          <p:cNvPr id="14" name="Curved Connector 13"/>
          <p:cNvCxnSpPr/>
          <p:nvPr/>
        </p:nvCxnSpPr>
        <p:spPr>
          <a:xfrm>
            <a:off x="3148584" y="4047744"/>
            <a:ext cx="755904" cy="158496"/>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Down Arrow 14"/>
          <p:cNvSpPr/>
          <p:nvPr/>
        </p:nvSpPr>
        <p:spPr>
          <a:xfrm>
            <a:off x="1548384" y="1962911"/>
            <a:ext cx="484632" cy="4011168"/>
          </a:xfrm>
          <a:prstGeom prst="downArrow">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000" dirty="0" smtClean="0"/>
              <a:t>Implications f or cancellation</a:t>
            </a:r>
            <a:endParaRPr lang="en-ZA" sz="1000" dirty="0"/>
          </a:p>
        </p:txBody>
      </p:sp>
      <p:sp>
        <p:nvSpPr>
          <p:cNvPr id="16" name="Rounded Rectangle 15"/>
          <p:cNvSpPr/>
          <p:nvPr/>
        </p:nvSpPr>
        <p:spPr>
          <a:xfrm>
            <a:off x="5687568" y="2900204"/>
            <a:ext cx="9144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000" dirty="0" smtClean="0"/>
              <a:t>Can be cancelled with minimal costs</a:t>
            </a:r>
            <a:endParaRPr lang="en-ZA" sz="1000" dirty="0"/>
          </a:p>
        </p:txBody>
      </p:sp>
      <p:cxnSp>
        <p:nvCxnSpPr>
          <p:cNvPr id="18" name="Curved Connector 17"/>
          <p:cNvCxnSpPr>
            <a:stCxn id="16" idx="1"/>
          </p:cNvCxnSpPr>
          <p:nvPr/>
        </p:nvCxnSpPr>
        <p:spPr>
          <a:xfrm rot="10800000">
            <a:off x="5254752" y="3357404"/>
            <a:ext cx="432816" cy="12700"/>
          </a:xfrm>
          <a:prstGeom prst="curvedConnector3">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9" name="Rounded Rectangle 18"/>
          <p:cNvSpPr/>
          <p:nvPr/>
        </p:nvSpPr>
        <p:spPr>
          <a:xfrm>
            <a:off x="2785873" y="1822704"/>
            <a:ext cx="914400" cy="914400"/>
          </a:xfrm>
          <a:prstGeom prst="round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000" dirty="0"/>
              <a:t>Can</a:t>
            </a:r>
            <a:r>
              <a:rPr lang="en-ZA" sz="1000" dirty="0" smtClean="0"/>
              <a:t> be reviewed with no cost</a:t>
            </a:r>
            <a:endParaRPr lang="en-ZA" sz="1000" dirty="0"/>
          </a:p>
        </p:txBody>
      </p:sp>
      <p:cxnSp>
        <p:nvCxnSpPr>
          <p:cNvPr id="21" name="Curved Connector 20"/>
          <p:cNvCxnSpPr>
            <a:stCxn id="19" idx="3"/>
          </p:cNvCxnSpPr>
          <p:nvPr/>
        </p:nvCxnSpPr>
        <p:spPr>
          <a:xfrm>
            <a:off x="3700273" y="2279904"/>
            <a:ext cx="542543" cy="304800"/>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26</a:t>
            </a:fld>
            <a:endParaRPr lang="en-US" dirty="0">
              <a:solidFill>
                <a:prstClr val="black"/>
              </a:solidFill>
            </a:endParaRPr>
          </a:p>
        </p:txBody>
      </p:sp>
    </p:spTree>
    <p:extLst>
      <p:ext uri="{BB962C8B-B14F-4D97-AF65-F5344CB8AC3E}">
        <p14:creationId xmlns:p14="http://schemas.microsoft.com/office/powerpoint/2010/main" val="2623054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HFRG City of Tshwane  2017/18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9127850"/>
              </p:ext>
            </p:extLst>
          </p:nvPr>
        </p:nvGraphicFramePr>
        <p:xfrm>
          <a:off x="1006477" y="1383991"/>
          <a:ext cx="7056654" cy="4375363"/>
        </p:xfrm>
        <a:graphic>
          <a:graphicData uri="http://schemas.openxmlformats.org/drawingml/2006/table">
            <a:tbl>
              <a:tblPr>
                <a:tableStyleId>{5C22544A-7EE6-4342-B048-85BDC9FD1C3A}</a:tableStyleId>
              </a:tblPr>
              <a:tblGrid>
                <a:gridCol w="1176109"/>
                <a:gridCol w="1176109"/>
                <a:gridCol w="1176109"/>
                <a:gridCol w="1176109"/>
                <a:gridCol w="1176109"/>
                <a:gridCol w="1176109"/>
              </a:tblGrid>
              <a:tr h="243076">
                <a:tc>
                  <a:txBody>
                    <a:bodyPr/>
                    <a:lstStyle/>
                    <a:p>
                      <a:pPr algn="ctr" fontAlgn="ctr"/>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r>
              <a:tr h="619843">
                <a:tc>
                  <a:txBody>
                    <a:bodyPr/>
                    <a:lstStyle/>
                    <a:p>
                      <a:pPr algn="ctr" fontAlgn="ctr"/>
                      <a:r>
                        <a:rPr lang="en-ZA" sz="1200" u="none" strike="noStrike" dirty="0">
                          <a:effectLst/>
                        </a:rPr>
                        <a:t>Project / Programme Name</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Type of Infrastructure</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Municipality</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Source</a:t>
                      </a:r>
                      <a:br>
                        <a:rPr lang="en-ZA" sz="1200" u="none" strike="noStrike">
                          <a:effectLst/>
                        </a:rPr>
                      </a:br>
                      <a:r>
                        <a:rPr lang="en-ZA" sz="1200" u="none" strike="noStrike">
                          <a:effectLst/>
                        </a:rPr>
                        <a:t> of</a:t>
                      </a:r>
                      <a:br>
                        <a:rPr lang="en-ZA" sz="1200" u="none" strike="noStrike">
                          <a:effectLst/>
                        </a:rPr>
                      </a:br>
                      <a:r>
                        <a:rPr lang="en-ZA" sz="1200" u="none" strike="noStrike">
                          <a:effectLst/>
                        </a:rPr>
                        <a:t> Funding</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Project Status</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Nature of Investment</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r>
              <a:tr h="1652915">
                <a:tc>
                  <a:txBody>
                    <a:bodyPr/>
                    <a:lstStyle/>
                    <a:p>
                      <a:pPr algn="l" fontAlgn="t"/>
                      <a:r>
                        <a:rPr lang="en-ZA" sz="1200" u="none" strike="noStrike">
                          <a:effectLst/>
                        </a:rPr>
                        <a:t>Bronkhorstspruit FPS Mortuary - Construction of new Bronkhorstspruit FPS mortuary</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FPS Mortuary</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City of Tshwane</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Design</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New infrastructure assets</a:t>
                      </a:r>
                      <a:endParaRPr lang="en-ZA" sz="1200" b="0" i="0" u="none" strike="noStrike">
                        <a:solidFill>
                          <a:srgbClr val="000000"/>
                        </a:solidFill>
                        <a:effectLst/>
                        <a:latin typeface="Calibri" panose="020F0502020204030204" pitchFamily="34" charset="0"/>
                      </a:endParaRPr>
                    </a:p>
                  </a:txBody>
                  <a:tcPr marL="9525" marR="9525" marT="9525" marB="0"/>
                </a:tc>
              </a:tr>
              <a:tr h="1033072">
                <a:tc>
                  <a:txBody>
                    <a:bodyPr/>
                    <a:lstStyle/>
                    <a:p>
                      <a:pPr algn="l" fontAlgn="t"/>
                      <a:r>
                        <a:rPr lang="en-ZA" sz="1200" u="none" strike="noStrike">
                          <a:effectLst/>
                        </a:rPr>
                        <a:t>Ga-Rankuwa Nursing College - Upgrading and Renovations</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Nursing College</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City of Tshwane</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Construction 51% - 75%</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Upgrades and Additions</a:t>
                      </a:r>
                      <a:endParaRPr lang="en-ZA" sz="1200" b="0" i="0" u="none" strike="noStrike">
                        <a:solidFill>
                          <a:srgbClr val="000000"/>
                        </a:solidFill>
                        <a:effectLst/>
                        <a:latin typeface="Calibri" panose="020F0502020204030204" pitchFamily="34" charset="0"/>
                      </a:endParaRPr>
                    </a:p>
                  </a:txBody>
                  <a:tcPr marL="9525" marR="9525" marT="9525" marB="0"/>
                </a:tc>
              </a:tr>
              <a:tr h="826457">
                <a:tc>
                  <a:txBody>
                    <a:bodyPr/>
                    <a:lstStyle/>
                    <a:p>
                      <a:pPr algn="l" fontAlgn="t"/>
                      <a:r>
                        <a:rPr lang="en-ZA" sz="1200" u="none" strike="noStrike">
                          <a:effectLst/>
                        </a:rPr>
                        <a:t>New Kekana Gardens Clinic-Construction new Clinic-ID</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PHC - CLINIC</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City of Tshwane</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Health Facility Revitalisation Grant</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Construction 51% - 75%</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New infrastructure assets</a:t>
                      </a:r>
                      <a:endParaRPr lang="en-ZA" sz="1200" b="0" i="0" u="none" strike="noStrike" dirty="0">
                        <a:solidFill>
                          <a:srgbClr val="000000"/>
                        </a:solidFill>
                        <a:effectLst/>
                        <a:latin typeface="Calibri" panose="020F0502020204030204" pitchFamily="34" charset="0"/>
                      </a:endParaRPr>
                    </a:p>
                  </a:txBody>
                  <a:tcPr marL="9525" marR="9525" marT="9525" marB="0"/>
                </a:tc>
              </a:tr>
            </a:tbl>
          </a:graphicData>
        </a:graphic>
      </p:graphicFrame>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27</a:t>
            </a:fld>
            <a:endParaRPr lang="en-US" dirty="0">
              <a:solidFill>
                <a:prstClr val="black"/>
              </a:solidFill>
            </a:endParaRPr>
          </a:p>
        </p:txBody>
      </p:sp>
    </p:spTree>
    <p:extLst>
      <p:ext uri="{BB962C8B-B14F-4D97-AF65-F5344CB8AC3E}">
        <p14:creationId xmlns:p14="http://schemas.microsoft.com/office/powerpoint/2010/main" val="3085200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HFRG City of Johannesburg  2017/18</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48478432"/>
              </p:ext>
            </p:extLst>
          </p:nvPr>
        </p:nvGraphicFramePr>
        <p:xfrm>
          <a:off x="683568" y="1388005"/>
          <a:ext cx="8208912" cy="5405027"/>
        </p:xfrm>
        <a:graphic>
          <a:graphicData uri="http://schemas.openxmlformats.org/drawingml/2006/table">
            <a:tbl>
              <a:tblPr>
                <a:tableStyleId>{5C22544A-7EE6-4342-B048-85BDC9FD1C3A}</a:tableStyleId>
              </a:tblPr>
              <a:tblGrid>
                <a:gridCol w="1368152"/>
                <a:gridCol w="1368152"/>
                <a:gridCol w="1368152"/>
                <a:gridCol w="1368152"/>
                <a:gridCol w="1368152"/>
                <a:gridCol w="1368152"/>
              </a:tblGrid>
              <a:tr h="143178">
                <a:tc>
                  <a:txBody>
                    <a:bodyPr/>
                    <a:lstStyle/>
                    <a:p>
                      <a:pPr algn="ctr" fontAlgn="ctr"/>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r>
              <a:tr h="365103">
                <a:tc>
                  <a:txBody>
                    <a:bodyPr/>
                    <a:lstStyle/>
                    <a:p>
                      <a:pPr algn="ctr" fontAlgn="ctr"/>
                      <a:r>
                        <a:rPr lang="en-ZA" sz="1200" u="none" strike="noStrike" dirty="0">
                          <a:effectLst/>
                        </a:rPr>
                        <a:t>Project / Programme Name</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dirty="0">
                          <a:effectLst/>
                        </a:rPr>
                        <a:t>Type of Infrastructure</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dirty="0">
                          <a:effectLst/>
                        </a:rPr>
                        <a:t>Municipality</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dirty="0">
                          <a:effectLst/>
                        </a:rPr>
                        <a:t>Source</a:t>
                      </a:r>
                      <a:br>
                        <a:rPr lang="en-ZA" sz="1200" u="none" strike="noStrike" dirty="0">
                          <a:effectLst/>
                        </a:rPr>
                      </a:br>
                      <a:r>
                        <a:rPr lang="en-ZA" sz="1200" u="none" strike="noStrike" dirty="0">
                          <a:effectLst/>
                        </a:rPr>
                        <a:t> of</a:t>
                      </a:r>
                      <a:br>
                        <a:rPr lang="en-ZA" sz="1200" u="none" strike="noStrike" dirty="0">
                          <a:effectLst/>
                        </a:rPr>
                      </a:br>
                      <a:r>
                        <a:rPr lang="en-ZA" sz="1200" u="none" strike="noStrike" dirty="0">
                          <a:effectLst/>
                        </a:rPr>
                        <a:t> Funding</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dirty="0">
                          <a:effectLst/>
                        </a:rPr>
                        <a:t>Project Status</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c>
                  <a:txBody>
                    <a:bodyPr/>
                    <a:lstStyle/>
                    <a:p>
                      <a:pPr algn="ctr" fontAlgn="ctr"/>
                      <a:r>
                        <a:rPr lang="en-ZA" sz="1200" u="none" strike="noStrike" dirty="0">
                          <a:effectLst/>
                        </a:rPr>
                        <a:t>Nature of Investment</a:t>
                      </a:r>
                      <a:endParaRPr lang="en-ZA" sz="1200" b="1" i="0" u="none" strike="noStrike" dirty="0">
                        <a:solidFill>
                          <a:srgbClr val="000000"/>
                        </a:solidFill>
                        <a:effectLst/>
                        <a:latin typeface="Calibri" panose="020F0502020204030204" pitchFamily="34" charset="0"/>
                      </a:endParaRPr>
                    </a:p>
                  </a:txBody>
                  <a:tcPr marL="7159" marR="7159" marT="7159" marB="0" anchor="ctr">
                    <a:solidFill>
                      <a:schemeClr val="accent5">
                        <a:lumMod val="40000"/>
                        <a:lumOff val="60000"/>
                      </a:schemeClr>
                    </a:solidFill>
                  </a:tcPr>
                </a:tc>
              </a:tr>
              <a:tr h="1095310">
                <a:tc>
                  <a:txBody>
                    <a:bodyPr/>
                    <a:lstStyle/>
                    <a:p>
                      <a:pPr algn="l" fontAlgn="t"/>
                      <a:r>
                        <a:rPr lang="en-ZA" sz="1200" u="none" strike="noStrike" dirty="0">
                          <a:effectLst/>
                        </a:rPr>
                        <a:t>Charlotte Maxeke Nurses and Doctors Residence Block A,D &amp;E-Upgrade of Nurses and doctors residence</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smtClean="0">
                          <a:effectLst/>
                        </a:rPr>
                        <a:t>Accommodation</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City of Johannesburg</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Construction 76% - 99%</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Upgrades and Additions</a:t>
                      </a:r>
                      <a:endParaRPr lang="en-ZA" sz="1200" b="0" i="0" u="none" strike="noStrike">
                        <a:solidFill>
                          <a:srgbClr val="000000"/>
                        </a:solidFill>
                        <a:effectLst/>
                        <a:latin typeface="Calibri" panose="020F0502020204030204" pitchFamily="34" charset="0"/>
                      </a:endParaRPr>
                    </a:p>
                  </a:txBody>
                  <a:tcPr marL="7159" marR="7159" marT="7159" marB="0"/>
                </a:tc>
              </a:tr>
              <a:tr h="365103">
                <a:tc>
                  <a:txBody>
                    <a:bodyPr/>
                    <a:lstStyle/>
                    <a:p>
                      <a:pPr algn="l" fontAlgn="t"/>
                      <a:r>
                        <a:rPr lang="en-ZA" sz="1200" u="none" strike="noStrike">
                          <a:effectLst/>
                        </a:rPr>
                        <a:t>Discoverers District Hospital</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District Hospital</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City of Johannesburg</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Design</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Upgrades and additions</a:t>
                      </a:r>
                      <a:endParaRPr lang="en-ZA" sz="1200" b="0" i="0" u="none" strike="noStrike">
                        <a:solidFill>
                          <a:srgbClr val="000000"/>
                        </a:solidFill>
                        <a:effectLst/>
                        <a:latin typeface="Calibri" panose="020F0502020204030204" pitchFamily="34" charset="0"/>
                      </a:endParaRPr>
                    </a:p>
                  </a:txBody>
                  <a:tcPr marL="7159" marR="7159" marT="7159" marB="0"/>
                </a:tc>
              </a:tr>
              <a:tr h="730207">
                <a:tc>
                  <a:txBody>
                    <a:bodyPr/>
                    <a:lstStyle/>
                    <a:p>
                      <a:pPr algn="l" fontAlgn="t"/>
                      <a:r>
                        <a:rPr lang="en-ZA" sz="1200" u="none" strike="noStrike">
                          <a:effectLst/>
                        </a:rPr>
                        <a:t>Finetown Clinic -Construction of new Finetown Clinic-ID</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PHC - CLINIC</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City of Johannesburg</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Construction 1% - 25%</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New infrastructure assets</a:t>
                      </a:r>
                      <a:endParaRPr lang="en-ZA" sz="1200" b="0" i="0" u="none" strike="noStrike">
                        <a:solidFill>
                          <a:srgbClr val="000000"/>
                        </a:solidFill>
                        <a:effectLst/>
                        <a:latin typeface="Calibri" panose="020F0502020204030204" pitchFamily="34" charset="0"/>
                      </a:endParaRPr>
                    </a:p>
                  </a:txBody>
                  <a:tcPr marL="7159" marR="7159" marT="7159" marB="0"/>
                </a:tc>
              </a:tr>
              <a:tr h="608506">
                <a:tc>
                  <a:txBody>
                    <a:bodyPr/>
                    <a:lstStyle/>
                    <a:p>
                      <a:pPr algn="l" fontAlgn="t"/>
                      <a:r>
                        <a:rPr lang="en-ZA" sz="1200" u="none" strike="noStrike">
                          <a:effectLst/>
                        </a:rPr>
                        <a:t>Hillbrow District Hospital- new district hospital</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District Hospital</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City of Johannesburg</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Health Facility Revitalisation Grant</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Design</a:t>
                      </a:r>
                      <a:endParaRPr lang="en-ZA" sz="1200" b="0" i="0" u="none" strike="noStrike" dirty="0">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Refurbishment and rehabilitation</a:t>
                      </a:r>
                      <a:endParaRPr lang="en-ZA" sz="1200" b="0" i="0" u="none" strike="noStrike" dirty="0">
                        <a:solidFill>
                          <a:srgbClr val="000000"/>
                        </a:solidFill>
                        <a:effectLst/>
                        <a:latin typeface="Calibri" panose="020F0502020204030204" pitchFamily="34" charset="0"/>
                      </a:endParaRPr>
                    </a:p>
                  </a:txBody>
                  <a:tcPr marL="7159" marR="7159" marT="7159" marB="0"/>
                </a:tc>
              </a:tr>
              <a:tr h="1095310">
                <a:tc>
                  <a:txBody>
                    <a:bodyPr/>
                    <a:lstStyle/>
                    <a:p>
                      <a:pPr algn="l" fontAlgn="t"/>
                      <a:r>
                        <a:rPr lang="en-ZA" sz="1200" u="none" strike="noStrike">
                          <a:effectLst/>
                        </a:rPr>
                        <a:t>Johannesburg FPS Mortuary- Demolition of old building and construction of new Johannesburg FPS mortu</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FPS Mortuary</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City of Johannesburg</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Health Facility Revitalisation Grant</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Construction 1% - 25%</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New infrastructure assets</a:t>
                      </a:r>
                      <a:endParaRPr lang="en-ZA" sz="1200" b="0" i="0" u="none" strike="noStrike" dirty="0">
                        <a:solidFill>
                          <a:srgbClr val="000000"/>
                        </a:solidFill>
                        <a:effectLst/>
                        <a:latin typeface="Calibri" panose="020F0502020204030204" pitchFamily="34" charset="0"/>
                      </a:endParaRPr>
                    </a:p>
                  </a:txBody>
                  <a:tcPr marL="7159" marR="7159" marT="7159" marB="0"/>
                </a:tc>
              </a:tr>
              <a:tr h="486804">
                <a:tc>
                  <a:txBody>
                    <a:bodyPr/>
                    <a:lstStyle/>
                    <a:p>
                      <a:pPr algn="l" fontAlgn="t"/>
                      <a:r>
                        <a:rPr lang="en-ZA" sz="1200" u="none" strike="noStrike">
                          <a:effectLst/>
                        </a:rPr>
                        <a:t>Lillian Ngoyi - Construction of new District Hospital</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District Hospital</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City of Johannesburg</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Health Facility Revitalisation Grant</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a:effectLst/>
                        </a:rPr>
                        <a:t>Design</a:t>
                      </a:r>
                      <a:endParaRPr lang="en-ZA" sz="1200" b="0" i="0" u="none" strike="noStrike">
                        <a:solidFill>
                          <a:srgbClr val="000000"/>
                        </a:solidFill>
                        <a:effectLst/>
                        <a:latin typeface="Calibri" panose="020F0502020204030204" pitchFamily="34" charset="0"/>
                      </a:endParaRPr>
                    </a:p>
                  </a:txBody>
                  <a:tcPr marL="7159" marR="7159" marT="7159" marB="0"/>
                </a:tc>
                <a:tc>
                  <a:txBody>
                    <a:bodyPr/>
                    <a:lstStyle/>
                    <a:p>
                      <a:pPr algn="l" fontAlgn="t"/>
                      <a:r>
                        <a:rPr lang="en-ZA" sz="1200" u="none" strike="noStrike" dirty="0">
                          <a:effectLst/>
                        </a:rPr>
                        <a:t>New infrastructure assets</a:t>
                      </a:r>
                      <a:endParaRPr lang="en-ZA" sz="1200" b="0" i="0" u="none" strike="noStrike" dirty="0">
                        <a:solidFill>
                          <a:srgbClr val="000000"/>
                        </a:solidFill>
                        <a:effectLst/>
                        <a:latin typeface="Calibri" panose="020F0502020204030204" pitchFamily="34" charset="0"/>
                      </a:endParaRPr>
                    </a:p>
                  </a:txBody>
                  <a:tcPr marL="7159" marR="7159" marT="7159" marB="0"/>
                </a:tc>
              </a:tr>
            </a:tbl>
          </a:graphicData>
        </a:graphic>
      </p:graphicFrame>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28</a:t>
            </a:fld>
            <a:endParaRPr lang="en-US" dirty="0">
              <a:solidFill>
                <a:prstClr val="black"/>
              </a:solidFill>
            </a:endParaRPr>
          </a:p>
        </p:txBody>
      </p:sp>
    </p:spTree>
    <p:extLst>
      <p:ext uri="{BB962C8B-B14F-4D97-AF65-F5344CB8AC3E}">
        <p14:creationId xmlns:p14="http://schemas.microsoft.com/office/powerpoint/2010/main" val="3579792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HFRG Ekurhuleni  2017/18</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9897775"/>
              </p:ext>
            </p:extLst>
          </p:nvPr>
        </p:nvGraphicFramePr>
        <p:xfrm>
          <a:off x="1006475" y="1378277"/>
          <a:ext cx="6995640" cy="4825391"/>
        </p:xfrm>
        <a:graphic>
          <a:graphicData uri="http://schemas.openxmlformats.org/drawingml/2006/table">
            <a:tbl>
              <a:tblPr>
                <a:tableStyleId>{5C22544A-7EE6-4342-B048-85BDC9FD1C3A}</a:tableStyleId>
              </a:tblPr>
              <a:tblGrid>
                <a:gridCol w="1165940"/>
                <a:gridCol w="1321412"/>
                <a:gridCol w="1010468"/>
                <a:gridCol w="1165940"/>
                <a:gridCol w="1165940"/>
                <a:gridCol w="1165940"/>
              </a:tblGrid>
              <a:tr h="190500">
                <a:tc>
                  <a:txBody>
                    <a:bodyPr/>
                    <a:lstStyle/>
                    <a:p>
                      <a:pPr algn="ctr" fontAlgn="ctr"/>
                      <a:r>
                        <a:rPr lang="en-ZA" sz="1000" u="none" strike="noStrike" dirty="0">
                          <a:effectLst/>
                        </a:rPr>
                        <a:t> </a:t>
                      </a:r>
                      <a:endParaRPr lang="en-ZA"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ZA" sz="1000" u="none" strike="noStrike">
                          <a:effectLst/>
                        </a:rPr>
                        <a:t> </a:t>
                      </a:r>
                      <a:endParaRPr lang="en-ZA"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ZA" sz="1000" u="none" strike="noStrike">
                          <a:effectLst/>
                        </a:rPr>
                        <a:t> </a:t>
                      </a:r>
                      <a:endParaRPr lang="en-ZA"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ZA" sz="1000" u="none" strike="noStrike">
                          <a:effectLst/>
                        </a:rPr>
                        <a:t> </a:t>
                      </a:r>
                      <a:endParaRPr lang="en-ZA"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ZA" sz="1000" u="none" strike="noStrike">
                          <a:effectLst/>
                        </a:rPr>
                        <a:t> </a:t>
                      </a:r>
                      <a:endParaRPr lang="en-ZA"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ZA" sz="1000" u="none" strike="noStrike">
                          <a:effectLst/>
                        </a:rPr>
                        <a:t> </a:t>
                      </a:r>
                      <a:endParaRPr lang="en-ZA" sz="1000" b="1" i="0" u="none" strike="noStrike">
                        <a:solidFill>
                          <a:srgbClr val="000000"/>
                        </a:solidFill>
                        <a:effectLst/>
                        <a:latin typeface="Calibri" panose="020F0502020204030204" pitchFamily="34" charset="0"/>
                      </a:endParaRPr>
                    </a:p>
                  </a:txBody>
                  <a:tcPr marL="9525" marR="9525" marT="9525" marB="0" anchor="ctr"/>
                </a:tc>
              </a:tr>
              <a:tr h="485775">
                <a:tc>
                  <a:txBody>
                    <a:bodyPr/>
                    <a:lstStyle/>
                    <a:p>
                      <a:pPr algn="ctr" fontAlgn="ctr"/>
                      <a:r>
                        <a:rPr lang="en-ZA" sz="1200" u="none" strike="noStrike" dirty="0">
                          <a:effectLst/>
                        </a:rPr>
                        <a:t>Project / Programme Name</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Type of Infrastructure</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Municipality</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Source</a:t>
                      </a:r>
                      <a:br>
                        <a:rPr lang="en-ZA" sz="1200" u="none" strike="noStrike" dirty="0">
                          <a:effectLst/>
                        </a:rPr>
                      </a:br>
                      <a:r>
                        <a:rPr lang="en-ZA" sz="1200" u="none" strike="noStrike" dirty="0">
                          <a:effectLst/>
                        </a:rPr>
                        <a:t> of</a:t>
                      </a:r>
                      <a:br>
                        <a:rPr lang="en-ZA" sz="1200" u="none" strike="noStrike" dirty="0">
                          <a:effectLst/>
                        </a:rPr>
                      </a:br>
                      <a:r>
                        <a:rPr lang="en-ZA" sz="1200" u="none" strike="noStrike" dirty="0">
                          <a:effectLst/>
                        </a:rPr>
                        <a:t> Funding</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Project Status</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Nature of Investment</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r>
              <a:tr h="578159">
                <a:tc>
                  <a:txBody>
                    <a:bodyPr/>
                    <a:lstStyle/>
                    <a:p>
                      <a:pPr algn="l" fontAlgn="t"/>
                      <a:r>
                        <a:rPr lang="en-ZA" sz="1100" u="none" strike="noStrike" dirty="0">
                          <a:effectLst/>
                        </a:rPr>
                        <a:t>Bertha Gxowa Hospital - Medical </a:t>
                      </a:r>
                      <a:r>
                        <a:rPr lang="en-ZA" sz="1100" u="none" strike="noStrike" dirty="0" smtClean="0">
                          <a:effectLst/>
                        </a:rPr>
                        <a:t>Equipment</a:t>
                      </a:r>
                    </a:p>
                    <a:p>
                      <a:pPr algn="l" fontAlgn="t"/>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District Hospital</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Ekurhuleni</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Health Facility Revitalisation Grant</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Identified</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New infrastructure assets</a:t>
                      </a:r>
                      <a:endParaRPr lang="en-ZA" sz="1100" b="0" i="0" u="none" strike="noStrike">
                        <a:solidFill>
                          <a:srgbClr val="000000"/>
                        </a:solidFill>
                        <a:effectLst/>
                        <a:latin typeface="Calibri" panose="020F0502020204030204" pitchFamily="34" charset="0"/>
                      </a:endParaRPr>
                    </a:p>
                  </a:txBody>
                  <a:tcPr marL="9525" marR="9525" marT="9525" marB="0"/>
                </a:tc>
              </a:tr>
              <a:tr h="545910">
                <a:tc>
                  <a:txBody>
                    <a:bodyPr/>
                    <a:lstStyle/>
                    <a:p>
                      <a:pPr algn="l" fontAlgn="t"/>
                      <a:r>
                        <a:rPr lang="en-ZA" sz="1100" u="none" strike="noStrike" dirty="0">
                          <a:effectLst/>
                        </a:rPr>
                        <a:t>Ekurhuleni District Health - Medical </a:t>
                      </a:r>
                      <a:r>
                        <a:rPr lang="en-ZA" sz="1100" u="none" strike="noStrike" dirty="0" smtClean="0">
                          <a:effectLst/>
                        </a:rPr>
                        <a:t>Equipment</a:t>
                      </a:r>
                    </a:p>
                    <a:p>
                      <a:pPr algn="l" fontAlgn="t"/>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CHC/ Clinic</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Ekurhuleni</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Health Facility Revitalisation Grant</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Identified</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New infrastructure assets</a:t>
                      </a:r>
                      <a:endParaRPr lang="en-ZA" sz="1100" b="0" i="0" u="none" strike="noStrike">
                        <a:solidFill>
                          <a:srgbClr val="000000"/>
                        </a:solidFill>
                        <a:effectLst/>
                        <a:latin typeface="Calibri" panose="020F0502020204030204" pitchFamily="34" charset="0"/>
                      </a:endParaRPr>
                    </a:p>
                  </a:txBody>
                  <a:tcPr marL="9525" marR="9525" marT="9525" marB="0"/>
                </a:tc>
              </a:tr>
              <a:tr h="477672">
                <a:tc>
                  <a:txBody>
                    <a:bodyPr/>
                    <a:lstStyle/>
                    <a:p>
                      <a:pPr algn="l" fontAlgn="t"/>
                      <a:r>
                        <a:rPr lang="en-ZA" sz="1100" u="none" strike="noStrike" dirty="0">
                          <a:effectLst/>
                        </a:rPr>
                        <a:t>Khayalami Hospital </a:t>
                      </a:r>
                      <a:r>
                        <a:rPr lang="en-ZA" sz="1100" u="none" strike="noStrike" dirty="0" smtClean="0">
                          <a:effectLst/>
                        </a:rPr>
                        <a:t>– Revitalization</a:t>
                      </a:r>
                    </a:p>
                    <a:p>
                      <a:pPr algn="l" fontAlgn="t"/>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District Hospital</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Ekurhuleni</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Health Facility Revitalisation Grant</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Feasibility</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New infrastructure assets</a:t>
                      </a:r>
                      <a:endParaRPr lang="en-ZA" sz="1100" b="0" i="0" u="none" strike="noStrike">
                        <a:solidFill>
                          <a:srgbClr val="000000"/>
                        </a:solidFill>
                        <a:effectLst/>
                        <a:latin typeface="Calibri" panose="020F0502020204030204" pitchFamily="34" charset="0"/>
                      </a:endParaRPr>
                    </a:p>
                  </a:txBody>
                  <a:tcPr marL="9525" marR="9525" marT="9525" marB="0"/>
                </a:tc>
              </a:tr>
              <a:tr h="982638">
                <a:tc>
                  <a:txBody>
                    <a:bodyPr/>
                    <a:lstStyle/>
                    <a:p>
                      <a:pPr algn="l" fontAlgn="t"/>
                      <a:r>
                        <a:rPr lang="en-ZA" sz="1100" u="none" strike="noStrike">
                          <a:effectLst/>
                        </a:rPr>
                        <a:t>Tambo Memorial Hospital - Complete revitalisation of entire Tambo Memorial Hospital</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Regional Hospital</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Ekurhuleni</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Health Facility Revitalisation Grant</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Identified</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New infrastructure assets</a:t>
                      </a:r>
                      <a:endParaRPr lang="en-ZA" sz="1100" b="0" i="0" u="none" strike="noStrike" dirty="0">
                        <a:solidFill>
                          <a:srgbClr val="000000"/>
                        </a:solidFill>
                        <a:effectLst/>
                        <a:latin typeface="Calibri" panose="020F0502020204030204" pitchFamily="34" charset="0"/>
                      </a:endParaRPr>
                    </a:p>
                  </a:txBody>
                  <a:tcPr marL="9525" marR="9525" marT="9525" marB="0"/>
                </a:tc>
              </a:tr>
              <a:tr h="1221473">
                <a:tc>
                  <a:txBody>
                    <a:bodyPr/>
                    <a:lstStyle/>
                    <a:p>
                      <a:pPr algn="l" fontAlgn="t"/>
                      <a:r>
                        <a:rPr lang="en-ZA" sz="1100" u="none" strike="noStrike" dirty="0">
                          <a:effectLst/>
                        </a:rPr>
                        <a:t>Thelle </a:t>
                      </a:r>
                      <a:r>
                        <a:rPr lang="en-ZA" sz="1100" u="none" strike="noStrike" dirty="0" err="1">
                          <a:effectLst/>
                        </a:rPr>
                        <a:t>Mogwerane</a:t>
                      </a:r>
                      <a:r>
                        <a:rPr lang="en-ZA" sz="1100" u="none" strike="noStrike" dirty="0">
                          <a:effectLst/>
                        </a:rPr>
                        <a:t> Hospital (</a:t>
                      </a:r>
                      <a:r>
                        <a:rPr lang="en-ZA" sz="1100" u="none" strike="noStrike" dirty="0" err="1">
                          <a:effectLst/>
                        </a:rPr>
                        <a:t>Natalspruit</a:t>
                      </a:r>
                      <a:r>
                        <a:rPr lang="en-ZA" sz="1100" u="none" strike="noStrike" dirty="0">
                          <a:effectLst/>
                        </a:rPr>
                        <a:t> Hospital) - Staff residences</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smtClean="0">
                          <a:effectLst/>
                        </a:rPr>
                        <a:t>Accommodation </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a:effectLst/>
                        </a:rPr>
                        <a:t>Ekurhuleni</a:t>
                      </a:r>
                      <a:endParaRPr lang="en-ZA"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Health Facility Revitalisation Grant</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Construction 76% - 99%</a:t>
                      </a:r>
                      <a:endParaRPr lang="en-ZA"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100" u="none" strike="noStrike" dirty="0">
                          <a:effectLst/>
                        </a:rPr>
                        <a:t>New infrastructure assets</a:t>
                      </a:r>
                      <a:endParaRPr lang="en-ZA" sz="1100" b="0" i="0" u="none" strike="noStrike" dirty="0">
                        <a:solidFill>
                          <a:srgbClr val="000000"/>
                        </a:solidFill>
                        <a:effectLst/>
                        <a:latin typeface="Calibri" panose="020F0502020204030204" pitchFamily="34" charset="0"/>
                      </a:endParaRPr>
                    </a:p>
                  </a:txBody>
                  <a:tcPr marL="9525" marR="9525" marT="9525" marB="0"/>
                </a:tc>
              </a:tr>
            </a:tbl>
          </a:graphicData>
        </a:graphic>
      </p:graphicFrame>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29</a:t>
            </a:fld>
            <a:endParaRPr lang="en-US" dirty="0">
              <a:solidFill>
                <a:prstClr val="black"/>
              </a:solidFill>
            </a:endParaRPr>
          </a:p>
        </p:txBody>
      </p:sp>
    </p:spTree>
    <p:extLst>
      <p:ext uri="{BB962C8B-B14F-4D97-AF65-F5344CB8AC3E}">
        <p14:creationId xmlns:p14="http://schemas.microsoft.com/office/powerpoint/2010/main" val="3588732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771" y="4608970"/>
            <a:ext cx="8013659" cy="427001"/>
          </a:xfrm>
        </p:spPr>
        <p:txBody>
          <a:bodyPr>
            <a:noAutofit/>
          </a:bodyPr>
          <a:lstStyle/>
          <a:p>
            <a:r>
              <a:rPr lang="en-ZA" sz="2400" b="1" dirty="0" smtClean="0"/>
              <a:t>OBJECTIVE </a:t>
            </a:r>
            <a:endParaRPr lang="en-ZA" sz="2400" b="1" dirty="0"/>
          </a:p>
        </p:txBody>
      </p:sp>
      <p:sp>
        <p:nvSpPr>
          <p:cNvPr id="3" name="Content Placeholder 2"/>
          <p:cNvSpPr>
            <a:spLocks noGrp="1"/>
          </p:cNvSpPr>
          <p:nvPr>
            <p:ph idx="1"/>
          </p:nvPr>
        </p:nvSpPr>
        <p:spPr>
          <a:xfrm>
            <a:off x="1007180" y="1888434"/>
            <a:ext cx="8013659" cy="4779331"/>
          </a:xfrm>
        </p:spPr>
        <p:txBody>
          <a:bodyPr>
            <a:normAutofit/>
          </a:bodyPr>
          <a:lstStyle/>
          <a:p>
            <a:pPr marL="0" indent="0">
              <a:buNone/>
            </a:pPr>
            <a:endParaRPr lang="en-ZA" sz="2000" dirty="0" smtClean="0"/>
          </a:p>
          <a:p>
            <a:pPr lvl="0">
              <a:buFont typeface="Wingdings" panose="05000000000000000000" pitchFamily="2" charset="2"/>
              <a:buChar char="§"/>
            </a:pPr>
            <a:r>
              <a:rPr lang="en-ZA" sz="2000" dirty="0">
                <a:latin typeface="Candara" panose="020E0502030303020204" pitchFamily="34" charset="0"/>
              </a:rPr>
              <a:t>To </a:t>
            </a:r>
            <a:r>
              <a:rPr lang="en-ZA" sz="2000" dirty="0" smtClean="0">
                <a:latin typeface="Candara" panose="020E0502030303020204" pitchFamily="34" charset="0"/>
              </a:rPr>
              <a:t>brief the Standing Committee on Appropriations and Portfolio Committee on Health on the effective co-ordination and alignment of national and provincial government in the delivery of health services .</a:t>
            </a:r>
          </a:p>
          <a:p>
            <a:pPr marL="0" lvl="0" indent="0">
              <a:buNone/>
            </a:pPr>
            <a:endParaRPr lang="en-ZA" sz="2000" dirty="0" smtClean="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093862CD-2CE4-D846-9F15-15300DCE1BBC}" type="slidenum">
              <a:rPr lang="en-US" sz="1600" b="1" smtClean="0"/>
              <a:pPr/>
              <a:t>3</a:t>
            </a:fld>
            <a:endParaRPr lang="en-US" sz="1600" b="1" dirty="0"/>
          </a:p>
        </p:txBody>
      </p:sp>
      <p:sp>
        <p:nvSpPr>
          <p:cNvPr id="5" name="Rectangle 4"/>
          <p:cNvSpPr/>
          <p:nvPr/>
        </p:nvSpPr>
        <p:spPr>
          <a:xfrm>
            <a:off x="0" y="908720"/>
            <a:ext cx="9144000" cy="576064"/>
          </a:xfrm>
          <a:prstGeom prst="rect">
            <a:avLst/>
          </a:prstGeom>
          <a:solidFill>
            <a:srgbClr val="00206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2400" b="1" dirty="0" smtClean="0"/>
          </a:p>
          <a:p>
            <a:pPr algn="ctr" defTabSz="914400"/>
            <a:r>
              <a:rPr lang="en-ZA" sz="2400" b="1" dirty="0" smtClean="0">
                <a:latin typeface="Candara" panose="020E0502030303020204" pitchFamily="34" charset="0"/>
              </a:rPr>
              <a:t>PURPOSE </a:t>
            </a:r>
          </a:p>
          <a:p>
            <a:pPr lvl="1">
              <a:buFont typeface="Wingdings" panose="05000000000000000000" pitchFamily="2" charset="2"/>
              <a:buChar char="§"/>
            </a:pPr>
            <a:endParaRPr lang="en-ZA" dirty="0"/>
          </a:p>
        </p:txBody>
      </p:sp>
    </p:spTree>
    <p:extLst>
      <p:ext uri="{BB962C8B-B14F-4D97-AF65-F5344CB8AC3E}">
        <p14:creationId xmlns:p14="http://schemas.microsoft.com/office/powerpoint/2010/main" val="3059233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HFRG Sedibeng  2017/18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2105635"/>
              </p:ext>
            </p:extLst>
          </p:nvPr>
        </p:nvGraphicFramePr>
        <p:xfrm>
          <a:off x="899567" y="1371979"/>
          <a:ext cx="7140048" cy="4196417"/>
        </p:xfrm>
        <a:graphic>
          <a:graphicData uri="http://schemas.openxmlformats.org/drawingml/2006/table">
            <a:tbl>
              <a:tblPr>
                <a:tableStyleId>{5C22544A-7EE6-4342-B048-85BDC9FD1C3A}</a:tableStyleId>
              </a:tblPr>
              <a:tblGrid>
                <a:gridCol w="1190008"/>
                <a:gridCol w="1190008"/>
                <a:gridCol w="1190008"/>
                <a:gridCol w="1190008"/>
                <a:gridCol w="1190008"/>
                <a:gridCol w="1190008"/>
              </a:tblGrid>
              <a:tr h="405451">
                <a:tc>
                  <a:txBody>
                    <a:bodyPr/>
                    <a:lstStyle/>
                    <a:p>
                      <a:pPr algn="ctr" fontAlgn="ctr"/>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a:effectLst/>
                        </a:rPr>
                        <a:t> </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r>
              <a:tr h="1033900">
                <a:tc>
                  <a:txBody>
                    <a:bodyPr/>
                    <a:lstStyle/>
                    <a:p>
                      <a:pPr algn="ctr" fontAlgn="ctr"/>
                      <a:r>
                        <a:rPr lang="en-ZA" sz="1200" u="none" strike="noStrike">
                          <a:effectLst/>
                        </a:rPr>
                        <a:t>Project / Programme Name</a:t>
                      </a:r>
                      <a:endParaRPr lang="en-ZA" sz="1200" b="1" i="0" u="none" strike="noStrike">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Type of Infrastructure</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Municipality</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Source</a:t>
                      </a:r>
                      <a:br>
                        <a:rPr lang="en-ZA" sz="1200" u="none" strike="noStrike" dirty="0">
                          <a:effectLst/>
                        </a:rPr>
                      </a:br>
                      <a:r>
                        <a:rPr lang="en-ZA" sz="1200" u="none" strike="noStrike" dirty="0">
                          <a:effectLst/>
                        </a:rPr>
                        <a:t> of</a:t>
                      </a:r>
                      <a:br>
                        <a:rPr lang="en-ZA" sz="1200" u="none" strike="noStrike" dirty="0">
                          <a:effectLst/>
                        </a:rPr>
                      </a:br>
                      <a:r>
                        <a:rPr lang="en-ZA" sz="1200" u="none" strike="noStrike" dirty="0">
                          <a:effectLst/>
                        </a:rPr>
                        <a:t> Funding</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Project Status</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ctr"/>
                      <a:r>
                        <a:rPr lang="en-ZA" sz="1200" u="none" strike="noStrike" dirty="0">
                          <a:effectLst/>
                        </a:rPr>
                        <a:t>Nature of Investment</a:t>
                      </a:r>
                      <a:endParaRPr lang="en-ZA" sz="12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r>
              <a:tr h="1378533">
                <a:tc>
                  <a:txBody>
                    <a:bodyPr/>
                    <a:lstStyle/>
                    <a:p>
                      <a:pPr algn="l" fontAlgn="t"/>
                      <a:r>
                        <a:rPr lang="en-ZA" sz="1200" u="none" strike="noStrike" dirty="0" err="1">
                          <a:effectLst/>
                        </a:rPr>
                        <a:t>Sebokeng</a:t>
                      </a:r>
                      <a:r>
                        <a:rPr lang="en-ZA" sz="1200" u="none" strike="noStrike" dirty="0">
                          <a:effectLst/>
                        </a:rPr>
                        <a:t> Hospital - Completion of works</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a:effectLst/>
                        </a:rPr>
                        <a:t>Regional Hospital</a:t>
                      </a:r>
                      <a:endParaRPr lang="en-Z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Sedibeng</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Construction 76% - 99%</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Upgrades and Additions</a:t>
                      </a:r>
                      <a:endParaRPr lang="en-ZA" sz="1200" b="0" i="0" u="none" strike="noStrike" dirty="0">
                        <a:solidFill>
                          <a:srgbClr val="000000"/>
                        </a:solidFill>
                        <a:effectLst/>
                        <a:latin typeface="Calibri" panose="020F0502020204030204" pitchFamily="34" charset="0"/>
                      </a:endParaRPr>
                    </a:p>
                  </a:txBody>
                  <a:tcPr marL="9525" marR="9525" marT="9525" marB="0"/>
                </a:tc>
              </a:tr>
              <a:tr h="1378533">
                <a:tc>
                  <a:txBody>
                    <a:bodyPr/>
                    <a:lstStyle/>
                    <a:p>
                      <a:pPr algn="l" fontAlgn="t"/>
                      <a:r>
                        <a:rPr lang="en-ZA" sz="1200" u="none" strike="noStrike" dirty="0" err="1">
                          <a:effectLst/>
                        </a:rPr>
                        <a:t>Randgate</a:t>
                      </a:r>
                      <a:r>
                        <a:rPr lang="en-ZA" sz="1200" u="none" strike="noStrike" dirty="0">
                          <a:effectLst/>
                        </a:rPr>
                        <a:t> Clinic Construction of new clinic</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PHC - CLINIC</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West Rand</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Health Facility Revitalisation Grant</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u="none" strike="noStrike" dirty="0">
                          <a:effectLst/>
                        </a:rPr>
                        <a:t>Construction 76% - 99%</a:t>
                      </a:r>
                      <a:endParaRPr lang="en-ZA"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1200" b="0" i="0" u="none" strike="noStrike" dirty="0" smtClean="0">
                          <a:solidFill>
                            <a:srgbClr val="000000"/>
                          </a:solidFill>
                          <a:effectLst/>
                          <a:latin typeface="Calibri" panose="020F0502020204030204" pitchFamily="34" charset="0"/>
                        </a:rPr>
                        <a:t>New Infrastructure Asset</a:t>
                      </a:r>
                      <a:endParaRPr lang="en-ZA" sz="1200" b="0" i="0" u="none" strike="noStrike" dirty="0">
                        <a:solidFill>
                          <a:srgbClr val="000000"/>
                        </a:solidFill>
                        <a:effectLst/>
                        <a:latin typeface="Calibri" panose="020F0502020204030204" pitchFamily="34" charset="0"/>
                      </a:endParaRPr>
                    </a:p>
                  </a:txBody>
                  <a:tcPr marL="9525" marR="9525" marT="9525" marB="0"/>
                </a:tc>
              </a:tr>
            </a:tbl>
          </a:graphicData>
        </a:graphic>
      </p:graphicFrame>
      <p:sp>
        <p:nvSpPr>
          <p:cNvPr id="3" name="Slide Number Placeholder 2"/>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30</a:t>
            </a:fld>
            <a:endParaRPr lang="en-US" dirty="0">
              <a:solidFill>
                <a:prstClr val="black"/>
              </a:solidFill>
            </a:endParaRPr>
          </a:p>
        </p:txBody>
      </p:sp>
    </p:spTree>
    <p:extLst>
      <p:ext uri="{BB962C8B-B14F-4D97-AF65-F5344CB8AC3E}">
        <p14:creationId xmlns:p14="http://schemas.microsoft.com/office/powerpoint/2010/main" val="3166521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smtClean="0">
                <a:latin typeface="Candara" panose="020E0502030303020204" pitchFamily="34" charset="0"/>
              </a:rPr>
              <a:t>PARTICIPATION IN NATIONAL GOVERNANCE STRUCTURES </a:t>
            </a:r>
            <a:endParaRPr lang="en-ZA" sz="2000" b="1" dirty="0">
              <a:latin typeface="Candara" panose="020E0502030303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ZA" sz="1600" dirty="0" smtClean="0">
                <a:latin typeface="Candara" panose="020E0502030303020204" pitchFamily="34" charset="0"/>
              </a:rPr>
              <a:t>The following are just a few structures GDOH participates on: </a:t>
            </a:r>
          </a:p>
          <a:p>
            <a:pPr marL="0" indent="0">
              <a:buNone/>
            </a:pPr>
            <a:endParaRPr lang="en-ZA" sz="1600" dirty="0" smtClean="0">
              <a:latin typeface="Candara" panose="020E0502030303020204" pitchFamily="34" charset="0"/>
            </a:endParaRPr>
          </a:p>
          <a:p>
            <a:pPr lvl="1">
              <a:buFont typeface="Wingdings" panose="05000000000000000000" pitchFamily="2" charset="2"/>
              <a:buChar char="§"/>
            </a:pPr>
            <a:r>
              <a:rPr lang="en-ZA" sz="1600" dirty="0" smtClean="0">
                <a:latin typeface="Candara" panose="020E0502030303020204" pitchFamily="34" charset="0"/>
              </a:rPr>
              <a:t>National </a:t>
            </a:r>
            <a:r>
              <a:rPr lang="en-ZA" sz="1600" dirty="0">
                <a:latin typeface="Candara" panose="020E0502030303020204" pitchFamily="34" charset="0"/>
              </a:rPr>
              <a:t>Health Councils and the NHC Technical Advisory Committee (NHC TAC)</a:t>
            </a:r>
          </a:p>
          <a:p>
            <a:pPr lvl="1">
              <a:buFont typeface="Wingdings" panose="05000000000000000000" pitchFamily="2" charset="2"/>
              <a:buChar char="§"/>
            </a:pPr>
            <a:r>
              <a:rPr lang="en-ZA" sz="1600" dirty="0">
                <a:latin typeface="Candara" panose="020E0502030303020204" pitchFamily="34" charset="0"/>
              </a:rPr>
              <a:t>Provincial Health </a:t>
            </a:r>
            <a:r>
              <a:rPr lang="en-ZA" sz="1600" dirty="0" smtClean="0">
                <a:latin typeface="Candara" panose="020E0502030303020204" pitchFamily="34" charset="0"/>
              </a:rPr>
              <a:t>Council</a:t>
            </a:r>
          </a:p>
          <a:p>
            <a:pPr lvl="1">
              <a:buFont typeface="Wingdings" panose="05000000000000000000" pitchFamily="2" charset="2"/>
              <a:buChar char="§"/>
            </a:pPr>
            <a:r>
              <a:rPr lang="en-ZA" sz="1600" dirty="0" smtClean="0">
                <a:latin typeface="Candara" panose="020E0502030303020204" pitchFamily="34" charset="0"/>
              </a:rPr>
              <a:t>National Health </a:t>
            </a:r>
          </a:p>
          <a:p>
            <a:pPr lvl="1">
              <a:buFont typeface="Wingdings" panose="05000000000000000000" pitchFamily="2" charset="2"/>
              <a:buChar char="§"/>
            </a:pPr>
            <a:r>
              <a:rPr lang="en-ZA" sz="1600" dirty="0" smtClean="0">
                <a:latin typeface="Candara" panose="020E0502030303020204" pitchFamily="34" charset="0"/>
              </a:rPr>
              <a:t>Quarterly HAST National Review for finance and Non financial performance</a:t>
            </a:r>
            <a:endParaRPr lang="en-ZA" sz="1600" dirty="0">
              <a:latin typeface="Candara" panose="020E0502030303020204" pitchFamily="34" charset="0"/>
            </a:endParaRPr>
          </a:p>
          <a:p>
            <a:pPr lvl="1">
              <a:buFont typeface="Wingdings" panose="05000000000000000000" pitchFamily="2" charset="2"/>
              <a:buChar char="§"/>
            </a:pPr>
            <a:r>
              <a:rPr lang="en-ZA" sz="1600" dirty="0">
                <a:latin typeface="Candara" panose="020E0502030303020204" pitchFamily="34" charset="0"/>
              </a:rPr>
              <a:t>Gauteng Health Portfolio </a:t>
            </a:r>
            <a:r>
              <a:rPr lang="en-ZA" sz="1600" dirty="0" smtClean="0">
                <a:latin typeface="Candara" panose="020E0502030303020204" pitchFamily="34" charset="0"/>
              </a:rPr>
              <a:t>Committee</a:t>
            </a:r>
          </a:p>
          <a:p>
            <a:pPr lvl="1">
              <a:buFont typeface="Wingdings" panose="05000000000000000000" pitchFamily="2" charset="2"/>
              <a:buChar char="§"/>
            </a:pPr>
            <a:r>
              <a:rPr lang="en-ZA" sz="1600" dirty="0" smtClean="0">
                <a:latin typeface="Candara" panose="020E0502030303020204" pitchFamily="34" charset="0"/>
              </a:rPr>
              <a:t>National District Health Services Committee </a:t>
            </a:r>
          </a:p>
          <a:p>
            <a:pPr lvl="1">
              <a:buFont typeface="Wingdings" panose="05000000000000000000" pitchFamily="2" charset="2"/>
              <a:buChar char="§"/>
            </a:pPr>
            <a:r>
              <a:rPr lang="en-ZA" sz="1600" dirty="0" smtClean="0">
                <a:latin typeface="Candara" panose="020E0502030303020204" pitchFamily="34" charset="0"/>
              </a:rPr>
              <a:t>CFO forum </a:t>
            </a:r>
          </a:p>
          <a:p>
            <a:pPr lvl="1">
              <a:buFont typeface="Wingdings" panose="05000000000000000000" pitchFamily="2" charset="2"/>
              <a:buChar char="§"/>
            </a:pPr>
            <a:endParaRPr lang="en-ZA" sz="1200" dirty="0" smtClean="0">
              <a:latin typeface="Candara" panose="020E0502030303020204" pitchFamily="34" charset="0"/>
            </a:endParaRPr>
          </a:p>
          <a:p>
            <a:pPr marL="0" indent="0">
              <a:buNone/>
            </a:pPr>
            <a:endParaRPr lang="en-ZA" sz="1600" dirty="0">
              <a:latin typeface="Candara" panose="020E0502030303020204"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31</a:t>
            </a:fld>
            <a:endParaRPr lang="en-US" dirty="0">
              <a:solidFill>
                <a:prstClr val="black"/>
              </a:solidFill>
            </a:endParaRPr>
          </a:p>
        </p:txBody>
      </p:sp>
    </p:spTree>
    <p:extLst>
      <p:ext uri="{BB962C8B-B14F-4D97-AF65-F5344CB8AC3E}">
        <p14:creationId xmlns:p14="http://schemas.microsoft.com/office/powerpoint/2010/main" val="1533185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ZA" altLang="en-US" sz="1600" b="1" dirty="0" smtClean="0">
                <a:latin typeface="Candara" panose="020E0502030303020204" pitchFamily="34" charset="0"/>
              </a:rPr>
              <a:t>CHALLENGES IMPACTING ON ALIGNMENT AND PROVISION OF EFFECTIVE HEALTH CARE</a:t>
            </a:r>
          </a:p>
        </p:txBody>
      </p:sp>
      <p:sp>
        <p:nvSpPr>
          <p:cNvPr id="91139" name="Content Placeholder 2"/>
          <p:cNvSpPr>
            <a:spLocks noGrp="1"/>
          </p:cNvSpPr>
          <p:nvPr>
            <p:ph idx="1"/>
          </p:nvPr>
        </p:nvSpPr>
        <p:spPr/>
        <p:txBody>
          <a:bodyPr>
            <a:normAutofit fontScale="92500"/>
          </a:bodyPr>
          <a:lstStyle/>
          <a:p>
            <a:pPr eaLnBrk="1" hangingPunct="1">
              <a:lnSpc>
                <a:spcPct val="150000"/>
              </a:lnSpc>
            </a:pPr>
            <a:r>
              <a:rPr lang="en-ZA" sz="1400" b="1" dirty="0" smtClean="0">
                <a:latin typeface="Candara" panose="020E0502030303020204" pitchFamily="34" charset="0"/>
              </a:rPr>
              <a:t>Underfunding of the Health Sector </a:t>
            </a:r>
            <a:r>
              <a:rPr lang="en-ZA" sz="1400" dirty="0" smtClean="0">
                <a:latin typeface="Candara" panose="020E0502030303020204" pitchFamily="34" charset="0"/>
              </a:rPr>
              <a:t>– Leading to increase in Accruals</a:t>
            </a:r>
          </a:p>
          <a:p>
            <a:pPr eaLnBrk="1" hangingPunct="1">
              <a:lnSpc>
                <a:spcPct val="150000"/>
              </a:lnSpc>
            </a:pPr>
            <a:r>
              <a:rPr lang="en-ZA" sz="1400" b="1" dirty="0" smtClean="0">
                <a:latin typeface="Candara" panose="020E0502030303020204" pitchFamily="34" charset="0"/>
              </a:rPr>
              <a:t>Rapid Migration</a:t>
            </a:r>
          </a:p>
          <a:p>
            <a:pPr eaLnBrk="1" hangingPunct="1">
              <a:lnSpc>
                <a:spcPct val="150000"/>
              </a:lnSpc>
            </a:pPr>
            <a:r>
              <a:rPr lang="en-ZA" sz="1400" b="1" dirty="0" smtClean="0">
                <a:latin typeface="Candara" panose="020E0502030303020204" pitchFamily="34" charset="0"/>
              </a:rPr>
              <a:t>Payment of Medico Legal claims</a:t>
            </a:r>
          </a:p>
          <a:p>
            <a:pPr eaLnBrk="1" hangingPunct="1">
              <a:lnSpc>
                <a:spcPct val="150000"/>
              </a:lnSpc>
            </a:pPr>
            <a:r>
              <a:rPr lang="en-ZA" sz="1400" b="1" dirty="0" smtClean="0">
                <a:latin typeface="Candara" panose="020E0502030303020204" pitchFamily="34" charset="0"/>
              </a:rPr>
              <a:t>Increase in number of Patients from other provinces </a:t>
            </a:r>
            <a:r>
              <a:rPr lang="en-ZA" sz="1400" dirty="0" smtClean="0">
                <a:latin typeface="Candara" panose="020E0502030303020204" pitchFamily="34" charset="0"/>
              </a:rPr>
              <a:t>– Lead to increase in payment of medicines, NHLS Test, Blood, etc.  Once the neighbouring provinces experience cash flow challenges patients are referred to Gauteng hospitals. These patients were not budgeted for thus leads to over commitment.</a:t>
            </a:r>
          </a:p>
          <a:p>
            <a:pPr eaLnBrk="1" hangingPunct="1">
              <a:lnSpc>
                <a:spcPct val="150000"/>
              </a:lnSpc>
            </a:pPr>
            <a:r>
              <a:rPr lang="en-ZA" sz="1400" b="1" dirty="0" smtClean="0">
                <a:latin typeface="Candara" panose="020E0502030303020204" pitchFamily="34" charset="0"/>
              </a:rPr>
              <a:t>Increase in number of foreign patients</a:t>
            </a:r>
          </a:p>
          <a:p>
            <a:pPr eaLnBrk="1" hangingPunct="1">
              <a:lnSpc>
                <a:spcPct val="150000"/>
              </a:lnSpc>
            </a:pPr>
            <a:r>
              <a:rPr lang="en-ZA" sz="1400" b="1" dirty="0" smtClean="0">
                <a:latin typeface="Candara" panose="020E0502030303020204" pitchFamily="34" charset="0"/>
              </a:rPr>
              <a:t>Medical inflation</a:t>
            </a:r>
          </a:p>
          <a:p>
            <a:pPr eaLnBrk="1" hangingPunct="1">
              <a:lnSpc>
                <a:spcPct val="150000"/>
              </a:lnSpc>
            </a:pPr>
            <a:r>
              <a:rPr lang="en-ZA" sz="1400" dirty="0" smtClean="0">
                <a:latin typeface="Candara" panose="020E0502030303020204" pitchFamily="34" charset="0"/>
              </a:rPr>
              <a:t>Expansion of services and reclassification of hospitals post finalisation of budget (result in additional personnel being appointed &amp; procurement of goods)</a:t>
            </a:r>
          </a:p>
          <a:p>
            <a:pPr eaLnBrk="1" hangingPunct="1">
              <a:lnSpc>
                <a:spcPct val="150000"/>
              </a:lnSpc>
            </a:pPr>
            <a:r>
              <a:rPr lang="en-ZA" sz="1400" b="1" dirty="0" smtClean="0">
                <a:latin typeface="Candara" panose="020E0502030303020204" pitchFamily="34" charset="0"/>
              </a:rPr>
              <a:t>Unfunded mandates </a:t>
            </a:r>
            <a:r>
              <a:rPr lang="en-ZA" sz="1400" dirty="0" smtClean="0">
                <a:latin typeface="Candara" panose="020E0502030303020204" pitchFamily="34" charset="0"/>
              </a:rPr>
              <a:t>– A regulation/policy/decision/  mandate that requires GDOH to implement certain action with no funding provided (e.g. Universal Test &amp; Treat, Provincialisation, Absorbtion of staff from closed facilities, etc.)</a:t>
            </a:r>
          </a:p>
          <a:p>
            <a:pPr eaLnBrk="1" hangingPunct="1">
              <a:lnSpc>
                <a:spcPct val="150000"/>
              </a:lnSpc>
            </a:pPr>
            <a:r>
              <a:rPr lang="en-ZA" sz="1400" b="1" dirty="0" smtClean="0">
                <a:latin typeface="Candara" panose="020E0502030303020204" pitchFamily="34" charset="0"/>
              </a:rPr>
              <a:t>Unplanned and Unforeseen services/activities </a:t>
            </a:r>
            <a:r>
              <a:rPr lang="en-ZA" sz="1400" dirty="0" smtClean="0">
                <a:latin typeface="Candara" panose="020E0502030303020204" pitchFamily="34" charset="0"/>
              </a:rPr>
              <a:t>critical to service delivery (Not budgeted for) – e.g. Catering for healing session – Life Esidimedi, Patient records digitisation project to reduce litigations, Lean Project in support of Deliverology, etc.</a:t>
            </a:r>
          </a:p>
          <a:p>
            <a:pPr eaLnBrk="1" hangingPunct="1">
              <a:lnSpc>
                <a:spcPct val="150000"/>
              </a:lnSpc>
            </a:pPr>
            <a:endParaRPr lang="en-ZA" sz="1400" dirty="0" smtClean="0">
              <a:latin typeface="Candara" panose="020E0502030303020204" pitchFamily="34" charset="0"/>
            </a:endParaRPr>
          </a:p>
          <a:p>
            <a:pPr eaLnBrk="1" hangingPunct="1"/>
            <a:endParaRPr lang="en-ZA" sz="1800" dirty="0" smtClean="0"/>
          </a:p>
        </p:txBody>
      </p:sp>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32</a:t>
            </a:fld>
            <a:endParaRPr lang="en-US" dirty="0">
              <a:solidFill>
                <a:prstClr val="black"/>
              </a:solidFill>
            </a:endParaRPr>
          </a:p>
        </p:txBody>
      </p:sp>
    </p:spTree>
    <p:extLst>
      <p:ext uri="{BB962C8B-B14F-4D97-AF65-F5344CB8AC3E}">
        <p14:creationId xmlns:p14="http://schemas.microsoft.com/office/powerpoint/2010/main" val="4230294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GB" dirty="0" smtClean="0">
                <a:latin typeface="Candara" panose="020E0502030303020204" pitchFamily="34" charset="0"/>
              </a:rPr>
              <a:t>Thank You</a:t>
            </a:r>
            <a:endParaRPr lang="en-GB" dirty="0">
              <a:latin typeface="Candara" panose="020E0502030303020204" pitchFamily="34" charset="0"/>
            </a:endParaRPr>
          </a:p>
        </p:txBody>
      </p:sp>
      <p:sp>
        <p:nvSpPr>
          <p:cNvPr id="5" name="Title 5"/>
          <p:cNvSpPr txBox="1">
            <a:spLocks/>
          </p:cNvSpPr>
          <p:nvPr/>
        </p:nvSpPr>
        <p:spPr>
          <a:xfrm>
            <a:off x="0" y="843315"/>
            <a:ext cx="9144000" cy="617495"/>
          </a:xfrm>
          <a:prstGeom prst="rect">
            <a:avLst/>
          </a:prstGeom>
          <a:solidFill>
            <a:schemeClr val="tx2">
              <a:lumMod val="75000"/>
            </a:schemeClr>
          </a:solidFill>
          <a:ln w="28575" cap="flat" cmpd="sng" algn="ctr">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4572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914400" eaLnBrk="0" fontAlgn="base" hangingPunct="0">
              <a:spcAft>
                <a:spcPct val="0"/>
              </a:spcAft>
            </a:pPr>
            <a:r>
              <a:rPr lang="en-US" sz="2400" b="1" dirty="0" smtClean="0">
                <a:latin typeface="Candara" panose="020E0502030303020204" pitchFamily="34" charset="0"/>
                <a:ea typeface="ＭＳ Ｐゴシック" pitchFamily="124" charset="-128"/>
              </a:rPr>
              <a:t>THANK YOU </a:t>
            </a:r>
            <a:endParaRPr lang="en-US" sz="2400" b="1" dirty="0">
              <a:latin typeface="Candara" panose="020E0502030303020204" pitchFamily="34" charset="0"/>
              <a:ea typeface="ＭＳ Ｐゴシック" pitchFamily="124" charset="-128"/>
            </a:endParaRPr>
          </a:p>
        </p:txBody>
      </p:sp>
    </p:spTree>
    <p:extLst>
      <p:ext uri="{BB962C8B-B14F-4D97-AF65-F5344CB8AC3E}">
        <p14:creationId xmlns:p14="http://schemas.microsoft.com/office/powerpoint/2010/main" val="369935671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p:cNvSpPr>
          <p:nvPr/>
        </p:nvSpPr>
        <p:spPr>
          <a:xfrm>
            <a:off x="2938908" y="2988419"/>
            <a:ext cx="5940348" cy="1454888"/>
          </a:xfrm>
          <a:prstGeom prst="rect">
            <a:avLst/>
          </a:prstGeom>
        </p:spPr>
        <p:txBody>
          <a:bodyPr>
            <a:normAutofit/>
          </a:bodyPr>
          <a:lstStyle>
            <a:lvl1pPr marL="342900" indent="-342900" algn="l" defTabSz="457200" rtl="0" fontAlgn="base">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kern="12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endParaRPr lang="en-US" sz="2800" b="1" dirty="0" smtClean="0">
              <a:solidFill>
                <a:srgbClr val="002060"/>
              </a:solidFill>
              <a:latin typeface="Candara" panose="020E0502030303020204" pitchFamily="34" charset="0"/>
            </a:endParaRPr>
          </a:p>
          <a:p>
            <a:pPr marL="0" indent="0">
              <a:buNone/>
            </a:pPr>
            <a:r>
              <a:rPr lang="en-ZA" sz="2800" b="1" dirty="0" smtClean="0">
                <a:solidFill>
                  <a:srgbClr val="002060"/>
                </a:solidFill>
                <a:latin typeface="Candara" panose="020E0502030303020204" pitchFamily="34" charset="0"/>
              </a:rPr>
              <a:t>PLANNING  AND BUDGET </a:t>
            </a:r>
            <a:endParaRPr lang="en-ZA" sz="2800" b="1" dirty="0">
              <a:solidFill>
                <a:srgbClr val="002060"/>
              </a:solidFill>
              <a:latin typeface="Candara" panose="020E0502030303020204" pitchFamily="34" charset="0"/>
            </a:endParaRPr>
          </a:p>
        </p:txBody>
      </p:sp>
      <p:sp>
        <p:nvSpPr>
          <p:cNvPr id="6" name="Chevron 5"/>
          <p:cNvSpPr/>
          <p:nvPr/>
        </p:nvSpPr>
        <p:spPr>
          <a:xfrm>
            <a:off x="2196810" y="3510369"/>
            <a:ext cx="368490" cy="410989"/>
          </a:xfrm>
          <a:prstGeom prst="chevron">
            <a:avLst/>
          </a:prstGeom>
          <a:solidFill>
            <a:schemeClr val="accent6">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7" name="Chevron 6"/>
          <p:cNvSpPr/>
          <p:nvPr/>
        </p:nvSpPr>
        <p:spPr>
          <a:xfrm>
            <a:off x="2565300" y="3510368"/>
            <a:ext cx="368490" cy="410989"/>
          </a:xfrm>
          <a:prstGeom prst="chevron">
            <a:avLst/>
          </a:prstGeom>
          <a:solidFill>
            <a:schemeClr val="accent6">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sp>
        <p:nvSpPr>
          <p:cNvPr id="8" name="Rectangle 7"/>
          <p:cNvSpPr/>
          <p:nvPr/>
        </p:nvSpPr>
        <p:spPr>
          <a:xfrm>
            <a:off x="1" y="0"/>
            <a:ext cx="9144000" cy="176056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1"/>
          <p:cNvSpPr>
            <a:spLocks noGrp="1"/>
          </p:cNvSpPr>
          <p:nvPr>
            <p:ph type="sldNum" sz="quarter" idx="12"/>
          </p:nvPr>
        </p:nvSpPr>
        <p:spPr>
          <a:xfrm>
            <a:off x="6553200" y="6356350"/>
            <a:ext cx="2133600" cy="365125"/>
          </a:xfrm>
        </p:spPr>
        <p:txBody>
          <a:bodyPr/>
          <a:lstStyle/>
          <a:p>
            <a:pPr algn="r">
              <a:defRPr/>
            </a:pPr>
            <a:fld id="{A368A70E-B73B-44BA-A3CA-BDA3C9D29971}" type="slidenum">
              <a:rPr lang="en-US" sz="1600" b="1" smtClean="0">
                <a:solidFill>
                  <a:schemeClr val="bg2">
                    <a:lumMod val="50000"/>
                  </a:schemeClr>
                </a:solidFill>
              </a:rPr>
              <a:pPr algn="r">
                <a:defRPr/>
              </a:pPr>
              <a:t>4</a:t>
            </a:fld>
            <a:endParaRPr lang="en-US" sz="1600" b="1" dirty="0">
              <a:solidFill>
                <a:schemeClr val="bg2">
                  <a:lumMod val="50000"/>
                </a:schemeClr>
              </a:solidFill>
            </a:endParaRPr>
          </a:p>
        </p:txBody>
      </p:sp>
      <p:pic>
        <p:nvPicPr>
          <p:cNvPr id="10" name="Picture 5" descr="C:\Users\90723376\2016 M&amp;E PROJECTS\DDG ALLOCATED TASKS 2016\PERFORMANCE TREND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31" y="140791"/>
            <a:ext cx="2769759" cy="1448837"/>
          </a:xfrm>
          <a:prstGeom prst="rect">
            <a:avLst/>
          </a:prstGeom>
          <a:solidFill>
            <a:srgbClr val="FFFFFF">
              <a:shade val="85000"/>
            </a:srgbClr>
          </a:solidFill>
          <a:ln w="190500" cap="sq">
            <a:solidFill>
              <a:schemeClr val="tx2">
                <a:lumMod val="20000"/>
                <a:lumOff val="8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73244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000" b="1" dirty="0" smtClean="0">
                <a:latin typeface="Candara" panose="020E0502030303020204" pitchFamily="34" charset="0"/>
              </a:rPr>
              <a:t>GDOH LINKAGE WITH MTSF </a:t>
            </a:r>
            <a:endParaRPr lang="en-ZA" sz="2000" b="1" dirty="0">
              <a:latin typeface="Candara" panose="020E0502030303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60960813"/>
              </p:ext>
            </p:extLst>
          </p:nvPr>
        </p:nvGraphicFramePr>
        <p:xfrm>
          <a:off x="899592" y="1556792"/>
          <a:ext cx="8013700" cy="4824535"/>
        </p:xfrm>
        <a:graphic>
          <a:graphicData uri="http://schemas.openxmlformats.org/drawingml/2006/table">
            <a:tbl>
              <a:tblPr firstRow="1" firstCol="1" bandRow="1">
                <a:tableStyleId>{5C22544A-7EE6-4342-B048-85BDC9FD1C3A}</a:tableStyleId>
              </a:tblPr>
              <a:tblGrid>
                <a:gridCol w="3893055"/>
                <a:gridCol w="4120645"/>
              </a:tblGrid>
              <a:tr h="461228">
                <a:tc>
                  <a:txBody>
                    <a:bodyPr/>
                    <a:lstStyle/>
                    <a:p>
                      <a:pPr>
                        <a:lnSpc>
                          <a:spcPct val="115000"/>
                        </a:lnSpc>
                        <a:spcBef>
                          <a:spcPts val="900"/>
                        </a:spcBef>
                        <a:spcAft>
                          <a:spcPts val="0"/>
                        </a:spcAft>
                      </a:pPr>
                      <a:r>
                        <a:rPr lang="en-GB" sz="1200" cap="all" dirty="0">
                          <a:effectLst/>
                          <a:latin typeface="Candara" panose="020E0502030303020204" pitchFamily="34" charset="0"/>
                        </a:rPr>
                        <a:t>STRATEGIC GOAL</a:t>
                      </a:r>
                      <a:endParaRPr lang="en-ZA" sz="1200" b="1" cap="all" dirty="0">
                        <a:solidFill>
                          <a:srgbClr val="C0504D"/>
                        </a:solidFill>
                        <a:effectLst/>
                        <a:latin typeface="Candara" panose="020E0502030303020204" pitchFamily="34" charset="0"/>
                        <a:ea typeface="Times New Roman"/>
                        <a:cs typeface="Times New Roman"/>
                      </a:endParaRPr>
                    </a:p>
                  </a:txBody>
                  <a:tcPr marL="68580" marR="68580" marT="0" marB="0"/>
                </a:tc>
                <a:tc>
                  <a:txBody>
                    <a:bodyPr/>
                    <a:lstStyle/>
                    <a:p>
                      <a:pPr>
                        <a:lnSpc>
                          <a:spcPct val="115000"/>
                        </a:lnSpc>
                        <a:spcBef>
                          <a:spcPts val="900"/>
                        </a:spcBef>
                        <a:spcAft>
                          <a:spcPts val="0"/>
                        </a:spcAft>
                      </a:pPr>
                      <a:r>
                        <a:rPr lang="en-GB" sz="1200" cap="all" dirty="0">
                          <a:effectLst/>
                          <a:latin typeface="Candara" panose="020E0502030303020204" pitchFamily="34" charset="0"/>
                        </a:rPr>
                        <a:t>LINKAGE WITH MTSF 2014 - 2019</a:t>
                      </a:r>
                      <a:endParaRPr lang="en-ZA" sz="1200" b="1" cap="all" dirty="0">
                        <a:solidFill>
                          <a:srgbClr val="C0504D"/>
                        </a:solidFill>
                        <a:effectLst/>
                        <a:latin typeface="Candara" panose="020E0502030303020204" pitchFamily="34" charset="0"/>
                        <a:ea typeface="Times New Roman"/>
                        <a:cs typeface="Times New Roman"/>
                      </a:endParaRPr>
                    </a:p>
                  </a:txBody>
                  <a:tcPr marL="68580" marR="68580" marT="0" marB="0"/>
                </a:tc>
              </a:tr>
              <a:tr h="519340">
                <a:tc rowSpan="2">
                  <a:txBody>
                    <a:bodyPr/>
                    <a:lstStyle/>
                    <a:p>
                      <a:pPr marL="0" lvl="0" indent="0">
                        <a:lnSpc>
                          <a:spcPct val="115000"/>
                        </a:lnSpc>
                        <a:spcAft>
                          <a:spcPts val="0"/>
                        </a:spcAft>
                        <a:buFont typeface="+mj-lt"/>
                        <a:buNone/>
                      </a:pPr>
                      <a:r>
                        <a:rPr lang="en-GB" sz="1200" dirty="0">
                          <a:effectLst/>
                          <a:latin typeface="Candara" panose="020E0502030303020204" pitchFamily="34" charset="0"/>
                        </a:rPr>
                        <a:t>Improved health and well-being of all citizens, with an emphasis on children and women</a:t>
                      </a:r>
                      <a:endParaRPr lang="en-ZA" sz="1200" dirty="0">
                        <a:solidFill>
                          <a:srgbClr val="000000"/>
                        </a:solidFill>
                        <a:effectLst/>
                        <a:latin typeface="Candara" panose="020E0502030303020204" pitchFamily="34" charset="0"/>
                        <a:ea typeface="Times New Roman"/>
                      </a:endParaRPr>
                    </a:p>
                    <a:p>
                      <a:pPr>
                        <a:lnSpc>
                          <a:spcPct val="115000"/>
                        </a:lnSpc>
                        <a:spcAft>
                          <a:spcPts val="0"/>
                        </a:spcAft>
                      </a:pPr>
                      <a:r>
                        <a:rPr lang="en-GB" sz="1200" dirty="0">
                          <a:effectLst/>
                          <a:latin typeface="Candara" panose="020E0502030303020204" pitchFamily="34" charset="0"/>
                        </a:rPr>
                        <a:t> </a:t>
                      </a:r>
                      <a:endParaRPr lang="en-ZA" sz="1200" dirty="0">
                        <a:solidFill>
                          <a:srgbClr val="000000"/>
                        </a:solidFill>
                        <a:effectLst/>
                        <a:latin typeface="Candara" panose="020E0502030303020204" pitchFamily="34" charset="0"/>
                        <a:ea typeface="Times New Roman"/>
                      </a:endParaRPr>
                    </a:p>
                  </a:txBody>
                  <a:tcPr marL="68580" marR="68580" marT="0" marB="0"/>
                </a:tc>
                <a:tc>
                  <a:txBody>
                    <a:bodyPr/>
                    <a:lstStyle/>
                    <a:p>
                      <a:pPr>
                        <a:lnSpc>
                          <a:spcPct val="115000"/>
                        </a:lnSpc>
                        <a:spcAft>
                          <a:spcPts val="1000"/>
                        </a:spcAft>
                      </a:pPr>
                      <a:r>
                        <a:rPr lang="en-US" sz="1200" dirty="0">
                          <a:effectLst/>
                          <a:latin typeface="Candara" panose="020E0502030303020204" pitchFamily="34" charset="0"/>
                        </a:rPr>
                        <a:t>Maternal, infant and child mortality reduced </a:t>
                      </a:r>
                      <a:endParaRPr lang="en-ZA" sz="1200" dirty="0">
                        <a:effectLst/>
                        <a:latin typeface="Candara" panose="020E0502030303020204" pitchFamily="34" charset="0"/>
                        <a:ea typeface="Times New Roman"/>
                        <a:cs typeface="Times New Roman"/>
                      </a:endParaRPr>
                    </a:p>
                  </a:txBody>
                  <a:tcPr marL="68580" marR="68580" marT="0" marB="0"/>
                </a:tc>
              </a:tr>
              <a:tr h="735372">
                <a:tc vMerge="1">
                  <a:txBody>
                    <a:bodyPr/>
                    <a:lstStyle/>
                    <a:p>
                      <a:pPr>
                        <a:lnSpc>
                          <a:spcPct val="115000"/>
                        </a:lnSpc>
                        <a:spcAft>
                          <a:spcPts val="0"/>
                        </a:spcAft>
                      </a:pPr>
                      <a:endParaRPr lang="en-ZA" sz="1200" dirty="0">
                        <a:solidFill>
                          <a:srgbClr val="000000"/>
                        </a:solidFill>
                        <a:effectLst/>
                        <a:latin typeface="Candara" panose="020E0502030303020204" pitchFamily="34" charset="0"/>
                        <a:ea typeface="Times New Roman"/>
                      </a:endParaRPr>
                    </a:p>
                  </a:txBody>
                  <a:tcPr marL="68580" marR="68580" marT="0" marB="0"/>
                </a:tc>
                <a:tc>
                  <a:txBody>
                    <a:bodyPr/>
                    <a:lstStyle/>
                    <a:p>
                      <a:pPr>
                        <a:lnSpc>
                          <a:spcPct val="115000"/>
                        </a:lnSpc>
                        <a:spcAft>
                          <a:spcPts val="1000"/>
                        </a:spcAft>
                      </a:pPr>
                      <a:r>
                        <a:rPr lang="en-US" sz="1200" dirty="0">
                          <a:effectLst/>
                          <a:latin typeface="Candara" panose="020E0502030303020204" pitchFamily="34" charset="0"/>
                        </a:rPr>
                        <a:t>Maternal, infant and child mortality reduced </a:t>
                      </a:r>
                      <a:endParaRPr lang="en-ZA" sz="1200" dirty="0">
                        <a:effectLst/>
                        <a:latin typeface="Candara" panose="020E0502030303020204" pitchFamily="34" charset="0"/>
                      </a:endParaRPr>
                    </a:p>
                    <a:p>
                      <a:pPr marL="26670">
                        <a:lnSpc>
                          <a:spcPct val="115000"/>
                        </a:lnSpc>
                        <a:spcAft>
                          <a:spcPts val="0"/>
                        </a:spcAft>
                      </a:pPr>
                      <a:r>
                        <a:rPr lang="en-GB" sz="1200" dirty="0">
                          <a:effectLst/>
                          <a:latin typeface="Candara" panose="020E0502030303020204" pitchFamily="34" charset="0"/>
                        </a:rPr>
                        <a:t> </a:t>
                      </a:r>
                      <a:endParaRPr lang="en-ZA" sz="1200" dirty="0">
                        <a:solidFill>
                          <a:srgbClr val="000000"/>
                        </a:solidFill>
                        <a:effectLst/>
                        <a:latin typeface="Candara" panose="020E0502030303020204" pitchFamily="34" charset="0"/>
                        <a:ea typeface="Times New Roman"/>
                      </a:endParaRPr>
                    </a:p>
                  </a:txBody>
                  <a:tcPr marL="68580" marR="68580" marT="0" marB="0"/>
                </a:tc>
              </a:tr>
              <a:tr h="867051">
                <a:tc>
                  <a:txBody>
                    <a:bodyPr/>
                    <a:lstStyle/>
                    <a:p>
                      <a:pPr marL="0" lvl="0" indent="0">
                        <a:lnSpc>
                          <a:spcPct val="115000"/>
                        </a:lnSpc>
                        <a:spcAft>
                          <a:spcPts val="0"/>
                        </a:spcAft>
                        <a:buFont typeface="+mj-lt"/>
                        <a:buNone/>
                      </a:pPr>
                      <a:r>
                        <a:rPr lang="en-GB" sz="1200" dirty="0">
                          <a:effectLst/>
                          <a:latin typeface="Candara" panose="020E0502030303020204" pitchFamily="34" charset="0"/>
                        </a:rPr>
                        <a:t>Reduced rate of new infections and burden of HIV &amp; AIDS and TB</a:t>
                      </a:r>
                      <a:endParaRPr lang="en-ZA" sz="1200" dirty="0">
                        <a:solidFill>
                          <a:srgbClr val="000000"/>
                        </a:solidFill>
                        <a:effectLst/>
                        <a:latin typeface="Candara" panose="020E0502030303020204" pitchFamily="34" charset="0"/>
                        <a:ea typeface="Times New Roman"/>
                      </a:endParaRPr>
                    </a:p>
                  </a:txBody>
                  <a:tcPr marL="68580" marR="68580" marT="0" marB="0"/>
                </a:tc>
                <a:tc>
                  <a:txBody>
                    <a:bodyPr/>
                    <a:lstStyle/>
                    <a:p>
                      <a:pPr>
                        <a:lnSpc>
                          <a:spcPct val="115000"/>
                        </a:lnSpc>
                        <a:spcAft>
                          <a:spcPts val="0"/>
                        </a:spcAft>
                      </a:pPr>
                      <a:r>
                        <a:rPr lang="en-GB" sz="1200" dirty="0">
                          <a:effectLst/>
                          <a:latin typeface="Candara" panose="020E0502030303020204" pitchFamily="34" charset="0"/>
                        </a:rPr>
                        <a:t>HIV &amp; AIDS and Tuberculosis prevented and successfully managed </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 </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 </a:t>
                      </a:r>
                      <a:endParaRPr lang="en-ZA" sz="1200" dirty="0">
                        <a:solidFill>
                          <a:srgbClr val="000000"/>
                        </a:solidFill>
                        <a:effectLst/>
                        <a:latin typeface="Candara" panose="020E0502030303020204" pitchFamily="34" charset="0"/>
                        <a:ea typeface="Times New Roman"/>
                      </a:endParaRPr>
                    </a:p>
                  </a:txBody>
                  <a:tcPr marL="68580" marR="68580" marT="0" marB="0"/>
                </a:tc>
              </a:tr>
              <a:tr h="648959">
                <a:tc>
                  <a:txBody>
                    <a:bodyPr/>
                    <a:lstStyle/>
                    <a:p>
                      <a:pPr marL="0" lvl="0" indent="0">
                        <a:lnSpc>
                          <a:spcPct val="115000"/>
                        </a:lnSpc>
                        <a:spcAft>
                          <a:spcPts val="0"/>
                        </a:spcAft>
                        <a:buFont typeface="+mj-lt"/>
                        <a:buNone/>
                      </a:pPr>
                      <a:r>
                        <a:rPr lang="en-GB" sz="1200" dirty="0">
                          <a:effectLst/>
                          <a:latin typeface="Candara" panose="020E0502030303020204" pitchFamily="34" charset="0"/>
                        </a:rPr>
                        <a:t>Increased equal and timely access to efficient and quality health care services, thereby preparing for roll-out of NHI</a:t>
                      </a:r>
                      <a:endParaRPr lang="en-ZA" sz="1200" dirty="0">
                        <a:solidFill>
                          <a:srgbClr val="000000"/>
                        </a:solidFill>
                        <a:effectLst/>
                        <a:latin typeface="Candara" panose="020E0502030303020204" pitchFamily="34" charset="0"/>
                        <a:ea typeface="Times New Roman"/>
                      </a:endParaRPr>
                    </a:p>
                  </a:txBody>
                  <a:tcPr marL="68580" marR="68580" marT="0" marB="0"/>
                </a:tc>
                <a:tc>
                  <a:txBody>
                    <a:bodyPr/>
                    <a:lstStyle/>
                    <a:p>
                      <a:pPr>
                        <a:lnSpc>
                          <a:spcPct val="115000"/>
                        </a:lnSpc>
                        <a:spcAft>
                          <a:spcPts val="600"/>
                        </a:spcAft>
                      </a:pPr>
                      <a:r>
                        <a:rPr lang="en-GB" sz="1200" dirty="0">
                          <a:effectLst/>
                          <a:latin typeface="Candara" panose="020E0502030303020204" pitchFamily="34" charset="0"/>
                        </a:rPr>
                        <a:t>Re-engineering of Primary Health Care </a:t>
                      </a:r>
                      <a:endParaRPr lang="en-ZA" sz="1200" dirty="0">
                        <a:effectLst/>
                        <a:latin typeface="Candara" panose="020E0502030303020204" pitchFamily="34" charset="0"/>
                      </a:endParaRPr>
                    </a:p>
                    <a:p>
                      <a:pPr>
                        <a:lnSpc>
                          <a:spcPct val="115000"/>
                        </a:lnSpc>
                        <a:spcAft>
                          <a:spcPts val="600"/>
                        </a:spcAft>
                      </a:pPr>
                      <a:r>
                        <a:rPr lang="en-GB" sz="1200" dirty="0">
                          <a:effectLst/>
                          <a:latin typeface="Candara" panose="020E0502030303020204" pitchFamily="34" charset="0"/>
                        </a:rPr>
                        <a:t> </a:t>
                      </a:r>
                      <a:endParaRPr lang="en-ZA" sz="1200" dirty="0">
                        <a:solidFill>
                          <a:srgbClr val="000000"/>
                        </a:solidFill>
                        <a:effectLst/>
                        <a:latin typeface="Candara" panose="020E0502030303020204" pitchFamily="34" charset="0"/>
                        <a:ea typeface="Times New Roman"/>
                      </a:endParaRPr>
                    </a:p>
                  </a:txBody>
                  <a:tcPr marL="68580" marR="68580" marT="0" marB="0"/>
                </a:tc>
              </a:tr>
              <a:tr h="1592585">
                <a:tc>
                  <a:txBody>
                    <a:bodyPr/>
                    <a:lstStyle/>
                    <a:p>
                      <a:pPr marL="0" lvl="0" indent="0">
                        <a:lnSpc>
                          <a:spcPct val="115000"/>
                        </a:lnSpc>
                        <a:spcAft>
                          <a:spcPts val="0"/>
                        </a:spcAft>
                        <a:buFont typeface="+mj-lt"/>
                        <a:buNone/>
                      </a:pPr>
                      <a:r>
                        <a:rPr lang="en-GB" sz="1200" dirty="0">
                          <a:effectLst/>
                          <a:latin typeface="Candara" panose="020E0502030303020204" pitchFamily="34" charset="0"/>
                        </a:rPr>
                        <a:t>Excellence in clinical and non-clinical functions </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 </a:t>
                      </a:r>
                      <a:endParaRPr lang="en-ZA" sz="1200" dirty="0">
                        <a:solidFill>
                          <a:srgbClr val="000000"/>
                        </a:solidFill>
                        <a:effectLst/>
                        <a:latin typeface="Candara" panose="020E0502030303020204" pitchFamily="34" charset="0"/>
                        <a:ea typeface="Times New Roman"/>
                      </a:endParaRPr>
                    </a:p>
                  </a:txBody>
                  <a:tcPr marL="68580" marR="68580" marT="0" marB="0"/>
                </a:tc>
                <a:tc>
                  <a:txBody>
                    <a:bodyPr/>
                    <a:lstStyle/>
                    <a:p>
                      <a:pPr>
                        <a:lnSpc>
                          <a:spcPct val="115000"/>
                        </a:lnSpc>
                        <a:spcAft>
                          <a:spcPts val="0"/>
                        </a:spcAft>
                      </a:pPr>
                      <a:r>
                        <a:rPr lang="en-GB" sz="1200" dirty="0">
                          <a:effectLst/>
                          <a:latin typeface="Candara" panose="020E0502030303020204" pitchFamily="34" charset="0"/>
                        </a:rPr>
                        <a:t>Improved human resources for health </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Improved health management and leadership </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Health care costs reduced</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Efficient Health Management Information System for improved decision making </a:t>
                      </a:r>
                      <a:endParaRPr lang="en-ZA" sz="1200" dirty="0">
                        <a:effectLst/>
                        <a:latin typeface="Candara" panose="020E0502030303020204" pitchFamily="34" charset="0"/>
                      </a:endParaRPr>
                    </a:p>
                    <a:p>
                      <a:pPr>
                        <a:lnSpc>
                          <a:spcPct val="115000"/>
                        </a:lnSpc>
                        <a:spcAft>
                          <a:spcPts val="0"/>
                        </a:spcAft>
                      </a:pPr>
                      <a:r>
                        <a:rPr lang="en-GB" sz="1200" dirty="0">
                          <a:effectLst/>
                          <a:latin typeface="Candara" panose="020E0502030303020204" pitchFamily="34" charset="0"/>
                        </a:rPr>
                        <a:t>Improved health facility planning and infrastructure delivery </a:t>
                      </a:r>
                      <a:endParaRPr lang="en-ZA" sz="1200" dirty="0">
                        <a:effectLst/>
                        <a:latin typeface="Candara" panose="020E0502030303020204" pitchFamily="34" charset="0"/>
                      </a:endParaRPr>
                    </a:p>
                    <a:p>
                      <a:pPr marL="116205" indent="-89535">
                        <a:lnSpc>
                          <a:spcPct val="115000"/>
                        </a:lnSpc>
                        <a:spcAft>
                          <a:spcPts val="0"/>
                        </a:spcAft>
                      </a:pPr>
                      <a:r>
                        <a:rPr lang="en-GB" sz="1200" dirty="0">
                          <a:effectLst/>
                          <a:latin typeface="Candara" panose="020E0502030303020204" pitchFamily="34" charset="0"/>
                        </a:rPr>
                        <a:t> </a:t>
                      </a:r>
                      <a:endParaRPr lang="en-ZA" sz="1200" dirty="0">
                        <a:solidFill>
                          <a:srgbClr val="000000"/>
                        </a:solidFill>
                        <a:effectLst/>
                        <a:latin typeface="Candara" panose="020E0502030303020204" pitchFamily="34" charset="0"/>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5</a:t>
            </a:fld>
            <a:endParaRPr lang="en-US" dirty="0">
              <a:solidFill>
                <a:prstClr val="black"/>
              </a:solidFill>
            </a:endParaRPr>
          </a:p>
        </p:txBody>
      </p:sp>
    </p:spTree>
    <p:extLst>
      <p:ext uri="{BB962C8B-B14F-4D97-AF65-F5344CB8AC3E}">
        <p14:creationId xmlns:p14="http://schemas.microsoft.com/office/powerpoint/2010/main" val="202572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latin typeface="Candara" panose="020E0502030303020204" pitchFamily="34" charset="0"/>
              </a:rPr>
              <a:t>STRATEGIC APPROACH REFLECTING ALIGNMENT </a:t>
            </a:r>
            <a:endParaRPr lang="en-ZA" sz="2000" b="1" dirty="0">
              <a:latin typeface="Candara" panose="020E0502030303020204" pitchFamily="34" charset="0"/>
            </a:endParaRPr>
          </a:p>
        </p:txBody>
      </p:sp>
      <p:sp>
        <p:nvSpPr>
          <p:cNvPr id="3" name="Text Placeholder 2"/>
          <p:cNvSpPr>
            <a:spLocks noGrp="1"/>
          </p:cNvSpPr>
          <p:nvPr>
            <p:ph type="body" idx="1"/>
          </p:nvPr>
        </p:nvSpPr>
        <p:spPr>
          <a:xfrm>
            <a:off x="539552" y="1340768"/>
            <a:ext cx="4040188" cy="288032"/>
          </a:xfrm>
        </p:spPr>
        <p:txBody>
          <a:bodyPr anchor="t">
            <a:normAutofit/>
          </a:bodyPr>
          <a:lstStyle/>
          <a:p>
            <a:pPr>
              <a:lnSpc>
                <a:spcPct val="80000"/>
              </a:lnSpc>
            </a:pPr>
            <a:r>
              <a:rPr lang="en-ZA" altLang="en-US" sz="1500" kern="0" dirty="0">
                <a:latin typeface="Candara" panose="020E0502030303020204" pitchFamily="34" charset="0"/>
                <a:ea typeface="ＭＳ Ｐゴシック"/>
              </a:rPr>
              <a:t>THE NDOH STRATEGIC GOALS </a:t>
            </a:r>
            <a:endParaRPr lang="en-ZA" sz="1500" kern="0" dirty="0">
              <a:latin typeface="Candara" panose="020E0502030303020204" pitchFamily="34" charset="0"/>
              <a:ea typeface="ＭＳ Ｐゴシック"/>
            </a:endParaRPr>
          </a:p>
        </p:txBody>
      </p:sp>
      <p:sp>
        <p:nvSpPr>
          <p:cNvPr id="4" name="Content Placeholder 3"/>
          <p:cNvSpPr>
            <a:spLocks noGrp="1"/>
          </p:cNvSpPr>
          <p:nvPr>
            <p:ph sz="half" idx="2"/>
          </p:nvPr>
        </p:nvSpPr>
        <p:spPr>
          <a:xfrm>
            <a:off x="179512" y="1772816"/>
            <a:ext cx="3600400" cy="4896544"/>
          </a:xfrm>
        </p:spPr>
        <p:txBody>
          <a:bodyPr>
            <a:noAutofit/>
          </a:bodyPr>
          <a:lstStyle/>
          <a:p>
            <a:pPr>
              <a:lnSpc>
                <a:spcPct val="80000"/>
              </a:lnSpc>
            </a:pPr>
            <a:r>
              <a:rPr lang="en-ZA" altLang="en-US" sz="1300" dirty="0">
                <a:latin typeface="Candara" panose="020E0502030303020204" pitchFamily="34" charset="0"/>
              </a:rPr>
              <a:t>Prevent disease and reduce its burden, and promote health. </a:t>
            </a:r>
          </a:p>
          <a:p>
            <a:pPr>
              <a:lnSpc>
                <a:spcPct val="80000"/>
              </a:lnSpc>
            </a:pPr>
            <a:r>
              <a:rPr lang="en-ZA" altLang="en-US" sz="1300" dirty="0">
                <a:latin typeface="Candara" panose="020E0502030303020204" pitchFamily="34" charset="0"/>
              </a:rPr>
              <a:t>Make progress towards universal coverage through the development of the NHI scheme, and improve the readiness of health facilities for its implementation. </a:t>
            </a:r>
          </a:p>
          <a:p>
            <a:pPr>
              <a:lnSpc>
                <a:spcPct val="80000"/>
              </a:lnSpc>
            </a:pPr>
            <a:r>
              <a:rPr lang="en-ZA" altLang="en-US" sz="1300" dirty="0">
                <a:latin typeface="Candara" panose="020E0502030303020204" pitchFamily="34" charset="0"/>
              </a:rPr>
              <a:t>Re - engineer Primary Health Care (PHC) by: increasing the number of ward based outreach teams, contracting general practitioners, and district specialist teams and expanding school health services. </a:t>
            </a:r>
          </a:p>
          <a:p>
            <a:pPr>
              <a:lnSpc>
                <a:spcPct val="80000"/>
              </a:lnSpc>
            </a:pPr>
            <a:r>
              <a:rPr lang="en-ZA" altLang="en-US" sz="1300" dirty="0">
                <a:latin typeface="Candara" panose="020E0502030303020204" pitchFamily="34" charset="0"/>
              </a:rPr>
              <a:t>Improve health facility planning by implementing norms and standards. </a:t>
            </a:r>
          </a:p>
          <a:p>
            <a:pPr>
              <a:lnSpc>
                <a:spcPct val="80000"/>
              </a:lnSpc>
            </a:pPr>
            <a:r>
              <a:rPr lang="en-ZA" altLang="en-US" sz="1300" dirty="0">
                <a:latin typeface="Candara" panose="020E0502030303020204" pitchFamily="34" charset="0"/>
              </a:rPr>
              <a:t>Improve financial management by improving capacity, contract management, revenue collection and supply chain management reforms. </a:t>
            </a:r>
          </a:p>
          <a:p>
            <a:pPr>
              <a:lnSpc>
                <a:spcPct val="80000"/>
              </a:lnSpc>
            </a:pPr>
            <a:r>
              <a:rPr lang="en-ZA" altLang="en-US" sz="1300" dirty="0">
                <a:latin typeface="Candara" panose="020E0502030303020204" pitchFamily="34" charset="0"/>
              </a:rPr>
              <a:t>Develop an efficient health information management system for improved decision making. </a:t>
            </a:r>
          </a:p>
          <a:p>
            <a:pPr>
              <a:lnSpc>
                <a:spcPct val="80000"/>
              </a:lnSpc>
            </a:pPr>
            <a:r>
              <a:rPr lang="en-ZA" altLang="en-US" sz="1300" dirty="0">
                <a:latin typeface="Candara" panose="020E0502030303020204" pitchFamily="34" charset="0"/>
              </a:rPr>
              <a:t>Improve the quality of care by setting and monitoring national norms, improving system user feedback, increasing safety in health care, and by improving clinical governance. </a:t>
            </a:r>
          </a:p>
          <a:p>
            <a:pPr>
              <a:lnSpc>
                <a:spcPct val="80000"/>
              </a:lnSpc>
            </a:pPr>
            <a:r>
              <a:rPr lang="en-ZA" altLang="en-US" sz="1300" dirty="0">
                <a:latin typeface="Candara" panose="020E0502030303020204" pitchFamily="34" charset="0"/>
              </a:rPr>
              <a:t>Improve human resources for health by ensuring adequate training and accountability measures. </a:t>
            </a:r>
          </a:p>
          <a:p>
            <a:pPr>
              <a:lnSpc>
                <a:spcPct val="80000"/>
              </a:lnSpc>
            </a:pPr>
            <a:endParaRPr lang="en-ZA" altLang="en-US" sz="1350" dirty="0">
              <a:latin typeface="Candara" panose="020E0502030303020204" pitchFamily="34" charset="0"/>
            </a:endParaRPr>
          </a:p>
          <a:p>
            <a:pPr>
              <a:lnSpc>
                <a:spcPct val="80000"/>
              </a:lnSpc>
            </a:pPr>
            <a:endParaRPr lang="en-ZA" sz="1400" dirty="0">
              <a:latin typeface="Candara" panose="020E0502030303020204" pitchFamily="34" charset="0"/>
            </a:endParaRPr>
          </a:p>
        </p:txBody>
      </p:sp>
      <p:sp>
        <p:nvSpPr>
          <p:cNvPr id="5" name="Text Placeholder 4"/>
          <p:cNvSpPr>
            <a:spLocks noGrp="1"/>
          </p:cNvSpPr>
          <p:nvPr>
            <p:ph type="body" sz="quarter" idx="3"/>
          </p:nvPr>
        </p:nvSpPr>
        <p:spPr>
          <a:xfrm>
            <a:off x="4684648" y="1290856"/>
            <a:ext cx="4041775" cy="481960"/>
          </a:xfrm>
        </p:spPr>
        <p:txBody>
          <a:bodyPr>
            <a:normAutofit fontScale="62500" lnSpcReduction="20000"/>
          </a:bodyPr>
          <a:lstStyle/>
          <a:p>
            <a:r>
              <a:rPr lang="en-ZA" kern="0" dirty="0">
                <a:latin typeface="Candara" panose="020E0502030303020204" pitchFamily="34" charset="0"/>
                <a:ea typeface="ＭＳ Ｐゴシック"/>
              </a:rPr>
              <a:t>The Gauteng Provincial Government [GPG] Strategic Approach </a:t>
            </a:r>
            <a:endParaRPr lang="en-ZA" dirty="0"/>
          </a:p>
        </p:txBody>
      </p:sp>
      <p:sp>
        <p:nvSpPr>
          <p:cNvPr id="6" name="Content Placeholder 5"/>
          <p:cNvSpPr>
            <a:spLocks noGrp="1"/>
          </p:cNvSpPr>
          <p:nvPr>
            <p:ph sz="quarter" idx="4"/>
          </p:nvPr>
        </p:nvSpPr>
        <p:spPr>
          <a:xfrm>
            <a:off x="3923928" y="1772816"/>
            <a:ext cx="5040560" cy="4968552"/>
          </a:xfrm>
        </p:spPr>
        <p:txBody>
          <a:bodyPr>
            <a:noAutofit/>
          </a:bodyPr>
          <a:lstStyle/>
          <a:p>
            <a:pPr lvl="0"/>
            <a:r>
              <a:rPr lang="en-ZA" sz="1250" dirty="0" smtClean="0">
                <a:latin typeface="Candara" panose="020E0502030303020204" pitchFamily="34" charset="0"/>
              </a:rPr>
              <a:t>Strengthening </a:t>
            </a:r>
            <a:r>
              <a:rPr lang="en-ZA" sz="1250" dirty="0">
                <a:latin typeface="Candara" panose="020E0502030303020204" pitchFamily="34" charset="0"/>
              </a:rPr>
              <a:t>Health Systems and NHI rollout focusing on:</a:t>
            </a:r>
          </a:p>
          <a:p>
            <a:pPr lvl="0"/>
            <a:r>
              <a:rPr lang="en-ZA" sz="1250" dirty="0">
                <a:latin typeface="Candara" panose="020E0502030303020204" pitchFamily="34" charset="0"/>
              </a:rPr>
              <a:t>Universal coverage through implementation of NHI;</a:t>
            </a:r>
          </a:p>
          <a:p>
            <a:pPr lvl="0"/>
            <a:r>
              <a:rPr lang="en-ZA" sz="1250" dirty="0">
                <a:latin typeface="Candara" panose="020E0502030303020204" pitchFamily="34" charset="0"/>
              </a:rPr>
              <a:t>Expansion of primary health care including  Re-engineering of PHC (Cuban Model)</a:t>
            </a:r>
          </a:p>
          <a:p>
            <a:pPr lvl="0"/>
            <a:r>
              <a:rPr lang="en-ZA" sz="1250" dirty="0">
                <a:latin typeface="Candara" panose="020E0502030303020204" pitchFamily="34" charset="0"/>
              </a:rPr>
              <a:t>Improved hospital management;</a:t>
            </a:r>
          </a:p>
          <a:p>
            <a:pPr lvl="0"/>
            <a:r>
              <a:rPr lang="en-ZA" sz="1250" dirty="0">
                <a:latin typeface="Candara" panose="020E0502030303020204" pitchFamily="34" charset="0"/>
              </a:rPr>
              <a:t>Improved quality of health care through compliance with National Core Standards (six key priority areas);</a:t>
            </a:r>
          </a:p>
          <a:p>
            <a:pPr lvl="0"/>
            <a:r>
              <a:rPr lang="en-ZA" sz="1250" dirty="0">
                <a:latin typeface="Candara" panose="020E0502030303020204" pitchFamily="34" charset="0"/>
              </a:rPr>
              <a:t>Improved human resource development and management and finance and financial management;</a:t>
            </a:r>
          </a:p>
          <a:p>
            <a:pPr lvl="0"/>
            <a:r>
              <a:rPr lang="en-ZA" sz="1250" dirty="0">
                <a:latin typeface="Candara" panose="020E0502030303020204" pitchFamily="34" charset="0"/>
              </a:rPr>
              <a:t>Improved Health infrastructure development and management; and</a:t>
            </a:r>
          </a:p>
          <a:p>
            <a:pPr lvl="0"/>
            <a:r>
              <a:rPr lang="en-ZA" sz="1250" dirty="0">
                <a:latin typeface="Candara" panose="020E0502030303020204" pitchFamily="34" charset="0"/>
              </a:rPr>
              <a:t>Improved medico-legal services and reduced litigation.</a:t>
            </a:r>
          </a:p>
          <a:p>
            <a:pPr lvl="0"/>
            <a:r>
              <a:rPr lang="en-ZA" sz="1250" dirty="0">
                <a:latin typeface="Candara" panose="020E0502030303020204" pitchFamily="34" charset="0"/>
              </a:rPr>
              <a:t>Prevention and reduction of the burden of disease, which include:</a:t>
            </a:r>
          </a:p>
          <a:p>
            <a:pPr lvl="0"/>
            <a:r>
              <a:rPr lang="en-ZA" sz="1250" dirty="0">
                <a:latin typeface="Candara" panose="020E0502030303020204" pitchFamily="34" charset="0"/>
              </a:rPr>
              <a:t>Improving maternal, infant and child health; intensify the fight against HIV and AIDS, TB; </a:t>
            </a:r>
          </a:p>
          <a:p>
            <a:pPr lvl="0"/>
            <a:r>
              <a:rPr lang="en-ZA" sz="1250" dirty="0">
                <a:latin typeface="Candara" panose="020E0502030303020204" pitchFamily="34" charset="0"/>
              </a:rPr>
              <a:t>Address Social Determinants of </a:t>
            </a:r>
            <a:r>
              <a:rPr lang="en-ZA" sz="1250" dirty="0" smtClean="0">
                <a:latin typeface="Candara" panose="020E0502030303020204" pitchFamily="34" charset="0"/>
              </a:rPr>
              <a:t>Health; Promotion </a:t>
            </a:r>
            <a:r>
              <a:rPr lang="en-ZA" sz="1250" dirty="0">
                <a:latin typeface="Candara" panose="020E0502030303020204" pitchFamily="34" charset="0"/>
              </a:rPr>
              <a:t>of preventive health and healthy life styles;  and</a:t>
            </a:r>
          </a:p>
          <a:p>
            <a:pPr lvl="0"/>
            <a:r>
              <a:rPr lang="en-ZA" sz="1250" dirty="0">
                <a:latin typeface="Candara" panose="020E0502030303020204" pitchFamily="34" charset="0"/>
              </a:rPr>
              <a:t>Strengthen provision of mental health, substance abuse and detoxification services.</a:t>
            </a:r>
          </a:p>
          <a:p>
            <a:pPr lvl="0"/>
            <a:r>
              <a:rPr lang="en-ZA" sz="1250" dirty="0">
                <a:latin typeface="Candara" panose="020E0502030303020204" pitchFamily="34" charset="0"/>
              </a:rPr>
              <a:t>Transforming the health economy through localised production and procurement of goods and services.</a:t>
            </a:r>
          </a:p>
          <a:p>
            <a:pPr lvl="0"/>
            <a:r>
              <a:rPr lang="en-ZA" sz="1250" dirty="0">
                <a:latin typeface="Candara" panose="020E0502030303020204" pitchFamily="34" charset="0"/>
              </a:rPr>
              <a:t>Modernisation of public service with focus on development and implementation of  E-health programme.</a:t>
            </a:r>
          </a:p>
          <a:p>
            <a:endParaRPr lang="en-ZA" sz="1250" dirty="0"/>
          </a:p>
        </p:txBody>
      </p:sp>
      <p:sp>
        <p:nvSpPr>
          <p:cNvPr id="7" name="Slide Number Placeholder 6"/>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6</a:t>
            </a:fld>
            <a:endParaRPr lang="en-US" dirty="0">
              <a:solidFill>
                <a:prstClr val="black"/>
              </a:solidFill>
            </a:endParaRPr>
          </a:p>
        </p:txBody>
      </p:sp>
    </p:spTree>
    <p:extLst>
      <p:ext uri="{BB962C8B-B14F-4D97-AF65-F5344CB8AC3E}">
        <p14:creationId xmlns:p14="http://schemas.microsoft.com/office/powerpoint/2010/main" val="350198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06475" y="831850"/>
            <a:ext cx="8013700" cy="473075"/>
          </a:xfrm>
        </p:spPr>
        <p:txBody>
          <a:bodyPr>
            <a:normAutofit/>
          </a:bodyPr>
          <a:lstStyle/>
          <a:p>
            <a:pPr eaLnBrk="1" hangingPunct="1"/>
            <a:r>
              <a:rPr lang="en-US" altLang="en-US" sz="2000" b="1" dirty="0" smtClean="0">
                <a:latin typeface="Candara" panose="020E0502030303020204" pitchFamily="34" charset="0"/>
                <a:cs typeface="Arial" charset="0"/>
              </a:rPr>
              <a:t>HOW GDOH BUDGET ALIGNS TO NATIONAL  PRIORITIES</a:t>
            </a:r>
          </a:p>
        </p:txBody>
      </p:sp>
      <p:sp>
        <p:nvSpPr>
          <p:cNvPr id="3" name="Content Placeholder 2"/>
          <p:cNvSpPr>
            <a:spLocks noGrp="1"/>
          </p:cNvSpPr>
          <p:nvPr>
            <p:ph idx="1"/>
          </p:nvPr>
        </p:nvSpPr>
        <p:spPr>
          <a:xfrm>
            <a:off x="971600" y="1412776"/>
            <a:ext cx="7992888" cy="5328592"/>
          </a:xfrm>
        </p:spPr>
        <p:txBody>
          <a:bodyPr rtlCol="0">
            <a:noAutofit/>
          </a:bodyPr>
          <a:lstStyle/>
          <a:p>
            <a:pPr algn="just" eaLnBrk="1" fontAlgn="auto" hangingPunct="1">
              <a:lnSpc>
                <a:spcPct val="150000"/>
              </a:lnSpc>
              <a:spcBef>
                <a:spcPts val="0"/>
              </a:spcBef>
              <a:spcAft>
                <a:spcPts val="0"/>
              </a:spcAft>
              <a:buFont typeface="Arial"/>
              <a:buChar char="•"/>
              <a:defRPr/>
            </a:pPr>
            <a:r>
              <a:rPr lang="en-US" sz="1300" dirty="0" smtClean="0">
                <a:latin typeface="Candara" panose="020E0502030303020204" pitchFamily="34" charset="0"/>
                <a:cs typeface="Arial" panose="020B0604020202020204" pitchFamily="34" charset="0"/>
              </a:rPr>
              <a:t>The Strategic Plan and APP of GDOH is aligned to National Health priorities</a:t>
            </a:r>
          </a:p>
          <a:p>
            <a:pPr algn="just" eaLnBrk="1" fontAlgn="auto" hangingPunct="1">
              <a:lnSpc>
                <a:spcPct val="150000"/>
              </a:lnSpc>
              <a:spcBef>
                <a:spcPts val="0"/>
              </a:spcBef>
              <a:spcAft>
                <a:spcPts val="0"/>
              </a:spcAft>
              <a:buFont typeface="Arial"/>
              <a:buChar char="•"/>
              <a:defRPr/>
            </a:pPr>
            <a:r>
              <a:rPr lang="en-US" sz="1300" dirty="0" smtClean="0">
                <a:latin typeface="Candara" panose="020E0502030303020204" pitchFamily="34" charset="0"/>
                <a:cs typeface="Arial" panose="020B0604020202020204" pitchFamily="34" charset="0"/>
              </a:rPr>
              <a:t>Budget is allocated in terms of priorities aligned to National Priorities, demonstration as follows:-</a:t>
            </a:r>
          </a:p>
          <a:p>
            <a:pPr lvl="1" eaLnBrk="1" fontAlgn="auto" hangingPunct="1">
              <a:lnSpc>
                <a:spcPct val="150000"/>
              </a:lnSpc>
              <a:spcBef>
                <a:spcPts val="0"/>
              </a:spcBef>
              <a:spcAft>
                <a:spcPts val="0"/>
              </a:spcAft>
              <a:buFont typeface="Arial"/>
              <a:buChar char="•"/>
              <a:defRPr/>
            </a:pPr>
            <a:r>
              <a:rPr lang="en-US" sz="1400" b="1" dirty="0" smtClean="0">
                <a:latin typeface="Candara" panose="020E0502030303020204" pitchFamily="34" charset="0"/>
                <a:cs typeface="Arial" panose="020B0604020202020204" pitchFamily="34" charset="0"/>
              </a:rPr>
              <a:t>Primary Health Care re- engineering </a:t>
            </a:r>
            <a:r>
              <a:rPr lang="en-US" sz="1400" dirty="0" smtClean="0">
                <a:latin typeface="Candara" panose="020E0502030303020204" pitchFamily="34" charset="0"/>
                <a:cs typeface="Arial" panose="020B0604020202020204" pitchFamily="34" charset="0"/>
              </a:rPr>
              <a:t>- </a:t>
            </a:r>
            <a:r>
              <a:rPr lang="en-ZA" sz="1100" dirty="0">
                <a:solidFill>
                  <a:prstClr val="black"/>
                </a:solidFill>
                <a:latin typeface="Candara" panose="020E0502030303020204" pitchFamily="34" charset="0"/>
                <a:cs typeface="Arial" panose="020B0604020202020204" pitchFamily="34" charset="0"/>
              </a:rPr>
              <a:t>The primary health care is allocated a total of </a:t>
            </a:r>
            <a:r>
              <a:rPr lang="en-ZA" sz="1100" b="1" dirty="0">
                <a:solidFill>
                  <a:prstClr val="black"/>
                </a:solidFill>
                <a:latin typeface="Candara" panose="020E0502030303020204" pitchFamily="34" charset="0"/>
                <a:cs typeface="Arial" panose="020B0604020202020204" pitchFamily="34" charset="0"/>
              </a:rPr>
              <a:t>R6 billion in 2017/18</a:t>
            </a:r>
            <a:r>
              <a:rPr lang="en-ZA" sz="1100" dirty="0">
                <a:solidFill>
                  <a:prstClr val="black"/>
                </a:solidFill>
                <a:latin typeface="Candara" panose="020E0502030303020204" pitchFamily="34" charset="0"/>
                <a:cs typeface="Arial" panose="020B0604020202020204" pitchFamily="34" charset="0"/>
              </a:rPr>
              <a:t>, which increases to </a:t>
            </a:r>
            <a:r>
              <a:rPr lang="en-ZA" sz="1100" b="1" dirty="0">
                <a:solidFill>
                  <a:prstClr val="black"/>
                </a:solidFill>
                <a:latin typeface="Candara" panose="020E0502030303020204" pitchFamily="34" charset="0"/>
                <a:cs typeface="Arial" panose="020B0604020202020204" pitchFamily="34" charset="0"/>
              </a:rPr>
              <a:t>R6.7 billion in 2019/20 </a:t>
            </a:r>
            <a:r>
              <a:rPr lang="en-ZA" sz="1100" dirty="0">
                <a:solidFill>
                  <a:prstClr val="black"/>
                </a:solidFill>
                <a:latin typeface="Candara" panose="020E0502030303020204" pitchFamily="34" charset="0"/>
                <a:cs typeface="Arial" panose="020B0604020202020204" pitchFamily="34" charset="0"/>
              </a:rPr>
              <a:t>to enhance service delivery outcomes for community health clinics and centres as well as other community-based services</a:t>
            </a:r>
            <a:endParaRPr lang="en-US" sz="1100" dirty="0" smtClean="0">
              <a:latin typeface="Candara" panose="020E0502030303020204" pitchFamily="34" charset="0"/>
              <a:cs typeface="Arial" panose="020B0604020202020204" pitchFamily="34" charset="0"/>
            </a:endParaRPr>
          </a:p>
          <a:p>
            <a:pPr lvl="1" eaLnBrk="1" fontAlgn="auto" hangingPunct="1">
              <a:lnSpc>
                <a:spcPct val="150000"/>
              </a:lnSpc>
              <a:spcBef>
                <a:spcPts val="0"/>
              </a:spcBef>
              <a:spcAft>
                <a:spcPts val="0"/>
              </a:spcAft>
              <a:buFont typeface="Arial"/>
              <a:buChar char="•"/>
              <a:defRPr/>
            </a:pPr>
            <a:r>
              <a:rPr lang="en-US" sz="1400" b="1" dirty="0" smtClean="0">
                <a:latin typeface="Candara" panose="020E0502030303020204" pitchFamily="34" charset="0"/>
                <a:cs typeface="Arial" panose="020B0604020202020204" pitchFamily="34" charset="0"/>
              </a:rPr>
              <a:t>HIV/ AIDS- </a:t>
            </a:r>
            <a:r>
              <a:rPr lang="en-ZA" sz="1100" dirty="0">
                <a:latin typeface="Candara" panose="020E0502030303020204" pitchFamily="34" charset="0"/>
                <a:cs typeface="Arial" panose="020B0604020202020204" pitchFamily="34" charset="0"/>
              </a:rPr>
              <a:t>In the quest to intensify fight against HIV/AIDS and Tuberculosis (TB), the province will continue to implement the Anti-Retroviral (ARV) programme with the increased awareness programme of the test and treat, TB screening and treatment and will continue increase of male circumcisions and condom distribution. The budget allocated towards these priorities amounts to R3.7 billion in 2017/18, R4.2 billion in 2018/19 and R4.6 billion in the 2019/20 financial year</a:t>
            </a:r>
            <a:endParaRPr lang="en-ZA" sz="1400" dirty="0">
              <a:latin typeface="Candara" panose="020E0502030303020204" pitchFamily="34" charset="0"/>
              <a:cs typeface="Arial" panose="020B0604020202020204" pitchFamily="34" charset="0"/>
            </a:endParaRPr>
          </a:p>
          <a:p>
            <a:pPr lvl="1" eaLnBrk="1" fontAlgn="auto" hangingPunct="1">
              <a:lnSpc>
                <a:spcPct val="150000"/>
              </a:lnSpc>
              <a:spcBef>
                <a:spcPts val="0"/>
              </a:spcBef>
              <a:spcAft>
                <a:spcPts val="0"/>
              </a:spcAft>
              <a:buFont typeface="Arial"/>
              <a:buChar char="•"/>
              <a:defRPr/>
            </a:pPr>
            <a:r>
              <a:rPr lang="en-US" sz="1400" b="1" dirty="0" smtClean="0">
                <a:latin typeface="Candara" panose="020E0502030303020204" pitchFamily="34" charset="0"/>
                <a:cs typeface="Arial" panose="020B0604020202020204" pitchFamily="34" charset="0"/>
              </a:rPr>
              <a:t>Health infrastructure </a:t>
            </a:r>
            <a:r>
              <a:rPr lang="en-US" sz="1400" dirty="0" smtClean="0">
                <a:latin typeface="Candara" panose="020E0502030303020204" pitchFamily="34" charset="0"/>
                <a:cs typeface="Arial" panose="020B0604020202020204" pitchFamily="34" charset="0"/>
              </a:rPr>
              <a:t>- </a:t>
            </a:r>
            <a:r>
              <a:rPr lang="en-ZA" sz="1100" dirty="0">
                <a:solidFill>
                  <a:prstClr val="black"/>
                </a:solidFill>
                <a:latin typeface="Candara" panose="020E0502030303020204" pitchFamily="34" charset="0"/>
                <a:cs typeface="Arial" panose="020B0604020202020204" pitchFamily="34" charset="0"/>
              </a:rPr>
              <a:t>The total budget made available for investment in infrastructure amounts to </a:t>
            </a:r>
            <a:r>
              <a:rPr lang="en-ZA" sz="1100" b="1" i="1" dirty="0">
                <a:solidFill>
                  <a:prstClr val="black"/>
                </a:solidFill>
                <a:latin typeface="Candara" panose="020E0502030303020204" pitchFamily="34" charset="0"/>
                <a:cs typeface="Arial" panose="020B0604020202020204" pitchFamily="34" charset="0"/>
              </a:rPr>
              <a:t>R1.6 billion in 2017/18, R865 million in 2018/19 and R3.3 billion over the MTEF</a:t>
            </a:r>
            <a:endParaRPr lang="en-US" sz="1100" dirty="0" smtClean="0">
              <a:latin typeface="Candara" panose="020E0502030303020204" pitchFamily="34" charset="0"/>
              <a:cs typeface="Arial" panose="020B0604020202020204" pitchFamily="34" charset="0"/>
            </a:endParaRPr>
          </a:p>
          <a:p>
            <a:pPr algn="just" eaLnBrk="1" fontAlgn="auto" hangingPunct="1">
              <a:lnSpc>
                <a:spcPct val="150000"/>
              </a:lnSpc>
              <a:spcBef>
                <a:spcPts val="0"/>
              </a:spcBef>
              <a:spcAft>
                <a:spcPts val="0"/>
              </a:spcAft>
              <a:buFont typeface="Arial"/>
              <a:buChar char="•"/>
              <a:defRPr/>
            </a:pPr>
            <a:endParaRPr lang="en-US" sz="1300" dirty="0" smtClean="0">
              <a:latin typeface="Candara" panose="020E0502030303020204" pitchFamily="34" charset="0"/>
              <a:cs typeface="Arial" panose="020B0604020202020204" pitchFamily="34" charset="0"/>
            </a:endParaRPr>
          </a:p>
          <a:p>
            <a:pPr algn="just" eaLnBrk="1" fontAlgn="auto" hangingPunct="1">
              <a:lnSpc>
                <a:spcPct val="150000"/>
              </a:lnSpc>
              <a:spcBef>
                <a:spcPts val="0"/>
              </a:spcBef>
              <a:spcAft>
                <a:spcPts val="0"/>
              </a:spcAft>
              <a:buFont typeface="Arial"/>
              <a:buChar char="•"/>
              <a:defRPr/>
            </a:pPr>
            <a:r>
              <a:rPr lang="en-US" sz="1300" dirty="0" smtClean="0">
                <a:latin typeface="Candara" panose="020E0502030303020204" pitchFamily="34" charset="0"/>
                <a:cs typeface="Arial" panose="020B0604020202020204" pitchFamily="34" charset="0"/>
              </a:rPr>
              <a:t>In finalization of the budget, there are national processes undertaken to ensure that there is alignment of priorities and funding across the sector, e.g. 10 x 10, National Health Council, Budget Bilaterals, etc.</a:t>
            </a:r>
          </a:p>
          <a:p>
            <a:pPr algn="just" eaLnBrk="1" fontAlgn="auto" hangingPunct="1">
              <a:lnSpc>
                <a:spcPct val="150000"/>
              </a:lnSpc>
              <a:spcBef>
                <a:spcPts val="0"/>
              </a:spcBef>
              <a:spcAft>
                <a:spcPts val="0"/>
              </a:spcAft>
              <a:buFont typeface="Arial"/>
              <a:buChar char="•"/>
              <a:defRPr/>
            </a:pPr>
            <a:r>
              <a:rPr lang="en-US" sz="1300" dirty="0" smtClean="0">
                <a:latin typeface="Candara" panose="020E0502030303020204" pitchFamily="34" charset="0"/>
                <a:cs typeface="Arial" panose="020B0604020202020204" pitchFamily="34" charset="0"/>
              </a:rPr>
              <a:t>National Health standardised Non- Negotiables to ensure that key priorities are funded and alignment to national priorities.</a:t>
            </a:r>
          </a:p>
          <a:p>
            <a:pPr eaLnBrk="1" fontAlgn="auto" hangingPunct="1">
              <a:lnSpc>
                <a:spcPct val="150000"/>
              </a:lnSpc>
              <a:spcBef>
                <a:spcPts val="0"/>
              </a:spcBef>
              <a:spcAft>
                <a:spcPts val="0"/>
              </a:spcAft>
              <a:buFont typeface="Arial"/>
              <a:buChar char="•"/>
              <a:defRPr/>
            </a:pPr>
            <a:endParaRPr lang="en-US" sz="1800" dirty="0" smtClean="0">
              <a:latin typeface="Candara" panose="020E0502030303020204" pitchFamily="34" charset="0"/>
              <a:cs typeface="Arial" panose="020B0604020202020204" pitchFamily="34" charset="0"/>
            </a:endParaRPr>
          </a:p>
          <a:p>
            <a:pPr marL="0" indent="0" eaLnBrk="1" fontAlgn="auto" hangingPunct="1">
              <a:lnSpc>
                <a:spcPct val="150000"/>
              </a:lnSpc>
              <a:spcBef>
                <a:spcPts val="0"/>
              </a:spcBef>
              <a:spcAft>
                <a:spcPts val="0"/>
              </a:spcAft>
              <a:buFont typeface="Arial" pitchFamily="34" charset="0"/>
              <a:buNone/>
              <a:defRPr/>
            </a:pPr>
            <a:endParaRPr lang="en-US" sz="2000" dirty="0" smtClean="0">
              <a:latin typeface="Candara" panose="020E0502030303020204" pitchFamily="34" charset="0"/>
              <a:cs typeface="Arial" panose="020B0604020202020204" pitchFamily="34" charset="0"/>
            </a:endParaRPr>
          </a:p>
          <a:p>
            <a:pPr algn="just" eaLnBrk="1" fontAlgn="auto" hangingPunct="1">
              <a:spcBef>
                <a:spcPts val="0"/>
              </a:spcBef>
              <a:spcAft>
                <a:spcPts val="0"/>
              </a:spcAft>
              <a:buFont typeface="Arial"/>
              <a:buChar char="•"/>
              <a:defRPr/>
            </a:pPr>
            <a:endParaRPr lang="en-US" sz="2800" dirty="0" smtClean="0">
              <a:latin typeface="Candara" panose="020E0502030303020204" pitchFamily="34" charset="0"/>
            </a:endParaRPr>
          </a:p>
          <a:p>
            <a:pPr algn="just" eaLnBrk="1" fontAlgn="auto" hangingPunct="1">
              <a:spcBef>
                <a:spcPts val="0"/>
              </a:spcBef>
              <a:spcAft>
                <a:spcPts val="0"/>
              </a:spcAft>
              <a:buFont typeface="Arial"/>
              <a:buChar char="•"/>
              <a:defRPr/>
            </a:pPr>
            <a:endParaRPr lang="en-US" sz="2800" dirty="0"/>
          </a:p>
          <a:p>
            <a:pPr lvl="2" eaLnBrk="1" fontAlgn="auto" hangingPunct="1">
              <a:spcAft>
                <a:spcPts val="0"/>
              </a:spcAft>
              <a:buFont typeface="Arial"/>
              <a:buChar char="•"/>
              <a:defRPr/>
            </a:pPr>
            <a:endParaRPr lang="en-US" sz="2000" dirty="0">
              <a:solidFill>
                <a:srgbClr val="FF0000"/>
              </a:solidFill>
            </a:endParaRPr>
          </a:p>
          <a:p>
            <a:pPr lvl="1" algn="just" eaLnBrk="1" fontAlgn="auto" hangingPunct="1">
              <a:spcBef>
                <a:spcPts val="0"/>
              </a:spcBef>
              <a:spcAft>
                <a:spcPts val="0"/>
              </a:spcAft>
              <a:buFont typeface="Wingdings" panose="05000000000000000000" pitchFamily="2" charset="2"/>
              <a:buChar char="Ø"/>
              <a:defRPr/>
            </a:pPr>
            <a:endParaRPr lang="en-US" sz="2000" dirty="0" smtClean="0"/>
          </a:p>
          <a:p>
            <a:pPr marL="457200" lvl="1" indent="0" algn="just" eaLnBrk="1" fontAlgn="auto" hangingPunct="1">
              <a:spcBef>
                <a:spcPts val="0"/>
              </a:spcBef>
              <a:spcAft>
                <a:spcPts val="0"/>
              </a:spcAft>
              <a:buFont typeface="Arial"/>
              <a:buNone/>
              <a:defRPr/>
            </a:pPr>
            <a:endParaRPr lang="en-US" sz="2000" dirty="0" smtClean="0"/>
          </a:p>
          <a:p>
            <a:pPr lvl="1" algn="just" eaLnBrk="1" fontAlgn="auto" hangingPunct="1">
              <a:spcBef>
                <a:spcPts val="0"/>
              </a:spcBef>
              <a:spcAft>
                <a:spcPts val="0"/>
              </a:spcAft>
              <a:buFont typeface="Wingdings" panose="05000000000000000000" pitchFamily="2" charset="2"/>
              <a:buChar char="Ø"/>
              <a:defRPr/>
            </a:pPr>
            <a:endParaRPr lang="en-US" sz="2000" dirty="0"/>
          </a:p>
        </p:txBody>
      </p:sp>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7</a:t>
            </a:fld>
            <a:endParaRPr lang="en-US" dirty="0">
              <a:solidFill>
                <a:prstClr val="black"/>
              </a:solidFill>
            </a:endParaRPr>
          </a:p>
        </p:txBody>
      </p:sp>
    </p:spTree>
    <p:extLst>
      <p:ext uri="{BB962C8B-B14F-4D97-AF65-F5344CB8AC3E}">
        <p14:creationId xmlns:p14="http://schemas.microsoft.com/office/powerpoint/2010/main" val="2553182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normAutofit/>
          </a:bodyPr>
          <a:lstStyle/>
          <a:p>
            <a:pPr eaLnBrk="1" hangingPunct="1"/>
            <a:r>
              <a:rPr lang="en-ZA" altLang="en-US" sz="2000" b="1" dirty="0" smtClean="0">
                <a:latin typeface="Candara" panose="020E0502030303020204" pitchFamily="34" charset="0"/>
              </a:rPr>
              <a:t>ALLIGNMENT IN REPORTING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111646"/>
              </p:ext>
            </p:extLst>
          </p:nvPr>
        </p:nvGraphicFramePr>
        <p:xfrm>
          <a:off x="971600" y="1484784"/>
          <a:ext cx="7940675" cy="4896544"/>
        </p:xfrm>
        <a:graphic>
          <a:graphicData uri="http://schemas.openxmlformats.org/drawingml/2006/table">
            <a:tbl>
              <a:tblPr firstRow="1" bandRow="1">
                <a:tableStyleId>{5C22544A-7EE6-4342-B048-85BDC9FD1C3A}</a:tableStyleId>
              </a:tblPr>
              <a:tblGrid>
                <a:gridCol w="2332141"/>
                <a:gridCol w="3119259"/>
                <a:gridCol w="2489275"/>
              </a:tblGrid>
              <a:tr h="508940">
                <a:tc>
                  <a:txBody>
                    <a:bodyPr/>
                    <a:lstStyle/>
                    <a:p>
                      <a:r>
                        <a:rPr lang="en-ZA" sz="1800" dirty="0" smtClean="0">
                          <a:latin typeface="Candara" panose="020E0502030303020204" pitchFamily="34" charset="0"/>
                        </a:rPr>
                        <a:t>ITEM</a:t>
                      </a:r>
                      <a:endParaRPr lang="en-ZA" sz="1800" dirty="0">
                        <a:latin typeface="Candara" panose="020E0502030303020204" pitchFamily="34" charset="0"/>
                      </a:endParaRPr>
                    </a:p>
                  </a:txBody>
                  <a:tcPr marT="45722" marB="45722"/>
                </a:tc>
                <a:tc>
                  <a:txBody>
                    <a:bodyPr/>
                    <a:lstStyle/>
                    <a:p>
                      <a:r>
                        <a:rPr lang="en-ZA" sz="1800" dirty="0" smtClean="0">
                          <a:latin typeface="Candara" panose="020E0502030303020204" pitchFamily="34" charset="0"/>
                        </a:rPr>
                        <a:t>STATUS </a:t>
                      </a:r>
                      <a:endParaRPr lang="en-ZA" sz="1800" dirty="0">
                        <a:latin typeface="Candara" panose="020E0502030303020204" pitchFamily="34" charset="0"/>
                      </a:endParaRPr>
                    </a:p>
                  </a:txBody>
                  <a:tcPr marT="45722" marB="45722"/>
                </a:tc>
                <a:tc>
                  <a:txBody>
                    <a:bodyPr/>
                    <a:lstStyle/>
                    <a:p>
                      <a:r>
                        <a:rPr lang="en-ZA" sz="1800" dirty="0" smtClean="0">
                          <a:latin typeface="Candara" panose="020E0502030303020204" pitchFamily="34" charset="0"/>
                        </a:rPr>
                        <a:t>RECEPIENT</a:t>
                      </a:r>
                      <a:endParaRPr lang="en-ZA" sz="1800" dirty="0">
                        <a:latin typeface="Candara" panose="020E0502030303020204" pitchFamily="34" charset="0"/>
                      </a:endParaRPr>
                    </a:p>
                  </a:txBody>
                  <a:tcPr marT="45722" marB="45722"/>
                </a:tc>
              </a:tr>
              <a:tr h="1044552">
                <a:tc>
                  <a:txBody>
                    <a:bodyPr/>
                    <a:lstStyle/>
                    <a:p>
                      <a:r>
                        <a:rPr lang="en-ZA" sz="1400" dirty="0" smtClean="0">
                          <a:latin typeface="Candara" panose="020E0502030303020204" pitchFamily="34" charset="0"/>
                        </a:rPr>
                        <a:t>Treasury Instruction No.02 and 03 Cost</a:t>
                      </a:r>
                      <a:r>
                        <a:rPr lang="en-ZA" sz="1400" baseline="0" dirty="0" smtClean="0">
                          <a:latin typeface="Candara" panose="020E0502030303020204" pitchFamily="34" charset="0"/>
                        </a:rPr>
                        <a:t> Containment Measures</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Implemented and reported with effect from 30 November</a:t>
                      </a:r>
                      <a:r>
                        <a:rPr lang="en-ZA" sz="1400" baseline="0" dirty="0" smtClean="0">
                          <a:latin typeface="Candara" panose="020E0502030303020204" pitchFamily="34" charset="0"/>
                        </a:rPr>
                        <a:t> 2016 – requested Treasury to schedule a training workshop</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Provincial</a:t>
                      </a:r>
                      <a:r>
                        <a:rPr lang="en-ZA" sz="1400" baseline="0" dirty="0" smtClean="0">
                          <a:latin typeface="Candara" panose="020E0502030303020204" pitchFamily="34" charset="0"/>
                        </a:rPr>
                        <a:t> and National Treasury</a:t>
                      </a:r>
                      <a:endParaRPr lang="en-ZA" sz="1400" dirty="0">
                        <a:latin typeface="Candara" panose="020E0502030303020204" pitchFamily="34" charset="0"/>
                      </a:endParaRPr>
                    </a:p>
                  </a:txBody>
                  <a:tcPr marT="45722" marB="45722"/>
                </a:tc>
              </a:tr>
              <a:tr h="681219">
                <a:tc>
                  <a:txBody>
                    <a:bodyPr/>
                    <a:lstStyle/>
                    <a:p>
                      <a:r>
                        <a:rPr lang="en-ZA" sz="1400" dirty="0" smtClean="0">
                          <a:latin typeface="Candara" panose="020E0502030303020204" pitchFamily="34" charset="0"/>
                        </a:rPr>
                        <a:t>PFMA - section 40 (Cash Flow)</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Compiled yearly during March </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Provincial and National Treasury</a:t>
                      </a:r>
                      <a:endParaRPr lang="en-ZA" sz="1400" dirty="0">
                        <a:latin typeface="Candara" panose="020E0502030303020204" pitchFamily="34" charset="0"/>
                      </a:endParaRPr>
                    </a:p>
                  </a:txBody>
                  <a:tcPr marT="45722" marB="45722"/>
                </a:tc>
              </a:tr>
              <a:tr h="1044465">
                <a:tc>
                  <a:txBody>
                    <a:bodyPr/>
                    <a:lstStyle/>
                    <a:p>
                      <a:r>
                        <a:rPr lang="en-ZA" sz="1400" dirty="0" smtClean="0">
                          <a:latin typeface="Candara" panose="020E0502030303020204" pitchFamily="34" charset="0"/>
                        </a:rPr>
                        <a:t>In-Year</a:t>
                      </a:r>
                      <a:r>
                        <a:rPr lang="en-ZA" sz="1400" baseline="0" dirty="0" smtClean="0">
                          <a:latin typeface="Candara" panose="020E0502030303020204" pitchFamily="34" charset="0"/>
                        </a:rPr>
                        <a:t> Monitoring report</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A new template introduced by Treasury from 1 April 2016 and reporting is submitted on the 15</a:t>
                      </a:r>
                      <a:r>
                        <a:rPr lang="en-ZA" sz="1400" baseline="30000" dirty="0" smtClean="0">
                          <a:latin typeface="Candara" panose="020E0502030303020204" pitchFamily="34" charset="0"/>
                        </a:rPr>
                        <a:t>th</a:t>
                      </a:r>
                      <a:r>
                        <a:rPr lang="en-ZA" sz="1400" dirty="0" smtClean="0">
                          <a:latin typeface="Candara" panose="020E0502030303020204" pitchFamily="34" charset="0"/>
                        </a:rPr>
                        <a:t> monthly </a:t>
                      </a:r>
                      <a:endParaRPr lang="en-ZA" sz="1400" dirty="0">
                        <a:latin typeface="Candara" panose="020E0502030303020204" pitchFamily="34" charset="0"/>
                      </a:endParaRPr>
                    </a:p>
                  </a:txBody>
                  <a:tcPr marT="45722" marB="45722"/>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dirty="0" smtClean="0">
                          <a:latin typeface="Candara" panose="020E0502030303020204" pitchFamily="34" charset="0"/>
                        </a:rPr>
                        <a:t>Provincial and National Treasury</a:t>
                      </a:r>
                    </a:p>
                    <a:p>
                      <a:pPr algn="l"/>
                      <a:endParaRPr lang="en-ZA" sz="1400" dirty="0">
                        <a:latin typeface="Candara" panose="020E0502030303020204" pitchFamily="34" charset="0"/>
                      </a:endParaRPr>
                    </a:p>
                  </a:txBody>
                  <a:tcPr marT="45722" marB="45722"/>
                </a:tc>
              </a:tr>
              <a:tr h="808684">
                <a:tc>
                  <a:txBody>
                    <a:bodyPr/>
                    <a:lstStyle/>
                    <a:p>
                      <a:r>
                        <a:rPr lang="en-ZA" sz="1400" dirty="0" smtClean="0">
                          <a:latin typeface="Candara" panose="020E0502030303020204" pitchFamily="34" charset="0"/>
                        </a:rPr>
                        <a:t>Non-negotiable report </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Submitted monthly on the 15</a:t>
                      </a:r>
                      <a:r>
                        <a:rPr lang="en-ZA" sz="1400" baseline="30000" dirty="0" smtClean="0">
                          <a:latin typeface="Candara" panose="020E0502030303020204" pitchFamily="34" charset="0"/>
                        </a:rPr>
                        <a:t>th</a:t>
                      </a:r>
                      <a:r>
                        <a:rPr lang="en-ZA" sz="1400" dirty="0" smtClean="0">
                          <a:latin typeface="Candara" panose="020E0502030303020204" pitchFamily="34" charset="0"/>
                        </a:rPr>
                        <a:t> monthly </a:t>
                      </a:r>
                      <a:endParaRPr lang="en-ZA" sz="1400" dirty="0">
                        <a:latin typeface="Candara" panose="020E0502030303020204" pitchFamily="34" charset="0"/>
                      </a:endParaRPr>
                    </a:p>
                  </a:txBody>
                  <a:tcPr marT="45722" marB="45722"/>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dirty="0" smtClean="0">
                          <a:latin typeface="Candara" panose="020E0502030303020204" pitchFamily="34" charset="0"/>
                        </a:rPr>
                        <a:t>National Health and Provincial Treasury</a:t>
                      </a:r>
                    </a:p>
                    <a:p>
                      <a:pPr algn="l"/>
                      <a:endParaRPr lang="en-ZA" sz="1400" dirty="0">
                        <a:latin typeface="Candara" panose="020E0502030303020204" pitchFamily="34" charset="0"/>
                      </a:endParaRPr>
                    </a:p>
                  </a:txBody>
                  <a:tcPr marT="45722" marB="45722"/>
                </a:tc>
              </a:tr>
              <a:tr h="808684">
                <a:tc>
                  <a:txBody>
                    <a:bodyPr/>
                    <a:lstStyle/>
                    <a:p>
                      <a:r>
                        <a:rPr lang="en-ZA" sz="1400" dirty="0" smtClean="0">
                          <a:latin typeface="Candara" panose="020E0502030303020204" pitchFamily="34" charset="0"/>
                        </a:rPr>
                        <a:t>Conditional Grants Expenditure and Variance reports</a:t>
                      </a:r>
                      <a:endParaRPr lang="en-ZA" sz="1400" dirty="0">
                        <a:latin typeface="Candara" panose="020E0502030303020204" pitchFamily="34" charset="0"/>
                      </a:endParaRPr>
                    </a:p>
                  </a:txBody>
                  <a:tcPr marT="45722" marB="45722"/>
                </a:tc>
                <a:tc>
                  <a:txBody>
                    <a:bodyPr/>
                    <a:lstStyle/>
                    <a:p>
                      <a:pPr algn="l"/>
                      <a:r>
                        <a:rPr lang="en-ZA" sz="1400" dirty="0" smtClean="0">
                          <a:latin typeface="Candara" panose="020E0502030303020204" pitchFamily="34" charset="0"/>
                        </a:rPr>
                        <a:t>Submitted monthly on the 15</a:t>
                      </a:r>
                      <a:r>
                        <a:rPr lang="en-ZA" sz="1400" baseline="30000" dirty="0" smtClean="0">
                          <a:latin typeface="Candara" panose="020E0502030303020204" pitchFamily="34" charset="0"/>
                        </a:rPr>
                        <a:t>th</a:t>
                      </a:r>
                      <a:r>
                        <a:rPr lang="en-ZA" sz="1400" dirty="0" smtClean="0">
                          <a:latin typeface="Candara" panose="020E0502030303020204" pitchFamily="34" charset="0"/>
                        </a:rPr>
                        <a:t> monthly </a:t>
                      </a:r>
                      <a:endParaRPr lang="en-ZA" sz="1400" dirty="0">
                        <a:latin typeface="Candara" panose="020E0502030303020204" pitchFamily="34" charset="0"/>
                      </a:endParaRPr>
                    </a:p>
                  </a:txBody>
                  <a:tcPr marT="45722" marB="45722"/>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dirty="0" smtClean="0">
                          <a:latin typeface="Candara" panose="020E0502030303020204" pitchFamily="34" charset="0"/>
                        </a:rPr>
                        <a:t>National Health and Provincial Treasury</a:t>
                      </a:r>
                      <a:endParaRPr lang="en-ZA" sz="1400" dirty="0">
                        <a:latin typeface="Candara" panose="020E0502030303020204" pitchFamily="34" charset="0"/>
                      </a:endParaRPr>
                    </a:p>
                  </a:txBody>
                  <a:tcPr marT="45722" marB="45722"/>
                </a:tc>
              </a:tr>
            </a:tbl>
          </a:graphicData>
        </a:graphic>
      </p:graphicFrame>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8</a:t>
            </a:fld>
            <a:endParaRPr lang="en-US" dirty="0">
              <a:solidFill>
                <a:prstClr val="black"/>
              </a:solidFill>
            </a:endParaRPr>
          </a:p>
        </p:txBody>
      </p:sp>
    </p:spTree>
    <p:extLst>
      <p:ext uri="{BB962C8B-B14F-4D97-AF65-F5344CB8AC3E}">
        <p14:creationId xmlns:p14="http://schemas.microsoft.com/office/powerpoint/2010/main" val="2207791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normAutofit fontScale="90000"/>
          </a:bodyPr>
          <a:lstStyle/>
          <a:p>
            <a:r>
              <a:rPr lang="en-US" altLang="en-US" sz="2000" b="1" dirty="0" smtClean="0">
                <a:latin typeface="Candara" panose="020E0502030303020204" pitchFamily="34" charset="0"/>
              </a:rPr>
              <a:t>BUDGET ALLOCATION ALIGNED TO POLICY PRIORITIES – EQUITABLE SHARE</a:t>
            </a:r>
          </a:p>
        </p:txBody>
      </p:sp>
      <p:sp>
        <p:nvSpPr>
          <p:cNvPr id="93187" name="Content Placeholder 2"/>
          <p:cNvSpPr>
            <a:spLocks noGrp="1"/>
          </p:cNvSpPr>
          <p:nvPr>
            <p:ph idx="1"/>
          </p:nvPr>
        </p:nvSpPr>
        <p:spPr>
          <a:xfrm>
            <a:off x="962025" y="1447800"/>
            <a:ext cx="7848600" cy="5124450"/>
          </a:xfrm>
        </p:spPr>
        <p:txBody>
          <a:bodyPr/>
          <a:lstStyle/>
          <a:p>
            <a:pPr lvl="1">
              <a:buFontTx/>
              <a:buNone/>
            </a:pPr>
            <a:endParaRPr lang="en-US" altLang="en-US" sz="800" smtClean="0">
              <a:solidFill>
                <a:srgbClr val="272880"/>
              </a:solidFill>
            </a:endParaRPr>
          </a:p>
          <a:p>
            <a:pPr>
              <a:buFontTx/>
              <a:buNone/>
            </a:pPr>
            <a:endParaRPr lang="en-US" altLang="en-US" sz="2400" smtClean="0">
              <a:solidFill>
                <a:srgbClr val="272880"/>
              </a:solidFill>
            </a:endParaRPr>
          </a:p>
          <a:p>
            <a:pPr lvl="2"/>
            <a:endParaRPr lang="en-US" altLang="en-US" smtClean="0">
              <a:solidFill>
                <a:srgbClr val="FF0000"/>
              </a:solidFill>
            </a:endParaRPr>
          </a:p>
          <a:p>
            <a:endParaRPr lang="en-US" altLang="en-US" smtClean="0">
              <a:solidFill>
                <a:srgbClr val="FF0000"/>
              </a:solidFill>
            </a:endParaRPr>
          </a:p>
          <a:p>
            <a:endParaRPr lang="en-US" altLang="en-US" smtClean="0">
              <a:solidFill>
                <a:srgbClr val="FF0000"/>
              </a:solidFill>
            </a:endParaRPr>
          </a:p>
          <a:p>
            <a:pPr>
              <a:buFont typeface="Wingdings" pitchFamily="2" charset="2"/>
              <a:buNone/>
            </a:pPr>
            <a:endParaRPr lang="en-US" altLang="en-US" smtClean="0"/>
          </a:p>
          <a:p>
            <a:endParaRPr lang="en-US" altLang="en-US" smtClean="0"/>
          </a:p>
          <a:p>
            <a:pPr>
              <a:buFont typeface="Wingdings" pitchFamily="2" charset="2"/>
              <a:buNone/>
            </a:pPr>
            <a:r>
              <a:rPr lang="en-US" altLang="en-US" smtClean="0"/>
              <a:t> </a:t>
            </a:r>
          </a:p>
        </p:txBody>
      </p:sp>
      <p:sp>
        <p:nvSpPr>
          <p:cNvPr id="93188" name="Rectangle 2"/>
          <p:cNvSpPr>
            <a:spLocks noChangeArrowheads="1"/>
          </p:cNvSpPr>
          <p:nvPr/>
        </p:nvSpPr>
        <p:spPr bwMode="auto">
          <a:xfrm>
            <a:off x="899592" y="4443413"/>
            <a:ext cx="8133283"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buFont typeface="Arial" charset="0"/>
              <a:buChar char="•"/>
            </a:pPr>
            <a:r>
              <a:rPr lang="en-ZA" altLang="en-US" sz="1400" b="1" dirty="0">
                <a:latin typeface="Candara" panose="020E0502030303020204" pitchFamily="34" charset="0"/>
              </a:rPr>
              <a:t>Goods and Services</a:t>
            </a:r>
          </a:p>
          <a:p>
            <a:pPr marL="742950" lvl="1" indent="-285750">
              <a:buFont typeface="Arial" charset="0"/>
              <a:buChar char="–"/>
            </a:pPr>
            <a:r>
              <a:rPr lang="en-ZA" altLang="en-US" sz="1400" dirty="0">
                <a:latin typeface="Candara" panose="020E0502030303020204" pitchFamily="34" charset="0"/>
              </a:rPr>
              <a:t>Additional funding of R1.8 billion over the 2017 MTEF has been made available mainly to alleviate excess spending pressures on items - Medicine, Medical Supplies, Consumable Supplies and Fuel, Oil and Gas within Central Hospitals </a:t>
            </a:r>
          </a:p>
          <a:p>
            <a:pPr marL="285750" indent="-285750">
              <a:buFont typeface="Arial" charset="0"/>
              <a:buChar char="•"/>
            </a:pPr>
            <a:r>
              <a:rPr lang="en-ZA" altLang="en-US" sz="1400" b="1" dirty="0">
                <a:latin typeface="Candara" panose="020E0502030303020204" pitchFamily="34" charset="0"/>
              </a:rPr>
              <a:t>Compensation of Employees  </a:t>
            </a:r>
          </a:p>
          <a:p>
            <a:pPr marL="742950" lvl="1" indent="-285750">
              <a:buFont typeface="Arial" charset="0"/>
              <a:buChar char="–"/>
            </a:pPr>
            <a:r>
              <a:rPr lang="en-ZA" altLang="en-US" sz="1400" dirty="0">
                <a:latin typeface="Candara" panose="020E0502030303020204" pitchFamily="34" charset="0"/>
              </a:rPr>
              <a:t>Funding made available to comply with the 2015 PSCBC Resolution No.4 to Health Professionals qualifying for Danger Allowance</a:t>
            </a:r>
          </a:p>
          <a:p>
            <a:pPr marL="742950" lvl="1" indent="-285750">
              <a:buFont typeface="Arial" charset="0"/>
              <a:buChar char="–"/>
            </a:pPr>
            <a:r>
              <a:rPr lang="en-ZA" altLang="en-US" sz="1400" dirty="0">
                <a:latin typeface="Candara" panose="020E0502030303020204" pitchFamily="34" charset="0"/>
              </a:rPr>
              <a:t>Further allocation was made to recruit nurses to alleviate spending and reduce reliance on nursing agencies </a:t>
            </a:r>
          </a:p>
          <a:p>
            <a:pPr marL="742950" lvl="1" indent="-285750">
              <a:buFont typeface="Arial" charset="0"/>
              <a:buChar char="–"/>
            </a:pPr>
            <a:r>
              <a:rPr lang="en-ZA" altLang="en-US" sz="1400" dirty="0">
                <a:latin typeface="Candara" panose="020E0502030303020204" pitchFamily="34" charset="0"/>
              </a:rPr>
              <a:t>R642 million over the 2017 MTEF was also made available to improve conditions of services for health professionals in service delivery programmes  </a:t>
            </a:r>
          </a:p>
        </p:txBody>
      </p:sp>
      <p:pic>
        <p:nvPicPr>
          <p:cNvPr id="9318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6475" y="1373188"/>
            <a:ext cx="8002588" cy="307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defTabSz="457200"/>
            <a:fld id="{093862CD-2CE4-D846-9F15-15300DCE1BBC}" type="slidenum">
              <a:rPr lang="en-US" smtClean="0">
                <a:solidFill>
                  <a:prstClr val="black"/>
                </a:solidFill>
              </a:rPr>
              <a:pPr defTabSz="457200"/>
              <a:t>9</a:t>
            </a:fld>
            <a:endParaRPr lang="en-US" dirty="0">
              <a:solidFill>
                <a:prstClr val="black"/>
              </a:solidFill>
            </a:endParaRPr>
          </a:p>
        </p:txBody>
      </p:sp>
    </p:spTree>
    <p:extLst>
      <p:ext uri="{BB962C8B-B14F-4D97-AF65-F5344CB8AC3E}">
        <p14:creationId xmlns:p14="http://schemas.microsoft.com/office/powerpoint/2010/main" val="71889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567</TotalTime>
  <Words>3266</Words>
  <Application>Microsoft Office PowerPoint</Application>
  <PresentationFormat>On-screen Show (4:3)</PresentationFormat>
  <Paragraphs>580</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1_Office Theme</vt:lpstr>
      <vt:lpstr>PowerPoint Presentation</vt:lpstr>
      <vt:lpstr>PowerPoint Presentation</vt:lpstr>
      <vt:lpstr>OBJECTIVE </vt:lpstr>
      <vt:lpstr>PowerPoint Presentation</vt:lpstr>
      <vt:lpstr>GDOH LINKAGE WITH MTSF </vt:lpstr>
      <vt:lpstr>STRATEGIC APPROACH REFLECTING ALIGNMENT </vt:lpstr>
      <vt:lpstr>HOW GDOH BUDGET ALIGNS TO NATIONAL  PRIORITIES</vt:lpstr>
      <vt:lpstr>ALLIGNMENT IN REPORTING  </vt:lpstr>
      <vt:lpstr>BUDGET ALLOCATION ALIGNED TO POLICY PRIORITIES – EQUITABLE SHARE</vt:lpstr>
      <vt:lpstr> BUDGET ALLOCATION ALIGNED TO POLICY PRIORITIES – GRANTS</vt:lpstr>
      <vt:lpstr>PowerPoint Presentation</vt:lpstr>
      <vt:lpstr>EFFECTIVE MANAGEMENT OF PERSONNEL EXPENDITURE</vt:lpstr>
      <vt:lpstr> MEASURES BEING IMPLEMENTED TO  ENSURE EFFECTIVE MANAGEMENT OF PERSONNEL EXPENDITURE</vt:lpstr>
      <vt:lpstr>PowerPoint Presentation</vt:lpstr>
      <vt:lpstr>PowerPoint Presentation</vt:lpstr>
      <vt:lpstr>Alignment with National  E-Health Strategic Priorities</vt:lpstr>
      <vt:lpstr>Alignment with National  E-Health Strategic Priorities</vt:lpstr>
      <vt:lpstr>10 E-Health Strategic Priorities</vt:lpstr>
      <vt:lpstr>Alignment in Health Information Systems</vt:lpstr>
      <vt:lpstr>OBJECTIVE </vt:lpstr>
      <vt:lpstr>2017/18 ALLOCATION</vt:lpstr>
      <vt:lpstr>2017/18 ALLOCATION</vt:lpstr>
      <vt:lpstr>Funding Source</vt:lpstr>
      <vt:lpstr>2017/19 -2020 MTEF ALLOCATION</vt:lpstr>
      <vt:lpstr>2017/18 BUDGET ALLOCATION PER PROJECT STATUS</vt:lpstr>
      <vt:lpstr>PROCESS FOLLOWED WHEN ALLOCATING </vt:lpstr>
      <vt:lpstr>HFRG City of Tshwane  2017/18</vt:lpstr>
      <vt:lpstr>HFRG City of Johannesburg  2017/18</vt:lpstr>
      <vt:lpstr>HFRG Ekurhuleni  2017/18</vt:lpstr>
      <vt:lpstr>HFRG Sedibeng  2017/18</vt:lpstr>
      <vt:lpstr>PARTICIPATION IN NATIONAL GOVERNANCE STRUCTURES </vt:lpstr>
      <vt:lpstr>CHALLENGES IMPACTING ON ALIGNMENT AND PROVISION OF EFFECTIVE HEALTH CARE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task team</dc:creator>
  <cp:lastModifiedBy>Mohale, Basetsana (GPHEALTH)</cp:lastModifiedBy>
  <cp:revision>31</cp:revision>
  <dcterms:created xsi:type="dcterms:W3CDTF">2017-03-14T13:19:21Z</dcterms:created>
  <dcterms:modified xsi:type="dcterms:W3CDTF">2017-03-22T14:14:49Z</dcterms:modified>
</cp:coreProperties>
</file>