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ableStyles.xml" ContentType="application/vnd.openxmlformats-officedocument.presentationml.tableStyles+xml"/>
  <Override PartName="/ppt/slideLayouts/slideLayout102.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drawings/drawing3.xml" ContentType="application/vnd.openxmlformats-officedocument.drawingml.chartshap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charts/chart18.xml" ContentType="application/vnd.openxmlformats-officedocument.drawingml.char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drawings/drawing8.xml" ContentType="application/vnd.openxmlformats-officedocument.drawingml.chartshape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Layouts/slideLayout92.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4" r:id="rId5"/>
    <p:sldMasterId id="2147483807" r:id="rId6"/>
    <p:sldMasterId id="2147483814" r:id="rId7"/>
    <p:sldMasterId id="2147483817" r:id="rId8"/>
    <p:sldMasterId id="2147483820" r:id="rId9"/>
  </p:sldMasterIdLst>
  <p:notesMasterIdLst>
    <p:notesMasterId r:id="rId46"/>
  </p:notesMasterIdLst>
  <p:handoutMasterIdLst>
    <p:handoutMasterId r:id="rId47"/>
  </p:handoutMasterIdLst>
  <p:sldIdLst>
    <p:sldId id="1291" r:id="rId10"/>
    <p:sldId id="1292" r:id="rId11"/>
    <p:sldId id="1298" r:id="rId12"/>
    <p:sldId id="1293" r:id="rId13"/>
    <p:sldId id="1274" r:id="rId14"/>
    <p:sldId id="1267" r:id="rId15"/>
    <p:sldId id="1263" r:id="rId16"/>
    <p:sldId id="1273" r:id="rId17"/>
    <p:sldId id="1264" r:id="rId18"/>
    <p:sldId id="1288" r:id="rId19"/>
    <p:sldId id="1275" r:id="rId20"/>
    <p:sldId id="1276" r:id="rId21"/>
    <p:sldId id="1277" r:id="rId22"/>
    <p:sldId id="1278" r:id="rId23"/>
    <p:sldId id="1279" r:id="rId24"/>
    <p:sldId id="1280" r:id="rId25"/>
    <p:sldId id="1289" r:id="rId26"/>
    <p:sldId id="1281" r:id="rId27"/>
    <p:sldId id="1282" r:id="rId28"/>
    <p:sldId id="1283" r:id="rId29"/>
    <p:sldId id="1284" r:id="rId30"/>
    <p:sldId id="1290" r:id="rId31"/>
    <p:sldId id="1285" r:id="rId32"/>
    <p:sldId id="1286" r:id="rId33"/>
    <p:sldId id="1287" r:id="rId34"/>
    <p:sldId id="1300" r:id="rId35"/>
    <p:sldId id="1301" r:id="rId36"/>
    <p:sldId id="1302" r:id="rId37"/>
    <p:sldId id="1303" r:id="rId38"/>
    <p:sldId id="1304" r:id="rId39"/>
    <p:sldId id="1305" r:id="rId40"/>
    <p:sldId id="1294" r:id="rId41"/>
    <p:sldId id="1299" r:id="rId42"/>
    <p:sldId id="1295" r:id="rId43"/>
    <p:sldId id="1296" r:id="rId44"/>
    <p:sldId id="1297" r:id="rId45"/>
  </p:sldIdLst>
  <p:sldSz cx="10690225" cy="7564438"/>
  <p:notesSz cx="6797675" cy="9926638"/>
  <p:defaultTextStyle>
    <a:defPPr>
      <a:defRPr lang="en-US"/>
    </a:defPPr>
    <a:lvl1pPr marL="0" algn="l" defTabSz="1012660" rtl="0" eaLnBrk="1" latinLnBrk="0" hangingPunct="1">
      <a:defRPr sz="2100" kern="1200">
        <a:solidFill>
          <a:schemeClr val="tx1"/>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 Roux, Linda (BE)" initials="LRL" lastIdx="29" clrIdx="0"/>
  <p:cmAuthor id="1" name="EliznaV" initials="EVS" lastIdx="1" clrIdx="1"/>
  <p:cmAuthor id="2" name="Nell,Theo (SM)" initials="N(" lastIdx="2" clrIdx="2"/>
  <p:cmAuthor id="3" name="Zungu,Eugene (NL)" initials="Z(" lastIdx="5" clrIdx="3"/>
  <p:cmAuthor id="4" name="Sekgetho,Andries (SM)" initials="S(" lastIdx="7" clrIdx="4"/>
  <p:cmAuthor id="5" name="Henning,Mariaan (SM)" initials="H("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A2B4"/>
    <a:srgbClr val="4992C3"/>
    <a:srgbClr val="5A5A5A"/>
    <a:srgbClr val="97E59E"/>
    <a:srgbClr val="F9A1A1"/>
    <a:srgbClr val="996633"/>
    <a:srgbClr val="FFE697"/>
    <a:srgbClr val="558ED5"/>
    <a:srgbClr val="0D70BD"/>
    <a:srgbClr val="BE97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24" autoAdjust="0"/>
    <p:restoredTop sz="91474" autoAdjust="0"/>
  </p:normalViewPr>
  <p:slideViewPr>
    <p:cSldViewPr>
      <p:cViewPr>
        <p:scale>
          <a:sx n="74" d="100"/>
          <a:sy n="74" d="100"/>
        </p:scale>
        <p:origin x="-3012" y="-852"/>
      </p:cViewPr>
      <p:guideLst>
        <p:guide orient="horz" pos="2383"/>
        <p:guide pos="3368"/>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150" d="100"/>
        <a:sy n="150" d="100"/>
      </p:scale>
      <p:origin x="0" y="14766"/>
    </p:cViewPr>
  </p:sorterViewPr>
  <p:notesViewPr>
    <p:cSldViewPr>
      <p:cViewPr>
        <p:scale>
          <a:sx n="100" d="100"/>
          <a:sy n="100" d="100"/>
        </p:scale>
        <p:origin x="-1956" y="-72"/>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8.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11.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12.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17.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18.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19.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20.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ShikaarB.AGSA\Desktop\Nomsa\GR%20Findings%20-%20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ikaarB.AGSA\Desktop\Nomsa\GR%20Findings%20-%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percentStacked"/>
        <c:ser>
          <c:idx val="0"/>
          <c:order val="0"/>
          <c:tx>
            <c:strRef>
              <c:f>'ASMIS - 1'!$D$14</c:f>
              <c:strCache>
                <c:ptCount val="1"/>
                <c:pt idx="0">
                  <c:v>Findings</c:v>
                </c:pt>
              </c:strCache>
            </c:strRef>
          </c:tx>
          <c:spPr>
            <a:solidFill>
              <a:schemeClr val="accent2"/>
            </a:solidFill>
          </c:spPr>
          <c:dLbls>
            <c:dLbl>
              <c:idx val="0"/>
              <c:layout/>
              <c:tx>
                <c:rich>
                  <a:bodyPr/>
                  <a:lstStyle/>
                  <a:p>
                    <a:r>
                      <a:rPr lang="en-US" sz="1200" b="0"/>
                      <a:t>EC,</a:t>
                    </a:r>
                    <a:r>
                      <a:rPr lang="en-US" sz="1200" b="0" baseline="0"/>
                      <a:t> FS, GP, KZN, LP, MP, NC, NW</a:t>
                    </a:r>
                    <a:endParaRPr lang="en-US"/>
                  </a:p>
                </c:rich>
              </c:tx>
              <c:showVal val="1"/>
            </c:dLbl>
            <c:dLbl>
              <c:idx val="1"/>
              <c:layout/>
              <c:tx>
                <c:rich>
                  <a:bodyPr/>
                  <a:lstStyle/>
                  <a:p>
                    <a:r>
                      <a:rPr lang="en-US" sz="1200" b="0"/>
                      <a:t>FS,</a:t>
                    </a:r>
                    <a:r>
                      <a:rPr lang="en-US" sz="1200" b="0" baseline="0"/>
                      <a:t> KZN, NC, NW</a:t>
                    </a:r>
                    <a:endParaRPr lang="en-US"/>
                  </a:p>
                </c:rich>
              </c:tx>
              <c:showVal val="1"/>
            </c:dLbl>
            <c:dLbl>
              <c:idx val="2"/>
              <c:layout/>
              <c:tx>
                <c:rich>
                  <a:bodyPr/>
                  <a:lstStyle/>
                  <a:p>
                    <a:r>
                      <a:rPr lang="en-US" sz="1200" b="0"/>
                      <a:t>EC,</a:t>
                    </a:r>
                    <a:r>
                      <a:rPr lang="en-US" sz="1200" b="0" baseline="0"/>
                      <a:t> FS, GP, KZN, LP, MP, NC, NW</a:t>
                    </a:r>
                    <a:endParaRPr lang="en-US"/>
                  </a:p>
                </c:rich>
              </c:tx>
              <c:showVal val="1"/>
            </c:dLbl>
            <c:txPr>
              <a:bodyPr/>
              <a:lstStyle/>
              <a:p>
                <a:pPr>
                  <a:defRPr sz="1200" b="0"/>
                </a:pPr>
                <a:endParaRPr lang="en-US"/>
              </a:p>
            </c:txPr>
            <c:showVal val="1"/>
          </c:dLbls>
          <c:cat>
            <c:strRef>
              <c:f>'ASMIS - 1'!$C$15:$C$17</c:f>
              <c:strCache>
                <c:ptCount val="3"/>
                <c:pt idx="0">
                  <c:v>Limited budget allocated for procurement and maintenance of equipment</c:v>
                </c:pt>
                <c:pt idx="1">
                  <c:v>No approved standard operating procedures for procurement and/or maintenance of equipment</c:v>
                </c:pt>
                <c:pt idx="2">
                  <c:v>Delays in process to procure new equipment</c:v>
                </c:pt>
              </c:strCache>
            </c:strRef>
          </c:cat>
          <c:val>
            <c:numRef>
              <c:f>'ASMIS - 1'!$D$15:$D$17</c:f>
              <c:numCache>
                <c:formatCode>General</c:formatCode>
                <c:ptCount val="3"/>
                <c:pt idx="0">
                  <c:v>8</c:v>
                </c:pt>
                <c:pt idx="1">
                  <c:v>4</c:v>
                </c:pt>
                <c:pt idx="2">
                  <c:v>8</c:v>
                </c:pt>
              </c:numCache>
            </c:numRef>
          </c:val>
        </c:ser>
        <c:ser>
          <c:idx val="1"/>
          <c:order val="1"/>
          <c:tx>
            <c:strRef>
              <c:f>'ASMIS - 1'!$E$14</c:f>
              <c:strCache>
                <c:ptCount val="1"/>
                <c:pt idx="0">
                  <c:v>No findings</c:v>
                </c:pt>
              </c:strCache>
            </c:strRef>
          </c:tx>
          <c:spPr>
            <a:solidFill>
              <a:schemeClr val="accent3"/>
            </a:solidFill>
          </c:spPr>
          <c:dLbls>
            <c:dLbl>
              <c:idx val="0"/>
              <c:layout/>
              <c:tx>
                <c:rich>
                  <a:bodyPr/>
                  <a:lstStyle/>
                  <a:p>
                    <a:r>
                      <a:rPr lang="en-US" sz="1200" b="0"/>
                      <a:t>WC</a:t>
                    </a:r>
                    <a:endParaRPr lang="en-US"/>
                  </a:p>
                </c:rich>
              </c:tx>
              <c:showVal val="1"/>
            </c:dLbl>
            <c:dLbl>
              <c:idx val="1"/>
              <c:layout/>
              <c:tx>
                <c:rich>
                  <a:bodyPr/>
                  <a:lstStyle/>
                  <a:p>
                    <a:r>
                      <a:rPr lang="en-US" sz="1200" b="0"/>
                      <a:t>EC,</a:t>
                    </a:r>
                    <a:r>
                      <a:rPr lang="en-US" sz="1200" b="0" baseline="0"/>
                      <a:t> GP, LP, MP, WC</a:t>
                    </a:r>
                    <a:endParaRPr lang="en-US"/>
                  </a:p>
                </c:rich>
              </c:tx>
              <c:showVal val="1"/>
            </c:dLbl>
            <c:dLbl>
              <c:idx val="2"/>
              <c:layout/>
              <c:tx>
                <c:rich>
                  <a:bodyPr/>
                  <a:lstStyle/>
                  <a:p>
                    <a:r>
                      <a:rPr lang="en-US" sz="1200" b="0"/>
                      <a:t>WC</a:t>
                    </a:r>
                    <a:endParaRPr lang="en-US"/>
                  </a:p>
                </c:rich>
              </c:tx>
              <c:showVal val="1"/>
            </c:dLbl>
            <c:txPr>
              <a:bodyPr/>
              <a:lstStyle/>
              <a:p>
                <a:pPr>
                  <a:defRPr sz="1200" b="0"/>
                </a:pPr>
                <a:endParaRPr lang="en-US"/>
              </a:p>
            </c:txPr>
            <c:showVal val="1"/>
          </c:dLbls>
          <c:cat>
            <c:strRef>
              <c:f>'ASMIS - 1'!$C$15:$C$17</c:f>
              <c:strCache>
                <c:ptCount val="3"/>
                <c:pt idx="0">
                  <c:v>Limited budget allocated for procurement and maintenance of equipment</c:v>
                </c:pt>
                <c:pt idx="1">
                  <c:v>No approved standard operating procedures for procurement and/or maintenance of equipment</c:v>
                </c:pt>
                <c:pt idx="2">
                  <c:v>Delays in process to procure new equipment</c:v>
                </c:pt>
              </c:strCache>
            </c:strRef>
          </c:cat>
          <c:val>
            <c:numRef>
              <c:f>'ASMIS - 1'!$E$15:$E$17</c:f>
              <c:numCache>
                <c:formatCode>General</c:formatCode>
                <c:ptCount val="3"/>
                <c:pt idx="0">
                  <c:v>1</c:v>
                </c:pt>
                <c:pt idx="1">
                  <c:v>5</c:v>
                </c:pt>
                <c:pt idx="2">
                  <c:v>1</c:v>
                </c:pt>
              </c:numCache>
            </c:numRef>
          </c:val>
        </c:ser>
        <c:dLbls/>
        <c:overlap val="100"/>
        <c:axId val="95264768"/>
        <c:axId val="95266304"/>
      </c:barChart>
      <c:catAx>
        <c:axId val="95264768"/>
        <c:scaling>
          <c:orientation val="maxMin"/>
        </c:scaling>
        <c:axPos val="l"/>
        <c:tickLblPos val="nextTo"/>
        <c:txPr>
          <a:bodyPr/>
          <a:lstStyle/>
          <a:p>
            <a:pPr>
              <a:defRPr sz="1400" b="0">
                <a:solidFill>
                  <a:srgbClr val="5A5A5A"/>
                </a:solidFill>
              </a:defRPr>
            </a:pPr>
            <a:endParaRPr lang="en-US"/>
          </a:p>
        </c:txPr>
        <c:crossAx val="95266304"/>
        <c:crosses val="autoZero"/>
        <c:auto val="1"/>
        <c:lblAlgn val="ctr"/>
        <c:lblOffset val="100"/>
      </c:catAx>
      <c:valAx>
        <c:axId val="95266304"/>
        <c:scaling>
          <c:orientation val="minMax"/>
        </c:scaling>
        <c:delete val="1"/>
        <c:axPos val="t"/>
        <c:numFmt formatCode="0%" sourceLinked="1"/>
        <c:tickLblPos val="none"/>
        <c:crossAx val="95264768"/>
        <c:crosses val="autoZero"/>
        <c:crossBetween val="between"/>
      </c:valAx>
    </c:plotArea>
    <c:legend>
      <c:legendPos val="b"/>
      <c:layout/>
      <c:txPr>
        <a:bodyPr/>
        <a:lstStyle/>
        <a:p>
          <a:pPr marL="36000">
            <a:defRPr sz="1400"/>
          </a:pPr>
          <a:endParaRPr lang="en-US"/>
        </a:p>
      </c:txPr>
    </c:legend>
    <c:plotVisOnly val="1"/>
    <c:dispBlanksAs val="gap"/>
  </c:chart>
  <c:txPr>
    <a:bodyPr/>
    <a:lstStyle/>
    <a:p>
      <a:pPr>
        <a:defRPr sz="800">
          <a:latin typeface="Arial" panose="020B0604020202020204" pitchFamily="34" charset="0"/>
          <a:cs typeface="Arial" panose="020B0604020202020204"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elete val="1"/>
          </c:dLbls>
          <c:cat>
            <c:strRef>
              <c:f>Sheet1!$A$2:$A$5</c:f>
              <c:strCache>
                <c:ptCount val="4"/>
                <c:pt idx="0">
                  <c:v>Decentralised network resulting in inadequate  connectivity.</c:v>
                </c:pt>
                <c:pt idx="1">
                  <c:v>Environmental controls were inadequately managed.</c:v>
                </c:pt>
                <c:pt idx="2">
                  <c:v>Firewalls, patch and antivirus management were not adequate.</c:v>
                </c:pt>
                <c:pt idx="3">
                  <c:v>Outdated infrastructure did not fully support health information systems.</c:v>
                </c:pt>
              </c:strCache>
            </c:strRef>
          </c:cat>
          <c:val>
            <c:numRef>
              <c:f>Sheet1!$B$2:$B$5</c:f>
              <c:numCache>
                <c:formatCode>0%</c:formatCode>
                <c:ptCount val="4"/>
                <c:pt idx="0">
                  <c:v>0.55000000000000004</c:v>
                </c:pt>
                <c:pt idx="1">
                  <c:v>0.67000000000000015</c:v>
                </c:pt>
                <c:pt idx="2">
                  <c:v>0.88</c:v>
                </c:pt>
                <c:pt idx="3">
                  <c:v>0.78</c:v>
                </c:pt>
              </c:numCache>
            </c:numRef>
          </c:val>
        </c:ser>
        <c:ser>
          <c:idx val="1"/>
          <c:order val="1"/>
          <c:tx>
            <c:strRef>
              <c:f>Sheet1!$C$1</c:f>
              <c:strCache>
                <c:ptCount val="1"/>
                <c:pt idx="0">
                  <c:v>New</c:v>
                </c:pt>
              </c:strCache>
            </c:strRef>
          </c:tx>
          <c:spPr>
            <a:solidFill>
              <a:srgbClr val="FFE697"/>
            </a:solidFill>
          </c:spPr>
          <c:dLbls>
            <c:dLbl>
              <c:idx val="0"/>
              <c:layout>
                <c:manualLayout>
                  <c:x val="-0.16973821842650522"/>
                  <c:y val="-1.0544722454225454E-2"/>
                </c:manualLayout>
              </c:layout>
              <c:tx>
                <c:rich>
                  <a:bodyPr/>
                  <a:lstStyle/>
                  <a:p>
                    <a:r>
                      <a:rPr lang="en-US" sz="1200" dirty="0" smtClean="0">
                        <a:latin typeface="Arial" panose="020B0604020202020204" pitchFamily="34" charset="0"/>
                        <a:cs typeface="Arial" panose="020B0604020202020204" pitchFamily="34" charset="0"/>
                      </a:rPr>
                      <a:t>GP,KZN,</a:t>
                    </a:r>
                    <a:r>
                      <a:rPr lang="en-US" sz="1200" b="1" i="0" u="none" strike="noStrike" baseline="0" dirty="0" smtClean="0">
                        <a:effectLst/>
                        <a:latin typeface="Arial" panose="020B0604020202020204" pitchFamily="34" charset="0"/>
                        <a:cs typeface="Arial" panose="020B0604020202020204" pitchFamily="34" charset="0"/>
                      </a:rPr>
                      <a:t> LP,</a:t>
                    </a:r>
                    <a:r>
                      <a:rPr lang="en-US" sz="1200" baseline="0" dirty="0" smtClean="0">
                        <a:latin typeface="Arial" panose="020B0604020202020204" pitchFamily="34" charset="0"/>
                        <a:cs typeface="Arial" panose="020B0604020202020204" pitchFamily="34" charset="0"/>
                      </a:rPr>
                      <a:t> MP,NW</a:t>
                    </a:r>
                    <a:endParaRPr lang="en-US" dirty="0"/>
                  </a:p>
                </c:rich>
              </c:tx>
              <c:showVal val="1"/>
            </c:dLbl>
            <c:dLbl>
              <c:idx val="1"/>
              <c:layout>
                <c:manualLayout>
                  <c:x val="-0.1909554420555499"/>
                  <c:y val="-6.8808449890908905E-3"/>
                </c:manualLayout>
              </c:layout>
              <c:tx>
                <c:rich>
                  <a:bodyPr/>
                  <a:lstStyle/>
                  <a:p>
                    <a:r>
                      <a:rPr lang="en-US" sz="1200" b="1" i="0" baseline="0" dirty="0" smtClean="0">
                        <a:effectLst/>
                        <a:latin typeface="Arial" panose="020B0604020202020204" pitchFamily="34" charset="0"/>
                        <a:cs typeface="Arial" panose="020B0604020202020204" pitchFamily="34" charset="0"/>
                      </a:rPr>
                      <a:t>FS,GP, KZN,LP, MP, NW</a:t>
                    </a:r>
                    <a:endParaRPr lang="en-ZA" sz="1200" dirty="0">
                      <a:effectLst/>
                    </a:endParaRPr>
                  </a:p>
                </c:rich>
              </c:tx>
              <c:showVal val="1"/>
            </c:dLbl>
            <c:dLbl>
              <c:idx val="2"/>
              <c:layout>
                <c:manualLayout>
                  <c:x val="-0.24742549582142251"/>
                  <c:y val="5.2723612271128187E-3"/>
                </c:manualLayout>
              </c:layout>
              <c:tx>
                <c:rich>
                  <a:bodyPr/>
                  <a:lstStyle/>
                  <a:p>
                    <a:r>
                      <a:rPr lang="en-US" sz="1200" b="1" i="0" baseline="0" dirty="0" smtClean="0">
                        <a:effectLst/>
                        <a:latin typeface="Arial" panose="020B0604020202020204" pitchFamily="34" charset="0"/>
                        <a:cs typeface="Arial" panose="020B0604020202020204" pitchFamily="34" charset="0"/>
                      </a:rPr>
                      <a:t>EC,FS,GP, KZN, LP, MP,NC, NW</a:t>
                    </a:r>
                    <a:endParaRPr lang="en-ZA" sz="1200" dirty="0">
                      <a:effectLst/>
                    </a:endParaRPr>
                  </a:p>
                </c:rich>
              </c:tx>
              <c:showVal val="1"/>
            </c:dLbl>
            <c:dLbl>
              <c:idx val="3"/>
              <c:layout>
                <c:manualLayout>
                  <c:x val="-0.19059799526195428"/>
                  <c:y val="2.7829882720053303E-3"/>
                </c:manualLayout>
              </c:layout>
              <c:tx>
                <c:rich>
                  <a:bodyPr/>
                  <a:lstStyle/>
                  <a:p>
                    <a:r>
                      <a:rPr lang="en-US" sz="1200" b="1" i="0" u="none" strike="noStrike" baseline="0" dirty="0" smtClean="0">
                        <a:effectLst/>
                        <a:latin typeface="Arial" panose="020B0604020202020204" pitchFamily="34" charset="0"/>
                        <a:cs typeface="Arial" panose="020B0604020202020204" pitchFamily="34" charset="0"/>
                      </a:rPr>
                      <a:t>EC,</a:t>
                    </a:r>
                    <a:r>
                      <a:rPr lang="en-US" sz="1200" dirty="0" smtClean="0">
                        <a:latin typeface="Arial" panose="020B0604020202020204" pitchFamily="34" charset="0"/>
                        <a:cs typeface="Arial" panose="020B0604020202020204" pitchFamily="34" charset="0"/>
                      </a:rPr>
                      <a:t>FS,GP,</a:t>
                    </a:r>
                    <a:r>
                      <a:rPr lang="en-US" sz="1200" b="1" i="0" u="none" strike="noStrike" baseline="0" dirty="0" smtClean="0">
                        <a:effectLst/>
                        <a:latin typeface="Arial" panose="020B0604020202020204" pitchFamily="34" charset="0"/>
                        <a:cs typeface="Arial" panose="020B0604020202020204" pitchFamily="34" charset="0"/>
                      </a:rPr>
                      <a:t> KZN, LP,</a:t>
                    </a:r>
                    <a:r>
                      <a:rPr lang="en-US" sz="1200" baseline="0" dirty="0" smtClean="0">
                        <a:latin typeface="Arial" panose="020B0604020202020204" pitchFamily="34" charset="0"/>
                        <a:cs typeface="Arial" panose="020B0604020202020204" pitchFamily="34" charset="0"/>
                      </a:rPr>
                      <a:t> MP, NW</a:t>
                    </a:r>
                    <a:endParaRPr lang="en-US" dirty="0"/>
                  </a:p>
                </c:rich>
              </c:tx>
              <c:showVal val="1"/>
            </c:dLbl>
            <c:txPr>
              <a:bodyPr/>
              <a:lstStyle/>
              <a:p>
                <a:pPr algn="ctr">
                  <a:defRPr lang="en-ZA"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Val val="1"/>
          </c:dLbls>
          <c:cat>
            <c:strRef>
              <c:f>Sheet1!$A$2:$A$5</c:f>
              <c:strCache>
                <c:ptCount val="4"/>
                <c:pt idx="0">
                  <c:v>Decentralised network resulting in inadequate  connectivity.</c:v>
                </c:pt>
                <c:pt idx="1">
                  <c:v>Environmental controls were inadequately managed.</c:v>
                </c:pt>
                <c:pt idx="2">
                  <c:v>Firewalls, patch and antivirus management were not adequate.</c:v>
                </c:pt>
                <c:pt idx="3">
                  <c:v>Outdated infrastructure did not fully support health information systems.</c:v>
                </c:pt>
              </c:strCache>
            </c:strRef>
          </c:cat>
          <c:val>
            <c:numRef>
              <c:f>Sheet1!$C$2:$C$5</c:f>
              <c:numCache>
                <c:formatCode>0%</c:formatCode>
                <c:ptCount val="4"/>
                <c:pt idx="0">
                  <c:v>0.11</c:v>
                </c:pt>
                <c:pt idx="1">
                  <c:v>0</c:v>
                </c:pt>
                <c:pt idx="2">
                  <c:v>0</c:v>
                </c:pt>
                <c:pt idx="3">
                  <c:v>0</c:v>
                </c:pt>
              </c:numCache>
            </c:numRef>
          </c:val>
        </c:ser>
        <c:ser>
          <c:idx val="2"/>
          <c:order val="2"/>
          <c:tx>
            <c:strRef>
              <c:f>Sheet1!$D$1</c:f>
              <c:strCache>
                <c:ptCount val="1"/>
                <c:pt idx="0">
                  <c:v>No finding</c:v>
                </c:pt>
              </c:strCache>
            </c:strRef>
          </c:tx>
          <c:spPr>
            <a:solidFill>
              <a:srgbClr val="97E59E"/>
            </a:solidFill>
          </c:spPr>
          <c:dLbls>
            <c:dLbl>
              <c:idx val="0"/>
              <c:layout>
                <c:manualLayout>
                  <c:x val="-3.6355371176889214E-3"/>
                  <c:y val="-1.4936200665699799E-2"/>
                </c:manualLayout>
              </c:layout>
              <c:tx>
                <c:rich>
                  <a:bodyPr/>
                  <a:lstStyle/>
                  <a:p>
                    <a:r>
                      <a:rPr lang="en-US" sz="1200" dirty="0" smtClean="0">
                        <a:latin typeface="Arial" panose="020B0604020202020204" pitchFamily="34" charset="0"/>
                        <a:cs typeface="Arial" panose="020B0604020202020204" pitchFamily="34" charset="0"/>
                      </a:rPr>
                      <a:t> FS, NC,WC</a:t>
                    </a:r>
                    <a:endParaRPr lang="en-US" dirty="0"/>
                  </a:p>
                </c:rich>
              </c:tx>
              <c:showVal val="1"/>
            </c:dLbl>
            <c:dLbl>
              <c:idx val="1"/>
              <c:layout/>
              <c:tx>
                <c:rich>
                  <a:bodyPr/>
                  <a:lstStyle/>
                  <a:p>
                    <a:r>
                      <a:rPr lang="en-US" sz="1200" dirty="0" smtClean="0">
                        <a:latin typeface="Arial" panose="020B0604020202020204" pitchFamily="34" charset="0"/>
                        <a:cs typeface="Arial" panose="020B0604020202020204" pitchFamily="34" charset="0"/>
                      </a:rPr>
                      <a:t>EC,NC,WC</a:t>
                    </a:r>
                    <a:endParaRPr lang="en-US" dirty="0"/>
                  </a:p>
                </c:rich>
              </c:tx>
              <c:showVal val="1"/>
            </c:dLbl>
            <c:dLbl>
              <c:idx val="2"/>
              <c:layout/>
              <c:tx>
                <c:rich>
                  <a:bodyPr/>
                  <a:lstStyle/>
                  <a:p>
                    <a:r>
                      <a:rPr lang="en-US" sz="1200" b="1" i="0" baseline="0" dirty="0" smtClean="0">
                        <a:effectLst/>
                        <a:latin typeface="Arial" panose="020B0604020202020204" pitchFamily="34" charset="0"/>
                        <a:cs typeface="Arial" panose="020B0604020202020204" pitchFamily="34" charset="0"/>
                      </a:rPr>
                      <a:t>WC</a:t>
                    </a:r>
                    <a:endParaRPr lang="en-ZA" sz="1200" dirty="0">
                      <a:effectLst/>
                    </a:endParaRPr>
                  </a:p>
                </c:rich>
              </c:tx>
              <c:showVal val="1"/>
            </c:dLbl>
            <c:dLbl>
              <c:idx val="3"/>
              <c:layout/>
              <c:tx>
                <c:rich>
                  <a:bodyPr/>
                  <a:lstStyle/>
                  <a:p>
                    <a:r>
                      <a:rPr lang="en-US" sz="1200" dirty="0" smtClean="0">
                        <a:latin typeface="Arial" panose="020B0604020202020204" pitchFamily="34" charset="0"/>
                        <a:cs typeface="Arial" panose="020B0604020202020204" pitchFamily="34" charset="0"/>
                      </a:rPr>
                      <a:t>NC,WC</a:t>
                    </a:r>
                    <a:endParaRPr lang="en-US" dirty="0"/>
                  </a:p>
                </c:rich>
              </c:tx>
              <c:showVal val="1"/>
            </c:dLbl>
            <c:txPr>
              <a:bodyPr/>
              <a:lstStyle/>
              <a:p>
                <a:pPr>
                  <a:defRPr sz="1200">
                    <a:latin typeface="Arial" panose="020B0604020202020204" pitchFamily="34" charset="0"/>
                    <a:cs typeface="Arial" panose="020B0604020202020204" pitchFamily="34" charset="0"/>
                  </a:defRPr>
                </a:pPr>
                <a:endParaRPr lang="en-US"/>
              </a:p>
            </c:txPr>
            <c:showVal val="1"/>
          </c:dLbls>
          <c:cat>
            <c:strRef>
              <c:f>Sheet1!$A$2:$A$5</c:f>
              <c:strCache>
                <c:ptCount val="4"/>
                <c:pt idx="0">
                  <c:v>Decentralised network resulting in inadequate  connectivity.</c:v>
                </c:pt>
                <c:pt idx="1">
                  <c:v>Environmental controls were inadequately managed.</c:v>
                </c:pt>
                <c:pt idx="2">
                  <c:v>Firewalls, patch and antivirus management were not adequate.</c:v>
                </c:pt>
                <c:pt idx="3">
                  <c:v>Outdated infrastructure did not fully support health information systems.</c:v>
                </c:pt>
              </c:strCache>
            </c:strRef>
          </c:cat>
          <c:val>
            <c:numRef>
              <c:f>Sheet1!$D$2:$D$5</c:f>
              <c:numCache>
                <c:formatCode>0%</c:formatCode>
                <c:ptCount val="4"/>
                <c:pt idx="0">
                  <c:v>0.34</c:v>
                </c:pt>
                <c:pt idx="1">
                  <c:v>0.33000000000000007</c:v>
                </c:pt>
                <c:pt idx="2">
                  <c:v>0.11</c:v>
                </c:pt>
                <c:pt idx="3">
                  <c:v>0.22</c:v>
                </c:pt>
              </c:numCache>
            </c:numRef>
          </c:val>
        </c:ser>
        <c:dLbls>
          <c:showVal val="1"/>
        </c:dLbls>
        <c:gapWidth val="50"/>
        <c:overlap val="100"/>
        <c:axId val="112423680"/>
        <c:axId val="112425216"/>
      </c:barChart>
      <c:catAx>
        <c:axId val="112423680"/>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112425216"/>
        <c:crosses val="autoZero"/>
        <c:auto val="1"/>
        <c:lblAlgn val="ctr"/>
        <c:lblOffset val="100"/>
      </c:catAx>
      <c:valAx>
        <c:axId val="112425216"/>
        <c:scaling>
          <c:orientation val="minMax"/>
          <c:max val="1"/>
          <c:min val="0"/>
        </c:scaling>
        <c:delete val="1"/>
        <c:axPos val="b"/>
        <c:numFmt formatCode="0%" sourceLinked="1"/>
        <c:tickLblPos val="none"/>
        <c:crossAx val="112423680"/>
        <c:crosses val="autoZero"/>
        <c:crossBetween val="between"/>
      </c:valAx>
    </c:plotArea>
    <c:plotVisOnly val="1"/>
    <c:dispBlanksAs val="gap"/>
  </c:chart>
  <c:txPr>
    <a:bodyPr/>
    <a:lstStyle/>
    <a:p>
      <a:pPr>
        <a:defRPr sz="1800" b="1">
          <a:latin typeface="Arial Narrow" pitchFamily="34" charset="0"/>
        </a:defRPr>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layout/>
              <c:tx>
                <c:rich>
                  <a:bodyPr/>
                  <a:lstStyle/>
                  <a:p>
                    <a:r>
                      <a:rPr lang="en-US" sz="1200" b="1" i="0" baseline="0" dirty="0" smtClean="0">
                        <a:effectLst/>
                        <a:latin typeface="Arial" panose="020B0604020202020204" pitchFamily="34" charset="0"/>
                        <a:cs typeface="Arial" panose="020B0604020202020204" pitchFamily="34" charset="0"/>
                      </a:rPr>
                      <a:t> EC, KZN, </a:t>
                    </a:r>
                    <a:r>
                      <a:rPr lang="en-US" sz="1200" b="1" i="0" baseline="0" dirty="0">
                        <a:effectLst/>
                        <a:latin typeface="Arial" panose="020B0604020202020204" pitchFamily="34" charset="0"/>
                        <a:cs typeface="Arial" panose="020B0604020202020204" pitchFamily="34" charset="0"/>
                      </a:rPr>
                      <a:t>LP, MP, </a:t>
                    </a:r>
                    <a:r>
                      <a:rPr lang="en-US" sz="1200" b="1" i="0" baseline="0" dirty="0" smtClean="0">
                        <a:effectLst/>
                        <a:latin typeface="Arial" panose="020B0604020202020204" pitchFamily="34" charset="0"/>
                        <a:cs typeface="Arial" panose="020B0604020202020204" pitchFamily="34" charset="0"/>
                      </a:rPr>
                      <a:t>NW</a:t>
                    </a:r>
                    <a:endParaRPr lang="en-ZA" sz="800" dirty="0">
                      <a:effectLst/>
                    </a:endParaRPr>
                  </a:p>
                </c:rich>
              </c:tx>
              <c:showVal val="1"/>
            </c:dLbl>
            <c:dLbl>
              <c:idx val="1"/>
              <c:layout>
                <c:manualLayout>
                  <c:x val="-6.4759396594957983E-2"/>
                  <c:y val="-0.44883202099737535"/>
                </c:manualLayout>
              </c:layout>
              <c:tx>
                <c:rich>
                  <a:bodyPr/>
                  <a:lstStyle/>
                  <a:p>
                    <a:r>
                      <a:rPr lang="en-US" sz="1200" b="1" i="0" baseline="0" dirty="0" smtClean="0">
                        <a:effectLst/>
                        <a:latin typeface="Arial" panose="020B0604020202020204" pitchFamily="34" charset="0"/>
                        <a:cs typeface="Arial" panose="020B0604020202020204" pitchFamily="34" charset="0"/>
                      </a:rPr>
                      <a:t>EC, FS,GP, </a:t>
                    </a:r>
                    <a:r>
                      <a:rPr lang="en-US" sz="1200" b="1" i="0" baseline="0" dirty="0">
                        <a:effectLst/>
                        <a:latin typeface="Arial" panose="020B0604020202020204" pitchFamily="34" charset="0"/>
                        <a:cs typeface="Arial" panose="020B0604020202020204" pitchFamily="34" charset="0"/>
                      </a:rPr>
                      <a:t>KZN</a:t>
                    </a:r>
                    <a:r>
                      <a:rPr lang="en-US" sz="1200" b="1" i="0" baseline="0" dirty="0" smtClean="0">
                        <a:effectLst/>
                        <a:latin typeface="Arial" panose="020B0604020202020204" pitchFamily="34" charset="0"/>
                        <a:cs typeface="Arial" panose="020B0604020202020204" pitchFamily="34" charset="0"/>
                      </a:rPr>
                      <a:t>, </a:t>
                    </a:r>
                    <a:r>
                      <a:rPr lang="en-US" sz="1200" b="1" i="0" baseline="0" dirty="0">
                        <a:effectLst/>
                        <a:latin typeface="Arial" panose="020B0604020202020204" pitchFamily="34" charset="0"/>
                        <a:cs typeface="Arial" panose="020B0604020202020204" pitchFamily="34" charset="0"/>
                      </a:rPr>
                      <a:t>LP, MP, </a:t>
                    </a:r>
                    <a:r>
                      <a:rPr lang="en-US" sz="1200" b="1" i="0" baseline="0" dirty="0" smtClean="0">
                        <a:effectLst/>
                        <a:latin typeface="Arial" panose="020B0604020202020204" pitchFamily="34" charset="0"/>
                        <a:cs typeface="Arial" panose="020B0604020202020204" pitchFamily="34" charset="0"/>
                      </a:rPr>
                      <a:t>NW</a:t>
                    </a:r>
                    <a:endParaRPr lang="en-ZA" sz="800" dirty="0">
                      <a:effectLst/>
                    </a:endParaRPr>
                  </a:p>
                </c:rich>
              </c:tx>
              <c:showVal val="1"/>
            </c:dLbl>
            <c:dLbl>
              <c:idx val="2"/>
              <c:delete val="1"/>
            </c:dLbl>
            <c:dLbl>
              <c:idx val="3"/>
              <c:layout>
                <c:manualLayout>
                  <c:x val="-7.9397672826830967E-2"/>
                  <c:y val="0.2318840579710145"/>
                </c:manualLayout>
              </c:layout>
              <c:tx>
                <c:rich>
                  <a:bodyPr/>
                  <a:lstStyle/>
                  <a:p>
                    <a:r>
                      <a:rPr lang="en-US" sz="1200" b="1" i="0" baseline="0" dirty="0">
                        <a:effectLst/>
                        <a:latin typeface="Arial" panose="020B0604020202020204" pitchFamily="34" charset="0"/>
                        <a:cs typeface="Arial" panose="020B0604020202020204" pitchFamily="34" charset="0"/>
                      </a:rPr>
                      <a:t>GP, KZN</a:t>
                    </a:r>
                    <a:r>
                      <a:rPr lang="en-US" sz="1200" b="1" i="0" baseline="0" dirty="0" smtClean="0">
                        <a:effectLst/>
                        <a:latin typeface="Arial" panose="020B0604020202020204" pitchFamily="34" charset="0"/>
                        <a:cs typeface="Arial" panose="020B0604020202020204" pitchFamily="34" charset="0"/>
                      </a:rPr>
                      <a:t>, </a:t>
                    </a:r>
                    <a:r>
                      <a:rPr lang="en-US" sz="1200" b="1" i="0" baseline="0" dirty="0">
                        <a:effectLst/>
                        <a:latin typeface="Arial" panose="020B0604020202020204" pitchFamily="34" charset="0"/>
                        <a:cs typeface="Arial" panose="020B0604020202020204" pitchFamily="34" charset="0"/>
                      </a:rPr>
                      <a:t>LP, </a:t>
                    </a:r>
                    <a:r>
                      <a:rPr lang="en-US" sz="1200" b="1" i="0" baseline="0" dirty="0" smtClean="0">
                        <a:effectLst/>
                        <a:latin typeface="Arial" panose="020B0604020202020204" pitchFamily="34" charset="0"/>
                        <a:cs typeface="Arial" panose="020B0604020202020204" pitchFamily="34" charset="0"/>
                      </a:rPr>
                      <a:t>MP,NW</a:t>
                    </a:r>
                    <a:endParaRPr lang="en-ZA" sz="800" dirty="0">
                      <a:effectLst/>
                    </a:endParaRPr>
                  </a:p>
                </c:rich>
              </c:tx>
              <c:showVal val="1"/>
            </c:dLbl>
            <c:txPr>
              <a:bodyPr/>
              <a:lstStyle/>
              <a:p>
                <a:pPr>
                  <a:defRPr sz="1200">
                    <a:latin typeface="Arial" panose="020B0604020202020204" pitchFamily="34" charset="0"/>
                    <a:cs typeface="Arial" panose="020B0604020202020204" pitchFamily="34" charset="0"/>
                  </a:defRPr>
                </a:pPr>
                <a:endParaRPr lang="en-US"/>
              </a:p>
            </c:txPr>
            <c:showVal val="1"/>
          </c:dLbls>
          <c:cat>
            <c:strRef>
              <c:f>Sheet1!$A$3:$A$6</c:f>
              <c:strCache>
                <c:ptCount val="4"/>
                <c:pt idx="0">
                  <c:v>Inadequately setup tarrif codes</c:v>
                </c:pt>
                <c:pt idx="1">
                  <c:v>No interface between revenue systems and BAS </c:v>
                </c:pt>
                <c:pt idx="2">
                  <c:v>Lack of adequate system validation controls to ensure that input into the system is accurate and complete</c:v>
                </c:pt>
                <c:pt idx="3">
                  <c:v>System dowtime impacting on the capturing and completeness of patient and billing information</c:v>
                </c:pt>
              </c:strCache>
            </c:strRef>
          </c:cat>
          <c:val>
            <c:numRef>
              <c:f>Sheet1!$B$3:$B$6</c:f>
              <c:numCache>
                <c:formatCode>0%</c:formatCode>
                <c:ptCount val="4"/>
                <c:pt idx="0">
                  <c:v>0.55000000000000004</c:v>
                </c:pt>
                <c:pt idx="1">
                  <c:v>1</c:v>
                </c:pt>
                <c:pt idx="2">
                  <c:v>0.55000000000000004</c:v>
                </c:pt>
                <c:pt idx="3">
                  <c:v>0.78</c:v>
                </c:pt>
              </c:numCache>
            </c:numRef>
          </c:val>
        </c:ser>
        <c:ser>
          <c:idx val="1"/>
          <c:order val="1"/>
          <c:tx>
            <c:strRef>
              <c:f>Sheet1!$C$1</c:f>
              <c:strCache>
                <c:ptCount val="1"/>
                <c:pt idx="0">
                  <c:v>New</c:v>
                </c:pt>
              </c:strCache>
            </c:strRef>
          </c:tx>
          <c:spPr>
            <a:solidFill>
              <a:srgbClr val="FFE697"/>
            </a:solidFill>
          </c:spPr>
          <c:dLbls>
            <c:dLbl>
              <c:idx val="0"/>
              <c:delete val="1"/>
            </c:dLbl>
            <c:dLbl>
              <c:idx val="1"/>
              <c:delete val="1"/>
            </c:dLbl>
            <c:dLbl>
              <c:idx val="2"/>
              <c:delete val="1"/>
            </c:dLbl>
            <c:dLbl>
              <c:idx val="3"/>
              <c:layout>
                <c:manualLayout>
                  <c:x val="-2.5484252815334844E-2"/>
                  <c:y val="0.2296007262790781"/>
                </c:manualLayout>
              </c:layout>
              <c:tx>
                <c:rich>
                  <a:bodyPr/>
                  <a:lstStyle/>
                  <a:p>
                    <a:r>
                      <a:rPr lang="en-US" sz="1200" b="1" i="0" baseline="0" dirty="0" smtClean="0">
                        <a:effectLst/>
                        <a:latin typeface="Arial" panose="020B0604020202020204" pitchFamily="34" charset="0"/>
                        <a:cs typeface="Arial" panose="020B0604020202020204" pitchFamily="34" charset="0"/>
                      </a:rPr>
                      <a:t>EC,FS,NC</a:t>
                    </a:r>
                    <a:endParaRPr lang="en-ZA" sz="800" dirty="0">
                      <a:effectLst/>
                    </a:endParaRPr>
                  </a:p>
                </c:rich>
              </c:tx>
              <c:showVal val="1"/>
            </c:dLbl>
            <c:txPr>
              <a:bodyPr/>
              <a:lstStyle/>
              <a:p>
                <a:pPr>
                  <a:defRPr sz="1200">
                    <a:latin typeface="Arial" panose="020B0604020202020204" pitchFamily="34" charset="0"/>
                    <a:cs typeface="Arial" panose="020B0604020202020204" pitchFamily="34" charset="0"/>
                  </a:defRPr>
                </a:pPr>
                <a:endParaRPr lang="en-US"/>
              </a:p>
            </c:txPr>
            <c:showVal val="1"/>
          </c:dLbls>
          <c:cat>
            <c:strRef>
              <c:f>Sheet1!$A$3:$A$6</c:f>
              <c:strCache>
                <c:ptCount val="4"/>
                <c:pt idx="0">
                  <c:v>Inadequately setup tarrif codes</c:v>
                </c:pt>
                <c:pt idx="1">
                  <c:v>No interface between revenue systems and BAS </c:v>
                </c:pt>
                <c:pt idx="2">
                  <c:v>Lack of adequate system validation controls to ensure that input into the system is accurate and complete</c:v>
                </c:pt>
                <c:pt idx="3">
                  <c:v>System dowtime impacting on the capturing and completeness of patient and billing information</c:v>
                </c:pt>
              </c:strCache>
            </c:strRef>
          </c:cat>
          <c:val>
            <c:numRef>
              <c:f>Sheet1!$C$3:$C$6</c:f>
              <c:numCache>
                <c:formatCode>0%</c:formatCode>
                <c:ptCount val="4"/>
                <c:pt idx="0">
                  <c:v>0</c:v>
                </c:pt>
                <c:pt idx="1">
                  <c:v>0</c:v>
                </c:pt>
                <c:pt idx="2">
                  <c:v>0.34</c:v>
                </c:pt>
                <c:pt idx="3">
                  <c:v>0</c:v>
                </c:pt>
              </c:numCache>
            </c:numRef>
          </c:val>
        </c:ser>
        <c:ser>
          <c:idx val="2"/>
          <c:order val="2"/>
          <c:tx>
            <c:strRef>
              <c:f>Sheet1!$D$1</c:f>
              <c:strCache>
                <c:ptCount val="1"/>
                <c:pt idx="0">
                  <c:v>No finding</c:v>
                </c:pt>
              </c:strCache>
            </c:strRef>
          </c:tx>
          <c:spPr>
            <a:solidFill>
              <a:srgbClr val="97E59E"/>
            </a:solidFill>
          </c:spPr>
          <c:dLbls>
            <c:dLbl>
              <c:idx val="0"/>
              <c:layout/>
              <c:tx>
                <c:rich>
                  <a:bodyPr/>
                  <a:lstStyle/>
                  <a:p>
                    <a:r>
                      <a:rPr lang="en-US" sz="1200" b="1" i="0" baseline="0" dirty="0" smtClean="0">
                        <a:effectLst/>
                        <a:latin typeface="Arial" panose="020B0604020202020204" pitchFamily="34" charset="0"/>
                        <a:cs typeface="Arial" panose="020B0604020202020204" pitchFamily="34" charset="0"/>
                      </a:rPr>
                      <a:t>FS,GP,NC</a:t>
                    </a:r>
                    <a:r>
                      <a:rPr lang="en-US" sz="1200" b="1" i="0" baseline="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p>
                    <a:r>
                      <a:rPr lang="en-US" sz="1200" b="1" i="0" baseline="0" dirty="0">
                        <a:effectLst/>
                        <a:latin typeface="Arial" panose="020B0604020202020204" pitchFamily="34" charset="0"/>
                        <a:cs typeface="Arial" panose="020B0604020202020204" pitchFamily="34" charset="0"/>
                      </a:rPr>
                      <a:t>W</a:t>
                    </a:r>
                    <a:r>
                      <a:rPr lang="en-US" sz="1200" b="1" i="0" baseline="0" dirty="0" smtClean="0">
                        <a:effectLst/>
                        <a:latin typeface="Arial" panose="020B0604020202020204" pitchFamily="34" charset="0"/>
                        <a:cs typeface="Arial" panose="020B0604020202020204" pitchFamily="34" charset="0"/>
                      </a:rPr>
                      <a:t>C</a:t>
                    </a:r>
                    <a:endParaRPr lang="en-ZA" sz="800" dirty="0">
                      <a:effectLst/>
                    </a:endParaRPr>
                  </a:p>
                </c:rich>
              </c:tx>
              <c:showVal val="1"/>
            </c:dLbl>
            <c:dLbl>
              <c:idx val="1"/>
              <c:layout>
                <c:manualLayout>
                  <c:x val="-1.9902634956638476E-2"/>
                  <c:y val="-0.21800686729227342"/>
                </c:manualLayout>
              </c:layout>
              <c:tx>
                <c:rich>
                  <a:bodyPr/>
                  <a:lstStyle/>
                  <a:p>
                    <a:r>
                      <a:rPr lang="en-US" sz="1200" b="1" i="0" baseline="0" dirty="0" smtClean="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p>
                    <a:r>
                      <a:rPr lang="en-US" sz="1200" b="1" i="0" baseline="0" dirty="0">
                        <a:effectLst/>
                        <a:latin typeface="Arial" panose="020B0604020202020204" pitchFamily="34" charset="0"/>
                        <a:cs typeface="Arial" panose="020B0604020202020204" pitchFamily="34" charset="0"/>
                      </a:rPr>
                      <a:t>W</a:t>
                    </a:r>
                    <a:r>
                      <a:rPr lang="en-US" sz="1200" b="1" i="0" baseline="0" dirty="0" smtClean="0">
                        <a:effectLst/>
                        <a:latin typeface="Arial" panose="020B0604020202020204" pitchFamily="34" charset="0"/>
                        <a:cs typeface="Arial" panose="020B0604020202020204" pitchFamily="34" charset="0"/>
                      </a:rPr>
                      <a:t>C</a:t>
                    </a:r>
                    <a:endParaRPr lang="en-ZA" sz="800" dirty="0">
                      <a:effectLst/>
                    </a:endParaRPr>
                  </a:p>
                </c:rich>
              </c:tx>
              <c:showVal val="1"/>
            </c:dLbl>
            <c:dLbl>
              <c:idx val="2"/>
              <c:layout>
                <c:manualLayout>
                  <c:x val="-0.17522245037645451"/>
                  <c:y val="0.21642512077294693"/>
                </c:manualLayout>
              </c:layout>
              <c:tx>
                <c:rich>
                  <a:bodyPr/>
                  <a:lstStyle/>
                  <a:p>
                    <a:r>
                      <a:rPr lang="en-US" sz="1200" b="1" i="0" baseline="0" dirty="0" smtClean="0">
                        <a:effectLst/>
                        <a:latin typeface="Arial" panose="020B0604020202020204" pitchFamily="34" charset="0"/>
                        <a:cs typeface="Arial" panose="020B0604020202020204" pitchFamily="34" charset="0"/>
                      </a:rPr>
                      <a:t>EC</a:t>
                    </a:r>
                    <a:r>
                      <a:rPr lang="en-US" sz="1200" b="1" i="0" baseline="0" dirty="0">
                        <a:effectLst/>
                        <a:latin typeface="Arial" panose="020B0604020202020204" pitchFamily="34" charset="0"/>
                        <a:cs typeface="Arial" panose="020B0604020202020204" pitchFamily="34" charset="0"/>
                      </a:rPr>
                      <a:t>, </a:t>
                    </a:r>
                    <a:r>
                      <a:rPr lang="en-US" sz="1200" b="1" i="0" baseline="0" dirty="0" smtClean="0">
                        <a:effectLst/>
                        <a:latin typeface="Arial" panose="020B0604020202020204" pitchFamily="34" charset="0"/>
                        <a:cs typeface="Arial" panose="020B0604020202020204" pitchFamily="34" charset="0"/>
                      </a:rPr>
                      <a:t>FS,GP, KZN, </a:t>
                    </a:r>
                    <a:r>
                      <a:rPr lang="en-US" sz="1200" b="1" i="0" baseline="0" dirty="0">
                        <a:effectLst/>
                        <a:latin typeface="Arial" panose="020B0604020202020204" pitchFamily="34" charset="0"/>
                        <a:cs typeface="Arial" panose="020B0604020202020204" pitchFamily="34" charset="0"/>
                      </a:rPr>
                      <a:t>LP, MP, </a:t>
                    </a:r>
                    <a:r>
                      <a:rPr lang="en-US" sz="1200" b="1" i="0" baseline="0" dirty="0" smtClean="0">
                        <a:effectLst/>
                        <a:latin typeface="Arial" panose="020B0604020202020204" pitchFamily="34" charset="0"/>
                        <a:cs typeface="Arial" panose="020B0604020202020204" pitchFamily="34" charset="0"/>
                      </a:rPr>
                      <a:t>NC,NW,WC</a:t>
                    </a:r>
                    <a:endParaRPr lang="en-ZA" dirty="0">
                      <a:effectLst/>
                    </a:endParaRPr>
                  </a:p>
                </c:rich>
              </c:tx>
              <c:showVal val="1"/>
            </c:dLbl>
            <c:dLbl>
              <c:idx val="3"/>
              <c:layout/>
              <c:tx>
                <c:rich>
                  <a:bodyPr/>
                  <a:lstStyle/>
                  <a:p>
                    <a:r>
                      <a:rPr lang="en-US" sz="1200" b="1" i="0" baseline="0" dirty="0" smtClean="0">
                        <a:effectLst/>
                        <a:latin typeface="Arial" panose="020B0604020202020204" pitchFamily="34" charset="0"/>
                        <a:cs typeface="Arial" panose="020B0604020202020204" pitchFamily="34" charset="0"/>
                      </a:rPr>
                      <a:t> NC,</a:t>
                    </a:r>
                  </a:p>
                  <a:p>
                    <a:r>
                      <a:rPr lang="en-US" sz="1200" b="1" i="0" baseline="0" dirty="0" smtClean="0">
                        <a:effectLst/>
                        <a:latin typeface="Arial" panose="020B0604020202020204" pitchFamily="34" charset="0"/>
                        <a:cs typeface="Arial" panose="020B0604020202020204" pitchFamily="34" charset="0"/>
                      </a:rPr>
                      <a:t>WC</a:t>
                    </a:r>
                    <a:endParaRPr lang="en-ZA" sz="800" dirty="0">
                      <a:effectLst/>
                    </a:endParaRPr>
                  </a:p>
                </c:rich>
              </c:tx>
              <c:showVal val="1"/>
            </c:dLbl>
            <c:txPr>
              <a:bodyPr/>
              <a:lstStyle/>
              <a:p>
                <a:pPr>
                  <a:defRPr sz="1200">
                    <a:latin typeface="Arial" panose="020B0604020202020204" pitchFamily="34" charset="0"/>
                    <a:cs typeface="Arial" panose="020B0604020202020204" pitchFamily="34" charset="0"/>
                  </a:defRPr>
                </a:pPr>
                <a:endParaRPr lang="en-US"/>
              </a:p>
            </c:txPr>
            <c:showVal val="1"/>
          </c:dLbls>
          <c:cat>
            <c:strRef>
              <c:f>Sheet1!$A$3:$A$6</c:f>
              <c:strCache>
                <c:ptCount val="4"/>
                <c:pt idx="0">
                  <c:v>Inadequately setup tarrif codes</c:v>
                </c:pt>
                <c:pt idx="1">
                  <c:v>No interface between revenue systems and BAS </c:v>
                </c:pt>
                <c:pt idx="2">
                  <c:v>Lack of adequate system validation controls to ensure that input into the system is accurate and complete</c:v>
                </c:pt>
                <c:pt idx="3">
                  <c:v>System dowtime impacting on the capturing and completeness of patient and billing information</c:v>
                </c:pt>
              </c:strCache>
            </c:strRef>
          </c:cat>
          <c:val>
            <c:numRef>
              <c:f>Sheet1!$D$3:$D$6</c:f>
              <c:numCache>
                <c:formatCode>0%</c:formatCode>
                <c:ptCount val="4"/>
                <c:pt idx="0">
                  <c:v>0.45</c:v>
                </c:pt>
                <c:pt idx="1">
                  <c:v>0</c:v>
                </c:pt>
                <c:pt idx="2">
                  <c:v>0.11</c:v>
                </c:pt>
                <c:pt idx="3">
                  <c:v>0.22</c:v>
                </c:pt>
              </c:numCache>
            </c:numRef>
          </c:val>
        </c:ser>
        <c:dLbls>
          <c:showVal val="1"/>
        </c:dLbls>
        <c:gapWidth val="50"/>
        <c:overlap val="100"/>
        <c:axId val="112371584"/>
        <c:axId val="112373120"/>
      </c:barChart>
      <c:catAx>
        <c:axId val="112371584"/>
        <c:scaling>
          <c:orientation val="minMax"/>
        </c:scaling>
        <c:axPos val="l"/>
        <c:numFmt formatCode="General" sourceLinked="0"/>
        <c:tickLblPos val="nextTo"/>
        <c:spPr>
          <a:ln w="12700">
            <a:solidFill>
              <a:sysClr val="windowText" lastClr="000000"/>
            </a:solidFill>
          </a:ln>
        </c:spPr>
        <c:txPr>
          <a:bodyPr/>
          <a:lstStyle/>
          <a:p>
            <a:pPr>
              <a:defRPr sz="1400" b="0">
                <a:solidFill>
                  <a:srgbClr val="5A5A5A"/>
                </a:solidFill>
                <a:latin typeface="Arial" panose="020B0604020202020204" pitchFamily="34" charset="0"/>
                <a:cs typeface="Arial" panose="020B0604020202020204" pitchFamily="34" charset="0"/>
              </a:defRPr>
            </a:pPr>
            <a:endParaRPr lang="en-US"/>
          </a:p>
        </c:txPr>
        <c:crossAx val="112373120"/>
        <c:crosses val="autoZero"/>
        <c:auto val="1"/>
        <c:lblAlgn val="ctr"/>
        <c:lblOffset val="100"/>
      </c:catAx>
      <c:valAx>
        <c:axId val="112373120"/>
        <c:scaling>
          <c:orientation val="minMax"/>
          <c:max val="1"/>
          <c:min val="0"/>
        </c:scaling>
        <c:delete val="1"/>
        <c:axPos val="b"/>
        <c:numFmt formatCode="0%" sourceLinked="1"/>
        <c:tickLblPos val="none"/>
        <c:crossAx val="112371584"/>
        <c:crosses val="autoZero"/>
        <c:crossBetween val="between"/>
      </c:valAx>
    </c:plotArea>
    <c:plotVisOnly val="1"/>
    <c:dispBlanksAs val="gap"/>
  </c:chart>
  <c:txPr>
    <a:bodyPr/>
    <a:lstStyle/>
    <a:p>
      <a:pPr>
        <a:defRPr sz="1800" b="1">
          <a:latin typeface="Arial Narrow" pitchFamily="34"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elete val="1"/>
          </c:dLbls>
          <c:cat>
            <c:strRef>
              <c:f>Sheet1!$A$2:$A$5</c:f>
              <c:strCache>
                <c:ptCount val="4"/>
                <c:pt idx="0">
                  <c:v>Pharmaceutical systems were not always used due to poor connectivity and slow system response times.</c:v>
                </c:pt>
                <c:pt idx="1">
                  <c:v>Trend analysis was not undertaken at the facilities, to optimally manage pharmaceuticals.</c:v>
                </c:pt>
                <c:pt idx="2">
                  <c:v>Not all modules within the systems were used.</c:v>
                </c:pt>
                <c:pt idx="3">
                  <c:v>Pharmaceutical systems were not integrated among pharmacies, the depot and the hospitals.</c:v>
                </c:pt>
              </c:strCache>
            </c:strRef>
          </c:cat>
          <c:val>
            <c:numRef>
              <c:f>Sheet1!$B$2:$B$5</c:f>
              <c:numCache>
                <c:formatCode>0%</c:formatCode>
                <c:ptCount val="4"/>
                <c:pt idx="0">
                  <c:v>0.67000000000000015</c:v>
                </c:pt>
                <c:pt idx="1">
                  <c:v>0.78</c:v>
                </c:pt>
                <c:pt idx="2">
                  <c:v>0.78</c:v>
                </c:pt>
                <c:pt idx="3">
                  <c:v>1</c:v>
                </c:pt>
              </c:numCache>
            </c:numRef>
          </c:val>
        </c:ser>
        <c:ser>
          <c:idx val="1"/>
          <c:order val="1"/>
          <c:tx>
            <c:strRef>
              <c:f>Sheet1!$C$1</c:f>
              <c:strCache>
                <c:ptCount val="1"/>
                <c:pt idx="0">
                  <c:v>New</c:v>
                </c:pt>
              </c:strCache>
            </c:strRef>
          </c:tx>
          <c:spPr>
            <a:solidFill>
              <a:srgbClr val="FFE697"/>
            </a:solidFill>
          </c:spPr>
          <c:dLbls>
            <c:dLbl>
              <c:idx val="0"/>
              <c:layout>
                <c:manualLayout>
                  <c:x val="-0.13437660365779464"/>
                  <c:y val="-9.1042994277434047E-3"/>
                </c:manualLayout>
              </c:layout>
              <c:tx>
                <c:rich>
                  <a:bodyPr/>
                  <a:lstStyle/>
                  <a:p>
                    <a:pPr algn="ctr" rtl="0">
                      <a:defRPr lang="en-ZA" sz="1200" b="1" i="0" u="none" strike="noStrike" kern="1200" baseline="0" dirty="0">
                        <a:solidFill>
                          <a:prstClr val="black"/>
                        </a:solidFill>
                        <a:latin typeface="Arial" panose="020B0604020202020204" pitchFamily="34" charset="0"/>
                        <a:ea typeface="+mn-ea"/>
                        <a:cs typeface="Arial" panose="020B0604020202020204" pitchFamily="34" charset="0"/>
                      </a:defRPr>
                    </a:pPr>
                    <a:r>
                      <a:rPr lang="en-US" sz="1200" b="1" i="0" u="none" strike="noStrike" kern="1200" baseline="0" dirty="0" smtClean="0">
                        <a:solidFill>
                          <a:prstClr val="black"/>
                        </a:solidFill>
                        <a:latin typeface="Arial" panose="020B0604020202020204" pitchFamily="34" charset="0"/>
                        <a:ea typeface="+mn-ea"/>
                        <a:cs typeface="Arial" panose="020B0604020202020204" pitchFamily="34" charset="0"/>
                      </a:rPr>
                      <a:t>EC,GP,KZN,LP, MP,NW</a:t>
                    </a:r>
                    <a:endParaRPr lang="en-ZA" sz="800" b="1" i="0" u="none" strike="noStrike" kern="1200" baseline="0" dirty="0">
                      <a:solidFill>
                        <a:prstClr val="black"/>
                      </a:solidFill>
                      <a:latin typeface="Arial Narrow" pitchFamily="34" charset="0"/>
                      <a:ea typeface="+mn-ea"/>
                      <a:cs typeface="+mn-cs"/>
                    </a:endParaRPr>
                  </a:p>
                </c:rich>
              </c:tx>
              <c:spPr/>
              <c:showVal val="1"/>
            </c:dLbl>
            <c:dLbl>
              <c:idx val="1"/>
              <c:layout>
                <c:manualLayout>
                  <c:x val="-0.21730004503336572"/>
                  <c:y val="1.7596262440940352E-3"/>
                </c:manualLayout>
              </c:layout>
              <c:tx>
                <c:rich>
                  <a:bodyPr/>
                  <a:lstStyle/>
                  <a:p>
                    <a:pPr algn="ctr">
                      <a:defRPr lang="en-ZA" sz="1200" b="1" i="0" u="none" strike="noStrike" kern="1200" baseline="0" dirty="0">
                        <a:solidFill>
                          <a:prstClr val="black"/>
                        </a:solidFill>
                        <a:latin typeface="Arial" panose="020B0604020202020204" pitchFamily="34" charset="0"/>
                        <a:ea typeface="+mn-ea"/>
                        <a:cs typeface="Arial" panose="020B0604020202020204" pitchFamily="34" charset="0"/>
                      </a:defRPr>
                    </a:pPr>
                    <a:r>
                      <a:rPr lang="en-US" sz="1200" b="1" i="0" u="none" strike="noStrike" kern="1200" baseline="0" dirty="0" smtClean="0">
                        <a:solidFill>
                          <a:prstClr val="black"/>
                        </a:solidFill>
                        <a:latin typeface="Arial" panose="020B0604020202020204" pitchFamily="34" charset="0"/>
                        <a:ea typeface="+mn-ea"/>
                        <a:cs typeface="Arial" panose="020B0604020202020204" pitchFamily="34" charset="0"/>
                      </a:rPr>
                      <a:t>EC,GP,KZN,LP,MP,NW,WC</a:t>
                    </a:r>
                    <a:endParaRPr lang="en-ZA" sz="800" b="1" i="0" u="none" strike="noStrike" kern="1200" baseline="0" dirty="0">
                      <a:solidFill>
                        <a:prstClr val="black"/>
                      </a:solidFill>
                      <a:latin typeface="Arial Narrow" pitchFamily="34" charset="0"/>
                      <a:ea typeface="+mn-ea"/>
                      <a:cs typeface="+mn-cs"/>
                    </a:endParaRPr>
                  </a:p>
                </c:rich>
              </c:tx>
              <c:spPr/>
              <c:showVal val="1"/>
            </c:dLbl>
            <c:dLbl>
              <c:idx val="2"/>
              <c:layout>
                <c:manualLayout>
                  <c:x val="-0.19650281799697047"/>
                  <c:y val="6.0695129355411792E-3"/>
                </c:manualLayout>
              </c:layout>
              <c:tx>
                <c:rich>
                  <a:bodyPr/>
                  <a:lstStyle/>
                  <a:p>
                    <a:pPr algn="ctr">
                      <a:defRPr lang="en-ZA" sz="1200" b="1" i="0" u="none" strike="noStrike" kern="1200" baseline="0" dirty="0">
                        <a:solidFill>
                          <a:prstClr val="black"/>
                        </a:solidFill>
                        <a:latin typeface="Arial" panose="020B0604020202020204" pitchFamily="34" charset="0"/>
                        <a:ea typeface="+mn-ea"/>
                        <a:cs typeface="Arial" panose="020B0604020202020204" pitchFamily="34" charset="0"/>
                      </a:defRPr>
                    </a:pPr>
                    <a:r>
                      <a:rPr lang="en-ZA" sz="1200" b="1" i="0" u="none" strike="noStrike" kern="1200" baseline="0" dirty="0" smtClean="0">
                        <a:solidFill>
                          <a:prstClr val="black"/>
                        </a:solidFill>
                        <a:latin typeface="Arial" panose="020B0604020202020204" pitchFamily="34" charset="0"/>
                        <a:ea typeface="+mn-ea"/>
                        <a:cs typeface="Arial" panose="020B0604020202020204" pitchFamily="34" charset="0"/>
                      </a:rPr>
                      <a:t>EC,GP,KZN,LP,MP,</a:t>
                    </a:r>
                  </a:p>
                  <a:p>
                    <a:pPr algn="ctr">
                      <a:defRPr lang="en-ZA" sz="1200" b="1" i="0" u="none" strike="noStrike" kern="1200" baseline="0" dirty="0">
                        <a:solidFill>
                          <a:prstClr val="black"/>
                        </a:solidFill>
                        <a:latin typeface="Arial" panose="020B0604020202020204" pitchFamily="34" charset="0"/>
                        <a:ea typeface="+mn-ea"/>
                        <a:cs typeface="Arial" panose="020B0604020202020204" pitchFamily="34" charset="0"/>
                      </a:defRPr>
                    </a:pPr>
                    <a:r>
                      <a:rPr lang="en-ZA" sz="1200" b="1" i="0" u="none" strike="noStrike" kern="1200" baseline="0" dirty="0" smtClean="0">
                        <a:solidFill>
                          <a:prstClr val="black"/>
                        </a:solidFill>
                        <a:latin typeface="Arial" panose="020B0604020202020204" pitchFamily="34" charset="0"/>
                        <a:ea typeface="+mn-ea"/>
                        <a:cs typeface="Arial" panose="020B0604020202020204" pitchFamily="34" charset="0"/>
                      </a:rPr>
                      <a:t>NW,WC</a:t>
                    </a:r>
                    <a:endParaRPr lang="en-ZA" sz="1000" b="1" i="0" u="none" strike="noStrike" kern="1200" baseline="0" dirty="0">
                      <a:solidFill>
                        <a:prstClr val="black"/>
                      </a:solidFill>
                      <a:latin typeface="Arial Narrow" pitchFamily="34" charset="0"/>
                      <a:ea typeface="+mn-ea"/>
                      <a:cs typeface="+mn-cs"/>
                    </a:endParaRPr>
                  </a:p>
                </c:rich>
              </c:tx>
              <c:spPr/>
              <c:showVal val="1"/>
            </c:dLbl>
            <c:dLbl>
              <c:idx val="3"/>
              <c:layout>
                <c:manualLayout>
                  <c:x val="-0.23182999222150957"/>
                  <c:y val="6.37511647258668E-4"/>
                </c:manualLayout>
              </c:layout>
              <c:tx>
                <c:rich>
                  <a:bodyPr/>
                  <a:lstStyle/>
                  <a:p>
                    <a:r>
                      <a:rPr lang="en-US" sz="1200" b="1" i="0" baseline="0" dirty="0" smtClean="0">
                        <a:effectLst/>
                        <a:latin typeface="Arial" panose="020B0604020202020204" pitchFamily="34" charset="0"/>
                        <a:cs typeface="Arial" panose="020B0604020202020204" pitchFamily="34" charset="0"/>
                      </a:rPr>
                      <a:t>EC, FS, GP, KZN, LP, MP, NC,NW,WC</a:t>
                    </a:r>
                    <a:endParaRPr lang="en-ZA" sz="1000" dirty="0">
                      <a:effectLst/>
                    </a:endParaRPr>
                  </a:p>
                </c:rich>
              </c:tx>
              <c:showVal val="1"/>
            </c:dLbl>
            <c:txPr>
              <a:bodyPr/>
              <a:lstStyle/>
              <a:p>
                <a:pPr algn="ctr">
                  <a:defRPr lang="en-ZA"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Val val="1"/>
          </c:dLbls>
          <c:cat>
            <c:strRef>
              <c:f>Sheet1!$A$2:$A$5</c:f>
              <c:strCache>
                <c:ptCount val="4"/>
                <c:pt idx="0">
                  <c:v>Pharmaceutical systems were not always used due to poor connectivity and slow system response times.</c:v>
                </c:pt>
                <c:pt idx="1">
                  <c:v>Trend analysis was not undertaken at the facilities, to optimally manage pharmaceuticals.</c:v>
                </c:pt>
                <c:pt idx="2">
                  <c:v>Not all modules within the systems were used.</c:v>
                </c:pt>
                <c:pt idx="3">
                  <c:v>Pharmaceutical systems were not integrated among pharmacies, the depot and the hospitals.</c:v>
                </c:pt>
              </c:strCache>
            </c:strRef>
          </c:cat>
          <c:val>
            <c:numRef>
              <c:f>Sheet1!$C$2:$C$5</c:f>
              <c:numCache>
                <c:formatCode>0%</c:formatCode>
                <c:ptCount val="4"/>
                <c:pt idx="0">
                  <c:v>0</c:v>
                </c:pt>
                <c:pt idx="1">
                  <c:v>0</c:v>
                </c:pt>
                <c:pt idx="2">
                  <c:v>0</c:v>
                </c:pt>
                <c:pt idx="3">
                  <c:v>0</c:v>
                </c:pt>
              </c:numCache>
            </c:numRef>
          </c:val>
        </c:ser>
        <c:ser>
          <c:idx val="2"/>
          <c:order val="2"/>
          <c:tx>
            <c:strRef>
              <c:f>Sheet1!$D$1</c:f>
              <c:strCache>
                <c:ptCount val="1"/>
                <c:pt idx="0">
                  <c:v>No finding</c:v>
                </c:pt>
              </c:strCache>
            </c:strRef>
          </c:tx>
          <c:spPr>
            <a:solidFill>
              <a:srgbClr val="97E59E"/>
            </a:solidFill>
          </c:spPr>
          <c:dLbls>
            <c:dLbl>
              <c:idx val="0"/>
              <c:layout/>
              <c:tx>
                <c:rich>
                  <a:bodyPr/>
                  <a:lstStyle/>
                  <a:p>
                    <a:r>
                      <a:rPr lang="en-ZA" sz="1200" b="1" i="0" u="none" strike="noStrike" kern="1200" baseline="0" dirty="0" smtClean="0">
                        <a:solidFill>
                          <a:prstClr val="black"/>
                        </a:solidFill>
                        <a:latin typeface="Arial" panose="020B0604020202020204" pitchFamily="34" charset="0"/>
                        <a:ea typeface="+mn-ea"/>
                        <a:cs typeface="Arial" panose="020B0604020202020204" pitchFamily="34" charset="0"/>
                      </a:rPr>
                      <a:t>FS,NC,WC</a:t>
                    </a:r>
                    <a:endParaRPr lang="en-US" dirty="0"/>
                  </a:p>
                </c:rich>
              </c:tx>
              <c:showVal val="1"/>
            </c:dLbl>
            <c:dLbl>
              <c:idx val="1"/>
              <c:layout/>
              <c:tx>
                <c:rich>
                  <a:bodyPr/>
                  <a:lstStyle/>
                  <a:p>
                    <a:r>
                      <a:rPr lang="en-ZA" sz="1200" b="1" i="0" u="none" strike="noStrike" kern="1200" baseline="0">
                        <a:solidFill>
                          <a:prstClr val="black"/>
                        </a:solidFill>
                        <a:latin typeface="Arial" panose="020B0604020202020204" pitchFamily="34" charset="0"/>
                        <a:ea typeface="+mn-ea"/>
                        <a:cs typeface="Arial" panose="020B0604020202020204" pitchFamily="34" charset="0"/>
                      </a:rPr>
                      <a:t>FS, NC</a:t>
                    </a:r>
                    <a:endParaRPr lang="en-ZA" dirty="0">
                      <a:effectLst/>
                    </a:endParaRPr>
                  </a:p>
                </c:rich>
              </c:tx>
              <c:showVal val="1"/>
            </c:dLbl>
            <c:dLbl>
              <c:idx val="2"/>
              <c:layout/>
              <c:tx>
                <c:rich>
                  <a:bodyPr/>
                  <a:lstStyle/>
                  <a:p>
                    <a:r>
                      <a:rPr lang="en-ZA" sz="1200" b="1" i="0" u="none" strike="noStrike" kern="1200" baseline="0">
                        <a:solidFill>
                          <a:prstClr val="black"/>
                        </a:solidFill>
                        <a:latin typeface="Arial" panose="020B0604020202020204" pitchFamily="34" charset="0"/>
                        <a:ea typeface="+mn-ea"/>
                        <a:cs typeface="Arial" panose="020B0604020202020204" pitchFamily="34" charset="0"/>
                      </a:rPr>
                      <a:t>FS, NC</a:t>
                    </a:r>
                    <a:endParaRPr lang="en-US" dirty="0"/>
                  </a:p>
                </c:rich>
              </c:tx>
              <c:showVal val="1"/>
            </c:dLbl>
            <c:dLbl>
              <c:idx val="3"/>
              <c:delete val="1"/>
            </c:dLbl>
            <c:txPr>
              <a:bodyPr/>
              <a:lstStyle/>
              <a:p>
                <a:pPr algn="ctr">
                  <a:defRPr lang="en-ZA"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Val val="1"/>
          </c:dLbls>
          <c:cat>
            <c:strRef>
              <c:f>Sheet1!$A$2:$A$5</c:f>
              <c:strCache>
                <c:ptCount val="4"/>
                <c:pt idx="0">
                  <c:v>Pharmaceutical systems were not always used due to poor connectivity and slow system response times.</c:v>
                </c:pt>
                <c:pt idx="1">
                  <c:v>Trend analysis was not undertaken at the facilities, to optimally manage pharmaceuticals.</c:v>
                </c:pt>
                <c:pt idx="2">
                  <c:v>Not all modules within the systems were used.</c:v>
                </c:pt>
                <c:pt idx="3">
                  <c:v>Pharmaceutical systems were not integrated among pharmacies, the depot and the hospitals.</c:v>
                </c:pt>
              </c:strCache>
            </c:strRef>
          </c:cat>
          <c:val>
            <c:numRef>
              <c:f>Sheet1!$D$2:$D$5</c:f>
              <c:numCache>
                <c:formatCode>0%</c:formatCode>
                <c:ptCount val="4"/>
                <c:pt idx="0">
                  <c:v>0.33000000000000007</c:v>
                </c:pt>
                <c:pt idx="1">
                  <c:v>0.22</c:v>
                </c:pt>
                <c:pt idx="2">
                  <c:v>0.22</c:v>
                </c:pt>
                <c:pt idx="3">
                  <c:v>0</c:v>
                </c:pt>
              </c:numCache>
            </c:numRef>
          </c:val>
        </c:ser>
        <c:dLbls>
          <c:showVal val="1"/>
        </c:dLbls>
        <c:gapWidth val="50"/>
        <c:overlap val="100"/>
        <c:axId val="112730496"/>
        <c:axId val="112732032"/>
      </c:barChart>
      <c:catAx>
        <c:axId val="112730496"/>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112732032"/>
        <c:crosses val="autoZero"/>
        <c:auto val="1"/>
        <c:lblAlgn val="ctr"/>
        <c:lblOffset val="100"/>
      </c:catAx>
      <c:valAx>
        <c:axId val="112732032"/>
        <c:scaling>
          <c:orientation val="minMax"/>
          <c:max val="1"/>
          <c:min val="0"/>
        </c:scaling>
        <c:delete val="1"/>
        <c:axPos val="b"/>
        <c:numFmt formatCode="0%" sourceLinked="1"/>
        <c:tickLblPos val="none"/>
        <c:crossAx val="112730496"/>
        <c:crosses val="autoZero"/>
        <c:crossBetween val="between"/>
      </c:valAx>
    </c:plotArea>
    <c:plotVisOnly val="1"/>
    <c:dispBlanksAs val="gap"/>
  </c:chart>
  <c:txPr>
    <a:bodyPr/>
    <a:lstStyle/>
    <a:p>
      <a:pPr>
        <a:defRPr sz="1800" b="1">
          <a:latin typeface="Arial Narrow" pitchFamily="34"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91797695100386"/>
          <c:y val="5.2028075311607025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delete val="1"/>
            </c:dLbl>
            <c:dLbl>
              <c:idx val="1"/>
              <c:delete val="1"/>
            </c:dLbl>
            <c:dLbl>
              <c:idx val="2"/>
              <c:delete val="1"/>
            </c:dLbl>
            <c:dLbl>
              <c:idx val="3"/>
              <c:layout>
                <c:manualLayout>
                  <c:x val="4.7657085650926301E-2"/>
                  <c:y val="-0.17597974335150679"/>
                </c:manualLayout>
              </c:layout>
              <c:tx>
                <c:rich>
                  <a:bodyPr/>
                  <a:lstStyle/>
                  <a:p>
                    <a:r>
                      <a:rPr lang="en-US" sz="1200" smtClean="0"/>
                      <a:t>NC,</a:t>
                    </a:r>
                    <a:r>
                      <a:rPr lang="en-US" sz="1200" baseline="0" smtClean="0"/>
                      <a:t> NW</a:t>
                    </a:r>
                    <a:endParaRPr lang="en-US"/>
                  </a:p>
                </c:rich>
              </c:tx>
              <c:showVal val="1"/>
            </c:dLbl>
            <c:dLbl>
              <c:idx val="4"/>
              <c:delete val="1"/>
            </c:dLbl>
            <c:txPr>
              <a:bodyPr/>
              <a:lstStyle/>
              <a:p>
                <a:pPr>
                  <a:defRPr sz="1200"/>
                </a:pPr>
                <a:endParaRPr lang="en-US"/>
              </a:p>
            </c:txPr>
            <c:showVal val="1"/>
          </c:dLbls>
          <c:cat>
            <c:strRef>
              <c:f>Sheet1!$A$2:$A$6</c:f>
              <c:strCache>
                <c:ptCount val="5"/>
                <c:pt idx="0">
                  <c:v>Weaknesses in internal control processes were noted with the management, removal and disposal of healthcare waste</c:v>
                </c:pt>
                <c:pt idx="1">
                  <c:v>Written policies and procedures are in place but these were not adequately implemented</c:v>
                </c:pt>
                <c:pt idx="2">
                  <c:v>Approved written policies and procedures for the appropriate disposal of healthcare waste not in place</c:v>
                </c:pt>
                <c:pt idx="3">
                  <c:v>The action plan was prepared, however the plan  was not reviewed and/ or monitored on a regular basis</c:v>
                </c:pt>
                <c:pt idx="4">
                  <c:v>An action plan was not prepared to address prior year findings on healthcare waste management</c:v>
                </c:pt>
              </c:strCache>
            </c:strRef>
          </c:cat>
          <c:val>
            <c:numRef>
              <c:f>Sheet1!$B$2:$B$6</c:f>
              <c:numCache>
                <c:formatCode>0%</c:formatCode>
                <c:ptCount val="5"/>
                <c:pt idx="0">
                  <c:v>0.9</c:v>
                </c:pt>
                <c:pt idx="1">
                  <c:v>0</c:v>
                </c:pt>
                <c:pt idx="2">
                  <c:v>0</c:v>
                </c:pt>
                <c:pt idx="3">
                  <c:v>0</c:v>
                </c:pt>
                <c:pt idx="4">
                  <c:v>0.22</c:v>
                </c:pt>
              </c:numCache>
            </c:numRef>
          </c:val>
        </c:ser>
        <c:ser>
          <c:idx val="1"/>
          <c:order val="1"/>
          <c:tx>
            <c:strRef>
              <c:f>Sheet1!$C$1</c:f>
              <c:strCache>
                <c:ptCount val="1"/>
                <c:pt idx="0">
                  <c:v>New finding- new procedure</c:v>
                </c:pt>
              </c:strCache>
            </c:strRef>
          </c:tx>
          <c:spPr>
            <a:solidFill>
              <a:srgbClr val="1F497D">
                <a:lumMod val="20000"/>
                <a:lumOff val="80000"/>
              </a:srgbClr>
            </a:solidFill>
          </c:spPr>
          <c:dPt>
            <c:idx val="3"/>
            <c:spPr>
              <a:solidFill>
                <a:srgbClr val="F79646">
                  <a:lumMod val="60000"/>
                  <a:lumOff val="40000"/>
                </a:srgbClr>
              </a:solidFill>
            </c:spPr>
          </c:dPt>
          <c:dLbls>
            <c:dLbl>
              <c:idx val="0"/>
              <c:delete val="1"/>
            </c:dLbl>
            <c:dLbl>
              <c:idx val="1"/>
              <c:delete val="1"/>
            </c:dLbl>
            <c:dLbl>
              <c:idx val="2"/>
              <c:layout>
                <c:manualLayout>
                  <c:x val="0.29215849235887736"/>
                  <c:y val="0.17254527286433044"/>
                </c:manualLayout>
              </c:layout>
              <c:tx>
                <c:rich>
                  <a:bodyPr/>
                  <a:lstStyle/>
                  <a:p>
                    <a:r>
                      <a:rPr lang="en-US" sz="1200" dirty="0" smtClean="0"/>
                      <a:t>NC,NW</a:t>
                    </a:r>
                    <a:endParaRPr lang="en-US" dirty="0"/>
                  </a:p>
                </c:rich>
              </c:tx>
              <c:showVal val="1"/>
            </c:dLbl>
            <c:dLbl>
              <c:idx val="3"/>
              <c:delete val="1"/>
            </c:dLbl>
            <c:dLbl>
              <c:idx val="4"/>
              <c:delete val="1"/>
            </c:dLbl>
            <c:txPr>
              <a:bodyPr/>
              <a:lstStyle/>
              <a:p>
                <a:pPr>
                  <a:defRPr sz="1200"/>
                </a:pPr>
                <a:endParaRPr lang="en-US"/>
              </a:p>
            </c:txPr>
            <c:showVal val="1"/>
          </c:dLbls>
          <c:cat>
            <c:strRef>
              <c:f>Sheet1!$A$2:$A$6</c:f>
              <c:strCache>
                <c:ptCount val="5"/>
                <c:pt idx="0">
                  <c:v>Weaknesses in internal control processes were noted with the management, removal and disposal of healthcare waste</c:v>
                </c:pt>
                <c:pt idx="1">
                  <c:v>Written policies and procedures are in place but these were not adequately implemented</c:v>
                </c:pt>
                <c:pt idx="2">
                  <c:v>Approved written policies and procedures for the appropriate disposal of healthcare waste not in place</c:v>
                </c:pt>
                <c:pt idx="3">
                  <c:v>The action plan was prepared, however the plan  was not reviewed and/ or monitored on a regular basis</c:v>
                </c:pt>
                <c:pt idx="4">
                  <c:v>An action plan was not prepared to address prior year findings on healthcare waste management</c:v>
                </c:pt>
              </c:strCache>
            </c:strRef>
          </c:cat>
          <c:val>
            <c:numRef>
              <c:f>Sheet1!$C$2:$C$6</c:f>
              <c:numCache>
                <c:formatCode>0%</c:formatCode>
                <c:ptCount val="5"/>
                <c:pt idx="0">
                  <c:v>0</c:v>
                </c:pt>
                <c:pt idx="1">
                  <c:v>0.60000000000000009</c:v>
                </c:pt>
                <c:pt idx="2">
                  <c:v>0.2</c:v>
                </c:pt>
                <c:pt idx="3">
                  <c:v>0.56000000000000005</c:v>
                </c:pt>
                <c:pt idx="4">
                  <c:v>0</c:v>
                </c:pt>
              </c:numCache>
            </c:numRef>
          </c:val>
        </c:ser>
        <c:ser>
          <c:idx val="2"/>
          <c:order val="2"/>
          <c:tx>
            <c:strRef>
              <c:f>Sheet1!$D$1</c:f>
              <c:strCache>
                <c:ptCount val="1"/>
                <c:pt idx="0">
                  <c:v>New</c:v>
                </c:pt>
              </c:strCache>
            </c:strRef>
          </c:tx>
          <c:spPr>
            <a:solidFill>
              <a:srgbClr val="94E49C"/>
            </a:solidFill>
          </c:spPr>
          <c:dPt>
            <c:idx val="1"/>
            <c:spPr>
              <a:solidFill>
                <a:srgbClr val="E19BDE"/>
              </a:solidFill>
            </c:spPr>
          </c:dPt>
          <c:dPt>
            <c:idx val="2"/>
            <c:spPr>
              <a:solidFill>
                <a:srgbClr val="E19BDE"/>
              </a:solidFill>
            </c:spPr>
          </c:dPt>
          <c:dPt>
            <c:idx val="3"/>
            <c:spPr>
              <a:solidFill>
                <a:srgbClr val="FFE89F"/>
              </a:solidFill>
            </c:spPr>
          </c:dPt>
          <c:dPt>
            <c:idx val="4"/>
            <c:spPr>
              <a:solidFill>
                <a:srgbClr val="FFE89F"/>
              </a:solidFill>
            </c:spPr>
          </c:dPt>
          <c:dLbls>
            <c:dLbl>
              <c:idx val="0"/>
              <c:delete val="1"/>
            </c:dLbl>
            <c:dLbl>
              <c:idx val="1"/>
              <c:delete val="1"/>
            </c:dLbl>
            <c:dLbl>
              <c:idx val="2"/>
              <c:layout>
                <c:manualLayout>
                  <c:x val="-4.9729132853140484E-2"/>
                  <c:y val="5.5659765440106588E-3"/>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r>
                      <a:rPr lang="en-US" sz="1200" b="1" i="0" baseline="0" dirty="0" smtClean="0">
                        <a:effectLst/>
                      </a:rPr>
                      <a:t>NC,NW</a:t>
                    </a:r>
                    <a:endParaRPr lang="en-ZA" sz="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dirty="0"/>
                  </a:p>
                </c:rich>
              </c:tx>
              <c:spPr/>
              <c:showVal val="1"/>
            </c:dLbl>
            <c:dLbl>
              <c:idx val="3"/>
              <c:layout>
                <c:manualLayout>
                  <c:x val="0.1402826533429137"/>
                  <c:y val="0.34787353400066623"/>
                </c:manualLayout>
              </c:layout>
              <c:tx>
                <c:rich>
                  <a:bodyPr/>
                  <a:lstStyle/>
                  <a:p>
                    <a:r>
                      <a:rPr lang="en-US" sz="1200" b="1" i="0" baseline="0" dirty="0" smtClean="0">
                        <a:effectLst/>
                      </a:rPr>
                      <a:t>EC,KZN</a:t>
                    </a:r>
                    <a:endParaRPr lang="en-ZA" sz="1100" dirty="0">
                      <a:effectLst/>
                    </a:endParaRPr>
                  </a:p>
                </c:rich>
              </c:tx>
              <c:showVal val="1"/>
            </c:dLbl>
            <c:dLbl>
              <c:idx val="4"/>
              <c:layout>
                <c:manualLayout>
                  <c:x val="-2.0720472022141864E-3"/>
                  <c:y val="-2.7829882720053303E-3"/>
                </c:manualLayout>
              </c:layout>
              <c:tx>
                <c:rich>
                  <a:bodyPr/>
                  <a:lstStyle/>
                  <a:p>
                    <a:r>
                      <a:rPr lang="en-US" sz="1200" b="1" i="0" baseline="0" dirty="0" smtClean="0">
                        <a:effectLst/>
                        <a:latin typeface="Arial Narrow" panose="020B0606020202030204" pitchFamily="34" charset="0"/>
                      </a:rPr>
                      <a:t>FS,GP,MP</a:t>
                    </a:r>
                    <a:endParaRPr lang="en-ZA" sz="1100" dirty="0">
                      <a:effectLst/>
                      <a:latin typeface="Arial Narrow" panose="020B0606020202030204" pitchFamily="34" charset="0"/>
                    </a:endParaRPr>
                  </a:p>
                </c:rich>
              </c:tx>
              <c:showVal val="1"/>
            </c:dLbl>
            <c:txPr>
              <a:bodyPr/>
              <a:lstStyle/>
              <a:p>
                <a:pPr>
                  <a:defRPr sz="1200"/>
                </a:pPr>
                <a:endParaRPr lang="en-US"/>
              </a:p>
            </c:txPr>
            <c:showVal val="1"/>
          </c:dLbls>
          <c:cat>
            <c:strRef>
              <c:f>Sheet1!$A$2:$A$6</c:f>
              <c:strCache>
                <c:ptCount val="5"/>
                <c:pt idx="0">
                  <c:v>Weaknesses in internal control processes were noted with the management, removal and disposal of healthcare waste</c:v>
                </c:pt>
                <c:pt idx="1">
                  <c:v>Written policies and procedures are in place but these were not adequately implemented</c:v>
                </c:pt>
                <c:pt idx="2">
                  <c:v>Approved written policies and procedures for the appropriate disposal of healthcare waste not in place</c:v>
                </c:pt>
                <c:pt idx="3">
                  <c:v>The action plan was prepared, however the plan  was not reviewed and/ or monitored on a regular basis</c:v>
                </c:pt>
                <c:pt idx="4">
                  <c:v>An action plan was not prepared to address prior year findings on healthcare waste management</c:v>
                </c:pt>
              </c:strCache>
            </c:strRef>
          </c:cat>
          <c:val>
            <c:numRef>
              <c:f>Sheet1!$D$2:$D$6</c:f>
              <c:numCache>
                <c:formatCode>0%</c:formatCode>
                <c:ptCount val="5"/>
                <c:pt idx="0">
                  <c:v>0</c:v>
                </c:pt>
                <c:pt idx="1">
                  <c:v>0.2</c:v>
                </c:pt>
                <c:pt idx="2">
                  <c:v>0</c:v>
                </c:pt>
                <c:pt idx="3">
                  <c:v>0.11</c:v>
                </c:pt>
                <c:pt idx="4">
                  <c:v>0.33000000000000007</c:v>
                </c:pt>
              </c:numCache>
            </c:numRef>
          </c:val>
        </c:ser>
        <c:ser>
          <c:idx val="3"/>
          <c:order val="3"/>
          <c:tx>
            <c:strRef>
              <c:f>Sheet1!$E$1</c:f>
              <c:strCache>
                <c:ptCount val="1"/>
                <c:pt idx="0">
                  <c:v>No finding</c:v>
                </c:pt>
              </c:strCache>
            </c:strRef>
          </c:tx>
          <c:spPr>
            <a:solidFill>
              <a:srgbClr val="FFE89F"/>
            </a:solidFill>
          </c:spPr>
          <c:dPt>
            <c:idx val="0"/>
          </c:dPt>
          <c:dPt>
            <c:idx val="1"/>
            <c:spPr>
              <a:solidFill>
                <a:srgbClr val="94E49C"/>
              </a:solidFill>
            </c:spPr>
          </c:dPt>
          <c:dPt>
            <c:idx val="2"/>
            <c:spPr>
              <a:solidFill>
                <a:srgbClr val="94E49C"/>
              </a:solidFill>
            </c:spPr>
          </c:dPt>
          <c:dPt>
            <c:idx val="3"/>
            <c:spPr>
              <a:solidFill>
                <a:srgbClr val="94E49C"/>
              </a:solidFill>
            </c:spPr>
          </c:dPt>
          <c:dPt>
            <c:idx val="4"/>
            <c:spPr>
              <a:solidFill>
                <a:srgbClr val="94E49C"/>
              </a:solidFill>
            </c:spPr>
          </c:dPt>
          <c:dLbls>
            <c:dLbl>
              <c:idx val="0"/>
              <c:layout>
                <c:manualLayout>
                  <c:x val="2.5184346939667859E-3"/>
                  <c:y val="5.5659765440106588E-3"/>
                </c:manualLayout>
              </c:layout>
              <c:tx>
                <c:rich>
                  <a:bodyPr/>
                  <a:lstStyle/>
                  <a:p>
                    <a:r>
                      <a:rPr lang="en-US" sz="1200" smtClean="0"/>
                      <a:t>WC</a:t>
                    </a:r>
                    <a:endParaRPr lang="en-US"/>
                  </a:p>
                </c:rich>
              </c:tx>
              <c:showVal val="1"/>
            </c:dLbl>
            <c:dLbl>
              <c:idx val="1"/>
              <c:delete val="1"/>
            </c:dLbl>
            <c:dLbl>
              <c:idx val="2"/>
              <c:delete val="1"/>
            </c:dLbl>
            <c:dLbl>
              <c:idx val="3"/>
              <c:delete val="1"/>
            </c:dLbl>
            <c:dLbl>
              <c:idx val="4"/>
              <c:layout/>
              <c:tx>
                <c:rich>
                  <a:bodyPr/>
                  <a:lstStyle/>
                  <a:p>
                    <a:r>
                      <a:rPr lang="en-US" sz="1200" smtClean="0"/>
                      <a:t>EC,KZN,LP,WC</a:t>
                    </a:r>
                    <a:endParaRPr lang="en-US"/>
                  </a:p>
                </c:rich>
              </c:tx>
              <c:showVal val="1"/>
            </c:dLbl>
            <c:txPr>
              <a:bodyPr/>
              <a:lstStyle/>
              <a:p>
                <a:pPr>
                  <a:defRPr sz="1200"/>
                </a:pPr>
                <a:endParaRPr lang="en-US"/>
              </a:p>
            </c:txPr>
            <c:showVal val="1"/>
          </c:dLbls>
          <c:cat>
            <c:strRef>
              <c:f>Sheet1!$A$2:$A$6</c:f>
              <c:strCache>
                <c:ptCount val="5"/>
                <c:pt idx="0">
                  <c:v>Weaknesses in internal control processes were noted with the management, removal and disposal of healthcare waste</c:v>
                </c:pt>
                <c:pt idx="1">
                  <c:v>Written policies and procedures are in place but these were not adequately implemented</c:v>
                </c:pt>
                <c:pt idx="2">
                  <c:v>Approved written policies and procedures for the appropriate disposal of healthcare waste not in place</c:v>
                </c:pt>
                <c:pt idx="3">
                  <c:v>The action plan was prepared, however the plan  was not reviewed and/ or monitored on a regular basis</c:v>
                </c:pt>
                <c:pt idx="4">
                  <c:v>An action plan was not prepared to address prior year findings on healthcare waste management</c:v>
                </c:pt>
              </c:strCache>
            </c:strRef>
          </c:cat>
          <c:val>
            <c:numRef>
              <c:f>Sheet1!$E$2:$E$6</c:f>
              <c:numCache>
                <c:formatCode>0%</c:formatCode>
                <c:ptCount val="5"/>
                <c:pt idx="0">
                  <c:v>0.1</c:v>
                </c:pt>
                <c:pt idx="1">
                  <c:v>0.2</c:v>
                </c:pt>
                <c:pt idx="2">
                  <c:v>0.8</c:v>
                </c:pt>
                <c:pt idx="3">
                  <c:v>0.33000000000000007</c:v>
                </c:pt>
                <c:pt idx="4">
                  <c:v>0.45</c:v>
                </c:pt>
              </c:numCache>
            </c:numRef>
          </c:val>
        </c:ser>
        <c:dLbls>
          <c:showVal val="1"/>
        </c:dLbls>
        <c:gapWidth val="50"/>
        <c:overlap val="100"/>
        <c:axId val="113036288"/>
        <c:axId val="114098944"/>
      </c:barChart>
      <c:catAx>
        <c:axId val="113036288"/>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114098944"/>
        <c:crosses val="autoZero"/>
        <c:auto val="1"/>
        <c:lblAlgn val="ctr"/>
        <c:lblOffset val="100"/>
      </c:catAx>
      <c:valAx>
        <c:axId val="114098944"/>
        <c:scaling>
          <c:orientation val="minMax"/>
          <c:max val="1"/>
          <c:min val="0"/>
        </c:scaling>
        <c:delete val="1"/>
        <c:axPos val="b"/>
        <c:numFmt formatCode="0%" sourceLinked="1"/>
        <c:tickLblPos val="none"/>
        <c:crossAx val="113036288"/>
        <c:crosses val="autoZero"/>
        <c:crossBetween val="between"/>
      </c:valAx>
    </c:plotArea>
    <c:plotVisOnly val="1"/>
    <c:dispBlanksAs val="gap"/>
  </c:chart>
  <c:txPr>
    <a:bodyPr/>
    <a:lstStyle/>
    <a:p>
      <a:pPr>
        <a:defRPr sz="1800" b="1">
          <a:latin typeface="Arial Narrow" pitchFamily="34" charset="0"/>
        </a:defRPr>
      </a:pPr>
      <a:endParaRPr lang="en-US"/>
    </a:p>
  </c:tx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delete val="1"/>
            </c:dLbl>
            <c:dLbl>
              <c:idx val="1"/>
              <c:delete val="1"/>
            </c:dLbl>
            <c:dLbl>
              <c:idx val="2"/>
              <c:layout>
                <c:manualLayout>
                  <c:x val="4.9729132853140408E-2"/>
                  <c:y val="-0.17862179974802422"/>
                </c:manualLayout>
              </c:layout>
              <c:tx>
                <c:rich>
                  <a:bodyPr/>
                  <a:lstStyle/>
                  <a:p>
                    <a:pPr>
                      <a:defRPr sz="1200"/>
                    </a:pPr>
                    <a:r>
                      <a:rPr lang="en-US" sz="1200" smtClean="0"/>
                      <a:t>FS,MP</a:t>
                    </a:r>
                    <a:endParaRPr lang="en-US" sz="1200"/>
                  </a:p>
                </c:rich>
              </c:tx>
              <c:spPr/>
              <c:showVal val="1"/>
            </c:dLbl>
            <c:dLbl>
              <c:idx val="3"/>
              <c:layout>
                <c:manualLayout>
                  <c:x val="0"/>
                  <c:y val="-0.1746651196560049"/>
                </c:manualLayout>
              </c:layout>
              <c:tx>
                <c:rich>
                  <a:bodyPr/>
                  <a:lstStyle/>
                  <a:p>
                    <a:pPr>
                      <a:defRPr sz="1200"/>
                    </a:pPr>
                    <a:r>
                      <a:rPr lang="en-US" sz="1200" dirty="0" smtClean="0"/>
                      <a:t>KZN,</a:t>
                    </a:r>
                    <a:r>
                      <a:rPr lang="en-US" sz="1200" baseline="0" dirty="0" smtClean="0"/>
                      <a:t> NW</a:t>
                    </a:r>
                    <a:endParaRPr lang="en-US" sz="1200" dirty="0"/>
                  </a:p>
                </c:rich>
              </c:tx>
              <c:spPr/>
              <c:showVal val="1"/>
            </c:dLbl>
            <c:dLbl>
              <c:idx val="4"/>
              <c:delete val="1"/>
            </c:dLbl>
            <c:txPr>
              <a:bodyPr/>
              <a:lstStyle/>
              <a:p>
                <a:pPr>
                  <a:defRPr sz="1100"/>
                </a:pPr>
                <a:endParaRPr lang="en-US"/>
              </a:p>
            </c:txPr>
            <c:showVal val="1"/>
          </c:dLbls>
          <c:cat>
            <c:strRef>
              <c:f>Sheet1!$A$2:$A$6</c:f>
              <c:strCache>
                <c:ptCount val="5"/>
                <c:pt idx="0">
                  <c:v>Health facilities did not obtain proof from the service provider that waste was received at the incinerator or disposal site and disposal was confirmed</c:v>
                </c:pt>
                <c:pt idx="1">
                  <c:v>General waste not separated from healthcare waste which could result in excessive payments to service providers</c:v>
                </c:pt>
                <c:pt idx="2">
                  <c:v>The department did not adhere to clauses in the contracts and/or SLA’s</c:v>
                </c:pt>
                <c:pt idx="3">
                  <c:v>Service provider did not adhere to conditions of contract/SLA's</c:v>
                </c:pt>
                <c:pt idx="4">
                  <c:v>Irregularities were noted with the awarding of contracts to healthcare waste service providers</c:v>
                </c:pt>
              </c:strCache>
            </c:strRef>
          </c:cat>
          <c:val>
            <c:numRef>
              <c:f>Sheet1!$B$2:$B$6</c:f>
              <c:numCache>
                <c:formatCode>0%</c:formatCode>
                <c:ptCount val="5"/>
                <c:pt idx="0">
                  <c:v>0</c:v>
                </c:pt>
                <c:pt idx="1">
                  <c:v>0</c:v>
                </c:pt>
                <c:pt idx="2">
                  <c:v>0</c:v>
                </c:pt>
                <c:pt idx="3">
                  <c:v>0.2</c:v>
                </c:pt>
                <c:pt idx="4">
                  <c:v>0</c:v>
                </c:pt>
              </c:numCache>
            </c:numRef>
          </c:val>
        </c:ser>
        <c:ser>
          <c:idx val="1"/>
          <c:order val="1"/>
          <c:tx>
            <c:strRef>
              <c:f>Sheet1!$C$1</c:f>
              <c:strCache>
                <c:ptCount val="1"/>
                <c:pt idx="0">
                  <c:v>New finding- new procedure</c:v>
                </c:pt>
              </c:strCache>
            </c:strRef>
          </c:tx>
          <c:spPr>
            <a:solidFill>
              <a:srgbClr val="FFE89F"/>
            </a:solidFill>
          </c:spPr>
          <c:dPt>
            <c:idx val="0"/>
            <c:spPr>
              <a:solidFill>
                <a:srgbClr val="1F497D">
                  <a:lumMod val="20000"/>
                  <a:lumOff val="80000"/>
                </a:srgbClr>
              </a:solidFill>
            </c:spPr>
          </c:dPt>
          <c:dPt>
            <c:idx val="1"/>
            <c:spPr>
              <a:solidFill>
                <a:srgbClr val="1F497D">
                  <a:lumMod val="20000"/>
                  <a:lumOff val="80000"/>
                </a:srgbClr>
              </a:solidFill>
            </c:spPr>
          </c:dPt>
          <c:dPt>
            <c:idx val="2"/>
            <c:spPr>
              <a:solidFill>
                <a:srgbClr val="1F497D">
                  <a:lumMod val="20000"/>
                  <a:lumOff val="80000"/>
                </a:srgbClr>
              </a:solidFill>
            </c:spPr>
          </c:dPt>
          <c:dPt>
            <c:idx val="4"/>
            <c:spPr>
              <a:solidFill>
                <a:srgbClr val="4F81BD">
                  <a:lumMod val="20000"/>
                  <a:lumOff val="80000"/>
                </a:srgbClr>
              </a:solidFill>
            </c:spPr>
          </c:dPt>
          <c:dLbls>
            <c:dLbl>
              <c:idx val="0"/>
              <c:layout/>
              <c:tx>
                <c:rich>
                  <a:bodyPr/>
                  <a:lstStyle/>
                  <a:p>
                    <a:r>
                      <a:rPr lang="en-US" sz="1200" dirty="0" smtClean="0"/>
                      <a:t>MP,NW</a:t>
                    </a:r>
                    <a:endParaRPr lang="en-US" dirty="0"/>
                  </a:p>
                </c:rich>
              </c:tx>
              <c:showVal val="1"/>
            </c:dLbl>
            <c:dLbl>
              <c:idx val="1"/>
              <c:layout>
                <c:manualLayout>
                  <c:x val="-2.0720472022141864E-3"/>
                  <c:y val="1.375200798266164E-2"/>
                </c:manualLayout>
              </c:layout>
              <c:tx>
                <c:rich>
                  <a:bodyPr/>
                  <a:lstStyle/>
                  <a:p>
                    <a:r>
                      <a:rPr lang="en-US" sz="1200" dirty="0" smtClean="0"/>
                      <a:t>EC</a:t>
                    </a:r>
                    <a:endParaRPr lang="en-US" dirty="0"/>
                  </a:p>
                </c:rich>
              </c:tx>
              <c:showVal val="1"/>
            </c:dLbl>
            <c:delete val="1"/>
            <c:txPr>
              <a:bodyPr/>
              <a:lstStyle/>
              <a:p>
                <a:pPr>
                  <a:defRPr sz="1200"/>
                </a:pPr>
                <a:endParaRPr lang="en-US"/>
              </a:p>
            </c:txPr>
          </c:dLbls>
          <c:cat>
            <c:strRef>
              <c:f>Sheet1!$A$2:$A$6</c:f>
              <c:strCache>
                <c:ptCount val="5"/>
                <c:pt idx="0">
                  <c:v>Health facilities did not obtain proof from the service provider that waste was received at the incinerator or disposal site and disposal was confirmed</c:v>
                </c:pt>
                <c:pt idx="1">
                  <c:v>General waste not separated from healthcare waste which could result in excessive payments to service providers</c:v>
                </c:pt>
                <c:pt idx="2">
                  <c:v>The department did not adhere to clauses in the contracts and/or SLA’s</c:v>
                </c:pt>
                <c:pt idx="3">
                  <c:v>Service provider did not adhere to conditions of contract/SLA's</c:v>
                </c:pt>
                <c:pt idx="4">
                  <c:v>Irregularities were noted with the awarding of contracts to healthcare waste service providers</c:v>
                </c:pt>
              </c:strCache>
            </c:strRef>
          </c:cat>
          <c:val>
            <c:numRef>
              <c:f>Sheet1!$C$2:$C$6</c:f>
              <c:numCache>
                <c:formatCode>0%</c:formatCode>
                <c:ptCount val="5"/>
                <c:pt idx="0">
                  <c:v>0.2</c:v>
                </c:pt>
                <c:pt idx="1">
                  <c:v>0.1</c:v>
                </c:pt>
                <c:pt idx="2">
                  <c:v>0</c:v>
                </c:pt>
                <c:pt idx="3">
                  <c:v>0</c:v>
                </c:pt>
                <c:pt idx="4">
                  <c:v>0.2</c:v>
                </c:pt>
              </c:numCache>
            </c:numRef>
          </c:val>
        </c:ser>
        <c:ser>
          <c:idx val="2"/>
          <c:order val="2"/>
          <c:tx>
            <c:strRef>
              <c:f>Sheet1!$D$1</c:f>
              <c:strCache>
                <c:ptCount val="1"/>
                <c:pt idx="0">
                  <c:v>New</c:v>
                </c:pt>
              </c:strCache>
            </c:strRef>
          </c:tx>
          <c:spPr>
            <a:solidFill>
              <a:srgbClr val="FFE89F"/>
            </a:solidFill>
          </c:spPr>
          <c:dLbls>
            <c:dLbl>
              <c:idx val="0"/>
              <c:delete val="1"/>
            </c:dLbl>
            <c:dLbl>
              <c:idx val="1"/>
              <c:layout>
                <c:manualLayout>
                  <c:x val="7.8737793684139176E-2"/>
                  <c:y val="-0.1584323360600931"/>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r>
                      <a:rPr lang="en-US" sz="1200" b="1" i="0" baseline="0" dirty="0" smtClean="0">
                        <a:effectLst/>
                      </a:rPr>
                      <a:t>EC,FS,KZN,MP,NW</a:t>
                    </a:r>
                    <a:endParaRPr lang="en-ZA" sz="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dirty="0"/>
                  </a:p>
                </c:rich>
              </c:tx>
              <c:spPr/>
              <c:showVal val="1"/>
            </c:dLbl>
            <c:dLbl>
              <c:idx val="2"/>
              <c:layout>
                <c:manualLayout>
                  <c:x val="3.1080708033212796E-2"/>
                  <c:y val="-0.17862179974802422"/>
                </c:manualLayout>
              </c:layout>
              <c:tx>
                <c:rich>
                  <a:bodyPr/>
                  <a:lstStyle/>
                  <a:p>
                    <a:r>
                      <a:rPr lang="en-US" sz="1200" smtClean="0"/>
                      <a:t>EC,LP</a:t>
                    </a:r>
                    <a:endParaRPr lang="en-US"/>
                  </a:p>
                </c:rich>
              </c:tx>
              <c:showVal val="1"/>
            </c:dLbl>
            <c:dLbl>
              <c:idx val="3"/>
              <c:delete val="1"/>
            </c:dLbl>
            <c:dLbl>
              <c:idx val="4"/>
              <c:delete val="1"/>
            </c:dLbl>
            <c:txPr>
              <a:bodyPr/>
              <a:lstStyle/>
              <a:p>
                <a:pPr>
                  <a:defRPr sz="1200"/>
                </a:pPr>
                <a:endParaRPr lang="en-US"/>
              </a:p>
            </c:txPr>
            <c:showVal val="1"/>
          </c:dLbls>
          <c:cat>
            <c:strRef>
              <c:f>Sheet1!$A$2:$A$6</c:f>
              <c:strCache>
                <c:ptCount val="5"/>
                <c:pt idx="0">
                  <c:v>Health facilities did not obtain proof from the service provider that waste was received at the incinerator or disposal site and disposal was confirmed</c:v>
                </c:pt>
                <c:pt idx="1">
                  <c:v>General waste not separated from healthcare waste which could result in excessive payments to service providers</c:v>
                </c:pt>
                <c:pt idx="2">
                  <c:v>The department did not adhere to clauses in the contracts and/or SLA’s</c:v>
                </c:pt>
                <c:pt idx="3">
                  <c:v>Service provider did not adhere to conditions of contract/SLA's</c:v>
                </c:pt>
                <c:pt idx="4">
                  <c:v>Irregularities were noted with the awarding of contracts to healthcare waste service providers</c:v>
                </c:pt>
              </c:strCache>
            </c:strRef>
          </c:cat>
          <c:val>
            <c:numRef>
              <c:f>Sheet1!$D$2:$D$6</c:f>
              <c:numCache>
                <c:formatCode>0%</c:formatCode>
                <c:ptCount val="5"/>
                <c:pt idx="0">
                  <c:v>0</c:v>
                </c:pt>
                <c:pt idx="1">
                  <c:v>0</c:v>
                </c:pt>
                <c:pt idx="2">
                  <c:v>0.5</c:v>
                </c:pt>
                <c:pt idx="3">
                  <c:v>0.2</c:v>
                </c:pt>
                <c:pt idx="4">
                  <c:v>0</c:v>
                </c:pt>
              </c:numCache>
            </c:numRef>
          </c:val>
        </c:ser>
        <c:ser>
          <c:idx val="3"/>
          <c:order val="3"/>
          <c:tx>
            <c:strRef>
              <c:f>Sheet1!$E$1</c:f>
              <c:strCache>
                <c:ptCount val="1"/>
                <c:pt idx="0">
                  <c:v>No finding</c:v>
                </c:pt>
              </c:strCache>
            </c:strRef>
          </c:tx>
          <c:spPr>
            <a:solidFill>
              <a:srgbClr val="FFE89F"/>
            </a:solidFill>
          </c:spPr>
          <c:dPt>
            <c:idx val="0"/>
            <c:spPr>
              <a:solidFill>
                <a:srgbClr val="94E49C"/>
              </a:solidFill>
            </c:spPr>
          </c:dPt>
          <c:dPt>
            <c:idx val="1"/>
            <c:spPr>
              <a:solidFill>
                <a:srgbClr val="94E49C"/>
              </a:solidFill>
            </c:spPr>
          </c:dPt>
          <c:dPt>
            <c:idx val="2"/>
            <c:spPr>
              <a:solidFill>
                <a:srgbClr val="94E49C"/>
              </a:solidFill>
            </c:spPr>
          </c:dPt>
          <c:dPt>
            <c:idx val="3"/>
            <c:spPr>
              <a:solidFill>
                <a:srgbClr val="94E49C"/>
              </a:solidFill>
            </c:spPr>
          </c:dPt>
          <c:dPt>
            <c:idx val="4"/>
            <c:spPr>
              <a:solidFill>
                <a:srgbClr val="94E49C"/>
              </a:solidFill>
            </c:spPr>
          </c:dPt>
          <c:dLbls>
            <c:dLbl>
              <c:idx val="0"/>
              <c:delete val="1"/>
            </c:dLbl>
            <c:dLbl>
              <c:idx val="1"/>
              <c:layout>
                <c:manualLayout>
                  <c:x val="8.3792120477634638E-2"/>
                  <c:y val="-0.15984299971359009"/>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r>
                      <a:rPr lang="en-US" sz="1200" b="1" i="0" baseline="0" dirty="0" smtClean="0">
                        <a:effectLst/>
                      </a:rPr>
                      <a:t>GP,LP,NC,WC</a:t>
                    </a:r>
                    <a:endParaRPr lang="en-ZA" sz="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dirty="0"/>
                  </a:p>
                </c:rich>
              </c:tx>
              <c:spPr/>
              <c:showVal val="1"/>
            </c:dLbl>
            <c:dLbl>
              <c:idx val="2"/>
              <c:layout>
                <c:manualLayout>
                  <c:x val="-3.5224802437641173E-2"/>
                  <c:y val="-0.17518379775235884"/>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sz="1200" b="1" i="0" baseline="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r>
                      <a:rPr lang="en-US" sz="1200" b="1" i="0" baseline="0" dirty="0" smtClean="0">
                        <a:effectLst/>
                      </a:rPr>
                      <a:t>GP,KZN,NC,NW,WC</a:t>
                    </a:r>
                    <a:endParaRPr lang="en-ZA" sz="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dirty="0"/>
                  </a:p>
                </c:rich>
              </c:tx>
              <c:spPr/>
              <c:showVal val="1"/>
            </c:dLbl>
            <c:dLbl>
              <c:idx val="3"/>
              <c:delete val="1"/>
            </c:dLbl>
            <c:dLbl>
              <c:idx val="4"/>
              <c:delete val="1"/>
            </c:dLbl>
            <c:txPr>
              <a:bodyPr/>
              <a:lstStyle/>
              <a:p>
                <a:pPr>
                  <a:defRPr sz="1200"/>
                </a:pPr>
                <a:endParaRPr lang="en-US"/>
              </a:p>
            </c:txPr>
            <c:showVal val="1"/>
          </c:dLbls>
          <c:cat>
            <c:strRef>
              <c:f>Sheet1!$A$2:$A$6</c:f>
              <c:strCache>
                <c:ptCount val="5"/>
                <c:pt idx="0">
                  <c:v>Health facilities did not obtain proof from the service provider that waste was received at the incinerator or disposal site and disposal was confirmed</c:v>
                </c:pt>
                <c:pt idx="1">
                  <c:v>General waste not separated from healthcare waste which could result in excessive payments to service providers</c:v>
                </c:pt>
                <c:pt idx="2">
                  <c:v>The department did not adhere to clauses in the contracts and/or SLA’s</c:v>
                </c:pt>
                <c:pt idx="3">
                  <c:v>Service provider did not adhere to conditions of contract/SLA's</c:v>
                </c:pt>
                <c:pt idx="4">
                  <c:v>Irregularities were noted with the awarding of contracts to healthcare waste service providers</c:v>
                </c:pt>
              </c:strCache>
            </c:strRef>
          </c:cat>
          <c:val>
            <c:numRef>
              <c:f>Sheet1!$E$2:$E$6</c:f>
              <c:numCache>
                <c:formatCode>0%</c:formatCode>
                <c:ptCount val="5"/>
                <c:pt idx="0">
                  <c:v>0.8</c:v>
                </c:pt>
                <c:pt idx="1">
                  <c:v>0.9</c:v>
                </c:pt>
                <c:pt idx="2">
                  <c:v>0.5</c:v>
                </c:pt>
                <c:pt idx="3">
                  <c:v>0.60000000000000009</c:v>
                </c:pt>
                <c:pt idx="4">
                  <c:v>0.8</c:v>
                </c:pt>
              </c:numCache>
            </c:numRef>
          </c:val>
        </c:ser>
        <c:dLbls>
          <c:showVal val="1"/>
        </c:dLbls>
        <c:gapWidth val="50"/>
        <c:overlap val="100"/>
        <c:axId val="117044736"/>
        <c:axId val="117046272"/>
      </c:barChart>
      <c:catAx>
        <c:axId val="117044736"/>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117046272"/>
        <c:crosses val="autoZero"/>
        <c:auto val="1"/>
        <c:lblAlgn val="ctr"/>
        <c:lblOffset val="100"/>
      </c:catAx>
      <c:valAx>
        <c:axId val="117046272"/>
        <c:scaling>
          <c:orientation val="minMax"/>
          <c:max val="1"/>
          <c:min val="0"/>
        </c:scaling>
        <c:delete val="1"/>
        <c:axPos val="b"/>
        <c:numFmt formatCode="0%" sourceLinked="1"/>
        <c:tickLblPos val="none"/>
        <c:crossAx val="117044736"/>
        <c:crosses val="autoZero"/>
        <c:crossBetween val="between"/>
      </c:valAx>
    </c:plotArea>
    <c:plotVisOnly val="1"/>
    <c:dispBlanksAs val="gap"/>
  </c:chart>
  <c:txPr>
    <a:bodyPr/>
    <a:lstStyle/>
    <a:p>
      <a:pPr>
        <a:defRPr sz="1800" b="1">
          <a:latin typeface="Arial Narrow" pitchFamily="34" charset="0"/>
        </a:defRPr>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delete val="1"/>
            </c:dLbl>
            <c:dLbl>
              <c:idx val="1"/>
              <c:delete val="1"/>
            </c:dLbl>
            <c:dLbl>
              <c:idx val="2"/>
              <c:delete val="1"/>
            </c:dLbl>
            <c:dLbl>
              <c:idx val="3"/>
              <c:layout/>
              <c:tx>
                <c:rich>
                  <a:bodyPr/>
                  <a:lstStyle/>
                  <a:p>
                    <a:r>
                      <a:rPr lang="en-US" sz="1200" dirty="0" smtClean="0"/>
                      <a:t>FS,GP,KZN,LP,NC,</a:t>
                    </a:r>
                    <a:r>
                      <a:rPr lang="en-US" sz="1200" baseline="0" dirty="0" smtClean="0"/>
                      <a:t> NW</a:t>
                    </a:r>
                    <a:endParaRPr lang="en-US" dirty="0"/>
                  </a:p>
                </c:rich>
              </c:tx>
              <c:showVal val="1"/>
            </c:dLbl>
            <c:dLbl>
              <c:idx val="4"/>
              <c:layout/>
              <c:tx>
                <c:rich>
                  <a:bodyPr/>
                  <a:lstStyle/>
                  <a:p>
                    <a:r>
                      <a:rPr lang="en-US" sz="1200" smtClean="0"/>
                      <a:t>NC</a:t>
                    </a:r>
                    <a:endParaRPr lang="en-US"/>
                  </a:p>
                </c:rich>
              </c:tx>
              <c:showVal val="1"/>
            </c:dLbl>
            <c:dLbl>
              <c:idx val="5"/>
              <c:delete val="1"/>
            </c:dLbl>
            <c:dLbl>
              <c:idx val="6"/>
              <c:layout/>
              <c:tx>
                <c:rich>
                  <a:bodyPr/>
                  <a:lstStyle/>
                  <a:p>
                    <a:r>
                      <a:rPr lang="en-US" sz="1200" smtClean="0"/>
                      <a:t>EC,FS,MP,NW</a:t>
                    </a:r>
                    <a:endParaRPr lang="en-US"/>
                  </a:p>
                </c:rich>
              </c:tx>
              <c:showVal val="1"/>
            </c:dLbl>
            <c:txPr>
              <a:bodyPr/>
              <a:lstStyle/>
              <a:p>
                <a:pPr>
                  <a:defRPr sz="1200"/>
                </a:pPr>
                <a:endParaRPr lang="en-US"/>
              </a:p>
            </c:txPr>
            <c:showVal val="1"/>
          </c:dLbls>
          <c:cat>
            <c:strRef>
              <c:f>Sheet1!$A$2:$A$8</c:f>
              <c:strCache>
                <c:ptCount val="7"/>
                <c:pt idx="0">
                  <c:v>Healthcare waste disposed in a manner that is likely to cause pollution of the environment or harm to health</c:v>
                </c:pt>
                <c:pt idx="1">
                  <c:v>Healthcare waste disposal sites did not adhere to the prescribed requirements</c:v>
                </c:pt>
                <c:pt idx="2">
                  <c:v>Healthcare waste was not disposed in designated areas</c:v>
                </c:pt>
                <c:pt idx="3">
                  <c:v>Healthcare waste was not transported in the required manner to prevent spillage or littering</c:v>
                </c:pt>
                <c:pt idx="4">
                  <c:v>Persons collecting healthcare waste did not wear protective gear</c:v>
                </c:pt>
                <c:pt idx="5">
                  <c:v>The interim storage site was not appropriate/did not meet requirements</c:v>
                </c:pt>
                <c:pt idx="6">
                  <c:v>Healthcare waste was not stored in the required containers separate from other waste</c:v>
                </c:pt>
              </c:strCache>
            </c:strRef>
          </c:cat>
          <c:val>
            <c:numRef>
              <c:f>Sheet1!$B$2:$B$8</c:f>
              <c:numCache>
                <c:formatCode>0%</c:formatCode>
                <c:ptCount val="7"/>
                <c:pt idx="0">
                  <c:v>0</c:v>
                </c:pt>
                <c:pt idx="1">
                  <c:v>0.22</c:v>
                </c:pt>
                <c:pt idx="2">
                  <c:v>0.33000000000000007</c:v>
                </c:pt>
                <c:pt idx="3">
                  <c:v>0.67000000000000015</c:v>
                </c:pt>
                <c:pt idx="4">
                  <c:v>0.11</c:v>
                </c:pt>
                <c:pt idx="5">
                  <c:v>0</c:v>
                </c:pt>
                <c:pt idx="6">
                  <c:v>0.44</c:v>
                </c:pt>
              </c:numCache>
            </c:numRef>
          </c:val>
        </c:ser>
        <c:ser>
          <c:idx val="1"/>
          <c:order val="1"/>
          <c:tx>
            <c:strRef>
              <c:f>Sheet1!$C$1</c:f>
              <c:strCache>
                <c:ptCount val="1"/>
                <c:pt idx="0">
                  <c:v>New finding- new procedure</c:v>
                </c:pt>
              </c:strCache>
            </c:strRef>
          </c:tx>
          <c:spPr>
            <a:solidFill>
              <a:srgbClr val="1F497D">
                <a:lumMod val="20000"/>
                <a:lumOff val="80000"/>
              </a:srgbClr>
            </a:solidFill>
          </c:spPr>
          <c:dLbls>
            <c:dLbl>
              <c:idx val="0"/>
              <c:layout/>
              <c:tx>
                <c:rich>
                  <a:bodyPr/>
                  <a:lstStyle/>
                  <a:p>
                    <a:r>
                      <a:rPr lang="en-US" sz="1200" dirty="0" smtClean="0"/>
                      <a:t>EC,GP,LP,NW,WC</a:t>
                    </a:r>
                    <a:endParaRPr lang="en-US" dirty="0"/>
                  </a:p>
                </c:rich>
              </c:tx>
              <c:showVal val="1"/>
            </c:dLbl>
            <c:dLbl>
              <c:idx val="1"/>
              <c:layout>
                <c:manualLayout>
                  <c:x val="-4.351299124649792E-2"/>
                  <c:y val="2.7829882720052275E-3"/>
                </c:manualLayout>
              </c:layout>
              <c:tx>
                <c:rich>
                  <a:bodyPr/>
                  <a:lstStyle/>
                  <a:p>
                    <a:r>
                      <a:rPr lang="en-US" sz="1200" dirty="0" smtClean="0"/>
                      <a:t>FS,NW</a:t>
                    </a:r>
                    <a:endParaRPr lang="en-US" dirty="0"/>
                  </a:p>
                </c:rich>
              </c:tx>
              <c:showVal val="1"/>
            </c:dLbl>
            <c:dLbl>
              <c:idx val="2"/>
              <c:layout>
                <c:manualLayout>
                  <c:x val="-6.6305510470853965E-2"/>
                  <c:y val="0"/>
                </c:manualLayout>
              </c:layout>
              <c:tx>
                <c:rich>
                  <a:bodyPr/>
                  <a:lstStyle/>
                  <a:p>
                    <a:r>
                      <a:rPr lang="en-US" sz="1200" dirty="0" smtClean="0"/>
                      <a:t>FS,GP,LP</a:t>
                    </a:r>
                    <a:endParaRPr lang="en-US" dirty="0"/>
                  </a:p>
                </c:rich>
              </c:tx>
              <c:showVal val="1"/>
            </c:dLbl>
            <c:dLbl>
              <c:idx val="3"/>
              <c:delete val="1"/>
            </c:dLbl>
            <c:dLbl>
              <c:idx val="4"/>
              <c:delete val="1"/>
            </c:dLbl>
            <c:dLbl>
              <c:idx val="5"/>
              <c:layout/>
              <c:tx>
                <c:rich>
                  <a:bodyPr/>
                  <a:lstStyle/>
                  <a:p>
                    <a:r>
                      <a:rPr lang="en-US" sz="1200" smtClean="0"/>
                      <a:t>EC,FS,KZN,LP,MP,</a:t>
                    </a:r>
                  </a:p>
                  <a:p>
                    <a:r>
                      <a:rPr lang="en-US" sz="1200" smtClean="0"/>
                      <a:t>NC</a:t>
                    </a:r>
                    <a:endParaRPr lang="en-US"/>
                  </a:p>
                </c:rich>
              </c:tx>
              <c:showVal val="1"/>
            </c:dLbl>
            <c:dLbl>
              <c:idx val="6"/>
              <c:delete val="1"/>
            </c:dLbl>
            <c:txPr>
              <a:bodyPr/>
              <a:lstStyle/>
              <a:p>
                <a:pPr>
                  <a:defRPr sz="1200"/>
                </a:pPr>
                <a:endParaRPr lang="en-US"/>
              </a:p>
            </c:txPr>
            <c:showVal val="1"/>
          </c:dLbls>
          <c:cat>
            <c:strRef>
              <c:f>Sheet1!$A$2:$A$8</c:f>
              <c:strCache>
                <c:ptCount val="7"/>
                <c:pt idx="0">
                  <c:v>Healthcare waste disposed in a manner that is likely to cause pollution of the environment or harm to health</c:v>
                </c:pt>
                <c:pt idx="1">
                  <c:v>Healthcare waste disposal sites did not adhere to the prescribed requirements</c:v>
                </c:pt>
                <c:pt idx="2">
                  <c:v>Healthcare waste was not disposed in designated areas</c:v>
                </c:pt>
                <c:pt idx="3">
                  <c:v>Healthcare waste was not transported in the required manner to prevent spillage or littering</c:v>
                </c:pt>
                <c:pt idx="4">
                  <c:v>Persons collecting healthcare waste did not wear protective gear</c:v>
                </c:pt>
                <c:pt idx="5">
                  <c:v>The interim storage site was not appropriate/did not meet requirements</c:v>
                </c:pt>
                <c:pt idx="6">
                  <c:v>Healthcare waste was not stored in the required containers separate from other waste</c:v>
                </c:pt>
              </c:strCache>
            </c:strRef>
          </c:cat>
          <c:val>
            <c:numRef>
              <c:f>Sheet1!$C$2:$C$8</c:f>
              <c:numCache>
                <c:formatCode>0%</c:formatCode>
                <c:ptCount val="7"/>
                <c:pt idx="0">
                  <c:v>0.5</c:v>
                </c:pt>
                <c:pt idx="1">
                  <c:v>0</c:v>
                </c:pt>
                <c:pt idx="2">
                  <c:v>0</c:v>
                </c:pt>
                <c:pt idx="3">
                  <c:v>0</c:v>
                </c:pt>
                <c:pt idx="4">
                  <c:v>0</c:v>
                </c:pt>
                <c:pt idx="5">
                  <c:v>0.67000000000000015</c:v>
                </c:pt>
                <c:pt idx="6">
                  <c:v>0</c:v>
                </c:pt>
              </c:numCache>
            </c:numRef>
          </c:val>
        </c:ser>
        <c:ser>
          <c:idx val="2"/>
          <c:order val="2"/>
          <c:tx>
            <c:strRef>
              <c:f>Sheet1!$D$1</c:f>
              <c:strCache>
                <c:ptCount val="1"/>
                <c:pt idx="0">
                  <c:v>New</c:v>
                </c:pt>
              </c:strCache>
            </c:strRef>
          </c:tx>
          <c:spPr>
            <a:solidFill>
              <a:srgbClr val="94E49C"/>
            </a:solidFill>
          </c:spPr>
          <c:dPt>
            <c:idx val="1"/>
            <c:spPr>
              <a:solidFill>
                <a:srgbClr val="FFE89F"/>
              </a:solidFill>
            </c:spPr>
          </c:dPt>
          <c:dPt>
            <c:idx val="3"/>
            <c:spPr>
              <a:solidFill>
                <a:srgbClr val="FFE89F"/>
              </a:solidFill>
            </c:spPr>
          </c:dPt>
          <c:dPt>
            <c:idx val="4"/>
            <c:spPr>
              <a:solidFill>
                <a:srgbClr val="FFE89F"/>
              </a:solidFill>
            </c:spPr>
          </c:dPt>
          <c:dPt>
            <c:idx val="6"/>
            <c:spPr>
              <a:solidFill>
                <a:srgbClr val="FFE89F"/>
              </a:solidFill>
            </c:spPr>
          </c:dPt>
          <c:dLbls>
            <c:dLbl>
              <c:idx val="0"/>
              <c:delete val="1"/>
            </c:dLbl>
            <c:dLbl>
              <c:idx val="1"/>
              <c:layout/>
              <c:tx>
                <c:rich>
                  <a:bodyPr/>
                  <a:lstStyle/>
                  <a:p>
                    <a:r>
                      <a:rPr lang="en-US" sz="1200" smtClean="0"/>
                      <a:t>GP,LP</a:t>
                    </a:r>
                    <a:endParaRPr lang="en-US"/>
                  </a:p>
                </c:rich>
              </c:tx>
              <c:showVal val="1"/>
            </c:dLbl>
            <c:dLbl>
              <c:idx val="2"/>
              <c:delete val="1"/>
            </c:dLbl>
            <c:dLbl>
              <c:idx val="3"/>
              <c:layout/>
              <c:tx>
                <c:rich>
                  <a:bodyPr/>
                  <a:lstStyle/>
                  <a:p>
                    <a:r>
                      <a:rPr lang="en-US" sz="1200" smtClean="0"/>
                      <a:t>WC</a:t>
                    </a:r>
                    <a:endParaRPr lang="en-US"/>
                  </a:p>
                </c:rich>
              </c:tx>
              <c:showVal val="1"/>
            </c:dLbl>
            <c:dLbl>
              <c:idx val="4"/>
              <c:layout/>
              <c:tx>
                <c:rich>
                  <a:bodyPr/>
                  <a:lstStyle/>
                  <a:p>
                    <a:r>
                      <a:rPr lang="en-US" sz="1200" smtClean="0"/>
                      <a:t>EC,FS,GP,LP</a:t>
                    </a:r>
                    <a:endParaRPr lang="en-US"/>
                  </a:p>
                </c:rich>
              </c:tx>
              <c:showVal val="1"/>
            </c:dLbl>
            <c:dLbl>
              <c:idx val="5"/>
              <c:delete val="1"/>
            </c:dLbl>
            <c:dLbl>
              <c:idx val="6"/>
              <c:layout/>
              <c:tx>
                <c:rich>
                  <a:bodyPr/>
                  <a:lstStyle/>
                  <a:p>
                    <a:r>
                      <a:rPr lang="en-US" sz="1200" smtClean="0"/>
                      <a:t>LP,NC,WC</a:t>
                    </a:r>
                    <a:endParaRPr lang="en-US"/>
                  </a:p>
                </c:rich>
              </c:tx>
              <c:showVal val="1"/>
            </c:dLbl>
            <c:txPr>
              <a:bodyPr/>
              <a:lstStyle/>
              <a:p>
                <a:pPr>
                  <a:defRPr sz="1200"/>
                </a:pPr>
                <a:endParaRPr lang="en-US"/>
              </a:p>
            </c:txPr>
            <c:showVal val="1"/>
          </c:dLbls>
          <c:cat>
            <c:strRef>
              <c:f>Sheet1!$A$2:$A$8</c:f>
              <c:strCache>
                <c:ptCount val="7"/>
                <c:pt idx="0">
                  <c:v>Healthcare waste disposed in a manner that is likely to cause pollution of the environment or harm to health</c:v>
                </c:pt>
                <c:pt idx="1">
                  <c:v>Healthcare waste disposal sites did not adhere to the prescribed requirements</c:v>
                </c:pt>
                <c:pt idx="2">
                  <c:v>Healthcare waste was not disposed in designated areas</c:v>
                </c:pt>
                <c:pt idx="3">
                  <c:v>Healthcare waste was not transported in the required manner to prevent spillage or littering</c:v>
                </c:pt>
                <c:pt idx="4">
                  <c:v>Persons collecting healthcare waste did not wear protective gear</c:v>
                </c:pt>
                <c:pt idx="5">
                  <c:v>The interim storage site was not appropriate/did not meet requirements</c:v>
                </c:pt>
                <c:pt idx="6">
                  <c:v>Healthcare waste was not stored in the required containers separate from other waste</c:v>
                </c:pt>
              </c:strCache>
            </c:strRef>
          </c:cat>
          <c:val>
            <c:numRef>
              <c:f>Sheet1!$D$2:$D$8</c:f>
              <c:numCache>
                <c:formatCode>0%</c:formatCode>
                <c:ptCount val="7"/>
                <c:pt idx="0">
                  <c:v>0</c:v>
                </c:pt>
                <c:pt idx="1">
                  <c:v>0.22</c:v>
                </c:pt>
                <c:pt idx="2">
                  <c:v>0</c:v>
                </c:pt>
                <c:pt idx="3">
                  <c:v>0.11</c:v>
                </c:pt>
                <c:pt idx="4">
                  <c:v>0.44</c:v>
                </c:pt>
                <c:pt idx="5">
                  <c:v>0</c:v>
                </c:pt>
                <c:pt idx="6">
                  <c:v>0.33000000000000007</c:v>
                </c:pt>
              </c:numCache>
            </c:numRef>
          </c:val>
        </c:ser>
        <c:ser>
          <c:idx val="3"/>
          <c:order val="3"/>
          <c:tx>
            <c:strRef>
              <c:f>Sheet1!$E$1</c:f>
              <c:strCache>
                <c:ptCount val="1"/>
                <c:pt idx="0">
                  <c:v>No finding</c:v>
                </c:pt>
              </c:strCache>
            </c:strRef>
          </c:tx>
          <c:spPr>
            <a:solidFill>
              <a:srgbClr val="FFE89F"/>
            </a:solidFill>
          </c:spPr>
          <c:dPt>
            <c:idx val="0"/>
            <c:spPr>
              <a:solidFill>
                <a:srgbClr val="94E49C"/>
              </a:solidFill>
            </c:spPr>
          </c:dPt>
          <c:dPt>
            <c:idx val="1"/>
            <c:spPr>
              <a:solidFill>
                <a:srgbClr val="94E49C"/>
              </a:solidFill>
            </c:spPr>
          </c:dPt>
          <c:dPt>
            <c:idx val="2"/>
            <c:spPr>
              <a:solidFill>
                <a:srgbClr val="94E49C"/>
              </a:solidFill>
            </c:spPr>
          </c:dPt>
          <c:dPt>
            <c:idx val="3"/>
            <c:spPr>
              <a:solidFill>
                <a:srgbClr val="94E49C"/>
              </a:solidFill>
            </c:spPr>
          </c:dPt>
          <c:dPt>
            <c:idx val="4"/>
            <c:spPr>
              <a:solidFill>
                <a:srgbClr val="94E49C"/>
              </a:solidFill>
            </c:spPr>
          </c:dPt>
          <c:dPt>
            <c:idx val="5"/>
            <c:spPr>
              <a:solidFill>
                <a:srgbClr val="94E49C"/>
              </a:solidFill>
            </c:spPr>
          </c:dPt>
          <c:dPt>
            <c:idx val="6"/>
            <c:spPr>
              <a:solidFill>
                <a:srgbClr val="94E49C"/>
              </a:solidFill>
            </c:spPr>
          </c:dPt>
          <c:dLbls>
            <c:dLbl>
              <c:idx val="0"/>
              <c:layout/>
              <c:tx>
                <c:rich>
                  <a:bodyPr/>
                  <a:lstStyle/>
                  <a:p>
                    <a:r>
                      <a:rPr lang="en-US" sz="1200" dirty="0" smtClean="0"/>
                      <a:t>FS,KZN,MP,NC</a:t>
                    </a:r>
                    <a:endParaRPr lang="en-US" dirty="0"/>
                  </a:p>
                </c:rich>
              </c:tx>
              <c:showVal val="1"/>
            </c:dLbl>
            <c:dLbl>
              <c:idx val="1"/>
              <c:layout/>
              <c:tx>
                <c:rich>
                  <a:bodyPr/>
                  <a:lstStyle/>
                  <a:p>
                    <a:r>
                      <a:rPr lang="en-US" sz="1200" dirty="0" smtClean="0"/>
                      <a:t>EC,KZN,MP,NC,WC</a:t>
                    </a:r>
                    <a:endParaRPr lang="en-US" dirty="0"/>
                  </a:p>
                </c:rich>
              </c:tx>
              <c:showVal val="1"/>
            </c:dLbl>
            <c:dLbl>
              <c:idx val="2"/>
              <c:layout/>
              <c:tx>
                <c:rich>
                  <a:bodyPr/>
                  <a:lstStyle/>
                  <a:p>
                    <a:r>
                      <a:rPr lang="en-US" sz="1200" dirty="0" smtClean="0"/>
                      <a:t>EC,KZN,MP,NC,NW,WC</a:t>
                    </a:r>
                    <a:endParaRPr lang="en-US" dirty="0"/>
                  </a:p>
                </c:rich>
              </c:tx>
              <c:showVal val="1"/>
            </c:dLbl>
            <c:dLbl>
              <c:idx val="3"/>
              <c:layout/>
              <c:tx>
                <c:rich>
                  <a:bodyPr/>
                  <a:lstStyle/>
                  <a:p>
                    <a:r>
                      <a:rPr lang="en-US" sz="1200" dirty="0" smtClean="0"/>
                      <a:t>EC,MP</a:t>
                    </a:r>
                    <a:endParaRPr lang="en-US" dirty="0"/>
                  </a:p>
                </c:rich>
              </c:tx>
              <c:showVal val="1"/>
            </c:dLbl>
            <c:dLbl>
              <c:idx val="4"/>
              <c:layout/>
              <c:tx>
                <c:rich>
                  <a:bodyPr/>
                  <a:lstStyle/>
                  <a:p>
                    <a:r>
                      <a:rPr lang="en-US" sz="1200" smtClean="0"/>
                      <a:t>KZN,MP,NW,WC</a:t>
                    </a:r>
                    <a:endParaRPr lang="en-US"/>
                  </a:p>
                </c:rich>
              </c:tx>
              <c:showVal val="1"/>
            </c:dLbl>
            <c:dLbl>
              <c:idx val="5"/>
              <c:layout/>
              <c:tx>
                <c:rich>
                  <a:bodyPr/>
                  <a:lstStyle/>
                  <a:p>
                    <a:r>
                      <a:rPr lang="en-US" sz="1200" smtClean="0"/>
                      <a:t>GP,NW,WC</a:t>
                    </a:r>
                    <a:endParaRPr lang="en-US"/>
                  </a:p>
                </c:rich>
              </c:tx>
              <c:showVal val="1"/>
            </c:dLbl>
            <c:dLbl>
              <c:idx val="6"/>
              <c:layout/>
              <c:tx>
                <c:rich>
                  <a:bodyPr/>
                  <a:lstStyle/>
                  <a:p>
                    <a:r>
                      <a:rPr lang="en-US" sz="1200" smtClean="0"/>
                      <a:t>GP,KZN</a:t>
                    </a:r>
                    <a:endParaRPr lang="en-US"/>
                  </a:p>
                </c:rich>
              </c:tx>
              <c:showVal val="1"/>
            </c:dLbl>
            <c:txPr>
              <a:bodyPr/>
              <a:lstStyle/>
              <a:p>
                <a:pPr>
                  <a:defRPr sz="1200"/>
                </a:pPr>
                <a:endParaRPr lang="en-US"/>
              </a:p>
            </c:txPr>
            <c:showVal val="1"/>
          </c:dLbls>
          <c:cat>
            <c:strRef>
              <c:f>Sheet1!$A$2:$A$8</c:f>
              <c:strCache>
                <c:ptCount val="7"/>
                <c:pt idx="0">
                  <c:v>Healthcare waste disposed in a manner that is likely to cause pollution of the environment or harm to health</c:v>
                </c:pt>
                <c:pt idx="1">
                  <c:v>Healthcare waste disposal sites did not adhere to the prescribed requirements</c:v>
                </c:pt>
                <c:pt idx="2">
                  <c:v>Healthcare waste was not disposed in designated areas</c:v>
                </c:pt>
                <c:pt idx="3">
                  <c:v>Healthcare waste was not transported in the required manner to prevent spillage or littering</c:v>
                </c:pt>
                <c:pt idx="4">
                  <c:v>Persons collecting healthcare waste did not wear protective gear</c:v>
                </c:pt>
                <c:pt idx="5">
                  <c:v>The interim storage site was not appropriate/did not meet requirements</c:v>
                </c:pt>
                <c:pt idx="6">
                  <c:v>Healthcare waste was not stored in the required containers separate from other waste</c:v>
                </c:pt>
              </c:strCache>
            </c:strRef>
          </c:cat>
          <c:val>
            <c:numRef>
              <c:f>Sheet1!$E$2:$E$8</c:f>
              <c:numCache>
                <c:formatCode>0%</c:formatCode>
                <c:ptCount val="7"/>
                <c:pt idx="0">
                  <c:v>0.5</c:v>
                </c:pt>
                <c:pt idx="1">
                  <c:v>0.56000000000000005</c:v>
                </c:pt>
                <c:pt idx="2">
                  <c:v>0.67000000000000015</c:v>
                </c:pt>
                <c:pt idx="3">
                  <c:v>0.22</c:v>
                </c:pt>
                <c:pt idx="4">
                  <c:v>0.45</c:v>
                </c:pt>
                <c:pt idx="5">
                  <c:v>0.33000000000000007</c:v>
                </c:pt>
                <c:pt idx="6">
                  <c:v>0.23</c:v>
                </c:pt>
              </c:numCache>
            </c:numRef>
          </c:val>
        </c:ser>
        <c:dLbls>
          <c:showVal val="1"/>
        </c:dLbls>
        <c:gapWidth val="50"/>
        <c:overlap val="100"/>
        <c:axId val="117161984"/>
        <c:axId val="117163520"/>
      </c:barChart>
      <c:catAx>
        <c:axId val="117161984"/>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117163520"/>
        <c:crosses val="autoZero"/>
        <c:auto val="1"/>
        <c:lblAlgn val="ctr"/>
        <c:lblOffset val="100"/>
      </c:catAx>
      <c:valAx>
        <c:axId val="117163520"/>
        <c:scaling>
          <c:orientation val="minMax"/>
          <c:max val="1"/>
          <c:min val="0"/>
        </c:scaling>
        <c:delete val="1"/>
        <c:axPos val="b"/>
        <c:numFmt formatCode="0%" sourceLinked="1"/>
        <c:tickLblPos val="none"/>
        <c:crossAx val="117161984"/>
        <c:crosses val="autoZero"/>
        <c:crossBetween val="between"/>
      </c:valAx>
    </c:plotArea>
    <c:plotVisOnly val="1"/>
    <c:dispBlanksAs val="gap"/>
  </c:chart>
  <c:txPr>
    <a:bodyPr/>
    <a:lstStyle/>
    <a:p>
      <a:pPr>
        <a:defRPr sz="1800" b="1">
          <a:latin typeface="Arial Narrow" pitchFamily="34" charset="0"/>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1.8003273322422263E-2"/>
          <c:y val="2.3462071302863766E-2"/>
          <c:w val="0.96399345335515574"/>
          <c:h val="0.90060810743108244"/>
        </c:manualLayout>
      </c:layout>
      <c:barChart>
        <c:barDir val="col"/>
        <c:grouping val="percentStacked"/>
        <c:ser>
          <c:idx val="0"/>
          <c:order val="0"/>
          <c:tx>
            <c:strRef>
              <c:f>Sheet1!$B$1</c:f>
              <c:strCache>
                <c:ptCount val="1"/>
                <c:pt idx="0">
                  <c:v>Audit outstanding (blue)</c:v>
                </c:pt>
              </c:strCache>
            </c:strRef>
          </c:tx>
          <c:spPr>
            <a:solidFill>
              <a:srgbClr val="0D70BD"/>
            </a:solidFill>
          </c:spPr>
          <c:dLbls>
            <c:delete val="1"/>
          </c:dLbls>
          <c:cat>
            <c:strRef>
              <c:f>Sheet1!$A$2:$A$6</c:f>
              <c:strCache>
                <c:ptCount val="5"/>
                <c:pt idx="0">
                  <c:v>2015-16</c:v>
                </c:pt>
                <c:pt idx="1">
                  <c:v>2014-15</c:v>
                </c:pt>
                <c:pt idx="2">
                  <c:v>2013-14</c:v>
                </c:pt>
                <c:pt idx="3">
                  <c:v>2012-13</c:v>
                </c:pt>
                <c:pt idx="4">
                  <c:v>2011-12</c:v>
                </c:pt>
              </c:strCache>
            </c:strRef>
          </c:cat>
          <c:val>
            <c:numRef>
              <c:f>Sheet1!$B$2:$B$6</c:f>
              <c:numCache>
                <c:formatCode>0%</c:formatCode>
                <c:ptCount val="5"/>
                <c:pt idx="0">
                  <c:v>0</c:v>
                </c:pt>
                <c:pt idx="1">
                  <c:v>0</c:v>
                </c:pt>
                <c:pt idx="2">
                  <c:v>0</c:v>
                </c:pt>
                <c:pt idx="3">
                  <c:v>0</c:v>
                </c:pt>
                <c:pt idx="4">
                  <c:v>0</c:v>
                </c:pt>
              </c:numCache>
            </c:numRef>
          </c:val>
        </c:ser>
        <c:ser>
          <c:idx val="1"/>
          <c:order val="1"/>
          <c:tx>
            <c:strRef>
              <c:f>Sheet1!$C$1</c:f>
              <c:strCache>
                <c:ptCount val="1"/>
                <c:pt idx="0">
                  <c:v>Disclaimed (red)</c:v>
                </c:pt>
              </c:strCache>
            </c:strRef>
          </c:tx>
          <c:spPr>
            <a:solidFill>
              <a:srgbClr val="E0001B"/>
            </a:solidFill>
          </c:spPr>
          <c:dLbls>
            <c:dLbl>
              <c:idx val="0"/>
              <c:delete val="1"/>
            </c:dLbl>
            <c:dLbl>
              <c:idx val="1"/>
              <c:delete val="1"/>
            </c:dLbl>
            <c:dLbl>
              <c:idx val="2"/>
              <c:layout>
                <c:manualLayout>
                  <c:x val="1.3175576382187994E-3"/>
                  <c:y val="-0.13387818460967263"/>
                </c:manualLayout>
              </c:layout>
              <c:tx>
                <c:rich>
                  <a:bodyPr/>
                  <a:lstStyle/>
                  <a:p>
                    <a:r>
                      <a:rPr lang="en-US" dirty="0" smtClean="0"/>
                      <a:t>70% (7)</a:t>
                    </a:r>
                  </a:p>
                  <a:p>
                    <a:r>
                      <a:rPr lang="en-US" dirty="0" smtClean="0"/>
                      <a:t>EC</a:t>
                    </a:r>
                  </a:p>
                  <a:p>
                    <a:r>
                      <a:rPr lang="en-US" dirty="0" smtClean="0"/>
                      <a:t>FS</a:t>
                    </a:r>
                  </a:p>
                  <a:p>
                    <a:r>
                      <a:rPr lang="en-US" dirty="0" smtClean="0"/>
                      <a:t>GP</a:t>
                    </a:r>
                  </a:p>
                  <a:p>
                    <a:r>
                      <a:rPr lang="en-US" dirty="0" smtClean="0"/>
                      <a:t>KZN</a:t>
                    </a:r>
                  </a:p>
                  <a:p>
                    <a:r>
                      <a:rPr lang="en-US" dirty="0" smtClean="0"/>
                      <a:t>LP</a:t>
                    </a:r>
                  </a:p>
                  <a:p>
                    <a:r>
                      <a:rPr lang="en-US" dirty="0" smtClean="0"/>
                      <a:t>MP</a:t>
                    </a:r>
                  </a:p>
                  <a:p>
                    <a:r>
                      <a:rPr lang="en-US" dirty="0" smtClean="0"/>
                      <a:t>NC</a:t>
                    </a:r>
                  </a:p>
                  <a:p>
                    <a:endParaRPr lang="en-US" dirty="0"/>
                  </a:p>
                </c:rich>
              </c:tx>
              <c:showVal val="1"/>
            </c:dLbl>
            <c:dLbl>
              <c:idx val="3"/>
              <c:layout/>
              <c:tx>
                <c:rich>
                  <a:bodyPr/>
                  <a:lstStyle/>
                  <a:p>
                    <a:r>
                      <a:rPr lang="en-US" dirty="0" smtClean="0"/>
                      <a:t>10%</a:t>
                    </a:r>
                    <a:r>
                      <a:rPr lang="en-US" baseline="0" dirty="0" smtClean="0"/>
                      <a:t> (1)</a:t>
                    </a:r>
                  </a:p>
                  <a:p>
                    <a:r>
                      <a:rPr lang="en-US" baseline="0" dirty="0" smtClean="0"/>
                      <a:t>LP</a:t>
                    </a:r>
                    <a:endParaRPr lang="en-US" dirty="0"/>
                  </a:p>
                </c:rich>
              </c:tx>
              <c:showVal val="1"/>
            </c:dLbl>
            <c:dLbl>
              <c:idx val="4"/>
              <c:layout/>
              <c:tx>
                <c:rich>
                  <a:bodyPr/>
                  <a:lstStyle/>
                  <a:p>
                    <a:r>
                      <a:rPr lang="en-US" dirty="0" smtClean="0"/>
                      <a:t>20% (2)</a:t>
                    </a:r>
                  </a:p>
                  <a:p>
                    <a:r>
                      <a:rPr lang="en-US" dirty="0" smtClean="0"/>
                      <a:t>LP</a:t>
                    </a:r>
                  </a:p>
                  <a:p>
                    <a:r>
                      <a:rPr lang="en-US" dirty="0" smtClean="0"/>
                      <a:t>NC</a:t>
                    </a:r>
                    <a:endParaRPr lang="en-US" dirty="0"/>
                  </a:p>
                </c:rich>
              </c:tx>
              <c:showVal val="1"/>
            </c:dLbl>
            <c:txPr>
              <a:bodyPr/>
              <a:lstStyle/>
              <a:p>
                <a:pPr>
                  <a:defRPr sz="1400">
                    <a:solidFill>
                      <a:schemeClr val="bg1"/>
                    </a:solidFill>
                  </a:defRPr>
                </a:pPr>
                <a:endParaRPr lang="en-US"/>
              </a:p>
            </c:txPr>
            <c:showVal val="1"/>
          </c:dLbls>
          <c:cat>
            <c:strRef>
              <c:f>Sheet1!$A$2:$A$6</c:f>
              <c:strCache>
                <c:ptCount val="5"/>
                <c:pt idx="0">
                  <c:v>2015-16</c:v>
                </c:pt>
                <c:pt idx="1">
                  <c:v>2014-15</c:v>
                </c:pt>
                <c:pt idx="2">
                  <c:v>2013-14</c:v>
                </c:pt>
                <c:pt idx="3">
                  <c:v>2012-13</c:v>
                </c:pt>
                <c:pt idx="4">
                  <c:v>2011-12</c:v>
                </c:pt>
              </c:strCache>
            </c:strRef>
          </c:cat>
          <c:val>
            <c:numRef>
              <c:f>Sheet1!$C$2:$C$6</c:f>
              <c:numCache>
                <c:formatCode>0%</c:formatCode>
                <c:ptCount val="5"/>
                <c:pt idx="0">
                  <c:v>0</c:v>
                </c:pt>
                <c:pt idx="1">
                  <c:v>0</c:v>
                </c:pt>
                <c:pt idx="2">
                  <c:v>0</c:v>
                </c:pt>
                <c:pt idx="3">
                  <c:v>0.11</c:v>
                </c:pt>
                <c:pt idx="4">
                  <c:v>0.2</c:v>
                </c:pt>
              </c:numCache>
            </c:numRef>
          </c:val>
        </c:ser>
        <c:ser>
          <c:idx val="2"/>
          <c:order val="2"/>
          <c:tx>
            <c:strRef>
              <c:f>Sheet1!$D$1</c:f>
              <c:strCache>
                <c:ptCount val="1"/>
                <c:pt idx="0">
                  <c:v>Adverse (pink)</c:v>
                </c:pt>
              </c:strCache>
            </c:strRef>
          </c:tx>
          <c:spPr>
            <a:solidFill>
              <a:srgbClr val="CE3F91"/>
            </a:solidFill>
          </c:spPr>
          <c:dLbls>
            <c:delete val="1"/>
          </c:dLbls>
          <c:cat>
            <c:strRef>
              <c:f>Sheet1!$A$2:$A$6</c:f>
              <c:strCache>
                <c:ptCount val="5"/>
                <c:pt idx="0">
                  <c:v>2015-16</c:v>
                </c:pt>
                <c:pt idx="1">
                  <c:v>2014-15</c:v>
                </c:pt>
                <c:pt idx="2">
                  <c:v>2013-14</c:v>
                </c:pt>
                <c:pt idx="3">
                  <c:v>2012-13</c:v>
                </c:pt>
                <c:pt idx="4">
                  <c:v>2011-12</c:v>
                </c:pt>
              </c:strCache>
            </c:strRef>
          </c:cat>
          <c:val>
            <c:numRef>
              <c:f>Sheet1!$D$2:$D$6</c:f>
              <c:numCache>
                <c:formatCode>0%</c:formatCode>
                <c:ptCount val="5"/>
                <c:pt idx="0">
                  <c:v>0</c:v>
                </c:pt>
                <c:pt idx="1">
                  <c:v>0</c:v>
                </c:pt>
                <c:pt idx="2">
                  <c:v>0</c:v>
                </c:pt>
                <c:pt idx="3">
                  <c:v>0</c:v>
                </c:pt>
                <c:pt idx="4">
                  <c:v>0</c:v>
                </c:pt>
              </c:numCache>
            </c:numRef>
          </c:val>
        </c:ser>
        <c:ser>
          <c:idx val="3"/>
          <c:order val="3"/>
          <c:tx>
            <c:strRef>
              <c:f>Sheet1!$E$1</c:f>
              <c:strCache>
                <c:ptCount val="1"/>
                <c:pt idx="0">
                  <c:v>Qualified (purple)</c:v>
                </c:pt>
              </c:strCache>
            </c:strRef>
          </c:tx>
          <c:spPr>
            <a:solidFill>
              <a:srgbClr val="592786"/>
            </a:solidFill>
          </c:spPr>
          <c:dLbls>
            <c:dLbl>
              <c:idx val="0"/>
              <c:layout/>
              <c:tx>
                <c:rich>
                  <a:bodyPr/>
                  <a:lstStyle/>
                  <a:p>
                    <a:r>
                      <a:rPr lang="en-US" dirty="0" smtClean="0"/>
                      <a:t>60% (6)</a:t>
                    </a:r>
                  </a:p>
                  <a:p>
                    <a:r>
                      <a:rPr lang="en-US" dirty="0" smtClean="0"/>
                      <a:t>FS</a:t>
                    </a:r>
                  </a:p>
                  <a:p>
                    <a:r>
                      <a:rPr lang="en-US" dirty="0" smtClean="0"/>
                      <a:t>KZN</a:t>
                    </a:r>
                  </a:p>
                  <a:p>
                    <a:r>
                      <a:rPr lang="en-US" dirty="0" smtClean="0"/>
                      <a:t>LP</a:t>
                    </a:r>
                  </a:p>
                  <a:p>
                    <a:r>
                      <a:rPr lang="en-US" dirty="0" smtClean="0"/>
                      <a:t>MP</a:t>
                    </a:r>
                  </a:p>
                  <a:p>
                    <a:r>
                      <a:rPr lang="en-US" dirty="0" smtClean="0"/>
                      <a:t>NC</a:t>
                    </a:r>
                  </a:p>
                  <a:p>
                    <a:r>
                      <a:rPr lang="en-US" dirty="0" smtClean="0"/>
                      <a:t>NW</a:t>
                    </a:r>
                  </a:p>
                </c:rich>
              </c:tx>
              <c:showVal val="1"/>
            </c:dLbl>
            <c:dLbl>
              <c:idx val="1"/>
              <c:layout>
                <c:manualLayout>
                  <c:x val="2.6351152764375989E-3"/>
                  <c:y val="2.4960339503498286E-2"/>
                </c:manualLayout>
              </c:layout>
              <c:tx>
                <c:rich>
                  <a:bodyPr/>
                  <a:lstStyle/>
                  <a:p>
                    <a:r>
                      <a:rPr lang="en-US" dirty="0" smtClean="0"/>
                      <a:t>60% (6)</a:t>
                    </a:r>
                  </a:p>
                  <a:p>
                    <a:r>
                      <a:rPr lang="en-US" dirty="0" smtClean="0"/>
                      <a:t>EC</a:t>
                    </a:r>
                  </a:p>
                  <a:p>
                    <a:r>
                      <a:rPr lang="en-US" dirty="0" smtClean="0"/>
                      <a:t>FS</a:t>
                    </a:r>
                  </a:p>
                  <a:p>
                    <a:r>
                      <a:rPr lang="en-US" dirty="0" smtClean="0"/>
                      <a:t>GP</a:t>
                    </a:r>
                  </a:p>
                  <a:p>
                    <a:r>
                      <a:rPr lang="en-US" dirty="0" smtClean="0"/>
                      <a:t>KZN</a:t>
                    </a:r>
                  </a:p>
                  <a:p>
                    <a:r>
                      <a:rPr lang="en-US" dirty="0" smtClean="0"/>
                      <a:t>MP</a:t>
                    </a:r>
                  </a:p>
                  <a:p>
                    <a:r>
                      <a:rPr lang="en-US" dirty="0" smtClean="0"/>
                      <a:t>NC</a:t>
                    </a:r>
                  </a:p>
                  <a:p>
                    <a:endParaRPr lang="en-US" dirty="0"/>
                  </a:p>
                </c:rich>
              </c:tx>
              <c:showVal val="1"/>
            </c:dLbl>
            <c:dLbl>
              <c:idx val="2"/>
              <c:delete val="1"/>
            </c:dLbl>
            <c:dLbl>
              <c:idx val="3"/>
              <c:layout>
                <c:manualLayout>
                  <c:x val="1.3175576382187994E-3"/>
                  <c:y val="7.4881018510494862E-2"/>
                </c:manualLayout>
              </c:layout>
              <c:tx>
                <c:rich>
                  <a:bodyPr/>
                  <a:lstStyle/>
                  <a:p>
                    <a:r>
                      <a:rPr lang="en-US" dirty="0" smtClean="0"/>
                      <a:t>60% (6)</a:t>
                    </a:r>
                  </a:p>
                  <a:p>
                    <a:r>
                      <a:rPr lang="en-US" dirty="0" smtClean="0"/>
                      <a:t>EC</a:t>
                    </a:r>
                  </a:p>
                  <a:p>
                    <a:r>
                      <a:rPr lang="en-US" dirty="0" smtClean="0"/>
                      <a:t>FS</a:t>
                    </a:r>
                  </a:p>
                  <a:p>
                    <a:r>
                      <a:rPr lang="en-US" dirty="0" smtClean="0"/>
                      <a:t>GP</a:t>
                    </a:r>
                  </a:p>
                  <a:p>
                    <a:r>
                      <a:rPr lang="en-US" dirty="0" smtClean="0"/>
                      <a:t>KZN</a:t>
                    </a:r>
                  </a:p>
                  <a:p>
                    <a:r>
                      <a:rPr lang="en-US" dirty="0" smtClean="0"/>
                      <a:t>MP</a:t>
                    </a:r>
                  </a:p>
                  <a:p>
                    <a:r>
                      <a:rPr lang="en-US" dirty="0" smtClean="0"/>
                      <a:t>NC</a:t>
                    </a:r>
                  </a:p>
                  <a:p>
                    <a:endParaRPr lang="en-US" dirty="0" smtClean="0"/>
                  </a:p>
                  <a:p>
                    <a:endParaRPr lang="en-US" dirty="0"/>
                  </a:p>
                </c:rich>
              </c:tx>
              <c:showVal val="1"/>
            </c:dLbl>
            <c:dLbl>
              <c:idx val="4"/>
              <c:layout/>
              <c:tx>
                <c:rich>
                  <a:bodyPr/>
                  <a:lstStyle/>
                  <a:p>
                    <a:r>
                      <a:rPr lang="en-US" dirty="0" smtClean="0"/>
                      <a:t>60% (6)</a:t>
                    </a:r>
                  </a:p>
                  <a:p>
                    <a:r>
                      <a:rPr lang="en-US" dirty="0" smtClean="0"/>
                      <a:t>EC</a:t>
                    </a:r>
                  </a:p>
                  <a:p>
                    <a:r>
                      <a:rPr lang="en-US" dirty="0" smtClean="0"/>
                      <a:t>FS</a:t>
                    </a:r>
                  </a:p>
                  <a:p>
                    <a:r>
                      <a:rPr lang="en-US" dirty="0" smtClean="0"/>
                      <a:t>GP</a:t>
                    </a:r>
                  </a:p>
                  <a:p>
                    <a:r>
                      <a:rPr lang="en-US" dirty="0" smtClean="0"/>
                      <a:t>KZN</a:t>
                    </a:r>
                  </a:p>
                  <a:p>
                    <a:r>
                      <a:rPr lang="en-US" dirty="0" smtClean="0"/>
                      <a:t>MP</a:t>
                    </a:r>
                  </a:p>
                  <a:p>
                    <a:r>
                      <a:rPr lang="en-US" dirty="0" smtClean="0"/>
                      <a:t>NW</a:t>
                    </a:r>
                  </a:p>
                  <a:p>
                    <a:endParaRPr lang="en-US" dirty="0"/>
                  </a:p>
                </c:rich>
              </c:tx>
              <c:showVal val="1"/>
            </c:dLbl>
            <c:txPr>
              <a:bodyPr/>
              <a:lstStyle/>
              <a:p>
                <a:pPr>
                  <a:defRPr sz="1400">
                    <a:solidFill>
                      <a:schemeClr val="bg1"/>
                    </a:solidFill>
                  </a:defRPr>
                </a:pPr>
                <a:endParaRPr lang="en-US"/>
              </a:p>
            </c:txPr>
            <c:showVal val="1"/>
          </c:dLbls>
          <c:cat>
            <c:strRef>
              <c:f>Sheet1!$A$2:$A$6</c:f>
              <c:strCache>
                <c:ptCount val="5"/>
                <c:pt idx="0">
                  <c:v>2015-16</c:v>
                </c:pt>
                <c:pt idx="1">
                  <c:v>2014-15</c:v>
                </c:pt>
                <c:pt idx="2">
                  <c:v>2013-14</c:v>
                </c:pt>
                <c:pt idx="3">
                  <c:v>2012-13</c:v>
                </c:pt>
                <c:pt idx="4">
                  <c:v>2011-12</c:v>
                </c:pt>
              </c:strCache>
            </c:strRef>
          </c:cat>
          <c:val>
            <c:numRef>
              <c:f>Sheet1!$E$2:$E$6</c:f>
              <c:numCache>
                <c:formatCode>0%</c:formatCode>
                <c:ptCount val="5"/>
                <c:pt idx="0">
                  <c:v>0.6100000000000001</c:v>
                </c:pt>
                <c:pt idx="1">
                  <c:v>0.60000000000000009</c:v>
                </c:pt>
                <c:pt idx="2">
                  <c:v>0.70000000000000007</c:v>
                </c:pt>
                <c:pt idx="3">
                  <c:v>0.60000000000000009</c:v>
                </c:pt>
                <c:pt idx="4">
                  <c:v>0.60000000000000009</c:v>
                </c:pt>
              </c:numCache>
            </c:numRef>
          </c:val>
        </c:ser>
        <c:ser>
          <c:idx val="4"/>
          <c:order val="4"/>
          <c:tx>
            <c:strRef>
              <c:f>Sheet1!$F$1</c:f>
              <c:strCache>
                <c:ptCount val="1"/>
                <c:pt idx="0">
                  <c:v>Unqualified with (yellow)</c:v>
                </c:pt>
              </c:strCache>
            </c:strRef>
          </c:tx>
          <c:spPr>
            <a:solidFill>
              <a:srgbClr val="FEC000"/>
            </a:solidFill>
          </c:spPr>
          <c:dLbls>
            <c:dLbl>
              <c:idx val="0"/>
              <c:layout/>
              <c:tx>
                <c:rich>
                  <a:bodyPr/>
                  <a:lstStyle/>
                  <a:p>
                    <a:r>
                      <a:rPr lang="en-US" sz="1400" dirty="0" smtClean="0"/>
                      <a:t>40% (4)</a:t>
                    </a:r>
                  </a:p>
                  <a:p>
                    <a:r>
                      <a:rPr lang="en-US" sz="1400" dirty="0" smtClean="0"/>
                      <a:t>EC</a:t>
                    </a:r>
                  </a:p>
                  <a:p>
                    <a:r>
                      <a:rPr lang="en-US" sz="1400" dirty="0" smtClean="0"/>
                      <a:t>GP</a:t>
                    </a:r>
                  </a:p>
                  <a:p>
                    <a:r>
                      <a:rPr lang="en-US" sz="1400" dirty="0" smtClean="0"/>
                      <a:t>NAT</a:t>
                    </a:r>
                  </a:p>
                  <a:p>
                    <a:r>
                      <a:rPr lang="en-US" sz="1400" dirty="0" smtClean="0"/>
                      <a:t>WC</a:t>
                    </a:r>
                    <a:endParaRPr lang="en-US" dirty="0"/>
                  </a:p>
                </c:rich>
              </c:tx>
              <c:showVal val="1"/>
            </c:dLbl>
            <c:dLbl>
              <c:idx val="1"/>
              <c:layout>
                <c:manualLayout>
                  <c:x val="2.6351152764375989E-3"/>
                  <c:y val="3.8575070141770092E-2"/>
                </c:manualLayout>
              </c:layout>
              <c:tx>
                <c:rich>
                  <a:bodyPr/>
                  <a:lstStyle/>
                  <a:p>
                    <a:r>
                      <a:rPr lang="en-US" sz="1400" dirty="0" smtClean="0"/>
                      <a:t>40% (4)</a:t>
                    </a:r>
                  </a:p>
                  <a:p>
                    <a:r>
                      <a:rPr lang="en-US" sz="1400" dirty="0" smtClean="0"/>
                      <a:t>LP</a:t>
                    </a:r>
                  </a:p>
                  <a:p>
                    <a:r>
                      <a:rPr lang="en-US" sz="1400" dirty="0" smtClean="0"/>
                      <a:t>NAT</a:t>
                    </a:r>
                  </a:p>
                  <a:p>
                    <a:r>
                      <a:rPr lang="en-US" sz="1400" dirty="0" smtClean="0"/>
                      <a:t>NW</a:t>
                    </a:r>
                  </a:p>
                  <a:p>
                    <a:r>
                      <a:rPr lang="en-US" sz="1400" dirty="0" smtClean="0"/>
                      <a:t>WC</a:t>
                    </a:r>
                  </a:p>
                  <a:p>
                    <a:endParaRPr lang="en-US" sz="1400" dirty="0" smtClean="0"/>
                  </a:p>
                  <a:p>
                    <a:endParaRPr lang="en-US" dirty="0"/>
                  </a:p>
                </c:rich>
              </c:tx>
              <c:showVal val="1"/>
            </c:dLbl>
            <c:dLbl>
              <c:idx val="2"/>
              <c:layout/>
              <c:tx>
                <c:rich>
                  <a:bodyPr/>
                  <a:lstStyle/>
                  <a:p>
                    <a:r>
                      <a:rPr lang="en-US" sz="1400" dirty="0" smtClean="0"/>
                      <a:t>30% (3)</a:t>
                    </a:r>
                  </a:p>
                  <a:p>
                    <a:r>
                      <a:rPr lang="en-US" sz="1400" dirty="0" smtClean="0"/>
                      <a:t>NAT</a:t>
                    </a:r>
                  </a:p>
                  <a:p>
                    <a:r>
                      <a:rPr lang="en-US" sz="1400" dirty="0" smtClean="0"/>
                      <a:t>NW</a:t>
                    </a:r>
                  </a:p>
                  <a:p>
                    <a:r>
                      <a:rPr lang="en-US" sz="1400" dirty="0" smtClean="0"/>
                      <a:t>WC</a:t>
                    </a:r>
                    <a:endParaRPr lang="en-US" dirty="0"/>
                  </a:p>
                </c:rich>
              </c:tx>
              <c:showVal val="1"/>
            </c:dLbl>
            <c:dLbl>
              <c:idx val="3"/>
              <c:layout/>
              <c:tx>
                <c:rich>
                  <a:bodyPr/>
                  <a:lstStyle/>
                  <a:p>
                    <a:r>
                      <a:rPr lang="en-US" sz="1400" dirty="0" smtClean="0"/>
                      <a:t>30% (3)</a:t>
                    </a:r>
                  </a:p>
                  <a:p>
                    <a:r>
                      <a:rPr lang="en-US" sz="1400" dirty="0" smtClean="0"/>
                      <a:t>NAT</a:t>
                    </a:r>
                  </a:p>
                  <a:p>
                    <a:r>
                      <a:rPr lang="en-US" sz="1400" dirty="0" smtClean="0"/>
                      <a:t>NW</a:t>
                    </a:r>
                  </a:p>
                  <a:p>
                    <a:r>
                      <a:rPr lang="en-US" sz="1400" dirty="0" smtClean="0"/>
                      <a:t>WC</a:t>
                    </a:r>
                    <a:endParaRPr lang="en-US" dirty="0"/>
                  </a:p>
                </c:rich>
              </c:tx>
              <c:showVal val="1"/>
            </c:dLbl>
            <c:dLbl>
              <c:idx val="4"/>
              <c:layout/>
              <c:tx>
                <c:rich>
                  <a:bodyPr/>
                  <a:lstStyle/>
                  <a:p>
                    <a:r>
                      <a:rPr lang="en-US" sz="1400" dirty="0" smtClean="0"/>
                      <a:t>20% (2)</a:t>
                    </a:r>
                  </a:p>
                  <a:p>
                    <a:r>
                      <a:rPr lang="en-US" sz="1400" dirty="0" smtClean="0"/>
                      <a:t>NAT</a:t>
                    </a:r>
                  </a:p>
                  <a:p>
                    <a:r>
                      <a:rPr lang="en-US" sz="1400" dirty="0" smtClean="0"/>
                      <a:t>WC</a:t>
                    </a:r>
                    <a:endParaRPr lang="en-US" dirty="0"/>
                  </a:p>
                </c:rich>
              </c:tx>
              <c:showVal val="1"/>
            </c:dLbl>
            <c:txPr>
              <a:bodyPr/>
              <a:lstStyle/>
              <a:p>
                <a:pPr>
                  <a:defRPr sz="1400"/>
                </a:pPr>
                <a:endParaRPr lang="en-US"/>
              </a:p>
            </c:txPr>
            <c:showVal val="1"/>
          </c:dLbls>
          <c:cat>
            <c:strRef>
              <c:f>Sheet1!$A$2:$A$6</c:f>
              <c:strCache>
                <c:ptCount val="5"/>
                <c:pt idx="0">
                  <c:v>2015-16</c:v>
                </c:pt>
                <c:pt idx="1">
                  <c:v>2014-15</c:v>
                </c:pt>
                <c:pt idx="2">
                  <c:v>2013-14</c:v>
                </c:pt>
                <c:pt idx="3">
                  <c:v>2012-13</c:v>
                </c:pt>
                <c:pt idx="4">
                  <c:v>2011-12</c:v>
                </c:pt>
              </c:strCache>
            </c:strRef>
          </c:cat>
          <c:val>
            <c:numRef>
              <c:f>Sheet1!$F$2:$F$6</c:f>
              <c:numCache>
                <c:formatCode>0%</c:formatCode>
                <c:ptCount val="5"/>
                <c:pt idx="0">
                  <c:v>0.41000000000000009</c:v>
                </c:pt>
                <c:pt idx="1">
                  <c:v>0.4</c:v>
                </c:pt>
                <c:pt idx="2">
                  <c:v>0.30000000000000004</c:v>
                </c:pt>
                <c:pt idx="3">
                  <c:v>0.31000000000000005</c:v>
                </c:pt>
                <c:pt idx="4">
                  <c:v>0.2</c:v>
                </c:pt>
              </c:numCache>
            </c:numRef>
          </c:val>
        </c:ser>
        <c:ser>
          <c:idx val="5"/>
          <c:order val="5"/>
          <c:tx>
            <c:strRef>
              <c:f>Sheet1!$G$1</c:f>
              <c:strCache>
                <c:ptCount val="1"/>
                <c:pt idx="0">
                  <c:v>Unqualified without (green)</c:v>
                </c:pt>
              </c:strCache>
            </c:strRef>
          </c:tx>
          <c:spPr>
            <a:solidFill>
              <a:srgbClr val="29A535"/>
            </a:solidFill>
          </c:spPr>
          <c:dLbls>
            <c:delete val="1"/>
          </c:dLbls>
          <c:cat>
            <c:strRef>
              <c:f>Sheet1!$A$2:$A$6</c:f>
              <c:strCache>
                <c:ptCount val="5"/>
                <c:pt idx="0">
                  <c:v>2015-16</c:v>
                </c:pt>
                <c:pt idx="1">
                  <c:v>2014-15</c:v>
                </c:pt>
                <c:pt idx="2">
                  <c:v>2013-14</c:v>
                </c:pt>
                <c:pt idx="3">
                  <c:v>2012-13</c:v>
                </c:pt>
                <c:pt idx="4">
                  <c:v>2011-12</c:v>
                </c:pt>
              </c:strCache>
            </c:strRef>
          </c:cat>
          <c:val>
            <c:numRef>
              <c:f>Sheet1!$G$2:$G$6</c:f>
              <c:numCache>
                <c:formatCode>0%</c:formatCode>
                <c:ptCount val="5"/>
                <c:pt idx="0">
                  <c:v>0</c:v>
                </c:pt>
                <c:pt idx="1">
                  <c:v>0</c:v>
                </c:pt>
                <c:pt idx="2">
                  <c:v>0</c:v>
                </c:pt>
                <c:pt idx="3">
                  <c:v>0</c:v>
                </c:pt>
                <c:pt idx="4">
                  <c:v>0</c:v>
                </c:pt>
              </c:numCache>
            </c:numRef>
          </c:val>
        </c:ser>
        <c:dLbls>
          <c:showVal val="1"/>
        </c:dLbls>
        <c:gapWidth val="50"/>
        <c:overlap val="100"/>
        <c:axId val="117661696"/>
        <c:axId val="117663232"/>
      </c:barChart>
      <c:catAx>
        <c:axId val="117661696"/>
        <c:scaling>
          <c:orientation val="minMax"/>
        </c:scaling>
        <c:axPos val="b"/>
        <c:tickLblPos val="nextTo"/>
        <c:spPr>
          <a:ln>
            <a:solidFill>
              <a:schemeClr val="tx1"/>
            </a:solidFill>
          </a:ln>
        </c:spPr>
        <c:crossAx val="117663232"/>
        <c:crosses val="autoZero"/>
        <c:auto val="1"/>
        <c:lblAlgn val="ctr"/>
        <c:lblOffset val="100"/>
      </c:catAx>
      <c:valAx>
        <c:axId val="117663232"/>
        <c:scaling>
          <c:orientation val="minMax"/>
        </c:scaling>
        <c:delete val="1"/>
        <c:axPos val="l"/>
        <c:numFmt formatCode="0%" sourceLinked="1"/>
        <c:tickLblPos val="none"/>
        <c:crossAx val="117661696"/>
        <c:crosses val="autoZero"/>
        <c:crossBetween val="between"/>
      </c:valAx>
    </c:plotArea>
    <c:plotVisOnly val="1"/>
    <c:dispBlanksAs val="gap"/>
  </c:chart>
  <c:txPr>
    <a:bodyPr/>
    <a:lstStyle/>
    <a:p>
      <a:pPr>
        <a:defRPr sz="1400" b="1">
          <a:latin typeface="Arial Narrow" panose="020B0606020202030204" pitchFamily="34" charset="0"/>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ZA"/>
  <c:chart>
    <c:autoTitleDeleted val="1"/>
    <c:plotArea>
      <c:layout/>
      <c:doughnutChart>
        <c:varyColors val="1"/>
        <c:ser>
          <c:idx val="0"/>
          <c:order val="0"/>
          <c:tx>
            <c:strRef>
              <c:f>Sheet1!$B$1</c:f>
              <c:strCache>
                <c:ptCount val="1"/>
                <c:pt idx="0">
                  <c:v>Number of auditees</c:v>
                </c:pt>
              </c:strCache>
            </c:strRef>
          </c:tx>
          <c:dPt>
            <c:idx val="0"/>
            <c:spPr>
              <a:solidFill>
                <a:srgbClr val="FFC000"/>
              </a:solidFill>
            </c:spPr>
          </c:dPt>
          <c:dPt>
            <c:idx val="1"/>
            <c:spPr>
              <a:solidFill>
                <a:srgbClr val="592786"/>
              </a:solidFill>
            </c:spPr>
          </c:dPt>
          <c:dPt>
            <c:idx val="2"/>
            <c:spPr>
              <a:solidFill>
                <a:srgbClr val="E0001B"/>
              </a:solidFill>
            </c:spPr>
          </c:dPt>
          <c:dPt>
            <c:idx val="3"/>
            <c:spPr>
              <a:solidFill>
                <a:srgbClr val="0D70BD"/>
              </a:solidFill>
            </c:spPr>
          </c:dPt>
          <c:dLbls>
            <c:dLbl>
              <c:idx val="0"/>
              <c:layout/>
              <c:tx>
                <c:rich>
                  <a:bodyPr/>
                  <a:lstStyle/>
                  <a:p>
                    <a:r>
                      <a:rPr lang="en-US" sz="1200" dirty="0" smtClean="0">
                        <a:solidFill>
                          <a:schemeClr val="tx1"/>
                        </a:solidFill>
                      </a:rPr>
                      <a:t>EC,GP,</a:t>
                    </a:r>
                  </a:p>
                  <a:p>
                    <a:r>
                      <a:rPr lang="en-US" sz="1200" dirty="0" smtClean="0">
                        <a:solidFill>
                          <a:schemeClr val="tx1"/>
                        </a:solidFill>
                      </a:rPr>
                      <a:t>NAT,WC</a:t>
                    </a:r>
                    <a:endParaRPr lang="en-US" sz="1200" dirty="0">
                      <a:solidFill>
                        <a:schemeClr val="tx1"/>
                      </a:solidFill>
                    </a:endParaRPr>
                  </a:p>
                </c:rich>
              </c:tx>
              <c:showVal val="1"/>
            </c:dLbl>
            <c:dLbl>
              <c:idx val="1"/>
              <c:layout>
                <c:manualLayout>
                  <c:x val="-8.7551608915924974E-3"/>
                  <c:y val="-6.0273413492227347E-2"/>
                </c:manualLayout>
              </c:layout>
              <c:tx>
                <c:rich>
                  <a:bodyPr/>
                  <a:lstStyle/>
                  <a:p>
                    <a:r>
                      <a:rPr lang="en-US" sz="1200" dirty="0" smtClean="0"/>
                      <a:t>FS,KZN,LP,MP,</a:t>
                    </a:r>
                  </a:p>
                  <a:p>
                    <a:r>
                      <a:rPr lang="en-US" sz="1200" dirty="0" smtClean="0"/>
                      <a:t>NC,NW</a:t>
                    </a:r>
                    <a:endParaRPr lang="en-US" sz="1200" dirty="0"/>
                  </a:p>
                </c:rich>
              </c:tx>
              <c:showVal val="1"/>
            </c:dLbl>
            <c:dLbl>
              <c:idx val="2"/>
              <c:delete val="1"/>
            </c:dLbl>
            <c:dLbl>
              <c:idx val="3"/>
              <c:delete val="1"/>
            </c:dLbl>
            <c:dLbl>
              <c:idx val="4"/>
              <c:layout>
                <c:manualLayout>
                  <c:x val="1.137992831541219E-2"/>
                  <c:y val="-1.2164750957854404E-2"/>
                </c:manualLayout>
              </c:layout>
              <c:showVal val="1"/>
            </c:dLbl>
            <c:txPr>
              <a:bodyPr/>
              <a:lstStyle/>
              <a:p>
                <a:pPr>
                  <a:defRPr sz="1800" b="1">
                    <a:solidFill>
                      <a:schemeClr val="bg1"/>
                    </a:solidFill>
                    <a:latin typeface="Arial Narrow" pitchFamily="34" charset="0"/>
                  </a:defRPr>
                </a:pPr>
                <a:endParaRPr lang="en-US"/>
              </a:p>
            </c:txPr>
            <c:showVal val="1"/>
            <c:showLeaderLines val="1"/>
          </c:dLbls>
          <c:cat>
            <c:strRef>
              <c:f>Sheet1!$A$2:$A$5</c:f>
              <c:strCache>
                <c:ptCount val="4"/>
                <c:pt idx="0">
                  <c:v>Unqualified </c:v>
                </c:pt>
                <c:pt idx="1">
                  <c:v>Qualified </c:v>
                </c:pt>
                <c:pt idx="2">
                  <c:v>Adverse or disclaimer </c:v>
                </c:pt>
                <c:pt idx="3">
                  <c:v>Audits outstanding</c:v>
                </c:pt>
              </c:strCache>
            </c:strRef>
          </c:cat>
          <c:val>
            <c:numRef>
              <c:f>Sheet1!$B$2:$B$5</c:f>
              <c:numCache>
                <c:formatCode>General</c:formatCode>
                <c:ptCount val="4"/>
                <c:pt idx="0">
                  <c:v>4</c:v>
                </c:pt>
                <c:pt idx="1">
                  <c:v>6</c:v>
                </c:pt>
                <c:pt idx="2">
                  <c:v>0</c:v>
                </c:pt>
                <c:pt idx="3">
                  <c:v>0</c:v>
                </c:pt>
              </c:numCache>
            </c:numRef>
          </c:val>
        </c:ser>
        <c:dLbls/>
        <c:firstSliceAng val="0"/>
        <c:holeSize val="40"/>
      </c:doughnutChart>
    </c:plotArea>
    <c:plotVisOnly val="1"/>
    <c:dispBlanksAs val="zero"/>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5886198692152"/>
          <c:y val="3.1449741779694951E-2"/>
          <c:w val="0.67091677190938059"/>
          <c:h val="0.92715025349353308"/>
        </c:manualLayout>
      </c:layout>
      <c:doughnutChart>
        <c:varyColors val="1"/>
        <c:ser>
          <c:idx val="0"/>
          <c:order val="0"/>
          <c:spPr>
            <a:solidFill>
              <a:srgbClr val="29B100"/>
            </a:solidFill>
          </c:spPr>
          <c:dPt>
            <c:idx val="0"/>
            <c:spPr>
              <a:solidFill>
                <a:srgbClr val="F9A1A1"/>
              </a:solidFill>
            </c:spPr>
          </c:dPt>
          <c:dPt>
            <c:idx val="1"/>
            <c:spPr>
              <a:solidFill>
                <a:srgbClr val="97E59E"/>
              </a:solidFill>
            </c:spPr>
          </c:dPt>
          <c:dPt>
            <c:idx val="2"/>
            <c:spPr>
              <a:solidFill>
                <a:srgbClr val="0D70BD"/>
              </a:solidFill>
            </c:spPr>
          </c:dPt>
          <c:dLbls>
            <c:dLbl>
              <c:idx val="0"/>
              <c:delete val="1"/>
            </c:dLbl>
            <c:dLbl>
              <c:idx val="1"/>
              <c:layout/>
              <c:tx>
                <c:rich>
                  <a:bodyPr/>
                  <a:lstStyle/>
                  <a:p>
                    <a:r>
                      <a:rPr lang="en-US" sz="1200" smtClean="0"/>
                      <a:t>WC</a:t>
                    </a:r>
                    <a:endParaRPr lang="en-US"/>
                  </a:p>
                </c:rich>
              </c:tx>
              <c:showVal val="1"/>
            </c:dLbl>
            <c:dLbl>
              <c:idx val="2"/>
              <c:delete val="1"/>
            </c:dLbl>
            <c:txPr>
              <a:bodyPr/>
              <a:lstStyle/>
              <a:p>
                <a:pPr>
                  <a:defRPr sz="1200" b="1">
                    <a:latin typeface="Arial Narrow" pitchFamily="34" charset="0"/>
                  </a:defRPr>
                </a:pPr>
                <a:endParaRPr lang="en-US"/>
              </a:p>
            </c:txPr>
            <c:showVal val="1"/>
            <c:showLeaderLines val="1"/>
          </c:dLbls>
          <c:cat>
            <c:strRef>
              <c:f>Sheet1!$A$12:$A$14</c:f>
              <c:strCache>
                <c:ptCount val="3"/>
                <c:pt idx="0">
                  <c:v>With material findings (red)</c:v>
                </c:pt>
                <c:pt idx="1">
                  <c:v>With no findings (green)</c:v>
                </c:pt>
                <c:pt idx="2">
                  <c:v>Audits outstanding</c:v>
                </c:pt>
              </c:strCache>
            </c:strRef>
          </c:cat>
          <c:val>
            <c:numRef>
              <c:f>Sheet1!$B$12:$B$14</c:f>
              <c:numCache>
                <c:formatCode>General</c:formatCode>
                <c:ptCount val="3"/>
                <c:pt idx="0">
                  <c:v>9</c:v>
                </c:pt>
                <c:pt idx="1">
                  <c:v>1</c:v>
                </c:pt>
                <c:pt idx="2">
                  <c:v>0</c:v>
                </c:pt>
              </c:numCache>
            </c:numRef>
          </c:val>
        </c:ser>
        <c:dLbls/>
        <c:firstSliceAng val="115"/>
        <c:holeSize val="40"/>
      </c:doughnutChart>
    </c:plotArea>
    <c:plotVisOnly val="1"/>
    <c:dispBlanksAs val="zero"/>
  </c:chart>
  <c:spPr>
    <a:ln>
      <a:noFill/>
    </a:ln>
  </c:spPr>
  <c:txPr>
    <a:bodyPr/>
    <a:lstStyle/>
    <a:p>
      <a:pPr>
        <a:defRPr sz="1800"/>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03810821724212"/>
          <c:y val="6.7365940571297189E-2"/>
          <c:w val="0.63401473854229762"/>
          <c:h val="0.88397225894208464"/>
        </c:manualLayout>
      </c:layout>
      <c:doughnutChart>
        <c:varyColors val="1"/>
        <c:ser>
          <c:idx val="0"/>
          <c:order val="0"/>
          <c:spPr>
            <a:solidFill>
              <a:srgbClr val="29B100"/>
            </a:solidFill>
          </c:spPr>
          <c:dPt>
            <c:idx val="0"/>
            <c:spPr>
              <a:solidFill>
                <a:srgbClr val="F9A1A1"/>
              </a:solidFill>
            </c:spPr>
          </c:dPt>
          <c:dPt>
            <c:idx val="1"/>
            <c:spPr>
              <a:solidFill>
                <a:srgbClr val="97E59E"/>
              </a:solidFill>
            </c:spPr>
          </c:dPt>
          <c:dPt>
            <c:idx val="2"/>
            <c:spPr>
              <a:solidFill>
                <a:srgbClr val="0D70BD"/>
              </a:solidFill>
            </c:spPr>
          </c:dPt>
          <c:cat>
            <c:strRef>
              <c:f>Sheet1!$A$12:$A$14</c:f>
              <c:strCache>
                <c:ptCount val="3"/>
                <c:pt idx="0">
                  <c:v>With material findings (red)</c:v>
                </c:pt>
                <c:pt idx="1">
                  <c:v>With no findings (green)</c:v>
                </c:pt>
                <c:pt idx="2">
                  <c:v>Audits outstanding</c:v>
                </c:pt>
              </c:strCache>
            </c:strRef>
          </c:cat>
          <c:val>
            <c:numRef>
              <c:f>Sheet1!$B$12:$B$14</c:f>
              <c:numCache>
                <c:formatCode>General</c:formatCode>
                <c:ptCount val="3"/>
                <c:pt idx="0">
                  <c:v>10</c:v>
                </c:pt>
                <c:pt idx="1">
                  <c:v>0</c:v>
                </c:pt>
                <c:pt idx="2">
                  <c:v>0</c:v>
                </c:pt>
              </c:numCache>
            </c:numRef>
          </c:val>
        </c:ser>
        <c:dLbls/>
        <c:firstSliceAng val="115"/>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percentStacked"/>
        <c:ser>
          <c:idx val="0"/>
          <c:order val="0"/>
          <c:tx>
            <c:strRef>
              <c:f>'ASMIS - 2'!$D$12</c:f>
              <c:strCache>
                <c:ptCount val="1"/>
                <c:pt idx="0">
                  <c:v>Findings</c:v>
                </c:pt>
              </c:strCache>
            </c:strRef>
          </c:tx>
          <c:spPr>
            <a:solidFill>
              <a:schemeClr val="accent2"/>
            </a:solidFill>
          </c:spPr>
          <c:dLbls>
            <c:dLbl>
              <c:idx val="0"/>
              <c:layout/>
              <c:tx>
                <c:rich>
                  <a:bodyPr/>
                  <a:lstStyle/>
                  <a:p>
                    <a:r>
                      <a:rPr lang="en-US" sz="1200" b="0"/>
                      <a:t>EC,</a:t>
                    </a:r>
                    <a:r>
                      <a:rPr lang="en-US" sz="1200" b="0" baseline="0"/>
                      <a:t> FS, GP, KZN, LP, MP, NW</a:t>
                    </a:r>
                    <a:endParaRPr lang="en-US"/>
                  </a:p>
                </c:rich>
              </c:tx>
              <c:showVal val="1"/>
            </c:dLbl>
            <c:dLbl>
              <c:idx val="1"/>
              <c:layout/>
              <c:tx>
                <c:rich>
                  <a:bodyPr/>
                  <a:lstStyle/>
                  <a:p>
                    <a:r>
                      <a:rPr lang="en-US" sz="1200" b="0"/>
                      <a:t>EC,</a:t>
                    </a:r>
                    <a:r>
                      <a:rPr lang="en-US" sz="1200" b="0" baseline="0"/>
                      <a:t> FS, GP, MP, NW</a:t>
                    </a:r>
                    <a:endParaRPr lang="en-US"/>
                  </a:p>
                </c:rich>
              </c:tx>
              <c:showVal val="1"/>
            </c:dLbl>
            <c:dLbl>
              <c:idx val="2"/>
              <c:layout/>
              <c:tx>
                <c:rich>
                  <a:bodyPr/>
                  <a:lstStyle/>
                  <a:p>
                    <a:r>
                      <a:rPr lang="en-US" sz="1200" b="0"/>
                      <a:t>EC,</a:t>
                    </a:r>
                    <a:r>
                      <a:rPr lang="en-US" sz="1200" b="0" baseline="0"/>
                      <a:t> FS, GP, KZN, LP, MP, NC, NW</a:t>
                    </a:r>
                    <a:endParaRPr lang="en-US"/>
                  </a:p>
                </c:rich>
              </c:tx>
              <c:showVal val="1"/>
            </c:dLbl>
            <c:txPr>
              <a:bodyPr/>
              <a:lstStyle/>
              <a:p>
                <a:pPr>
                  <a:defRPr sz="1200" b="0"/>
                </a:pPr>
                <a:endParaRPr lang="en-US"/>
              </a:p>
            </c:txPr>
            <c:showVal val="1"/>
          </c:dLbls>
          <c:cat>
            <c:strRef>
              <c:f>'ASMIS - 2'!$C$13:$C$15</c:f>
              <c:strCache>
                <c:ptCount val="3"/>
                <c:pt idx="0">
                  <c:v>Equipment not used optimally due to infrastructure deficiencies </c:v>
                </c:pt>
                <c:pt idx="1">
                  <c:v>Equipment not used optimally due to the lack of staff</c:v>
                </c:pt>
                <c:pt idx="2">
                  <c:v>Equipment not used optimally due to maintenance and/or repair deficiencies</c:v>
                </c:pt>
              </c:strCache>
            </c:strRef>
          </c:cat>
          <c:val>
            <c:numRef>
              <c:f>'ASMIS - 2'!$D$13:$D$15</c:f>
              <c:numCache>
                <c:formatCode>General</c:formatCode>
                <c:ptCount val="3"/>
                <c:pt idx="0">
                  <c:v>7</c:v>
                </c:pt>
                <c:pt idx="1">
                  <c:v>5</c:v>
                </c:pt>
                <c:pt idx="2">
                  <c:v>8</c:v>
                </c:pt>
              </c:numCache>
            </c:numRef>
          </c:val>
        </c:ser>
        <c:ser>
          <c:idx val="1"/>
          <c:order val="1"/>
          <c:tx>
            <c:strRef>
              <c:f>'ASMIS - 2'!$E$12</c:f>
              <c:strCache>
                <c:ptCount val="1"/>
                <c:pt idx="0">
                  <c:v>No findings</c:v>
                </c:pt>
              </c:strCache>
            </c:strRef>
          </c:tx>
          <c:spPr>
            <a:solidFill>
              <a:schemeClr val="accent3"/>
            </a:solidFill>
          </c:spPr>
          <c:dLbls>
            <c:dLbl>
              <c:idx val="0"/>
              <c:layout/>
              <c:tx>
                <c:rich>
                  <a:bodyPr/>
                  <a:lstStyle/>
                  <a:p>
                    <a:r>
                      <a:rPr lang="en-US" sz="1200" b="0"/>
                      <a:t>NC,</a:t>
                    </a:r>
                    <a:r>
                      <a:rPr lang="en-US" sz="1200" b="0" baseline="0"/>
                      <a:t> WC</a:t>
                    </a:r>
                    <a:endParaRPr lang="en-US"/>
                  </a:p>
                </c:rich>
              </c:tx>
              <c:showVal val="1"/>
            </c:dLbl>
            <c:dLbl>
              <c:idx val="1"/>
              <c:layout/>
              <c:tx>
                <c:rich>
                  <a:bodyPr/>
                  <a:lstStyle/>
                  <a:p>
                    <a:r>
                      <a:rPr lang="en-US" sz="1200" b="0"/>
                      <a:t>KZN,</a:t>
                    </a:r>
                    <a:r>
                      <a:rPr lang="en-US" sz="1200" b="0" baseline="0"/>
                      <a:t> LP, NC, WC</a:t>
                    </a:r>
                    <a:endParaRPr lang="en-US"/>
                  </a:p>
                </c:rich>
              </c:tx>
              <c:showVal val="1"/>
            </c:dLbl>
            <c:dLbl>
              <c:idx val="2"/>
              <c:layout/>
              <c:tx>
                <c:rich>
                  <a:bodyPr/>
                  <a:lstStyle/>
                  <a:p>
                    <a:r>
                      <a:rPr lang="en-US" sz="1200" b="0"/>
                      <a:t>WC</a:t>
                    </a:r>
                    <a:endParaRPr lang="en-US"/>
                  </a:p>
                </c:rich>
              </c:tx>
              <c:showVal val="1"/>
            </c:dLbl>
            <c:txPr>
              <a:bodyPr/>
              <a:lstStyle/>
              <a:p>
                <a:pPr>
                  <a:defRPr sz="1200" b="0"/>
                </a:pPr>
                <a:endParaRPr lang="en-US"/>
              </a:p>
            </c:txPr>
            <c:showVal val="1"/>
          </c:dLbls>
          <c:cat>
            <c:strRef>
              <c:f>'ASMIS - 2'!$C$13:$C$15</c:f>
              <c:strCache>
                <c:ptCount val="3"/>
                <c:pt idx="0">
                  <c:v>Equipment not used optimally due to infrastructure deficiencies </c:v>
                </c:pt>
                <c:pt idx="1">
                  <c:v>Equipment not used optimally due to the lack of staff</c:v>
                </c:pt>
                <c:pt idx="2">
                  <c:v>Equipment not used optimally due to maintenance and/or repair deficiencies</c:v>
                </c:pt>
              </c:strCache>
            </c:strRef>
          </c:cat>
          <c:val>
            <c:numRef>
              <c:f>'ASMIS - 2'!$E$13:$E$15</c:f>
              <c:numCache>
                <c:formatCode>General</c:formatCode>
                <c:ptCount val="3"/>
                <c:pt idx="0">
                  <c:v>2</c:v>
                </c:pt>
                <c:pt idx="1">
                  <c:v>4</c:v>
                </c:pt>
                <c:pt idx="2">
                  <c:v>1</c:v>
                </c:pt>
              </c:numCache>
            </c:numRef>
          </c:val>
        </c:ser>
        <c:dLbls/>
        <c:overlap val="100"/>
        <c:axId val="95423488"/>
        <c:axId val="95482624"/>
      </c:barChart>
      <c:catAx>
        <c:axId val="95423488"/>
        <c:scaling>
          <c:orientation val="maxMin"/>
        </c:scaling>
        <c:axPos val="l"/>
        <c:tickLblPos val="nextTo"/>
        <c:txPr>
          <a:bodyPr/>
          <a:lstStyle/>
          <a:p>
            <a:pPr>
              <a:defRPr sz="1400" b="0">
                <a:solidFill>
                  <a:srgbClr val="5A5A5A"/>
                </a:solidFill>
              </a:defRPr>
            </a:pPr>
            <a:endParaRPr lang="en-US"/>
          </a:p>
        </c:txPr>
        <c:crossAx val="95482624"/>
        <c:crosses val="autoZero"/>
        <c:auto val="1"/>
        <c:lblAlgn val="ctr"/>
        <c:lblOffset val="100"/>
      </c:catAx>
      <c:valAx>
        <c:axId val="95482624"/>
        <c:scaling>
          <c:orientation val="minMax"/>
        </c:scaling>
        <c:delete val="1"/>
        <c:axPos val="t"/>
        <c:numFmt formatCode="0%" sourceLinked="1"/>
        <c:tickLblPos val="none"/>
        <c:crossAx val="95423488"/>
        <c:crosses val="autoZero"/>
        <c:crossBetween val="between"/>
      </c:valAx>
    </c:plotArea>
    <c:legend>
      <c:legendPos val="b"/>
      <c:layout/>
      <c:txPr>
        <a:bodyPr/>
        <a:lstStyle/>
        <a:p>
          <a:pPr marL="36000">
            <a:defRPr sz="1400"/>
          </a:pPr>
          <a:endParaRPr lang="en-US"/>
        </a:p>
      </c:txPr>
    </c:legend>
    <c:plotVisOnly val="1"/>
    <c:dispBlanksAs val="gap"/>
  </c:chart>
  <c:txPr>
    <a:bodyPr/>
    <a:lstStyle/>
    <a:p>
      <a:pPr>
        <a:defRPr sz="800">
          <a:latin typeface="Arial" panose="020B0604020202020204" pitchFamily="34" charset="0"/>
          <a:cs typeface="Arial" panose="020B0604020202020204" pitchFamily="34" charset="0"/>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378866501156101"/>
          <c:y val="9.7103866126243887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layout>
                <c:manualLayout>
                  <c:x val="-0.16779789240391688"/>
                  <c:y val="-0.4229439296648515"/>
                </c:manualLayout>
              </c:layout>
              <c:tx>
                <c:rich>
                  <a:bodyPr/>
                  <a:lstStyle/>
                  <a:p>
                    <a:r>
                      <a:rPr lang="en-US" sz="800" b="0" dirty="0" smtClean="0">
                        <a:latin typeface="Arial" panose="020B0604020202020204" pitchFamily="34" charset="0"/>
                        <a:cs typeface="Arial" panose="020B0604020202020204" pitchFamily="34" charset="0"/>
                      </a:rPr>
                      <a:t>GP, KZN , MP</a:t>
                    </a:r>
                    <a:endParaRPr lang="en-US" sz="900" dirty="0">
                      <a:latin typeface="Arial Narrow" panose="020B0606020202030204" pitchFamily="34" charset="0"/>
                    </a:endParaRPr>
                  </a:p>
                </c:rich>
              </c:tx>
              <c:showVal val="1"/>
            </c:dLbl>
            <c:dLbl>
              <c:idx val="1"/>
              <c:delete val="1"/>
            </c:dLbl>
            <c:dLbl>
              <c:idx val="2"/>
              <c:tx>
                <c:rich>
                  <a:bodyPr/>
                  <a:lstStyle/>
                  <a:p>
                    <a:r>
                      <a:rPr lang="en-US" sz="800" b="0" dirty="0" smtClean="0">
                        <a:latin typeface="Arial" panose="020B0604020202020204" pitchFamily="34" charset="0"/>
                        <a:cs typeface="Arial" panose="020B0604020202020204" pitchFamily="34" charset="0"/>
                      </a:rPr>
                      <a:t>147</a:t>
                    </a:r>
                    <a:endParaRPr lang="en-US" dirty="0"/>
                  </a:p>
                </c:rich>
              </c:tx>
              <c:showVal val="1"/>
            </c:dLbl>
            <c:txPr>
              <a:bodyPr rot="0" vert="horz"/>
              <a:lstStyle/>
              <a:p>
                <a:pPr>
                  <a:defRPr sz="800" b="0">
                    <a:latin typeface="Arial" panose="020B0604020202020204" pitchFamily="34" charset="0"/>
                    <a:cs typeface="Arial" panose="020B0604020202020204" pitchFamily="34" charset="0"/>
                  </a:defRPr>
                </a:pPr>
                <a:endParaRPr lang="en-US"/>
              </a:p>
            </c:txPr>
            <c:showVal val="1"/>
          </c:dLbls>
          <c:cat>
            <c:strRef>
              <c:f>Sheet1!$A$2:$A$3</c:f>
              <c:strCache>
                <c:ptCount val="2"/>
                <c:pt idx="0">
                  <c:v>Reliability</c:v>
                </c:pt>
                <c:pt idx="1">
                  <c:v>Usefulness</c:v>
                </c:pt>
              </c:strCache>
            </c:strRef>
          </c:cat>
          <c:val>
            <c:numRef>
              <c:f>Sheet1!$B$2:$B$3</c:f>
              <c:numCache>
                <c:formatCode>0%</c:formatCode>
                <c:ptCount val="2"/>
                <c:pt idx="0">
                  <c:v>1</c:v>
                </c:pt>
                <c:pt idx="1">
                  <c:v>0.30000000000000004</c:v>
                </c:pt>
              </c:numCache>
            </c:numRef>
          </c:val>
        </c:ser>
        <c:ser>
          <c:idx val="1"/>
          <c:order val="1"/>
          <c:tx>
            <c:strRef>
              <c:f>Sheet1!$C$1</c:f>
              <c:strCache>
                <c:ptCount val="1"/>
                <c:pt idx="0">
                  <c:v>New</c:v>
                </c:pt>
              </c:strCache>
            </c:strRef>
          </c:tx>
          <c:spPr>
            <a:solidFill>
              <a:srgbClr val="FFE697"/>
            </a:solidFill>
          </c:spPr>
          <c:dLbls>
            <c:delete val="1"/>
          </c:dLbls>
          <c:cat>
            <c:strRef>
              <c:f>Sheet1!$A$2:$A$3</c:f>
              <c:strCache>
                <c:ptCount val="2"/>
                <c:pt idx="0">
                  <c:v>Reliability</c:v>
                </c:pt>
                <c:pt idx="1">
                  <c:v>Usefulness</c:v>
                </c:pt>
              </c:strCache>
            </c:strRef>
          </c:cat>
          <c:val>
            <c:numRef>
              <c:f>Sheet1!$C$2:$C$3</c:f>
              <c:numCache>
                <c:formatCode>0%</c:formatCode>
                <c:ptCount val="2"/>
                <c:pt idx="0">
                  <c:v>0</c:v>
                </c:pt>
                <c:pt idx="1">
                  <c:v>0.1</c:v>
                </c:pt>
              </c:numCache>
            </c:numRef>
          </c:val>
        </c:ser>
        <c:ser>
          <c:idx val="2"/>
          <c:order val="2"/>
          <c:tx>
            <c:strRef>
              <c:f>Sheet1!$D$1</c:f>
              <c:strCache>
                <c:ptCount val="1"/>
                <c:pt idx="0">
                  <c:v>Addressed</c:v>
                </c:pt>
              </c:strCache>
            </c:strRef>
          </c:tx>
          <c:spPr>
            <a:solidFill>
              <a:srgbClr val="97E59E"/>
            </a:solidFill>
          </c:spPr>
          <c:dLbls>
            <c:dLbl>
              <c:idx val="0"/>
              <c:layout>
                <c:manualLayout>
                  <c:x val="-0.31123802623307156"/>
                  <c:y val="-0.42599623013254101"/>
                </c:manualLayout>
              </c:layout>
              <c:tx>
                <c:rich>
                  <a:bodyPr/>
                  <a:lstStyle/>
                  <a:p>
                    <a:r>
                      <a:rPr lang="en-US" sz="800" b="0" dirty="0" smtClean="0">
                        <a:latin typeface="Arial" panose="020B0604020202020204" pitchFamily="34" charset="0"/>
                        <a:cs typeface="Arial" panose="020B0604020202020204" pitchFamily="34" charset="0"/>
                      </a:rPr>
                      <a:t>NW</a:t>
                    </a:r>
                    <a:endParaRPr lang="en-US" sz="800" dirty="0">
                      <a:latin typeface="+mn-lt"/>
                    </a:endParaRPr>
                  </a:p>
                </c:rich>
              </c:tx>
              <c:showVal val="1"/>
            </c:dLbl>
            <c:dLbl>
              <c:idx val="1"/>
              <c:delete val="1"/>
            </c:dLbl>
            <c:dLbl>
              <c:idx val="2"/>
              <c:tx>
                <c:rich>
                  <a:bodyPr/>
                  <a:lstStyle/>
                  <a:p>
                    <a:r>
                      <a:rPr lang="en-US" sz="800" b="0" dirty="0" smtClean="0">
                        <a:latin typeface="Arial" panose="020B0604020202020204" pitchFamily="34" charset="0"/>
                        <a:cs typeface="Arial" panose="020B0604020202020204" pitchFamily="34" charset="0"/>
                      </a:rPr>
                      <a:t>51</a:t>
                    </a:r>
                    <a:endParaRPr lang="en-US" dirty="0"/>
                  </a:p>
                </c:rich>
              </c:tx>
              <c:showVal val="1"/>
            </c:dLbl>
            <c:txPr>
              <a:bodyPr/>
              <a:lstStyle/>
              <a:p>
                <a:pPr>
                  <a:defRPr sz="800" b="0">
                    <a:latin typeface="Arial" panose="020B0604020202020204" pitchFamily="34" charset="0"/>
                    <a:cs typeface="Arial" panose="020B0604020202020204" pitchFamily="34" charset="0"/>
                  </a:defRPr>
                </a:pPr>
                <a:endParaRPr lang="en-US"/>
              </a:p>
            </c:txPr>
            <c:showVal val="1"/>
          </c:dLbls>
          <c:cat>
            <c:strRef>
              <c:f>Sheet1!$A$2:$A$3</c:f>
              <c:strCache>
                <c:ptCount val="2"/>
                <c:pt idx="0">
                  <c:v>Reliability</c:v>
                </c:pt>
                <c:pt idx="1">
                  <c:v>Usefulness</c:v>
                </c:pt>
              </c:strCache>
            </c:strRef>
          </c:cat>
          <c:val>
            <c:numRef>
              <c:f>Sheet1!$D$2:$D$3</c:f>
              <c:numCache>
                <c:formatCode>0%</c:formatCode>
                <c:ptCount val="2"/>
                <c:pt idx="0">
                  <c:v>0</c:v>
                </c:pt>
                <c:pt idx="1">
                  <c:v>0</c:v>
                </c:pt>
              </c:numCache>
            </c:numRef>
          </c:val>
        </c:ser>
        <c:dLbls>
          <c:showVal val="1"/>
        </c:dLbls>
        <c:gapWidth val="50"/>
        <c:overlap val="100"/>
        <c:axId val="122815616"/>
        <c:axId val="122817152"/>
      </c:barChart>
      <c:catAx>
        <c:axId val="122815616"/>
        <c:scaling>
          <c:orientation val="minMax"/>
        </c:scaling>
        <c:axPos val="l"/>
        <c:numFmt formatCode="General" sourceLinked="0"/>
        <c:tickLblPos val="nextTo"/>
        <c:spPr>
          <a:ln w="12700">
            <a:solidFill>
              <a:sysClr val="windowText" lastClr="000000"/>
            </a:solidFill>
          </a:ln>
        </c:spPr>
        <c:txPr>
          <a:bodyPr/>
          <a:lstStyle/>
          <a:p>
            <a:pPr>
              <a:defRPr sz="1000">
                <a:solidFill>
                  <a:srgbClr val="5A5A5A"/>
                </a:solidFill>
                <a:latin typeface="Arial" panose="020B0604020202020204" pitchFamily="34" charset="0"/>
                <a:cs typeface="Arial" panose="020B0604020202020204" pitchFamily="34" charset="0"/>
              </a:defRPr>
            </a:pPr>
            <a:endParaRPr lang="en-US"/>
          </a:p>
        </c:txPr>
        <c:crossAx val="122817152"/>
        <c:crosses val="autoZero"/>
        <c:auto val="1"/>
        <c:lblAlgn val="ctr"/>
        <c:lblOffset val="100"/>
      </c:catAx>
      <c:valAx>
        <c:axId val="122817152"/>
        <c:scaling>
          <c:orientation val="minMax"/>
          <c:max val="1"/>
          <c:min val="0"/>
        </c:scaling>
        <c:delete val="1"/>
        <c:axPos val="b"/>
        <c:numFmt formatCode="0%" sourceLinked="1"/>
        <c:tickLblPos val="none"/>
        <c:crossAx val="122815616"/>
        <c:crosses val="autoZero"/>
        <c:crossBetween val="between"/>
      </c:valAx>
    </c:plotArea>
    <c:plotVisOnly val="1"/>
    <c:dispBlanksAs val="gap"/>
  </c:chart>
  <c:txPr>
    <a:bodyPr/>
    <a:lstStyle/>
    <a:p>
      <a:pPr>
        <a:defRPr sz="1800" b="1">
          <a:latin typeface="Arial Narrow" pitchFamily="34" charset="0"/>
        </a:defRPr>
      </a:pPr>
      <a:endParaRPr lang="en-US"/>
    </a:p>
  </c:txPr>
  <c:externalData r:id="rId2"/>
  <c:userShapes r:id="rId3"/>
</c:chartSpace>
</file>

<file path=ppt/charts/chart21.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stacked"/>
        <c:ser>
          <c:idx val="0"/>
          <c:order val="0"/>
          <c:tx>
            <c:strRef>
              <c:f>Sheet1!$B$1</c:f>
              <c:strCache>
                <c:ptCount val="1"/>
                <c:pt idx="0">
                  <c:v>ID by auditee</c:v>
                </c:pt>
              </c:strCache>
            </c:strRef>
          </c:tx>
          <c:spPr>
            <a:solidFill>
              <a:srgbClr val="17375D"/>
            </a:solidFill>
          </c:spPr>
          <c:dLbls>
            <c:dLbl>
              <c:idx val="0"/>
              <c:layout/>
              <c:tx>
                <c:rich>
                  <a:bodyPr/>
                  <a:lstStyle/>
                  <a:p>
                    <a:r>
                      <a:rPr lang="en-US" sz="1400" dirty="0" smtClean="0">
                        <a:solidFill>
                          <a:schemeClr val="bg1"/>
                        </a:solidFill>
                        <a:latin typeface="Arial" panose="020B0604020202020204" pitchFamily="34" charset="0"/>
                        <a:cs typeface="Arial" panose="020B0604020202020204" pitchFamily="34" charset="0"/>
                      </a:rPr>
                      <a:t>R5,662 million</a:t>
                    </a:r>
                  </a:p>
                  <a:p>
                    <a:r>
                      <a:rPr lang="en-US" sz="1400" dirty="0" smtClean="0">
                        <a:solidFill>
                          <a:schemeClr val="bg1"/>
                        </a:solidFill>
                        <a:latin typeface="Arial" panose="020B0604020202020204" pitchFamily="34" charset="0"/>
                        <a:cs typeface="Arial" panose="020B0604020202020204" pitchFamily="34" charset="0"/>
                      </a:rPr>
                      <a:t>(73%)</a:t>
                    </a:r>
                    <a:endParaRPr lang="en-US" dirty="0"/>
                  </a:p>
                </c:rich>
              </c:tx>
              <c:showVal val="1"/>
            </c:dLbl>
            <c:dLbl>
              <c:idx val="1"/>
              <c:layout/>
              <c:tx>
                <c:rich>
                  <a:bodyPr/>
                  <a:lstStyle/>
                  <a:p>
                    <a:r>
                      <a:rPr lang="en-US" sz="1400" dirty="0" smtClean="0">
                        <a:solidFill>
                          <a:schemeClr val="bg1"/>
                        </a:solidFill>
                        <a:latin typeface="Arial" panose="020B0604020202020204" pitchFamily="34" charset="0"/>
                        <a:cs typeface="Arial" panose="020B0604020202020204" pitchFamily="34" charset="0"/>
                      </a:rPr>
                      <a:t>R4,600 million</a:t>
                    </a:r>
                  </a:p>
                  <a:p>
                    <a:r>
                      <a:rPr lang="en-US" sz="1400" dirty="0" smtClean="0">
                        <a:solidFill>
                          <a:schemeClr val="bg1"/>
                        </a:solidFill>
                        <a:latin typeface="Arial" panose="020B0604020202020204" pitchFamily="34" charset="0"/>
                        <a:cs typeface="Arial" panose="020B0604020202020204" pitchFamily="34" charset="0"/>
                      </a:rPr>
                      <a:t>(76%)</a:t>
                    </a:r>
                    <a:endParaRPr lang="en-US" dirty="0"/>
                  </a:p>
                </c:rich>
              </c:tx>
              <c:showVal val="1"/>
            </c:dLbl>
            <c:dLbl>
              <c:idx val="2"/>
              <c:layout/>
              <c:tx>
                <c:rich>
                  <a:bodyPr/>
                  <a:lstStyle/>
                  <a:p>
                    <a:r>
                      <a:rPr lang="en-US" sz="1400" dirty="0" smtClean="0">
                        <a:solidFill>
                          <a:schemeClr val="bg1"/>
                        </a:solidFill>
                        <a:latin typeface="Arial" panose="020B0604020202020204" pitchFamily="34" charset="0"/>
                        <a:cs typeface="Arial" panose="020B0604020202020204" pitchFamily="34" charset="0"/>
                      </a:rPr>
                      <a:t>R4,762 million</a:t>
                    </a:r>
                  </a:p>
                  <a:p>
                    <a:r>
                      <a:rPr lang="en-US" sz="1400" dirty="0" smtClean="0">
                        <a:solidFill>
                          <a:schemeClr val="bg1"/>
                        </a:solidFill>
                        <a:latin typeface="Arial" panose="020B0604020202020204" pitchFamily="34" charset="0"/>
                        <a:cs typeface="Arial" panose="020B0604020202020204" pitchFamily="34" charset="0"/>
                      </a:rPr>
                      <a:t>(80%)</a:t>
                    </a:r>
                    <a:endParaRPr lang="en-US" dirty="0"/>
                  </a:p>
                </c:rich>
              </c:tx>
              <c:showVal val="1"/>
            </c:dLbl>
            <c:txPr>
              <a:bodyPr/>
              <a:lstStyle/>
              <a:p>
                <a:pPr>
                  <a:defRPr sz="1400">
                    <a:solidFill>
                      <a:schemeClr val="bg1"/>
                    </a:solidFill>
                    <a:latin typeface="Arial" panose="020B0604020202020204" pitchFamily="34" charset="0"/>
                    <a:cs typeface="Arial" panose="020B0604020202020204" pitchFamily="34" charset="0"/>
                  </a:defRPr>
                </a:pPr>
                <a:endParaRPr lang="en-US"/>
              </a:p>
            </c:txPr>
            <c:showVal val="1"/>
          </c:dLbls>
          <c:cat>
            <c:strRef>
              <c:f>Sheet1!$A$2:$A$4</c:f>
              <c:strCache>
                <c:ptCount val="3"/>
                <c:pt idx="0">
                  <c:v>2015 -16</c:v>
                </c:pt>
                <c:pt idx="1">
                  <c:v>2014 -15</c:v>
                </c:pt>
                <c:pt idx="2">
                  <c:v>2013 -14</c:v>
                </c:pt>
              </c:strCache>
            </c:strRef>
          </c:cat>
          <c:val>
            <c:numRef>
              <c:f>Sheet1!$B$2:$B$4</c:f>
              <c:numCache>
                <c:formatCode>\R#\ ###\ "million"</c:formatCode>
                <c:ptCount val="3"/>
                <c:pt idx="0">
                  <c:v>5662.2797867199997</c:v>
                </c:pt>
                <c:pt idx="1">
                  <c:v>4600</c:v>
                </c:pt>
                <c:pt idx="2">
                  <c:v>4762</c:v>
                </c:pt>
              </c:numCache>
            </c:numRef>
          </c:val>
        </c:ser>
        <c:ser>
          <c:idx val="1"/>
          <c:order val="1"/>
          <c:tx>
            <c:strRef>
              <c:f>Sheet1!$C$1</c:f>
              <c:strCache>
                <c:ptCount val="1"/>
                <c:pt idx="0">
                  <c:v>ID during audit</c:v>
                </c:pt>
              </c:strCache>
            </c:strRef>
          </c:tx>
          <c:spPr>
            <a:solidFill>
              <a:srgbClr val="B88761"/>
            </a:solidFill>
          </c:spPr>
          <c:dLbls>
            <c:dLbl>
              <c:idx val="0"/>
              <c:layout/>
              <c:tx>
                <c:rich>
                  <a:bodyPr/>
                  <a:lstStyle/>
                  <a:p>
                    <a:r>
                      <a:rPr lang="en-US" sz="1400" dirty="0" smtClean="0">
                        <a:solidFill>
                          <a:schemeClr val="tx1"/>
                        </a:solidFill>
                        <a:latin typeface="Arial" panose="020B0604020202020204" pitchFamily="34" charset="0"/>
                        <a:cs typeface="Arial" panose="020B0604020202020204" pitchFamily="34" charset="0"/>
                      </a:rPr>
                      <a:t>R2,</a:t>
                    </a:r>
                    <a:r>
                      <a:rPr lang="en-US" sz="1400" baseline="0" dirty="0" smtClean="0">
                        <a:solidFill>
                          <a:schemeClr val="tx1"/>
                        </a:solidFill>
                        <a:latin typeface="Arial" panose="020B0604020202020204" pitchFamily="34" charset="0"/>
                        <a:cs typeface="Arial" panose="020B0604020202020204" pitchFamily="34" charset="0"/>
                      </a:rPr>
                      <a:t>056</a:t>
                    </a:r>
                    <a:r>
                      <a:rPr lang="en-US" sz="1400" dirty="0" smtClean="0">
                        <a:solidFill>
                          <a:schemeClr val="tx1"/>
                        </a:solidFill>
                        <a:latin typeface="Arial" panose="020B0604020202020204" pitchFamily="34" charset="0"/>
                        <a:cs typeface="Arial" panose="020B0604020202020204" pitchFamily="34" charset="0"/>
                      </a:rPr>
                      <a:t> million</a:t>
                    </a:r>
                  </a:p>
                  <a:p>
                    <a:r>
                      <a:rPr lang="en-US" sz="1400" dirty="0" smtClean="0">
                        <a:solidFill>
                          <a:schemeClr val="tx1"/>
                        </a:solidFill>
                        <a:latin typeface="Arial" panose="020B0604020202020204" pitchFamily="34" charset="0"/>
                        <a:cs typeface="Arial" panose="020B0604020202020204" pitchFamily="34" charset="0"/>
                      </a:rPr>
                      <a:t>(27%)</a:t>
                    </a:r>
                    <a:endParaRPr lang="en-US" dirty="0"/>
                  </a:p>
                </c:rich>
              </c:tx>
              <c:showVal val="1"/>
            </c:dLbl>
            <c:dLbl>
              <c:idx val="1"/>
              <c:layout/>
              <c:tx>
                <c:rich>
                  <a:bodyPr/>
                  <a:lstStyle/>
                  <a:p>
                    <a:r>
                      <a:rPr lang="en-US" sz="1400" dirty="0" smtClean="0">
                        <a:solidFill>
                          <a:schemeClr val="tx1"/>
                        </a:solidFill>
                        <a:latin typeface="Arial" panose="020B0604020202020204" pitchFamily="34" charset="0"/>
                        <a:cs typeface="Arial" panose="020B0604020202020204" pitchFamily="34" charset="0"/>
                      </a:rPr>
                      <a:t>R1</a:t>
                    </a:r>
                    <a:r>
                      <a:rPr lang="en-US" sz="1400" baseline="0" dirty="0" smtClean="0">
                        <a:solidFill>
                          <a:schemeClr val="tx1"/>
                        </a:solidFill>
                        <a:latin typeface="Arial" panose="020B0604020202020204" pitchFamily="34" charset="0"/>
                        <a:cs typeface="Arial" panose="020B0604020202020204" pitchFamily="34" charset="0"/>
                      </a:rPr>
                      <a:t>,441</a:t>
                    </a:r>
                    <a:r>
                      <a:rPr lang="en-US" sz="1400" dirty="0" smtClean="0">
                        <a:solidFill>
                          <a:schemeClr val="tx1"/>
                        </a:solidFill>
                        <a:latin typeface="Arial" panose="020B0604020202020204" pitchFamily="34" charset="0"/>
                        <a:cs typeface="Arial" panose="020B0604020202020204" pitchFamily="34" charset="0"/>
                      </a:rPr>
                      <a:t> million</a:t>
                    </a:r>
                  </a:p>
                  <a:p>
                    <a:r>
                      <a:rPr lang="en-US" sz="1400" dirty="0" smtClean="0">
                        <a:solidFill>
                          <a:schemeClr val="tx1"/>
                        </a:solidFill>
                        <a:latin typeface="Arial" panose="020B0604020202020204" pitchFamily="34" charset="0"/>
                        <a:cs typeface="Arial" panose="020B0604020202020204" pitchFamily="34" charset="0"/>
                      </a:rPr>
                      <a:t>(24%)</a:t>
                    </a:r>
                    <a:endParaRPr lang="en-US" dirty="0"/>
                  </a:p>
                </c:rich>
              </c:tx>
              <c:showVal val="1"/>
            </c:dLbl>
            <c:dLbl>
              <c:idx val="2"/>
              <c:layout/>
              <c:tx>
                <c:rich>
                  <a:bodyPr/>
                  <a:lstStyle/>
                  <a:p>
                    <a:r>
                      <a:rPr lang="en-US" sz="1400" dirty="0" smtClean="0">
                        <a:solidFill>
                          <a:schemeClr val="tx1"/>
                        </a:solidFill>
                        <a:latin typeface="Arial" panose="020B0604020202020204" pitchFamily="34" charset="0"/>
                        <a:cs typeface="Arial" panose="020B0604020202020204" pitchFamily="34" charset="0"/>
                      </a:rPr>
                      <a:t>R1,224 million</a:t>
                    </a:r>
                  </a:p>
                  <a:p>
                    <a:r>
                      <a:rPr lang="en-US" sz="1400" dirty="0" smtClean="0">
                        <a:solidFill>
                          <a:schemeClr val="tx1"/>
                        </a:solidFill>
                        <a:latin typeface="Arial" panose="020B0604020202020204" pitchFamily="34" charset="0"/>
                        <a:cs typeface="Arial" panose="020B0604020202020204" pitchFamily="34" charset="0"/>
                      </a:rPr>
                      <a:t>(20%)</a:t>
                    </a:r>
                    <a:endParaRPr lang="en-US" dirty="0"/>
                  </a:p>
                </c:rich>
              </c:tx>
              <c:showVal val="1"/>
            </c:dLbl>
            <c:txPr>
              <a:bodyPr/>
              <a:lstStyle/>
              <a:p>
                <a:pPr>
                  <a:defRPr sz="1400">
                    <a:solidFill>
                      <a:schemeClr val="tx1"/>
                    </a:solidFill>
                    <a:latin typeface="Arial" panose="020B0604020202020204" pitchFamily="34" charset="0"/>
                    <a:cs typeface="Arial" panose="020B0604020202020204" pitchFamily="34" charset="0"/>
                  </a:defRPr>
                </a:pPr>
                <a:endParaRPr lang="en-US"/>
              </a:p>
            </c:txPr>
            <c:showVal val="1"/>
          </c:dLbls>
          <c:cat>
            <c:strRef>
              <c:f>Sheet1!$A$2:$A$4</c:f>
              <c:strCache>
                <c:ptCount val="3"/>
                <c:pt idx="0">
                  <c:v>2015 -16</c:v>
                </c:pt>
                <c:pt idx="1">
                  <c:v>2014 -15</c:v>
                </c:pt>
                <c:pt idx="2">
                  <c:v>2013 -14</c:v>
                </c:pt>
              </c:strCache>
            </c:strRef>
          </c:cat>
          <c:val>
            <c:numRef>
              <c:f>Sheet1!$C$2:$C$4</c:f>
              <c:numCache>
                <c:formatCode>\R#\ ###\ "million"</c:formatCode>
                <c:ptCount val="3"/>
                <c:pt idx="0">
                  <c:v>2055.9033612800004</c:v>
                </c:pt>
                <c:pt idx="1">
                  <c:v>1442</c:v>
                </c:pt>
                <c:pt idx="2">
                  <c:v>1225</c:v>
                </c:pt>
              </c:numCache>
            </c:numRef>
          </c:val>
        </c:ser>
        <c:ser>
          <c:idx val="2"/>
          <c:order val="2"/>
          <c:tx>
            <c:strRef>
              <c:f>Sheet1!$D$1</c:f>
              <c:strCache>
                <c:ptCount val="1"/>
              </c:strCache>
            </c:strRef>
          </c:tx>
          <c:spPr>
            <a:solidFill>
              <a:srgbClr val="FFFF00"/>
            </a:solidFill>
          </c:spPr>
          <c:dLbls>
            <c:dLbl>
              <c:idx val="0"/>
              <c:tx>
                <c:rich>
                  <a:bodyPr/>
                  <a:lstStyle/>
                  <a:p>
                    <a:r>
                      <a:rPr lang="en-US" sz="1600" dirty="0">
                        <a:latin typeface="+mn-lt"/>
                      </a:rPr>
                      <a:t>R2 912 </a:t>
                    </a:r>
                    <a:r>
                      <a:rPr lang="en-US" sz="1600" dirty="0" smtClean="0">
                        <a:latin typeface="+mn-lt"/>
                      </a:rPr>
                      <a:t>million (unaudited)</a:t>
                    </a:r>
                    <a:endParaRPr lang="en-US" dirty="0"/>
                  </a:p>
                </c:rich>
              </c:tx>
              <c:showVal val="1"/>
            </c:dLbl>
            <c:dLbl>
              <c:idx val="1"/>
              <c:tx>
                <c:rich>
                  <a:bodyPr/>
                  <a:lstStyle/>
                  <a:p>
                    <a:r>
                      <a:rPr lang="en-US" sz="1600" dirty="0">
                        <a:latin typeface="+mn-lt"/>
                      </a:rPr>
                      <a:t>R2 020 </a:t>
                    </a:r>
                    <a:r>
                      <a:rPr lang="en-US" sz="1600" dirty="0" smtClean="0">
                        <a:latin typeface="+mn-lt"/>
                      </a:rPr>
                      <a:t>million (unaudited)</a:t>
                    </a:r>
                    <a:endParaRPr lang="en-US" dirty="0"/>
                  </a:p>
                </c:rich>
              </c:tx>
              <c:showVal val="1"/>
            </c:dLbl>
            <c:dLbl>
              <c:idx val="2"/>
              <c:tx>
                <c:rich>
                  <a:bodyPr/>
                  <a:lstStyle/>
                  <a:p>
                    <a:r>
                      <a:rPr lang="en-US" sz="1600" dirty="0">
                        <a:latin typeface="+mn-lt"/>
                      </a:rPr>
                      <a:t>R2 650 </a:t>
                    </a:r>
                    <a:r>
                      <a:rPr lang="en-US" sz="1600" dirty="0" smtClean="0">
                        <a:latin typeface="+mn-lt"/>
                      </a:rPr>
                      <a:t>million (unaudited)</a:t>
                    </a:r>
                    <a:endParaRPr lang="en-US" dirty="0"/>
                  </a:p>
                </c:rich>
              </c:tx>
              <c:showVal val="1"/>
            </c:dLbl>
            <c:txPr>
              <a:bodyPr/>
              <a:lstStyle/>
              <a:p>
                <a:pPr>
                  <a:defRPr sz="1600" b="1">
                    <a:latin typeface="+mn-lt"/>
                  </a:defRPr>
                </a:pPr>
                <a:endParaRPr lang="en-US"/>
              </a:p>
            </c:txPr>
            <c:showVal val="1"/>
          </c:dLbls>
          <c:val>
            <c:numRef>
              <c:f>Sheet1!$D$2:$D$4</c:f>
            </c:numRef>
          </c:val>
        </c:ser>
        <c:dLbls/>
        <c:gapWidth val="50"/>
        <c:overlap val="100"/>
        <c:axId val="118407552"/>
        <c:axId val="122864000"/>
      </c:barChart>
      <c:catAx>
        <c:axId val="118407552"/>
        <c:scaling>
          <c:orientation val="minMax"/>
        </c:scaling>
        <c:axPos val="b"/>
        <c:tickLblPos val="nextTo"/>
        <c:spPr>
          <a:ln>
            <a:solidFill>
              <a:schemeClr val="tx1"/>
            </a:solidFill>
          </a:ln>
        </c:spPr>
        <c:txPr>
          <a:bodyPr/>
          <a:lstStyle/>
          <a:p>
            <a:pPr>
              <a:defRPr sz="1400">
                <a:latin typeface="Arial" panose="020B0604020202020204" pitchFamily="34" charset="0"/>
                <a:cs typeface="Arial" panose="020B0604020202020204" pitchFamily="34" charset="0"/>
              </a:defRPr>
            </a:pPr>
            <a:endParaRPr lang="en-US"/>
          </a:p>
        </c:txPr>
        <c:crossAx val="122864000"/>
        <c:crosses val="autoZero"/>
        <c:auto val="1"/>
        <c:lblAlgn val="ctr"/>
        <c:lblOffset val="100"/>
      </c:catAx>
      <c:valAx>
        <c:axId val="122864000"/>
        <c:scaling>
          <c:orientation val="minMax"/>
          <c:min val="0"/>
        </c:scaling>
        <c:axPos val="l"/>
        <c:numFmt formatCode="\R#\ ###\ &quot;million&quot;" sourceLinked="1"/>
        <c:majorTickMark val="none"/>
        <c:tickLblPos val="none"/>
        <c:spPr>
          <a:ln>
            <a:noFill/>
          </a:ln>
        </c:spPr>
        <c:crossAx val="118407552"/>
        <c:crosses val="autoZero"/>
        <c:crossBetween val="between"/>
      </c:valAx>
      <c:spPr>
        <a:noFill/>
        <a:ln w="25400">
          <a:noFill/>
        </a:ln>
      </c:spPr>
    </c:plotArea>
    <c:plotVisOnly val="1"/>
    <c:dispBlanksAs val="gap"/>
  </c:chart>
  <c:txPr>
    <a:bodyPr/>
    <a:lstStyle/>
    <a:p>
      <a:pPr>
        <a:defRPr sz="1800" b="1">
          <a:latin typeface="Arial Narrow" pitchFamily="34" charset="0"/>
        </a:defRPr>
      </a:pPr>
      <a:endParaRPr lang="en-US"/>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stacked"/>
        <c:ser>
          <c:idx val="0"/>
          <c:order val="0"/>
          <c:tx>
            <c:strRef>
              <c:f>Sheet1!$B$1</c:f>
              <c:strCache>
                <c:ptCount val="1"/>
                <c:pt idx="0">
                  <c:v>ID by auditee</c:v>
                </c:pt>
              </c:strCache>
            </c:strRef>
          </c:tx>
          <c:spPr>
            <a:solidFill>
              <a:srgbClr val="17375D"/>
            </a:solidFill>
          </c:spPr>
          <c:dLbls>
            <c:dLbl>
              <c:idx val="0"/>
              <c:layout/>
              <c:tx>
                <c:rich>
                  <a:bodyPr/>
                  <a:lstStyle/>
                  <a:p>
                    <a:r>
                      <a:rPr lang="en-US" sz="1400" b="1" dirty="0" smtClean="0">
                        <a:solidFill>
                          <a:schemeClr val="bg1"/>
                        </a:solidFill>
                        <a:latin typeface="Arial" panose="020B0604020202020204" pitchFamily="34" charset="0"/>
                        <a:cs typeface="Arial" panose="020B0604020202020204" pitchFamily="34" charset="0"/>
                      </a:rPr>
                      <a:t>R</a:t>
                    </a:r>
                    <a:r>
                      <a:rPr lang="en-US" sz="1400" b="1" baseline="0" dirty="0" smtClean="0">
                        <a:solidFill>
                          <a:schemeClr val="bg1"/>
                        </a:solidFill>
                        <a:latin typeface="Arial" panose="020B0604020202020204" pitchFamily="34" charset="0"/>
                        <a:cs typeface="Arial" panose="020B0604020202020204" pitchFamily="34" charset="0"/>
                      </a:rPr>
                      <a:t>179  </a:t>
                    </a:r>
                    <a:r>
                      <a:rPr lang="en-US" sz="1400" b="1" dirty="0" smtClean="0">
                        <a:solidFill>
                          <a:schemeClr val="bg1"/>
                        </a:solidFill>
                        <a:latin typeface="Arial" panose="020B0604020202020204" pitchFamily="34" charset="0"/>
                        <a:cs typeface="Arial" panose="020B0604020202020204" pitchFamily="34" charset="0"/>
                      </a:rPr>
                      <a:t>million</a:t>
                    </a:r>
                  </a:p>
                  <a:p>
                    <a:r>
                      <a:rPr lang="en-US" sz="1400" b="1" dirty="0" smtClean="0">
                        <a:solidFill>
                          <a:schemeClr val="bg1"/>
                        </a:solidFill>
                        <a:latin typeface="Arial" panose="020B0604020202020204" pitchFamily="34" charset="0"/>
                        <a:cs typeface="Arial" panose="020B0604020202020204" pitchFamily="34" charset="0"/>
                      </a:rPr>
                      <a:t>(66%)</a:t>
                    </a:r>
                    <a:endParaRPr lang="en-US" dirty="0"/>
                  </a:p>
                </c:rich>
              </c:tx>
              <c:dLblPos val="ctr"/>
              <c:showVal val="1"/>
            </c:dLbl>
            <c:dLbl>
              <c:idx val="1"/>
              <c:layout/>
              <c:tx>
                <c:rich>
                  <a:bodyPr/>
                  <a:lstStyle/>
                  <a:p>
                    <a:r>
                      <a:rPr lang="en-US" sz="1400" b="1" dirty="0" smtClean="0">
                        <a:solidFill>
                          <a:schemeClr val="bg1"/>
                        </a:solidFill>
                        <a:latin typeface="Arial" panose="020B0604020202020204" pitchFamily="34" charset="0"/>
                        <a:cs typeface="Arial" panose="020B0604020202020204" pitchFamily="34" charset="0"/>
                      </a:rPr>
                      <a:t>R</a:t>
                    </a:r>
                    <a:r>
                      <a:rPr lang="en-US" sz="1400" b="1" baseline="0" dirty="0" smtClean="0">
                        <a:solidFill>
                          <a:schemeClr val="bg1"/>
                        </a:solidFill>
                        <a:latin typeface="Arial" panose="020B0604020202020204" pitchFamily="34" charset="0"/>
                        <a:cs typeface="Arial" panose="020B0604020202020204" pitchFamily="34" charset="0"/>
                      </a:rPr>
                      <a:t>594</a:t>
                    </a:r>
                    <a:r>
                      <a:rPr lang="en-US" sz="1400" b="1" dirty="0" smtClean="0">
                        <a:solidFill>
                          <a:schemeClr val="bg1"/>
                        </a:solidFill>
                        <a:latin typeface="Arial" panose="020B0604020202020204" pitchFamily="34" charset="0"/>
                        <a:cs typeface="Arial" panose="020B0604020202020204" pitchFamily="34" charset="0"/>
                      </a:rPr>
                      <a:t> million</a:t>
                    </a:r>
                  </a:p>
                  <a:p>
                    <a:r>
                      <a:rPr lang="en-US" sz="1400" b="1" dirty="0" smtClean="0">
                        <a:solidFill>
                          <a:schemeClr val="bg1"/>
                        </a:solidFill>
                        <a:latin typeface="Arial" panose="020B0604020202020204" pitchFamily="34" charset="0"/>
                        <a:cs typeface="Arial" panose="020B0604020202020204" pitchFamily="34" charset="0"/>
                      </a:rPr>
                      <a:t>(100%)</a:t>
                    </a:r>
                    <a:endParaRPr lang="en-US" dirty="0"/>
                  </a:p>
                </c:rich>
              </c:tx>
              <c:dLblPos val="ctr"/>
              <c:showVal val="1"/>
            </c:dLbl>
            <c:dLbl>
              <c:idx val="2"/>
              <c:layout/>
              <c:tx>
                <c:rich>
                  <a:bodyPr/>
                  <a:lstStyle/>
                  <a:p>
                    <a:r>
                      <a:rPr lang="en-US" sz="1400" b="1" dirty="0" smtClean="0">
                        <a:solidFill>
                          <a:schemeClr val="bg1"/>
                        </a:solidFill>
                        <a:latin typeface="Arial" panose="020B0604020202020204" pitchFamily="34" charset="0"/>
                        <a:cs typeface="Arial" panose="020B0604020202020204" pitchFamily="34" charset="0"/>
                      </a:rPr>
                      <a:t>R</a:t>
                    </a:r>
                    <a:r>
                      <a:rPr lang="en-US" sz="1400" b="1" baseline="0" dirty="0" smtClean="0">
                        <a:solidFill>
                          <a:schemeClr val="bg1"/>
                        </a:solidFill>
                        <a:latin typeface="Arial" panose="020B0604020202020204" pitchFamily="34" charset="0"/>
                        <a:cs typeface="Arial" panose="020B0604020202020204" pitchFamily="34" charset="0"/>
                      </a:rPr>
                      <a:t>460</a:t>
                    </a:r>
                    <a:r>
                      <a:rPr lang="en-US" sz="1400" b="1" dirty="0" smtClean="0">
                        <a:solidFill>
                          <a:schemeClr val="bg1"/>
                        </a:solidFill>
                        <a:latin typeface="Arial" panose="020B0604020202020204" pitchFamily="34" charset="0"/>
                        <a:cs typeface="Arial" panose="020B0604020202020204" pitchFamily="34" charset="0"/>
                      </a:rPr>
                      <a:t> million</a:t>
                    </a:r>
                  </a:p>
                  <a:p>
                    <a:r>
                      <a:rPr lang="en-US" sz="1400" b="1" dirty="0" smtClean="0">
                        <a:solidFill>
                          <a:schemeClr val="bg1"/>
                        </a:solidFill>
                        <a:latin typeface="Arial" panose="020B0604020202020204" pitchFamily="34" charset="0"/>
                        <a:cs typeface="Arial" panose="020B0604020202020204" pitchFamily="34" charset="0"/>
                      </a:rPr>
                      <a:t>(100%)</a:t>
                    </a:r>
                    <a:endParaRPr lang="en-US" dirty="0"/>
                  </a:p>
                </c:rich>
              </c:tx>
              <c:dLblPos val="ctr"/>
              <c:showVal val="1"/>
            </c:dLbl>
            <c:txPr>
              <a:bodyPr/>
              <a:lstStyle/>
              <a:p>
                <a:pPr>
                  <a:defRPr sz="1400">
                    <a:latin typeface="Arial" panose="020B0604020202020204" pitchFamily="34" charset="0"/>
                    <a:cs typeface="Arial" panose="020B0604020202020204" pitchFamily="34" charset="0"/>
                  </a:defRPr>
                </a:pPr>
                <a:endParaRPr lang="en-US"/>
              </a:p>
            </c:txPr>
            <c:dLblPos val="ctr"/>
            <c:showVal val="1"/>
          </c:dLbls>
          <c:cat>
            <c:strRef>
              <c:f>Sheet1!$A$2:$A$4</c:f>
              <c:strCache>
                <c:ptCount val="3"/>
                <c:pt idx="0">
                  <c:v>2015 - 16</c:v>
                </c:pt>
                <c:pt idx="1">
                  <c:v>2014 - 15</c:v>
                </c:pt>
                <c:pt idx="2">
                  <c:v>2013 - 14</c:v>
                </c:pt>
              </c:strCache>
            </c:strRef>
          </c:cat>
          <c:val>
            <c:numRef>
              <c:f>Sheet1!$B$2:$B$4</c:f>
              <c:numCache>
                <c:formatCode>\R#\ ###\ "million"</c:formatCode>
                <c:ptCount val="3"/>
                <c:pt idx="0">
                  <c:v>178.93300000000002</c:v>
                </c:pt>
                <c:pt idx="1">
                  <c:v>594</c:v>
                </c:pt>
                <c:pt idx="2">
                  <c:v>460</c:v>
                </c:pt>
              </c:numCache>
            </c:numRef>
          </c:val>
        </c:ser>
        <c:ser>
          <c:idx val="1"/>
          <c:order val="1"/>
          <c:tx>
            <c:strRef>
              <c:f>Sheet1!$C$1</c:f>
              <c:strCache>
                <c:ptCount val="1"/>
                <c:pt idx="0">
                  <c:v>ID during audit</c:v>
                </c:pt>
              </c:strCache>
            </c:strRef>
          </c:tx>
          <c:spPr>
            <a:solidFill>
              <a:srgbClr val="B88761"/>
            </a:solidFill>
          </c:spPr>
          <c:dLbls>
            <c:dLbl>
              <c:idx val="0"/>
              <c:layout>
                <c:manualLayout>
                  <c:x val="2.6968024982278677E-3"/>
                  <c:y val="6.3855093389489507E-3"/>
                </c:manualLayout>
              </c:layout>
              <c:tx>
                <c:rich>
                  <a:bodyPr/>
                  <a:lstStyle/>
                  <a:p>
                    <a:r>
                      <a:rPr lang="en-US" sz="1400" b="1" dirty="0" smtClean="0">
                        <a:solidFill>
                          <a:schemeClr val="tx1"/>
                        </a:solidFill>
                        <a:latin typeface="Arial" panose="020B0604020202020204" pitchFamily="34" charset="0"/>
                        <a:cs typeface="Arial" panose="020B0604020202020204" pitchFamily="34" charset="0"/>
                      </a:rPr>
                      <a:t>R93</a:t>
                    </a:r>
                    <a:r>
                      <a:rPr lang="en-US" sz="1400" b="1" baseline="0" dirty="0" smtClean="0">
                        <a:solidFill>
                          <a:schemeClr val="tx1"/>
                        </a:solidFill>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cs typeface="Arial" panose="020B0604020202020204" pitchFamily="34" charset="0"/>
                      </a:rPr>
                      <a:t>million</a:t>
                    </a:r>
                    <a:endParaRPr lang="en-US" sz="1400" b="1" dirty="0">
                      <a:solidFill>
                        <a:schemeClr val="tx1"/>
                      </a:solidFill>
                      <a:latin typeface="Arial" panose="020B0604020202020204" pitchFamily="34" charset="0"/>
                      <a:cs typeface="Arial" panose="020B0604020202020204" pitchFamily="34" charset="0"/>
                    </a:endParaRPr>
                  </a:p>
                  <a:p>
                    <a:r>
                      <a:rPr lang="en-US" sz="1400" b="1" dirty="0" smtClean="0">
                        <a:solidFill>
                          <a:schemeClr val="tx1"/>
                        </a:solidFill>
                        <a:latin typeface="Arial" panose="020B0604020202020204" pitchFamily="34" charset="0"/>
                        <a:cs typeface="Arial" panose="020B0604020202020204" pitchFamily="34" charset="0"/>
                      </a:rPr>
                      <a:t>(34%)</a:t>
                    </a:r>
                    <a:endParaRPr lang="en-US" dirty="0"/>
                  </a:p>
                </c:rich>
              </c:tx>
              <c:dLblPos val="ctr"/>
              <c:showVal val="1"/>
            </c:dLbl>
            <c:dLbl>
              <c:idx val="1"/>
              <c:layout>
                <c:manualLayout>
                  <c:x val="0"/>
                  <c:y val="1.31866444051159E-2"/>
                </c:manualLayout>
              </c:layout>
              <c:tx>
                <c:rich>
                  <a:bodyPr/>
                  <a:lstStyle/>
                  <a:p>
                    <a:r>
                      <a:rPr lang="en-US" sz="1400" b="1" dirty="0">
                        <a:solidFill>
                          <a:schemeClr val="tx1"/>
                        </a:solidFill>
                        <a:latin typeface="Arial" panose="020B0604020202020204" pitchFamily="34" charset="0"/>
                        <a:cs typeface="Arial" panose="020B0604020202020204" pitchFamily="34" charset="0"/>
                      </a:rPr>
                      <a:t>R2 </a:t>
                    </a:r>
                    <a:r>
                      <a:rPr lang="en-US" sz="1400" b="1" dirty="0" smtClean="0">
                        <a:solidFill>
                          <a:schemeClr val="tx1"/>
                        </a:solidFill>
                        <a:latin typeface="Arial" panose="020B0604020202020204" pitchFamily="34" charset="0"/>
                        <a:cs typeface="Arial" panose="020B0604020202020204" pitchFamily="34" charset="0"/>
                      </a:rPr>
                      <a:t>489 </a:t>
                    </a:r>
                    <a:r>
                      <a:rPr lang="en-US" sz="1400" b="1" dirty="0">
                        <a:solidFill>
                          <a:schemeClr val="tx1"/>
                        </a:solidFill>
                        <a:latin typeface="Arial" panose="020B0604020202020204" pitchFamily="34" charset="0"/>
                        <a:cs typeface="Arial" panose="020B0604020202020204" pitchFamily="34" charset="0"/>
                      </a:rPr>
                      <a:t>million</a:t>
                    </a:r>
                  </a:p>
                  <a:p>
                    <a:r>
                      <a:rPr lang="en-US" sz="1400" b="1" dirty="0">
                        <a:solidFill>
                          <a:schemeClr val="tx1"/>
                        </a:solidFill>
                        <a:latin typeface="Arial" panose="020B0604020202020204" pitchFamily="34" charset="0"/>
                        <a:cs typeface="Arial" panose="020B0604020202020204" pitchFamily="34" charset="0"/>
                      </a:rPr>
                      <a:t>(29%)</a:t>
                    </a:r>
                    <a:endParaRPr lang="en-US" dirty="0"/>
                  </a:p>
                </c:rich>
              </c:tx>
              <c:dLblPos val="ctr"/>
              <c:showVal val="1"/>
            </c:dLbl>
            <c:dLbl>
              <c:idx val="2"/>
              <c:layout>
                <c:manualLayout>
                  <c:x val="5.9079065846696184E-3"/>
                  <c:y val="1.8391619893650336E-2"/>
                </c:manualLayout>
              </c:layout>
              <c:tx>
                <c:rich>
                  <a:bodyPr/>
                  <a:lstStyle/>
                  <a:p>
                    <a:r>
                      <a:rPr lang="en-US" sz="1400" b="1" dirty="0">
                        <a:solidFill>
                          <a:schemeClr val="tx1"/>
                        </a:solidFill>
                        <a:latin typeface="Arial" panose="020B0604020202020204" pitchFamily="34" charset="0"/>
                        <a:cs typeface="Arial" panose="020B0604020202020204" pitchFamily="34" charset="0"/>
                      </a:rPr>
                      <a:t>R5 294 million</a:t>
                    </a:r>
                  </a:p>
                  <a:p>
                    <a:r>
                      <a:rPr lang="en-US" sz="1400" b="1" dirty="0">
                        <a:solidFill>
                          <a:schemeClr val="tx1"/>
                        </a:solidFill>
                        <a:latin typeface="Arial" panose="020B0604020202020204" pitchFamily="34" charset="0"/>
                        <a:cs typeface="Arial" panose="020B0604020202020204" pitchFamily="34" charset="0"/>
                      </a:rPr>
                      <a:t>(52%)</a:t>
                    </a:r>
                    <a:endParaRPr lang="en-US" dirty="0"/>
                  </a:p>
                </c:rich>
              </c:tx>
              <c:dLblPos val="ctr"/>
              <c:showVal val="1"/>
            </c:dLbl>
            <c:txPr>
              <a:bodyPr/>
              <a:lstStyle/>
              <a:p>
                <a:pPr>
                  <a:defRPr sz="1400">
                    <a:solidFill>
                      <a:schemeClr val="tx1"/>
                    </a:solidFill>
                    <a:latin typeface="Arial" panose="020B0604020202020204" pitchFamily="34" charset="0"/>
                    <a:cs typeface="Arial" panose="020B0604020202020204" pitchFamily="34" charset="0"/>
                  </a:defRPr>
                </a:pPr>
                <a:endParaRPr lang="en-US"/>
              </a:p>
            </c:txPr>
            <c:dLblPos val="ctr"/>
            <c:showVal val="1"/>
          </c:dLbls>
          <c:cat>
            <c:strRef>
              <c:f>Sheet1!$A$2:$A$4</c:f>
              <c:strCache>
                <c:ptCount val="3"/>
                <c:pt idx="0">
                  <c:v>2015 - 16</c:v>
                </c:pt>
                <c:pt idx="1">
                  <c:v>2014 - 15</c:v>
                </c:pt>
                <c:pt idx="2">
                  <c:v>2013 - 14</c:v>
                </c:pt>
              </c:strCache>
            </c:strRef>
          </c:cat>
          <c:val>
            <c:numRef>
              <c:f>Sheet1!$C$2:$C$4</c:f>
              <c:numCache>
                <c:formatCode>General</c:formatCode>
                <c:ptCount val="3"/>
                <c:pt idx="0" formatCode="\R#\ ###\ &quot;million&quot;">
                  <c:v>92.79</c:v>
                </c:pt>
              </c:numCache>
            </c:numRef>
          </c:val>
        </c:ser>
        <c:ser>
          <c:idx val="2"/>
          <c:order val="2"/>
          <c:tx>
            <c:strRef>
              <c:f>Sheet1!$D$1</c:f>
              <c:strCache>
                <c:ptCount val="1"/>
              </c:strCache>
            </c:strRef>
          </c:tx>
          <c:spPr>
            <a:solidFill>
              <a:srgbClr val="FFFF00"/>
            </a:solidFill>
          </c:spPr>
          <c:dLbls>
            <c:dLbl>
              <c:idx val="0"/>
              <c:tx>
                <c:rich>
                  <a:bodyPr/>
                  <a:lstStyle/>
                  <a:p>
                    <a:r>
                      <a:rPr lang="en-US" sz="1600" dirty="0">
                        <a:latin typeface="+mn-lt"/>
                      </a:rPr>
                      <a:t>R2 912 </a:t>
                    </a:r>
                    <a:r>
                      <a:rPr lang="en-US" sz="1600" dirty="0" smtClean="0">
                        <a:latin typeface="+mn-lt"/>
                      </a:rPr>
                      <a:t>million (unaudited)</a:t>
                    </a:r>
                    <a:endParaRPr lang="en-US" dirty="0"/>
                  </a:p>
                </c:rich>
              </c:tx>
              <c:showVal val="1"/>
            </c:dLbl>
            <c:dLbl>
              <c:idx val="1"/>
              <c:tx>
                <c:rich>
                  <a:bodyPr/>
                  <a:lstStyle/>
                  <a:p>
                    <a:r>
                      <a:rPr lang="en-US" sz="1600" dirty="0">
                        <a:latin typeface="+mn-lt"/>
                      </a:rPr>
                      <a:t>R2 020 </a:t>
                    </a:r>
                    <a:r>
                      <a:rPr lang="en-US" sz="1600" dirty="0" smtClean="0">
                        <a:latin typeface="+mn-lt"/>
                      </a:rPr>
                      <a:t>million (unaudited)</a:t>
                    </a:r>
                    <a:endParaRPr lang="en-US" dirty="0"/>
                  </a:p>
                </c:rich>
              </c:tx>
              <c:showVal val="1"/>
            </c:dLbl>
            <c:dLbl>
              <c:idx val="2"/>
              <c:tx>
                <c:rich>
                  <a:bodyPr/>
                  <a:lstStyle/>
                  <a:p>
                    <a:r>
                      <a:rPr lang="en-US" sz="1600" dirty="0">
                        <a:latin typeface="+mn-lt"/>
                      </a:rPr>
                      <a:t>R2 650 </a:t>
                    </a:r>
                    <a:r>
                      <a:rPr lang="en-US" sz="1600" dirty="0" smtClean="0">
                        <a:latin typeface="+mn-lt"/>
                      </a:rPr>
                      <a:t>million (unaudited)</a:t>
                    </a:r>
                    <a:endParaRPr lang="en-US" dirty="0"/>
                  </a:p>
                </c:rich>
              </c:tx>
              <c:showVal val="1"/>
            </c:dLbl>
            <c:txPr>
              <a:bodyPr/>
              <a:lstStyle/>
              <a:p>
                <a:pPr>
                  <a:defRPr sz="1600" b="1">
                    <a:latin typeface="+mn-lt"/>
                  </a:defRPr>
                </a:pPr>
                <a:endParaRPr lang="en-US"/>
              </a:p>
            </c:txPr>
            <c:showVal val="1"/>
          </c:dLbls>
          <c:val>
            <c:numRef>
              <c:f>Sheet1!$D$2:$D$4</c:f>
            </c:numRef>
          </c:val>
        </c:ser>
        <c:dLbls/>
        <c:gapWidth val="50"/>
        <c:overlap val="100"/>
        <c:axId val="123224064"/>
        <c:axId val="123225600"/>
      </c:barChart>
      <c:catAx>
        <c:axId val="123224064"/>
        <c:scaling>
          <c:orientation val="minMax"/>
        </c:scaling>
        <c:axPos val="b"/>
        <c:tickLblPos val="nextTo"/>
        <c:spPr>
          <a:ln>
            <a:solidFill>
              <a:schemeClr val="tx1"/>
            </a:solidFill>
          </a:ln>
        </c:spPr>
        <c:txPr>
          <a:bodyPr/>
          <a:lstStyle/>
          <a:p>
            <a:pPr>
              <a:defRPr sz="1400">
                <a:latin typeface="Arial" panose="020B0604020202020204" pitchFamily="34" charset="0"/>
                <a:cs typeface="Arial" panose="020B0604020202020204" pitchFamily="34" charset="0"/>
              </a:defRPr>
            </a:pPr>
            <a:endParaRPr lang="en-US"/>
          </a:p>
        </c:txPr>
        <c:crossAx val="123225600"/>
        <c:crosses val="autoZero"/>
        <c:auto val="1"/>
        <c:lblAlgn val="ctr"/>
        <c:lblOffset val="100"/>
      </c:catAx>
      <c:valAx>
        <c:axId val="123225600"/>
        <c:scaling>
          <c:orientation val="minMax"/>
          <c:min val="0"/>
        </c:scaling>
        <c:axPos val="l"/>
        <c:numFmt formatCode="\R#\ ###\ &quot;million&quot;" sourceLinked="1"/>
        <c:majorTickMark val="none"/>
        <c:tickLblPos val="none"/>
        <c:spPr>
          <a:ln>
            <a:noFill/>
          </a:ln>
        </c:spPr>
        <c:crossAx val="123224064"/>
        <c:crosses val="autoZero"/>
        <c:crossBetween val="between"/>
      </c:valAx>
    </c:plotArea>
    <c:plotVisOnly val="1"/>
    <c:dispBlanksAs val="gap"/>
  </c:chart>
  <c:txPr>
    <a:bodyPr/>
    <a:lstStyle/>
    <a:p>
      <a:pPr>
        <a:defRPr sz="1800" b="1">
          <a:latin typeface="Arial Narrow" pitchFamily="34" charset="0"/>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percentStacked"/>
        <c:ser>
          <c:idx val="0"/>
          <c:order val="0"/>
          <c:tx>
            <c:strRef>
              <c:f>'ASMIS - 3'!$D$12</c:f>
              <c:strCache>
                <c:ptCount val="1"/>
                <c:pt idx="0">
                  <c:v>Finding</c:v>
                </c:pt>
              </c:strCache>
            </c:strRef>
          </c:tx>
          <c:spPr>
            <a:solidFill>
              <a:schemeClr val="accent2"/>
            </a:solidFill>
          </c:spPr>
          <c:dLbls>
            <c:dLbl>
              <c:idx val="0"/>
              <c:layout/>
              <c:tx>
                <c:rich>
                  <a:bodyPr/>
                  <a:lstStyle/>
                  <a:p>
                    <a:r>
                      <a:rPr lang="en-US" sz="1200" b="0"/>
                      <a:t>EC,</a:t>
                    </a:r>
                    <a:r>
                      <a:rPr lang="en-US" sz="1200" b="0" baseline="0"/>
                      <a:t> FS, GP, KZN, LP, MP, NC, NW</a:t>
                    </a:r>
                    <a:endParaRPr lang="en-US"/>
                  </a:p>
                </c:rich>
              </c:tx>
              <c:showVal val="1"/>
            </c:dLbl>
            <c:dLbl>
              <c:idx val="1"/>
              <c:layout/>
              <c:tx>
                <c:rich>
                  <a:bodyPr/>
                  <a:lstStyle/>
                  <a:p>
                    <a:r>
                      <a:rPr lang="en-US" sz="1200" b="0"/>
                      <a:t>EC,</a:t>
                    </a:r>
                    <a:r>
                      <a:rPr lang="en-US" sz="1200" b="0" baseline="0"/>
                      <a:t> FS, GP, KZN, LP, MP, NC, NW</a:t>
                    </a:r>
                    <a:endParaRPr lang="en-US"/>
                  </a:p>
                </c:rich>
              </c:tx>
              <c:showVal val="1"/>
            </c:dLbl>
            <c:dLbl>
              <c:idx val="2"/>
              <c:layout/>
              <c:tx>
                <c:rich>
                  <a:bodyPr/>
                  <a:lstStyle/>
                  <a:p>
                    <a:r>
                      <a:rPr lang="en-US" sz="1200" b="0" dirty="0"/>
                      <a:t>EC,</a:t>
                    </a:r>
                    <a:r>
                      <a:rPr lang="en-US" sz="1200" b="0" baseline="0" dirty="0"/>
                      <a:t> FS</a:t>
                    </a:r>
                    <a:r>
                      <a:rPr lang="en-US" sz="1200" b="0" baseline="0" dirty="0" smtClean="0"/>
                      <a:t>, </a:t>
                    </a:r>
                    <a:r>
                      <a:rPr lang="en-US" sz="1200" b="0" baseline="0" dirty="0"/>
                      <a:t>KZN, LP, MP, NC, NW</a:t>
                    </a:r>
                    <a:endParaRPr lang="en-US" dirty="0"/>
                  </a:p>
                </c:rich>
              </c:tx>
              <c:showVal val="1"/>
            </c:dLbl>
            <c:dLbl>
              <c:idx val="3"/>
              <c:layout/>
              <c:tx>
                <c:rich>
                  <a:bodyPr/>
                  <a:lstStyle/>
                  <a:p>
                    <a:r>
                      <a:rPr lang="en-US" sz="1200" b="0"/>
                      <a:t>EC,</a:t>
                    </a:r>
                    <a:r>
                      <a:rPr lang="en-US" sz="1200" b="0" baseline="0"/>
                      <a:t> FS, GP, KZN, LP, MP, NC, NW</a:t>
                    </a:r>
                    <a:endParaRPr lang="en-US"/>
                  </a:p>
                </c:rich>
              </c:tx>
              <c:showVal val="1"/>
            </c:dLbl>
            <c:dLbl>
              <c:idx val="4"/>
              <c:layout/>
              <c:tx>
                <c:rich>
                  <a:bodyPr/>
                  <a:lstStyle/>
                  <a:p>
                    <a:r>
                      <a:rPr lang="en-US" sz="1200" b="0"/>
                      <a:t>EC,</a:t>
                    </a:r>
                    <a:r>
                      <a:rPr lang="en-US" sz="1200" b="0" baseline="0"/>
                      <a:t> GP, KZN, LP, NC</a:t>
                    </a:r>
                    <a:endParaRPr lang="en-US"/>
                  </a:p>
                </c:rich>
              </c:tx>
              <c:showVal val="1"/>
            </c:dLbl>
            <c:dLbl>
              <c:idx val="5"/>
              <c:layout/>
              <c:tx>
                <c:rich>
                  <a:bodyPr/>
                  <a:lstStyle/>
                  <a:p>
                    <a:r>
                      <a:rPr lang="en-US" sz="1200" b="0"/>
                      <a:t>FS,</a:t>
                    </a:r>
                    <a:r>
                      <a:rPr lang="en-US" sz="1200" b="0" baseline="0"/>
                      <a:t> GP, KZN, LP, NW</a:t>
                    </a:r>
                    <a:endParaRPr lang="en-US"/>
                  </a:p>
                </c:rich>
              </c:tx>
              <c:showVal val="1"/>
            </c:dLbl>
            <c:txPr>
              <a:bodyPr/>
              <a:lstStyle/>
              <a:p>
                <a:pPr>
                  <a:defRPr sz="1200" b="0"/>
                </a:pPr>
                <a:endParaRPr lang="en-US"/>
              </a:p>
            </c:txPr>
            <c:showVal val="1"/>
          </c:dLbls>
          <c:cat>
            <c:strRef>
              <c:f>'ASMIS - 3'!$C$13:$C$18</c:f>
              <c:strCache>
                <c:ptCount val="6"/>
                <c:pt idx="0">
                  <c:v>Delays during the maintenance and/or repairs of equipment</c:v>
                </c:pt>
                <c:pt idx="1">
                  <c:v>Condemned or written-off equipment not removed from functional or clinical areas</c:v>
                </c:pt>
                <c:pt idx="2">
                  <c:v>Staff shortages in clinical engineering departments</c:v>
                </c:pt>
                <c:pt idx="3">
                  <c:v>Shortages of essential equipment in medical workshops</c:v>
                </c:pt>
                <c:pt idx="4">
                  <c:v>Shortage of space in medical workshops</c:v>
                </c:pt>
                <c:pt idx="5">
                  <c:v>Poor record keeping for maintenance and/or repairs of  equipment</c:v>
                </c:pt>
              </c:strCache>
            </c:strRef>
          </c:cat>
          <c:val>
            <c:numRef>
              <c:f>'ASMIS - 3'!$D$13:$D$18</c:f>
              <c:numCache>
                <c:formatCode>General</c:formatCode>
                <c:ptCount val="6"/>
                <c:pt idx="0">
                  <c:v>8</c:v>
                </c:pt>
                <c:pt idx="1">
                  <c:v>8</c:v>
                </c:pt>
                <c:pt idx="2">
                  <c:v>7</c:v>
                </c:pt>
                <c:pt idx="3">
                  <c:v>8</c:v>
                </c:pt>
                <c:pt idx="4">
                  <c:v>5</c:v>
                </c:pt>
                <c:pt idx="5">
                  <c:v>5</c:v>
                </c:pt>
              </c:numCache>
            </c:numRef>
          </c:val>
        </c:ser>
        <c:ser>
          <c:idx val="1"/>
          <c:order val="1"/>
          <c:tx>
            <c:strRef>
              <c:f>'ASMIS - 3'!$E$12</c:f>
              <c:strCache>
                <c:ptCount val="1"/>
                <c:pt idx="0">
                  <c:v>No finding</c:v>
                </c:pt>
              </c:strCache>
            </c:strRef>
          </c:tx>
          <c:spPr>
            <a:solidFill>
              <a:schemeClr val="accent3"/>
            </a:solidFill>
          </c:spPr>
          <c:dLbls>
            <c:dLbl>
              <c:idx val="0"/>
              <c:layout/>
              <c:tx>
                <c:rich>
                  <a:bodyPr/>
                  <a:lstStyle/>
                  <a:p>
                    <a:r>
                      <a:rPr lang="en-US" sz="1200" b="0"/>
                      <a:t>WC</a:t>
                    </a:r>
                    <a:endParaRPr lang="en-US"/>
                  </a:p>
                </c:rich>
              </c:tx>
              <c:showVal val="1"/>
            </c:dLbl>
            <c:dLbl>
              <c:idx val="1"/>
              <c:layout/>
              <c:tx>
                <c:rich>
                  <a:bodyPr/>
                  <a:lstStyle/>
                  <a:p>
                    <a:r>
                      <a:rPr lang="en-US" sz="1200" b="0"/>
                      <a:t>WC</a:t>
                    </a:r>
                    <a:endParaRPr lang="en-US"/>
                  </a:p>
                </c:rich>
              </c:tx>
              <c:showVal val="1"/>
            </c:dLbl>
            <c:dLbl>
              <c:idx val="2"/>
              <c:layout/>
              <c:tx>
                <c:rich>
                  <a:bodyPr/>
                  <a:lstStyle/>
                  <a:p>
                    <a:r>
                      <a:rPr lang="en-US" sz="1200" b="0" dirty="0" smtClean="0"/>
                      <a:t>GP, WC</a:t>
                    </a:r>
                    <a:endParaRPr lang="en-US" dirty="0"/>
                  </a:p>
                </c:rich>
              </c:tx>
              <c:showVal val="1"/>
            </c:dLbl>
            <c:dLbl>
              <c:idx val="3"/>
              <c:layout/>
              <c:tx>
                <c:rich>
                  <a:bodyPr/>
                  <a:lstStyle/>
                  <a:p>
                    <a:r>
                      <a:rPr lang="en-US" sz="1200" b="0"/>
                      <a:t>WC</a:t>
                    </a:r>
                    <a:endParaRPr lang="en-US"/>
                  </a:p>
                </c:rich>
              </c:tx>
              <c:showVal val="1"/>
            </c:dLbl>
            <c:dLbl>
              <c:idx val="4"/>
              <c:layout/>
              <c:tx>
                <c:rich>
                  <a:bodyPr/>
                  <a:lstStyle/>
                  <a:p>
                    <a:r>
                      <a:rPr lang="en-US" sz="1200" b="0"/>
                      <a:t>FS,</a:t>
                    </a:r>
                    <a:r>
                      <a:rPr lang="en-US" sz="1200" b="0" baseline="0"/>
                      <a:t> MP, NW, WC</a:t>
                    </a:r>
                    <a:endParaRPr lang="en-US"/>
                  </a:p>
                </c:rich>
              </c:tx>
              <c:showVal val="1"/>
            </c:dLbl>
            <c:dLbl>
              <c:idx val="5"/>
              <c:layout/>
              <c:tx>
                <c:rich>
                  <a:bodyPr/>
                  <a:lstStyle/>
                  <a:p>
                    <a:r>
                      <a:rPr lang="en-US" sz="1200" b="0"/>
                      <a:t>EC,</a:t>
                    </a:r>
                    <a:r>
                      <a:rPr lang="en-US" sz="1200" b="0" baseline="0"/>
                      <a:t> MP, NC, WC</a:t>
                    </a:r>
                    <a:endParaRPr lang="en-US"/>
                  </a:p>
                </c:rich>
              </c:tx>
              <c:showVal val="1"/>
            </c:dLbl>
            <c:txPr>
              <a:bodyPr/>
              <a:lstStyle/>
              <a:p>
                <a:pPr>
                  <a:defRPr sz="1200" b="0"/>
                </a:pPr>
                <a:endParaRPr lang="en-US"/>
              </a:p>
            </c:txPr>
            <c:showVal val="1"/>
          </c:dLbls>
          <c:cat>
            <c:strRef>
              <c:f>'ASMIS - 3'!$C$13:$C$18</c:f>
              <c:strCache>
                <c:ptCount val="6"/>
                <c:pt idx="0">
                  <c:v>Delays during the maintenance and/or repairs of equipment</c:v>
                </c:pt>
                <c:pt idx="1">
                  <c:v>Condemned or written-off equipment not removed from functional or clinical areas</c:v>
                </c:pt>
                <c:pt idx="2">
                  <c:v>Staff shortages in clinical engineering departments</c:v>
                </c:pt>
                <c:pt idx="3">
                  <c:v>Shortages of essential equipment in medical workshops</c:v>
                </c:pt>
                <c:pt idx="4">
                  <c:v>Shortage of space in medical workshops</c:v>
                </c:pt>
                <c:pt idx="5">
                  <c:v>Poor record keeping for maintenance and/or repairs of  equipment</c:v>
                </c:pt>
              </c:strCache>
            </c:strRef>
          </c:cat>
          <c:val>
            <c:numRef>
              <c:f>'ASMIS - 3'!$E$13:$E$18</c:f>
              <c:numCache>
                <c:formatCode>General</c:formatCode>
                <c:ptCount val="6"/>
                <c:pt idx="0">
                  <c:v>1</c:v>
                </c:pt>
                <c:pt idx="1">
                  <c:v>1</c:v>
                </c:pt>
                <c:pt idx="2">
                  <c:v>2</c:v>
                </c:pt>
                <c:pt idx="3">
                  <c:v>1</c:v>
                </c:pt>
                <c:pt idx="4">
                  <c:v>4</c:v>
                </c:pt>
                <c:pt idx="5">
                  <c:v>4</c:v>
                </c:pt>
              </c:numCache>
            </c:numRef>
          </c:val>
        </c:ser>
        <c:dLbls/>
        <c:overlap val="100"/>
        <c:axId val="95962240"/>
        <c:axId val="96006144"/>
      </c:barChart>
      <c:catAx>
        <c:axId val="95962240"/>
        <c:scaling>
          <c:orientation val="maxMin"/>
        </c:scaling>
        <c:axPos val="l"/>
        <c:tickLblPos val="nextTo"/>
        <c:txPr>
          <a:bodyPr/>
          <a:lstStyle/>
          <a:p>
            <a:pPr>
              <a:defRPr sz="1400" b="0">
                <a:solidFill>
                  <a:srgbClr val="5A5A5A"/>
                </a:solidFill>
              </a:defRPr>
            </a:pPr>
            <a:endParaRPr lang="en-US"/>
          </a:p>
        </c:txPr>
        <c:crossAx val="96006144"/>
        <c:crosses val="autoZero"/>
        <c:auto val="1"/>
        <c:lblAlgn val="ctr"/>
        <c:lblOffset val="100"/>
      </c:catAx>
      <c:valAx>
        <c:axId val="96006144"/>
        <c:scaling>
          <c:orientation val="minMax"/>
        </c:scaling>
        <c:delete val="1"/>
        <c:axPos val="t"/>
        <c:numFmt formatCode="0%" sourceLinked="1"/>
        <c:tickLblPos val="none"/>
        <c:crossAx val="95962240"/>
        <c:crosses val="autoZero"/>
        <c:crossBetween val="between"/>
      </c:valAx>
    </c:plotArea>
    <c:legend>
      <c:legendPos val="b"/>
      <c:layout/>
      <c:txPr>
        <a:bodyPr/>
        <a:lstStyle/>
        <a:p>
          <a:pPr marL="36000">
            <a:defRPr sz="1400"/>
          </a:pPr>
          <a:endParaRPr lang="en-US"/>
        </a:p>
      </c:txPr>
    </c:legend>
    <c:plotVisOnly val="1"/>
    <c:dispBlanksAs val="gap"/>
  </c:chart>
  <c:txPr>
    <a:bodyPr/>
    <a:lstStyle/>
    <a:p>
      <a:pPr>
        <a:defRPr sz="800">
          <a:latin typeface="Arial" panose="020B0604020202020204" pitchFamily="34" charset="0"/>
          <a:cs typeface="Arial" panose="020B0604020202020204" pitchFamily="34" charset="0"/>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50091791935099017"/>
          <c:y val="5.3333333333333358E-2"/>
          <c:w val="0.47786995943688865"/>
          <c:h val="0.89985949256343001"/>
        </c:manualLayout>
      </c:layout>
      <c:barChart>
        <c:barDir val="bar"/>
        <c:grouping val="stacked"/>
        <c:ser>
          <c:idx val="0"/>
          <c:order val="0"/>
          <c:tx>
            <c:strRef>
              <c:f>'Health Planning'!$B$1</c:f>
              <c:strCache>
                <c:ptCount val="1"/>
                <c:pt idx="0">
                  <c:v>Repeat</c:v>
                </c:pt>
              </c:strCache>
            </c:strRef>
          </c:tx>
          <c:spPr>
            <a:solidFill>
              <a:srgbClr val="FF0000"/>
            </a:solidFill>
          </c:spPr>
          <c:cat>
            <c:strRef>
              <c:f>'Health Planning'!$A$2:$A$13</c:f>
              <c:strCache>
                <c:ptCount val="12"/>
                <c:pt idx="0">
                  <c:v>The U-AMPS do not contain the minimum contents prescribed by GIAMA</c:v>
                </c:pt>
                <c:pt idx="1">
                  <c:v>Important project documentation was not retained and filed so that it is readily available if needed</c:v>
                </c:pt>
                <c:pt idx="2">
                  <c:v>The contract was not administered according to the provisions of the contract and the National Treasury Standard for a Contruction Procurement System</c:v>
                </c:pt>
                <c:pt idx="3">
                  <c:v>The use of people to be assigned to the project was not planned</c:v>
                </c:pt>
                <c:pt idx="4">
                  <c:v>The projects were not planned and implemented using a systematic approach</c:v>
                </c:pt>
                <c:pt idx="5">
                  <c:v>The various elements of projects were not coordinated to allow for projects to be completed within the agreed time frames and budget</c:v>
                </c:pt>
                <c:pt idx="6">
                  <c:v>The detailed designs of projects were not well developed and documented</c:v>
                </c:pt>
                <c:pt idx="7">
                  <c:v>Feasibility studies were not done during the project planning phase</c:v>
                </c:pt>
                <c:pt idx="8">
                  <c:v>A project brief was not developed that addresses the [needs / objectives / user requirement / acceptance criteria / scope / project criteria / risks and budget] of the selected projects</c:v>
                </c:pt>
                <c:pt idx="9">
                  <c:v>Infrastructure needs were not correctly identified / prioritised as appropriate information was not used during the needs determination process</c:v>
                </c:pt>
                <c:pt idx="10">
                  <c:v>New and / or upgraded health facilities standing unutilised / underutilised</c:v>
                </c:pt>
                <c:pt idx="11">
                  <c:v>Contractor did not produce quality work</c:v>
                </c:pt>
              </c:strCache>
            </c:strRef>
          </c:cat>
          <c:val>
            <c:numRef>
              <c:f>'Health Planning'!$B$2:$B$13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
          <c:order val="1"/>
          <c:tx>
            <c:strRef>
              <c:f>'Health Planning'!$C$1</c:f>
              <c:strCache>
                <c:ptCount val="1"/>
                <c:pt idx="0">
                  <c:v>New Finding</c:v>
                </c:pt>
              </c:strCache>
            </c:strRef>
          </c:tx>
          <c:spPr>
            <a:solidFill>
              <a:schemeClr val="accent2"/>
            </a:solidFill>
          </c:spPr>
          <c:dLbls>
            <c:dLbl>
              <c:idx val="0"/>
              <c:layout/>
              <c:tx>
                <c:rich>
                  <a:bodyPr/>
                  <a:lstStyle/>
                  <a:p>
                    <a:r>
                      <a:rPr lang="en-US" sz="1050" b="1"/>
                      <a:t>MP,NW,NC</a:t>
                    </a:r>
                    <a:endParaRPr lang="en-US"/>
                  </a:p>
                </c:rich>
              </c:tx>
              <c:showVal val="1"/>
            </c:dLbl>
            <c:dLbl>
              <c:idx val="1"/>
              <c:layout/>
              <c:tx>
                <c:rich>
                  <a:bodyPr/>
                  <a:lstStyle/>
                  <a:p>
                    <a:r>
                      <a:rPr lang="en-US" sz="1050" b="1"/>
                      <a:t>EC,FS,GP,LP, MP,NC</a:t>
                    </a:r>
                    <a:endParaRPr lang="en-US"/>
                  </a:p>
                </c:rich>
              </c:tx>
              <c:showVal val="1"/>
            </c:dLbl>
            <c:dLbl>
              <c:idx val="2"/>
              <c:layout/>
              <c:tx>
                <c:rich>
                  <a:bodyPr/>
                  <a:lstStyle/>
                  <a:p>
                    <a:r>
                      <a:rPr lang="en-US" sz="1050" b="1"/>
                      <a:t>EC,FS,MP,NW, NC</a:t>
                    </a:r>
                    <a:endParaRPr lang="en-US"/>
                  </a:p>
                </c:rich>
              </c:tx>
              <c:showVal val="1"/>
            </c:dLbl>
            <c:dLbl>
              <c:idx val="3"/>
              <c:layout/>
              <c:tx>
                <c:rich>
                  <a:bodyPr/>
                  <a:lstStyle/>
                  <a:p>
                    <a:r>
                      <a:rPr lang="en-US" sz="1050" b="1"/>
                      <a:t>FS,MP,NC</a:t>
                    </a:r>
                    <a:endParaRPr lang="en-US"/>
                  </a:p>
                </c:rich>
              </c:tx>
              <c:showVal val="1"/>
            </c:dLbl>
            <c:dLbl>
              <c:idx val="4"/>
              <c:layout/>
              <c:tx>
                <c:rich>
                  <a:bodyPr/>
                  <a:lstStyle/>
                  <a:p>
                    <a:r>
                      <a:rPr lang="en-US" sz="1050" b="1"/>
                      <a:t>FS,MP.NC</a:t>
                    </a:r>
                    <a:endParaRPr lang="en-US"/>
                  </a:p>
                </c:rich>
              </c:tx>
              <c:showVal val="1"/>
            </c:dLbl>
            <c:dLbl>
              <c:idx val="5"/>
              <c:layout/>
              <c:tx>
                <c:rich>
                  <a:bodyPr/>
                  <a:lstStyle/>
                  <a:p>
                    <a:r>
                      <a:rPr lang="en-US" sz="1050" b="1"/>
                      <a:t>EC,GP,LP.NW, NC</a:t>
                    </a:r>
                    <a:endParaRPr lang="en-US"/>
                  </a:p>
                </c:rich>
              </c:tx>
              <c:showVal val="1"/>
            </c:dLbl>
            <c:dLbl>
              <c:idx val="6"/>
              <c:layout/>
              <c:tx>
                <c:rich>
                  <a:bodyPr/>
                  <a:lstStyle/>
                  <a:p>
                    <a:r>
                      <a:rPr lang="en-US" sz="1050" b="1"/>
                      <a:t>FS,KZN,MP</a:t>
                    </a:r>
                    <a:endParaRPr lang="en-US"/>
                  </a:p>
                </c:rich>
              </c:tx>
              <c:showVal val="1"/>
            </c:dLbl>
            <c:dLbl>
              <c:idx val="7"/>
              <c:layout/>
              <c:tx>
                <c:rich>
                  <a:bodyPr/>
                  <a:lstStyle/>
                  <a:p>
                    <a:r>
                      <a:rPr lang="en-US" sz="1050" b="1"/>
                      <a:t>FS,MP,NC</a:t>
                    </a:r>
                    <a:endParaRPr lang="en-US"/>
                  </a:p>
                </c:rich>
              </c:tx>
              <c:showVal val="1"/>
            </c:dLbl>
            <c:dLbl>
              <c:idx val="8"/>
              <c:layout/>
              <c:tx>
                <c:rich>
                  <a:bodyPr/>
                  <a:lstStyle/>
                  <a:p>
                    <a:r>
                      <a:rPr lang="en-US" sz="1050" b="1"/>
                      <a:t>FS,GP,KZN,MP,NC</a:t>
                    </a:r>
                    <a:endParaRPr lang="en-US"/>
                  </a:p>
                </c:rich>
              </c:tx>
              <c:showVal val="1"/>
            </c:dLbl>
            <c:dLbl>
              <c:idx val="9"/>
              <c:layout/>
              <c:tx>
                <c:rich>
                  <a:bodyPr/>
                  <a:lstStyle/>
                  <a:p>
                    <a:r>
                      <a:rPr lang="en-US" sz="1050" b="1"/>
                      <a:t>FS,MP,NC</a:t>
                    </a:r>
                    <a:endParaRPr lang="en-US"/>
                  </a:p>
                </c:rich>
              </c:tx>
              <c:showVal val="1"/>
            </c:dLbl>
            <c:dLbl>
              <c:idx val="10"/>
              <c:layout/>
              <c:tx>
                <c:rich>
                  <a:bodyPr/>
                  <a:lstStyle/>
                  <a:p>
                    <a:r>
                      <a:rPr lang="en-US" sz="1050" b="1"/>
                      <a:t>EC,FS,GP,LP ,NW,NC</a:t>
                    </a:r>
                    <a:endParaRPr lang="en-US"/>
                  </a:p>
                </c:rich>
              </c:tx>
              <c:showVal val="1"/>
            </c:dLbl>
            <c:dLbl>
              <c:idx val="11"/>
              <c:layout>
                <c:manualLayout>
                  <c:x val="-3.013616725813919E-7"/>
                  <c:y val="-5.5892966095288726E-4"/>
                </c:manualLayout>
              </c:layout>
              <c:tx>
                <c:rich>
                  <a:bodyPr/>
                  <a:lstStyle/>
                  <a:p>
                    <a:r>
                      <a:rPr lang="en-US" sz="1050" b="1" dirty="0" smtClean="0"/>
                      <a:t>EC,FS,GP,LP,MP,NW,NC</a:t>
                    </a:r>
                    <a:endParaRPr lang="en-US" dirty="0"/>
                  </a:p>
                </c:rich>
              </c:tx>
              <c:showVal val="1"/>
            </c:dLbl>
            <c:txPr>
              <a:bodyPr/>
              <a:lstStyle/>
              <a:p>
                <a:pPr>
                  <a:defRPr sz="1050"/>
                </a:pPr>
                <a:endParaRPr lang="en-US"/>
              </a:p>
            </c:txPr>
            <c:showVal val="1"/>
          </c:dLbls>
          <c:cat>
            <c:strRef>
              <c:f>'Health Planning'!$A$2:$A$13</c:f>
              <c:strCache>
                <c:ptCount val="12"/>
                <c:pt idx="0">
                  <c:v>The U-AMPS do not contain the minimum contents prescribed by GIAMA</c:v>
                </c:pt>
                <c:pt idx="1">
                  <c:v>Important project documentation was not retained and filed so that it is readily available if needed</c:v>
                </c:pt>
                <c:pt idx="2">
                  <c:v>The contract was not administered according to the provisions of the contract and the National Treasury Standard for a Contruction Procurement System</c:v>
                </c:pt>
                <c:pt idx="3">
                  <c:v>The use of people to be assigned to the project was not planned</c:v>
                </c:pt>
                <c:pt idx="4">
                  <c:v>The projects were not planned and implemented using a systematic approach</c:v>
                </c:pt>
                <c:pt idx="5">
                  <c:v>The various elements of projects were not coordinated to allow for projects to be completed within the agreed time frames and budget</c:v>
                </c:pt>
                <c:pt idx="6">
                  <c:v>The detailed designs of projects were not well developed and documented</c:v>
                </c:pt>
                <c:pt idx="7">
                  <c:v>Feasibility studies were not done during the project planning phase</c:v>
                </c:pt>
                <c:pt idx="8">
                  <c:v>A project brief was not developed that addresses the [needs / objectives / user requirement / acceptance criteria / scope / project criteria / risks and budget] of the selected projects</c:v>
                </c:pt>
                <c:pt idx="9">
                  <c:v>Infrastructure needs were not correctly identified / prioritised as appropriate information was not used during the needs determination process</c:v>
                </c:pt>
                <c:pt idx="10">
                  <c:v>New and / or upgraded health facilities standing unutilised / underutilised</c:v>
                </c:pt>
                <c:pt idx="11">
                  <c:v>Contractor did not produce quality work</c:v>
                </c:pt>
              </c:strCache>
            </c:strRef>
          </c:cat>
          <c:val>
            <c:numRef>
              <c:f>'Health Planning'!$C$2:$C$13</c:f>
              <c:numCache>
                <c:formatCode>General</c:formatCode>
                <c:ptCount val="12"/>
                <c:pt idx="0">
                  <c:v>3</c:v>
                </c:pt>
                <c:pt idx="1">
                  <c:v>6</c:v>
                </c:pt>
                <c:pt idx="2">
                  <c:v>5</c:v>
                </c:pt>
                <c:pt idx="3">
                  <c:v>3</c:v>
                </c:pt>
                <c:pt idx="4">
                  <c:v>3</c:v>
                </c:pt>
                <c:pt idx="5">
                  <c:v>5</c:v>
                </c:pt>
                <c:pt idx="6">
                  <c:v>3</c:v>
                </c:pt>
                <c:pt idx="7">
                  <c:v>3</c:v>
                </c:pt>
                <c:pt idx="8">
                  <c:v>5</c:v>
                </c:pt>
                <c:pt idx="9">
                  <c:v>3</c:v>
                </c:pt>
                <c:pt idx="10">
                  <c:v>6</c:v>
                </c:pt>
                <c:pt idx="11">
                  <c:v>7</c:v>
                </c:pt>
              </c:numCache>
            </c:numRef>
          </c:val>
        </c:ser>
        <c:ser>
          <c:idx val="2"/>
          <c:order val="2"/>
          <c:tx>
            <c:strRef>
              <c:f>'Health Planning'!$D$1</c:f>
              <c:strCache>
                <c:ptCount val="1"/>
                <c:pt idx="0">
                  <c:v>No finding</c:v>
                </c:pt>
              </c:strCache>
            </c:strRef>
          </c:tx>
          <c:spPr>
            <a:solidFill>
              <a:schemeClr val="accent3"/>
            </a:solidFill>
          </c:spPr>
          <c:dLbls>
            <c:dLbl>
              <c:idx val="0"/>
              <c:layout/>
              <c:tx>
                <c:rich>
                  <a:bodyPr/>
                  <a:lstStyle/>
                  <a:p>
                    <a:r>
                      <a:rPr lang="en-US" sz="1050" b="1"/>
                      <a:t>EC,FS,GP,KZN, LP,WC</a:t>
                    </a:r>
                    <a:endParaRPr lang="en-US"/>
                  </a:p>
                </c:rich>
              </c:tx>
              <c:showVal val="1"/>
            </c:dLbl>
            <c:dLbl>
              <c:idx val="1"/>
              <c:layout/>
              <c:tx>
                <c:rich>
                  <a:bodyPr/>
                  <a:lstStyle/>
                  <a:p>
                    <a:r>
                      <a:rPr lang="en-US" sz="1050" b="1"/>
                      <a:t>KZN,NW,WC</a:t>
                    </a:r>
                    <a:endParaRPr lang="en-US"/>
                  </a:p>
                </c:rich>
              </c:tx>
              <c:showVal val="1"/>
            </c:dLbl>
            <c:dLbl>
              <c:idx val="2"/>
              <c:layout/>
              <c:tx>
                <c:rich>
                  <a:bodyPr/>
                  <a:lstStyle/>
                  <a:p>
                    <a:r>
                      <a:rPr lang="en-US" sz="1050" b="1"/>
                      <a:t>GP,KZN,LP,WC</a:t>
                    </a:r>
                    <a:endParaRPr lang="en-US"/>
                  </a:p>
                </c:rich>
              </c:tx>
              <c:showVal val="1"/>
            </c:dLbl>
            <c:dLbl>
              <c:idx val="3"/>
              <c:layout>
                <c:manualLayout>
                  <c:x val="0"/>
                  <c:y val="0"/>
                </c:manualLayout>
              </c:layout>
              <c:tx>
                <c:rich>
                  <a:bodyPr/>
                  <a:lstStyle/>
                  <a:p>
                    <a:r>
                      <a:rPr lang="en-US" sz="1050" b="1"/>
                      <a:t>EC,GP,KZN,LP,NW,WC</a:t>
                    </a:r>
                    <a:endParaRPr lang="en-US"/>
                  </a:p>
                </c:rich>
              </c:tx>
              <c:showVal val="1"/>
            </c:dLbl>
            <c:dLbl>
              <c:idx val="4"/>
              <c:layout/>
              <c:tx>
                <c:rich>
                  <a:bodyPr/>
                  <a:lstStyle/>
                  <a:p>
                    <a:r>
                      <a:rPr lang="en-US" sz="1050" b="1"/>
                      <a:t>EC,GP,KZN,LP,NW,WC</a:t>
                    </a:r>
                    <a:endParaRPr lang="en-US"/>
                  </a:p>
                </c:rich>
              </c:tx>
              <c:showVal val="1"/>
            </c:dLbl>
            <c:dLbl>
              <c:idx val="5"/>
              <c:layout/>
              <c:tx>
                <c:rich>
                  <a:bodyPr/>
                  <a:lstStyle/>
                  <a:p>
                    <a:r>
                      <a:rPr lang="en-US" sz="1050" b="1"/>
                      <a:t>FS,KZN,MP,WC</a:t>
                    </a:r>
                    <a:endParaRPr lang="en-US"/>
                  </a:p>
                </c:rich>
              </c:tx>
              <c:showVal val="1"/>
            </c:dLbl>
            <c:dLbl>
              <c:idx val="6"/>
              <c:layout/>
              <c:tx>
                <c:rich>
                  <a:bodyPr/>
                  <a:lstStyle/>
                  <a:p>
                    <a:r>
                      <a:rPr lang="en-US" sz="1050" b="1"/>
                      <a:t>EC,GP,LP,NW,NC,WC</a:t>
                    </a:r>
                    <a:endParaRPr lang="en-US"/>
                  </a:p>
                </c:rich>
              </c:tx>
              <c:showVal val="1"/>
            </c:dLbl>
            <c:dLbl>
              <c:idx val="7"/>
              <c:layout/>
              <c:tx>
                <c:rich>
                  <a:bodyPr/>
                  <a:lstStyle/>
                  <a:p>
                    <a:r>
                      <a:rPr lang="en-US" sz="1050" b="1"/>
                      <a:t>EC,GP,KZN,LP,NW,WC</a:t>
                    </a:r>
                    <a:endParaRPr lang="en-US"/>
                  </a:p>
                </c:rich>
              </c:tx>
              <c:showVal val="1"/>
            </c:dLbl>
            <c:dLbl>
              <c:idx val="8"/>
              <c:layout/>
              <c:tx>
                <c:rich>
                  <a:bodyPr/>
                  <a:lstStyle/>
                  <a:p>
                    <a:r>
                      <a:rPr lang="en-US" sz="1050" b="1"/>
                      <a:t>EC,LP.NW,WC</a:t>
                    </a:r>
                    <a:endParaRPr lang="en-US"/>
                  </a:p>
                </c:rich>
              </c:tx>
              <c:showVal val="1"/>
            </c:dLbl>
            <c:dLbl>
              <c:idx val="9"/>
              <c:layout/>
              <c:tx>
                <c:rich>
                  <a:bodyPr/>
                  <a:lstStyle/>
                  <a:p>
                    <a:r>
                      <a:rPr lang="en-US" sz="1050" b="1"/>
                      <a:t>EC,GP,KZN,LP,NW,WC</a:t>
                    </a:r>
                    <a:endParaRPr lang="en-US"/>
                  </a:p>
                </c:rich>
              </c:tx>
              <c:showVal val="1"/>
            </c:dLbl>
            <c:dLbl>
              <c:idx val="10"/>
              <c:layout/>
              <c:tx>
                <c:rich>
                  <a:bodyPr/>
                  <a:lstStyle/>
                  <a:p>
                    <a:r>
                      <a:rPr lang="en-US" sz="1050" b="1"/>
                      <a:t>KZN,MP,WC</a:t>
                    </a:r>
                    <a:endParaRPr lang="en-US"/>
                  </a:p>
                </c:rich>
              </c:tx>
              <c:showVal val="1"/>
            </c:dLbl>
            <c:dLbl>
              <c:idx val="11"/>
              <c:layout/>
              <c:tx>
                <c:rich>
                  <a:bodyPr/>
                  <a:lstStyle/>
                  <a:p>
                    <a:r>
                      <a:rPr lang="en-US" sz="1050" b="1"/>
                      <a:t>KZN,WC</a:t>
                    </a:r>
                    <a:endParaRPr lang="en-US"/>
                  </a:p>
                </c:rich>
              </c:tx>
              <c:showVal val="1"/>
            </c:dLbl>
            <c:txPr>
              <a:bodyPr/>
              <a:lstStyle/>
              <a:p>
                <a:pPr>
                  <a:defRPr sz="1050"/>
                </a:pPr>
                <a:endParaRPr lang="en-US"/>
              </a:p>
            </c:txPr>
            <c:showVal val="1"/>
          </c:dLbls>
          <c:cat>
            <c:strRef>
              <c:f>'Health Planning'!$A$2:$A$13</c:f>
              <c:strCache>
                <c:ptCount val="12"/>
                <c:pt idx="0">
                  <c:v>The U-AMPS do not contain the minimum contents prescribed by GIAMA</c:v>
                </c:pt>
                <c:pt idx="1">
                  <c:v>Important project documentation was not retained and filed so that it is readily available if needed</c:v>
                </c:pt>
                <c:pt idx="2">
                  <c:v>The contract was not administered according to the provisions of the contract and the National Treasury Standard for a Contruction Procurement System</c:v>
                </c:pt>
                <c:pt idx="3">
                  <c:v>The use of people to be assigned to the project was not planned</c:v>
                </c:pt>
                <c:pt idx="4">
                  <c:v>The projects were not planned and implemented using a systematic approach</c:v>
                </c:pt>
                <c:pt idx="5">
                  <c:v>The various elements of projects were not coordinated to allow for projects to be completed within the agreed time frames and budget</c:v>
                </c:pt>
                <c:pt idx="6">
                  <c:v>The detailed designs of projects were not well developed and documented</c:v>
                </c:pt>
                <c:pt idx="7">
                  <c:v>Feasibility studies were not done during the project planning phase</c:v>
                </c:pt>
                <c:pt idx="8">
                  <c:v>A project brief was not developed that addresses the [needs / objectives / user requirement / acceptance criteria / scope / project criteria / risks and budget] of the selected projects</c:v>
                </c:pt>
                <c:pt idx="9">
                  <c:v>Infrastructure needs were not correctly identified / prioritised as appropriate information was not used during the needs determination process</c:v>
                </c:pt>
                <c:pt idx="10">
                  <c:v>New and / or upgraded health facilities standing unutilised / underutilised</c:v>
                </c:pt>
                <c:pt idx="11">
                  <c:v>Contractor did not produce quality work</c:v>
                </c:pt>
              </c:strCache>
            </c:strRef>
          </c:cat>
          <c:val>
            <c:numRef>
              <c:f>'Health Planning'!$D$2:$D$13</c:f>
              <c:numCache>
                <c:formatCode>General</c:formatCode>
                <c:ptCount val="12"/>
                <c:pt idx="0">
                  <c:v>6</c:v>
                </c:pt>
                <c:pt idx="1">
                  <c:v>3</c:v>
                </c:pt>
                <c:pt idx="2">
                  <c:v>4</c:v>
                </c:pt>
                <c:pt idx="3">
                  <c:v>6</c:v>
                </c:pt>
                <c:pt idx="4">
                  <c:v>6</c:v>
                </c:pt>
                <c:pt idx="5">
                  <c:v>4</c:v>
                </c:pt>
                <c:pt idx="6">
                  <c:v>6</c:v>
                </c:pt>
                <c:pt idx="7">
                  <c:v>6</c:v>
                </c:pt>
                <c:pt idx="8">
                  <c:v>4</c:v>
                </c:pt>
                <c:pt idx="9">
                  <c:v>6</c:v>
                </c:pt>
                <c:pt idx="10">
                  <c:v>3</c:v>
                </c:pt>
                <c:pt idx="11">
                  <c:v>2</c:v>
                </c:pt>
              </c:numCache>
            </c:numRef>
          </c:val>
        </c:ser>
        <c:dLbls/>
        <c:overlap val="100"/>
        <c:axId val="65324928"/>
        <c:axId val="65326464"/>
      </c:barChart>
      <c:catAx>
        <c:axId val="65324928"/>
        <c:scaling>
          <c:orientation val="minMax"/>
        </c:scaling>
        <c:axPos val="l"/>
        <c:tickLblPos val="nextTo"/>
        <c:txPr>
          <a:bodyPr/>
          <a:lstStyle/>
          <a:p>
            <a:pPr algn="ctr">
              <a:defRPr lang="en-ZA" sz="1100" b="0" i="0" u="none" strike="noStrike" kern="1200" baseline="0">
                <a:solidFill>
                  <a:srgbClr val="5A5A5A"/>
                </a:solidFill>
                <a:latin typeface="Arial" panose="020B0604020202020204" pitchFamily="34" charset="0"/>
                <a:ea typeface="+mn-ea"/>
                <a:cs typeface="Arial" panose="020B0604020202020204" pitchFamily="34" charset="0"/>
              </a:defRPr>
            </a:pPr>
            <a:endParaRPr lang="en-US"/>
          </a:p>
        </c:txPr>
        <c:crossAx val="65326464"/>
        <c:crosses val="autoZero"/>
        <c:auto val="1"/>
        <c:lblAlgn val="ctr"/>
        <c:lblOffset val="100"/>
      </c:catAx>
      <c:valAx>
        <c:axId val="65326464"/>
        <c:scaling>
          <c:orientation val="minMax"/>
        </c:scaling>
        <c:delete val="1"/>
        <c:axPos val="b"/>
        <c:numFmt formatCode="General" sourceLinked="1"/>
        <c:tickLblPos val="none"/>
        <c:crossAx val="65324928"/>
        <c:crosses val="autoZero"/>
        <c:crossBetween val="between"/>
      </c:valAx>
    </c:plotArea>
    <c:legend>
      <c:legendPos val="b"/>
      <c:legendEntry>
        <c:idx val="0"/>
        <c:delete val="1"/>
      </c:legendEntry>
      <c:layout/>
    </c:legend>
    <c:plotVisOnly val="1"/>
    <c:dispBlanksAs val="gap"/>
  </c:chart>
  <c:txPr>
    <a:bodyPr/>
    <a:lstStyle/>
    <a:p>
      <a:pPr>
        <a:defRPr sz="1000">
          <a:latin typeface="Arial" panose="020B060402020202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4244325341544154"/>
          <c:y val="9.1230867003457686E-2"/>
          <c:w val="0.57556740468905843"/>
          <c:h val="0.80462567008125363"/>
        </c:manualLayout>
      </c:layout>
      <c:barChart>
        <c:barDir val="bar"/>
        <c:grouping val="stacked"/>
        <c:ser>
          <c:idx val="0"/>
          <c:order val="0"/>
          <c:tx>
            <c:strRef>
              <c:f>'Health Maintenance'!$B$1</c:f>
              <c:strCache>
                <c:ptCount val="1"/>
                <c:pt idx="0">
                  <c:v>Repeat</c:v>
                </c:pt>
              </c:strCache>
            </c:strRef>
          </c:tx>
          <c:spPr>
            <a:solidFill>
              <a:srgbClr val="FF0000"/>
            </a:solidFill>
          </c:spPr>
          <c:cat>
            <c:strRef>
              <c:f>'Health Maintenance'!$A$2:$A$5</c:f>
              <c:strCache>
                <c:ptCount val="4"/>
                <c:pt idx="0">
                  <c:v>Targets and timeframes for routine maintenance of health facilities were not achieved</c:v>
                </c:pt>
                <c:pt idx="1">
                  <c:v>Routine maintenance of health facilities infrastructure was not budgeted for</c:v>
                </c:pt>
                <c:pt idx="2">
                  <c:v>Routine maintenance of health facility infrastructure was not planned by the department</c:v>
                </c:pt>
                <c:pt idx="3">
                  <c:v>The provincial health department does not have an approved policy in place that addresses routine maintenance of health facility infrastructure</c:v>
                </c:pt>
              </c:strCache>
            </c:strRef>
          </c:cat>
          <c:val>
            <c:numRef>
              <c:f>'Health Maintenance'!$B$2:$B$5</c:f>
              <c:numCache>
                <c:formatCode>General</c:formatCode>
                <c:ptCount val="4"/>
                <c:pt idx="0">
                  <c:v>0</c:v>
                </c:pt>
                <c:pt idx="1">
                  <c:v>0</c:v>
                </c:pt>
                <c:pt idx="2">
                  <c:v>0</c:v>
                </c:pt>
                <c:pt idx="3">
                  <c:v>0</c:v>
                </c:pt>
              </c:numCache>
            </c:numRef>
          </c:val>
        </c:ser>
        <c:ser>
          <c:idx val="1"/>
          <c:order val="1"/>
          <c:tx>
            <c:strRef>
              <c:f>'Health Maintenance'!$C$1</c:f>
              <c:strCache>
                <c:ptCount val="1"/>
                <c:pt idx="0">
                  <c:v>New Finding</c:v>
                </c:pt>
              </c:strCache>
            </c:strRef>
          </c:tx>
          <c:spPr>
            <a:solidFill>
              <a:schemeClr val="accent2"/>
            </a:solidFill>
          </c:spPr>
          <c:dLbls>
            <c:dLbl>
              <c:idx val="0"/>
              <c:layout/>
              <c:tx>
                <c:rich>
                  <a:bodyPr/>
                  <a:lstStyle/>
                  <a:p>
                    <a:r>
                      <a:rPr lang="en-US" sz="1200"/>
                      <a:t>KZN,LP,NC</a:t>
                    </a:r>
                    <a:endParaRPr lang="en-US"/>
                  </a:p>
                </c:rich>
              </c:tx>
              <c:showVal val="1"/>
            </c:dLbl>
            <c:dLbl>
              <c:idx val="1"/>
              <c:layout/>
              <c:tx>
                <c:rich>
                  <a:bodyPr/>
                  <a:lstStyle/>
                  <a:p>
                    <a:r>
                      <a:rPr lang="en-US" sz="1200"/>
                      <a:t>FS,MP,NC</a:t>
                    </a:r>
                    <a:endParaRPr lang="en-US"/>
                  </a:p>
                </c:rich>
              </c:tx>
              <c:showVal val="1"/>
            </c:dLbl>
            <c:dLbl>
              <c:idx val="2"/>
              <c:layout/>
              <c:tx>
                <c:rich>
                  <a:bodyPr/>
                  <a:lstStyle/>
                  <a:p>
                    <a:r>
                      <a:rPr lang="en-US" sz="1200"/>
                      <a:t>FS,LP,MP,NC</a:t>
                    </a:r>
                    <a:endParaRPr lang="en-US"/>
                  </a:p>
                </c:rich>
              </c:tx>
              <c:showVal val="1"/>
            </c:dLbl>
            <c:dLbl>
              <c:idx val="3"/>
              <c:layout/>
              <c:tx>
                <c:rich>
                  <a:bodyPr/>
                  <a:lstStyle/>
                  <a:p>
                    <a:r>
                      <a:rPr lang="en-US" sz="1200" dirty="0"/>
                      <a:t>FS,GP,LP.MP,NC</a:t>
                    </a:r>
                    <a:endParaRPr lang="en-US" dirty="0"/>
                  </a:p>
                </c:rich>
              </c:tx>
              <c:showVal val="1"/>
            </c:dLbl>
            <c:dLbl>
              <c:idx val="4"/>
              <c:tx>
                <c:rich>
                  <a:bodyPr/>
                  <a:lstStyle/>
                  <a:p>
                    <a:r>
                      <a:rPr lang="en-US" sz="1200"/>
                      <a:t>EC,FS,GP,KZN</a:t>
                    </a:r>
                    <a:endParaRPr lang="en-US"/>
                  </a:p>
                </c:rich>
              </c:tx>
              <c:showVal val="1"/>
            </c:dLbl>
            <c:txPr>
              <a:bodyPr/>
              <a:lstStyle/>
              <a:p>
                <a:pPr>
                  <a:defRPr sz="1200"/>
                </a:pPr>
                <a:endParaRPr lang="en-US"/>
              </a:p>
            </c:txPr>
            <c:showVal val="1"/>
          </c:dLbls>
          <c:cat>
            <c:strRef>
              <c:f>'Health Maintenance'!$A$2:$A$5</c:f>
              <c:strCache>
                <c:ptCount val="4"/>
                <c:pt idx="0">
                  <c:v>Targets and timeframes for routine maintenance of health facilities were not achieved</c:v>
                </c:pt>
                <c:pt idx="1">
                  <c:v>Routine maintenance of health facilities infrastructure was not budgeted for</c:v>
                </c:pt>
                <c:pt idx="2">
                  <c:v>Routine maintenance of health facility infrastructure was not planned by the department</c:v>
                </c:pt>
                <c:pt idx="3">
                  <c:v>The provincial health department does not have an approved policy in place that addresses routine maintenance of health facility infrastructure</c:v>
                </c:pt>
              </c:strCache>
            </c:strRef>
          </c:cat>
          <c:val>
            <c:numRef>
              <c:f>'Health Maintenance'!$C$2:$C$5</c:f>
              <c:numCache>
                <c:formatCode>General</c:formatCode>
                <c:ptCount val="4"/>
                <c:pt idx="0">
                  <c:v>3</c:v>
                </c:pt>
                <c:pt idx="1">
                  <c:v>3</c:v>
                </c:pt>
                <c:pt idx="2">
                  <c:v>4</c:v>
                </c:pt>
                <c:pt idx="3">
                  <c:v>5</c:v>
                </c:pt>
              </c:numCache>
            </c:numRef>
          </c:val>
        </c:ser>
        <c:ser>
          <c:idx val="2"/>
          <c:order val="2"/>
          <c:tx>
            <c:strRef>
              <c:f>'Health Maintenance'!$D$1</c:f>
              <c:strCache>
                <c:ptCount val="1"/>
                <c:pt idx="0">
                  <c:v>No finding</c:v>
                </c:pt>
              </c:strCache>
            </c:strRef>
          </c:tx>
          <c:spPr>
            <a:solidFill>
              <a:schemeClr val="accent3"/>
            </a:solidFill>
          </c:spPr>
          <c:dLbls>
            <c:dLbl>
              <c:idx val="0"/>
              <c:layout/>
              <c:tx>
                <c:rich>
                  <a:bodyPr/>
                  <a:lstStyle/>
                  <a:p>
                    <a:r>
                      <a:rPr lang="en-US" sz="1200" b="0"/>
                      <a:t>EC,FS,GP,MP, NW,WC</a:t>
                    </a:r>
                    <a:endParaRPr lang="en-US"/>
                  </a:p>
                </c:rich>
              </c:tx>
              <c:showVal val="1"/>
            </c:dLbl>
            <c:dLbl>
              <c:idx val="1"/>
              <c:layout/>
              <c:tx>
                <c:rich>
                  <a:bodyPr/>
                  <a:lstStyle/>
                  <a:p>
                    <a:r>
                      <a:rPr lang="en-US" sz="1200" b="0"/>
                      <a:t>EC,GP,KZN,LP</a:t>
                    </a:r>
                    <a:r>
                      <a:rPr lang="en-US" sz="1200" b="0" baseline="0"/>
                      <a:t>,   </a:t>
                    </a:r>
                    <a:r>
                      <a:rPr lang="en-US" sz="1200" b="0"/>
                      <a:t>NW,WC</a:t>
                    </a:r>
                    <a:endParaRPr lang="en-US"/>
                  </a:p>
                </c:rich>
              </c:tx>
              <c:showVal val="1"/>
            </c:dLbl>
            <c:dLbl>
              <c:idx val="2"/>
              <c:layout/>
              <c:tx>
                <c:rich>
                  <a:bodyPr/>
                  <a:lstStyle/>
                  <a:p>
                    <a:r>
                      <a:rPr lang="en-US" sz="1200" b="0"/>
                      <a:t>EC,GP,KZN,NW, WC</a:t>
                    </a:r>
                    <a:endParaRPr lang="en-US"/>
                  </a:p>
                </c:rich>
              </c:tx>
              <c:showVal val="1"/>
            </c:dLbl>
            <c:dLbl>
              <c:idx val="3"/>
              <c:layout/>
              <c:tx>
                <c:rich>
                  <a:bodyPr/>
                  <a:lstStyle/>
                  <a:p>
                    <a:r>
                      <a:rPr lang="en-US" sz="1200" b="0"/>
                      <a:t>EC,KZN,NW,WC</a:t>
                    </a:r>
                    <a:endParaRPr lang="en-US"/>
                  </a:p>
                </c:rich>
              </c:tx>
              <c:showVal val="1"/>
            </c:dLbl>
            <c:dLbl>
              <c:idx val="4"/>
              <c:tx>
                <c:rich>
                  <a:bodyPr/>
                  <a:lstStyle/>
                  <a:p>
                    <a:r>
                      <a:rPr lang="en-US" sz="1200" b="0"/>
                      <a:t>LP,MP,NW,NC,WC</a:t>
                    </a:r>
                    <a:endParaRPr lang="en-US"/>
                  </a:p>
                </c:rich>
              </c:tx>
              <c:showVal val="1"/>
            </c:dLbl>
            <c:txPr>
              <a:bodyPr/>
              <a:lstStyle/>
              <a:p>
                <a:pPr>
                  <a:defRPr sz="1200" b="0"/>
                </a:pPr>
                <a:endParaRPr lang="en-US"/>
              </a:p>
            </c:txPr>
            <c:showVal val="1"/>
          </c:dLbls>
          <c:cat>
            <c:strRef>
              <c:f>'Health Maintenance'!$A$2:$A$5</c:f>
              <c:strCache>
                <c:ptCount val="4"/>
                <c:pt idx="0">
                  <c:v>Targets and timeframes for routine maintenance of health facilities were not achieved</c:v>
                </c:pt>
                <c:pt idx="1">
                  <c:v>Routine maintenance of health facilities infrastructure was not budgeted for</c:v>
                </c:pt>
                <c:pt idx="2">
                  <c:v>Routine maintenance of health facility infrastructure was not planned by the department</c:v>
                </c:pt>
                <c:pt idx="3">
                  <c:v>The provincial health department does not have an approved policy in place that addresses routine maintenance of health facility infrastructure</c:v>
                </c:pt>
              </c:strCache>
            </c:strRef>
          </c:cat>
          <c:val>
            <c:numRef>
              <c:f>'Health Maintenance'!$D$2:$D$5</c:f>
              <c:numCache>
                <c:formatCode>General</c:formatCode>
                <c:ptCount val="4"/>
                <c:pt idx="0">
                  <c:v>6</c:v>
                </c:pt>
                <c:pt idx="1">
                  <c:v>6</c:v>
                </c:pt>
                <c:pt idx="2">
                  <c:v>5</c:v>
                </c:pt>
                <c:pt idx="3">
                  <c:v>4</c:v>
                </c:pt>
              </c:numCache>
            </c:numRef>
          </c:val>
        </c:ser>
        <c:dLbls/>
        <c:overlap val="100"/>
        <c:axId val="65694336"/>
        <c:axId val="65720704"/>
      </c:barChart>
      <c:catAx>
        <c:axId val="65694336"/>
        <c:scaling>
          <c:orientation val="minMax"/>
        </c:scaling>
        <c:axPos val="l"/>
        <c:tickLblPos val="nextTo"/>
        <c:txPr>
          <a:bodyPr/>
          <a:lstStyle/>
          <a:p>
            <a:pPr algn="ctr">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endParaRPr lang="en-US"/>
          </a:p>
        </c:txPr>
        <c:crossAx val="65720704"/>
        <c:crosses val="autoZero"/>
        <c:auto val="1"/>
        <c:lblAlgn val="ctr"/>
        <c:lblOffset val="100"/>
      </c:catAx>
      <c:valAx>
        <c:axId val="65720704"/>
        <c:scaling>
          <c:orientation val="minMax"/>
        </c:scaling>
        <c:delete val="1"/>
        <c:axPos val="b"/>
        <c:numFmt formatCode="General" sourceLinked="1"/>
        <c:tickLblPos val="none"/>
        <c:crossAx val="65694336"/>
        <c:crosses val="autoZero"/>
        <c:crossBetween val="between"/>
      </c:valAx>
    </c:plotArea>
    <c:legend>
      <c:legendPos val="b"/>
      <c:legendEntry>
        <c:idx val="0"/>
        <c:delete val="1"/>
      </c:legendEntry>
      <c:layout/>
    </c:legend>
    <c:plotVisOnly val="1"/>
    <c:dispBlanksAs val="gap"/>
  </c:chart>
  <c:txPr>
    <a:bodyPr/>
    <a:lstStyle/>
    <a:p>
      <a:pPr>
        <a:defRPr sz="1100">
          <a:latin typeface="Arial" panose="020B0604020202020204" pitchFamily="34" charset="0"/>
          <a:cs typeface="Arial" panose="020B0604020202020204"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0747975514704407"/>
          <c:y val="2.4545100934972312E-2"/>
          <c:w val="0.72027279621779394"/>
          <c:h val="0.95560105979030863"/>
        </c:manualLayout>
      </c:layout>
      <c:barChart>
        <c:barDir val="bar"/>
        <c:grouping val="stacked"/>
        <c:ser>
          <c:idx val="1"/>
          <c:order val="0"/>
          <c:spPr>
            <a:solidFill>
              <a:srgbClr val="F9A1A1"/>
            </a:solidFill>
          </c:spPr>
          <c:dLbls>
            <c:dLbl>
              <c:idx val="0"/>
              <c:layout>
                <c:manualLayout>
                  <c:x val="0.44059546925566351"/>
                  <c:y val="-4.7690610357198931E-2"/>
                </c:manualLayout>
              </c:layout>
              <c:tx>
                <c:rich>
                  <a:bodyPr/>
                  <a:lstStyle/>
                  <a:p>
                    <a:r>
                      <a:rPr lang="en-US" sz="1200" baseline="0" dirty="0" smtClean="0"/>
                      <a:t>WC, MP</a:t>
                    </a:r>
                    <a:endParaRPr lang="en-US" dirty="0"/>
                  </a:p>
                </c:rich>
              </c:tx>
              <c:showVal val="1"/>
            </c:dLbl>
            <c:txPr>
              <a:bodyPr/>
              <a:lstStyle/>
              <a:p>
                <a:pPr>
                  <a:defRPr sz="1200"/>
                </a:pPr>
                <a:endParaRPr lang="en-US"/>
              </a:p>
            </c:txPr>
            <c:showVal val="1"/>
          </c:dLbls>
          <c:val>
            <c:numRef>
              <c:f>'Sheet '!$D$6</c:f>
              <c:numCache>
                <c:formatCode>0%</c:formatCode>
                <c:ptCount val="1"/>
                <c:pt idx="0">
                  <c:v>0.56000000000000005</c:v>
                </c:pt>
              </c:numCache>
            </c:numRef>
          </c:val>
        </c:ser>
        <c:ser>
          <c:idx val="2"/>
          <c:order val="1"/>
          <c:spPr>
            <a:solidFill>
              <a:srgbClr val="FFE697"/>
            </a:solidFill>
          </c:spPr>
          <c:dLbls>
            <c:dLbl>
              <c:idx val="0"/>
              <c:layout/>
              <c:tx>
                <c:rich>
                  <a:bodyPr/>
                  <a:lstStyle/>
                  <a:p>
                    <a:r>
                      <a:rPr lang="en-US" sz="1200" dirty="0" smtClean="0"/>
                      <a:t>KZN, GP</a:t>
                    </a:r>
                    <a:endParaRPr lang="en-US" dirty="0"/>
                  </a:p>
                </c:rich>
              </c:tx>
              <c:showVal val="1"/>
            </c:dLbl>
            <c:txPr>
              <a:bodyPr/>
              <a:lstStyle/>
              <a:p>
                <a:pPr>
                  <a:defRPr sz="1200"/>
                </a:pPr>
                <a:endParaRPr lang="en-US"/>
              </a:p>
            </c:txPr>
            <c:showVal val="1"/>
          </c:dLbls>
          <c:val>
            <c:numRef>
              <c:f>'Sheet '!$E$6</c:f>
              <c:numCache>
                <c:formatCode>0%</c:formatCode>
                <c:ptCount val="1"/>
                <c:pt idx="0">
                  <c:v>0.22</c:v>
                </c:pt>
              </c:numCache>
            </c:numRef>
          </c:val>
        </c:ser>
        <c:ser>
          <c:idx val="3"/>
          <c:order val="2"/>
          <c:spPr>
            <a:solidFill>
              <a:srgbClr val="97E59E"/>
            </a:solidFill>
          </c:spPr>
          <c:dLbls>
            <c:dLbl>
              <c:idx val="0"/>
              <c:layout>
                <c:manualLayout>
                  <c:x val="-0.4046653721682848"/>
                  <c:y val="2.8614366214319353E-2"/>
                </c:manualLayout>
              </c:layout>
              <c:tx>
                <c:rich>
                  <a:bodyPr/>
                  <a:lstStyle/>
                  <a:p>
                    <a:r>
                      <a:rPr lang="en-US" sz="1200" dirty="0" smtClean="0"/>
                      <a:t>EC, NW, LP, NC,</a:t>
                    </a:r>
                    <a:r>
                      <a:rPr lang="en-US" sz="1200" baseline="0" dirty="0" smtClean="0"/>
                      <a:t> </a:t>
                    </a:r>
                    <a:r>
                      <a:rPr lang="en-US" sz="1200" dirty="0" smtClean="0"/>
                      <a:t>FS </a:t>
                    </a:r>
                    <a:endParaRPr lang="en-US" dirty="0"/>
                  </a:p>
                </c:rich>
              </c:tx>
              <c:showVal val="1"/>
            </c:dLbl>
            <c:txPr>
              <a:bodyPr/>
              <a:lstStyle/>
              <a:p>
                <a:pPr>
                  <a:defRPr sz="1200"/>
                </a:pPr>
                <a:endParaRPr lang="en-US"/>
              </a:p>
            </c:txPr>
            <c:showVal val="1"/>
          </c:dLbls>
          <c:val>
            <c:numRef>
              <c:f>'Sheet '!$F$6</c:f>
              <c:numCache>
                <c:formatCode>0%</c:formatCode>
                <c:ptCount val="1"/>
                <c:pt idx="0">
                  <c:v>0.22</c:v>
                </c:pt>
              </c:numCache>
            </c:numRef>
          </c:val>
        </c:ser>
        <c:dLbls/>
        <c:gapWidth val="60"/>
        <c:overlap val="100"/>
        <c:axId val="97636352"/>
        <c:axId val="97951104"/>
      </c:barChart>
      <c:catAx>
        <c:axId val="97636352"/>
        <c:scaling>
          <c:orientation val="minMax"/>
        </c:scaling>
        <c:delete val="1"/>
        <c:axPos val="l"/>
        <c:minorTickMark val="out"/>
        <c:tickLblPos val="none"/>
        <c:crossAx val="97951104"/>
        <c:crosses val="autoZero"/>
        <c:auto val="1"/>
        <c:lblAlgn val="ctr"/>
        <c:lblOffset val="10"/>
        <c:tickMarkSkip val="2"/>
      </c:catAx>
      <c:valAx>
        <c:axId val="97951104"/>
        <c:scaling>
          <c:orientation val="minMax"/>
          <c:max val="1"/>
          <c:min val="0"/>
        </c:scaling>
        <c:axPos val="b"/>
        <c:numFmt formatCode="0%" sourceLinked="1"/>
        <c:majorTickMark val="none"/>
        <c:tickLblPos val="none"/>
        <c:spPr>
          <a:ln>
            <a:noFill/>
          </a:ln>
        </c:spPr>
        <c:crossAx val="97636352"/>
        <c:crosses val="autoZero"/>
        <c:crossBetween val="between"/>
      </c:valAx>
      <c:spPr>
        <a:noFill/>
        <a:ln w="25400">
          <a:noFill/>
        </a:ln>
      </c:spPr>
    </c:plotArea>
    <c:plotVisOnly val="1"/>
    <c:dispBlanksAs val="gap"/>
  </c:chart>
  <c:spPr>
    <a:noFill/>
    <a:ln>
      <a:noFill/>
    </a:ln>
  </c:spPr>
  <c:txPr>
    <a:bodyPr/>
    <a:lstStyle/>
    <a:p>
      <a:pPr>
        <a:defRPr sz="1800" b="1">
          <a:latin typeface="Arial Narrow" panose="020B0606020202030204"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0747975514704407"/>
          <c:y val="2.4545100934972312E-2"/>
          <c:w val="0.72027279621779394"/>
          <c:h val="0.95560105979030863"/>
        </c:manualLayout>
      </c:layout>
      <c:barChart>
        <c:barDir val="bar"/>
        <c:grouping val="stacked"/>
        <c:ser>
          <c:idx val="1"/>
          <c:order val="0"/>
          <c:spPr>
            <a:solidFill>
              <a:srgbClr val="F9A1A1"/>
            </a:solidFill>
          </c:spPr>
          <c:dLbls>
            <c:dLbl>
              <c:idx val="0"/>
              <c:layout>
                <c:manualLayout>
                  <c:x val="0.51293203883495131"/>
                  <c:y val="2.8614366214319353E-2"/>
                </c:manualLayout>
              </c:layout>
              <c:tx>
                <c:rich>
                  <a:bodyPr/>
                  <a:lstStyle/>
                  <a:p>
                    <a:r>
                      <a:rPr lang="en-US" sz="1200" baseline="0" dirty="0" smtClean="0"/>
                      <a:t>MP,WC</a:t>
                    </a:r>
                    <a:endParaRPr lang="en-US" dirty="0"/>
                  </a:p>
                </c:rich>
              </c:tx>
              <c:showVal val="1"/>
            </c:dLbl>
            <c:txPr>
              <a:bodyPr/>
              <a:lstStyle/>
              <a:p>
                <a:pPr>
                  <a:defRPr sz="1200"/>
                </a:pPr>
                <a:endParaRPr lang="en-US"/>
              </a:p>
            </c:txPr>
            <c:showVal val="1"/>
          </c:dLbls>
          <c:val>
            <c:numRef>
              <c:f>'Sheet '!$D$6</c:f>
              <c:numCache>
                <c:formatCode>0%</c:formatCode>
                <c:ptCount val="1"/>
                <c:pt idx="0">
                  <c:v>0.33000000000000007</c:v>
                </c:pt>
              </c:numCache>
            </c:numRef>
          </c:val>
        </c:ser>
        <c:ser>
          <c:idx val="2"/>
          <c:order val="1"/>
          <c:spPr>
            <a:solidFill>
              <a:srgbClr val="FFE697"/>
            </a:solidFill>
          </c:spPr>
          <c:dLbls>
            <c:dLbl>
              <c:idx val="0"/>
              <c:layout/>
              <c:tx>
                <c:rich>
                  <a:bodyPr/>
                  <a:lstStyle/>
                  <a:p>
                    <a:r>
                      <a:rPr lang="en-US" sz="1200" baseline="0" dirty="0" smtClean="0"/>
                      <a:t>EC, FS, GP,KZN</a:t>
                    </a:r>
                    <a:endParaRPr lang="en-US" dirty="0"/>
                  </a:p>
                </c:rich>
              </c:tx>
              <c:showVal val="1"/>
            </c:dLbl>
            <c:txPr>
              <a:bodyPr/>
              <a:lstStyle/>
              <a:p>
                <a:pPr>
                  <a:defRPr sz="1200"/>
                </a:pPr>
                <a:endParaRPr lang="en-US"/>
              </a:p>
            </c:txPr>
            <c:showVal val="1"/>
          </c:dLbls>
          <c:val>
            <c:numRef>
              <c:f>'Sheet '!$E$6</c:f>
              <c:numCache>
                <c:formatCode>0%</c:formatCode>
                <c:ptCount val="1"/>
                <c:pt idx="0">
                  <c:v>0.44</c:v>
                </c:pt>
              </c:numCache>
            </c:numRef>
          </c:val>
        </c:ser>
        <c:ser>
          <c:idx val="3"/>
          <c:order val="2"/>
          <c:spPr>
            <a:solidFill>
              <a:srgbClr val="97E59E"/>
            </a:solidFill>
          </c:spPr>
          <c:dLbls>
            <c:dLbl>
              <c:idx val="0"/>
              <c:layout>
                <c:manualLayout>
                  <c:x val="-0.50823818770226514"/>
                  <c:y val="2.8614366214319353E-2"/>
                </c:manualLayout>
              </c:layout>
              <c:tx>
                <c:rich>
                  <a:bodyPr/>
                  <a:lstStyle/>
                  <a:p>
                    <a:r>
                      <a:rPr lang="en-US" sz="1200" dirty="0" smtClean="0"/>
                      <a:t>LP, NC,NW </a:t>
                    </a:r>
                    <a:endParaRPr lang="en-US" dirty="0"/>
                  </a:p>
                </c:rich>
              </c:tx>
              <c:showVal val="1"/>
            </c:dLbl>
            <c:txPr>
              <a:bodyPr/>
              <a:lstStyle/>
              <a:p>
                <a:pPr>
                  <a:defRPr sz="1200"/>
                </a:pPr>
                <a:endParaRPr lang="en-US"/>
              </a:p>
            </c:txPr>
            <c:showVal val="1"/>
          </c:dLbls>
          <c:val>
            <c:numRef>
              <c:f>'Sheet '!$F$6</c:f>
              <c:numCache>
                <c:formatCode>0%</c:formatCode>
                <c:ptCount val="1"/>
                <c:pt idx="0">
                  <c:v>0.23</c:v>
                </c:pt>
              </c:numCache>
            </c:numRef>
          </c:val>
        </c:ser>
        <c:dLbls/>
        <c:gapWidth val="60"/>
        <c:overlap val="100"/>
        <c:axId val="98431744"/>
        <c:axId val="98433280"/>
      </c:barChart>
      <c:catAx>
        <c:axId val="98431744"/>
        <c:scaling>
          <c:orientation val="minMax"/>
        </c:scaling>
        <c:delete val="1"/>
        <c:axPos val="l"/>
        <c:minorTickMark val="out"/>
        <c:tickLblPos val="none"/>
        <c:crossAx val="98433280"/>
        <c:crosses val="autoZero"/>
        <c:auto val="1"/>
        <c:lblAlgn val="ctr"/>
        <c:lblOffset val="10"/>
        <c:tickMarkSkip val="2"/>
      </c:catAx>
      <c:valAx>
        <c:axId val="98433280"/>
        <c:scaling>
          <c:orientation val="minMax"/>
          <c:max val="1"/>
          <c:min val="0"/>
        </c:scaling>
        <c:axPos val="b"/>
        <c:numFmt formatCode="0%" sourceLinked="1"/>
        <c:majorTickMark val="none"/>
        <c:tickLblPos val="none"/>
        <c:spPr>
          <a:ln>
            <a:noFill/>
          </a:ln>
        </c:spPr>
        <c:crossAx val="98431744"/>
        <c:crosses val="autoZero"/>
        <c:crossBetween val="between"/>
      </c:valAx>
      <c:spPr>
        <a:noFill/>
        <a:ln w="25400">
          <a:noFill/>
        </a:ln>
      </c:spPr>
    </c:plotArea>
    <c:plotVisOnly val="1"/>
    <c:dispBlanksAs val="gap"/>
  </c:chart>
  <c:spPr>
    <a:noFill/>
    <a:ln>
      <a:noFill/>
    </a:ln>
  </c:spPr>
  <c:txPr>
    <a:bodyPr/>
    <a:lstStyle/>
    <a:p>
      <a:pPr>
        <a:defRPr sz="1800" b="1">
          <a:latin typeface="Arial Narrow" panose="020B0606020202030204"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1076776699029124"/>
          <c:y val="2.4545268152661025E-2"/>
          <c:w val="0.72027279621779394"/>
          <c:h val="0.95560105979030863"/>
        </c:manualLayout>
      </c:layout>
      <c:barChart>
        <c:barDir val="bar"/>
        <c:grouping val="stacked"/>
        <c:ser>
          <c:idx val="1"/>
          <c:order val="0"/>
          <c:spPr>
            <a:solidFill>
              <a:srgbClr val="F9A1A1"/>
            </a:solidFill>
          </c:spPr>
          <c:dLbls>
            <c:dLbl>
              <c:idx val="0"/>
              <c:layout>
                <c:manualLayout>
                  <c:x val="0.35181877022653735"/>
                  <c:y val="-3.815248828575913E-2"/>
                </c:manualLayout>
              </c:layout>
              <c:tx>
                <c:rich>
                  <a:bodyPr/>
                  <a:lstStyle/>
                  <a:p>
                    <a:r>
                      <a:rPr lang="en-US" sz="1200" baseline="0" dirty="0" smtClean="0"/>
                      <a:t>GP, KZN, MP,,WC</a:t>
                    </a:r>
                    <a:endParaRPr lang="en-US" dirty="0"/>
                  </a:p>
                </c:rich>
              </c:tx>
              <c:showVal val="1"/>
            </c:dLbl>
            <c:txPr>
              <a:bodyPr/>
              <a:lstStyle/>
              <a:p>
                <a:pPr>
                  <a:defRPr sz="1200"/>
                </a:pPr>
                <a:endParaRPr lang="en-US"/>
              </a:p>
            </c:txPr>
            <c:showVal val="1"/>
          </c:dLbls>
          <c:val>
            <c:numRef>
              <c:f>'Sheet '!$D$6</c:f>
              <c:numCache>
                <c:formatCode>0%</c:formatCode>
                <c:ptCount val="1"/>
                <c:pt idx="0">
                  <c:v>0.56000000000000005</c:v>
                </c:pt>
              </c:numCache>
            </c:numRef>
          </c:val>
        </c:ser>
        <c:ser>
          <c:idx val="2"/>
          <c:order val="1"/>
          <c:spPr>
            <a:solidFill>
              <a:srgbClr val="FFE697"/>
            </a:solidFill>
          </c:spPr>
          <c:val>
            <c:numRef>
              <c:f>'Sheet '!$E$6</c:f>
              <c:numCache>
                <c:formatCode>0%</c:formatCode>
                <c:ptCount val="1"/>
                <c:pt idx="0">
                  <c:v>0</c:v>
                </c:pt>
              </c:numCache>
            </c:numRef>
          </c:val>
        </c:ser>
        <c:ser>
          <c:idx val="3"/>
          <c:order val="2"/>
          <c:spPr>
            <a:solidFill>
              <a:srgbClr val="97E59E"/>
            </a:solidFill>
          </c:spPr>
          <c:dLbls>
            <c:dLbl>
              <c:idx val="0"/>
              <c:layout>
                <c:manualLayout>
                  <c:x val="-0.35041294498381886"/>
                  <c:y val="-9.5381220714397807E-3"/>
                </c:manualLayout>
              </c:layout>
              <c:tx>
                <c:rich>
                  <a:bodyPr/>
                  <a:lstStyle/>
                  <a:p>
                    <a:r>
                      <a:rPr lang="en-US" sz="1200" dirty="0" smtClean="0"/>
                      <a:t>EC, FS, LP, NC, NW </a:t>
                    </a:r>
                    <a:endParaRPr lang="en-US" dirty="0"/>
                  </a:p>
                </c:rich>
              </c:tx>
              <c:showVal val="1"/>
            </c:dLbl>
            <c:txPr>
              <a:bodyPr/>
              <a:lstStyle/>
              <a:p>
                <a:pPr>
                  <a:defRPr sz="1200"/>
                </a:pPr>
                <a:endParaRPr lang="en-US"/>
              </a:p>
            </c:txPr>
            <c:showVal val="1"/>
          </c:dLbls>
          <c:val>
            <c:numRef>
              <c:f>'Sheet '!$F$6</c:f>
              <c:numCache>
                <c:formatCode>0%</c:formatCode>
                <c:ptCount val="1"/>
                <c:pt idx="0">
                  <c:v>0.44</c:v>
                </c:pt>
              </c:numCache>
            </c:numRef>
          </c:val>
        </c:ser>
        <c:dLbls/>
        <c:gapWidth val="60"/>
        <c:overlap val="100"/>
        <c:axId val="98727424"/>
        <c:axId val="98728960"/>
      </c:barChart>
      <c:catAx>
        <c:axId val="98727424"/>
        <c:scaling>
          <c:orientation val="minMax"/>
        </c:scaling>
        <c:delete val="1"/>
        <c:axPos val="l"/>
        <c:minorTickMark val="out"/>
        <c:tickLblPos val="none"/>
        <c:crossAx val="98728960"/>
        <c:crosses val="autoZero"/>
        <c:auto val="1"/>
        <c:lblAlgn val="ctr"/>
        <c:lblOffset val="10"/>
        <c:tickMarkSkip val="2"/>
      </c:catAx>
      <c:valAx>
        <c:axId val="98728960"/>
        <c:scaling>
          <c:orientation val="minMax"/>
          <c:max val="1"/>
          <c:min val="0"/>
        </c:scaling>
        <c:axPos val="b"/>
        <c:numFmt formatCode="0%" sourceLinked="1"/>
        <c:majorTickMark val="none"/>
        <c:tickLblPos val="none"/>
        <c:spPr>
          <a:ln>
            <a:noFill/>
          </a:ln>
        </c:spPr>
        <c:crossAx val="98727424"/>
        <c:crosses val="autoZero"/>
        <c:crossBetween val="between"/>
      </c:valAx>
      <c:spPr>
        <a:noFill/>
        <a:ln w="25400">
          <a:noFill/>
        </a:ln>
      </c:spPr>
    </c:plotArea>
    <c:plotVisOnly val="1"/>
    <c:dispBlanksAs val="gap"/>
  </c:chart>
  <c:spPr>
    <a:noFill/>
    <a:ln>
      <a:noFill/>
    </a:ln>
  </c:spPr>
  <c:txPr>
    <a:bodyPr/>
    <a:lstStyle/>
    <a:p>
      <a:pPr>
        <a:defRPr sz="1800" b="1">
          <a:latin typeface="Arial Narrow" panose="020B0606020202030204"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0747975514704407"/>
          <c:y val="2.4545100934972312E-2"/>
          <c:w val="0.72027279621779394"/>
          <c:h val="0.95560105979030863"/>
        </c:manualLayout>
      </c:layout>
      <c:barChart>
        <c:barDir val="bar"/>
        <c:grouping val="stacked"/>
        <c:ser>
          <c:idx val="1"/>
          <c:order val="0"/>
          <c:spPr>
            <a:solidFill>
              <a:srgbClr val="F9A1A1"/>
            </a:solidFill>
          </c:spPr>
          <c:dLbls>
            <c:dLbl>
              <c:idx val="0"/>
              <c:layout>
                <c:manualLayout>
                  <c:x val="0.37483495145631079"/>
                  <c:y val="-1.9076244142879565E-2"/>
                </c:manualLayout>
              </c:layout>
              <c:tx>
                <c:rich>
                  <a:bodyPr/>
                  <a:lstStyle/>
                  <a:p>
                    <a:r>
                      <a:rPr lang="en-US" sz="1200" b="1" i="0" u="none" strike="noStrike" baseline="0" dirty="0" smtClean="0">
                        <a:effectLst/>
                      </a:rPr>
                      <a:t>EC, FS</a:t>
                    </a:r>
                    <a:r>
                      <a:rPr lang="en-US" sz="1200" dirty="0" smtClean="0"/>
                      <a:t>,</a:t>
                    </a:r>
                    <a:r>
                      <a:rPr lang="en-US" sz="1200" baseline="0" dirty="0" smtClean="0"/>
                      <a:t> GP, KZN, WC</a:t>
                    </a:r>
                    <a:endParaRPr lang="en-US" dirty="0"/>
                  </a:p>
                </c:rich>
              </c:tx>
              <c:showVal val="1"/>
            </c:dLbl>
            <c:txPr>
              <a:bodyPr/>
              <a:lstStyle/>
              <a:p>
                <a:pPr>
                  <a:defRPr sz="1200"/>
                </a:pPr>
                <a:endParaRPr lang="en-US"/>
              </a:p>
            </c:txPr>
            <c:showVal val="1"/>
          </c:dLbls>
          <c:val>
            <c:numRef>
              <c:f>'Sheet '!$D$6</c:f>
              <c:numCache>
                <c:formatCode>0%</c:formatCode>
                <c:ptCount val="1"/>
                <c:pt idx="0">
                  <c:v>0.33000000000000007</c:v>
                </c:pt>
              </c:numCache>
            </c:numRef>
          </c:val>
        </c:ser>
        <c:ser>
          <c:idx val="2"/>
          <c:order val="1"/>
          <c:spPr>
            <a:solidFill>
              <a:srgbClr val="FFE697"/>
            </a:solidFill>
          </c:spPr>
          <c:val>
            <c:numRef>
              <c:f>'Sheet '!$E$6</c:f>
              <c:numCache>
                <c:formatCode>0%</c:formatCode>
                <c:ptCount val="1"/>
                <c:pt idx="0">
                  <c:v>0</c:v>
                </c:pt>
              </c:numCache>
            </c:numRef>
          </c:val>
        </c:ser>
        <c:ser>
          <c:idx val="3"/>
          <c:order val="2"/>
          <c:spPr>
            <a:solidFill>
              <a:srgbClr val="97E59E"/>
            </a:solidFill>
          </c:spPr>
          <c:dLbls>
            <c:dLbl>
              <c:idx val="0"/>
              <c:layout>
                <c:manualLayout>
                  <c:x val="-0.34548103559870552"/>
                  <c:y val="9.5381220714397807E-3"/>
                </c:manualLayout>
              </c:layout>
              <c:tx>
                <c:rich>
                  <a:bodyPr/>
                  <a:lstStyle/>
                  <a:p>
                    <a:r>
                      <a:rPr lang="en-US" sz="1200" baseline="0" dirty="0" smtClean="0"/>
                      <a:t> </a:t>
                    </a:r>
                    <a:r>
                      <a:rPr lang="en-US" sz="1200" dirty="0" smtClean="0"/>
                      <a:t>LP,MP, NC,NW </a:t>
                    </a:r>
                    <a:endParaRPr lang="en-US" dirty="0"/>
                  </a:p>
                </c:rich>
              </c:tx>
              <c:showVal val="1"/>
            </c:dLbl>
            <c:txPr>
              <a:bodyPr/>
              <a:lstStyle/>
              <a:p>
                <a:pPr>
                  <a:defRPr sz="1200"/>
                </a:pPr>
                <a:endParaRPr lang="en-US"/>
              </a:p>
            </c:txPr>
            <c:showVal val="1"/>
          </c:dLbls>
          <c:val>
            <c:numRef>
              <c:f>'Sheet '!$F$6</c:f>
              <c:numCache>
                <c:formatCode>0%</c:formatCode>
                <c:ptCount val="1"/>
                <c:pt idx="0">
                  <c:v>0.67000000000000015</c:v>
                </c:pt>
              </c:numCache>
            </c:numRef>
          </c:val>
        </c:ser>
        <c:dLbls/>
        <c:gapWidth val="60"/>
        <c:overlap val="100"/>
        <c:axId val="98755328"/>
        <c:axId val="98756864"/>
      </c:barChart>
      <c:catAx>
        <c:axId val="98755328"/>
        <c:scaling>
          <c:orientation val="minMax"/>
        </c:scaling>
        <c:delete val="1"/>
        <c:axPos val="l"/>
        <c:minorTickMark val="out"/>
        <c:tickLblPos val="none"/>
        <c:crossAx val="98756864"/>
        <c:crosses val="autoZero"/>
        <c:auto val="1"/>
        <c:lblAlgn val="ctr"/>
        <c:lblOffset val="10"/>
        <c:tickMarkSkip val="2"/>
      </c:catAx>
      <c:valAx>
        <c:axId val="98756864"/>
        <c:scaling>
          <c:orientation val="minMax"/>
          <c:max val="1"/>
          <c:min val="0"/>
        </c:scaling>
        <c:axPos val="b"/>
        <c:numFmt formatCode="0%" sourceLinked="1"/>
        <c:majorTickMark val="none"/>
        <c:tickLblPos val="none"/>
        <c:spPr>
          <a:ln>
            <a:noFill/>
          </a:ln>
        </c:spPr>
        <c:crossAx val="98755328"/>
        <c:crosses val="autoZero"/>
        <c:crossBetween val="between"/>
      </c:valAx>
      <c:spPr>
        <a:noFill/>
        <a:ln w="25400">
          <a:noFill/>
        </a:ln>
      </c:spPr>
    </c:plotArea>
    <c:plotVisOnly val="1"/>
    <c:dispBlanksAs val="gap"/>
  </c:chart>
  <c:spPr>
    <a:noFill/>
    <a:ln>
      <a:noFill/>
    </a:ln>
  </c:spPr>
  <c:txPr>
    <a:bodyPr/>
    <a:lstStyle/>
    <a:p>
      <a:pPr>
        <a:defRPr sz="1800" b="1">
          <a:latin typeface="Arial Narrow" panose="020B0606020202030204" pitchFamily="34" charset="0"/>
        </a:defRPr>
      </a:pPr>
      <a:endParaRPr lang="en-US"/>
    </a:p>
  </c:txPr>
  <c:externalData r:id="rId1"/>
</c:chartSpace>
</file>

<file path=ppt/drawings/_rels/drawing5.xml.rels><?xml version="1.0" encoding="UTF-8" standalone="yes"?>
<Relationships xmlns="http://schemas.openxmlformats.org/package/2006/relationships"><Relationship Id="rId1" Type="http://schemas.openxmlformats.org/officeDocument/2006/relationships/image" Target="../media/image21.png"/></Relationships>
</file>

<file path=ppt/drawings/_rels/drawing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0.88991</cdr:x>
      <cdr:y>0.36999</cdr:y>
    </cdr:from>
    <cdr:to>
      <cdr:x>0.93244</cdr:x>
      <cdr:y>0.43176</cdr:y>
    </cdr:to>
    <cdr:sp macro="" textlink="">
      <cdr:nvSpPr>
        <cdr:cNvPr id="2" name="TextBox 1"/>
        <cdr:cNvSpPr txBox="1"/>
      </cdr:nvSpPr>
      <cdr:spPr>
        <a:xfrm xmlns:a="http://schemas.openxmlformats.org/drawingml/2006/main">
          <a:off x="7391400" y="2282298"/>
          <a:ext cx="353289"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0.76346</cdr:x>
      <cdr:y>0.76851</cdr:y>
    </cdr:from>
    <cdr:to>
      <cdr:x>0.8289</cdr:x>
      <cdr:y>0.83237</cdr:y>
    </cdr:to>
    <cdr:sp macro="" textlink="">
      <cdr:nvSpPr>
        <cdr:cNvPr id="2" name="TextBox 1"/>
        <cdr:cNvSpPr txBox="1"/>
      </cdr:nvSpPr>
      <cdr:spPr>
        <a:xfrm xmlns:a="http://schemas.openxmlformats.org/drawingml/2006/main">
          <a:off x="5333999" y="3920696"/>
          <a:ext cx="457200" cy="325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smtClean="0">
              <a:latin typeface="Arial" panose="020B0604020202020204" pitchFamily="34" charset="0"/>
              <a:cs typeface="Arial" panose="020B0604020202020204" pitchFamily="34" charset="0"/>
            </a:rPr>
            <a:t>EC</a:t>
          </a:r>
          <a:endParaRPr lang="en-ZA"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0.48168</cdr:x>
      <cdr:y>0.62717</cdr:y>
    </cdr:from>
    <cdr:to>
      <cdr:x>0.78714</cdr:x>
      <cdr:y>0.69029</cdr:y>
    </cdr:to>
    <cdr:sp macro="" textlink="">
      <cdr:nvSpPr>
        <cdr:cNvPr id="2" name="TextBox 1"/>
        <cdr:cNvSpPr txBox="1"/>
      </cdr:nvSpPr>
      <cdr:spPr>
        <a:xfrm xmlns:a="http://schemas.openxmlformats.org/drawingml/2006/main">
          <a:off x="2952328" y="2862031"/>
          <a:ext cx="1872226" cy="288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rPr>
            <a:t>FS,GP,LP,MP,WC</a:t>
          </a:r>
        </a:p>
        <a:p xmlns:a="http://schemas.openxmlformats.org/drawingml/2006/main">
          <a:endParaRPr lang="en-ZA" sz="1100" dirty="0"/>
        </a:p>
      </cdr:txBody>
    </cdr:sp>
  </cdr:relSizeAnchor>
  <cdr:relSizeAnchor xmlns:cdr="http://schemas.openxmlformats.org/drawingml/2006/chartDrawing">
    <cdr:from>
      <cdr:x>0.50375</cdr:x>
      <cdr:y>0.77909</cdr:y>
    </cdr:from>
    <cdr:to>
      <cdr:x>0.89144</cdr:x>
      <cdr:y>0.87376</cdr:y>
    </cdr:to>
    <cdr:sp macro="" textlink="">
      <cdr:nvSpPr>
        <cdr:cNvPr id="3" name="TextBox 2"/>
        <cdr:cNvSpPr txBox="1"/>
      </cdr:nvSpPr>
      <cdr:spPr>
        <a:xfrm xmlns:a="http://schemas.openxmlformats.org/drawingml/2006/main">
          <a:off x="3087592" y="3555328"/>
          <a:ext cx="2376231" cy="4320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100" b="1" i="0" u="none" strike="noStrike" kern="1200" baseline="0">
              <a:solidFill>
                <a:prstClr val="black"/>
              </a:solidFill>
              <a:latin typeface="Arial Narrow" pitchFamily="34" charset="0"/>
              <a:ea typeface="+mn-ea"/>
              <a:cs typeface="+mn-cs"/>
            </a:defRPr>
          </a:pPr>
          <a:endParaRPr lang="en-US" dirty="0"/>
        </a:p>
        <a:p xmlns:a="http://schemas.openxmlformats.org/drawingml/2006/main">
          <a:pPr algn="ctr" rtl="0">
            <a:defRPr sz="1100" b="1" i="0" u="none" strike="noStrike" kern="1200" baseline="0">
              <a:solidFill>
                <a:prstClr val="black"/>
              </a:solidFill>
              <a:latin typeface="Arial Narrow" pitchFamily="34" charset="0"/>
              <a:ea typeface="+mn-ea"/>
              <a:cs typeface="+mn-cs"/>
            </a:defRPr>
          </a:pPr>
          <a:r>
            <a:rPr lang="en-US" sz="1200" dirty="0" smtClean="0"/>
            <a:t>EC,FS,KZN,GP,LP,MP,NC,NW</a:t>
          </a:r>
          <a:endParaRPr lang="en-US" sz="1200" dirty="0"/>
        </a:p>
      </cdr:txBody>
    </cdr:sp>
  </cdr:relSizeAnchor>
  <cdr:relSizeAnchor xmlns:cdr="http://schemas.openxmlformats.org/drawingml/2006/chartDrawing">
    <cdr:from>
      <cdr:x>0.65791</cdr:x>
      <cdr:y>0.45359</cdr:y>
    </cdr:from>
    <cdr:to>
      <cdr:x>0.92813</cdr:x>
      <cdr:y>0.51671</cdr:y>
    </cdr:to>
    <cdr:sp macro="" textlink="">
      <cdr:nvSpPr>
        <cdr:cNvPr id="4" name="TextBox 3"/>
        <cdr:cNvSpPr txBox="1"/>
      </cdr:nvSpPr>
      <cdr:spPr>
        <a:xfrm xmlns:a="http://schemas.openxmlformats.org/drawingml/2006/main">
          <a:off x="4032448" y="2069943"/>
          <a:ext cx="1656234" cy="288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cs typeface="Arial" panose="020B0604020202020204" pitchFamily="34" charset="0"/>
            </a:rPr>
            <a:t>EC,FS,GP,KZN,LP,MP,WC</a:t>
          </a:r>
          <a:endParaRPr lang="en-ZA" sz="1200" b="1" dirty="0">
            <a:latin typeface="Arial Narrow" panose="020B0606020202030204" pitchFamily="34" charset="0"/>
            <a:cs typeface="Arial" panose="020B0604020202020204" pitchFamily="34" charset="0"/>
          </a:endParaRPr>
        </a:p>
        <a:p xmlns:a="http://schemas.openxmlformats.org/drawingml/2006/main">
          <a:endParaRPr lang="en-ZA" sz="1200" b="1" dirty="0"/>
        </a:p>
      </cdr:txBody>
    </cdr:sp>
  </cdr:relSizeAnchor>
  <cdr:relSizeAnchor xmlns:cdr="http://schemas.openxmlformats.org/drawingml/2006/chartDrawing">
    <cdr:from>
      <cdr:x>0.81202</cdr:x>
      <cdr:y>0.28993</cdr:y>
    </cdr:from>
    <cdr:to>
      <cdr:x>1</cdr:x>
      <cdr:y>0.33727</cdr:y>
    </cdr:to>
    <cdr:sp macro="" textlink="">
      <cdr:nvSpPr>
        <cdr:cNvPr id="5" name="TextBox 4"/>
        <cdr:cNvSpPr txBox="1"/>
      </cdr:nvSpPr>
      <cdr:spPr>
        <a:xfrm xmlns:a="http://schemas.openxmlformats.org/drawingml/2006/main">
          <a:off x="4977037" y="1323080"/>
          <a:ext cx="1152167" cy="216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100" b="1" dirty="0" smtClean="0">
              <a:latin typeface="Arial Narrow" panose="020B0606020202030204" pitchFamily="34" charset="0"/>
            </a:rPr>
            <a:t>     </a:t>
          </a:r>
          <a:r>
            <a:rPr lang="en-ZA" sz="1200" b="1" dirty="0" smtClean="0">
              <a:latin typeface="Arial Narrow" panose="020B0606020202030204" pitchFamily="34" charset="0"/>
            </a:rPr>
            <a:t>EC,LP,WC</a:t>
          </a:r>
          <a:endParaRPr lang="en-ZA" sz="1200" b="1" dirty="0">
            <a:latin typeface="Arial Narrow" panose="020B0606020202030204" pitchFamily="34" charset="0"/>
          </a:endParaRPr>
        </a:p>
      </cdr:txBody>
    </cdr:sp>
  </cdr:relSizeAnchor>
  <cdr:relSizeAnchor xmlns:cdr="http://schemas.openxmlformats.org/drawingml/2006/chartDrawing">
    <cdr:from>
      <cdr:x>0.43469</cdr:x>
      <cdr:y>0.2958</cdr:y>
    </cdr:from>
    <cdr:to>
      <cdr:x>0.78714</cdr:x>
      <cdr:y>0.3747</cdr:y>
    </cdr:to>
    <cdr:sp macro="" textlink="">
      <cdr:nvSpPr>
        <cdr:cNvPr id="6" name="TextBox 5"/>
        <cdr:cNvSpPr txBox="1"/>
      </cdr:nvSpPr>
      <cdr:spPr>
        <a:xfrm xmlns:a="http://schemas.openxmlformats.org/drawingml/2006/main">
          <a:off x="2664296" y="1349863"/>
          <a:ext cx="216023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cs typeface="Arial" panose="020B0604020202020204" pitchFamily="34" charset="0"/>
            </a:rPr>
            <a:t>  FS,GP,MP,NC,NW</a:t>
          </a:r>
          <a:endParaRPr lang="en-ZA" sz="1200" dirty="0">
            <a:latin typeface="Arial Narrow" panose="020B0606020202030204" pitchFamily="34" charset="0"/>
            <a:cs typeface="Arial" panose="020B0604020202020204" pitchFamily="34" charset="0"/>
          </a:endParaRPr>
        </a:p>
        <a:p xmlns:a="http://schemas.openxmlformats.org/drawingml/2006/main">
          <a:endParaRPr lang="en-ZA" sz="1100" dirty="0">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0.72697</cdr:x>
      <cdr:y>0.28993</cdr:y>
    </cdr:from>
    <cdr:to>
      <cdr:x>0.82683</cdr:x>
      <cdr:y>0.35305</cdr:y>
    </cdr:to>
    <cdr:sp macro="" textlink="">
      <cdr:nvSpPr>
        <cdr:cNvPr id="7" name="TextBox 6"/>
        <cdr:cNvSpPr txBox="1"/>
      </cdr:nvSpPr>
      <cdr:spPr>
        <a:xfrm xmlns:a="http://schemas.openxmlformats.org/drawingml/2006/main">
          <a:off x="4455744" y="1323080"/>
          <a:ext cx="61206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smtClean="0">
              <a:latin typeface="Arial Narrow" panose="020B0606020202030204" pitchFamily="34" charset="0"/>
              <a:cs typeface="Arial" panose="020B0604020202020204" pitchFamily="34" charset="0"/>
            </a:rPr>
            <a:t>     KZN</a:t>
          </a:r>
          <a:endParaRPr lang="en-ZA" sz="1200" b="1" dirty="0">
            <a:latin typeface="Arial Narrow" panose="020B060602020203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0.62376</cdr:x>
      <cdr:y>0.10383</cdr:y>
    </cdr:from>
    <cdr:to>
      <cdr:x>0.94096</cdr:x>
      <cdr:y>0.2138</cdr:y>
    </cdr:to>
    <cdr:sp macro="" textlink="">
      <cdr:nvSpPr>
        <cdr:cNvPr id="2" name="TextBox 1"/>
        <cdr:cNvSpPr txBox="1"/>
      </cdr:nvSpPr>
      <cdr:spPr>
        <a:xfrm xmlns:a="http://schemas.openxmlformats.org/drawingml/2006/main">
          <a:off x="4800600" y="529694"/>
          <a:ext cx="2441235" cy="5610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rPr>
            <a:t>EC,FS,GP,LP,MP,NC,WC</a:t>
          </a:r>
        </a:p>
        <a:p xmlns:a="http://schemas.openxmlformats.org/drawingml/2006/main">
          <a:endParaRPr lang="en-ZA" sz="1100" b="1" dirty="0">
            <a:latin typeface="Arial Narrow" panose="020B0606020202030204" pitchFamily="34" charset="0"/>
          </a:endParaRPr>
        </a:p>
      </cdr:txBody>
    </cdr:sp>
  </cdr:relSizeAnchor>
  <cdr:relSizeAnchor xmlns:cdr="http://schemas.openxmlformats.org/drawingml/2006/chartDrawing">
    <cdr:from>
      <cdr:x>0.56088</cdr:x>
      <cdr:y>0.62963</cdr:y>
    </cdr:from>
    <cdr:to>
      <cdr:x>0.95445</cdr:x>
      <cdr:y>0.7396</cdr:y>
    </cdr:to>
    <cdr:sp macro="" textlink="">
      <cdr:nvSpPr>
        <cdr:cNvPr id="3" name="TextBox 2"/>
        <cdr:cNvSpPr txBox="1"/>
      </cdr:nvSpPr>
      <cdr:spPr>
        <a:xfrm xmlns:a="http://schemas.openxmlformats.org/drawingml/2006/main">
          <a:off x="3437756" y="2325854"/>
          <a:ext cx="2412271" cy="406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rPr>
            <a:t>FS,GP,KZN,LP,MP,NC,NW,WC</a:t>
          </a:r>
        </a:p>
        <a:p xmlns:a="http://schemas.openxmlformats.org/drawingml/2006/main">
          <a:endParaRPr lang="en-ZA" b="1" dirty="0">
            <a:latin typeface="Arial Narrow" panose="020B0606020202030204" pitchFamily="34" charset="0"/>
          </a:endParaRPr>
        </a:p>
        <a:p xmlns:a="http://schemas.openxmlformats.org/drawingml/2006/main">
          <a:endParaRPr lang="en-ZA" sz="1100" dirty="0"/>
        </a:p>
      </cdr:txBody>
    </cdr:sp>
  </cdr:relSizeAnchor>
  <cdr:relSizeAnchor xmlns:cdr="http://schemas.openxmlformats.org/drawingml/2006/chartDrawing">
    <cdr:from>
      <cdr:x>0.61386</cdr:x>
      <cdr:y>0.8047</cdr:y>
    </cdr:from>
    <cdr:to>
      <cdr:x>0.95456</cdr:x>
      <cdr:y>0.88717</cdr:y>
    </cdr:to>
    <cdr:sp macro="" textlink="">
      <cdr:nvSpPr>
        <cdr:cNvPr id="4" name="TextBox 3"/>
        <cdr:cNvSpPr txBox="1"/>
      </cdr:nvSpPr>
      <cdr:spPr>
        <a:xfrm xmlns:a="http://schemas.openxmlformats.org/drawingml/2006/main">
          <a:off x="4724400" y="4105316"/>
          <a:ext cx="2622095" cy="4207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rPr>
            <a:t>EC,FS,GP,KZN,LP,NC,WC</a:t>
          </a:r>
        </a:p>
        <a:p xmlns:a="http://schemas.openxmlformats.org/drawingml/2006/main">
          <a:endParaRPr lang="en-ZA" b="1" dirty="0">
            <a:latin typeface="Arial Narrow" panose="020B0606020202030204" pitchFamily="34" charset="0"/>
          </a:endParaRPr>
        </a:p>
        <a:p xmlns:a="http://schemas.openxmlformats.org/drawingml/2006/main">
          <a:endParaRPr lang="en-ZA"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0.44502</cdr:x>
      <cdr:y>0.43061</cdr:y>
    </cdr:from>
    <cdr:to>
      <cdr:x>0.55497</cdr:x>
      <cdr:y>0.53648</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1763367" y="1123831"/>
          <a:ext cx="435665" cy="276292"/>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0.39319</cdr:x>
      <cdr:y>0.5899</cdr:y>
    </cdr:from>
    <cdr:to>
      <cdr:x>0.8641</cdr:x>
      <cdr:y>0.88852</cdr:y>
    </cdr:to>
    <cdr:sp macro="" textlink="">
      <cdr:nvSpPr>
        <cdr:cNvPr id="3" name="TextBox 2"/>
        <cdr:cNvSpPr txBox="1"/>
      </cdr:nvSpPr>
      <cdr:spPr>
        <a:xfrm xmlns:a="http://schemas.openxmlformats.org/drawingml/2006/main">
          <a:off x="1845048" y="1465871"/>
          <a:ext cx="2209769" cy="7420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700" b="1" dirty="0" smtClean="0">
              <a:latin typeface="Arial" panose="020B0604020202020204" pitchFamily="34" charset="0"/>
              <a:cs typeface="Arial" panose="020B0604020202020204" pitchFamily="34" charset="0"/>
            </a:rPr>
            <a:t> </a:t>
          </a:r>
        </a:p>
        <a:p xmlns:a="http://schemas.openxmlformats.org/drawingml/2006/main">
          <a:endParaRPr lang="en-ZA" sz="700" b="1" dirty="0">
            <a:latin typeface="Arial" panose="020B0604020202020204" pitchFamily="34" charset="0"/>
            <a:cs typeface="Arial" panose="020B0604020202020204" pitchFamily="34" charset="0"/>
          </a:endParaRPr>
        </a:p>
        <a:p xmlns:a="http://schemas.openxmlformats.org/drawingml/2006/main">
          <a:r>
            <a:rPr lang="en-ZA" sz="800" dirty="0" smtClean="0">
              <a:latin typeface="Arial" panose="020B0604020202020204" pitchFamily="34" charset="0"/>
              <a:cs typeface="Arial" panose="020B0604020202020204" pitchFamily="34" charset="0"/>
            </a:rPr>
            <a:t>EC, FS, GP, KZN , LP, MP, NAT, NC, NW, WC</a:t>
          </a:r>
          <a:endParaRPr lang="en-ZA" sz="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0.6333</cdr:x>
      <cdr:y>0.2309</cdr:y>
    </cdr:from>
    <cdr:to>
      <cdr:x>0.68195</cdr:x>
      <cdr:y>0.37577</cdr:y>
    </cdr:to>
    <cdr:pic>
      <cdr:nvPicPr>
        <cdr:cNvPr id="4" name="Picture 3"/>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2971800" y="573772"/>
          <a:ext cx="228278" cy="360000"/>
        </a:xfrm>
        <a:prstGeom xmlns:a="http://schemas.openxmlformats.org/drawingml/2006/main" prst="rect">
          <a:avLst/>
        </a:prstGeom>
      </cdr:spPr>
    </cdr:pic>
  </cdr:relSizeAnchor>
  <cdr:relSizeAnchor xmlns:cdr="http://schemas.openxmlformats.org/drawingml/2006/chartDrawing">
    <cdr:from>
      <cdr:x>0.88487</cdr:x>
      <cdr:y>0.71369</cdr:y>
    </cdr:from>
    <cdr:to>
      <cdr:x>0.96159</cdr:x>
      <cdr:y>0.80556</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2" cstate="print"/>
        <a:stretch xmlns:a="http://schemas.openxmlformats.org/drawingml/2006/main">
          <a:fillRect/>
        </a:stretch>
      </cdr:blipFill>
      <cdr:spPr>
        <a:xfrm xmlns:a="http://schemas.openxmlformats.org/drawingml/2006/main">
          <a:off x="4152287" y="1773487"/>
          <a:ext cx="360000" cy="228306"/>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0.36926</cdr:x>
      <cdr:y>0.22523</cdr:y>
    </cdr:from>
    <cdr:to>
      <cdr:x>0.6274</cdr:x>
      <cdr:y>0.30299</cdr:y>
    </cdr:to>
    <cdr:sp macro="" textlink="">
      <cdr:nvSpPr>
        <cdr:cNvPr id="2" name="TextBox 25"/>
        <cdr:cNvSpPr txBox="1"/>
      </cdr:nvSpPr>
      <cdr:spPr>
        <a:xfrm xmlns:a="http://schemas.openxmlformats.org/drawingml/2006/main">
          <a:off x="2899728" y="1544618"/>
          <a:ext cx="2027096" cy="533283"/>
        </a:xfrm>
        <a:prstGeom xmlns:a="http://schemas.openxmlformats.org/drawingml/2006/main" prst="rect">
          <a:avLst/>
        </a:prstGeom>
        <a:noFill xmlns:a="http://schemas.openxmlformats.org/drawingml/2006/main"/>
      </cdr:spPr>
      <cdr:txBody>
        <a:bodyPr xmlns:a="http://schemas.openxmlformats.org/drawingml/2006/main" wrap="square" lIns="101407" tIns="50703" rIns="101407" bIns="50703" rtlCol="0" anchor="ctr">
          <a:spAutoFit/>
        </a:bodyPr>
        <a:lstStyle xmlns:a="http://schemas.openxmlformats.org/drawingml/2006/main">
          <a:defPPr>
            <a:defRPr lang="en-US"/>
          </a:defPPr>
          <a:lvl1pPr marL="0" algn="l" defTabSz="1014070" rtl="0" eaLnBrk="1" latinLnBrk="0" hangingPunct="1">
            <a:defRPr sz="2000" kern="1200">
              <a:solidFill>
                <a:schemeClr val="tx1"/>
              </a:solidFill>
              <a:latin typeface="+mn-lt"/>
              <a:ea typeface="+mn-ea"/>
              <a:cs typeface="+mn-cs"/>
            </a:defRPr>
          </a:lvl1pPr>
          <a:lvl2pPr marL="507035" algn="l" defTabSz="1014070" rtl="0" eaLnBrk="1" latinLnBrk="0" hangingPunct="1">
            <a:defRPr sz="2000" kern="1200">
              <a:solidFill>
                <a:schemeClr val="tx1"/>
              </a:solidFill>
              <a:latin typeface="+mn-lt"/>
              <a:ea typeface="+mn-ea"/>
              <a:cs typeface="+mn-cs"/>
            </a:defRPr>
          </a:lvl2pPr>
          <a:lvl3pPr marL="1014070" algn="l" defTabSz="1014070" rtl="0" eaLnBrk="1" latinLnBrk="0" hangingPunct="1">
            <a:defRPr sz="2000" kern="1200">
              <a:solidFill>
                <a:schemeClr val="tx1"/>
              </a:solidFill>
              <a:latin typeface="+mn-lt"/>
              <a:ea typeface="+mn-ea"/>
              <a:cs typeface="+mn-cs"/>
            </a:defRPr>
          </a:lvl3pPr>
          <a:lvl4pPr marL="1521104" algn="l" defTabSz="1014070" rtl="0" eaLnBrk="1" latinLnBrk="0" hangingPunct="1">
            <a:defRPr sz="2000" kern="1200">
              <a:solidFill>
                <a:schemeClr val="tx1"/>
              </a:solidFill>
              <a:latin typeface="+mn-lt"/>
              <a:ea typeface="+mn-ea"/>
              <a:cs typeface="+mn-cs"/>
            </a:defRPr>
          </a:lvl4pPr>
          <a:lvl5pPr marL="2028139" algn="l" defTabSz="1014070" rtl="0" eaLnBrk="1" latinLnBrk="0" hangingPunct="1">
            <a:defRPr sz="2000" kern="1200">
              <a:solidFill>
                <a:schemeClr val="tx1"/>
              </a:solidFill>
              <a:latin typeface="+mn-lt"/>
              <a:ea typeface="+mn-ea"/>
              <a:cs typeface="+mn-cs"/>
            </a:defRPr>
          </a:lvl5pPr>
          <a:lvl6pPr marL="2535174" algn="l" defTabSz="1014070" rtl="0" eaLnBrk="1" latinLnBrk="0" hangingPunct="1">
            <a:defRPr sz="2000" kern="1200">
              <a:solidFill>
                <a:schemeClr val="tx1"/>
              </a:solidFill>
              <a:latin typeface="+mn-lt"/>
              <a:ea typeface="+mn-ea"/>
              <a:cs typeface="+mn-cs"/>
            </a:defRPr>
          </a:lvl6pPr>
          <a:lvl7pPr marL="3042209" algn="l" defTabSz="1014070" rtl="0" eaLnBrk="1" latinLnBrk="0" hangingPunct="1">
            <a:defRPr sz="2000" kern="1200">
              <a:solidFill>
                <a:schemeClr val="tx1"/>
              </a:solidFill>
              <a:latin typeface="+mn-lt"/>
              <a:ea typeface="+mn-ea"/>
              <a:cs typeface="+mn-cs"/>
            </a:defRPr>
          </a:lvl7pPr>
          <a:lvl8pPr marL="3549244" algn="l" defTabSz="1014070" rtl="0" eaLnBrk="1" latinLnBrk="0" hangingPunct="1">
            <a:defRPr sz="2000" kern="1200">
              <a:solidFill>
                <a:schemeClr val="tx1"/>
              </a:solidFill>
              <a:latin typeface="+mn-lt"/>
              <a:ea typeface="+mn-ea"/>
              <a:cs typeface="+mn-cs"/>
            </a:defRPr>
          </a:lvl8pPr>
          <a:lvl9pPr marL="4056278" algn="l" defTabSz="1014070" rtl="0" eaLnBrk="1" latinLnBrk="0" hangingPunct="1">
            <a:defRPr sz="2000" kern="1200">
              <a:solidFill>
                <a:schemeClr val="tx1"/>
              </a:solidFill>
              <a:latin typeface="+mn-lt"/>
              <a:ea typeface="+mn-ea"/>
              <a:cs typeface="+mn-cs"/>
            </a:defRPr>
          </a:lvl9pPr>
        </a:lstStyle>
        <a:p xmlns:a="http://schemas.openxmlformats.org/drawingml/2006/main">
          <a:pPr algn="ctr"/>
          <a:r>
            <a:rPr lang="en-ZA" sz="1400" b="1" dirty="0" smtClean="0">
              <a:latin typeface="Arial" panose="020B0604020202020204" pitchFamily="34" charset="0"/>
              <a:cs typeface="Arial" panose="020B0604020202020204" pitchFamily="34" charset="0"/>
            </a:rPr>
            <a:t>R6,041 million</a:t>
          </a:r>
        </a:p>
        <a:p xmlns:a="http://schemas.openxmlformats.org/drawingml/2006/main">
          <a:pPr algn="ctr"/>
          <a:r>
            <a:rPr lang="en-ZA" sz="1400" b="1" dirty="0" smtClean="0">
              <a:latin typeface="Arial" panose="020B0604020202020204" pitchFamily="34" charset="0"/>
              <a:cs typeface="Arial" panose="020B0604020202020204" pitchFamily="34" charset="0"/>
            </a:rPr>
            <a:t>(10 auditees [100%])</a:t>
          </a:r>
          <a:endParaRPr lang="en-ZA"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0.67978</cdr:x>
      <cdr:y>0.22523</cdr:y>
    </cdr:from>
    <cdr:to>
      <cdr:x>0.96119</cdr:x>
      <cdr:y>0.30299</cdr:y>
    </cdr:to>
    <cdr:sp macro="" textlink="">
      <cdr:nvSpPr>
        <cdr:cNvPr id="3" name="TextBox 24"/>
        <cdr:cNvSpPr txBox="1"/>
      </cdr:nvSpPr>
      <cdr:spPr>
        <a:xfrm xmlns:a="http://schemas.openxmlformats.org/drawingml/2006/main">
          <a:off x="5338128" y="1544622"/>
          <a:ext cx="2209837" cy="533278"/>
        </a:xfrm>
        <a:prstGeom xmlns:a="http://schemas.openxmlformats.org/drawingml/2006/main" prst="rect">
          <a:avLst/>
        </a:prstGeom>
        <a:noFill xmlns:a="http://schemas.openxmlformats.org/drawingml/2006/main"/>
      </cdr:spPr>
      <cdr:txBody>
        <a:bodyPr xmlns:a="http://schemas.openxmlformats.org/drawingml/2006/main" wrap="square" lIns="101407" tIns="50703" rIns="101407" bIns="50703" rtlCol="0" anchor="ctr">
          <a:spAutoFit/>
        </a:bodyPr>
        <a:lstStyle xmlns:a="http://schemas.openxmlformats.org/drawingml/2006/main">
          <a:defPPr>
            <a:defRPr lang="en-US"/>
          </a:defPPr>
          <a:lvl1pPr marL="0" algn="l" defTabSz="1014070" rtl="0" eaLnBrk="1" latinLnBrk="0" hangingPunct="1">
            <a:defRPr sz="2000" kern="1200">
              <a:solidFill>
                <a:schemeClr val="tx1"/>
              </a:solidFill>
              <a:latin typeface="+mn-lt"/>
              <a:ea typeface="+mn-ea"/>
              <a:cs typeface="+mn-cs"/>
            </a:defRPr>
          </a:lvl1pPr>
          <a:lvl2pPr marL="507035" algn="l" defTabSz="1014070" rtl="0" eaLnBrk="1" latinLnBrk="0" hangingPunct="1">
            <a:defRPr sz="2000" kern="1200">
              <a:solidFill>
                <a:schemeClr val="tx1"/>
              </a:solidFill>
              <a:latin typeface="+mn-lt"/>
              <a:ea typeface="+mn-ea"/>
              <a:cs typeface="+mn-cs"/>
            </a:defRPr>
          </a:lvl2pPr>
          <a:lvl3pPr marL="1014070" algn="l" defTabSz="1014070" rtl="0" eaLnBrk="1" latinLnBrk="0" hangingPunct="1">
            <a:defRPr sz="2000" kern="1200">
              <a:solidFill>
                <a:schemeClr val="tx1"/>
              </a:solidFill>
              <a:latin typeface="+mn-lt"/>
              <a:ea typeface="+mn-ea"/>
              <a:cs typeface="+mn-cs"/>
            </a:defRPr>
          </a:lvl3pPr>
          <a:lvl4pPr marL="1521104" algn="l" defTabSz="1014070" rtl="0" eaLnBrk="1" latinLnBrk="0" hangingPunct="1">
            <a:defRPr sz="2000" kern="1200">
              <a:solidFill>
                <a:schemeClr val="tx1"/>
              </a:solidFill>
              <a:latin typeface="+mn-lt"/>
              <a:ea typeface="+mn-ea"/>
              <a:cs typeface="+mn-cs"/>
            </a:defRPr>
          </a:lvl4pPr>
          <a:lvl5pPr marL="2028139" algn="l" defTabSz="1014070" rtl="0" eaLnBrk="1" latinLnBrk="0" hangingPunct="1">
            <a:defRPr sz="2000" kern="1200">
              <a:solidFill>
                <a:schemeClr val="tx1"/>
              </a:solidFill>
              <a:latin typeface="+mn-lt"/>
              <a:ea typeface="+mn-ea"/>
              <a:cs typeface="+mn-cs"/>
            </a:defRPr>
          </a:lvl5pPr>
          <a:lvl6pPr marL="2535174" algn="l" defTabSz="1014070" rtl="0" eaLnBrk="1" latinLnBrk="0" hangingPunct="1">
            <a:defRPr sz="2000" kern="1200">
              <a:solidFill>
                <a:schemeClr val="tx1"/>
              </a:solidFill>
              <a:latin typeface="+mn-lt"/>
              <a:ea typeface="+mn-ea"/>
              <a:cs typeface="+mn-cs"/>
            </a:defRPr>
          </a:lvl6pPr>
          <a:lvl7pPr marL="3042209" algn="l" defTabSz="1014070" rtl="0" eaLnBrk="1" latinLnBrk="0" hangingPunct="1">
            <a:defRPr sz="2000" kern="1200">
              <a:solidFill>
                <a:schemeClr val="tx1"/>
              </a:solidFill>
              <a:latin typeface="+mn-lt"/>
              <a:ea typeface="+mn-ea"/>
              <a:cs typeface="+mn-cs"/>
            </a:defRPr>
          </a:lvl7pPr>
          <a:lvl8pPr marL="3549244" algn="l" defTabSz="1014070" rtl="0" eaLnBrk="1" latinLnBrk="0" hangingPunct="1">
            <a:defRPr sz="2000" kern="1200">
              <a:solidFill>
                <a:schemeClr val="tx1"/>
              </a:solidFill>
              <a:latin typeface="+mn-lt"/>
              <a:ea typeface="+mn-ea"/>
              <a:cs typeface="+mn-cs"/>
            </a:defRPr>
          </a:lvl8pPr>
          <a:lvl9pPr marL="4056278" algn="l" defTabSz="1014070" rtl="0" eaLnBrk="1" latinLnBrk="0" hangingPunct="1">
            <a:defRPr sz="2000" kern="1200">
              <a:solidFill>
                <a:schemeClr val="tx1"/>
              </a:solidFill>
              <a:latin typeface="+mn-lt"/>
              <a:ea typeface="+mn-ea"/>
              <a:cs typeface="+mn-cs"/>
            </a:defRPr>
          </a:lvl9pPr>
        </a:lstStyle>
        <a:p xmlns:a="http://schemas.openxmlformats.org/drawingml/2006/main">
          <a:pPr algn="ctr"/>
          <a:r>
            <a:rPr lang="en-ZA" sz="1400" b="1" dirty="0" smtClean="0">
              <a:latin typeface="Arial" panose="020B0604020202020204" pitchFamily="34" charset="0"/>
              <a:cs typeface="Arial" panose="020B0604020202020204" pitchFamily="34" charset="0"/>
            </a:rPr>
            <a:t>R5,986 million</a:t>
          </a:r>
        </a:p>
        <a:p xmlns:a="http://schemas.openxmlformats.org/drawingml/2006/main">
          <a:pPr algn="ctr"/>
          <a:r>
            <a:rPr lang="en-ZA" sz="1400" b="1" dirty="0" smtClean="0">
              <a:latin typeface="Arial" panose="020B0604020202020204" pitchFamily="34" charset="0"/>
              <a:cs typeface="Arial" panose="020B0604020202020204" pitchFamily="34" charset="0"/>
            </a:rPr>
            <a:t>(10 auditees [100%])</a:t>
          </a:r>
          <a:endParaRPr lang="en-ZA" sz="1400" b="1"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0.33567</cdr:x>
      <cdr:y>0.049</cdr:y>
    </cdr:from>
    <cdr:to>
      <cdr:x>0.68805</cdr:x>
      <cdr:y>0.12475</cdr:y>
    </cdr:to>
    <cdr:sp macro="" textlink="">
      <cdr:nvSpPr>
        <cdr:cNvPr id="2" name="TextBox 40"/>
        <cdr:cNvSpPr txBox="1"/>
      </cdr:nvSpPr>
      <cdr:spPr>
        <a:xfrm xmlns:a="http://schemas.openxmlformats.org/drawingml/2006/main">
          <a:off x="2685689" y="345032"/>
          <a:ext cx="2819400" cy="533283"/>
        </a:xfrm>
        <a:prstGeom xmlns:a="http://schemas.openxmlformats.org/drawingml/2006/main" prst="rect">
          <a:avLst/>
        </a:prstGeom>
        <a:noFill xmlns:a="http://schemas.openxmlformats.org/drawingml/2006/main"/>
      </cdr:spPr>
      <cdr:txBody>
        <a:bodyPr xmlns:a="http://schemas.openxmlformats.org/drawingml/2006/main" wrap="square" lIns="101407" tIns="50703" rIns="101407" bIns="50703" rtlCol="0" anchor="ctr">
          <a:spAutoFit/>
        </a:bodyPr>
        <a:lstStyle xmlns:a="http://schemas.openxmlformats.org/drawingml/2006/main">
          <a:defPPr>
            <a:defRPr lang="en-US"/>
          </a:defPPr>
          <a:lvl1pPr marL="0" algn="l" defTabSz="1014070" rtl="0" eaLnBrk="1" latinLnBrk="0" hangingPunct="1">
            <a:defRPr sz="2000" kern="1200">
              <a:solidFill>
                <a:schemeClr val="tx1"/>
              </a:solidFill>
              <a:latin typeface="+mn-lt"/>
              <a:ea typeface="+mn-ea"/>
              <a:cs typeface="+mn-cs"/>
            </a:defRPr>
          </a:lvl1pPr>
          <a:lvl2pPr marL="507035" algn="l" defTabSz="1014070" rtl="0" eaLnBrk="1" latinLnBrk="0" hangingPunct="1">
            <a:defRPr sz="2000" kern="1200">
              <a:solidFill>
                <a:schemeClr val="tx1"/>
              </a:solidFill>
              <a:latin typeface="+mn-lt"/>
              <a:ea typeface="+mn-ea"/>
              <a:cs typeface="+mn-cs"/>
            </a:defRPr>
          </a:lvl2pPr>
          <a:lvl3pPr marL="1014070" algn="l" defTabSz="1014070" rtl="0" eaLnBrk="1" latinLnBrk="0" hangingPunct="1">
            <a:defRPr sz="2000" kern="1200">
              <a:solidFill>
                <a:schemeClr val="tx1"/>
              </a:solidFill>
              <a:latin typeface="+mn-lt"/>
              <a:ea typeface="+mn-ea"/>
              <a:cs typeface="+mn-cs"/>
            </a:defRPr>
          </a:lvl3pPr>
          <a:lvl4pPr marL="1521104" algn="l" defTabSz="1014070" rtl="0" eaLnBrk="1" latinLnBrk="0" hangingPunct="1">
            <a:defRPr sz="2000" kern="1200">
              <a:solidFill>
                <a:schemeClr val="tx1"/>
              </a:solidFill>
              <a:latin typeface="+mn-lt"/>
              <a:ea typeface="+mn-ea"/>
              <a:cs typeface="+mn-cs"/>
            </a:defRPr>
          </a:lvl4pPr>
          <a:lvl5pPr marL="2028139" algn="l" defTabSz="1014070" rtl="0" eaLnBrk="1" latinLnBrk="0" hangingPunct="1">
            <a:defRPr sz="2000" kern="1200">
              <a:solidFill>
                <a:schemeClr val="tx1"/>
              </a:solidFill>
              <a:latin typeface="+mn-lt"/>
              <a:ea typeface="+mn-ea"/>
              <a:cs typeface="+mn-cs"/>
            </a:defRPr>
          </a:lvl5pPr>
          <a:lvl6pPr marL="2535174" algn="l" defTabSz="1014070" rtl="0" eaLnBrk="1" latinLnBrk="0" hangingPunct="1">
            <a:defRPr sz="2000" kern="1200">
              <a:solidFill>
                <a:schemeClr val="tx1"/>
              </a:solidFill>
              <a:latin typeface="+mn-lt"/>
              <a:ea typeface="+mn-ea"/>
              <a:cs typeface="+mn-cs"/>
            </a:defRPr>
          </a:lvl6pPr>
          <a:lvl7pPr marL="3042209" algn="l" defTabSz="1014070" rtl="0" eaLnBrk="1" latinLnBrk="0" hangingPunct="1">
            <a:defRPr sz="2000" kern="1200">
              <a:solidFill>
                <a:schemeClr val="tx1"/>
              </a:solidFill>
              <a:latin typeface="+mn-lt"/>
              <a:ea typeface="+mn-ea"/>
              <a:cs typeface="+mn-cs"/>
            </a:defRPr>
          </a:lvl7pPr>
          <a:lvl8pPr marL="3549244" algn="l" defTabSz="1014070" rtl="0" eaLnBrk="1" latinLnBrk="0" hangingPunct="1">
            <a:defRPr sz="2000" kern="1200">
              <a:solidFill>
                <a:schemeClr val="tx1"/>
              </a:solidFill>
              <a:latin typeface="+mn-lt"/>
              <a:ea typeface="+mn-ea"/>
              <a:cs typeface="+mn-cs"/>
            </a:defRPr>
          </a:lvl8pPr>
          <a:lvl9pPr marL="4056278" algn="l" defTabSz="1014070" rtl="0" eaLnBrk="1" latinLnBrk="0" hangingPunct="1">
            <a:defRPr sz="2000" kern="1200">
              <a:solidFill>
                <a:schemeClr val="tx1"/>
              </a:solidFill>
              <a:latin typeface="+mn-lt"/>
              <a:ea typeface="+mn-ea"/>
              <a:cs typeface="+mn-cs"/>
            </a:defRPr>
          </a:lvl9pPr>
        </a:lstStyle>
        <a:p xmlns:a="http://schemas.openxmlformats.org/drawingml/2006/main">
          <a:pPr algn="ctr"/>
          <a:r>
            <a:rPr lang="en-ZA" sz="1400" b="1" dirty="0" smtClean="0">
              <a:latin typeface="Arial" panose="020B0604020202020204" pitchFamily="34" charset="0"/>
              <a:cs typeface="Arial" panose="020B0604020202020204" pitchFamily="34" charset="0"/>
            </a:rPr>
            <a:t>R594  million</a:t>
          </a:r>
        </a:p>
        <a:p xmlns:a="http://schemas.openxmlformats.org/drawingml/2006/main">
          <a:pPr algn="ctr"/>
          <a:r>
            <a:rPr lang="en-ZA" sz="1400" b="1" dirty="0" smtClean="0">
              <a:latin typeface="Arial" panose="020B0604020202020204" pitchFamily="34" charset="0"/>
              <a:cs typeface="Arial" panose="020B0604020202020204" pitchFamily="34" charset="0"/>
            </a:rPr>
            <a:t>(6 auditees [60%])</a:t>
          </a:r>
          <a:endParaRPr lang="en-ZA"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0.65714</cdr:x>
      <cdr:y>0.23874</cdr:y>
    </cdr:from>
    <cdr:to>
      <cdr:x>0.9891</cdr:x>
      <cdr:y>0.31448</cdr:y>
    </cdr:to>
    <cdr:sp macro="" textlink="">
      <cdr:nvSpPr>
        <cdr:cNvPr id="3" name="TextBox 38"/>
        <cdr:cNvSpPr txBox="1"/>
      </cdr:nvSpPr>
      <cdr:spPr>
        <a:xfrm xmlns:a="http://schemas.openxmlformats.org/drawingml/2006/main">
          <a:off x="5257800" y="1680924"/>
          <a:ext cx="2656024" cy="533283"/>
        </a:xfrm>
        <a:prstGeom xmlns:a="http://schemas.openxmlformats.org/drawingml/2006/main" prst="rect">
          <a:avLst/>
        </a:prstGeom>
        <a:noFill xmlns:a="http://schemas.openxmlformats.org/drawingml/2006/main"/>
      </cdr:spPr>
      <cdr:txBody>
        <a:bodyPr xmlns:a="http://schemas.openxmlformats.org/drawingml/2006/main" wrap="square" lIns="101407" tIns="50703" rIns="101407" bIns="50703" rtlCol="0" anchor="ctr">
          <a:spAutoFit/>
        </a:bodyPr>
        <a:lstStyle xmlns:a="http://schemas.openxmlformats.org/drawingml/2006/main">
          <a:defPPr>
            <a:defRPr lang="en-US"/>
          </a:defPPr>
          <a:lvl1pPr marL="0" algn="l" defTabSz="1014070" rtl="0" eaLnBrk="1" latinLnBrk="0" hangingPunct="1">
            <a:defRPr sz="2000" kern="1200">
              <a:solidFill>
                <a:schemeClr val="tx1"/>
              </a:solidFill>
              <a:latin typeface="+mn-lt"/>
              <a:ea typeface="+mn-ea"/>
              <a:cs typeface="+mn-cs"/>
            </a:defRPr>
          </a:lvl1pPr>
          <a:lvl2pPr marL="507035" algn="l" defTabSz="1014070" rtl="0" eaLnBrk="1" latinLnBrk="0" hangingPunct="1">
            <a:defRPr sz="2000" kern="1200">
              <a:solidFill>
                <a:schemeClr val="tx1"/>
              </a:solidFill>
              <a:latin typeface="+mn-lt"/>
              <a:ea typeface="+mn-ea"/>
              <a:cs typeface="+mn-cs"/>
            </a:defRPr>
          </a:lvl2pPr>
          <a:lvl3pPr marL="1014070" algn="l" defTabSz="1014070" rtl="0" eaLnBrk="1" latinLnBrk="0" hangingPunct="1">
            <a:defRPr sz="2000" kern="1200">
              <a:solidFill>
                <a:schemeClr val="tx1"/>
              </a:solidFill>
              <a:latin typeface="+mn-lt"/>
              <a:ea typeface="+mn-ea"/>
              <a:cs typeface="+mn-cs"/>
            </a:defRPr>
          </a:lvl3pPr>
          <a:lvl4pPr marL="1521104" algn="l" defTabSz="1014070" rtl="0" eaLnBrk="1" latinLnBrk="0" hangingPunct="1">
            <a:defRPr sz="2000" kern="1200">
              <a:solidFill>
                <a:schemeClr val="tx1"/>
              </a:solidFill>
              <a:latin typeface="+mn-lt"/>
              <a:ea typeface="+mn-ea"/>
              <a:cs typeface="+mn-cs"/>
            </a:defRPr>
          </a:lvl4pPr>
          <a:lvl5pPr marL="2028139" algn="l" defTabSz="1014070" rtl="0" eaLnBrk="1" latinLnBrk="0" hangingPunct="1">
            <a:defRPr sz="2000" kern="1200">
              <a:solidFill>
                <a:schemeClr val="tx1"/>
              </a:solidFill>
              <a:latin typeface="+mn-lt"/>
              <a:ea typeface="+mn-ea"/>
              <a:cs typeface="+mn-cs"/>
            </a:defRPr>
          </a:lvl5pPr>
          <a:lvl6pPr marL="2535174" algn="l" defTabSz="1014070" rtl="0" eaLnBrk="1" latinLnBrk="0" hangingPunct="1">
            <a:defRPr sz="2000" kern="1200">
              <a:solidFill>
                <a:schemeClr val="tx1"/>
              </a:solidFill>
              <a:latin typeface="+mn-lt"/>
              <a:ea typeface="+mn-ea"/>
              <a:cs typeface="+mn-cs"/>
            </a:defRPr>
          </a:lvl6pPr>
          <a:lvl7pPr marL="3042209" algn="l" defTabSz="1014070" rtl="0" eaLnBrk="1" latinLnBrk="0" hangingPunct="1">
            <a:defRPr sz="2000" kern="1200">
              <a:solidFill>
                <a:schemeClr val="tx1"/>
              </a:solidFill>
              <a:latin typeface="+mn-lt"/>
              <a:ea typeface="+mn-ea"/>
              <a:cs typeface="+mn-cs"/>
            </a:defRPr>
          </a:lvl7pPr>
          <a:lvl8pPr marL="3549244" algn="l" defTabSz="1014070" rtl="0" eaLnBrk="1" latinLnBrk="0" hangingPunct="1">
            <a:defRPr sz="2000" kern="1200">
              <a:solidFill>
                <a:schemeClr val="tx1"/>
              </a:solidFill>
              <a:latin typeface="+mn-lt"/>
              <a:ea typeface="+mn-ea"/>
              <a:cs typeface="+mn-cs"/>
            </a:defRPr>
          </a:lvl8pPr>
          <a:lvl9pPr marL="4056278" algn="l" defTabSz="1014070" rtl="0" eaLnBrk="1" latinLnBrk="0" hangingPunct="1">
            <a:defRPr sz="2000" kern="1200">
              <a:solidFill>
                <a:schemeClr val="tx1"/>
              </a:solidFill>
              <a:latin typeface="+mn-lt"/>
              <a:ea typeface="+mn-ea"/>
              <a:cs typeface="+mn-cs"/>
            </a:defRPr>
          </a:lvl9pPr>
        </a:lstStyle>
        <a:p xmlns:a="http://schemas.openxmlformats.org/drawingml/2006/main">
          <a:pPr algn="ctr"/>
          <a:r>
            <a:rPr lang="en-ZA" sz="1400" b="1" dirty="0" smtClean="0">
              <a:latin typeface="Arial" panose="020B0604020202020204" pitchFamily="34" charset="0"/>
              <a:cs typeface="Arial" panose="020B0604020202020204" pitchFamily="34" charset="0"/>
            </a:rPr>
            <a:t>R460  million</a:t>
          </a:r>
        </a:p>
        <a:p xmlns:a="http://schemas.openxmlformats.org/drawingml/2006/main">
          <a:pPr algn="ctr"/>
          <a:r>
            <a:rPr lang="en-ZA" sz="1400" b="1" dirty="0" smtClean="0">
              <a:latin typeface="Arial" panose="020B0604020202020204" pitchFamily="34" charset="0"/>
              <a:cs typeface="Arial" panose="020B0604020202020204" pitchFamily="34" charset="0"/>
            </a:rPr>
            <a:t>(5 auditees [50%])</a:t>
          </a:r>
          <a:endParaRPr lang="en-ZA"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8" cy="496334"/>
          </a:xfrm>
          <a:prstGeom prst="rect">
            <a:avLst/>
          </a:prstGeom>
        </p:spPr>
        <p:txBody>
          <a:bodyPr vert="horz" lIns="95957" tIns="47978" rIns="95957" bIns="47978" rtlCol="0"/>
          <a:lstStyle>
            <a:lvl1pPr algn="l">
              <a:defRPr sz="1300"/>
            </a:lvl1pPr>
          </a:lstStyle>
          <a:p>
            <a:endParaRPr lang="en-ZA" dirty="0"/>
          </a:p>
        </p:txBody>
      </p:sp>
      <p:sp>
        <p:nvSpPr>
          <p:cNvPr id="3" name="Date Placeholder 2"/>
          <p:cNvSpPr>
            <a:spLocks noGrp="1"/>
          </p:cNvSpPr>
          <p:nvPr>
            <p:ph type="dt" sz="quarter" idx="1"/>
          </p:nvPr>
        </p:nvSpPr>
        <p:spPr>
          <a:xfrm>
            <a:off x="3850445" y="3"/>
            <a:ext cx="2945658" cy="496334"/>
          </a:xfrm>
          <a:prstGeom prst="rect">
            <a:avLst/>
          </a:prstGeom>
        </p:spPr>
        <p:txBody>
          <a:bodyPr vert="horz" lIns="95957" tIns="47978" rIns="95957" bIns="47978" rtlCol="0"/>
          <a:lstStyle>
            <a:lvl1pPr algn="r">
              <a:defRPr sz="1300"/>
            </a:lvl1pPr>
          </a:lstStyle>
          <a:p>
            <a:fld id="{78780B5D-9DFC-4F19-A510-62D6F3D931FE}" type="datetimeFigureOut">
              <a:rPr lang="en-ZA" smtClean="0"/>
              <a:pPr/>
              <a:t>2017/03/23</a:t>
            </a:fld>
            <a:endParaRPr lang="en-ZA" dirty="0"/>
          </a:p>
        </p:txBody>
      </p:sp>
      <p:sp>
        <p:nvSpPr>
          <p:cNvPr id="4" name="Footer Placeholder 3"/>
          <p:cNvSpPr>
            <a:spLocks noGrp="1"/>
          </p:cNvSpPr>
          <p:nvPr>
            <p:ph type="ftr" sz="quarter" idx="2"/>
          </p:nvPr>
        </p:nvSpPr>
        <p:spPr>
          <a:xfrm>
            <a:off x="4" y="9428587"/>
            <a:ext cx="2945658" cy="496334"/>
          </a:xfrm>
          <a:prstGeom prst="rect">
            <a:avLst/>
          </a:prstGeom>
        </p:spPr>
        <p:txBody>
          <a:bodyPr vert="horz" lIns="95957" tIns="47978" rIns="95957" bIns="47978" rtlCol="0" anchor="b"/>
          <a:lstStyle>
            <a:lvl1pPr algn="l">
              <a:defRPr sz="1300"/>
            </a:lvl1pPr>
          </a:lstStyle>
          <a:p>
            <a:endParaRPr lang="en-ZA" dirty="0"/>
          </a:p>
        </p:txBody>
      </p:sp>
      <p:sp>
        <p:nvSpPr>
          <p:cNvPr id="5" name="Slide Number Placeholder 4"/>
          <p:cNvSpPr>
            <a:spLocks noGrp="1"/>
          </p:cNvSpPr>
          <p:nvPr>
            <p:ph type="sldNum" sz="quarter" idx="3"/>
          </p:nvPr>
        </p:nvSpPr>
        <p:spPr>
          <a:xfrm>
            <a:off x="3850445" y="9428587"/>
            <a:ext cx="2945658" cy="496334"/>
          </a:xfrm>
          <a:prstGeom prst="rect">
            <a:avLst/>
          </a:prstGeom>
        </p:spPr>
        <p:txBody>
          <a:bodyPr vert="horz" lIns="95957" tIns="47978" rIns="95957" bIns="47978" rtlCol="0" anchor="b"/>
          <a:lstStyle>
            <a:lvl1pPr algn="r">
              <a:defRPr sz="1300"/>
            </a:lvl1pPr>
          </a:lstStyle>
          <a:p>
            <a:fld id="{E5AC91BD-633F-4E3B-AA4B-97C0208AAE19}" type="slidenum">
              <a:rPr lang="en-ZA" smtClean="0"/>
              <a:pPr/>
              <a:t>‹#›</a:t>
            </a:fld>
            <a:endParaRPr lang="en-ZA" dirty="0"/>
          </a:p>
        </p:txBody>
      </p:sp>
    </p:spTree>
    <p:extLst>
      <p:ext uri="{BB962C8B-B14F-4D97-AF65-F5344CB8AC3E}">
        <p14:creationId xmlns:p14="http://schemas.microsoft.com/office/powerpoint/2010/main" xmlns="" val="2890400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8" cy="496334"/>
          </a:xfrm>
          <a:prstGeom prst="rect">
            <a:avLst/>
          </a:prstGeom>
        </p:spPr>
        <p:txBody>
          <a:bodyPr vert="horz" lIns="95957" tIns="47978" rIns="95957" bIns="47978" rtlCol="0"/>
          <a:lstStyle>
            <a:lvl1pPr algn="l">
              <a:defRPr sz="1300"/>
            </a:lvl1pPr>
          </a:lstStyle>
          <a:p>
            <a:endParaRPr lang="en-ZA" dirty="0"/>
          </a:p>
        </p:txBody>
      </p:sp>
      <p:sp>
        <p:nvSpPr>
          <p:cNvPr id="3" name="Date Placeholder 2"/>
          <p:cNvSpPr>
            <a:spLocks noGrp="1"/>
          </p:cNvSpPr>
          <p:nvPr>
            <p:ph type="dt" idx="1"/>
          </p:nvPr>
        </p:nvSpPr>
        <p:spPr>
          <a:xfrm>
            <a:off x="3850445" y="3"/>
            <a:ext cx="2945658" cy="496334"/>
          </a:xfrm>
          <a:prstGeom prst="rect">
            <a:avLst/>
          </a:prstGeom>
        </p:spPr>
        <p:txBody>
          <a:bodyPr vert="horz" lIns="95957" tIns="47978" rIns="95957" bIns="47978" rtlCol="0"/>
          <a:lstStyle>
            <a:lvl1pPr algn="r">
              <a:defRPr sz="1300"/>
            </a:lvl1pPr>
          </a:lstStyle>
          <a:p>
            <a:fld id="{BCBE8312-1ED3-46AA-B8FE-328F75DD6347}" type="datetimeFigureOut">
              <a:rPr lang="en-ZA" smtClean="0"/>
              <a:pPr/>
              <a:t>2017/03/23</a:t>
            </a:fld>
            <a:endParaRPr lang="en-ZA" dirty="0"/>
          </a:p>
        </p:txBody>
      </p:sp>
      <p:sp>
        <p:nvSpPr>
          <p:cNvPr id="4" name="Slide Image Placeholder 3"/>
          <p:cNvSpPr>
            <a:spLocks noGrp="1" noRot="1" noChangeAspect="1"/>
          </p:cNvSpPr>
          <p:nvPr>
            <p:ph type="sldImg" idx="2"/>
          </p:nvPr>
        </p:nvSpPr>
        <p:spPr>
          <a:xfrm>
            <a:off x="769938" y="744538"/>
            <a:ext cx="5257800" cy="3721100"/>
          </a:xfrm>
          <a:prstGeom prst="rect">
            <a:avLst/>
          </a:prstGeom>
          <a:noFill/>
          <a:ln w="12700">
            <a:solidFill>
              <a:prstClr val="black"/>
            </a:solidFill>
          </a:ln>
        </p:spPr>
        <p:txBody>
          <a:bodyPr vert="horz" lIns="95957" tIns="47978" rIns="95957" bIns="47978" rtlCol="0" anchor="ctr"/>
          <a:lstStyle/>
          <a:p>
            <a:endParaRPr lang="en-ZA" dirty="0"/>
          </a:p>
        </p:txBody>
      </p:sp>
      <p:sp>
        <p:nvSpPr>
          <p:cNvPr id="5" name="Notes Placeholder 4"/>
          <p:cNvSpPr>
            <a:spLocks noGrp="1"/>
          </p:cNvSpPr>
          <p:nvPr>
            <p:ph type="body" sz="quarter" idx="3"/>
          </p:nvPr>
        </p:nvSpPr>
        <p:spPr>
          <a:xfrm>
            <a:off x="679768" y="4715163"/>
            <a:ext cx="5438140" cy="4466987"/>
          </a:xfrm>
          <a:prstGeom prst="rect">
            <a:avLst/>
          </a:prstGeom>
        </p:spPr>
        <p:txBody>
          <a:bodyPr vert="horz" lIns="95957" tIns="47978" rIns="95957" bIns="479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4" y="9428587"/>
            <a:ext cx="2945658" cy="496334"/>
          </a:xfrm>
          <a:prstGeom prst="rect">
            <a:avLst/>
          </a:prstGeom>
        </p:spPr>
        <p:txBody>
          <a:bodyPr vert="horz" lIns="95957" tIns="47978" rIns="95957" bIns="47978" rtlCol="0" anchor="b"/>
          <a:lstStyle>
            <a:lvl1pPr algn="l">
              <a:defRPr sz="1300"/>
            </a:lvl1pPr>
          </a:lstStyle>
          <a:p>
            <a:endParaRPr lang="en-ZA" dirty="0"/>
          </a:p>
        </p:txBody>
      </p:sp>
      <p:sp>
        <p:nvSpPr>
          <p:cNvPr id="7" name="Slide Number Placeholder 6"/>
          <p:cNvSpPr>
            <a:spLocks noGrp="1"/>
          </p:cNvSpPr>
          <p:nvPr>
            <p:ph type="sldNum" sz="quarter" idx="5"/>
          </p:nvPr>
        </p:nvSpPr>
        <p:spPr>
          <a:xfrm>
            <a:off x="3850445" y="9428587"/>
            <a:ext cx="2945658" cy="496334"/>
          </a:xfrm>
          <a:prstGeom prst="rect">
            <a:avLst/>
          </a:prstGeom>
        </p:spPr>
        <p:txBody>
          <a:bodyPr vert="horz" lIns="95957" tIns="47978" rIns="95957" bIns="47978" rtlCol="0" anchor="b"/>
          <a:lstStyle>
            <a:lvl1pPr algn="r">
              <a:defRPr sz="1300"/>
            </a:lvl1pPr>
          </a:lstStyle>
          <a:p>
            <a:fld id="{FA2E8593-C716-4DCD-A7C8-8E2B0CD2CE08}" type="slidenum">
              <a:rPr lang="en-ZA" smtClean="0"/>
              <a:pPr/>
              <a:t>‹#›</a:t>
            </a:fld>
            <a:endParaRPr lang="en-ZA" dirty="0"/>
          </a:p>
        </p:txBody>
      </p:sp>
    </p:spTree>
    <p:extLst>
      <p:ext uri="{BB962C8B-B14F-4D97-AF65-F5344CB8AC3E}">
        <p14:creationId xmlns:p14="http://schemas.microsoft.com/office/powerpoint/2010/main" xmlns="" val="151900724"/>
      </p:ext>
    </p:extLst>
  </p:cSld>
  <p:clrMap bg1="lt1" tx1="dk1" bg2="lt2" tx2="dk2" accent1="accent1" accent2="accent2" accent3="accent3" accent4="accent4" accent5="accent5" accent6="accent6" hlink="hlink" folHlink="folHlink"/>
  <p:notesStyle>
    <a:lvl1pPr marL="0" algn="l" defTabSz="1012660" rtl="0" eaLnBrk="1" latinLnBrk="0" hangingPunct="1">
      <a:defRPr sz="1300" kern="1200">
        <a:solidFill>
          <a:schemeClr val="tx1"/>
        </a:solidFill>
        <a:latin typeface="+mn-lt"/>
        <a:ea typeface="+mn-ea"/>
        <a:cs typeface="+mn-cs"/>
      </a:defRPr>
    </a:lvl1pPr>
    <a:lvl2pPr marL="506328" algn="l" defTabSz="1012660" rtl="0" eaLnBrk="1" latinLnBrk="0" hangingPunct="1">
      <a:defRPr sz="1300" kern="1200">
        <a:solidFill>
          <a:schemeClr val="tx1"/>
        </a:solidFill>
        <a:latin typeface="+mn-lt"/>
        <a:ea typeface="+mn-ea"/>
        <a:cs typeface="+mn-cs"/>
      </a:defRPr>
    </a:lvl2pPr>
    <a:lvl3pPr marL="1012660" algn="l" defTabSz="1012660" rtl="0" eaLnBrk="1" latinLnBrk="0" hangingPunct="1">
      <a:defRPr sz="1300" kern="1200">
        <a:solidFill>
          <a:schemeClr val="tx1"/>
        </a:solidFill>
        <a:latin typeface="+mn-lt"/>
        <a:ea typeface="+mn-ea"/>
        <a:cs typeface="+mn-cs"/>
      </a:defRPr>
    </a:lvl3pPr>
    <a:lvl4pPr marL="1518980" algn="l" defTabSz="1012660" rtl="0" eaLnBrk="1" latinLnBrk="0" hangingPunct="1">
      <a:defRPr sz="1300" kern="1200">
        <a:solidFill>
          <a:schemeClr val="tx1"/>
        </a:solidFill>
        <a:latin typeface="+mn-lt"/>
        <a:ea typeface="+mn-ea"/>
        <a:cs typeface="+mn-cs"/>
      </a:defRPr>
    </a:lvl4pPr>
    <a:lvl5pPr marL="2025311" algn="l" defTabSz="1012660" rtl="0" eaLnBrk="1" latinLnBrk="0" hangingPunct="1">
      <a:defRPr sz="1300" kern="1200">
        <a:solidFill>
          <a:schemeClr val="tx1"/>
        </a:solidFill>
        <a:latin typeface="+mn-lt"/>
        <a:ea typeface="+mn-ea"/>
        <a:cs typeface="+mn-cs"/>
      </a:defRPr>
    </a:lvl5pPr>
    <a:lvl6pPr marL="2531636" algn="l" defTabSz="1012660" rtl="0" eaLnBrk="1" latinLnBrk="0" hangingPunct="1">
      <a:defRPr sz="1300" kern="1200">
        <a:solidFill>
          <a:schemeClr val="tx1"/>
        </a:solidFill>
        <a:latin typeface="+mn-lt"/>
        <a:ea typeface="+mn-ea"/>
        <a:cs typeface="+mn-cs"/>
      </a:defRPr>
    </a:lvl6pPr>
    <a:lvl7pPr marL="3037962" algn="l" defTabSz="1012660" rtl="0" eaLnBrk="1" latinLnBrk="0" hangingPunct="1">
      <a:defRPr sz="1300" kern="1200">
        <a:solidFill>
          <a:schemeClr val="tx1"/>
        </a:solidFill>
        <a:latin typeface="+mn-lt"/>
        <a:ea typeface="+mn-ea"/>
        <a:cs typeface="+mn-cs"/>
      </a:defRPr>
    </a:lvl7pPr>
    <a:lvl8pPr marL="3544290" algn="l" defTabSz="1012660" rtl="0" eaLnBrk="1" latinLnBrk="0" hangingPunct="1">
      <a:defRPr sz="1300" kern="1200">
        <a:solidFill>
          <a:schemeClr val="tx1"/>
        </a:solidFill>
        <a:latin typeface="+mn-lt"/>
        <a:ea typeface="+mn-ea"/>
        <a:cs typeface="+mn-cs"/>
      </a:defRPr>
    </a:lvl8pPr>
    <a:lvl9pPr marL="4050617" algn="l" defTabSz="101266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1</a:t>
            </a:fld>
            <a:endParaRPr lang="en-ZA" dirty="0"/>
          </a:p>
        </p:txBody>
      </p:sp>
    </p:spTree>
    <p:extLst>
      <p:ext uri="{BB962C8B-B14F-4D97-AF65-F5344CB8AC3E}">
        <p14:creationId xmlns:p14="http://schemas.microsoft.com/office/powerpoint/2010/main" xmlns="" val="119869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6D5EC-4940-4E1D-B8AA-9277F9A1080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249089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4538"/>
            <a:ext cx="5257800" cy="3721100"/>
          </a:xfrm>
        </p:spPr>
      </p:sp>
      <p:sp>
        <p:nvSpPr>
          <p:cNvPr id="3" name="Notes Placeholder 2"/>
          <p:cNvSpPr>
            <a:spLocks noGrp="1"/>
          </p:cNvSpPr>
          <p:nvPr>
            <p:ph type="body" idx="1"/>
          </p:nvPr>
        </p:nvSpPr>
        <p:spPr/>
        <p:txBody>
          <a:bodyPr>
            <a:normAutofit/>
          </a:bodyPr>
          <a:lstStyle/>
          <a:p>
            <a:pPr marL="229426" indent="-229426">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17</a:t>
            </a:fld>
            <a:endParaRPr lang="en-Z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18</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19</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20</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21</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4538"/>
            <a:ext cx="5257800" cy="3721100"/>
          </a:xfrm>
        </p:spPr>
      </p:sp>
      <p:sp>
        <p:nvSpPr>
          <p:cNvPr id="3" name="Notes Placeholder 2"/>
          <p:cNvSpPr>
            <a:spLocks noGrp="1"/>
          </p:cNvSpPr>
          <p:nvPr>
            <p:ph type="body" idx="1"/>
          </p:nvPr>
        </p:nvSpPr>
        <p:spPr/>
        <p:txBody>
          <a:bodyPr>
            <a:normAutofit/>
          </a:bodyPr>
          <a:lstStyle/>
          <a:p>
            <a:pPr marL="229426" indent="-229426">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22</a:t>
            </a:fld>
            <a:endParaRPr lang="en-Z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23</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24</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25</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3263" y="739775"/>
            <a:ext cx="9017001" cy="6380163"/>
          </a:xfrm>
        </p:spPr>
      </p:sp>
      <p:sp>
        <p:nvSpPr>
          <p:cNvPr id="3" name="Notes Placeholder 2"/>
          <p:cNvSpPr>
            <a:spLocks noGrp="1"/>
          </p:cNvSpPr>
          <p:nvPr>
            <p:ph type="body" idx="1"/>
          </p:nvPr>
        </p:nvSpPr>
        <p:spPr>
          <a:xfrm>
            <a:off x="679769" y="7513712"/>
            <a:ext cx="5438140" cy="1668435"/>
          </a:xfrm>
        </p:spPr>
        <p:txBody>
          <a:bodyPr>
            <a:normAutofit/>
          </a:bodyPr>
          <a:lstStyle/>
          <a:p>
            <a:pPr marL="245605" indent="-245605">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2</a:t>
            </a:fld>
            <a:endParaRPr lang="en-Z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228368" indent="-228368">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26</a:t>
            </a:fld>
            <a:endParaRPr lang="en-Z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27</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28</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29</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30</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31</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228368" indent="-228368">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32</a:t>
            </a:fld>
            <a:endParaRPr lang="en-Z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33</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34</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35</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228368" indent="-228368">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4</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4538"/>
            <a:ext cx="5257800" cy="3721100"/>
          </a:xfrm>
        </p:spPr>
      </p:sp>
      <p:sp>
        <p:nvSpPr>
          <p:cNvPr id="3" name="Notes Placeholder 2"/>
          <p:cNvSpPr>
            <a:spLocks noGrp="1"/>
          </p:cNvSpPr>
          <p:nvPr>
            <p:ph type="body" idx="1"/>
          </p:nvPr>
        </p:nvSpPr>
        <p:spPr/>
        <p:txBody>
          <a:bodyPr>
            <a:normAutofit/>
          </a:bodyPr>
          <a:lstStyle/>
          <a:p>
            <a:pPr marL="229426" indent="-229426">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5</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4538"/>
            <a:ext cx="5257800"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6</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4538"/>
            <a:ext cx="5257800"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7</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4538"/>
            <a:ext cx="5257800"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8</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4538"/>
            <a:ext cx="5257800"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9</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4538"/>
            <a:ext cx="5257800" cy="3721100"/>
          </a:xfrm>
        </p:spPr>
      </p:sp>
      <p:sp>
        <p:nvSpPr>
          <p:cNvPr id="3" name="Notes Placeholder 2"/>
          <p:cNvSpPr>
            <a:spLocks noGrp="1"/>
          </p:cNvSpPr>
          <p:nvPr>
            <p:ph type="body" idx="1"/>
          </p:nvPr>
        </p:nvSpPr>
        <p:spPr/>
        <p:txBody>
          <a:bodyPr>
            <a:normAutofit/>
          </a:bodyPr>
          <a:lstStyle/>
          <a:p>
            <a:pPr marL="229426" indent="-229426">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10</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12" y="301177"/>
            <a:ext cx="3517010" cy="1281752"/>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9581" y="301177"/>
            <a:ext cx="5976133" cy="645603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512" y="1582929"/>
            <a:ext cx="3517010" cy="5174286"/>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70127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359" y="5295107"/>
            <a:ext cx="6414135" cy="625117"/>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359" y="675896"/>
            <a:ext cx="6414135" cy="453866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en-US"/>
          </a:p>
        </p:txBody>
      </p:sp>
      <p:sp>
        <p:nvSpPr>
          <p:cNvPr id="4" name="Text Placeholder 3"/>
          <p:cNvSpPr>
            <a:spLocks noGrp="1"/>
          </p:cNvSpPr>
          <p:nvPr>
            <p:ph type="body" sz="half" idx="2"/>
          </p:nvPr>
        </p:nvSpPr>
        <p:spPr>
          <a:xfrm>
            <a:off x="2095359" y="5920224"/>
            <a:ext cx="6414135" cy="887770"/>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056641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06470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413" y="302929"/>
            <a:ext cx="2405301" cy="6454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511" y="302929"/>
            <a:ext cx="7037731" cy="6454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565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54" y="4860861"/>
            <a:ext cx="9086691" cy="1502381"/>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54" y="3206134"/>
            <a:ext cx="9086691" cy="1654721"/>
          </a:xfrm>
        </p:spPr>
        <p:txBody>
          <a:bodyPr anchor="b"/>
          <a:lstStyle>
            <a:lvl1pPr marL="0" indent="0">
              <a:buNone/>
              <a:defRPr sz="2200">
                <a:solidFill>
                  <a:schemeClr val="tx1">
                    <a:tint val="75000"/>
                  </a:schemeClr>
                </a:solidFill>
              </a:defRPr>
            </a:lvl1pPr>
            <a:lvl2pPr marL="506328" indent="0">
              <a:buNone/>
              <a:defRPr sz="2100">
                <a:solidFill>
                  <a:schemeClr val="tx1">
                    <a:tint val="75000"/>
                  </a:schemeClr>
                </a:solidFill>
              </a:defRPr>
            </a:lvl2pPr>
            <a:lvl3pPr marL="1012660" indent="0">
              <a:buNone/>
              <a:defRPr sz="1800">
                <a:solidFill>
                  <a:schemeClr val="tx1">
                    <a:tint val="75000"/>
                  </a:schemeClr>
                </a:solidFill>
              </a:defRPr>
            </a:lvl3pPr>
            <a:lvl4pPr marL="1518980" indent="0">
              <a:buNone/>
              <a:defRPr sz="1600">
                <a:solidFill>
                  <a:schemeClr val="tx1">
                    <a:tint val="75000"/>
                  </a:schemeClr>
                </a:solidFill>
              </a:defRPr>
            </a:lvl4pPr>
            <a:lvl5pPr marL="2025311" indent="0">
              <a:buNone/>
              <a:defRPr sz="1600">
                <a:solidFill>
                  <a:schemeClr val="tx1">
                    <a:tint val="75000"/>
                  </a:schemeClr>
                </a:solidFill>
              </a:defRPr>
            </a:lvl5pPr>
            <a:lvl6pPr marL="2531636" indent="0">
              <a:buNone/>
              <a:defRPr sz="1600">
                <a:solidFill>
                  <a:schemeClr val="tx1">
                    <a:tint val="75000"/>
                  </a:schemeClr>
                </a:solidFill>
              </a:defRPr>
            </a:lvl6pPr>
            <a:lvl7pPr marL="3037962" indent="0">
              <a:buNone/>
              <a:defRPr sz="1600">
                <a:solidFill>
                  <a:schemeClr val="tx1">
                    <a:tint val="75000"/>
                  </a:schemeClr>
                </a:solidFill>
              </a:defRPr>
            </a:lvl7pPr>
            <a:lvl8pPr marL="3544290" indent="0">
              <a:buNone/>
              <a:defRPr sz="1600">
                <a:solidFill>
                  <a:schemeClr val="tx1">
                    <a:tint val="75000"/>
                  </a:schemeClr>
                </a:solidFill>
              </a:defRPr>
            </a:lvl8pPr>
            <a:lvl9pPr marL="405061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512" y="1740531"/>
            <a:ext cx="4721516" cy="4925641"/>
          </a:xfrm>
        </p:spPr>
        <p:txBody>
          <a:bodyPr/>
          <a:lstStyle>
            <a:lvl1pPr>
              <a:defRPr sz="3100"/>
            </a:lvl1pPr>
            <a:lvl2pPr>
              <a:defRPr sz="27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4198" y="1740531"/>
            <a:ext cx="4721516" cy="4925641"/>
          </a:xfrm>
        </p:spPr>
        <p:txBody>
          <a:bodyPr/>
          <a:lstStyle>
            <a:lvl1pPr>
              <a:defRPr sz="3100"/>
            </a:lvl1pPr>
            <a:lvl2pPr>
              <a:defRPr sz="27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511" y="302936"/>
            <a:ext cx="9621203" cy="12607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511" y="1693253"/>
            <a:ext cx="4723373" cy="705665"/>
          </a:xfrm>
        </p:spPr>
        <p:txBody>
          <a:bodyPr anchor="b"/>
          <a:lstStyle>
            <a:lvl1pPr marL="0" indent="0">
              <a:buNone/>
              <a:defRPr sz="2700" b="1"/>
            </a:lvl1pPr>
            <a:lvl2pPr marL="506328" indent="0">
              <a:buNone/>
              <a:defRPr sz="2200" b="1"/>
            </a:lvl2pPr>
            <a:lvl3pPr marL="1012660" indent="0">
              <a:buNone/>
              <a:defRPr sz="2100" b="1"/>
            </a:lvl3pPr>
            <a:lvl4pPr marL="1518980" indent="0">
              <a:buNone/>
              <a:defRPr sz="1800" b="1"/>
            </a:lvl4pPr>
            <a:lvl5pPr marL="2025311" indent="0">
              <a:buNone/>
              <a:defRPr sz="1800" b="1"/>
            </a:lvl5pPr>
            <a:lvl6pPr marL="2531636" indent="0">
              <a:buNone/>
              <a:defRPr sz="1800" b="1"/>
            </a:lvl6pPr>
            <a:lvl7pPr marL="3037962" indent="0">
              <a:buNone/>
              <a:defRPr sz="1800" b="1"/>
            </a:lvl7pPr>
            <a:lvl8pPr marL="3544290" indent="0">
              <a:buNone/>
              <a:defRPr sz="1800" b="1"/>
            </a:lvl8pPr>
            <a:lvl9pPr marL="405061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511" y="2398909"/>
            <a:ext cx="4723373" cy="4358308"/>
          </a:xfrm>
        </p:spPr>
        <p:txBody>
          <a:bodyPr/>
          <a:lstStyle>
            <a:lvl1pPr>
              <a:defRPr sz="2700"/>
            </a:lvl1pPr>
            <a:lvl2pPr>
              <a:defRPr sz="22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0491" y="1693253"/>
            <a:ext cx="4725228" cy="705665"/>
          </a:xfrm>
        </p:spPr>
        <p:txBody>
          <a:bodyPr anchor="b"/>
          <a:lstStyle>
            <a:lvl1pPr marL="0" indent="0">
              <a:buNone/>
              <a:defRPr sz="2700" b="1"/>
            </a:lvl1pPr>
            <a:lvl2pPr marL="506328" indent="0">
              <a:buNone/>
              <a:defRPr sz="2200" b="1"/>
            </a:lvl2pPr>
            <a:lvl3pPr marL="1012660" indent="0">
              <a:buNone/>
              <a:defRPr sz="2100" b="1"/>
            </a:lvl3pPr>
            <a:lvl4pPr marL="1518980" indent="0">
              <a:buNone/>
              <a:defRPr sz="1800" b="1"/>
            </a:lvl4pPr>
            <a:lvl5pPr marL="2025311" indent="0">
              <a:buNone/>
              <a:defRPr sz="1800" b="1"/>
            </a:lvl5pPr>
            <a:lvl6pPr marL="2531636" indent="0">
              <a:buNone/>
              <a:defRPr sz="1800" b="1"/>
            </a:lvl6pPr>
            <a:lvl7pPr marL="3037962" indent="0">
              <a:buNone/>
              <a:defRPr sz="1800" b="1"/>
            </a:lvl7pPr>
            <a:lvl8pPr marL="3544290" indent="0">
              <a:buNone/>
              <a:defRPr sz="1800" b="1"/>
            </a:lvl8pPr>
            <a:lvl9pPr marL="405061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0491" y="2398909"/>
            <a:ext cx="4725228" cy="4358308"/>
          </a:xfrm>
        </p:spPr>
        <p:txBody>
          <a:bodyPr/>
          <a:lstStyle>
            <a:lvl1pPr>
              <a:defRPr sz="2700"/>
            </a:lvl1pPr>
            <a:lvl2pPr>
              <a:defRPr sz="22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15" y="301187"/>
            <a:ext cx="3517012" cy="1281751"/>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82" y="301178"/>
            <a:ext cx="5976133" cy="6456039"/>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515" y="1582937"/>
            <a:ext cx="3517012" cy="5174286"/>
          </a:xfrm>
        </p:spPr>
        <p:txBody>
          <a:bodyPr/>
          <a:lstStyle>
            <a:lvl1pPr marL="0" indent="0">
              <a:buNone/>
              <a:defRPr sz="1600"/>
            </a:lvl1pPr>
            <a:lvl2pPr marL="506328" indent="0">
              <a:buNone/>
              <a:defRPr sz="1300"/>
            </a:lvl2pPr>
            <a:lvl3pPr marL="1012660" indent="0">
              <a:buNone/>
              <a:defRPr sz="1100"/>
            </a:lvl3pPr>
            <a:lvl4pPr marL="1518980" indent="0">
              <a:buNone/>
              <a:defRPr sz="1000"/>
            </a:lvl4pPr>
            <a:lvl5pPr marL="2025311" indent="0">
              <a:buNone/>
              <a:defRPr sz="1000"/>
            </a:lvl5pPr>
            <a:lvl6pPr marL="2531636" indent="0">
              <a:buNone/>
              <a:defRPr sz="1000"/>
            </a:lvl6pPr>
            <a:lvl7pPr marL="3037962" indent="0">
              <a:buNone/>
              <a:defRPr sz="1000"/>
            </a:lvl7pPr>
            <a:lvl8pPr marL="3544290" indent="0">
              <a:buNone/>
              <a:defRPr sz="1000"/>
            </a:lvl8pPr>
            <a:lvl9pPr marL="405061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360" y="5295110"/>
            <a:ext cx="6414135" cy="6251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360" y="675902"/>
            <a:ext cx="6414135" cy="4538663"/>
          </a:xfrm>
        </p:spPr>
        <p:txBody>
          <a:bodyPr/>
          <a:lstStyle>
            <a:lvl1pPr marL="0" indent="0">
              <a:buNone/>
              <a:defRPr sz="3500"/>
            </a:lvl1pPr>
            <a:lvl2pPr marL="506328" indent="0">
              <a:buNone/>
              <a:defRPr sz="3100"/>
            </a:lvl2pPr>
            <a:lvl3pPr marL="1012660" indent="0">
              <a:buNone/>
              <a:defRPr sz="2700"/>
            </a:lvl3pPr>
            <a:lvl4pPr marL="1518980" indent="0">
              <a:buNone/>
              <a:defRPr sz="2200"/>
            </a:lvl4pPr>
            <a:lvl5pPr marL="2025311" indent="0">
              <a:buNone/>
              <a:defRPr sz="2200"/>
            </a:lvl5pPr>
            <a:lvl6pPr marL="2531636" indent="0">
              <a:buNone/>
              <a:defRPr sz="2200"/>
            </a:lvl6pPr>
            <a:lvl7pPr marL="3037962" indent="0">
              <a:buNone/>
              <a:defRPr sz="2200"/>
            </a:lvl7pPr>
            <a:lvl8pPr marL="3544290" indent="0">
              <a:buNone/>
              <a:defRPr sz="2200"/>
            </a:lvl8pPr>
            <a:lvl9pPr marL="4050617" indent="0">
              <a:buNone/>
              <a:defRPr sz="2200"/>
            </a:lvl9pPr>
          </a:lstStyle>
          <a:p>
            <a:endParaRPr lang="en-US" dirty="0"/>
          </a:p>
        </p:txBody>
      </p:sp>
      <p:sp>
        <p:nvSpPr>
          <p:cNvPr id="4" name="Text Placeholder 3"/>
          <p:cNvSpPr>
            <a:spLocks noGrp="1"/>
          </p:cNvSpPr>
          <p:nvPr>
            <p:ph type="body" sz="half" idx="2"/>
          </p:nvPr>
        </p:nvSpPr>
        <p:spPr>
          <a:xfrm>
            <a:off x="2095360" y="5920225"/>
            <a:ext cx="6414135" cy="887770"/>
          </a:xfrm>
        </p:spPr>
        <p:txBody>
          <a:bodyPr/>
          <a:lstStyle>
            <a:lvl1pPr marL="0" indent="0">
              <a:buNone/>
              <a:defRPr sz="1600"/>
            </a:lvl1pPr>
            <a:lvl2pPr marL="506328" indent="0">
              <a:buNone/>
              <a:defRPr sz="1300"/>
            </a:lvl2pPr>
            <a:lvl3pPr marL="1012660" indent="0">
              <a:buNone/>
              <a:defRPr sz="1100"/>
            </a:lvl3pPr>
            <a:lvl4pPr marL="1518980" indent="0">
              <a:buNone/>
              <a:defRPr sz="1000"/>
            </a:lvl4pPr>
            <a:lvl5pPr marL="2025311" indent="0">
              <a:buNone/>
              <a:defRPr sz="1000"/>
            </a:lvl5pPr>
            <a:lvl6pPr marL="2531636" indent="0">
              <a:buNone/>
              <a:defRPr sz="1000"/>
            </a:lvl6pPr>
            <a:lvl7pPr marL="3037962" indent="0">
              <a:buNone/>
              <a:defRPr sz="1000"/>
            </a:lvl7pPr>
            <a:lvl8pPr marL="3544290" indent="0">
              <a:buNone/>
              <a:defRPr sz="1000"/>
            </a:lvl8pPr>
            <a:lvl9pPr marL="405061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414" y="299428"/>
            <a:ext cx="2405301" cy="63667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515" y="299428"/>
            <a:ext cx="7037731" cy="63667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160" tIns="52080" rIns="104160" bIns="52080"/>
          <a:lstStyle>
            <a:lvl1pPr algn="r">
              <a:defRPr sz="1400">
                <a:solidFill>
                  <a:schemeClr val="bg1"/>
                </a:solidFill>
              </a:defRPr>
            </a:lvl1pPr>
          </a:lstStyle>
          <a:p>
            <a:pPr defTabSz="1041585"/>
            <a:fld id="{229CBAE0-C9DC-48E5-BC21-54F13D4EB498}" type="slidenum">
              <a:rPr lang="en-US" smtClean="0">
                <a:solidFill>
                  <a:prstClr val="white"/>
                </a:solidFill>
              </a:rPr>
              <a:pPr defTabSz="1041585"/>
              <a:t>‹#›</a:t>
            </a:fld>
            <a:endParaRPr lang="en-US" dirty="0">
              <a:solidFill>
                <a:prstClr val="white"/>
              </a:solidFill>
            </a:endParaRPr>
          </a:p>
        </p:txBody>
      </p:sp>
      <p:sp>
        <p:nvSpPr>
          <p:cNvPr id="7" name="Title 1"/>
          <p:cNvSpPr>
            <a:spLocks noGrp="1"/>
          </p:cNvSpPr>
          <p:nvPr>
            <p:ph type="title"/>
          </p:nvPr>
        </p:nvSpPr>
        <p:spPr>
          <a:xfrm>
            <a:off x="534511" y="302928"/>
            <a:ext cx="9353947" cy="537565"/>
          </a:xfrm>
          <a:prstGeom prst="rect">
            <a:avLst/>
          </a:prstGeom>
        </p:spPr>
        <p:txBody>
          <a:bodyPr lIns="104160" tIns="52080" rIns="104160" bIns="52080">
            <a:normAutofit/>
          </a:bodyPr>
          <a:lstStyle>
            <a:lvl1pPr algn="l">
              <a:defRPr sz="27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34511" y="1008601"/>
            <a:ext cx="9621203" cy="5748623"/>
          </a:xfrm>
          <a:prstGeom prst="rect">
            <a:avLst/>
          </a:prstGeom>
        </p:spPr>
        <p:txBody>
          <a:bodyPr lIns="104160" tIns="52080" rIns="104160" bIns="52080">
            <a:normAutofit/>
          </a:bodyPr>
          <a:lstStyle>
            <a:lvl1pPr>
              <a:buNone/>
              <a:defRPr sz="2100">
                <a:solidFill>
                  <a:srgbClr val="64ADCF"/>
                </a:solidFill>
              </a:defRPr>
            </a:lvl1pPr>
          </a:lstStyle>
          <a:p>
            <a:pPr lvl="0"/>
            <a:r>
              <a:rPr lang="en-US" dirty="0" smtClean="0"/>
              <a:t>Click to edit Master text styles</a:t>
            </a:r>
          </a:p>
        </p:txBody>
      </p:sp>
    </p:spTree>
    <p:extLst>
      <p:ext uri="{BB962C8B-B14F-4D97-AF65-F5344CB8AC3E}">
        <p14:creationId xmlns:p14="http://schemas.microsoft.com/office/powerpoint/2010/main" xmlns="" val="2278901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160" tIns="52080" rIns="104160" bIns="52080"/>
          <a:lstStyle>
            <a:lvl1pPr algn="r">
              <a:defRPr sz="1400">
                <a:solidFill>
                  <a:schemeClr val="bg1"/>
                </a:solidFill>
              </a:defRPr>
            </a:lvl1pPr>
          </a:lstStyle>
          <a:p>
            <a:pPr defTabSz="1041585"/>
            <a:fld id="{229CBAE0-C9DC-48E5-BC21-54F13D4EB498}" type="slidenum">
              <a:rPr lang="en-US" smtClean="0">
                <a:solidFill>
                  <a:prstClr val="white"/>
                </a:solidFill>
              </a:rPr>
              <a:pPr defTabSz="1041585"/>
              <a:t>‹#›</a:t>
            </a:fld>
            <a:endParaRPr lang="en-US" dirty="0">
              <a:solidFill>
                <a:prstClr val="white"/>
              </a:solidFill>
            </a:endParaRPr>
          </a:p>
        </p:txBody>
      </p:sp>
    </p:spTree>
    <p:extLst>
      <p:ext uri="{BB962C8B-B14F-4D97-AF65-F5344CB8AC3E}">
        <p14:creationId xmlns:p14="http://schemas.microsoft.com/office/powerpoint/2010/main" xmlns="" val="14995310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160" tIns="52080" rIns="104160" bIns="52080"/>
          <a:lstStyle>
            <a:lvl1pPr algn="r">
              <a:defRPr sz="1400">
                <a:solidFill>
                  <a:schemeClr val="tx1">
                    <a:lumMod val="50000"/>
                    <a:lumOff val="50000"/>
                  </a:schemeClr>
                </a:solidFill>
              </a:defRPr>
            </a:lvl1pPr>
          </a:lstStyle>
          <a:p>
            <a:pPr defTabSz="1041585"/>
            <a:fld id="{229CBAE0-C9DC-48E5-BC21-54F13D4EB498}" type="slidenum">
              <a:rPr lang="en-US" smtClean="0">
                <a:solidFill>
                  <a:prstClr val="black">
                    <a:lumMod val="50000"/>
                    <a:lumOff val="50000"/>
                  </a:prstClr>
                </a:solidFill>
              </a:rPr>
              <a:pPr defTabSz="1041585"/>
              <a:t>‹#›</a:t>
            </a:fld>
            <a:endParaRPr lang="en-US" dirty="0">
              <a:solidFill>
                <a:prstClr val="black">
                  <a:lumMod val="50000"/>
                  <a:lumOff val="50000"/>
                </a:prstClr>
              </a:solidFill>
            </a:endParaRPr>
          </a:p>
        </p:txBody>
      </p:sp>
      <p:sp>
        <p:nvSpPr>
          <p:cNvPr id="7" name="Title 1"/>
          <p:cNvSpPr>
            <a:spLocks noGrp="1"/>
          </p:cNvSpPr>
          <p:nvPr>
            <p:ph type="title"/>
          </p:nvPr>
        </p:nvSpPr>
        <p:spPr>
          <a:xfrm>
            <a:off x="534511" y="302928"/>
            <a:ext cx="9443032" cy="537565"/>
          </a:xfrm>
          <a:prstGeom prst="rect">
            <a:avLst/>
          </a:prstGeom>
        </p:spPr>
        <p:txBody>
          <a:bodyPr lIns="104160" tIns="52080" rIns="104160" bIns="52080">
            <a:normAutofit/>
          </a:bodyPr>
          <a:lstStyle>
            <a:lvl1pPr algn="l">
              <a:defRPr sz="27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34511" y="1008601"/>
            <a:ext cx="9621203" cy="5748623"/>
          </a:xfrm>
          <a:prstGeom prst="rect">
            <a:avLst/>
          </a:prstGeom>
        </p:spPr>
        <p:txBody>
          <a:bodyPr lIns="104160" tIns="52080" rIns="104160" bIns="52080">
            <a:normAutofit/>
          </a:bodyPr>
          <a:lstStyle>
            <a:lvl1pPr>
              <a:buNone/>
              <a:defRPr sz="21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1507966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9710288" y="6639896"/>
            <a:ext cx="890852" cy="252148"/>
          </a:xfrm>
          <a:prstGeom prst="rect">
            <a:avLst/>
          </a:prstGeom>
        </p:spPr>
        <p:txBody>
          <a:bodyPr lIns="104160" tIns="52080" rIns="104160" bIns="52080"/>
          <a:lstStyle>
            <a:lvl1pPr algn="r">
              <a:defRPr sz="1400">
                <a:solidFill>
                  <a:schemeClr val="tx1">
                    <a:lumMod val="50000"/>
                    <a:lumOff val="50000"/>
                  </a:schemeClr>
                </a:solidFill>
              </a:defRPr>
            </a:lvl1pPr>
          </a:lstStyle>
          <a:p>
            <a:pPr defTabSz="1041585"/>
            <a:fld id="{229CBAE0-C9DC-48E5-BC21-54F13D4EB498}" type="slidenum">
              <a:rPr lang="en-US" smtClean="0">
                <a:solidFill>
                  <a:prstClr val="black">
                    <a:lumMod val="50000"/>
                    <a:lumOff val="50000"/>
                  </a:prstClr>
                </a:solidFill>
              </a:rPr>
              <a:pPr defTabSz="1041585"/>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4186765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214" tIns="52107" rIns="104214" bIns="52107"/>
          <a:lstStyle>
            <a:lvl1pPr algn="r">
              <a:defRPr sz="1400">
                <a:solidFill>
                  <a:schemeClr val="bg1"/>
                </a:solidFill>
              </a:defRPr>
            </a:lvl1pPr>
          </a:lstStyle>
          <a:p>
            <a:pPr defTabSz="1042136"/>
            <a:fld id="{229CBAE0-C9DC-48E5-BC21-54F13D4EB498}" type="slidenum">
              <a:rPr lang="en-US" smtClean="0">
                <a:solidFill>
                  <a:prstClr val="white"/>
                </a:solidFill>
              </a:rPr>
              <a:pPr defTabSz="1042136"/>
              <a:t>‹#›</a:t>
            </a:fld>
            <a:endParaRPr lang="en-US" dirty="0">
              <a:solidFill>
                <a:prstClr val="white"/>
              </a:solidFill>
            </a:endParaRPr>
          </a:p>
        </p:txBody>
      </p:sp>
      <p:sp>
        <p:nvSpPr>
          <p:cNvPr id="7" name="Title 1"/>
          <p:cNvSpPr>
            <a:spLocks noGrp="1"/>
          </p:cNvSpPr>
          <p:nvPr>
            <p:ph type="title"/>
          </p:nvPr>
        </p:nvSpPr>
        <p:spPr>
          <a:xfrm>
            <a:off x="534511" y="302928"/>
            <a:ext cx="9353947" cy="537565"/>
          </a:xfrm>
          <a:prstGeom prst="rect">
            <a:avLst/>
          </a:prstGeom>
        </p:spPr>
        <p:txBody>
          <a:bodyPr lIns="104214" tIns="52107" rIns="104214" bIns="52107">
            <a:normAutofit/>
          </a:bodyPr>
          <a:lstStyle>
            <a:lvl1pPr algn="l">
              <a:defRPr sz="27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34511" y="1008598"/>
            <a:ext cx="9621203" cy="5748623"/>
          </a:xfrm>
          <a:prstGeom prst="rect">
            <a:avLst/>
          </a:prstGeom>
        </p:spPr>
        <p:txBody>
          <a:bodyPr lIns="104214" tIns="52107" rIns="104214" bIns="52107">
            <a:normAutofit/>
          </a:bodyPr>
          <a:lstStyle>
            <a:lvl1pPr>
              <a:buNone/>
              <a:defRPr sz="2100">
                <a:solidFill>
                  <a:srgbClr val="64ADCF"/>
                </a:solidFill>
              </a:defRPr>
            </a:lvl1pPr>
          </a:lstStyle>
          <a:p>
            <a:pPr lvl="0"/>
            <a:r>
              <a:rPr lang="en-US" dirty="0" smtClean="0"/>
              <a:t>Click to edit Master text styles</a:t>
            </a:r>
          </a:p>
        </p:txBody>
      </p:sp>
    </p:spTree>
    <p:extLst>
      <p:ext uri="{BB962C8B-B14F-4D97-AF65-F5344CB8AC3E}">
        <p14:creationId xmlns:p14="http://schemas.microsoft.com/office/powerpoint/2010/main" xmlns="" val="11483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214" tIns="52107" rIns="104214" bIns="52107"/>
          <a:lstStyle>
            <a:lvl1pPr algn="r">
              <a:defRPr sz="1400">
                <a:solidFill>
                  <a:schemeClr val="bg1"/>
                </a:solidFill>
              </a:defRPr>
            </a:lvl1pPr>
          </a:lstStyle>
          <a:p>
            <a:pPr defTabSz="1042136"/>
            <a:fld id="{229CBAE0-C9DC-48E5-BC21-54F13D4EB498}" type="slidenum">
              <a:rPr lang="en-US" smtClean="0">
                <a:solidFill>
                  <a:prstClr val="white"/>
                </a:solidFill>
              </a:rPr>
              <a:pPr defTabSz="1042136"/>
              <a:t>‹#›</a:t>
            </a:fld>
            <a:endParaRPr lang="en-US" dirty="0">
              <a:solidFill>
                <a:prstClr val="white"/>
              </a:solidFill>
            </a:endParaRPr>
          </a:p>
        </p:txBody>
      </p:sp>
    </p:spTree>
    <p:extLst>
      <p:ext uri="{BB962C8B-B14F-4D97-AF65-F5344CB8AC3E}">
        <p14:creationId xmlns:p14="http://schemas.microsoft.com/office/powerpoint/2010/main" xmlns="" val="37265189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251" tIns="52125" rIns="104251" bIns="52125"/>
          <a:lstStyle>
            <a:lvl1pPr algn="r">
              <a:defRPr sz="1400">
                <a:solidFill>
                  <a:schemeClr val="tx1">
                    <a:lumMod val="50000"/>
                    <a:lumOff val="50000"/>
                  </a:schemeClr>
                </a:solidFill>
              </a:defRPr>
            </a:lvl1pPr>
          </a:lstStyle>
          <a:p>
            <a:pPr defTabSz="1042504"/>
            <a:fld id="{229CBAE0-C9DC-48E5-BC21-54F13D4EB498}" type="slidenum">
              <a:rPr lang="en-US" smtClean="0">
                <a:solidFill>
                  <a:prstClr val="black">
                    <a:lumMod val="50000"/>
                    <a:lumOff val="50000"/>
                  </a:prstClr>
                </a:solidFill>
              </a:rPr>
              <a:pPr defTabSz="1042504"/>
              <a:t>‹#›</a:t>
            </a:fld>
            <a:endParaRPr lang="en-US" dirty="0">
              <a:solidFill>
                <a:prstClr val="black">
                  <a:lumMod val="50000"/>
                  <a:lumOff val="50000"/>
                </a:prstClr>
              </a:solidFill>
            </a:endParaRPr>
          </a:p>
        </p:txBody>
      </p:sp>
      <p:sp>
        <p:nvSpPr>
          <p:cNvPr id="7" name="Title 1"/>
          <p:cNvSpPr>
            <a:spLocks noGrp="1"/>
          </p:cNvSpPr>
          <p:nvPr>
            <p:ph type="title"/>
          </p:nvPr>
        </p:nvSpPr>
        <p:spPr>
          <a:xfrm>
            <a:off x="534511" y="302928"/>
            <a:ext cx="9443032" cy="537565"/>
          </a:xfrm>
          <a:prstGeom prst="rect">
            <a:avLst/>
          </a:prstGeom>
        </p:spPr>
        <p:txBody>
          <a:bodyPr lIns="104251" tIns="52125" rIns="104251" bIns="52125">
            <a:normAutofit/>
          </a:bodyPr>
          <a:lstStyle>
            <a:lvl1pPr algn="l">
              <a:defRPr sz="27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34511" y="1008596"/>
            <a:ext cx="9621203" cy="5748623"/>
          </a:xfrm>
          <a:prstGeom prst="rect">
            <a:avLst/>
          </a:prstGeom>
        </p:spPr>
        <p:txBody>
          <a:bodyPr lIns="104251" tIns="52125" rIns="104251" bIns="52125">
            <a:normAutofit/>
          </a:bodyPr>
          <a:lstStyle>
            <a:lvl1pPr>
              <a:buNone/>
              <a:defRPr sz="21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1201031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9710288" y="6639896"/>
            <a:ext cx="890852" cy="252148"/>
          </a:xfrm>
          <a:prstGeom prst="rect">
            <a:avLst/>
          </a:prstGeom>
        </p:spPr>
        <p:txBody>
          <a:bodyPr lIns="104251" tIns="52125" rIns="104251" bIns="52125"/>
          <a:lstStyle>
            <a:lvl1pPr algn="r">
              <a:defRPr sz="1400">
                <a:solidFill>
                  <a:schemeClr val="tx1">
                    <a:lumMod val="50000"/>
                    <a:lumOff val="50000"/>
                  </a:schemeClr>
                </a:solidFill>
              </a:defRPr>
            </a:lvl1pPr>
          </a:lstStyle>
          <a:p>
            <a:pPr defTabSz="1042504"/>
            <a:fld id="{229CBAE0-C9DC-48E5-BC21-54F13D4EB498}" type="slidenum">
              <a:rPr lang="en-US" smtClean="0">
                <a:solidFill>
                  <a:prstClr val="black">
                    <a:lumMod val="50000"/>
                    <a:lumOff val="50000"/>
                  </a:prstClr>
                </a:solidFill>
              </a:rPr>
              <a:pPr defTabSz="1042504"/>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29179441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7" y="2349879"/>
            <a:ext cx="9086691" cy="162145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4" y="4286515"/>
            <a:ext cx="7483158" cy="1933134"/>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89405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94265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54" y="4860853"/>
            <a:ext cx="9086691" cy="150238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454" y="3206132"/>
            <a:ext cx="9086691" cy="1654720"/>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959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511" y="1765036"/>
            <a:ext cx="4721516" cy="499217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4198" y="1765036"/>
            <a:ext cx="4721516" cy="499217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8297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511" y="1693244"/>
            <a:ext cx="4723373" cy="705663"/>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511" y="2398907"/>
            <a:ext cx="4723373" cy="435830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0486" y="1693244"/>
            <a:ext cx="4725228" cy="705663"/>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0486" y="2398907"/>
            <a:ext cx="4725228" cy="435830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8600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9017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624D6-41B1-4305-830A-EC5BA9DF1F6E}" type="datetimeFigureOut">
              <a:rPr lang="en-US" smtClean="0">
                <a:solidFill>
                  <a:prstClr val="black">
                    <a:tint val="75000"/>
                  </a:prstClr>
                </a:solidFill>
              </a:rPr>
              <a:pPr/>
              <a:t>3/23/2017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33962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6.xml"/><Relationship Id="rId1" Type="http://schemas.openxmlformats.org/officeDocument/2006/relationships/slideLayout" Target="../slideLayouts/slideLayout85.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6.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11" y="302936"/>
            <a:ext cx="9621203" cy="1260739"/>
          </a:xfrm>
          <a:prstGeom prst="rect">
            <a:avLst/>
          </a:prstGeom>
        </p:spPr>
        <p:txBody>
          <a:bodyPr vert="horz" lIns="101266" tIns="50635" rIns="101266" bIns="506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511" y="1765035"/>
            <a:ext cx="9621203" cy="4992181"/>
          </a:xfrm>
          <a:prstGeom prst="rect">
            <a:avLst/>
          </a:prstGeom>
        </p:spPr>
        <p:txBody>
          <a:bodyPr vert="horz" lIns="101266" tIns="50635" rIns="101266" bIns="506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511" y="7011117"/>
            <a:ext cx="2494386" cy="402736"/>
          </a:xfrm>
          <a:prstGeom prst="rect">
            <a:avLst/>
          </a:prstGeom>
        </p:spPr>
        <p:txBody>
          <a:bodyPr vert="horz" lIns="101266" tIns="50635" rIns="101266" bIns="50635" rtlCol="0" anchor="ctr"/>
          <a:lstStyle>
            <a:lvl1pPr algn="l">
              <a:defRPr sz="1300">
                <a:solidFill>
                  <a:schemeClr val="tx1">
                    <a:tint val="75000"/>
                  </a:schemeClr>
                </a:solidFill>
              </a:defRPr>
            </a:lvl1pPr>
          </a:lstStyle>
          <a:p>
            <a:fld id="{BF7728E7-6E26-40D4-A17C-14CFCABBBE11}" type="datetimeFigureOut">
              <a:rPr lang="en-US" smtClean="0"/>
              <a:pPr/>
              <a:t>3/23/2017</a:t>
            </a:fld>
            <a:endParaRPr lang="en-US" dirty="0"/>
          </a:p>
        </p:txBody>
      </p:sp>
      <p:sp>
        <p:nvSpPr>
          <p:cNvPr id="5" name="Footer Placeholder 4"/>
          <p:cNvSpPr>
            <a:spLocks noGrp="1"/>
          </p:cNvSpPr>
          <p:nvPr>
            <p:ph type="ftr" sz="quarter" idx="3"/>
          </p:nvPr>
        </p:nvSpPr>
        <p:spPr>
          <a:xfrm>
            <a:off x="3652495" y="7011117"/>
            <a:ext cx="3385238" cy="402736"/>
          </a:xfrm>
          <a:prstGeom prst="rect">
            <a:avLst/>
          </a:prstGeom>
        </p:spPr>
        <p:txBody>
          <a:bodyPr vert="horz" lIns="101266" tIns="50635" rIns="101266" bIns="5063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1328" y="7011117"/>
            <a:ext cx="2494386" cy="402736"/>
          </a:xfrm>
          <a:prstGeom prst="rect">
            <a:avLst/>
          </a:prstGeom>
        </p:spPr>
        <p:txBody>
          <a:bodyPr vert="horz" lIns="101266" tIns="50635" rIns="101266" bIns="50635" rtlCol="0" anchor="ctr"/>
          <a:lstStyle>
            <a:lvl1pPr algn="r">
              <a:defRPr sz="1300">
                <a:solidFill>
                  <a:schemeClr val="tx1">
                    <a:tint val="75000"/>
                  </a:schemeClr>
                </a:solidFill>
              </a:defRPr>
            </a:lvl1pPr>
          </a:lstStyle>
          <a:p>
            <a:fld id="{6434ABD1-81A3-44C0-ADD6-DB07EAD19A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793" r:id="rId2"/>
    <p:sldLayoutId id="2147483792" r:id="rId3"/>
    <p:sldLayoutId id="2147483790" r:id="rId4"/>
    <p:sldLayoutId id="2147483789" r:id="rId5"/>
    <p:sldLayoutId id="2147483788" r:id="rId6"/>
    <p:sldLayoutId id="2147483787" r:id="rId7"/>
    <p:sldLayoutId id="2147483786" r:id="rId8"/>
    <p:sldLayoutId id="2147483785" r:id="rId9"/>
    <p:sldLayoutId id="2147483784" r:id="rId10"/>
    <p:sldLayoutId id="2147483783" r:id="rId11"/>
    <p:sldLayoutId id="2147483780" r:id="rId12"/>
    <p:sldLayoutId id="2147483779" r:id="rId13"/>
    <p:sldLayoutId id="2147483778" r:id="rId14"/>
    <p:sldLayoutId id="2147483774" r:id="rId15"/>
    <p:sldLayoutId id="2147483760" r:id="rId16"/>
    <p:sldLayoutId id="2147483759" r:id="rId17"/>
    <p:sldLayoutId id="2147483744" r:id="rId18"/>
    <p:sldLayoutId id="2147483743" r:id="rId19"/>
    <p:sldLayoutId id="2147483742" r:id="rId20"/>
    <p:sldLayoutId id="2147483770" r:id="rId21"/>
    <p:sldLayoutId id="2147483769" r:id="rId22"/>
    <p:sldLayoutId id="2147483768" r:id="rId23"/>
    <p:sldLayoutId id="2147483767" r:id="rId24"/>
    <p:sldLayoutId id="2147483766" r:id="rId25"/>
    <p:sldLayoutId id="2147483765" r:id="rId26"/>
    <p:sldLayoutId id="2147483764" r:id="rId27"/>
    <p:sldLayoutId id="2147483763" r:id="rId28"/>
    <p:sldLayoutId id="2147483762" r:id="rId29"/>
    <p:sldLayoutId id="2147483798" r:id="rId30"/>
    <p:sldLayoutId id="2147483797" r:id="rId31"/>
    <p:sldLayoutId id="2147483796" r:id="rId32"/>
    <p:sldLayoutId id="2147483795" r:id="rId33"/>
    <p:sldLayoutId id="2147483794" r:id="rId34"/>
    <p:sldLayoutId id="2147483791" r:id="rId35"/>
    <p:sldLayoutId id="2147483782" r:id="rId36"/>
    <p:sldLayoutId id="2147483781" r:id="rId37"/>
    <p:sldLayoutId id="2147483777" r:id="rId38"/>
    <p:sldLayoutId id="2147483776" r:id="rId39"/>
    <p:sldLayoutId id="2147483775" r:id="rId40"/>
    <p:sldLayoutId id="2147483773" r:id="rId41"/>
    <p:sldLayoutId id="2147483772" r:id="rId42"/>
    <p:sldLayoutId id="2147483771" r:id="rId43"/>
    <p:sldLayoutId id="2147483761" r:id="rId44"/>
    <p:sldLayoutId id="2147483758" r:id="rId45"/>
    <p:sldLayoutId id="2147483757" r:id="rId46"/>
    <p:sldLayoutId id="2147483756" r:id="rId47"/>
    <p:sldLayoutId id="2147483755" r:id="rId48"/>
    <p:sldLayoutId id="2147483754" r:id="rId49"/>
    <p:sldLayoutId id="2147483753" r:id="rId50"/>
    <p:sldLayoutId id="2147483752" r:id="rId51"/>
    <p:sldLayoutId id="2147483751" r:id="rId52"/>
    <p:sldLayoutId id="2147483750" r:id="rId53"/>
    <p:sldLayoutId id="2147483749" r:id="rId54"/>
    <p:sldLayoutId id="2147483748" r:id="rId55"/>
    <p:sldLayoutId id="2147483747" r:id="rId56"/>
    <p:sldLayoutId id="2147483746" r:id="rId57"/>
    <p:sldLayoutId id="2147483745" r:id="rId58"/>
    <p:sldLayoutId id="2147483741" r:id="rId59"/>
    <p:sldLayoutId id="2147483740" r:id="rId60"/>
    <p:sldLayoutId id="2147483739" r:id="rId61"/>
    <p:sldLayoutId id="2147483738" r:id="rId62"/>
    <p:sldLayoutId id="2147483737" r:id="rId63"/>
    <p:sldLayoutId id="2147483736" r:id="rId64"/>
    <p:sldLayoutId id="2147483735" r:id="rId65"/>
    <p:sldLayoutId id="2147483669" r:id="rId66"/>
    <p:sldLayoutId id="2147483734" r:id="rId67"/>
    <p:sldLayoutId id="2147483733" r:id="rId68"/>
    <p:sldLayoutId id="2147483732" r:id="rId69"/>
    <p:sldLayoutId id="2147483731" r:id="rId70"/>
    <p:sldLayoutId id="2147483730" r:id="rId71"/>
    <p:sldLayoutId id="2147483729" r:id="rId72"/>
    <p:sldLayoutId id="2147483728" r:id="rId73"/>
    <p:sldLayoutId id="2147483727" r:id="rId74"/>
    <p:sldLayoutId id="2147483726" r:id="rId75"/>
    <p:sldLayoutId id="2147483651" r:id="rId76"/>
    <p:sldLayoutId id="2147483652" r:id="rId77"/>
    <p:sldLayoutId id="2147483653" r:id="rId78"/>
    <p:sldLayoutId id="2147483654" r:id="rId79"/>
    <p:sldLayoutId id="2147483655" r:id="rId80"/>
    <p:sldLayoutId id="2147483656" r:id="rId81"/>
    <p:sldLayoutId id="2147483657" r:id="rId82"/>
    <p:sldLayoutId id="2147483658" r:id="rId83"/>
    <p:sldLayoutId id="2147483659" r:id="rId84"/>
  </p:sldLayoutIdLst>
  <p:txStyles>
    <p:titleStyle>
      <a:lvl1pPr algn="ctr" defTabSz="1012660" rtl="0" eaLnBrk="1" latinLnBrk="0" hangingPunct="1">
        <a:spcBef>
          <a:spcPct val="0"/>
        </a:spcBef>
        <a:buNone/>
        <a:defRPr sz="4900" kern="1200">
          <a:solidFill>
            <a:schemeClr val="tx1"/>
          </a:solidFill>
          <a:latin typeface="+mj-lt"/>
          <a:ea typeface="+mj-ea"/>
          <a:cs typeface="+mj-cs"/>
        </a:defRPr>
      </a:lvl1pPr>
    </p:titleStyle>
    <p:bodyStyle>
      <a:lvl1pPr marL="379744" indent="-379744" algn="l" defTabSz="101266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2782" indent="-316455" algn="l" defTabSz="10126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5817" indent="-253165" algn="l" defTabSz="101266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2145"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8472"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798"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1126"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7451"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3780"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660" rtl="0" eaLnBrk="1" latinLnBrk="0" hangingPunct="1">
        <a:defRPr sz="2100" kern="1200">
          <a:solidFill>
            <a:schemeClr val="tx1"/>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1p2.jpg"/>
          <p:cNvPicPr>
            <a:picLocks noChangeAspect="1"/>
          </p:cNvPicPr>
          <p:nvPr userDrawn="1"/>
        </p:nvPicPr>
        <p:blipFill>
          <a:blip r:embed="rId4" cstate="print"/>
          <a:stretch>
            <a:fillRect/>
          </a:stretch>
        </p:blipFill>
        <p:spPr>
          <a:xfrm>
            <a:off x="1458" y="0"/>
            <a:ext cx="10687327" cy="7564438"/>
          </a:xfrm>
          <a:prstGeom prst="rect">
            <a:avLst/>
          </a:prstGeom>
        </p:spPr>
      </p:pic>
    </p:spTree>
    <p:extLst>
      <p:ext uri="{BB962C8B-B14F-4D97-AF65-F5344CB8AC3E}">
        <p14:creationId xmlns:p14="http://schemas.microsoft.com/office/powerpoint/2010/main" xmlns="" val="2630117851"/>
      </p:ext>
    </p:extLst>
  </p:cSld>
  <p:clrMap bg1="lt1" tx1="dk1" bg2="lt2" tx2="dk2" accent1="accent1" accent2="accent2" accent3="accent3" accent4="accent4" accent5="accent5" accent6="accent6" hlink="hlink" folHlink="folHlink"/>
  <p:sldLayoutIdLst>
    <p:sldLayoutId id="2147483805" r:id="rId1"/>
    <p:sldLayoutId id="2147483806" r:id="rId2"/>
  </p:sldLayoutIdLst>
  <p:hf hdr="0" ftr="0" dt="0"/>
  <p:txStyles>
    <p:titleStyle>
      <a:lvl1pPr algn="ctr" defTabSz="1041585" rtl="0" eaLnBrk="1" latinLnBrk="0" hangingPunct="1">
        <a:spcBef>
          <a:spcPct val="0"/>
        </a:spcBef>
        <a:buNone/>
        <a:defRPr sz="5000" kern="1200">
          <a:solidFill>
            <a:schemeClr val="tx1"/>
          </a:solidFill>
          <a:latin typeface="+mj-lt"/>
          <a:ea typeface="+mj-ea"/>
          <a:cs typeface="+mj-cs"/>
        </a:defRPr>
      </a:lvl1pPr>
    </p:titleStyle>
    <p:bodyStyle>
      <a:lvl1pPr marL="390593" indent="-390593" algn="l" defTabSz="1041585"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6288" indent="-325499" algn="l" defTabSz="104158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1981" indent="-260396" algn="l" defTabSz="104158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2774"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3566"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4357"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5149"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5944"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6735"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1585" rtl="0" eaLnBrk="1" latinLnBrk="0" hangingPunct="1">
        <a:defRPr sz="2100" kern="1200">
          <a:solidFill>
            <a:schemeClr val="tx1"/>
          </a:solidFill>
          <a:latin typeface="+mn-lt"/>
          <a:ea typeface="+mn-ea"/>
          <a:cs typeface="+mn-cs"/>
        </a:defRPr>
      </a:lvl1pPr>
      <a:lvl2pPr marL="520792" algn="l" defTabSz="1041585" rtl="0" eaLnBrk="1" latinLnBrk="0" hangingPunct="1">
        <a:defRPr sz="2100" kern="1200">
          <a:solidFill>
            <a:schemeClr val="tx1"/>
          </a:solidFill>
          <a:latin typeface="+mn-lt"/>
          <a:ea typeface="+mn-ea"/>
          <a:cs typeface="+mn-cs"/>
        </a:defRPr>
      </a:lvl2pPr>
      <a:lvl3pPr marL="1041585" algn="l" defTabSz="1041585" rtl="0" eaLnBrk="1" latinLnBrk="0" hangingPunct="1">
        <a:defRPr sz="2100" kern="1200">
          <a:solidFill>
            <a:schemeClr val="tx1"/>
          </a:solidFill>
          <a:latin typeface="+mn-lt"/>
          <a:ea typeface="+mn-ea"/>
          <a:cs typeface="+mn-cs"/>
        </a:defRPr>
      </a:lvl3pPr>
      <a:lvl4pPr marL="1562376" algn="l" defTabSz="1041585" rtl="0" eaLnBrk="1" latinLnBrk="0" hangingPunct="1">
        <a:defRPr sz="2100" kern="1200">
          <a:solidFill>
            <a:schemeClr val="tx1"/>
          </a:solidFill>
          <a:latin typeface="+mn-lt"/>
          <a:ea typeface="+mn-ea"/>
          <a:cs typeface="+mn-cs"/>
        </a:defRPr>
      </a:lvl4pPr>
      <a:lvl5pPr marL="2083170" algn="l" defTabSz="1041585" rtl="0" eaLnBrk="1" latinLnBrk="0" hangingPunct="1">
        <a:defRPr sz="2100" kern="1200">
          <a:solidFill>
            <a:schemeClr val="tx1"/>
          </a:solidFill>
          <a:latin typeface="+mn-lt"/>
          <a:ea typeface="+mn-ea"/>
          <a:cs typeface="+mn-cs"/>
        </a:defRPr>
      </a:lvl5pPr>
      <a:lvl6pPr marL="2603960" algn="l" defTabSz="1041585" rtl="0" eaLnBrk="1" latinLnBrk="0" hangingPunct="1">
        <a:defRPr sz="2100" kern="1200">
          <a:solidFill>
            <a:schemeClr val="tx1"/>
          </a:solidFill>
          <a:latin typeface="+mn-lt"/>
          <a:ea typeface="+mn-ea"/>
          <a:cs typeface="+mn-cs"/>
        </a:defRPr>
      </a:lvl6pPr>
      <a:lvl7pPr marL="3124755" algn="l" defTabSz="1041585" rtl="0" eaLnBrk="1" latinLnBrk="0" hangingPunct="1">
        <a:defRPr sz="2100" kern="1200">
          <a:solidFill>
            <a:schemeClr val="tx1"/>
          </a:solidFill>
          <a:latin typeface="+mn-lt"/>
          <a:ea typeface="+mn-ea"/>
          <a:cs typeface="+mn-cs"/>
        </a:defRPr>
      </a:lvl7pPr>
      <a:lvl8pPr marL="3645547" algn="l" defTabSz="1041585" rtl="0" eaLnBrk="1" latinLnBrk="0" hangingPunct="1">
        <a:defRPr sz="2100" kern="1200">
          <a:solidFill>
            <a:schemeClr val="tx1"/>
          </a:solidFill>
          <a:latin typeface="+mn-lt"/>
          <a:ea typeface="+mn-ea"/>
          <a:cs typeface="+mn-cs"/>
        </a:defRPr>
      </a:lvl8pPr>
      <a:lvl9pPr marL="4166337" algn="l" defTabSz="104158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4" cstate="print"/>
          <a:stretch>
            <a:fillRect/>
          </a:stretch>
        </p:blipFill>
        <p:spPr>
          <a:xfrm>
            <a:off x="1458" y="0"/>
            <a:ext cx="10687327" cy="7564438"/>
          </a:xfrm>
          <a:prstGeom prst="rect">
            <a:avLst/>
          </a:prstGeom>
        </p:spPr>
      </p:pic>
    </p:spTree>
    <p:extLst>
      <p:ext uri="{BB962C8B-B14F-4D97-AF65-F5344CB8AC3E}">
        <p14:creationId xmlns:p14="http://schemas.microsoft.com/office/powerpoint/2010/main" xmlns="" val="230478336"/>
      </p:ext>
    </p:extLst>
  </p:cSld>
  <p:clrMap bg1="lt1" tx1="dk1" bg2="lt2" tx2="dk2" accent1="accent1" accent2="accent2" accent3="accent3" accent4="accent4" accent5="accent5" accent6="accent6" hlink="hlink" folHlink="folHlink"/>
  <p:sldLayoutIdLst>
    <p:sldLayoutId id="2147483808" r:id="rId1"/>
    <p:sldLayoutId id="2147483809" r:id="rId2"/>
  </p:sldLayoutIdLst>
  <p:hf hdr="0" ftr="0" dt="0"/>
  <p:txStyles>
    <p:titleStyle>
      <a:lvl1pPr algn="ctr" defTabSz="1041585" rtl="0" eaLnBrk="1" latinLnBrk="0" hangingPunct="1">
        <a:spcBef>
          <a:spcPct val="0"/>
        </a:spcBef>
        <a:buNone/>
        <a:defRPr sz="5000" kern="1200">
          <a:solidFill>
            <a:schemeClr val="tx1"/>
          </a:solidFill>
          <a:latin typeface="+mj-lt"/>
          <a:ea typeface="+mj-ea"/>
          <a:cs typeface="+mj-cs"/>
        </a:defRPr>
      </a:lvl1pPr>
    </p:titleStyle>
    <p:bodyStyle>
      <a:lvl1pPr marL="390593" indent="-390593" algn="l" defTabSz="1041585"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6288" indent="-325499" algn="l" defTabSz="104158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1981" indent="-260396" algn="l" defTabSz="104158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2774"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3566"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4357"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5149"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5944"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6735"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1585" rtl="0" eaLnBrk="1" latinLnBrk="0" hangingPunct="1">
        <a:defRPr sz="2100" kern="1200">
          <a:solidFill>
            <a:schemeClr val="tx1"/>
          </a:solidFill>
          <a:latin typeface="+mn-lt"/>
          <a:ea typeface="+mn-ea"/>
          <a:cs typeface="+mn-cs"/>
        </a:defRPr>
      </a:lvl1pPr>
      <a:lvl2pPr marL="520792" algn="l" defTabSz="1041585" rtl="0" eaLnBrk="1" latinLnBrk="0" hangingPunct="1">
        <a:defRPr sz="2100" kern="1200">
          <a:solidFill>
            <a:schemeClr val="tx1"/>
          </a:solidFill>
          <a:latin typeface="+mn-lt"/>
          <a:ea typeface="+mn-ea"/>
          <a:cs typeface="+mn-cs"/>
        </a:defRPr>
      </a:lvl2pPr>
      <a:lvl3pPr marL="1041585" algn="l" defTabSz="1041585" rtl="0" eaLnBrk="1" latinLnBrk="0" hangingPunct="1">
        <a:defRPr sz="2100" kern="1200">
          <a:solidFill>
            <a:schemeClr val="tx1"/>
          </a:solidFill>
          <a:latin typeface="+mn-lt"/>
          <a:ea typeface="+mn-ea"/>
          <a:cs typeface="+mn-cs"/>
        </a:defRPr>
      </a:lvl3pPr>
      <a:lvl4pPr marL="1562376" algn="l" defTabSz="1041585" rtl="0" eaLnBrk="1" latinLnBrk="0" hangingPunct="1">
        <a:defRPr sz="2100" kern="1200">
          <a:solidFill>
            <a:schemeClr val="tx1"/>
          </a:solidFill>
          <a:latin typeface="+mn-lt"/>
          <a:ea typeface="+mn-ea"/>
          <a:cs typeface="+mn-cs"/>
        </a:defRPr>
      </a:lvl4pPr>
      <a:lvl5pPr marL="2083170" algn="l" defTabSz="1041585" rtl="0" eaLnBrk="1" latinLnBrk="0" hangingPunct="1">
        <a:defRPr sz="2100" kern="1200">
          <a:solidFill>
            <a:schemeClr val="tx1"/>
          </a:solidFill>
          <a:latin typeface="+mn-lt"/>
          <a:ea typeface="+mn-ea"/>
          <a:cs typeface="+mn-cs"/>
        </a:defRPr>
      </a:lvl5pPr>
      <a:lvl6pPr marL="2603960" algn="l" defTabSz="1041585" rtl="0" eaLnBrk="1" latinLnBrk="0" hangingPunct="1">
        <a:defRPr sz="2100" kern="1200">
          <a:solidFill>
            <a:schemeClr val="tx1"/>
          </a:solidFill>
          <a:latin typeface="+mn-lt"/>
          <a:ea typeface="+mn-ea"/>
          <a:cs typeface="+mn-cs"/>
        </a:defRPr>
      </a:lvl6pPr>
      <a:lvl7pPr marL="3124755" algn="l" defTabSz="1041585" rtl="0" eaLnBrk="1" latinLnBrk="0" hangingPunct="1">
        <a:defRPr sz="2100" kern="1200">
          <a:solidFill>
            <a:schemeClr val="tx1"/>
          </a:solidFill>
          <a:latin typeface="+mn-lt"/>
          <a:ea typeface="+mn-ea"/>
          <a:cs typeface="+mn-cs"/>
        </a:defRPr>
      </a:lvl7pPr>
      <a:lvl8pPr marL="3645547" algn="l" defTabSz="1041585" rtl="0" eaLnBrk="1" latinLnBrk="0" hangingPunct="1">
        <a:defRPr sz="2100" kern="1200">
          <a:solidFill>
            <a:schemeClr val="tx1"/>
          </a:solidFill>
          <a:latin typeface="+mn-lt"/>
          <a:ea typeface="+mn-ea"/>
          <a:cs typeface="+mn-cs"/>
        </a:defRPr>
      </a:lvl8pPr>
      <a:lvl9pPr marL="4166337" algn="l" defTabSz="104158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1p2.jpg"/>
          <p:cNvPicPr>
            <a:picLocks noChangeAspect="1"/>
          </p:cNvPicPr>
          <p:nvPr userDrawn="1"/>
        </p:nvPicPr>
        <p:blipFill>
          <a:blip r:embed="rId4" cstate="print"/>
          <a:stretch>
            <a:fillRect/>
          </a:stretch>
        </p:blipFill>
        <p:spPr>
          <a:xfrm>
            <a:off x="1455" y="0"/>
            <a:ext cx="10687327" cy="7564438"/>
          </a:xfrm>
          <a:prstGeom prst="rect">
            <a:avLst/>
          </a:prstGeom>
        </p:spPr>
      </p:pic>
    </p:spTree>
    <p:extLst>
      <p:ext uri="{BB962C8B-B14F-4D97-AF65-F5344CB8AC3E}">
        <p14:creationId xmlns:p14="http://schemas.microsoft.com/office/powerpoint/2010/main" xmlns="" val="4110608939"/>
      </p:ext>
    </p:extLst>
  </p:cSld>
  <p:clrMap bg1="lt1" tx1="dk1" bg2="lt2" tx2="dk2" accent1="accent1" accent2="accent2" accent3="accent3" accent4="accent4" accent5="accent5" accent6="accent6" hlink="hlink" folHlink="folHlink"/>
  <p:sldLayoutIdLst>
    <p:sldLayoutId id="2147483815" r:id="rId1"/>
    <p:sldLayoutId id="2147483816" r:id="rId2"/>
  </p:sldLayoutIdLst>
  <p:hf hdr="0" ftr="0" dt="0"/>
  <p:txStyles>
    <p:titleStyle>
      <a:lvl1pPr algn="ctr" defTabSz="1042136" rtl="0" eaLnBrk="1" latinLnBrk="0" hangingPunct="1">
        <a:spcBef>
          <a:spcPct val="0"/>
        </a:spcBef>
        <a:buNone/>
        <a:defRPr sz="5000" kern="1200">
          <a:solidFill>
            <a:schemeClr val="tx1"/>
          </a:solidFill>
          <a:latin typeface="+mj-lt"/>
          <a:ea typeface="+mj-ea"/>
          <a:cs typeface="+mj-cs"/>
        </a:defRPr>
      </a:lvl1pPr>
    </p:titleStyle>
    <p:bodyStyle>
      <a:lvl1pPr marL="390800" indent="-390800" algn="l" defTabSz="104213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6736" indent="-325670" algn="l" defTabSz="104213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2670" indent="-260534" algn="l" defTabSz="104213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3739"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4806"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5875"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694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01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079"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136" rtl="0" eaLnBrk="1" latinLnBrk="0" hangingPunct="1">
        <a:defRPr sz="2100" kern="1200">
          <a:solidFill>
            <a:schemeClr val="tx1"/>
          </a:solidFill>
          <a:latin typeface="+mn-lt"/>
          <a:ea typeface="+mn-ea"/>
          <a:cs typeface="+mn-cs"/>
        </a:defRPr>
      </a:lvl1pPr>
      <a:lvl2pPr marL="521068" algn="l" defTabSz="1042136" rtl="0" eaLnBrk="1" latinLnBrk="0" hangingPunct="1">
        <a:defRPr sz="2100" kern="1200">
          <a:solidFill>
            <a:schemeClr val="tx1"/>
          </a:solidFill>
          <a:latin typeface="+mn-lt"/>
          <a:ea typeface="+mn-ea"/>
          <a:cs typeface="+mn-cs"/>
        </a:defRPr>
      </a:lvl2pPr>
      <a:lvl3pPr marL="1042136" algn="l" defTabSz="1042136" rtl="0" eaLnBrk="1" latinLnBrk="0" hangingPunct="1">
        <a:defRPr sz="2100" kern="1200">
          <a:solidFill>
            <a:schemeClr val="tx1"/>
          </a:solidFill>
          <a:latin typeface="+mn-lt"/>
          <a:ea typeface="+mn-ea"/>
          <a:cs typeface="+mn-cs"/>
        </a:defRPr>
      </a:lvl3pPr>
      <a:lvl4pPr marL="1563204" algn="l" defTabSz="1042136" rtl="0" eaLnBrk="1" latinLnBrk="0" hangingPunct="1">
        <a:defRPr sz="2100" kern="1200">
          <a:solidFill>
            <a:schemeClr val="tx1"/>
          </a:solidFill>
          <a:latin typeface="+mn-lt"/>
          <a:ea typeface="+mn-ea"/>
          <a:cs typeface="+mn-cs"/>
        </a:defRPr>
      </a:lvl4pPr>
      <a:lvl5pPr marL="2084273" algn="l" defTabSz="1042136" rtl="0" eaLnBrk="1" latinLnBrk="0" hangingPunct="1">
        <a:defRPr sz="2100" kern="1200">
          <a:solidFill>
            <a:schemeClr val="tx1"/>
          </a:solidFill>
          <a:latin typeface="+mn-lt"/>
          <a:ea typeface="+mn-ea"/>
          <a:cs typeface="+mn-cs"/>
        </a:defRPr>
      </a:lvl5pPr>
      <a:lvl6pPr marL="2605339" algn="l" defTabSz="1042136" rtl="0" eaLnBrk="1" latinLnBrk="0" hangingPunct="1">
        <a:defRPr sz="2100" kern="1200">
          <a:solidFill>
            <a:schemeClr val="tx1"/>
          </a:solidFill>
          <a:latin typeface="+mn-lt"/>
          <a:ea typeface="+mn-ea"/>
          <a:cs typeface="+mn-cs"/>
        </a:defRPr>
      </a:lvl6pPr>
      <a:lvl7pPr marL="3126408" algn="l" defTabSz="1042136" rtl="0" eaLnBrk="1" latinLnBrk="0" hangingPunct="1">
        <a:defRPr sz="2100" kern="1200">
          <a:solidFill>
            <a:schemeClr val="tx1"/>
          </a:solidFill>
          <a:latin typeface="+mn-lt"/>
          <a:ea typeface="+mn-ea"/>
          <a:cs typeface="+mn-cs"/>
        </a:defRPr>
      </a:lvl7pPr>
      <a:lvl8pPr marL="3647477" algn="l" defTabSz="1042136" rtl="0" eaLnBrk="1" latinLnBrk="0" hangingPunct="1">
        <a:defRPr sz="2100" kern="1200">
          <a:solidFill>
            <a:schemeClr val="tx1"/>
          </a:solidFill>
          <a:latin typeface="+mn-lt"/>
          <a:ea typeface="+mn-ea"/>
          <a:cs typeface="+mn-cs"/>
        </a:defRPr>
      </a:lvl8pPr>
      <a:lvl9pPr marL="4168543" algn="l" defTabSz="104213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4" cstate="print"/>
          <a:stretch>
            <a:fillRect/>
          </a:stretch>
        </p:blipFill>
        <p:spPr>
          <a:xfrm>
            <a:off x="1453" y="0"/>
            <a:ext cx="10687327" cy="7564438"/>
          </a:xfrm>
          <a:prstGeom prst="rect">
            <a:avLst/>
          </a:prstGeom>
        </p:spPr>
      </p:pic>
    </p:spTree>
    <p:extLst>
      <p:ext uri="{BB962C8B-B14F-4D97-AF65-F5344CB8AC3E}">
        <p14:creationId xmlns:p14="http://schemas.microsoft.com/office/powerpoint/2010/main" xmlns="" val="3999690036"/>
      </p:ext>
    </p:extLst>
  </p:cSld>
  <p:clrMap bg1="lt1" tx1="dk1" bg2="lt2" tx2="dk2" accent1="accent1" accent2="accent2" accent3="accent3" accent4="accent4" accent5="accent5" accent6="accent6" hlink="hlink" folHlink="folHlink"/>
  <p:sldLayoutIdLst>
    <p:sldLayoutId id="2147483818" r:id="rId1"/>
    <p:sldLayoutId id="2147483819" r:id="rId2"/>
  </p:sldLayoutIdLst>
  <p:hf hdr="0" ftr="0" dt="0"/>
  <p:txStyles>
    <p:titleStyle>
      <a:lvl1pPr algn="ctr" defTabSz="1042504" rtl="0" eaLnBrk="1" latinLnBrk="0" hangingPunct="1">
        <a:spcBef>
          <a:spcPct val="0"/>
        </a:spcBef>
        <a:buNone/>
        <a:defRPr sz="5000" kern="1200">
          <a:solidFill>
            <a:schemeClr val="tx1"/>
          </a:solidFill>
          <a:latin typeface="+mj-lt"/>
          <a:ea typeface="+mj-ea"/>
          <a:cs typeface="+mj-cs"/>
        </a:defRPr>
      </a:lvl1pPr>
    </p:titleStyle>
    <p:bodyStyle>
      <a:lvl1pPr marL="390938" indent="-390938" algn="l" defTabSz="1042504"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035" indent="-325784" algn="l" defTabSz="1042504"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130" indent="-260626" algn="l" defTabSz="104250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382"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634"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6886"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137"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390"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642"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504" rtl="0" eaLnBrk="1" latinLnBrk="0" hangingPunct="1">
        <a:defRPr sz="2100" kern="1200">
          <a:solidFill>
            <a:schemeClr val="tx1"/>
          </a:solidFill>
          <a:latin typeface="+mn-lt"/>
          <a:ea typeface="+mn-ea"/>
          <a:cs typeface="+mn-cs"/>
        </a:defRPr>
      </a:lvl1pPr>
      <a:lvl2pPr marL="521252" algn="l" defTabSz="1042504" rtl="0" eaLnBrk="1" latinLnBrk="0" hangingPunct="1">
        <a:defRPr sz="2100" kern="1200">
          <a:solidFill>
            <a:schemeClr val="tx1"/>
          </a:solidFill>
          <a:latin typeface="+mn-lt"/>
          <a:ea typeface="+mn-ea"/>
          <a:cs typeface="+mn-cs"/>
        </a:defRPr>
      </a:lvl2pPr>
      <a:lvl3pPr marL="1042504" algn="l" defTabSz="1042504" rtl="0" eaLnBrk="1" latinLnBrk="0" hangingPunct="1">
        <a:defRPr sz="2100" kern="1200">
          <a:solidFill>
            <a:schemeClr val="tx1"/>
          </a:solidFill>
          <a:latin typeface="+mn-lt"/>
          <a:ea typeface="+mn-ea"/>
          <a:cs typeface="+mn-cs"/>
        </a:defRPr>
      </a:lvl3pPr>
      <a:lvl4pPr marL="1563756" algn="l" defTabSz="1042504" rtl="0" eaLnBrk="1" latinLnBrk="0" hangingPunct="1">
        <a:defRPr sz="2100" kern="1200">
          <a:solidFill>
            <a:schemeClr val="tx1"/>
          </a:solidFill>
          <a:latin typeface="+mn-lt"/>
          <a:ea typeface="+mn-ea"/>
          <a:cs typeface="+mn-cs"/>
        </a:defRPr>
      </a:lvl4pPr>
      <a:lvl5pPr marL="2085008" algn="l" defTabSz="1042504" rtl="0" eaLnBrk="1" latinLnBrk="0" hangingPunct="1">
        <a:defRPr sz="2100" kern="1200">
          <a:solidFill>
            <a:schemeClr val="tx1"/>
          </a:solidFill>
          <a:latin typeface="+mn-lt"/>
          <a:ea typeface="+mn-ea"/>
          <a:cs typeface="+mn-cs"/>
        </a:defRPr>
      </a:lvl5pPr>
      <a:lvl6pPr marL="2606259" algn="l" defTabSz="1042504" rtl="0" eaLnBrk="1" latinLnBrk="0" hangingPunct="1">
        <a:defRPr sz="2100" kern="1200">
          <a:solidFill>
            <a:schemeClr val="tx1"/>
          </a:solidFill>
          <a:latin typeface="+mn-lt"/>
          <a:ea typeface="+mn-ea"/>
          <a:cs typeface="+mn-cs"/>
        </a:defRPr>
      </a:lvl6pPr>
      <a:lvl7pPr marL="3127512" algn="l" defTabSz="1042504" rtl="0" eaLnBrk="1" latinLnBrk="0" hangingPunct="1">
        <a:defRPr sz="2100" kern="1200">
          <a:solidFill>
            <a:schemeClr val="tx1"/>
          </a:solidFill>
          <a:latin typeface="+mn-lt"/>
          <a:ea typeface="+mn-ea"/>
          <a:cs typeface="+mn-cs"/>
        </a:defRPr>
      </a:lvl7pPr>
      <a:lvl8pPr marL="3648764" algn="l" defTabSz="1042504" rtl="0" eaLnBrk="1" latinLnBrk="0" hangingPunct="1">
        <a:defRPr sz="2100" kern="1200">
          <a:solidFill>
            <a:schemeClr val="tx1"/>
          </a:solidFill>
          <a:latin typeface="+mn-lt"/>
          <a:ea typeface="+mn-ea"/>
          <a:cs typeface="+mn-cs"/>
        </a:defRPr>
      </a:lvl8pPr>
      <a:lvl9pPr marL="4170015" algn="l" defTabSz="1042504"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11" y="302928"/>
            <a:ext cx="9621203" cy="1260740"/>
          </a:xfrm>
          <a:prstGeom prst="rect">
            <a:avLst/>
          </a:prstGeom>
        </p:spPr>
        <p:txBody>
          <a:bodyPr vert="horz" lIns="104306" tIns="52153" rIns="104306" bIns="5215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511" y="1765036"/>
            <a:ext cx="9621203" cy="4992179"/>
          </a:xfrm>
          <a:prstGeom prst="rect">
            <a:avLst/>
          </a:prstGeom>
        </p:spPr>
        <p:txBody>
          <a:bodyPr vert="horz" lIns="104306" tIns="52153" rIns="104306" bIns="521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511" y="7011114"/>
            <a:ext cx="2494386" cy="402736"/>
          </a:xfrm>
          <a:prstGeom prst="rect">
            <a:avLst/>
          </a:prstGeom>
        </p:spPr>
        <p:txBody>
          <a:bodyPr vert="horz" lIns="104306" tIns="52153" rIns="104306" bIns="52153" rtlCol="0" anchor="ctr"/>
          <a:lstStyle>
            <a:lvl1pPr algn="l">
              <a:defRPr sz="1400">
                <a:solidFill>
                  <a:schemeClr val="tx1">
                    <a:tint val="75000"/>
                  </a:schemeClr>
                </a:solidFill>
              </a:defRPr>
            </a:lvl1pPr>
          </a:lstStyle>
          <a:p>
            <a:pPr defTabSz="1043056"/>
            <a:fld id="{B5F624D6-41B1-4305-830A-EC5BA9DF1F6E}" type="datetimeFigureOut">
              <a:rPr lang="en-US" smtClean="0">
                <a:solidFill>
                  <a:prstClr val="black">
                    <a:tint val="75000"/>
                  </a:prstClr>
                </a:solidFill>
              </a:rPr>
              <a:pPr defTabSz="1043056"/>
              <a:t>3/23/2017</a:t>
            </a:fld>
            <a:endParaRPr lang="en-US">
              <a:solidFill>
                <a:prstClr val="black">
                  <a:tint val="75000"/>
                </a:prstClr>
              </a:solidFill>
            </a:endParaRPr>
          </a:p>
        </p:txBody>
      </p:sp>
      <p:sp>
        <p:nvSpPr>
          <p:cNvPr id="5" name="Footer Placeholder 4"/>
          <p:cNvSpPr>
            <a:spLocks noGrp="1"/>
          </p:cNvSpPr>
          <p:nvPr>
            <p:ph type="ftr" sz="quarter" idx="3"/>
          </p:nvPr>
        </p:nvSpPr>
        <p:spPr>
          <a:xfrm>
            <a:off x="3652494" y="7011114"/>
            <a:ext cx="3385238" cy="402736"/>
          </a:xfrm>
          <a:prstGeom prst="rect">
            <a:avLst/>
          </a:prstGeom>
        </p:spPr>
        <p:txBody>
          <a:bodyPr vert="horz" lIns="104306" tIns="52153" rIns="104306" bIns="52153" rtlCol="0" anchor="ctr"/>
          <a:lstStyle>
            <a:lvl1pPr algn="ctr">
              <a:defRPr sz="1400">
                <a:solidFill>
                  <a:schemeClr val="tx1">
                    <a:tint val="75000"/>
                  </a:schemeClr>
                </a:solidFill>
              </a:defRPr>
            </a:lvl1pPr>
          </a:lstStyle>
          <a:p>
            <a:pPr defTabSz="1043056"/>
            <a:endParaRPr lang="en-US">
              <a:solidFill>
                <a:prstClr val="black">
                  <a:tint val="75000"/>
                </a:prstClr>
              </a:solidFill>
            </a:endParaRPr>
          </a:p>
        </p:txBody>
      </p:sp>
      <p:sp>
        <p:nvSpPr>
          <p:cNvPr id="6" name="Slide Number Placeholder 5"/>
          <p:cNvSpPr>
            <a:spLocks noGrp="1"/>
          </p:cNvSpPr>
          <p:nvPr>
            <p:ph type="sldNum" sz="quarter" idx="4"/>
          </p:nvPr>
        </p:nvSpPr>
        <p:spPr>
          <a:xfrm>
            <a:off x="7661328" y="7011114"/>
            <a:ext cx="2494386" cy="402736"/>
          </a:xfrm>
          <a:prstGeom prst="rect">
            <a:avLst/>
          </a:prstGeom>
        </p:spPr>
        <p:txBody>
          <a:bodyPr vert="horz" lIns="104306" tIns="52153" rIns="104306" bIns="52153" rtlCol="0" anchor="ctr"/>
          <a:lstStyle>
            <a:lvl1pPr algn="r">
              <a:defRPr sz="1400">
                <a:solidFill>
                  <a:schemeClr val="tx1">
                    <a:tint val="75000"/>
                  </a:schemeClr>
                </a:solidFill>
              </a:defRPr>
            </a:lvl1pPr>
          </a:lstStyle>
          <a:p>
            <a:pPr defTabSz="1043056"/>
            <a:fld id="{D56735CC-C5B1-40BF-A251-FBA09CC154AF}" type="slidenum">
              <a:rPr lang="en-US" smtClean="0">
                <a:solidFill>
                  <a:prstClr val="black">
                    <a:tint val="75000"/>
                  </a:prstClr>
                </a:solidFill>
              </a:rPr>
              <a:pPr defTabSz="1043056"/>
              <a:t>‹#›</a:t>
            </a:fld>
            <a:endParaRPr lang="en-US">
              <a:solidFill>
                <a:prstClr val="black">
                  <a:tint val="75000"/>
                </a:prstClr>
              </a:solidFill>
            </a:endParaRPr>
          </a:p>
        </p:txBody>
      </p:sp>
    </p:spTree>
    <p:extLst>
      <p:ext uri="{BB962C8B-B14F-4D97-AF65-F5344CB8AC3E}">
        <p14:creationId xmlns:p14="http://schemas.microsoft.com/office/powerpoint/2010/main" xmlns="" val="379756386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9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4.xml"/><Relationship Id="rId5" Type="http://schemas.openxmlformats.org/officeDocument/2006/relationships/image" Target="../media/image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94.xml"/><Relationship Id="rId5" Type="http://schemas.openxmlformats.org/officeDocument/2006/relationships/image" Target="../media/image4.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4.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4.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4.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4.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94.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94.xm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4.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 Id="rId9" Type="http://schemas.openxmlformats.org/officeDocument/2006/relationships/chart" Target="../charts/chart2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94.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94.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3154" y="6534714"/>
            <a:ext cx="8067074" cy="924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284" tIns="50643" rIns="101284" bIns="50643" rtlCol="0" anchor="ctr"/>
          <a:lstStyle/>
          <a:p>
            <a:pPr algn="ctr"/>
            <a:endParaRPr lang="en-ZA" dirty="0"/>
          </a:p>
        </p:txBody>
      </p:sp>
      <p:pic>
        <p:nvPicPr>
          <p:cNvPr id="7" name="Picture 2" descr="D:\My Documents\Reporting\MFMA 2014-15\Presentations\Graphic library\Consolidated cov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4" y="27781"/>
            <a:ext cx="10690226" cy="75644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39713" y="6690113"/>
            <a:ext cx="2209800" cy="769442"/>
          </a:xfrm>
          <a:prstGeom prst="rect">
            <a:avLst/>
          </a:prstGeom>
          <a:solidFill>
            <a:schemeClr val="tx1">
              <a:lumMod val="75000"/>
              <a:lumOff val="25000"/>
            </a:schemeClr>
          </a:solidFill>
        </p:spPr>
        <p:txBody>
          <a:bodyPr wrap="square" lIns="91330" tIns="45665" rIns="91330" bIns="45665" rtlCol="0">
            <a:spAutoFit/>
          </a:bodyPr>
          <a:lstStyle/>
          <a:p>
            <a:pPr algn="ctr"/>
            <a:r>
              <a:rPr lang="en-ZA" sz="4400" dirty="0">
                <a:solidFill>
                  <a:schemeClr val="bg1"/>
                </a:solidFill>
                <a:latin typeface="Century Gothic" panose="020B0502020202020204" pitchFamily="34" charset="0"/>
                <a:ea typeface="MS Gothic" panose="020B0609070205080204" pitchFamily="49" charset="-128"/>
                <a:cs typeface="Arial" panose="020B0604020202020204" pitchFamily="34" charset="0"/>
              </a:rPr>
              <a:t>PFMA</a:t>
            </a:r>
          </a:p>
        </p:txBody>
      </p:sp>
      <p:sp>
        <p:nvSpPr>
          <p:cNvPr id="8" name="TextBox 7"/>
          <p:cNvSpPr txBox="1"/>
          <p:nvPr/>
        </p:nvSpPr>
        <p:spPr>
          <a:xfrm>
            <a:off x="392112" y="6245451"/>
            <a:ext cx="1904999" cy="584775"/>
          </a:xfrm>
          <a:prstGeom prst="rect">
            <a:avLst/>
          </a:prstGeom>
          <a:noFill/>
        </p:spPr>
        <p:txBody>
          <a:bodyPr wrap="square" lIns="91330" tIns="45665" rIns="91330" bIns="45665" rtlCol="0">
            <a:spAutoFit/>
          </a:bodyPr>
          <a:lstStyle/>
          <a:p>
            <a:pPr algn="ctr"/>
            <a:r>
              <a:rPr lang="en-ZA" sz="3200" dirty="0">
                <a:solidFill>
                  <a:schemeClr val="bg1"/>
                </a:solidFill>
                <a:latin typeface="Century Gothic" panose="020B0502020202020204" pitchFamily="34" charset="0"/>
              </a:rPr>
              <a:t>2015-16</a:t>
            </a:r>
          </a:p>
        </p:txBody>
      </p:sp>
      <p:sp>
        <p:nvSpPr>
          <p:cNvPr id="11" name="Title 2"/>
          <p:cNvSpPr txBox="1">
            <a:spLocks/>
          </p:cNvSpPr>
          <p:nvPr/>
        </p:nvSpPr>
        <p:spPr>
          <a:xfrm>
            <a:off x="2623154" y="6537838"/>
            <a:ext cx="8067074" cy="1026607"/>
          </a:xfrm>
          <a:prstGeom prst="rect">
            <a:avLst/>
          </a:prstGeom>
        </p:spPr>
        <p:txBody>
          <a:bodyPr vert="horz" lIns="101284" tIns="50643" rIns="101284" bIns="50643" rtlCol="0" anchor="ctr">
            <a:noAutofit/>
          </a:bodyPr>
          <a:lstStyle>
            <a:lvl1pPr algn="ctr" defTabSz="1013906" rtl="0" eaLnBrk="1" latinLnBrk="0" hangingPunct="1">
              <a:spcBef>
                <a:spcPct val="0"/>
              </a:spcBef>
              <a:buNone/>
              <a:defRPr sz="4900" kern="1200">
                <a:solidFill>
                  <a:schemeClr val="tx1"/>
                </a:solidFill>
                <a:latin typeface="+mj-lt"/>
                <a:ea typeface="+mj-ea"/>
                <a:cs typeface="+mj-cs"/>
              </a:defRPr>
            </a:lvl1pPr>
          </a:lstStyle>
          <a:p>
            <a:pPr algn="l"/>
            <a:r>
              <a:rPr lang="en-US" sz="1800" b="1" i="1" dirty="0" smtClean="0">
                <a:solidFill>
                  <a:schemeClr val="tx2">
                    <a:lumMod val="60000"/>
                    <a:lumOff val="40000"/>
                  </a:schemeClr>
                </a:solidFill>
              </a:rPr>
              <a:t>Health Sector Report </a:t>
            </a:r>
            <a:endParaRPr lang="en-US" sz="1800" b="1" i="1" dirty="0">
              <a:solidFill>
                <a:schemeClr val="tx2">
                  <a:lumMod val="60000"/>
                  <a:lumOff val="40000"/>
                </a:schemeClr>
              </a:solidFill>
            </a:endParaRPr>
          </a:p>
          <a:p>
            <a:pPr algn="l"/>
            <a:r>
              <a:rPr lang="en-US" sz="1800" b="1" i="1" dirty="0">
                <a:solidFill>
                  <a:schemeClr val="tx2">
                    <a:lumMod val="60000"/>
                    <a:lumOff val="40000"/>
                  </a:schemeClr>
                </a:solidFill>
              </a:rPr>
              <a:t>Presentation to the </a:t>
            </a:r>
            <a:r>
              <a:rPr lang="en-US" sz="1800" b="1" i="1" dirty="0" smtClean="0">
                <a:solidFill>
                  <a:schemeClr val="tx2">
                    <a:lumMod val="60000"/>
                    <a:lumOff val="40000"/>
                  </a:schemeClr>
                </a:solidFill>
              </a:rPr>
              <a:t>Standing Committee on Appropriations</a:t>
            </a:r>
          </a:p>
          <a:p>
            <a:pPr algn="l"/>
            <a:r>
              <a:rPr lang="en-US" sz="1800" b="1" i="1" dirty="0" smtClean="0">
                <a:solidFill>
                  <a:schemeClr val="tx2">
                    <a:lumMod val="60000"/>
                    <a:lumOff val="40000"/>
                  </a:schemeClr>
                </a:solidFill>
              </a:rPr>
              <a:t>22 March 2017</a:t>
            </a:r>
            <a:endParaRPr lang="en-US" sz="1800" b="1" i="1" dirty="0">
              <a:solidFill>
                <a:schemeClr val="tx2">
                  <a:lumMod val="60000"/>
                  <a:lumOff val="40000"/>
                </a:schemeClr>
              </a:solidFill>
            </a:endParaRPr>
          </a:p>
        </p:txBody>
      </p:sp>
    </p:spTree>
    <p:extLst>
      <p:ext uri="{BB962C8B-B14F-4D97-AF65-F5344CB8AC3E}">
        <p14:creationId xmlns:p14="http://schemas.microsoft.com/office/powerpoint/2010/main" xmlns="" val="842788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10</a:t>
            </a:fld>
            <a:endParaRPr lang="en-US" dirty="0">
              <a:solidFill>
                <a:schemeClr val="bg1"/>
              </a:solidFill>
            </a:endParaRPr>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66" tIns="50635" rIns="101266" bIns="50635" rtlCol="0" anchor="ctr"/>
          <a:lstStyle/>
          <a:p>
            <a:pPr algn="ctr"/>
            <a:endParaRPr lang="en-ZA" dirty="0"/>
          </a:p>
        </p:txBody>
      </p:sp>
      <p:sp>
        <p:nvSpPr>
          <p:cNvPr id="12" name="TextBox 11"/>
          <p:cNvSpPr txBox="1"/>
          <p:nvPr/>
        </p:nvSpPr>
        <p:spPr>
          <a:xfrm>
            <a:off x="2054361" y="2697139"/>
            <a:ext cx="6177685" cy="984766"/>
          </a:xfrm>
          <a:prstGeom prst="rect">
            <a:avLst/>
          </a:prstGeom>
          <a:noFill/>
        </p:spPr>
        <p:txBody>
          <a:bodyPr wrap="square" lIns="91323" tIns="45661" rIns="91323" bIns="45661" rtlCol="0" anchor="ctr">
            <a:spAutoFit/>
          </a:bodyPr>
          <a:lstStyle/>
          <a:p>
            <a:r>
              <a:rPr lang="en-US" sz="2900" b="1" dirty="0" smtClean="0">
                <a:solidFill>
                  <a:schemeClr val="bg1"/>
                </a:solidFill>
              </a:rPr>
              <a:t>Infrastructure planning and maintenance</a:t>
            </a:r>
            <a:endParaRPr lang="en-US" sz="2900" b="1" dirty="0">
              <a:solidFill>
                <a:schemeClr val="bg1"/>
              </a:solidFill>
            </a:endParaRPr>
          </a:p>
        </p:txBody>
      </p:sp>
      <p:sp>
        <p:nvSpPr>
          <p:cNvPr id="13" name="Rectangle 12"/>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a:latin typeface="Arial Black"/>
                <a:cs typeface="Arial Black"/>
              </a:rPr>
              <a:t>2</a:t>
            </a:r>
          </a:p>
        </p:txBody>
      </p:sp>
      <p:sp>
        <p:nvSpPr>
          <p:cNvPr id="15" name="Rectangle 14"/>
          <p:cNvSpPr/>
          <p:nvPr/>
        </p:nvSpPr>
        <p:spPr>
          <a:xfrm>
            <a:off x="9155112" y="2715419"/>
            <a:ext cx="594832" cy="830894"/>
          </a:xfrm>
          <a:prstGeom prst="rect">
            <a:avLst/>
          </a:prstGeom>
        </p:spPr>
        <p:txBody>
          <a:bodyPr wrap="none" lIns="91339" tIns="45669" rIns="91339" bIns="45669">
            <a:spAutoFit/>
          </a:bodyPr>
          <a:lstStyle/>
          <a:p>
            <a:pPr algn="ctr"/>
            <a:r>
              <a:rPr lang="en-US" sz="4800" dirty="0" smtClean="0">
                <a:solidFill>
                  <a:schemeClr val="bg1"/>
                </a:solidFill>
                <a:latin typeface="Arial Black"/>
                <a:cs typeface="Arial Black"/>
              </a:rPr>
              <a:t>2</a:t>
            </a:r>
            <a:endParaRPr lang="en-US" sz="4800" dirty="0">
              <a:solidFill>
                <a:schemeClr val="bg1"/>
              </a:solidFill>
              <a:latin typeface="Arial Black"/>
              <a:cs typeface="Arial Black"/>
            </a:endParaRPr>
          </a:p>
        </p:txBody>
      </p:sp>
    </p:spTree>
    <p:extLst>
      <p:ext uri="{BB962C8B-B14F-4D97-AF65-F5344CB8AC3E}">
        <p14:creationId xmlns:p14="http://schemas.microsoft.com/office/powerpoint/2010/main" xmlns="" val="662350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2" y="9525"/>
            <a:ext cx="9621203" cy="840493"/>
          </a:xfrm>
        </p:spPr>
        <p:txBody>
          <a:bodyPr>
            <a:normAutofit fontScale="90000"/>
          </a:bodyPr>
          <a:lstStyle/>
          <a:p>
            <a:pPr algn="l"/>
            <a:r>
              <a:rPr lang="en-US" sz="3100" dirty="0"/>
              <a:t/>
            </a:r>
            <a:br>
              <a:rPr lang="en-US" sz="3100" dirty="0"/>
            </a:br>
            <a:r>
              <a:rPr lang="en-US" sz="2700" b="1" dirty="0">
                <a:solidFill>
                  <a:schemeClr val="tx1">
                    <a:lumMod val="50000"/>
                    <a:lumOff val="50000"/>
                  </a:schemeClr>
                </a:solidFill>
                <a:latin typeface="Arial Narrow" pitchFamily="34" charset="0"/>
                <a:ea typeface="+mn-ea"/>
                <a:cs typeface="Arial"/>
              </a:rPr>
              <a:t>Findings on </a:t>
            </a:r>
            <a:r>
              <a:rPr lang="en-US" sz="2400" b="1" dirty="0">
                <a:solidFill>
                  <a:schemeClr val="tx1">
                    <a:lumMod val="50000"/>
                    <a:lumOff val="50000"/>
                  </a:schemeClr>
                </a:solidFill>
                <a:latin typeface="Arial Narrow" pitchFamily="34" charset="0"/>
                <a:ea typeface="+mn-ea"/>
                <a:cs typeface="Arial"/>
              </a:rPr>
              <a:t>p</a:t>
            </a:r>
            <a:r>
              <a:rPr lang="en-US" sz="2700" b="1" dirty="0" smtClean="0">
                <a:solidFill>
                  <a:schemeClr val="tx1">
                    <a:lumMod val="50000"/>
                    <a:lumOff val="50000"/>
                  </a:schemeClr>
                </a:solidFill>
                <a:latin typeface="Arial Narrow" pitchFamily="34" charset="0"/>
                <a:ea typeface="+mn-ea"/>
                <a:cs typeface="Arial"/>
              </a:rPr>
              <a:t>lanning </a:t>
            </a:r>
            <a:r>
              <a:rPr lang="en-US" sz="2700" b="1" dirty="0">
                <a:solidFill>
                  <a:schemeClr val="tx1">
                    <a:lumMod val="50000"/>
                    <a:lumOff val="50000"/>
                  </a:schemeClr>
                </a:solidFill>
                <a:latin typeface="Arial Narrow" pitchFamily="34" charset="0"/>
                <a:ea typeface="+mn-ea"/>
                <a:cs typeface="Arial"/>
              </a:rPr>
              <a:t>of health infrastructure projects</a:t>
            </a:r>
            <a:br>
              <a:rPr lang="en-US" sz="2700" b="1" dirty="0">
                <a:solidFill>
                  <a:schemeClr val="tx1">
                    <a:lumMod val="50000"/>
                    <a:lumOff val="50000"/>
                  </a:schemeClr>
                </a:solidFill>
                <a:latin typeface="Arial Narrow" pitchFamily="34" charset="0"/>
                <a:ea typeface="+mn-ea"/>
                <a:cs typeface="Arial"/>
              </a:rPr>
            </a:br>
            <a:endParaRPr lang="en-US" sz="2700" b="1" dirty="0">
              <a:solidFill>
                <a:schemeClr val="tx1">
                  <a:lumMod val="50000"/>
                  <a:lumOff val="50000"/>
                </a:schemeClr>
              </a:solidFill>
              <a:latin typeface="Arial Narrow" pitchFamily="34" charset="0"/>
              <a:ea typeface="+mn-ea"/>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60563706"/>
              </p:ext>
            </p:extLst>
          </p:nvPr>
        </p:nvGraphicFramePr>
        <p:xfrm>
          <a:off x="239713" y="588345"/>
          <a:ext cx="8305799" cy="630369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7" name="TextBox 6"/>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8" name="Content Placeholder 6" descr="Auditor General SA.png"/>
          <p:cNvPicPr>
            <a:picLocks noChangeAspect="1"/>
          </p:cNvPicPr>
          <p:nvPr/>
        </p:nvPicPr>
        <p:blipFill>
          <a:blip r:embed="rId4" cstate="print"/>
          <a:srcRect t="-8363" b="-8363"/>
          <a:stretch>
            <a:fillRect/>
          </a:stretch>
        </p:blipFill>
        <p:spPr>
          <a:xfrm>
            <a:off x="8645212" y="5867416"/>
            <a:ext cx="1795750" cy="1092157"/>
          </a:xfrm>
          <a:prstGeom prst="rect">
            <a:avLst/>
          </a:prstGeom>
        </p:spPr>
      </p:pic>
      <p:sp>
        <p:nvSpPr>
          <p:cNvPr id="9"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11</a:t>
            </a:fld>
            <a:endParaRPr lang="en-US" dirty="0">
              <a:solidFill>
                <a:schemeClr val="bg1"/>
              </a:solidFill>
            </a:endParaRPr>
          </a:p>
        </p:txBody>
      </p:sp>
    </p:spTree>
    <p:extLst>
      <p:ext uri="{BB962C8B-B14F-4D97-AF65-F5344CB8AC3E}">
        <p14:creationId xmlns:p14="http://schemas.microsoft.com/office/powerpoint/2010/main" xmlns="" val="3382432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302928"/>
            <a:ext cx="9621203" cy="957811"/>
          </a:xfrm>
        </p:spPr>
        <p:txBody>
          <a:bodyPr>
            <a:normAutofit/>
          </a:bodyPr>
          <a:lstStyle/>
          <a:p>
            <a:pPr algn="l"/>
            <a:r>
              <a:rPr lang="en-ZA" sz="2400" b="1" dirty="0" smtClean="0">
                <a:solidFill>
                  <a:schemeClr val="tx1">
                    <a:lumMod val="50000"/>
                    <a:lumOff val="50000"/>
                  </a:schemeClr>
                </a:solidFill>
                <a:latin typeface="Arial Narrow" pitchFamily="34" charset="0"/>
                <a:ea typeface="+mn-ea"/>
                <a:cs typeface="Arial"/>
              </a:rPr>
              <a:t>Findings </a:t>
            </a:r>
            <a:r>
              <a:rPr lang="en-ZA" sz="2400" b="1" dirty="0">
                <a:solidFill>
                  <a:schemeClr val="tx1">
                    <a:lumMod val="50000"/>
                    <a:lumOff val="50000"/>
                  </a:schemeClr>
                </a:solidFill>
                <a:latin typeface="Arial Narrow" pitchFamily="34" charset="0"/>
                <a:ea typeface="+mn-ea"/>
                <a:cs typeface="Arial"/>
              </a:rPr>
              <a:t>on the maintenance of health infrastructure </a:t>
            </a:r>
            <a:r>
              <a:rPr lang="en-US" sz="2400" b="1" dirty="0">
                <a:solidFill>
                  <a:schemeClr val="tx1">
                    <a:lumMod val="50000"/>
                    <a:lumOff val="50000"/>
                  </a:schemeClr>
                </a:solidFill>
                <a:latin typeface="Arial Narrow" pitchFamily="34" charset="0"/>
                <a:ea typeface="+mn-ea"/>
                <a:cs typeface="Arial"/>
              </a:rPr>
              <a:t/>
            </a:r>
            <a:br>
              <a:rPr lang="en-US" sz="2400" b="1" dirty="0">
                <a:solidFill>
                  <a:schemeClr val="tx1">
                    <a:lumMod val="50000"/>
                    <a:lumOff val="50000"/>
                  </a:schemeClr>
                </a:solidFill>
                <a:latin typeface="Arial Narrow" pitchFamily="34" charset="0"/>
                <a:ea typeface="+mn-ea"/>
                <a:cs typeface="Arial"/>
              </a:rPr>
            </a:br>
            <a:endParaRPr lang="en-US" sz="2400" b="1" dirty="0">
              <a:solidFill>
                <a:schemeClr val="tx1">
                  <a:lumMod val="50000"/>
                  <a:lumOff val="50000"/>
                </a:schemeClr>
              </a:solidFill>
              <a:latin typeface="Arial Narrow" pitchFamily="34" charset="0"/>
              <a:ea typeface="+mn-ea"/>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4080562"/>
              </p:ext>
            </p:extLst>
          </p:nvPr>
        </p:nvGraphicFramePr>
        <p:xfrm>
          <a:off x="445427" y="1344790"/>
          <a:ext cx="7795285" cy="499217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7" name="TextBox 6"/>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8"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9"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12</a:t>
            </a:fld>
            <a:endParaRPr lang="en-US" dirty="0">
              <a:solidFill>
                <a:schemeClr val="bg1"/>
              </a:solidFill>
            </a:endParaRPr>
          </a:p>
        </p:txBody>
      </p:sp>
    </p:spTree>
    <p:extLst>
      <p:ext uri="{BB962C8B-B14F-4D97-AF65-F5344CB8AC3E}">
        <p14:creationId xmlns:p14="http://schemas.microsoft.com/office/powerpoint/2010/main" xmlns="" val="2644457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588345"/>
            <a:ext cx="9621203" cy="588345"/>
          </a:xfrm>
        </p:spPr>
        <p:txBody>
          <a:bodyPr>
            <a:normAutofit fontScale="90000"/>
          </a:bodyPr>
          <a:lstStyle/>
          <a:p>
            <a:pPr algn="l"/>
            <a:r>
              <a:rPr lang="en-ZA" sz="2700" b="1" dirty="0">
                <a:latin typeface="Arial" panose="020B0604020202020204" pitchFamily="34" charset="0"/>
                <a:cs typeface="Arial" panose="020B0604020202020204" pitchFamily="34" charset="0"/>
              </a:rPr>
              <a:t/>
            </a:r>
            <a:br>
              <a:rPr lang="en-ZA" sz="2700" b="1" dirty="0">
                <a:latin typeface="Arial" panose="020B0604020202020204" pitchFamily="34" charset="0"/>
                <a:cs typeface="Arial" panose="020B0604020202020204" pitchFamily="34" charset="0"/>
              </a:rPr>
            </a:br>
            <a:r>
              <a:rPr lang="en-ZA" sz="2700" b="1" dirty="0">
                <a:latin typeface="Arial" panose="020B0604020202020204" pitchFamily="34" charset="0"/>
                <a:cs typeface="Arial" panose="020B0604020202020204" pitchFamily="34" charset="0"/>
              </a:rPr>
              <a:t/>
            </a:r>
            <a:br>
              <a:rPr lang="en-ZA" sz="2700" b="1" dirty="0">
                <a:latin typeface="Arial" panose="020B0604020202020204" pitchFamily="34" charset="0"/>
                <a:cs typeface="Arial" panose="020B0604020202020204" pitchFamily="34" charset="0"/>
              </a:rPr>
            </a:br>
            <a:r>
              <a:rPr lang="en-ZA" sz="2700" b="1" dirty="0">
                <a:solidFill>
                  <a:schemeClr val="tx1">
                    <a:lumMod val="50000"/>
                    <a:lumOff val="50000"/>
                  </a:schemeClr>
                </a:solidFill>
                <a:latin typeface="Arial Narrow" pitchFamily="34" charset="0"/>
                <a:ea typeface="+mn-ea"/>
                <a:cs typeface="Arial"/>
              </a:rPr>
              <a:t>Most prevalent root causes</a:t>
            </a:r>
            <a:r>
              <a:rPr lang="en-US" sz="2700" b="1" dirty="0">
                <a:solidFill>
                  <a:schemeClr val="tx1">
                    <a:lumMod val="50000"/>
                    <a:lumOff val="50000"/>
                  </a:schemeClr>
                </a:solidFill>
                <a:latin typeface="Arial Narrow" pitchFamily="34" charset="0"/>
                <a:ea typeface="+mn-ea"/>
                <a:cs typeface="Arial"/>
              </a:rPr>
              <a:t/>
            </a:r>
            <a:br>
              <a:rPr lang="en-US" sz="2700" b="1" dirty="0">
                <a:solidFill>
                  <a:schemeClr val="tx1">
                    <a:lumMod val="50000"/>
                    <a:lumOff val="50000"/>
                  </a:schemeClr>
                </a:solidFill>
                <a:latin typeface="Arial Narrow" pitchFamily="34" charset="0"/>
                <a:ea typeface="+mn-ea"/>
                <a:cs typeface="Arial"/>
              </a:rPr>
            </a:br>
            <a:r>
              <a:rPr lang="en-ZA" sz="2700" b="1" dirty="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a:r>
            <a:br>
              <a:rPr lang="en-US"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4511" y="1260740"/>
            <a:ext cx="9621203" cy="3530070"/>
          </a:xfrm>
        </p:spPr>
        <p:txBody>
          <a:bodyPr>
            <a:normAutofit fontScale="92500"/>
          </a:bodyPr>
          <a:lstStyle/>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Low adherence to technical specifications.</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Poor project planning, supervision, monitoring  and coordination by implementing agents.</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Insufficient guidance by the Planning division (</a:t>
            </a:r>
            <a:r>
              <a:rPr lang="en-ZA" sz="1500" dirty="0" err="1">
                <a:solidFill>
                  <a:srgbClr val="5A5A5A"/>
                </a:solidFill>
                <a:latin typeface="Arial" panose="020B0604020202020204" pitchFamily="34" charset="0"/>
                <a:cs typeface="Arial" panose="020B0604020202020204" pitchFamily="34" charset="0"/>
              </a:rPr>
              <a:t>DoH</a:t>
            </a:r>
            <a:r>
              <a:rPr lang="en-ZA" sz="1500" dirty="0">
                <a:solidFill>
                  <a:srgbClr val="5A5A5A"/>
                </a:solidFill>
                <a:latin typeface="Arial" panose="020B0604020202020204" pitchFamily="34" charset="0"/>
                <a:cs typeface="Arial" panose="020B0604020202020204" pitchFamily="34" charset="0"/>
              </a:rPr>
              <a:t>) on needs determination.</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Use of an accepted methodology (IDMS) to program work.</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Monitoring the submission of procurement  plans to Treasury.</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The management of documents and records is deficient in departments.</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The U-AMPS of departments don’t contain the required content.</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Use of latest conditional assessments to update U-AMPS.</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Vacant posts in infrastructure units at provincial level.</a:t>
            </a:r>
          </a:p>
          <a:p>
            <a:pPr marL="0" indent="0">
              <a:buNone/>
            </a:pPr>
            <a:endParaRPr lang="en-US" sz="1900" dirty="0"/>
          </a:p>
        </p:txBody>
      </p:sp>
      <p:sp>
        <p:nvSpPr>
          <p:cNvPr id="4" name="Rectangle 3"/>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5" name="Rectangle 4"/>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6" name="TextBox 5"/>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7" name="Content Placeholder 6" descr="Auditor General SA.png"/>
          <p:cNvPicPr>
            <a:picLocks noChangeAspect="1"/>
          </p:cNvPicPr>
          <p:nvPr/>
        </p:nvPicPr>
        <p:blipFill>
          <a:blip r:embed="rId2" cstate="print"/>
          <a:srcRect t="-8363" b="-8363"/>
          <a:stretch>
            <a:fillRect/>
          </a:stretch>
        </p:blipFill>
        <p:spPr>
          <a:xfrm>
            <a:off x="8645212" y="5867416"/>
            <a:ext cx="1795750" cy="1092157"/>
          </a:xfrm>
          <a:prstGeom prst="rect">
            <a:avLst/>
          </a:prstGeom>
        </p:spPr>
      </p:pic>
      <p:sp>
        <p:nvSpPr>
          <p:cNvPr id="8"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13</a:t>
            </a:fld>
            <a:endParaRPr lang="en-US" dirty="0">
              <a:solidFill>
                <a:schemeClr val="bg1"/>
              </a:solidFill>
            </a:endParaRPr>
          </a:p>
        </p:txBody>
      </p:sp>
    </p:spTree>
    <p:extLst>
      <p:ext uri="{BB962C8B-B14F-4D97-AF65-F5344CB8AC3E}">
        <p14:creationId xmlns:p14="http://schemas.microsoft.com/office/powerpoint/2010/main" xmlns="" val="1184452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302928"/>
            <a:ext cx="9621203" cy="964691"/>
          </a:xfrm>
        </p:spPr>
        <p:txBody>
          <a:bodyPr>
            <a:normAutofit/>
          </a:bodyPr>
          <a:lstStyle/>
          <a:p>
            <a:pPr algn="l"/>
            <a:r>
              <a:rPr lang="en-ZA" sz="2400" b="1" dirty="0">
                <a:solidFill>
                  <a:schemeClr val="tx1">
                    <a:lumMod val="50000"/>
                    <a:lumOff val="50000"/>
                  </a:schemeClr>
                </a:solidFill>
                <a:latin typeface="Arial Narrow" pitchFamily="34" charset="0"/>
                <a:ea typeface="+mn-ea"/>
                <a:cs typeface="Arial"/>
              </a:rPr>
              <a:t>Pictures</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712" y="1877219"/>
            <a:ext cx="2761641" cy="2810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112" y="1877219"/>
            <a:ext cx="2316215" cy="2798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92112" y="5001419"/>
            <a:ext cx="7772400" cy="751655"/>
          </a:xfrm>
          <a:prstGeom prst="rect">
            <a:avLst/>
          </a:prstGeom>
        </p:spPr>
        <p:txBody>
          <a:bodyPr wrap="square" lIns="104306" tIns="52153" rIns="104306" bIns="52153">
            <a:spAutoFit/>
          </a:bodyPr>
          <a:lstStyle/>
          <a:p>
            <a:r>
              <a:rPr lang="en-ZA" b="1" dirty="0" smtClean="0">
                <a:solidFill>
                  <a:schemeClr val="bg1">
                    <a:lumMod val="50000"/>
                  </a:schemeClr>
                </a:solidFill>
              </a:rPr>
              <a:t>MDR </a:t>
            </a:r>
            <a:r>
              <a:rPr lang="en-ZA" b="1" dirty="0">
                <a:solidFill>
                  <a:schemeClr val="bg1">
                    <a:lumMod val="50000"/>
                  </a:schemeClr>
                </a:solidFill>
              </a:rPr>
              <a:t>TB Ward </a:t>
            </a:r>
            <a:r>
              <a:rPr lang="en-ZA" dirty="0">
                <a:solidFill>
                  <a:schemeClr val="bg1">
                    <a:lumMod val="50000"/>
                  </a:schemeClr>
                </a:solidFill>
              </a:rPr>
              <a:t>No mechanical ventilation system as stipulated in the norms of standards for hospitals</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1312" y="1877219"/>
            <a:ext cx="2743200" cy="277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92112" y="1343819"/>
            <a:ext cx="6448284" cy="351546"/>
          </a:xfrm>
          <a:prstGeom prst="rect">
            <a:avLst/>
          </a:prstGeom>
        </p:spPr>
        <p:txBody>
          <a:bodyPr wrap="square" lIns="104306" tIns="52153" rIns="104306" bIns="52153">
            <a:spAutoFit/>
          </a:bodyPr>
          <a:lstStyle/>
          <a:p>
            <a:pPr algn="ctr"/>
            <a:r>
              <a:rPr lang="en-ZA" sz="1600" b="1" dirty="0">
                <a:solidFill>
                  <a:schemeClr val="tx1">
                    <a:lumMod val="50000"/>
                    <a:lumOff val="50000"/>
                  </a:schemeClr>
                </a:solidFill>
                <a:latin typeface="Arial Narrow" pitchFamily="34" charset="0"/>
                <a:cs typeface="Arial"/>
              </a:rPr>
              <a:t>JST Hospital, North West</a:t>
            </a:r>
          </a:p>
        </p:txBody>
      </p:sp>
      <p:sp>
        <p:nvSpPr>
          <p:cNvPr id="9" name="Rectangle 8"/>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10" name="Rectangle 9"/>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2" name="Content Placeholder 6" descr="Auditor General SA.png"/>
          <p:cNvPicPr>
            <a:picLocks noChangeAspect="1"/>
          </p:cNvPicPr>
          <p:nvPr/>
        </p:nvPicPr>
        <p:blipFill>
          <a:blip r:embed="rId5" cstate="print"/>
          <a:srcRect t="-8363" b="-8363"/>
          <a:stretch>
            <a:fillRect/>
          </a:stretch>
        </p:blipFill>
        <p:spPr>
          <a:xfrm>
            <a:off x="8645212" y="5867416"/>
            <a:ext cx="1795750" cy="1092157"/>
          </a:xfrm>
          <a:prstGeom prst="rect">
            <a:avLst/>
          </a:prstGeom>
        </p:spPr>
      </p:pic>
      <p:sp>
        <p:nvSpPr>
          <p:cNvPr id="1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14</a:t>
            </a:fld>
            <a:endParaRPr lang="en-US" dirty="0">
              <a:solidFill>
                <a:schemeClr val="bg1"/>
              </a:solidFill>
            </a:endParaRPr>
          </a:p>
        </p:txBody>
      </p:sp>
    </p:spTree>
    <p:extLst>
      <p:ext uri="{BB962C8B-B14F-4D97-AF65-F5344CB8AC3E}">
        <p14:creationId xmlns:p14="http://schemas.microsoft.com/office/powerpoint/2010/main" xmlns="" val="1742623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4511" y="302928"/>
            <a:ext cx="9621203" cy="888491"/>
          </a:xfrm>
        </p:spPr>
        <p:txBody>
          <a:bodyPr>
            <a:normAutofit/>
          </a:bodyPr>
          <a:lstStyle/>
          <a:p>
            <a:pPr algn="l"/>
            <a:r>
              <a:rPr lang="en-ZA" sz="2400" b="1" dirty="0">
                <a:solidFill>
                  <a:schemeClr val="bg1">
                    <a:lumMod val="50000"/>
                  </a:schemeClr>
                </a:solidFill>
                <a:latin typeface="Arial" panose="020B0604020202020204" pitchFamily="34" charset="0"/>
                <a:cs typeface="Arial" panose="020B0604020202020204" pitchFamily="34" charset="0"/>
              </a:rPr>
              <a:t>Pictures</a:t>
            </a:r>
            <a:endParaRPr lang="en-ZA" sz="2400" b="1" dirty="0">
              <a:solidFill>
                <a:schemeClr val="bg1">
                  <a:lumMod val="50000"/>
                </a:schemeClr>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712" y="2334419"/>
            <a:ext cx="2895600" cy="2110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544512" y="1877219"/>
            <a:ext cx="3753353" cy="305379"/>
          </a:xfrm>
          <a:prstGeom prst="rect">
            <a:avLst/>
          </a:prstGeom>
        </p:spPr>
        <p:txBody>
          <a:bodyPr wrap="square" lIns="104306" tIns="52153" rIns="104306" bIns="52153">
            <a:spAutoFit/>
          </a:bodyPr>
          <a:lstStyle/>
          <a:p>
            <a:r>
              <a:rPr lang="en-ZA" sz="1300" b="1" i="1" dirty="0" smtClean="0">
                <a:solidFill>
                  <a:schemeClr val="bg1">
                    <a:lumMod val="50000"/>
                  </a:schemeClr>
                </a:solidFill>
                <a:latin typeface="Arial" panose="020B0604020202020204" pitchFamily="34" charset="0"/>
                <a:cs typeface="Arial" panose="020B0604020202020204" pitchFamily="34" charset="0"/>
              </a:rPr>
              <a:t>Figure 1 and 2 :Poor </a:t>
            </a:r>
            <a:r>
              <a:rPr lang="en-ZA" sz="1300" b="1" i="1" dirty="0">
                <a:solidFill>
                  <a:schemeClr val="bg1">
                    <a:lumMod val="50000"/>
                  </a:schemeClr>
                </a:solidFill>
                <a:latin typeface="Arial" panose="020B0604020202020204" pitchFamily="34" charset="0"/>
                <a:cs typeface="Arial" panose="020B0604020202020204" pitchFamily="34" charset="0"/>
              </a:rPr>
              <a:t>maintenance of gutters</a:t>
            </a:r>
          </a:p>
        </p:txBody>
      </p:sp>
      <p:pic>
        <p:nvPicPr>
          <p:cNvPr id="9" name="Picture 8" descr="D:\My Documents\PFMA\Photos\Health Facilities\Mmabatho Nursing College\38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1512" y="2334419"/>
            <a:ext cx="2590800" cy="2133600"/>
          </a:xfrm>
          <a:prstGeom prst="rect">
            <a:avLst/>
          </a:prstGeom>
          <a:noFill/>
          <a:ln>
            <a:noFill/>
          </a:ln>
        </p:spPr>
      </p:pic>
      <p:sp>
        <p:nvSpPr>
          <p:cNvPr id="10" name="Rectangle 9"/>
          <p:cNvSpPr/>
          <p:nvPr/>
        </p:nvSpPr>
        <p:spPr>
          <a:xfrm>
            <a:off x="4887912" y="4849019"/>
            <a:ext cx="3101763" cy="505434"/>
          </a:xfrm>
          <a:prstGeom prst="rect">
            <a:avLst/>
          </a:prstGeom>
        </p:spPr>
        <p:txBody>
          <a:bodyPr wrap="square" lIns="104306" tIns="52153" rIns="104306" bIns="52153">
            <a:spAutoFit/>
          </a:bodyPr>
          <a:lstStyle/>
          <a:p>
            <a:pPr algn="ctr"/>
            <a:r>
              <a:rPr lang="en-ZA" sz="1300" b="1" i="1" dirty="0" smtClean="0">
                <a:solidFill>
                  <a:schemeClr val="bg1">
                    <a:lumMod val="50000"/>
                  </a:schemeClr>
                </a:solidFill>
                <a:latin typeface="Arial" panose="020B0604020202020204" pitchFamily="34" charset="0"/>
                <a:cs typeface="Arial" panose="020B0604020202020204" pitchFamily="34" charset="0"/>
              </a:rPr>
              <a:t>Figure 3: Deteriorating </a:t>
            </a:r>
            <a:r>
              <a:rPr lang="en-ZA" sz="1300" b="1" i="1" dirty="0">
                <a:solidFill>
                  <a:schemeClr val="bg1">
                    <a:lumMod val="50000"/>
                  </a:schemeClr>
                </a:solidFill>
                <a:latin typeface="Arial" panose="020B0604020202020204" pitchFamily="34" charset="0"/>
                <a:cs typeface="Arial" panose="020B0604020202020204" pitchFamily="34" charset="0"/>
              </a:rPr>
              <a:t>infrastructure due to neglect</a:t>
            </a:r>
          </a:p>
        </p:txBody>
      </p:sp>
      <p:pic>
        <p:nvPicPr>
          <p:cNvPr id="11" name="Picture 10" descr="D:\My Documents\PFMA\Photos\Health Facilities\Mmabatho Nursing College\350.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78512" y="2334419"/>
            <a:ext cx="2209800" cy="2133600"/>
          </a:xfrm>
          <a:prstGeom prst="rect">
            <a:avLst/>
          </a:prstGeom>
          <a:noFill/>
          <a:ln>
            <a:noFill/>
          </a:ln>
        </p:spPr>
      </p:pic>
      <p:sp>
        <p:nvSpPr>
          <p:cNvPr id="12" name="Rectangle 11"/>
          <p:cNvSpPr/>
          <p:nvPr/>
        </p:nvSpPr>
        <p:spPr>
          <a:xfrm>
            <a:off x="1458912" y="1343819"/>
            <a:ext cx="6448284" cy="351546"/>
          </a:xfrm>
          <a:prstGeom prst="rect">
            <a:avLst/>
          </a:prstGeom>
        </p:spPr>
        <p:txBody>
          <a:bodyPr wrap="square" lIns="104306" tIns="52153" rIns="104306" bIns="52153">
            <a:spAutoFit/>
          </a:bodyPr>
          <a:lstStyle/>
          <a:p>
            <a:pPr algn="ctr"/>
            <a:r>
              <a:rPr lang="en-ZA" sz="1600" b="1" i="1" dirty="0" err="1">
                <a:solidFill>
                  <a:schemeClr val="bg1">
                    <a:lumMod val="50000"/>
                  </a:schemeClr>
                </a:solidFill>
                <a:latin typeface="Arial" panose="020B0604020202020204" pitchFamily="34" charset="0"/>
                <a:cs typeface="Arial" panose="020B0604020202020204" pitchFamily="34" charset="0"/>
              </a:rPr>
              <a:t>Mmabatho</a:t>
            </a:r>
            <a:r>
              <a:rPr lang="en-ZA" sz="1600" b="1" i="1" dirty="0">
                <a:solidFill>
                  <a:schemeClr val="bg1">
                    <a:lumMod val="50000"/>
                  </a:schemeClr>
                </a:solidFill>
                <a:latin typeface="Arial" panose="020B0604020202020204" pitchFamily="34" charset="0"/>
                <a:cs typeface="Arial" panose="020B0604020202020204" pitchFamily="34" charset="0"/>
              </a:rPr>
              <a:t> College of Nursing</a:t>
            </a:r>
          </a:p>
        </p:txBody>
      </p:sp>
      <p:sp>
        <p:nvSpPr>
          <p:cNvPr id="13" name="Rectangle 12"/>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14" name="Rectangle 13"/>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15" name="TextBox 14"/>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6" name="Content Placeholder 6" descr="Auditor General SA.png"/>
          <p:cNvPicPr>
            <a:picLocks noChangeAspect="1"/>
          </p:cNvPicPr>
          <p:nvPr/>
        </p:nvPicPr>
        <p:blipFill>
          <a:blip r:embed="rId5" cstate="print"/>
          <a:srcRect t="-8363" b="-8363"/>
          <a:stretch>
            <a:fillRect/>
          </a:stretch>
        </p:blipFill>
        <p:spPr>
          <a:xfrm>
            <a:off x="8645212" y="5867416"/>
            <a:ext cx="1795750" cy="1092157"/>
          </a:xfrm>
          <a:prstGeom prst="rect">
            <a:avLst/>
          </a:prstGeom>
        </p:spPr>
      </p:pic>
      <p:sp>
        <p:nvSpPr>
          <p:cNvPr id="17"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15</a:t>
            </a:fld>
            <a:endParaRPr lang="en-US" dirty="0">
              <a:solidFill>
                <a:schemeClr val="bg1"/>
              </a:solidFill>
            </a:endParaRPr>
          </a:p>
        </p:txBody>
      </p:sp>
    </p:spTree>
    <p:extLst>
      <p:ext uri="{BB962C8B-B14F-4D97-AF65-F5344CB8AC3E}">
        <p14:creationId xmlns:p14="http://schemas.microsoft.com/office/powerpoint/2010/main" xmlns="" val="3449240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86" y="214701"/>
            <a:ext cx="9621203" cy="976718"/>
          </a:xfrm>
        </p:spPr>
        <p:txBody>
          <a:bodyPr>
            <a:normAutofit/>
          </a:bodyPr>
          <a:lstStyle/>
          <a:p>
            <a:pPr algn="l"/>
            <a:r>
              <a:rPr lang="en-ZA" sz="2400" b="1" dirty="0" smtClean="0">
                <a:solidFill>
                  <a:schemeClr val="bg1">
                    <a:lumMod val="50000"/>
                  </a:schemeClr>
                </a:solidFill>
                <a:latin typeface="Arial" panose="020B0604020202020204" pitchFamily="34" charset="0"/>
                <a:cs typeface="Arial" panose="020B0604020202020204" pitchFamily="34" charset="0"/>
              </a:rPr>
              <a:t>Pictures</a:t>
            </a:r>
            <a:endParaRPr lang="en-ZA" sz="2400" b="1" dirty="0">
              <a:solidFill>
                <a:schemeClr val="bg1">
                  <a:lumMod val="50000"/>
                </a:schemeClr>
              </a:solidFill>
              <a:latin typeface="Arial" panose="020B0604020202020204" pitchFamily="34" charset="0"/>
              <a:cs typeface="Arial" panose="020B0604020202020204" pitchFamily="34" charset="0"/>
            </a:endParaRPr>
          </a:p>
        </p:txBody>
      </p:sp>
      <p:pic>
        <p:nvPicPr>
          <p:cNvPr id="4" name="Content Placeholder 3" descr="IMG_2204"/>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5912" y="1877219"/>
            <a:ext cx="3571507" cy="2415017"/>
          </a:xfrm>
          <a:prstGeom prst="rect">
            <a:avLst/>
          </a:prstGeom>
          <a:noFill/>
          <a:ln>
            <a:noFill/>
          </a:ln>
        </p:spPr>
      </p:pic>
      <p:pic>
        <p:nvPicPr>
          <p:cNvPr id="6" name="Picture 5" descr="20160224_10213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2112" y="1877219"/>
            <a:ext cx="3741579" cy="2415017"/>
          </a:xfrm>
          <a:prstGeom prst="rect">
            <a:avLst/>
          </a:prstGeom>
          <a:noFill/>
          <a:ln>
            <a:noFill/>
          </a:ln>
        </p:spPr>
      </p:pic>
      <p:sp>
        <p:nvSpPr>
          <p:cNvPr id="7" name="Rectangle 6"/>
          <p:cNvSpPr/>
          <p:nvPr/>
        </p:nvSpPr>
        <p:spPr>
          <a:xfrm>
            <a:off x="4202112" y="4391819"/>
            <a:ext cx="3652494" cy="705489"/>
          </a:xfrm>
          <a:prstGeom prst="rect">
            <a:avLst/>
          </a:prstGeom>
        </p:spPr>
        <p:txBody>
          <a:bodyPr wrap="square" lIns="104306" tIns="52153" rIns="104306" bIns="52153">
            <a:spAutoFit/>
          </a:bodyPr>
          <a:lstStyle/>
          <a:p>
            <a:r>
              <a:rPr lang="en-ZA" sz="1300" b="1" i="1" dirty="0">
                <a:solidFill>
                  <a:schemeClr val="bg1">
                    <a:lumMod val="50000"/>
                  </a:schemeClr>
                </a:solidFill>
                <a:latin typeface="Arial" panose="020B0604020202020204" pitchFamily="34" charset="0"/>
                <a:cs typeface="Arial" panose="020B0604020202020204" pitchFamily="34" charset="0"/>
              </a:rPr>
              <a:t>Figure 2: Honeycombing of concrete surface due to inferior concrete mix, at </a:t>
            </a:r>
            <a:r>
              <a:rPr lang="en-ZA" sz="1300" b="1" i="1" dirty="0" err="1">
                <a:solidFill>
                  <a:schemeClr val="bg1">
                    <a:lumMod val="50000"/>
                  </a:schemeClr>
                </a:solidFill>
                <a:latin typeface="Arial" panose="020B0604020202020204" pitchFamily="34" charset="0"/>
                <a:cs typeface="Arial" panose="020B0604020202020204" pitchFamily="34" charset="0"/>
              </a:rPr>
              <a:t>Midoroni</a:t>
            </a:r>
            <a:r>
              <a:rPr lang="en-ZA" sz="1300" b="1" i="1" dirty="0">
                <a:solidFill>
                  <a:schemeClr val="bg1">
                    <a:lumMod val="50000"/>
                  </a:schemeClr>
                </a:solidFill>
                <a:latin typeface="Arial" panose="020B0604020202020204" pitchFamily="34" charset="0"/>
                <a:cs typeface="Arial" panose="020B0604020202020204" pitchFamily="34" charset="0"/>
              </a:rPr>
              <a:t> Clinic (LP) </a:t>
            </a:r>
            <a:endParaRPr lang="en-ZA" sz="1300" b="1" dirty="0">
              <a:solidFill>
                <a:schemeClr val="bg1">
                  <a:lumMod val="50000"/>
                </a:schemeClr>
              </a:solidFill>
              <a:latin typeface="Arial" panose="020B0604020202020204" pitchFamily="34" charset="0"/>
              <a:cs typeface="Arial" panose="020B0604020202020204" pitchFamily="34" charset="0"/>
            </a:endParaRPr>
          </a:p>
        </p:txBody>
      </p:sp>
      <p:sp>
        <p:nvSpPr>
          <p:cNvPr id="10" name="Rectangle 9"/>
          <p:cNvSpPr/>
          <p:nvPr/>
        </p:nvSpPr>
        <p:spPr>
          <a:xfrm>
            <a:off x="315912" y="4391819"/>
            <a:ext cx="3474323" cy="705489"/>
          </a:xfrm>
          <a:prstGeom prst="rect">
            <a:avLst/>
          </a:prstGeom>
        </p:spPr>
        <p:txBody>
          <a:bodyPr wrap="square" lIns="104306" tIns="52153" rIns="104306" bIns="52153">
            <a:spAutoFit/>
          </a:bodyPr>
          <a:lstStyle/>
          <a:p>
            <a:r>
              <a:rPr lang="en-ZA" sz="1300" b="1" i="1" dirty="0">
                <a:solidFill>
                  <a:schemeClr val="bg1">
                    <a:lumMod val="50000"/>
                  </a:schemeClr>
                </a:solidFill>
                <a:latin typeface="Arial" panose="020B0604020202020204" pitchFamily="34" charset="0"/>
                <a:cs typeface="Arial" panose="020B0604020202020204" pitchFamily="34" charset="0"/>
              </a:rPr>
              <a:t>Figure 1: Ponding at surface bed due to poor sloping of surface at Vaal Bank Clinic (EC)</a:t>
            </a:r>
          </a:p>
        </p:txBody>
      </p:sp>
      <p:sp>
        <p:nvSpPr>
          <p:cNvPr id="8" name="Rectangle 7"/>
          <p:cNvSpPr/>
          <p:nvPr/>
        </p:nvSpPr>
        <p:spPr>
          <a:xfrm>
            <a:off x="1154112" y="1343819"/>
            <a:ext cx="6448284" cy="351546"/>
          </a:xfrm>
          <a:prstGeom prst="rect">
            <a:avLst/>
          </a:prstGeom>
        </p:spPr>
        <p:txBody>
          <a:bodyPr wrap="square" lIns="104306" tIns="52153" rIns="104306" bIns="52153">
            <a:spAutoFit/>
          </a:bodyPr>
          <a:lstStyle/>
          <a:p>
            <a:pPr algn="ctr"/>
            <a:r>
              <a:rPr lang="en-ZA" sz="1600" b="1" i="1" dirty="0" err="1">
                <a:solidFill>
                  <a:schemeClr val="bg1">
                    <a:lumMod val="50000"/>
                  </a:schemeClr>
                </a:solidFill>
                <a:latin typeface="Arial" panose="020B0604020202020204" pitchFamily="34" charset="0"/>
                <a:cs typeface="Arial" panose="020B0604020202020204" pitchFamily="34" charset="0"/>
              </a:rPr>
              <a:t>Midoroni</a:t>
            </a:r>
            <a:r>
              <a:rPr lang="en-ZA" sz="1600" b="1" i="1" dirty="0">
                <a:solidFill>
                  <a:schemeClr val="bg1">
                    <a:lumMod val="50000"/>
                  </a:schemeClr>
                </a:solidFill>
                <a:latin typeface="Arial" panose="020B0604020202020204" pitchFamily="34" charset="0"/>
                <a:cs typeface="Arial" panose="020B0604020202020204" pitchFamily="34" charset="0"/>
              </a:rPr>
              <a:t> and Vaal Bank clinics</a:t>
            </a:r>
          </a:p>
        </p:txBody>
      </p:sp>
      <p:sp>
        <p:nvSpPr>
          <p:cNvPr id="9" name="Rectangle 8"/>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11" name="Rectangle 10"/>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12" name="TextBox 11"/>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3" name="Content Placeholder 6" descr="Auditor General SA.png"/>
          <p:cNvPicPr>
            <a:picLocks noChangeAspect="1"/>
          </p:cNvPicPr>
          <p:nvPr/>
        </p:nvPicPr>
        <p:blipFill>
          <a:blip r:embed="rId4" cstate="print"/>
          <a:srcRect t="-8363" b="-8363"/>
          <a:stretch>
            <a:fillRect/>
          </a:stretch>
        </p:blipFill>
        <p:spPr>
          <a:xfrm>
            <a:off x="8645212" y="5867416"/>
            <a:ext cx="1795750" cy="1092157"/>
          </a:xfrm>
          <a:prstGeom prst="rect">
            <a:avLst/>
          </a:prstGeom>
        </p:spPr>
      </p:pic>
      <p:sp>
        <p:nvSpPr>
          <p:cNvPr id="14"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16</a:t>
            </a:fld>
            <a:endParaRPr lang="en-US" dirty="0">
              <a:solidFill>
                <a:schemeClr val="bg1"/>
              </a:solidFill>
            </a:endParaRPr>
          </a:p>
        </p:txBody>
      </p:sp>
    </p:spTree>
    <p:extLst>
      <p:ext uri="{BB962C8B-B14F-4D97-AF65-F5344CB8AC3E}">
        <p14:creationId xmlns:p14="http://schemas.microsoft.com/office/powerpoint/2010/main" xmlns="" val="188644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17</a:t>
            </a:fld>
            <a:endParaRPr lang="en-US" dirty="0">
              <a:solidFill>
                <a:schemeClr val="bg1"/>
              </a:solidFill>
            </a:endParaRPr>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66" tIns="50635" rIns="101266" bIns="50635" rtlCol="0" anchor="ctr"/>
          <a:lstStyle/>
          <a:p>
            <a:pPr algn="ctr"/>
            <a:endParaRPr lang="en-ZA" dirty="0"/>
          </a:p>
        </p:txBody>
      </p:sp>
      <p:sp>
        <p:nvSpPr>
          <p:cNvPr id="12" name="TextBox 11"/>
          <p:cNvSpPr txBox="1"/>
          <p:nvPr/>
        </p:nvSpPr>
        <p:spPr>
          <a:xfrm>
            <a:off x="2054361" y="2920277"/>
            <a:ext cx="6177685" cy="538490"/>
          </a:xfrm>
          <a:prstGeom prst="rect">
            <a:avLst/>
          </a:prstGeom>
          <a:noFill/>
        </p:spPr>
        <p:txBody>
          <a:bodyPr wrap="square" lIns="91323" tIns="45661" rIns="91323" bIns="45661" rtlCol="0" anchor="ctr">
            <a:spAutoFit/>
          </a:bodyPr>
          <a:lstStyle/>
          <a:p>
            <a:r>
              <a:rPr lang="en-US" sz="2900" b="1" dirty="0" smtClean="0">
                <a:solidFill>
                  <a:schemeClr val="bg1"/>
                </a:solidFill>
              </a:rPr>
              <a:t>Information Technology</a:t>
            </a:r>
            <a:endParaRPr lang="en-US" sz="2900" b="1" dirty="0">
              <a:solidFill>
                <a:schemeClr val="bg1"/>
              </a:solidFill>
            </a:endParaRPr>
          </a:p>
        </p:txBody>
      </p:sp>
      <p:sp>
        <p:nvSpPr>
          <p:cNvPr id="13" name="Rectangle 12"/>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a:latin typeface="Arial Black"/>
                <a:cs typeface="Arial Black"/>
              </a:rPr>
              <a:t>3</a:t>
            </a:r>
          </a:p>
        </p:txBody>
      </p:sp>
      <p:sp>
        <p:nvSpPr>
          <p:cNvPr id="15" name="Rectangle 14"/>
          <p:cNvSpPr/>
          <p:nvPr/>
        </p:nvSpPr>
        <p:spPr>
          <a:xfrm>
            <a:off x="9078912" y="2867819"/>
            <a:ext cx="594831" cy="830894"/>
          </a:xfrm>
          <a:prstGeom prst="rect">
            <a:avLst/>
          </a:prstGeom>
        </p:spPr>
        <p:txBody>
          <a:bodyPr wrap="none" lIns="91339" tIns="45669" rIns="91339" bIns="45669">
            <a:spAutoFit/>
          </a:bodyPr>
          <a:lstStyle/>
          <a:p>
            <a:pPr algn="ctr"/>
            <a:r>
              <a:rPr lang="en-US" sz="4800" dirty="0">
                <a:solidFill>
                  <a:schemeClr val="bg1"/>
                </a:solidFill>
                <a:latin typeface="Arial Black"/>
                <a:cs typeface="Arial Black"/>
              </a:rPr>
              <a:t>3</a:t>
            </a:r>
          </a:p>
        </p:txBody>
      </p:sp>
    </p:spTree>
    <p:extLst>
      <p:ext uri="{BB962C8B-B14F-4D97-AF65-F5344CB8AC3E}">
        <p14:creationId xmlns:p14="http://schemas.microsoft.com/office/powerpoint/2010/main" xmlns="" val="2857821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18</a:t>
            </a:fld>
            <a:endParaRPr lang="en-US" dirty="0">
              <a:solidFill>
                <a:schemeClr val="bg1"/>
              </a:solidFill>
            </a:endParaRPr>
          </a:p>
        </p:txBody>
      </p:sp>
      <p:sp>
        <p:nvSpPr>
          <p:cNvPr id="18" name="Title 1"/>
          <p:cNvSpPr txBox="1">
            <a:spLocks/>
          </p:cNvSpPr>
          <p:nvPr/>
        </p:nvSpPr>
        <p:spPr>
          <a:xfrm>
            <a:off x="-84972" y="72557"/>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Information Technology- Overall Status of  E-Health Strategy Implementation at provincial level</a:t>
            </a:r>
          </a:p>
          <a:p>
            <a:pPr>
              <a:spcBef>
                <a:spcPct val="0"/>
              </a:spcBef>
              <a:spcAft>
                <a:spcPts val="1080"/>
              </a:spcAft>
            </a:pPr>
            <a:endParaRPr lang="en-ZA" sz="2400" b="1" dirty="0">
              <a:solidFill>
                <a:schemeClr val="tx1">
                  <a:lumMod val="50000"/>
                  <a:lumOff val="50000"/>
                </a:schemeClr>
              </a:solidFill>
              <a:latin typeface="Arial Narrow"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2" name="TextBox 11"/>
          <p:cNvSpPr txBox="1">
            <a:spLocks/>
          </p:cNvSpPr>
          <p:nvPr/>
        </p:nvSpPr>
        <p:spPr>
          <a:xfrm>
            <a:off x="239711" y="1586561"/>
            <a:ext cx="2514600" cy="718965"/>
          </a:xfrm>
          <a:prstGeom prst="rect">
            <a:avLst/>
          </a:prstGeom>
          <a:solidFill>
            <a:schemeClr val="bg1"/>
          </a:solidFill>
        </p:spPr>
        <p:txBody>
          <a:bodyPr wrap="square" lIns="35966" tIns="35966" rIns="35966" bIns="35966" rtlCol="0" anchor="ctr" anchorCtr="0">
            <a:spAutoFit/>
          </a:bodyPr>
          <a:lstStyle/>
          <a:p>
            <a:r>
              <a:rPr lang="en-ZA" sz="1400" dirty="0">
                <a:solidFill>
                  <a:schemeClr val="bg1">
                    <a:lumMod val="50000"/>
                  </a:schemeClr>
                </a:solidFill>
                <a:latin typeface="Arial" panose="020B0604020202020204" pitchFamily="34" charset="0"/>
                <a:cs typeface="Arial" panose="020B0604020202020204" pitchFamily="34" charset="0"/>
              </a:rPr>
              <a:t>Development and alignment  of provincial strategies  to the E-Health Strategy</a:t>
            </a:r>
          </a:p>
        </p:txBody>
      </p:sp>
      <p:sp>
        <p:nvSpPr>
          <p:cNvPr id="13" name="TextBox 12"/>
          <p:cNvSpPr txBox="1"/>
          <p:nvPr/>
        </p:nvSpPr>
        <p:spPr>
          <a:xfrm>
            <a:off x="239711" y="2741833"/>
            <a:ext cx="2514600" cy="523131"/>
          </a:xfrm>
          <a:prstGeom prst="rect">
            <a:avLst/>
          </a:prstGeom>
          <a:solidFill>
            <a:schemeClr val="bg1"/>
          </a:solidFill>
        </p:spPr>
        <p:txBody>
          <a:bodyPr wrap="square" lIns="91353" tIns="45676" rIns="91353" bIns="45676" rtlCol="0" anchor="ctr" anchorCtr="0">
            <a:spAutoFit/>
          </a:bodyPr>
          <a:lstStyle/>
          <a:p>
            <a:r>
              <a:rPr lang="en-ZA" sz="1400" dirty="0">
                <a:solidFill>
                  <a:schemeClr val="bg1">
                    <a:lumMod val="50000"/>
                  </a:schemeClr>
                </a:solidFill>
                <a:latin typeface="Arial" panose="020B0604020202020204" pitchFamily="34" charset="0"/>
                <a:cs typeface="Arial" panose="020B0604020202020204" pitchFamily="34" charset="0"/>
              </a:rPr>
              <a:t>Prioritisation and progress of E-Health initiatives</a:t>
            </a:r>
          </a:p>
        </p:txBody>
      </p:sp>
      <p:sp>
        <p:nvSpPr>
          <p:cNvPr id="14" name="TextBox 13"/>
          <p:cNvSpPr txBox="1"/>
          <p:nvPr/>
        </p:nvSpPr>
        <p:spPr>
          <a:xfrm>
            <a:off x="250824" y="3508707"/>
            <a:ext cx="2514600" cy="523131"/>
          </a:xfrm>
          <a:prstGeom prst="rect">
            <a:avLst/>
          </a:prstGeom>
          <a:solidFill>
            <a:schemeClr val="bg1"/>
          </a:solidFill>
        </p:spPr>
        <p:txBody>
          <a:bodyPr wrap="square" lIns="91353" tIns="45676" rIns="91353" bIns="45676" rtlCol="0" anchor="ctr" anchorCtr="0">
            <a:spAutoFit/>
          </a:bodyPr>
          <a:lstStyle/>
          <a:p>
            <a:r>
              <a:rPr lang="en-ZA" sz="1400" dirty="0">
                <a:solidFill>
                  <a:schemeClr val="bg1">
                    <a:lumMod val="50000"/>
                  </a:schemeClr>
                </a:solidFill>
                <a:latin typeface="Arial" panose="020B0604020202020204" pitchFamily="34" charset="0"/>
                <a:cs typeface="Arial" panose="020B0604020202020204" pitchFamily="34" charset="0"/>
              </a:rPr>
              <a:t>Support Structures and Committees established</a:t>
            </a:r>
          </a:p>
        </p:txBody>
      </p:sp>
      <p:sp>
        <p:nvSpPr>
          <p:cNvPr id="15" name="TextBox 14"/>
          <p:cNvSpPr txBox="1"/>
          <p:nvPr/>
        </p:nvSpPr>
        <p:spPr>
          <a:xfrm>
            <a:off x="250824" y="4394853"/>
            <a:ext cx="2514600" cy="523131"/>
          </a:xfrm>
          <a:prstGeom prst="rect">
            <a:avLst/>
          </a:prstGeom>
          <a:solidFill>
            <a:schemeClr val="bg1"/>
          </a:solidFill>
        </p:spPr>
        <p:txBody>
          <a:bodyPr wrap="square" lIns="91353" tIns="45676" rIns="91353" bIns="45676" rtlCol="0" anchor="ctr" anchorCtr="0">
            <a:spAutoFit/>
          </a:bodyPr>
          <a:lstStyle/>
          <a:p>
            <a:r>
              <a:rPr lang="en-ZA" sz="1400" dirty="0">
                <a:solidFill>
                  <a:schemeClr val="bg1">
                    <a:lumMod val="50000"/>
                  </a:schemeClr>
                </a:solidFill>
                <a:latin typeface="Arial" panose="020B0604020202020204" pitchFamily="34" charset="0"/>
                <a:cs typeface="Arial" panose="020B0604020202020204" pitchFamily="34" charset="0"/>
              </a:rPr>
              <a:t>Monitoring and reporting of E-Health strategy initiatives</a:t>
            </a:r>
          </a:p>
        </p:txBody>
      </p:sp>
      <p:graphicFrame>
        <p:nvGraphicFramePr>
          <p:cNvPr id="16" name="Chart 1"/>
          <p:cNvGraphicFramePr/>
          <p:nvPr>
            <p:extLst>
              <p:ext uri="{D42A27DB-BD31-4B8C-83A1-F6EECF244321}">
                <p14:modId xmlns:p14="http://schemas.microsoft.com/office/powerpoint/2010/main" xmlns="" val="3356599762"/>
              </p:ext>
            </p:extLst>
          </p:nvPr>
        </p:nvGraphicFramePr>
        <p:xfrm>
          <a:off x="2297113" y="3904145"/>
          <a:ext cx="6324922" cy="1331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2304724625"/>
              </p:ext>
            </p:extLst>
          </p:nvPr>
        </p:nvGraphicFramePr>
        <p:xfrm>
          <a:off x="1154112" y="5867413"/>
          <a:ext cx="6477000" cy="529047"/>
        </p:xfrm>
        <a:graphic>
          <a:graphicData uri="http://schemas.openxmlformats.org/drawingml/2006/table">
            <a:tbl>
              <a:tblPr firstRow="1" bandRow="1">
                <a:tableStyleId>{5C22544A-7EE6-4342-B048-85BDC9FD1C3A}</a:tableStyleId>
              </a:tblPr>
              <a:tblGrid>
                <a:gridCol w="2159000"/>
                <a:gridCol w="2159000"/>
                <a:gridCol w="2159000"/>
              </a:tblGrid>
              <a:tr h="529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smtClean="0">
                          <a:solidFill>
                            <a:schemeClr val="tx1"/>
                          </a:solidFill>
                          <a:latin typeface="Arial Narrow" pitchFamily="34" charset="0"/>
                          <a:ea typeface="+mn-ea"/>
                          <a:cs typeface="+mn-cs"/>
                        </a:rPr>
                        <a:t>Good</a:t>
                      </a:r>
                    </a:p>
                  </a:txBody>
                  <a:tcPr marL="0" marR="0" marT="0" marB="0" anchor="ctr">
                    <a:solidFill>
                      <a:srgbClr val="97E59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smtClean="0">
                          <a:solidFill>
                            <a:schemeClr val="tx1"/>
                          </a:solidFill>
                          <a:latin typeface="Arial Narrow" pitchFamily="34" charset="0"/>
                          <a:ea typeface="+mn-ea"/>
                          <a:cs typeface="+mn-cs"/>
                        </a:rPr>
                        <a:t>Concerning</a:t>
                      </a:r>
                    </a:p>
                  </a:txBody>
                  <a:tcPr marL="38970" marR="38970" marT="41365" marB="62046" anchor="ctr">
                    <a:solidFill>
                      <a:srgbClr val="FFE69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smtClean="0">
                          <a:solidFill>
                            <a:schemeClr val="tx1"/>
                          </a:solidFill>
                          <a:latin typeface="Arial Narrow" pitchFamily="34" charset="0"/>
                          <a:ea typeface="+mn-ea"/>
                          <a:cs typeface="+mn-cs"/>
                        </a:rPr>
                        <a:t>Intervention required</a:t>
                      </a:r>
                    </a:p>
                  </a:txBody>
                  <a:tcPr marL="19484" marR="19484" marT="20683" marB="20683" anchor="ctr">
                    <a:solidFill>
                      <a:srgbClr val="F9A1A1"/>
                    </a:solidFill>
                  </a:tcPr>
                </a:tc>
              </a:tr>
            </a:tbl>
          </a:graphicData>
        </a:graphic>
      </p:graphicFrame>
      <p:graphicFrame>
        <p:nvGraphicFramePr>
          <p:cNvPr id="21" name="Chart 1"/>
          <p:cNvGraphicFramePr/>
          <p:nvPr>
            <p:extLst>
              <p:ext uri="{D42A27DB-BD31-4B8C-83A1-F6EECF244321}">
                <p14:modId xmlns:p14="http://schemas.microsoft.com/office/powerpoint/2010/main" xmlns="" val="4010647983"/>
              </p:ext>
            </p:extLst>
          </p:nvPr>
        </p:nvGraphicFramePr>
        <p:xfrm>
          <a:off x="2297117" y="2135858"/>
          <a:ext cx="6348099" cy="13314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1"/>
          <p:cNvGraphicFramePr/>
          <p:nvPr>
            <p:extLst>
              <p:ext uri="{D42A27DB-BD31-4B8C-83A1-F6EECF244321}">
                <p14:modId xmlns:p14="http://schemas.microsoft.com/office/powerpoint/2010/main" xmlns="" val="2362185275"/>
              </p:ext>
            </p:extLst>
          </p:nvPr>
        </p:nvGraphicFramePr>
        <p:xfrm>
          <a:off x="2297112" y="3003404"/>
          <a:ext cx="6310941" cy="13314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1"/>
          <p:cNvGraphicFramePr/>
          <p:nvPr>
            <p:extLst>
              <p:ext uri="{D42A27DB-BD31-4B8C-83A1-F6EECF244321}">
                <p14:modId xmlns:p14="http://schemas.microsoft.com/office/powerpoint/2010/main" xmlns="" val="1535800523"/>
              </p:ext>
            </p:extLst>
          </p:nvPr>
        </p:nvGraphicFramePr>
        <p:xfrm>
          <a:off x="2297113" y="1256412"/>
          <a:ext cx="6324922" cy="1331499"/>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16"/>
          <p:cNvSpPr/>
          <p:nvPr/>
        </p:nvSpPr>
        <p:spPr>
          <a:xfrm>
            <a:off x="8313993" y="0"/>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20" name="Rectangle 19"/>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24" name="TextBox 23"/>
          <p:cNvSpPr txBox="1"/>
          <p:nvPr/>
        </p:nvSpPr>
        <p:spPr>
          <a:xfrm>
            <a:off x="8517801" y="6103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pic>
        <p:nvPicPr>
          <p:cNvPr id="25" name="Content Placeholder 6" descr="Auditor General SA.png"/>
          <p:cNvPicPr>
            <a:picLocks noChangeAspect="1"/>
          </p:cNvPicPr>
          <p:nvPr/>
        </p:nvPicPr>
        <p:blipFill>
          <a:blip r:embed="rId3" cstate="print"/>
          <a:srcRect t="-8363" b="-8363"/>
          <a:stretch>
            <a:fillRect/>
          </a:stretch>
        </p:blipFill>
        <p:spPr>
          <a:xfrm>
            <a:off x="8774112" y="5915819"/>
            <a:ext cx="1795750" cy="1092157"/>
          </a:xfrm>
          <a:prstGeom prst="rect">
            <a:avLst/>
          </a:prstGeom>
        </p:spPr>
      </p:pic>
      <p:sp>
        <p:nvSpPr>
          <p:cNvPr id="2" name="Rectangle 1"/>
          <p:cNvSpPr/>
          <p:nvPr/>
        </p:nvSpPr>
        <p:spPr>
          <a:xfrm>
            <a:off x="9536112" y="7121159"/>
            <a:ext cx="367408" cy="307777"/>
          </a:xfrm>
          <a:prstGeom prst="rect">
            <a:avLst/>
          </a:prstGeom>
        </p:spPr>
        <p:txBody>
          <a:bodyPr wrap="none">
            <a:spAutoFit/>
          </a:bodyPr>
          <a:lstStyle/>
          <a:p>
            <a:fld id="{77BE3914-9785-AB4C-9ACD-E1117CFE9C60}" type="slidenum">
              <a:rPr lang="en-US" sz="1400">
                <a:solidFill>
                  <a:schemeClr val="bg1"/>
                </a:solidFill>
              </a:rPr>
              <a:pPr/>
              <a:t>18</a:t>
            </a:fld>
            <a:endParaRPr lang="en-ZA" sz="1400" dirty="0"/>
          </a:p>
        </p:txBody>
      </p:sp>
    </p:spTree>
    <p:extLst>
      <p:ext uri="{BB962C8B-B14F-4D97-AF65-F5344CB8AC3E}">
        <p14:creationId xmlns:p14="http://schemas.microsoft.com/office/powerpoint/2010/main" xmlns="" val="1008088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19</a:t>
            </a:fld>
            <a:endParaRPr lang="en-US" dirty="0">
              <a:solidFill>
                <a:schemeClr val="bg1"/>
              </a:solidFill>
            </a:endParaRPr>
          </a:p>
        </p:txBody>
      </p:sp>
      <p:sp>
        <p:nvSpPr>
          <p:cNvPr id="18" name="Title 1"/>
          <p:cNvSpPr txBox="1">
            <a:spLocks/>
          </p:cNvSpPr>
          <p:nvPr/>
        </p:nvSpPr>
        <p:spPr>
          <a:xfrm>
            <a:off x="-84972" y="72557"/>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Information Technology - Network infrastructure and connectivity</a:t>
            </a: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3" name="Chart 12"/>
          <p:cNvGraphicFramePr/>
          <p:nvPr>
            <p:extLst>
              <p:ext uri="{D42A27DB-BD31-4B8C-83A1-F6EECF244321}">
                <p14:modId xmlns:p14="http://schemas.microsoft.com/office/powerpoint/2010/main" xmlns="" val="4033368757"/>
              </p:ext>
            </p:extLst>
          </p:nvPr>
        </p:nvGraphicFramePr>
        <p:xfrm>
          <a:off x="392112" y="1042725"/>
          <a:ext cx="7620000" cy="5101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27962830"/>
              </p:ext>
            </p:extLst>
          </p:nvPr>
        </p:nvGraphicFramePr>
        <p:xfrm>
          <a:off x="1001712" y="6285096"/>
          <a:ext cx="6553200" cy="545125"/>
        </p:xfrm>
        <a:graphic>
          <a:graphicData uri="http://schemas.openxmlformats.org/drawingml/2006/table">
            <a:tbl>
              <a:tblPr/>
              <a:tblGrid>
                <a:gridCol w="2277515"/>
                <a:gridCol w="2263263"/>
                <a:gridCol w="2012422"/>
              </a:tblGrid>
              <a:tr h="545125">
                <a:tc>
                  <a:txBody>
                    <a:bodyPr/>
                    <a:lstStyle/>
                    <a:p>
                      <a:pPr algn="ctr">
                        <a:lnSpc>
                          <a:spcPct val="115000"/>
                        </a:lnSpc>
                        <a:spcAft>
                          <a:spcPts val="1000"/>
                        </a:spcAft>
                      </a:pPr>
                      <a:r>
                        <a:rPr lang="en-ZA" sz="1200" b="1" dirty="0">
                          <a:effectLst/>
                          <a:latin typeface="Arial"/>
                          <a:ea typeface="Times New Roman"/>
                        </a:rPr>
                        <a:t>No findings</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E59E"/>
                    </a:solidFill>
                  </a:tcPr>
                </a:tc>
                <a:tc>
                  <a:txBody>
                    <a:bodyPr/>
                    <a:lstStyle/>
                    <a:p>
                      <a:pPr algn="ctr">
                        <a:lnSpc>
                          <a:spcPct val="115000"/>
                        </a:lnSpc>
                        <a:spcAft>
                          <a:spcPts val="1000"/>
                        </a:spcAft>
                      </a:pPr>
                      <a:r>
                        <a:rPr lang="en-ZA" sz="1200" b="1" dirty="0">
                          <a:effectLst/>
                          <a:latin typeface="Arial"/>
                          <a:ea typeface="Times New Roman"/>
                        </a:rPr>
                        <a:t>New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97"/>
                    </a:solidFill>
                  </a:tcPr>
                </a:tc>
                <a:tc>
                  <a:txBody>
                    <a:bodyPr/>
                    <a:lstStyle/>
                    <a:p>
                      <a:pPr algn="ctr">
                        <a:lnSpc>
                          <a:spcPct val="115000"/>
                        </a:lnSpc>
                        <a:spcAft>
                          <a:spcPts val="1000"/>
                        </a:spcAft>
                      </a:pPr>
                      <a:r>
                        <a:rPr lang="en-ZA" sz="1200" b="1" dirty="0">
                          <a:effectLst/>
                          <a:latin typeface="Arial"/>
                          <a:ea typeface="Times New Roman"/>
                        </a:rPr>
                        <a:t>Repeat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1A1"/>
                    </a:solidFill>
                  </a:tcPr>
                </a:tc>
              </a:tr>
            </a:tbl>
          </a:graphicData>
        </a:graphic>
      </p:graphicFrame>
    </p:spTree>
    <p:extLst>
      <p:ext uri="{BB962C8B-B14F-4D97-AF65-F5344CB8AC3E}">
        <p14:creationId xmlns:p14="http://schemas.microsoft.com/office/powerpoint/2010/main" xmlns="" val="170927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9" name="Rectangle 8"/>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15" name="Title 1"/>
          <p:cNvSpPr txBox="1">
            <a:spLocks/>
          </p:cNvSpPr>
          <p:nvPr/>
        </p:nvSpPr>
        <p:spPr>
          <a:xfrm>
            <a:off x="87312" y="124626"/>
            <a:ext cx="8093954" cy="483391"/>
          </a:xfrm>
          <a:prstGeom prst="rect">
            <a:avLst/>
          </a:prstGeom>
        </p:spPr>
        <p:txBody>
          <a:bodyPr vert="horz" lIns="0" tIns="0" rIns="0" bIns="0" rtlCol="0" anchor="t" anchorCtr="0">
            <a:noAutofit/>
          </a:bodyPr>
          <a:lstStyle/>
          <a:p>
            <a:pPr algn="ctr">
              <a:spcBef>
                <a:spcPct val="0"/>
              </a:spcBef>
              <a:spcAft>
                <a:spcPts val="1200"/>
              </a:spcAft>
            </a:pPr>
            <a:r>
              <a:rPr lang="en-US" sz="2700" dirty="0">
                <a:solidFill>
                  <a:schemeClr val="tx2">
                    <a:lumMod val="40000"/>
                    <a:lumOff val="60000"/>
                  </a:schemeClr>
                </a:solidFill>
                <a:latin typeface="Arial"/>
                <a:cs typeface="Arial"/>
              </a:rPr>
              <a:t>Reputation promise</a:t>
            </a:r>
          </a:p>
        </p:txBody>
      </p:sp>
      <p:sp>
        <p:nvSpPr>
          <p:cNvPr id="2" name="Rectangle 1"/>
          <p:cNvSpPr/>
          <p:nvPr/>
        </p:nvSpPr>
        <p:spPr>
          <a:xfrm>
            <a:off x="620719" y="608013"/>
            <a:ext cx="7560553" cy="2364433"/>
          </a:xfrm>
          <a:prstGeom prst="rect">
            <a:avLst/>
          </a:prstGeom>
        </p:spPr>
        <p:txBody>
          <a:bodyPr wrap="square" lIns="101284" tIns="50643" rIns="101284" bIns="50643">
            <a:spAutoFit/>
          </a:bodyPr>
          <a:lstStyle/>
          <a:p>
            <a:pPr algn="ctr"/>
            <a:endParaRPr lang="en-US" dirty="0" smtClean="0">
              <a:solidFill>
                <a:schemeClr val="bg1">
                  <a:lumMod val="95000"/>
                </a:schemeClr>
              </a:solidFill>
              <a:latin typeface="Arial"/>
              <a:cs typeface="Arial"/>
            </a:endParaRPr>
          </a:p>
          <a:p>
            <a:pPr algn="ctr"/>
            <a:r>
              <a:rPr lang="en-US" dirty="0" smtClean="0">
                <a:solidFill>
                  <a:schemeClr val="bg1">
                    <a:lumMod val="95000"/>
                  </a:schemeClr>
                </a:solidFill>
                <a:latin typeface="Arial"/>
                <a:cs typeface="Arial"/>
              </a:rPr>
              <a:t>The </a:t>
            </a:r>
            <a:r>
              <a:rPr lang="en-US" dirty="0">
                <a:solidFill>
                  <a:schemeClr val="bg1">
                    <a:lumMod val="95000"/>
                  </a:schemeClr>
                </a:solidFill>
                <a:latin typeface="Arial"/>
                <a:cs typeface="Arial"/>
              </a:rPr>
              <a:t>Auditor-General of South Africa (AGSA) has a constitutional mandate and, as the Supreme Audit Institution (SAI) of South Africa, it exists to strengthen our country’s democracy by enabling </a:t>
            </a:r>
            <a:r>
              <a:rPr lang="en-US" dirty="0" smtClean="0">
                <a:solidFill>
                  <a:schemeClr val="bg1">
                    <a:lumMod val="95000"/>
                  </a:schemeClr>
                </a:solidFill>
                <a:latin typeface="Arial"/>
                <a:cs typeface="Arial"/>
              </a:rPr>
              <a:t>oversight, accountability </a:t>
            </a:r>
            <a:r>
              <a:rPr lang="en-US" dirty="0">
                <a:solidFill>
                  <a:schemeClr val="bg1">
                    <a:lumMod val="95000"/>
                  </a:schemeClr>
                </a:solidFill>
                <a:latin typeface="Arial"/>
                <a:cs typeface="Arial"/>
              </a:rPr>
              <a:t>and governance in the public sector through auditing, thereby building public confidence.</a:t>
            </a:r>
          </a:p>
        </p:txBody>
      </p:sp>
      <p:pic>
        <p:nvPicPr>
          <p:cNvPr id="10" name="Content Placeholder 6" descr="Auditor General SA.png"/>
          <p:cNvPicPr>
            <a:picLocks noChangeAspect="1"/>
          </p:cNvPicPr>
          <p:nvPr/>
        </p:nvPicPr>
        <p:blipFill>
          <a:blip r:embed="rId3" cstate="print"/>
          <a:srcRect t="-8363" b="-8363"/>
          <a:stretch>
            <a:fillRect/>
          </a:stretch>
        </p:blipFill>
        <p:spPr>
          <a:xfrm>
            <a:off x="8645212" y="5867414"/>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2</a:t>
            </a:fld>
            <a:endParaRPr lang="en-US" dirty="0">
              <a:solidFill>
                <a:schemeClr val="bg1"/>
              </a:solidFill>
            </a:endParaRPr>
          </a:p>
        </p:txBody>
      </p:sp>
      <p:sp>
        <p:nvSpPr>
          <p:cNvPr id="13" name="TextBox 12"/>
          <p:cNvSpPr txBox="1"/>
          <p:nvPr/>
        </p:nvSpPr>
        <p:spPr>
          <a:xfrm>
            <a:off x="8365401" y="457959"/>
            <a:ext cx="2294278" cy="584753"/>
          </a:xfrm>
          <a:prstGeom prst="rect">
            <a:avLst/>
          </a:prstGeom>
          <a:noFill/>
        </p:spPr>
        <p:txBody>
          <a:bodyPr wrap="square" lIns="91339" tIns="45669" rIns="91339" bIns="45669"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84" tIns="50643" rIns="101284" bIns="50643" rtlCol="0" anchor="ctr"/>
          <a:lstStyle/>
          <a:p>
            <a:pPr algn="ctr"/>
            <a:endParaRPr lang="en-ZA" dirty="0"/>
          </a:p>
        </p:txBody>
      </p:sp>
      <p:sp>
        <p:nvSpPr>
          <p:cNvPr id="14" name="Content Placeholder 8"/>
          <p:cNvSpPr txBox="1">
            <a:spLocks/>
          </p:cNvSpPr>
          <p:nvPr/>
        </p:nvSpPr>
        <p:spPr>
          <a:xfrm>
            <a:off x="315915" y="4620419"/>
            <a:ext cx="7239000" cy="1600200"/>
          </a:xfrm>
          <a:prstGeom prst="rect">
            <a:avLst/>
          </a:prstGeom>
        </p:spPr>
        <p:txBody>
          <a:bodyPr vert="horz" lIns="101284" tIns="50643" rIns="101284" bIns="50643" rtlCol="0">
            <a:normAutofit/>
          </a:bodyPr>
          <a:lstStyle>
            <a:lvl1pPr marL="380215" indent="-380215" algn="l" defTabSz="1013906"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3799" indent="-316846" algn="l" defTabSz="101390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7382" indent="-253476" algn="l" defTabSz="101390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4335"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1288"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8240"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5194"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2146"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9100"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sz="1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16586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20</a:t>
            </a:fld>
            <a:endParaRPr lang="en-US" dirty="0">
              <a:solidFill>
                <a:schemeClr val="bg1"/>
              </a:solidFill>
            </a:endParaRPr>
          </a:p>
        </p:txBody>
      </p:sp>
      <p:sp>
        <p:nvSpPr>
          <p:cNvPr id="18" name="Title 1"/>
          <p:cNvSpPr txBox="1">
            <a:spLocks/>
          </p:cNvSpPr>
          <p:nvPr/>
        </p:nvSpPr>
        <p:spPr>
          <a:xfrm>
            <a:off x="-84972" y="72557"/>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Information Technology- Billing and revenue systems  </a:t>
            </a: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3" name="Chart 12"/>
          <p:cNvGraphicFramePr/>
          <p:nvPr>
            <p:extLst>
              <p:ext uri="{D42A27DB-BD31-4B8C-83A1-F6EECF244321}">
                <p14:modId xmlns:p14="http://schemas.microsoft.com/office/powerpoint/2010/main" xmlns="" val="2726107415"/>
              </p:ext>
            </p:extLst>
          </p:nvPr>
        </p:nvGraphicFramePr>
        <p:xfrm>
          <a:off x="315912" y="754086"/>
          <a:ext cx="7848600" cy="556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Table 27"/>
          <p:cNvGraphicFramePr>
            <a:graphicFrameLocks noGrp="1"/>
          </p:cNvGraphicFramePr>
          <p:nvPr>
            <p:extLst>
              <p:ext uri="{D42A27DB-BD31-4B8C-83A1-F6EECF244321}">
                <p14:modId xmlns:p14="http://schemas.microsoft.com/office/powerpoint/2010/main" xmlns="" val="4280397408"/>
              </p:ext>
            </p:extLst>
          </p:nvPr>
        </p:nvGraphicFramePr>
        <p:xfrm>
          <a:off x="1001712" y="6285096"/>
          <a:ext cx="6553200" cy="545125"/>
        </p:xfrm>
        <a:graphic>
          <a:graphicData uri="http://schemas.openxmlformats.org/drawingml/2006/table">
            <a:tbl>
              <a:tblPr/>
              <a:tblGrid>
                <a:gridCol w="2277515"/>
                <a:gridCol w="2263263"/>
                <a:gridCol w="2012422"/>
              </a:tblGrid>
              <a:tr h="545125">
                <a:tc>
                  <a:txBody>
                    <a:bodyPr/>
                    <a:lstStyle/>
                    <a:p>
                      <a:pPr algn="ctr">
                        <a:lnSpc>
                          <a:spcPct val="115000"/>
                        </a:lnSpc>
                        <a:spcAft>
                          <a:spcPts val="1000"/>
                        </a:spcAft>
                      </a:pPr>
                      <a:r>
                        <a:rPr lang="en-ZA" sz="1200" b="1" dirty="0">
                          <a:effectLst/>
                          <a:latin typeface="Arial"/>
                          <a:ea typeface="Times New Roman"/>
                        </a:rPr>
                        <a:t>No findings</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E59E"/>
                    </a:solidFill>
                  </a:tcPr>
                </a:tc>
                <a:tc>
                  <a:txBody>
                    <a:bodyPr/>
                    <a:lstStyle/>
                    <a:p>
                      <a:pPr algn="ctr">
                        <a:lnSpc>
                          <a:spcPct val="115000"/>
                        </a:lnSpc>
                        <a:spcAft>
                          <a:spcPts val="1000"/>
                        </a:spcAft>
                      </a:pPr>
                      <a:r>
                        <a:rPr lang="en-ZA" sz="1200" b="1" dirty="0">
                          <a:effectLst/>
                          <a:latin typeface="Arial"/>
                          <a:ea typeface="Times New Roman"/>
                        </a:rPr>
                        <a:t>New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97"/>
                    </a:solidFill>
                  </a:tcPr>
                </a:tc>
                <a:tc>
                  <a:txBody>
                    <a:bodyPr/>
                    <a:lstStyle/>
                    <a:p>
                      <a:pPr algn="ctr">
                        <a:lnSpc>
                          <a:spcPct val="115000"/>
                        </a:lnSpc>
                        <a:spcAft>
                          <a:spcPts val="1000"/>
                        </a:spcAft>
                      </a:pPr>
                      <a:r>
                        <a:rPr lang="en-ZA" sz="1200" b="1" dirty="0">
                          <a:effectLst/>
                          <a:latin typeface="Arial"/>
                          <a:ea typeface="Times New Roman"/>
                        </a:rPr>
                        <a:t>Repeat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1A1"/>
                    </a:solidFill>
                  </a:tcPr>
                </a:tc>
              </a:tr>
            </a:tbl>
          </a:graphicData>
        </a:graphic>
      </p:graphicFrame>
    </p:spTree>
    <p:extLst>
      <p:ext uri="{BB962C8B-B14F-4D97-AF65-F5344CB8AC3E}">
        <p14:creationId xmlns:p14="http://schemas.microsoft.com/office/powerpoint/2010/main" xmlns="" val="2942349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21</a:t>
            </a:fld>
            <a:endParaRPr lang="en-US" dirty="0">
              <a:solidFill>
                <a:schemeClr val="bg1"/>
              </a:solidFill>
            </a:endParaRPr>
          </a:p>
        </p:txBody>
      </p:sp>
      <p:sp>
        <p:nvSpPr>
          <p:cNvPr id="18" name="Title 1"/>
          <p:cNvSpPr txBox="1">
            <a:spLocks/>
          </p:cNvSpPr>
          <p:nvPr/>
        </p:nvSpPr>
        <p:spPr>
          <a:xfrm>
            <a:off x="-84972" y="72557"/>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Information Technology- </a:t>
            </a:r>
            <a:r>
              <a:rPr lang="en-ZA" sz="2400" b="1" dirty="0" smtClean="0">
                <a:solidFill>
                  <a:schemeClr val="tx1">
                    <a:lumMod val="50000"/>
                    <a:lumOff val="50000"/>
                  </a:schemeClr>
                </a:solidFill>
                <a:latin typeface="Arial Narrow" pitchFamily="34" charset="0"/>
                <a:cs typeface="Arial"/>
              </a:rPr>
              <a:t>Pharmaceutical systems </a:t>
            </a:r>
            <a:endParaRPr lang="en-ZA" sz="2400" b="1" dirty="0">
              <a:solidFill>
                <a:schemeClr val="tx1">
                  <a:lumMod val="50000"/>
                  <a:lumOff val="50000"/>
                </a:schemeClr>
              </a:solidFill>
              <a:latin typeface="Arial Narrow"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2" name="Chart 11"/>
          <p:cNvGraphicFramePr/>
          <p:nvPr>
            <p:extLst>
              <p:ext uri="{D42A27DB-BD31-4B8C-83A1-F6EECF244321}">
                <p14:modId xmlns:p14="http://schemas.microsoft.com/office/powerpoint/2010/main" xmlns="" val="939380187"/>
              </p:ext>
            </p:extLst>
          </p:nvPr>
        </p:nvGraphicFramePr>
        <p:xfrm>
          <a:off x="239712" y="1191425"/>
          <a:ext cx="7848600" cy="4675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915500624"/>
              </p:ext>
            </p:extLst>
          </p:nvPr>
        </p:nvGraphicFramePr>
        <p:xfrm>
          <a:off x="1001712" y="6285096"/>
          <a:ext cx="6553200" cy="545125"/>
        </p:xfrm>
        <a:graphic>
          <a:graphicData uri="http://schemas.openxmlformats.org/drawingml/2006/table">
            <a:tbl>
              <a:tblPr/>
              <a:tblGrid>
                <a:gridCol w="2277515"/>
                <a:gridCol w="2263263"/>
                <a:gridCol w="2012422"/>
              </a:tblGrid>
              <a:tr h="545125">
                <a:tc>
                  <a:txBody>
                    <a:bodyPr/>
                    <a:lstStyle/>
                    <a:p>
                      <a:pPr algn="ctr">
                        <a:lnSpc>
                          <a:spcPct val="115000"/>
                        </a:lnSpc>
                        <a:spcAft>
                          <a:spcPts val="1000"/>
                        </a:spcAft>
                      </a:pPr>
                      <a:r>
                        <a:rPr lang="en-ZA" sz="1200" b="1" dirty="0">
                          <a:effectLst/>
                          <a:latin typeface="Arial"/>
                          <a:ea typeface="Times New Roman"/>
                        </a:rPr>
                        <a:t>No findings</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E59E"/>
                    </a:solidFill>
                  </a:tcPr>
                </a:tc>
                <a:tc>
                  <a:txBody>
                    <a:bodyPr/>
                    <a:lstStyle/>
                    <a:p>
                      <a:pPr algn="ctr">
                        <a:lnSpc>
                          <a:spcPct val="115000"/>
                        </a:lnSpc>
                        <a:spcAft>
                          <a:spcPts val="1000"/>
                        </a:spcAft>
                      </a:pPr>
                      <a:r>
                        <a:rPr lang="en-ZA" sz="1200" b="1" dirty="0">
                          <a:effectLst/>
                          <a:latin typeface="Arial"/>
                          <a:ea typeface="Times New Roman"/>
                        </a:rPr>
                        <a:t>New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97"/>
                    </a:solidFill>
                  </a:tcPr>
                </a:tc>
                <a:tc>
                  <a:txBody>
                    <a:bodyPr/>
                    <a:lstStyle/>
                    <a:p>
                      <a:pPr algn="ctr">
                        <a:lnSpc>
                          <a:spcPct val="115000"/>
                        </a:lnSpc>
                        <a:spcAft>
                          <a:spcPts val="1000"/>
                        </a:spcAft>
                      </a:pPr>
                      <a:r>
                        <a:rPr lang="en-ZA" sz="1200" b="1" dirty="0">
                          <a:effectLst/>
                          <a:latin typeface="Arial"/>
                          <a:ea typeface="Times New Roman"/>
                        </a:rPr>
                        <a:t>Repeat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1A1"/>
                    </a:solidFill>
                  </a:tcPr>
                </a:tc>
              </a:tr>
            </a:tbl>
          </a:graphicData>
        </a:graphic>
      </p:graphicFrame>
    </p:spTree>
    <p:extLst>
      <p:ext uri="{BB962C8B-B14F-4D97-AF65-F5344CB8AC3E}">
        <p14:creationId xmlns:p14="http://schemas.microsoft.com/office/powerpoint/2010/main" xmlns="" val="134175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22</a:t>
            </a:fld>
            <a:endParaRPr lang="en-US" dirty="0">
              <a:solidFill>
                <a:schemeClr val="bg1"/>
              </a:solidFill>
            </a:endParaRPr>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66" tIns="50635" rIns="101266" bIns="50635" rtlCol="0" anchor="ctr"/>
          <a:lstStyle/>
          <a:p>
            <a:pPr algn="ctr"/>
            <a:endParaRPr lang="en-ZA" dirty="0"/>
          </a:p>
        </p:txBody>
      </p:sp>
      <p:sp>
        <p:nvSpPr>
          <p:cNvPr id="12" name="TextBox 11"/>
          <p:cNvSpPr txBox="1"/>
          <p:nvPr/>
        </p:nvSpPr>
        <p:spPr>
          <a:xfrm>
            <a:off x="2054361" y="2920277"/>
            <a:ext cx="6177685" cy="538490"/>
          </a:xfrm>
          <a:prstGeom prst="rect">
            <a:avLst/>
          </a:prstGeom>
          <a:noFill/>
        </p:spPr>
        <p:txBody>
          <a:bodyPr wrap="square" lIns="91323" tIns="45661" rIns="91323" bIns="45661" rtlCol="0" anchor="ctr">
            <a:spAutoFit/>
          </a:bodyPr>
          <a:lstStyle/>
          <a:p>
            <a:r>
              <a:rPr lang="en-US" sz="2900" b="1" dirty="0" smtClean="0">
                <a:solidFill>
                  <a:schemeClr val="bg1"/>
                </a:solidFill>
              </a:rPr>
              <a:t>Management of healthcare waste</a:t>
            </a:r>
            <a:endParaRPr lang="en-US" sz="2900" b="1" dirty="0">
              <a:solidFill>
                <a:schemeClr val="bg1"/>
              </a:solidFill>
            </a:endParaRPr>
          </a:p>
        </p:txBody>
      </p:sp>
      <p:sp>
        <p:nvSpPr>
          <p:cNvPr id="13" name="Rectangle 12"/>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smtClean="0">
                <a:latin typeface="Arial Black"/>
                <a:cs typeface="Arial Black"/>
              </a:rPr>
              <a:t>4</a:t>
            </a:r>
          </a:p>
        </p:txBody>
      </p:sp>
      <p:sp>
        <p:nvSpPr>
          <p:cNvPr id="15" name="Rectangle 14"/>
          <p:cNvSpPr/>
          <p:nvPr/>
        </p:nvSpPr>
        <p:spPr>
          <a:xfrm>
            <a:off x="9155112" y="2867819"/>
            <a:ext cx="594832" cy="830894"/>
          </a:xfrm>
          <a:prstGeom prst="rect">
            <a:avLst/>
          </a:prstGeom>
        </p:spPr>
        <p:txBody>
          <a:bodyPr wrap="none" lIns="91339" tIns="45669" rIns="91339" bIns="45669">
            <a:spAutoFit/>
          </a:bodyPr>
          <a:lstStyle/>
          <a:p>
            <a:pPr algn="ctr"/>
            <a:r>
              <a:rPr lang="en-US" sz="4800" dirty="0" smtClean="0">
                <a:solidFill>
                  <a:schemeClr val="bg1"/>
                </a:solidFill>
                <a:latin typeface="Arial Black"/>
                <a:cs typeface="Arial Black"/>
              </a:rPr>
              <a:t>4</a:t>
            </a:r>
            <a:endParaRPr lang="en-US" sz="4800" dirty="0">
              <a:solidFill>
                <a:schemeClr val="bg1"/>
              </a:solidFill>
              <a:latin typeface="Arial Black"/>
              <a:cs typeface="Arial Black"/>
            </a:endParaRPr>
          </a:p>
        </p:txBody>
      </p:sp>
    </p:spTree>
    <p:extLst>
      <p:ext uri="{BB962C8B-B14F-4D97-AF65-F5344CB8AC3E}">
        <p14:creationId xmlns:p14="http://schemas.microsoft.com/office/powerpoint/2010/main" xmlns="" val="2857821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23</a:t>
            </a:fld>
            <a:endParaRPr lang="en-US" dirty="0">
              <a:solidFill>
                <a:schemeClr val="bg1"/>
              </a:solidFill>
            </a:endParaRPr>
          </a:p>
        </p:txBody>
      </p:sp>
      <p:sp>
        <p:nvSpPr>
          <p:cNvPr id="18" name="Title 1"/>
          <p:cNvSpPr txBox="1">
            <a:spLocks/>
          </p:cNvSpPr>
          <p:nvPr/>
        </p:nvSpPr>
        <p:spPr>
          <a:xfrm>
            <a:off x="99786" y="2440"/>
            <a:ext cx="8365402" cy="770790"/>
          </a:xfrm>
          <a:prstGeom prst="rect">
            <a:avLst/>
          </a:prstGeom>
        </p:spPr>
        <p:txBody>
          <a:bodyPr vert="horz" lIns="159384" tIns="119539" rIns="0" bIns="0" rtlCol="0" anchor="t" anchorCtr="0">
            <a:noAutofit/>
          </a:bodyPr>
          <a:lstStyle/>
          <a:p>
            <a:r>
              <a:rPr lang="en-ZA" sz="2400" b="1" dirty="0" smtClean="0">
                <a:solidFill>
                  <a:schemeClr val="tx1">
                    <a:lumMod val="50000"/>
                    <a:lumOff val="50000"/>
                  </a:schemeClr>
                </a:solidFill>
                <a:latin typeface="Arial Narrow" panose="020B0606020202030204" pitchFamily="34" charset="0"/>
                <a:cs typeface="Arial"/>
              </a:rPr>
              <a:t>Management of healthcare waste </a:t>
            </a:r>
            <a:r>
              <a:rPr lang="en-ZA" sz="2400" b="1" dirty="0">
                <a:solidFill>
                  <a:schemeClr val="tx1">
                    <a:lumMod val="50000"/>
                    <a:lumOff val="50000"/>
                  </a:schemeClr>
                </a:solidFill>
                <a:latin typeface="Arial Narrow" panose="020B0606020202030204" pitchFamily="34" charset="0"/>
                <a:cs typeface="Arial"/>
              </a:rPr>
              <a:t>- </a:t>
            </a:r>
            <a:r>
              <a:rPr lang="en-ZA" sz="2400" b="1" dirty="0">
                <a:solidFill>
                  <a:schemeClr val="bg1">
                    <a:lumMod val="50000"/>
                  </a:schemeClr>
                </a:solidFill>
                <a:latin typeface="Arial Narrow" panose="020B0606020202030204" pitchFamily="34" charset="0"/>
                <a:cs typeface="Arial" panose="020B0604020202020204" pitchFamily="34" charset="0"/>
              </a:rPr>
              <a:t>Internal control </a:t>
            </a:r>
            <a:r>
              <a:rPr lang="en-ZA" sz="2400" b="1" dirty="0" smtClean="0">
                <a:solidFill>
                  <a:schemeClr val="bg1">
                    <a:lumMod val="50000"/>
                  </a:schemeClr>
                </a:solidFill>
                <a:latin typeface="Arial Narrow" panose="020B0606020202030204" pitchFamily="34" charset="0"/>
                <a:cs typeface="Arial" panose="020B0604020202020204" pitchFamily="34" charset="0"/>
              </a:rPr>
              <a:t>weaknesses</a:t>
            </a:r>
            <a:endParaRPr lang="en-ZA" sz="2400" b="1" dirty="0">
              <a:solidFill>
                <a:schemeClr val="bg1">
                  <a:lumMod val="50000"/>
                </a:schemeClr>
              </a:solidFill>
              <a:latin typeface="Arial Narrow" panose="020B0606020202030204" pitchFamily="34" charset="0"/>
              <a:cs typeface="Arial" panose="020B0604020202020204" pitchFamily="34" charset="0"/>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6" name="Table 15"/>
          <p:cNvGraphicFramePr>
            <a:graphicFrameLocks noGrp="1"/>
          </p:cNvGraphicFramePr>
          <p:nvPr>
            <p:extLst>
              <p:ext uri="{D42A27DB-BD31-4B8C-83A1-F6EECF244321}">
                <p14:modId xmlns:p14="http://schemas.microsoft.com/office/powerpoint/2010/main" xmlns="" val="3934795627"/>
              </p:ext>
            </p:extLst>
          </p:nvPr>
        </p:nvGraphicFramePr>
        <p:xfrm>
          <a:off x="620716" y="6478867"/>
          <a:ext cx="7162801" cy="659600"/>
        </p:xfrm>
        <a:graphic>
          <a:graphicData uri="http://schemas.openxmlformats.org/drawingml/2006/table">
            <a:tbl>
              <a:tblPr/>
              <a:tblGrid>
                <a:gridCol w="1297200"/>
                <a:gridCol w="1071600"/>
                <a:gridCol w="1299950"/>
                <a:gridCol w="1012451"/>
                <a:gridCol w="1240800"/>
                <a:gridCol w="1240800"/>
              </a:tblGrid>
              <a:tr h="659600">
                <a:tc>
                  <a:txBody>
                    <a:bodyPr/>
                    <a:lstStyle/>
                    <a:p>
                      <a:pPr algn="ctr" fontAlgn="ctr">
                        <a:lnSpc>
                          <a:spcPts val="960"/>
                        </a:lnSpc>
                      </a:pPr>
                      <a:r>
                        <a:rPr lang="en-ZA" sz="1000" b="1" i="0" u="none" strike="noStrike" dirty="0" smtClean="0">
                          <a:solidFill>
                            <a:schemeClr val="tx1"/>
                          </a:solidFill>
                          <a:latin typeface="Arial" panose="020B0604020202020204" pitchFamily="34" charset="0"/>
                          <a:cs typeface="Arial" panose="020B0604020202020204" pitchFamily="34" charset="0"/>
                        </a:rPr>
                        <a:t>No</a:t>
                      </a:r>
                      <a:r>
                        <a:rPr lang="en-ZA" sz="1000" b="1" i="0" u="none" strike="noStrike" baseline="0" dirty="0" smtClean="0">
                          <a:solidFill>
                            <a:schemeClr val="tx1"/>
                          </a:solidFill>
                          <a:latin typeface="Arial" panose="020B0604020202020204" pitchFamily="34" charset="0"/>
                          <a:cs typeface="Arial" panose="020B0604020202020204" pitchFamily="34" charset="0"/>
                        </a:rPr>
                        <a:t> findings</a:t>
                      </a: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1000" b="1" i="0" u="none" strike="noStrike" dirty="0" smtClean="0">
                          <a:solidFill>
                            <a:schemeClr val="tx1"/>
                          </a:solidFill>
                          <a:latin typeface="Arial" panose="020B0604020202020204" pitchFamily="34" charset="0"/>
                          <a:cs typeface="Arial" panose="020B0604020202020204" pitchFamily="34" charset="0"/>
                        </a:rPr>
                        <a:t>New finding</a:t>
                      </a: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9F"/>
                    </a:solidFill>
                  </a:tcPr>
                </a:tc>
                <a:tc>
                  <a:txBody>
                    <a:bodyPr/>
                    <a:lstStyle/>
                    <a:p>
                      <a:pPr marL="0" marR="0" indent="0" algn="ctr" defTabSz="914400" rtl="0" eaLnBrk="1" fontAlgn="ctr" latinLnBrk="0" hangingPunct="1">
                        <a:lnSpc>
                          <a:spcPts val="960"/>
                        </a:lnSpc>
                        <a:spcBef>
                          <a:spcPts val="0"/>
                        </a:spcBef>
                        <a:spcAft>
                          <a:spcPts val="0"/>
                        </a:spcAft>
                        <a:buClrTx/>
                        <a:buSzTx/>
                        <a:buFontTx/>
                        <a:buNone/>
                        <a:tabLst/>
                        <a:defRPr/>
                      </a:pPr>
                      <a:r>
                        <a:rPr lang="en-ZA" sz="1000" b="1" kern="1200" dirty="0" smtClean="0">
                          <a:solidFill>
                            <a:schemeClr val="tx1"/>
                          </a:solidFill>
                          <a:effectLst/>
                          <a:latin typeface="Arial" panose="020B0604020202020204" pitchFamily="34" charset="0"/>
                          <a:ea typeface="+mn-ea"/>
                          <a:cs typeface="Arial" panose="020B0604020202020204" pitchFamily="34" charset="0"/>
                        </a:rPr>
                        <a:t>Finding in</a:t>
                      </a:r>
                      <a:r>
                        <a:rPr lang="en-ZA" sz="1000" b="1" kern="1200" baseline="0" dirty="0" smtClean="0">
                          <a:solidFill>
                            <a:schemeClr val="tx1"/>
                          </a:solidFill>
                          <a:effectLst/>
                          <a:latin typeface="Arial" panose="020B0604020202020204" pitchFamily="34" charset="0"/>
                          <a:ea typeface="+mn-ea"/>
                          <a:cs typeface="Arial" panose="020B0604020202020204" pitchFamily="34" charset="0"/>
                        </a:rPr>
                        <a:t> the current  year not  </a:t>
                      </a:r>
                      <a:r>
                        <a:rPr lang="en-ZA" sz="1000" b="1" kern="1200" dirty="0" smtClean="0">
                          <a:solidFill>
                            <a:schemeClr val="tx1"/>
                          </a:solidFill>
                          <a:effectLst/>
                          <a:latin typeface="Arial" panose="020B0604020202020204" pitchFamily="34" charset="0"/>
                          <a:ea typeface="+mn-ea"/>
                          <a:cs typeface="Arial" panose="020B0604020202020204" pitchFamily="34" charset="0"/>
                        </a:rPr>
                        <a:t>a focus in the prior year</a:t>
                      </a:r>
                      <a:endParaRPr lang="en-ZA" sz="1000" b="1" i="0" u="none" strike="noStrike" dirty="0" smtClean="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lnSpc>
                          <a:spcPts val="960"/>
                        </a:lnSpc>
                      </a:pPr>
                      <a:r>
                        <a:rPr lang="en-ZA" sz="1000" b="1" i="0" u="none" strike="noStrike" dirty="0" smtClean="0">
                          <a:solidFill>
                            <a:schemeClr val="tx1"/>
                          </a:solidFill>
                          <a:latin typeface="Arial" panose="020B0604020202020204" pitchFamily="34" charset="0"/>
                          <a:cs typeface="Arial" panose="020B0604020202020204" pitchFamily="34" charset="0"/>
                        </a:rPr>
                        <a:t>Repeat finding</a:t>
                      </a: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c>
                  <a:txBody>
                    <a:bodyPr/>
                    <a:lstStyle/>
                    <a:p>
                      <a:pPr marL="0" marR="0" indent="0" algn="ctr" defTabSz="914400" rtl="0" eaLnBrk="1" fontAlgn="ctr" latinLnBrk="0" hangingPunct="1">
                        <a:lnSpc>
                          <a:spcPts val="960"/>
                        </a:lnSpc>
                        <a:spcBef>
                          <a:spcPts val="0"/>
                        </a:spcBef>
                        <a:spcAft>
                          <a:spcPts val="0"/>
                        </a:spcAft>
                        <a:buClrTx/>
                        <a:buSzTx/>
                        <a:buFontTx/>
                        <a:buNone/>
                        <a:tabLst/>
                        <a:defRPr/>
                      </a:pPr>
                      <a:r>
                        <a:rPr lang="en-ZA" sz="1000" b="1" i="0" u="none" strike="noStrike" baseline="0" dirty="0" smtClean="0">
                          <a:solidFill>
                            <a:schemeClr val="tx1"/>
                          </a:solidFill>
                          <a:latin typeface="Arial" panose="020B0604020202020204" pitchFamily="34" charset="0"/>
                          <a:cs typeface="Arial" panose="020B0604020202020204" pitchFamily="34" charset="0"/>
                        </a:rPr>
                        <a:t>Action plan not prepared</a:t>
                      </a:r>
                      <a:endParaRPr lang="en-ZA" sz="1000" b="1" i="0" u="none" strike="noStrike" dirty="0" smtClean="0">
                        <a:solidFill>
                          <a:schemeClr val="tx1"/>
                        </a:solidFill>
                        <a:latin typeface="Arial" panose="020B0604020202020204" pitchFamily="34" charset="0"/>
                        <a:cs typeface="Arial" panose="020B0604020202020204" pitchFamily="34" charset="0"/>
                      </a:endParaRPr>
                    </a:p>
                    <a:p>
                      <a:pPr algn="ctr" fontAlgn="ctr">
                        <a:lnSpc>
                          <a:spcPts val="960"/>
                        </a:lnSpc>
                      </a:pP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ctr">
                        <a:lnSpc>
                          <a:spcPts val="960"/>
                        </a:lnSpc>
                      </a:pPr>
                      <a:r>
                        <a:rPr lang="en-ZA" sz="1000" b="1" i="0" u="none" strike="noStrike" dirty="0" smtClean="0">
                          <a:solidFill>
                            <a:schemeClr val="tx1"/>
                          </a:solidFill>
                          <a:latin typeface="Arial" panose="020B0604020202020204" pitchFamily="34" charset="0"/>
                          <a:cs typeface="Arial" panose="020B0604020202020204" pitchFamily="34" charset="0"/>
                        </a:rPr>
                        <a:t>Policies</a:t>
                      </a:r>
                      <a:r>
                        <a:rPr lang="en-ZA" sz="1000" b="1" i="0" u="none" strike="noStrike" baseline="0" dirty="0" smtClean="0">
                          <a:solidFill>
                            <a:schemeClr val="tx1"/>
                          </a:solidFill>
                          <a:latin typeface="Arial" panose="020B0604020202020204" pitchFamily="34" charset="0"/>
                          <a:cs typeface="Arial" panose="020B0604020202020204" pitchFamily="34" charset="0"/>
                        </a:rPr>
                        <a:t> not in place</a:t>
                      </a: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9BDE"/>
                    </a:solidFill>
                  </a:tcPr>
                </a:tc>
              </a:tr>
            </a:tbl>
          </a:graphicData>
        </a:graphic>
      </p:graphicFrame>
      <p:graphicFrame>
        <p:nvGraphicFramePr>
          <p:cNvPr id="15" name="Chart 14"/>
          <p:cNvGraphicFramePr/>
          <p:nvPr>
            <p:extLst>
              <p:ext uri="{D42A27DB-BD31-4B8C-83A1-F6EECF244321}">
                <p14:modId xmlns:p14="http://schemas.microsoft.com/office/powerpoint/2010/main" xmlns="" val="778456299"/>
              </p:ext>
            </p:extLst>
          </p:nvPr>
        </p:nvGraphicFramePr>
        <p:xfrm>
          <a:off x="468313" y="927009"/>
          <a:ext cx="7467600" cy="5486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82025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24</a:t>
            </a:fld>
            <a:endParaRPr lang="en-US" dirty="0">
              <a:solidFill>
                <a:schemeClr val="bg1"/>
              </a:solidFill>
            </a:endParaRPr>
          </a:p>
        </p:txBody>
      </p:sp>
      <p:sp>
        <p:nvSpPr>
          <p:cNvPr id="18" name="Title 1"/>
          <p:cNvSpPr txBox="1">
            <a:spLocks/>
          </p:cNvSpPr>
          <p:nvPr/>
        </p:nvSpPr>
        <p:spPr>
          <a:xfrm>
            <a:off x="48381" y="-17452"/>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anose="020B0606020202030204" pitchFamily="34" charset="0"/>
                <a:cs typeface="Arial"/>
              </a:rPr>
              <a:t>Management of healthcare </a:t>
            </a:r>
            <a:r>
              <a:rPr lang="en-ZA" sz="2400" b="1" dirty="0" smtClean="0">
                <a:solidFill>
                  <a:schemeClr val="tx1">
                    <a:lumMod val="50000"/>
                    <a:lumOff val="50000"/>
                  </a:schemeClr>
                </a:solidFill>
                <a:latin typeface="Arial Narrow" panose="020B0606020202030204" pitchFamily="34" charset="0"/>
                <a:cs typeface="Arial"/>
              </a:rPr>
              <a:t>waste – </a:t>
            </a:r>
            <a:r>
              <a:rPr lang="en-ZA" sz="2400" b="1" dirty="0">
                <a:solidFill>
                  <a:schemeClr val="tx1">
                    <a:lumMod val="50000"/>
                    <a:lumOff val="50000"/>
                  </a:schemeClr>
                </a:solidFill>
                <a:latin typeface="Arial Narrow" pitchFamily="34" charset="0"/>
                <a:cs typeface="Arial"/>
              </a:rPr>
              <a:t>Procurement and Contract management </a:t>
            </a: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4" name="Table 13"/>
          <p:cNvGraphicFramePr>
            <a:graphicFrameLocks noGrp="1"/>
          </p:cNvGraphicFramePr>
          <p:nvPr>
            <p:extLst>
              <p:ext uri="{D42A27DB-BD31-4B8C-83A1-F6EECF244321}">
                <p14:modId xmlns:p14="http://schemas.microsoft.com/office/powerpoint/2010/main" xmlns="" val="1001095178"/>
              </p:ext>
            </p:extLst>
          </p:nvPr>
        </p:nvGraphicFramePr>
        <p:xfrm>
          <a:off x="544513" y="6479298"/>
          <a:ext cx="7086597" cy="799682"/>
        </p:xfrm>
        <a:graphic>
          <a:graphicData uri="http://schemas.openxmlformats.org/drawingml/2006/table">
            <a:tbl>
              <a:tblPr/>
              <a:tblGrid>
                <a:gridCol w="1963757"/>
                <a:gridCol w="1622233"/>
                <a:gridCol w="1622233"/>
                <a:gridCol w="1878374"/>
              </a:tblGrid>
              <a:tr h="799682">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No</a:t>
                      </a:r>
                      <a:r>
                        <a:rPr lang="en-ZA" sz="1200" b="1" i="0" u="none" strike="noStrike" baseline="0" dirty="0" smtClean="0">
                          <a:solidFill>
                            <a:schemeClr val="tx1"/>
                          </a:solidFill>
                          <a:latin typeface="Arial" panose="020B0604020202020204" pitchFamily="34" charset="0"/>
                          <a:cs typeface="Arial" panose="020B0604020202020204" pitchFamily="34" charset="0"/>
                        </a:rPr>
                        <a:t> findings</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New finding</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9F"/>
                    </a:solidFill>
                  </a:tcPr>
                </a:tc>
                <a:tc>
                  <a:txBody>
                    <a:bodyPr/>
                    <a:lstStyle/>
                    <a:p>
                      <a:pPr marL="0" marR="0" indent="0" algn="ctr" defTabSz="914400" rtl="0" eaLnBrk="1" fontAlgn="ctr" latinLnBrk="0" hangingPunct="1">
                        <a:lnSpc>
                          <a:spcPts val="96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Finding in</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the current  year not  </a:t>
                      </a:r>
                      <a:r>
                        <a:rPr lang="en-ZA" sz="1200" b="1" kern="1200" dirty="0" smtClean="0">
                          <a:solidFill>
                            <a:schemeClr val="tx1"/>
                          </a:solidFill>
                          <a:effectLst/>
                          <a:latin typeface="Arial" panose="020B0604020202020204" pitchFamily="34" charset="0"/>
                          <a:ea typeface="+mn-ea"/>
                          <a:cs typeface="Arial" panose="020B0604020202020204" pitchFamily="34" charset="0"/>
                        </a:rPr>
                        <a:t>a focus in the prior year</a:t>
                      </a:r>
                      <a:endParaRPr lang="en-ZA" sz="1200" b="1" i="0" u="none" strike="noStrike" dirty="0" smtClean="0">
                        <a:solidFill>
                          <a:schemeClr val="tx1"/>
                        </a:solidFill>
                        <a:latin typeface="Arial" panose="020B0604020202020204" pitchFamily="34" charset="0"/>
                        <a:cs typeface="Arial" panose="020B0604020202020204" pitchFamily="34" charset="0"/>
                      </a:endParaRPr>
                    </a:p>
                    <a:p>
                      <a:pPr algn="ctr" fontAlgn="ctr">
                        <a:lnSpc>
                          <a:spcPts val="960"/>
                        </a:lnSpc>
                      </a:pP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Repeat finding</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r>
            </a:tbl>
          </a:graphicData>
        </a:graphic>
      </p:graphicFrame>
      <p:graphicFrame>
        <p:nvGraphicFramePr>
          <p:cNvPr id="15" name="Chart 14"/>
          <p:cNvGraphicFramePr/>
          <p:nvPr>
            <p:extLst>
              <p:ext uri="{D42A27DB-BD31-4B8C-83A1-F6EECF244321}">
                <p14:modId xmlns:p14="http://schemas.microsoft.com/office/powerpoint/2010/main" xmlns="" val="1729645008"/>
              </p:ext>
            </p:extLst>
          </p:nvPr>
        </p:nvGraphicFramePr>
        <p:xfrm>
          <a:off x="315912" y="1042725"/>
          <a:ext cx="7696200" cy="5101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757743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0"/>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25</a:t>
            </a:fld>
            <a:endParaRPr lang="en-US" dirty="0">
              <a:solidFill>
                <a:schemeClr val="bg1"/>
              </a:solidFill>
            </a:endParaRPr>
          </a:p>
        </p:txBody>
      </p:sp>
      <p:sp>
        <p:nvSpPr>
          <p:cNvPr id="18" name="Title 1"/>
          <p:cNvSpPr txBox="1">
            <a:spLocks/>
          </p:cNvSpPr>
          <p:nvPr/>
        </p:nvSpPr>
        <p:spPr>
          <a:xfrm>
            <a:off x="99786" y="2440"/>
            <a:ext cx="8365402" cy="770790"/>
          </a:xfrm>
          <a:prstGeom prst="rect">
            <a:avLst/>
          </a:prstGeom>
        </p:spPr>
        <p:txBody>
          <a:bodyPr vert="horz" lIns="159384" tIns="119539" rIns="0" bIns="0" rtlCol="0" anchor="t" anchorCtr="0">
            <a:noAutofit/>
          </a:bodyPr>
          <a:lstStyle/>
          <a:p>
            <a:r>
              <a:rPr lang="en-ZA" sz="2400" b="1" dirty="0">
                <a:solidFill>
                  <a:schemeClr val="tx1">
                    <a:lumMod val="50000"/>
                    <a:lumOff val="50000"/>
                  </a:schemeClr>
                </a:solidFill>
                <a:latin typeface="Arial Narrow" panose="020B0606020202030204" pitchFamily="34" charset="0"/>
                <a:cs typeface="Arial"/>
              </a:rPr>
              <a:t>Management of healthcare waste - </a:t>
            </a:r>
            <a:r>
              <a:rPr lang="en-ZA" sz="2400" b="1" dirty="0">
                <a:solidFill>
                  <a:schemeClr val="bg1">
                    <a:lumMod val="50000"/>
                  </a:schemeClr>
                </a:solidFill>
                <a:latin typeface="Arial Narrow" panose="020B0606020202030204" pitchFamily="34" charset="0"/>
                <a:cs typeface="Arial" panose="020B0604020202020204" pitchFamily="34" charset="0"/>
              </a:rPr>
              <a:t>Compliance with NEMA and NEMWA</a:t>
            </a:r>
          </a:p>
          <a:p>
            <a:pPr algn="ctr">
              <a:spcBef>
                <a:spcPct val="0"/>
              </a:spcBef>
              <a:spcAft>
                <a:spcPts val="1080"/>
              </a:spcAft>
            </a:pPr>
            <a:r>
              <a:rPr lang="en-ZA" sz="2400" b="1" dirty="0">
                <a:solidFill>
                  <a:schemeClr val="tx1">
                    <a:lumMod val="50000"/>
                    <a:lumOff val="50000"/>
                  </a:schemeClr>
                </a:solidFill>
                <a:latin typeface="Arial Narrow" pitchFamily="34" charset="0"/>
                <a:cs typeface="Arial"/>
              </a:rPr>
              <a:t> </a:t>
            </a: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2" name="Chart 11"/>
          <p:cNvGraphicFramePr/>
          <p:nvPr>
            <p:extLst>
              <p:ext uri="{D42A27DB-BD31-4B8C-83A1-F6EECF244321}">
                <p14:modId xmlns:p14="http://schemas.microsoft.com/office/powerpoint/2010/main" xmlns="" val="1506906179"/>
              </p:ext>
            </p:extLst>
          </p:nvPr>
        </p:nvGraphicFramePr>
        <p:xfrm>
          <a:off x="392112" y="881784"/>
          <a:ext cx="7543800" cy="55317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558741799"/>
              </p:ext>
            </p:extLst>
          </p:nvPr>
        </p:nvGraphicFramePr>
        <p:xfrm>
          <a:off x="544513" y="6479298"/>
          <a:ext cx="7086597" cy="799682"/>
        </p:xfrm>
        <a:graphic>
          <a:graphicData uri="http://schemas.openxmlformats.org/drawingml/2006/table">
            <a:tbl>
              <a:tblPr/>
              <a:tblGrid>
                <a:gridCol w="1963757"/>
                <a:gridCol w="1622233"/>
                <a:gridCol w="1622233"/>
                <a:gridCol w="1878374"/>
              </a:tblGrid>
              <a:tr h="799682">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No</a:t>
                      </a:r>
                      <a:r>
                        <a:rPr lang="en-ZA" sz="1200" b="1" i="0" u="none" strike="noStrike" baseline="0" dirty="0" smtClean="0">
                          <a:solidFill>
                            <a:schemeClr val="tx1"/>
                          </a:solidFill>
                          <a:latin typeface="Arial" panose="020B0604020202020204" pitchFamily="34" charset="0"/>
                          <a:cs typeface="Arial" panose="020B0604020202020204" pitchFamily="34" charset="0"/>
                        </a:rPr>
                        <a:t> findings</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New finding</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9F"/>
                    </a:solidFill>
                  </a:tcPr>
                </a:tc>
                <a:tc>
                  <a:txBody>
                    <a:bodyPr/>
                    <a:lstStyle/>
                    <a:p>
                      <a:pPr marL="0" marR="0" indent="0" algn="ctr" defTabSz="914400" rtl="0" eaLnBrk="1" fontAlgn="ctr" latinLnBrk="0" hangingPunct="1">
                        <a:lnSpc>
                          <a:spcPts val="96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Finding in</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the current  year not  </a:t>
                      </a:r>
                      <a:r>
                        <a:rPr lang="en-ZA" sz="1200" b="1" kern="1200" dirty="0" smtClean="0">
                          <a:solidFill>
                            <a:schemeClr val="tx1"/>
                          </a:solidFill>
                          <a:effectLst/>
                          <a:latin typeface="Arial" panose="020B0604020202020204" pitchFamily="34" charset="0"/>
                          <a:ea typeface="+mn-ea"/>
                          <a:cs typeface="Arial" panose="020B0604020202020204" pitchFamily="34" charset="0"/>
                        </a:rPr>
                        <a:t>a focus in the prior year</a:t>
                      </a:r>
                      <a:endParaRPr lang="en-ZA" sz="1200" b="1" i="0" u="none" strike="noStrike" dirty="0" smtClean="0">
                        <a:solidFill>
                          <a:schemeClr val="tx1"/>
                        </a:solidFill>
                        <a:latin typeface="Arial" panose="020B0604020202020204" pitchFamily="34" charset="0"/>
                        <a:cs typeface="Arial" panose="020B0604020202020204" pitchFamily="34" charset="0"/>
                      </a:endParaRPr>
                    </a:p>
                    <a:p>
                      <a:pPr algn="ctr" fontAlgn="ctr">
                        <a:lnSpc>
                          <a:spcPts val="960"/>
                        </a:lnSpc>
                      </a:pP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Repeat finding</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r>
            </a:tbl>
          </a:graphicData>
        </a:graphic>
      </p:graphicFrame>
    </p:spTree>
    <p:extLst>
      <p:ext uri="{BB962C8B-B14F-4D97-AF65-F5344CB8AC3E}">
        <p14:creationId xmlns:p14="http://schemas.microsoft.com/office/powerpoint/2010/main" xmlns="" val="2165403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406" y="-18678"/>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4"/>
            <a:ext cx="1795750" cy="1092157"/>
          </a:xfrm>
          <a:prstGeom prst="rect">
            <a:avLst/>
          </a:prstGeom>
        </p:spPr>
      </p:pic>
      <p:sp>
        <p:nvSpPr>
          <p:cNvPr id="18" name="Rectangle 17"/>
          <p:cNvSpPr/>
          <p:nvPr/>
        </p:nvSpPr>
        <p:spPr>
          <a:xfrm>
            <a:off x="9223485" y="1838341"/>
            <a:ext cx="594832" cy="830894"/>
          </a:xfrm>
          <a:prstGeom prst="rect">
            <a:avLst/>
          </a:prstGeom>
        </p:spPr>
        <p:txBody>
          <a:bodyPr wrap="none" lIns="91339" tIns="45669" rIns="91339" bIns="45669">
            <a:spAutoFit/>
          </a:bodyPr>
          <a:lstStyle/>
          <a:p>
            <a:pPr algn="ctr"/>
            <a:r>
              <a:rPr lang="en-US" sz="4800" dirty="0" smtClean="0">
                <a:solidFill>
                  <a:schemeClr val="bg1"/>
                </a:solidFill>
                <a:latin typeface="Arial Black"/>
                <a:cs typeface="Arial Black"/>
              </a:rPr>
              <a:t>5</a:t>
            </a:r>
            <a:endParaRPr lang="en-US" sz="4800" dirty="0">
              <a:solidFill>
                <a:schemeClr val="bg1"/>
              </a:solidFill>
              <a:latin typeface="Arial Black"/>
              <a:cs typeface="Arial Black"/>
            </a:endParaRPr>
          </a:p>
        </p:txBody>
      </p:sp>
      <p:sp>
        <p:nvSpPr>
          <p:cNvPr id="22" name="Rectangle 21"/>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smtClean="0">
                <a:latin typeface="Arial Black"/>
                <a:cs typeface="Arial Black"/>
              </a:rPr>
              <a:t>5</a:t>
            </a:r>
            <a:endParaRPr lang="en-US" dirty="0">
              <a:latin typeface="Arial Black"/>
              <a:cs typeface="Arial Black"/>
            </a:endParaRPr>
          </a:p>
        </p:txBody>
      </p:sp>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26</a:t>
            </a:fld>
            <a:endParaRPr lang="en-US" dirty="0">
              <a:solidFill>
                <a:schemeClr val="bg1"/>
              </a:solidFill>
            </a:endParaRPr>
          </a:p>
        </p:txBody>
      </p:sp>
      <p:sp>
        <p:nvSpPr>
          <p:cNvPr id="13" name="TextBox 12"/>
          <p:cNvSpPr txBox="1"/>
          <p:nvPr/>
        </p:nvSpPr>
        <p:spPr>
          <a:xfrm>
            <a:off x="2054364" y="2920268"/>
            <a:ext cx="5383381" cy="538506"/>
          </a:xfrm>
          <a:prstGeom prst="rect">
            <a:avLst/>
          </a:prstGeom>
          <a:noFill/>
        </p:spPr>
        <p:txBody>
          <a:bodyPr wrap="square" lIns="91339" tIns="45669" rIns="91339" bIns="45669" rtlCol="0" anchor="ctr">
            <a:spAutoFit/>
          </a:bodyPr>
          <a:lstStyle/>
          <a:p>
            <a:pPr algn="ctr"/>
            <a:r>
              <a:rPr lang="en-US" sz="2900" b="1" dirty="0">
                <a:solidFill>
                  <a:schemeClr val="bg1"/>
                </a:solidFill>
              </a:rPr>
              <a:t>Health Sector audit outcomes</a:t>
            </a:r>
          </a:p>
        </p:txBody>
      </p:sp>
      <p:sp>
        <p:nvSpPr>
          <p:cNvPr id="11" name="TextBox 10"/>
          <p:cNvSpPr txBox="1"/>
          <p:nvPr/>
        </p:nvSpPr>
        <p:spPr>
          <a:xfrm>
            <a:off x="8365401" y="457959"/>
            <a:ext cx="2294278" cy="584753"/>
          </a:xfrm>
          <a:prstGeom prst="rect">
            <a:avLst/>
          </a:prstGeom>
          <a:noFill/>
        </p:spPr>
        <p:txBody>
          <a:bodyPr wrap="square" lIns="91339" tIns="45669" rIns="91339" bIns="45669"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2" name="Rectangle 11"/>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84" tIns="50643" rIns="101284" bIns="50643" rtlCol="0" anchor="ctr"/>
          <a:lstStyle/>
          <a:p>
            <a:pPr algn="ctr"/>
            <a:endParaRPr lang="en-ZA" dirty="0"/>
          </a:p>
        </p:txBody>
      </p:sp>
    </p:spTree>
    <p:extLst>
      <p:ext uri="{BB962C8B-B14F-4D97-AF65-F5344CB8AC3E}">
        <p14:creationId xmlns:p14="http://schemas.microsoft.com/office/powerpoint/2010/main" xmlns="" val="879785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27</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a:solidFill>
                  <a:schemeClr val="tx1">
                    <a:lumMod val="50000"/>
                    <a:lumOff val="50000"/>
                  </a:schemeClr>
                </a:solidFill>
                <a:latin typeface="Arial Narrow" panose="020B0606020202030204" pitchFamily="34" charset="0"/>
                <a:cs typeface="Arial"/>
              </a:rPr>
              <a:t>Overall audit outcomes for health sector</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21" name="Rectangle 20"/>
          <p:cNvSpPr/>
          <p:nvPr/>
        </p:nvSpPr>
        <p:spPr>
          <a:xfrm>
            <a:off x="8827535" y="2115882"/>
            <a:ext cx="1579573" cy="3777860"/>
          </a:xfrm>
          <a:prstGeom prst="rect">
            <a:avLst/>
          </a:prstGeom>
        </p:spPr>
        <p:txBody>
          <a:bodyPr wrap="square" lIns="91344" tIns="45672" rIns="91344" bIns="45672" anchor="t">
            <a:spAutoFit/>
          </a:bodyPr>
          <a:lstStyle/>
          <a:p>
            <a:pPr>
              <a:lnSpc>
                <a:spcPct val="150000"/>
              </a:lnSpc>
              <a:spcAft>
                <a:spcPts val="600"/>
              </a:spcAft>
            </a:pPr>
            <a:r>
              <a:rPr lang="en-US" sz="1300" b="1" dirty="0">
                <a:solidFill>
                  <a:schemeClr val="bg1"/>
                </a:solidFill>
              </a:rPr>
              <a:t>Unqualified with </a:t>
            </a:r>
            <a:br>
              <a:rPr lang="en-US" sz="1300" b="1" dirty="0">
                <a:solidFill>
                  <a:schemeClr val="bg1"/>
                </a:solidFill>
              </a:rPr>
            </a:br>
            <a:r>
              <a:rPr lang="en-US" sz="1300" b="1" dirty="0">
                <a:solidFill>
                  <a:schemeClr val="bg1"/>
                </a:solidFill>
              </a:rPr>
              <a:t>no findings</a:t>
            </a:r>
          </a:p>
          <a:p>
            <a:pPr>
              <a:lnSpc>
                <a:spcPct val="150000"/>
              </a:lnSpc>
              <a:spcAft>
                <a:spcPts val="600"/>
              </a:spcAft>
            </a:pPr>
            <a:r>
              <a:rPr lang="en-US" sz="1300" b="1" dirty="0">
                <a:solidFill>
                  <a:schemeClr val="bg1"/>
                </a:solidFill>
              </a:rPr>
              <a:t>Unqualified with findings</a:t>
            </a:r>
          </a:p>
          <a:p>
            <a:pPr>
              <a:lnSpc>
                <a:spcPct val="150000"/>
              </a:lnSpc>
              <a:spcAft>
                <a:spcPts val="600"/>
              </a:spcAft>
            </a:pPr>
            <a:r>
              <a:rPr lang="en-US" sz="1300" b="1" dirty="0">
                <a:solidFill>
                  <a:schemeClr val="bg1"/>
                </a:solidFill>
              </a:rPr>
              <a:t>Qualified with findings</a:t>
            </a:r>
          </a:p>
          <a:p>
            <a:pPr>
              <a:lnSpc>
                <a:spcPct val="150000"/>
              </a:lnSpc>
              <a:spcAft>
                <a:spcPts val="600"/>
              </a:spcAft>
            </a:pPr>
            <a:r>
              <a:rPr lang="en-US" sz="1300" b="1" dirty="0">
                <a:solidFill>
                  <a:schemeClr val="bg1"/>
                </a:solidFill>
              </a:rPr>
              <a:t>Adverse with   findings</a:t>
            </a:r>
          </a:p>
          <a:p>
            <a:pPr>
              <a:lnSpc>
                <a:spcPct val="150000"/>
              </a:lnSpc>
              <a:spcAft>
                <a:spcPts val="600"/>
              </a:spcAft>
            </a:pPr>
            <a:r>
              <a:rPr lang="en-US" sz="1300" b="1" dirty="0">
                <a:solidFill>
                  <a:schemeClr val="bg1"/>
                </a:solidFill>
              </a:rPr>
              <a:t>Disclaimed with findings</a:t>
            </a:r>
          </a:p>
          <a:p>
            <a:pPr>
              <a:lnSpc>
                <a:spcPct val="150000"/>
              </a:lnSpc>
              <a:spcAft>
                <a:spcPts val="600"/>
              </a:spcAft>
            </a:pPr>
            <a:r>
              <a:rPr lang="en-US" sz="1300" b="1" dirty="0">
                <a:solidFill>
                  <a:schemeClr val="bg1"/>
                </a:solidFill>
              </a:rPr>
              <a:t>Audits outstanding</a:t>
            </a:r>
          </a:p>
        </p:txBody>
      </p:sp>
      <p:sp>
        <p:nvSpPr>
          <p:cNvPr id="22" name="Rectangle 21"/>
          <p:cNvSpPr/>
          <p:nvPr/>
        </p:nvSpPr>
        <p:spPr>
          <a:xfrm>
            <a:off x="8617982" y="2886869"/>
            <a:ext cx="209550" cy="209550"/>
          </a:xfrm>
          <a:prstGeom prst="rect">
            <a:avLst/>
          </a:prstGeom>
          <a:solidFill>
            <a:srgbClr val="FE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3" name="Rectangle 22"/>
          <p:cNvSpPr/>
          <p:nvPr/>
        </p:nvSpPr>
        <p:spPr>
          <a:xfrm>
            <a:off x="8617982" y="3496469"/>
            <a:ext cx="209550" cy="209550"/>
          </a:xfrm>
          <a:prstGeom prst="rect">
            <a:avLst/>
          </a:prstGeom>
          <a:solidFill>
            <a:srgbClr val="59278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4" name="Rectangle 23"/>
          <p:cNvSpPr/>
          <p:nvPr/>
        </p:nvSpPr>
        <p:spPr>
          <a:xfrm>
            <a:off x="8617982" y="4772819"/>
            <a:ext cx="209550" cy="209550"/>
          </a:xfrm>
          <a:prstGeom prst="rect">
            <a:avLst/>
          </a:prstGeom>
          <a:solidFill>
            <a:srgbClr val="E0001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5" name="Rectangle 24"/>
          <p:cNvSpPr/>
          <p:nvPr/>
        </p:nvSpPr>
        <p:spPr>
          <a:xfrm>
            <a:off x="8617982" y="2277269"/>
            <a:ext cx="209550" cy="209550"/>
          </a:xfrm>
          <a:prstGeom prst="rect">
            <a:avLst/>
          </a:prstGeom>
          <a:solidFill>
            <a:srgbClr val="29A5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6" name="Rectangle 25"/>
          <p:cNvSpPr/>
          <p:nvPr/>
        </p:nvSpPr>
        <p:spPr>
          <a:xfrm>
            <a:off x="8617982" y="5382418"/>
            <a:ext cx="209550" cy="209550"/>
          </a:xfrm>
          <a:prstGeom prst="rect">
            <a:avLst/>
          </a:prstGeom>
          <a:solidFill>
            <a:srgbClr val="0D70B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7" name="Rectangle 26"/>
          <p:cNvSpPr/>
          <p:nvPr/>
        </p:nvSpPr>
        <p:spPr>
          <a:xfrm>
            <a:off x="8617982" y="4182269"/>
            <a:ext cx="209550" cy="209550"/>
          </a:xfrm>
          <a:prstGeom prst="rect">
            <a:avLst/>
          </a:prstGeom>
          <a:solidFill>
            <a:srgbClr val="CE3F9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graphicFrame>
        <p:nvGraphicFramePr>
          <p:cNvPr id="19" name="Chart 18"/>
          <p:cNvGraphicFramePr/>
          <p:nvPr>
            <p:extLst>
              <p:ext uri="{D42A27DB-BD31-4B8C-83A1-F6EECF244321}">
                <p14:modId xmlns:p14="http://schemas.microsoft.com/office/powerpoint/2010/main" xmlns="" val="588041414"/>
              </p:ext>
            </p:extLst>
          </p:nvPr>
        </p:nvGraphicFramePr>
        <p:xfrm>
          <a:off x="239712" y="753345"/>
          <a:ext cx="7667404" cy="5744877"/>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315919" y="6611504"/>
            <a:ext cx="1552635" cy="307680"/>
          </a:xfrm>
          <a:prstGeom prst="rect">
            <a:avLst/>
          </a:prstGeom>
          <a:noFill/>
        </p:spPr>
        <p:txBody>
          <a:bodyPr wrap="square" lIns="91344" tIns="45672" rIns="91344" bIns="45672" rtlCol="0">
            <a:spAutoFit/>
          </a:bodyPr>
          <a:lstStyle/>
          <a:p>
            <a:pPr algn="ctr"/>
            <a:r>
              <a:rPr lang="en-ZA" sz="1400" b="1" dirty="0">
                <a:latin typeface="Arial Narrow" panose="020B0606020202030204" pitchFamily="34" charset="0"/>
              </a:rPr>
              <a:t>10 Auditees</a:t>
            </a:r>
          </a:p>
        </p:txBody>
      </p:sp>
      <p:sp>
        <p:nvSpPr>
          <p:cNvPr id="29" name="TextBox 28"/>
          <p:cNvSpPr txBox="1"/>
          <p:nvPr/>
        </p:nvSpPr>
        <p:spPr>
          <a:xfrm>
            <a:off x="1853755" y="6611505"/>
            <a:ext cx="1552635" cy="307680"/>
          </a:xfrm>
          <a:prstGeom prst="rect">
            <a:avLst/>
          </a:prstGeom>
          <a:noFill/>
        </p:spPr>
        <p:txBody>
          <a:bodyPr wrap="square" lIns="91344" tIns="45672" rIns="91344" bIns="45672" rtlCol="0">
            <a:spAutoFit/>
          </a:bodyPr>
          <a:lstStyle/>
          <a:p>
            <a:pPr algn="ctr"/>
            <a:r>
              <a:rPr lang="en-ZA" sz="1400" b="1" dirty="0">
                <a:latin typeface="Arial Narrow" panose="020B0606020202030204" pitchFamily="34" charset="0"/>
              </a:rPr>
              <a:t>10 Auditees</a:t>
            </a:r>
          </a:p>
        </p:txBody>
      </p:sp>
      <p:sp>
        <p:nvSpPr>
          <p:cNvPr id="30" name="TextBox 29"/>
          <p:cNvSpPr txBox="1"/>
          <p:nvPr/>
        </p:nvSpPr>
        <p:spPr>
          <a:xfrm>
            <a:off x="3406390" y="6633816"/>
            <a:ext cx="1552635" cy="307680"/>
          </a:xfrm>
          <a:prstGeom prst="rect">
            <a:avLst/>
          </a:prstGeom>
          <a:noFill/>
        </p:spPr>
        <p:txBody>
          <a:bodyPr wrap="square" lIns="91344" tIns="45672" rIns="91344" bIns="45672" rtlCol="0">
            <a:spAutoFit/>
          </a:bodyPr>
          <a:lstStyle/>
          <a:p>
            <a:pPr algn="ctr"/>
            <a:r>
              <a:rPr lang="en-ZA" sz="1400" b="1" dirty="0">
                <a:latin typeface="Arial Narrow" panose="020B0606020202030204" pitchFamily="34" charset="0"/>
              </a:rPr>
              <a:t>10 Auditees</a:t>
            </a:r>
          </a:p>
        </p:txBody>
      </p:sp>
      <p:sp>
        <p:nvSpPr>
          <p:cNvPr id="31" name="TextBox 30"/>
          <p:cNvSpPr txBox="1"/>
          <p:nvPr/>
        </p:nvSpPr>
        <p:spPr>
          <a:xfrm>
            <a:off x="4783084" y="6630740"/>
            <a:ext cx="1552635" cy="307680"/>
          </a:xfrm>
          <a:prstGeom prst="rect">
            <a:avLst/>
          </a:prstGeom>
          <a:noFill/>
        </p:spPr>
        <p:txBody>
          <a:bodyPr wrap="square" lIns="91344" tIns="45672" rIns="91344" bIns="45672" rtlCol="0">
            <a:spAutoFit/>
          </a:bodyPr>
          <a:lstStyle/>
          <a:p>
            <a:pPr algn="ctr"/>
            <a:r>
              <a:rPr lang="en-ZA" sz="1400" b="1" dirty="0">
                <a:latin typeface="Arial Narrow" panose="020B0606020202030204" pitchFamily="34" charset="0"/>
              </a:rPr>
              <a:t>10 Auditees</a:t>
            </a:r>
          </a:p>
        </p:txBody>
      </p:sp>
      <p:sp>
        <p:nvSpPr>
          <p:cNvPr id="32" name="TextBox 31"/>
          <p:cNvSpPr txBox="1"/>
          <p:nvPr/>
        </p:nvSpPr>
        <p:spPr>
          <a:xfrm>
            <a:off x="6335719" y="6633816"/>
            <a:ext cx="1552635" cy="307680"/>
          </a:xfrm>
          <a:prstGeom prst="rect">
            <a:avLst/>
          </a:prstGeom>
          <a:noFill/>
        </p:spPr>
        <p:txBody>
          <a:bodyPr wrap="square" lIns="91344" tIns="45672" rIns="91344" bIns="45672" rtlCol="0">
            <a:spAutoFit/>
          </a:bodyPr>
          <a:lstStyle/>
          <a:p>
            <a:pPr algn="ctr"/>
            <a:r>
              <a:rPr lang="en-ZA" sz="1400" b="1" dirty="0">
                <a:latin typeface="Arial Narrow" panose="020B0606020202030204" pitchFamily="34" charset="0"/>
              </a:rPr>
              <a:t>10 Auditees</a:t>
            </a:r>
          </a:p>
        </p:txBody>
      </p:sp>
    </p:spTree>
    <p:extLst>
      <p:ext uri="{BB962C8B-B14F-4D97-AF65-F5344CB8AC3E}">
        <p14:creationId xmlns:p14="http://schemas.microsoft.com/office/powerpoint/2010/main" xmlns="" val="326094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28</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a:solidFill>
                  <a:schemeClr val="tx1">
                    <a:lumMod val="50000"/>
                    <a:lumOff val="50000"/>
                  </a:schemeClr>
                </a:solidFill>
                <a:latin typeface="Arial Narrow" panose="020B0606020202030204" pitchFamily="34" charset="0"/>
                <a:cs typeface="Arial"/>
              </a:rPr>
              <a:t>Movement in audit outcomes</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21" name="Rectangle 20"/>
          <p:cNvSpPr/>
          <p:nvPr/>
        </p:nvSpPr>
        <p:spPr>
          <a:xfrm>
            <a:off x="8827535" y="2115882"/>
            <a:ext cx="1579573" cy="3777860"/>
          </a:xfrm>
          <a:prstGeom prst="rect">
            <a:avLst/>
          </a:prstGeom>
        </p:spPr>
        <p:txBody>
          <a:bodyPr wrap="square" lIns="91344" tIns="45672" rIns="91344" bIns="45672" anchor="t">
            <a:spAutoFit/>
          </a:bodyPr>
          <a:lstStyle/>
          <a:p>
            <a:pPr>
              <a:lnSpc>
                <a:spcPct val="150000"/>
              </a:lnSpc>
              <a:spcAft>
                <a:spcPts val="600"/>
              </a:spcAft>
            </a:pPr>
            <a:r>
              <a:rPr lang="en-US" sz="1300" b="1" dirty="0">
                <a:solidFill>
                  <a:schemeClr val="bg1"/>
                </a:solidFill>
              </a:rPr>
              <a:t>Unqualified with </a:t>
            </a:r>
            <a:br>
              <a:rPr lang="en-US" sz="1300" b="1" dirty="0">
                <a:solidFill>
                  <a:schemeClr val="bg1"/>
                </a:solidFill>
              </a:rPr>
            </a:br>
            <a:r>
              <a:rPr lang="en-US" sz="1300" b="1" dirty="0">
                <a:solidFill>
                  <a:schemeClr val="bg1"/>
                </a:solidFill>
              </a:rPr>
              <a:t>no findings</a:t>
            </a:r>
          </a:p>
          <a:p>
            <a:pPr>
              <a:lnSpc>
                <a:spcPct val="150000"/>
              </a:lnSpc>
              <a:spcAft>
                <a:spcPts val="600"/>
              </a:spcAft>
            </a:pPr>
            <a:r>
              <a:rPr lang="en-US" sz="1300" b="1" dirty="0">
                <a:solidFill>
                  <a:schemeClr val="bg1"/>
                </a:solidFill>
              </a:rPr>
              <a:t>Unqualified with findings</a:t>
            </a:r>
          </a:p>
          <a:p>
            <a:pPr>
              <a:lnSpc>
                <a:spcPct val="150000"/>
              </a:lnSpc>
              <a:spcAft>
                <a:spcPts val="600"/>
              </a:spcAft>
            </a:pPr>
            <a:r>
              <a:rPr lang="en-US" sz="1300" b="1" dirty="0">
                <a:solidFill>
                  <a:schemeClr val="bg1"/>
                </a:solidFill>
              </a:rPr>
              <a:t>Qualified with findings</a:t>
            </a:r>
          </a:p>
          <a:p>
            <a:pPr>
              <a:lnSpc>
                <a:spcPct val="150000"/>
              </a:lnSpc>
              <a:spcAft>
                <a:spcPts val="600"/>
              </a:spcAft>
            </a:pPr>
            <a:r>
              <a:rPr lang="en-US" sz="1300" b="1" dirty="0">
                <a:solidFill>
                  <a:schemeClr val="bg1"/>
                </a:solidFill>
              </a:rPr>
              <a:t>Adverse with   findings</a:t>
            </a:r>
          </a:p>
          <a:p>
            <a:pPr>
              <a:lnSpc>
                <a:spcPct val="150000"/>
              </a:lnSpc>
              <a:spcAft>
                <a:spcPts val="600"/>
              </a:spcAft>
            </a:pPr>
            <a:r>
              <a:rPr lang="en-US" sz="1300" b="1" dirty="0">
                <a:solidFill>
                  <a:schemeClr val="bg1"/>
                </a:solidFill>
              </a:rPr>
              <a:t>Disclaimed with findings</a:t>
            </a:r>
          </a:p>
          <a:p>
            <a:pPr>
              <a:lnSpc>
                <a:spcPct val="150000"/>
              </a:lnSpc>
              <a:spcAft>
                <a:spcPts val="600"/>
              </a:spcAft>
            </a:pPr>
            <a:r>
              <a:rPr lang="en-US" sz="1300" b="1" dirty="0">
                <a:solidFill>
                  <a:schemeClr val="bg1"/>
                </a:solidFill>
              </a:rPr>
              <a:t>Audits outstanding</a:t>
            </a:r>
          </a:p>
        </p:txBody>
      </p:sp>
      <p:sp>
        <p:nvSpPr>
          <p:cNvPr id="22" name="Rectangle 21"/>
          <p:cNvSpPr/>
          <p:nvPr/>
        </p:nvSpPr>
        <p:spPr>
          <a:xfrm>
            <a:off x="8617982" y="2886869"/>
            <a:ext cx="209550" cy="209550"/>
          </a:xfrm>
          <a:prstGeom prst="rect">
            <a:avLst/>
          </a:prstGeom>
          <a:solidFill>
            <a:srgbClr val="FE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3" name="Rectangle 22"/>
          <p:cNvSpPr/>
          <p:nvPr/>
        </p:nvSpPr>
        <p:spPr>
          <a:xfrm>
            <a:off x="8617982" y="3496469"/>
            <a:ext cx="209550" cy="209550"/>
          </a:xfrm>
          <a:prstGeom prst="rect">
            <a:avLst/>
          </a:prstGeom>
          <a:solidFill>
            <a:srgbClr val="59278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4" name="Rectangle 23"/>
          <p:cNvSpPr/>
          <p:nvPr/>
        </p:nvSpPr>
        <p:spPr>
          <a:xfrm>
            <a:off x="8617982" y="4772819"/>
            <a:ext cx="209550" cy="209550"/>
          </a:xfrm>
          <a:prstGeom prst="rect">
            <a:avLst/>
          </a:prstGeom>
          <a:solidFill>
            <a:srgbClr val="E0001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5" name="Rectangle 24"/>
          <p:cNvSpPr/>
          <p:nvPr/>
        </p:nvSpPr>
        <p:spPr>
          <a:xfrm>
            <a:off x="8617982" y="2277269"/>
            <a:ext cx="209550" cy="209550"/>
          </a:xfrm>
          <a:prstGeom prst="rect">
            <a:avLst/>
          </a:prstGeom>
          <a:solidFill>
            <a:srgbClr val="29A5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6" name="Rectangle 25"/>
          <p:cNvSpPr/>
          <p:nvPr/>
        </p:nvSpPr>
        <p:spPr>
          <a:xfrm>
            <a:off x="8617982" y="5382418"/>
            <a:ext cx="209550" cy="209550"/>
          </a:xfrm>
          <a:prstGeom prst="rect">
            <a:avLst/>
          </a:prstGeom>
          <a:solidFill>
            <a:srgbClr val="0D70B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7" name="Rectangle 26"/>
          <p:cNvSpPr/>
          <p:nvPr/>
        </p:nvSpPr>
        <p:spPr>
          <a:xfrm>
            <a:off x="8617982" y="4182269"/>
            <a:ext cx="209550" cy="209550"/>
          </a:xfrm>
          <a:prstGeom prst="rect">
            <a:avLst/>
          </a:prstGeom>
          <a:solidFill>
            <a:srgbClr val="CE3F9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xmlns="" val="2414416202"/>
              </p:ext>
            </p:extLst>
          </p:nvPr>
        </p:nvGraphicFramePr>
        <p:xfrm>
          <a:off x="189396" y="809326"/>
          <a:ext cx="7924800" cy="5889835"/>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1000258">
                <a:tc>
                  <a:txBody>
                    <a:bodyPr/>
                    <a:lstStyle/>
                    <a:p>
                      <a:pPr algn="ctr"/>
                      <a:endParaRPr lang="en-ZA" sz="1500" dirty="0"/>
                    </a:p>
                  </a:txBody>
                  <a:tcPr marL="84474" marR="84474" marT="39781" marB="39781" anchor="ctr">
                    <a:noFill/>
                  </a:tcPr>
                </a:tc>
                <a:tc>
                  <a:txBody>
                    <a:bodyPr/>
                    <a:lstStyle/>
                    <a:p>
                      <a:pPr algn="ctr"/>
                      <a:r>
                        <a:rPr lang="en-ZA" sz="1400" dirty="0" smtClean="0">
                          <a:latin typeface="Arial Narrow" panose="020B0606020202030204" pitchFamily="34" charset="0"/>
                        </a:rPr>
                        <a:t>Improved</a:t>
                      </a:r>
                    </a:p>
                    <a:p>
                      <a:pPr algn="ctr"/>
                      <a:endParaRPr lang="en-ZA" sz="1400" dirty="0">
                        <a:latin typeface="Arial Narrow" panose="020B0606020202030204" pitchFamily="34" charset="0"/>
                      </a:endParaRPr>
                    </a:p>
                  </a:txBody>
                  <a:tcPr marL="84474" marR="84474" marT="39781" marB="39781" anchor="b">
                    <a:lnB w="3175" cap="flat" cmpd="sng" algn="ctr">
                      <a:noFill/>
                      <a:prstDash val="solid"/>
                      <a:round/>
                      <a:headEnd type="none" w="med" len="med"/>
                      <a:tailEnd type="none" w="med" len="med"/>
                    </a:lnB>
                    <a:solidFill>
                      <a:srgbClr val="5A5A5A"/>
                    </a:solidFill>
                  </a:tcPr>
                </a:tc>
                <a:tc>
                  <a:txBody>
                    <a:bodyPr/>
                    <a:lstStyle/>
                    <a:p>
                      <a:pPr algn="ctr"/>
                      <a:endParaRPr lang="en-ZA" sz="1400" dirty="0" smtClean="0">
                        <a:latin typeface="Arial Narrow" panose="020B0606020202030204" pitchFamily="34" charset="0"/>
                      </a:endParaRPr>
                    </a:p>
                    <a:p>
                      <a:pPr algn="ctr"/>
                      <a:endParaRPr lang="en-ZA" sz="1400" dirty="0" smtClean="0">
                        <a:latin typeface="Arial Narrow" panose="020B0606020202030204" pitchFamily="34" charset="0"/>
                      </a:endParaRPr>
                    </a:p>
                    <a:p>
                      <a:pPr algn="ctr"/>
                      <a:r>
                        <a:rPr lang="en-ZA" sz="1400" dirty="0" smtClean="0">
                          <a:latin typeface="Arial Narrow" panose="020B0606020202030204" pitchFamily="34" charset="0"/>
                        </a:rPr>
                        <a:t>Unchanged</a:t>
                      </a:r>
                    </a:p>
                    <a:p>
                      <a:pPr algn="ctr"/>
                      <a:endParaRPr lang="en-ZA" sz="1400" dirty="0" smtClean="0">
                        <a:latin typeface="Arial Narrow" panose="020B0606020202030204" pitchFamily="34" charset="0"/>
                      </a:endParaRPr>
                    </a:p>
                  </a:txBody>
                  <a:tcPr marL="84474" marR="84474" marT="39781" marB="39781" anchor="b">
                    <a:lnB w="3175" cap="flat" cmpd="sng" algn="ctr">
                      <a:noFill/>
                      <a:prstDash val="solid"/>
                      <a:round/>
                      <a:headEnd type="none" w="med" len="med"/>
                      <a:tailEnd type="none" w="med" len="med"/>
                    </a:lnB>
                    <a:solidFill>
                      <a:srgbClr val="5A5A5A"/>
                    </a:solidFill>
                  </a:tcPr>
                </a:tc>
                <a:tc>
                  <a:txBody>
                    <a:bodyPr/>
                    <a:lstStyle/>
                    <a:p>
                      <a:pPr algn="ctr"/>
                      <a:r>
                        <a:rPr lang="en-ZA" sz="1400" dirty="0" smtClean="0">
                          <a:latin typeface="Arial Narrow" panose="020B0606020202030204" pitchFamily="34" charset="0"/>
                        </a:rPr>
                        <a:t>Regressed</a:t>
                      </a:r>
                    </a:p>
                    <a:p>
                      <a:pPr algn="ctr"/>
                      <a:endParaRPr lang="en-ZA" sz="1400" dirty="0">
                        <a:latin typeface="Arial Narrow" panose="020B0606020202030204" pitchFamily="34" charset="0"/>
                      </a:endParaRPr>
                    </a:p>
                  </a:txBody>
                  <a:tcPr marL="84474" marR="84474" marT="39781" marB="39781" anchor="b">
                    <a:lnB w="3175" cap="flat" cmpd="sng" algn="ctr">
                      <a:noFill/>
                      <a:prstDash val="solid"/>
                      <a:round/>
                      <a:headEnd type="none" w="med" len="med"/>
                      <a:tailEnd type="none" w="med" len="med"/>
                    </a:lnB>
                    <a:solidFill>
                      <a:srgbClr val="5A5A5A"/>
                    </a:solidFill>
                  </a:tcPr>
                </a:tc>
                <a:tc>
                  <a:txBody>
                    <a:bodyPr/>
                    <a:lstStyle/>
                    <a:p>
                      <a:pPr algn="ctr"/>
                      <a:r>
                        <a:rPr lang="en-ZA" sz="1400" dirty="0" smtClean="0">
                          <a:latin typeface="Arial Narrow" panose="020B0606020202030204" pitchFamily="34" charset="0"/>
                        </a:rPr>
                        <a:t>Outstanding audits</a:t>
                      </a:r>
                    </a:p>
                    <a:p>
                      <a:pPr algn="ctr"/>
                      <a:endParaRPr lang="en-ZA" sz="1400" dirty="0">
                        <a:latin typeface="Arial Narrow" panose="020B0606020202030204" pitchFamily="34" charset="0"/>
                      </a:endParaRPr>
                    </a:p>
                  </a:txBody>
                  <a:tcPr marL="84474" marR="84474" marT="39781" marB="39781" anchor="b">
                    <a:lnB w="3175" cap="flat" cmpd="sng" algn="ctr">
                      <a:noFill/>
                      <a:prstDash val="solid"/>
                      <a:round/>
                      <a:headEnd type="none" w="med" len="med"/>
                      <a:tailEnd type="none" w="med" len="med"/>
                    </a:lnB>
                    <a:solidFill>
                      <a:srgbClr val="5A5A5A"/>
                    </a:solidFill>
                  </a:tcPr>
                </a:tc>
              </a:tr>
              <a:tr h="905498">
                <a:tc>
                  <a:txBody>
                    <a:bodyPr/>
                    <a:lstStyle/>
                    <a:p>
                      <a:pPr algn="ctr"/>
                      <a:r>
                        <a:rPr lang="en-ZA" sz="1400" b="1" dirty="0" smtClean="0">
                          <a:solidFill>
                            <a:schemeClr val="bg1"/>
                          </a:solidFill>
                          <a:latin typeface="Arial Narrow" panose="020B0606020202030204" pitchFamily="34" charset="0"/>
                        </a:rPr>
                        <a:t>Unqualified with no findings = 0</a:t>
                      </a:r>
                      <a:endParaRPr lang="en-ZA" sz="1400" b="1" dirty="0">
                        <a:solidFill>
                          <a:schemeClr val="bg1"/>
                        </a:solidFill>
                        <a:latin typeface="Arial Narrow" panose="020B0606020202030204" pitchFamily="34" charset="0"/>
                      </a:endParaRPr>
                    </a:p>
                  </a:txBody>
                  <a:tcPr marL="84474" marR="84474" marT="39781" marB="39781" anchor="ctr">
                    <a:lnR w="3175" cap="flat" cmpd="sng" algn="ctr">
                      <a:noFill/>
                      <a:prstDash val="solid"/>
                      <a:round/>
                      <a:headEnd type="none" w="med" len="med"/>
                      <a:tailEnd type="none" w="med" len="med"/>
                    </a:lnR>
                    <a:solidFill>
                      <a:srgbClr val="29A5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400" b="1" kern="1200" dirty="0" smtClean="0">
                        <a:solidFill>
                          <a:srgbClr val="E0001B"/>
                        </a:solidFill>
                        <a:latin typeface="Arial Narrow" pitchFamily="34" charset="0"/>
                        <a:ea typeface="+mn-ea"/>
                        <a:cs typeface="+mn-cs"/>
                      </a:endParaRPr>
                    </a:p>
                  </a:txBody>
                  <a:tcPr marL="84474" marR="84474" marT="39781" marB="39781"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ZA" sz="1400" b="1" kern="1200" dirty="0" smtClean="0">
                        <a:solidFill>
                          <a:schemeClr val="tx1">
                            <a:lumMod val="50000"/>
                            <a:lumOff val="50000"/>
                          </a:schemeClr>
                        </a:solidFill>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1400" b="1" dirty="0">
                        <a:solidFill>
                          <a:srgbClr val="00B050"/>
                        </a:solidFill>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407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lumMod val="50000"/>
                            <a:lumOff val="50000"/>
                          </a:schemeClr>
                        </a:solidFill>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07248">
                <a:tc>
                  <a:txBody>
                    <a:bodyPr/>
                    <a:lstStyle/>
                    <a:p>
                      <a:pPr algn="ctr"/>
                      <a:r>
                        <a:rPr lang="en-ZA" sz="1400" b="1" dirty="0" smtClean="0">
                          <a:latin typeface="Arial Narrow" panose="020B0606020202030204" pitchFamily="34" charset="0"/>
                        </a:rPr>
                        <a:t>Unqualified with findings  = 4</a:t>
                      </a:r>
                      <a:endParaRPr lang="en-ZA" sz="1400" b="1" dirty="0">
                        <a:latin typeface="Arial Narrow" panose="020B0606020202030204" pitchFamily="34" charset="0"/>
                      </a:endParaRPr>
                    </a:p>
                  </a:txBody>
                  <a:tcPr marL="84474" marR="84474" marT="39781" marB="39781" anchor="ctr">
                    <a:lnR w="3175" cap="flat" cmpd="sng" algn="ctr">
                      <a:noFill/>
                      <a:prstDash val="solid"/>
                      <a:round/>
                      <a:headEnd type="none" w="med" len="med"/>
                      <a:tailEnd type="none" w="med" len="med"/>
                    </a:lnR>
                    <a:solidFill>
                      <a:srgbClr val="FE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baseline="0" dirty="0" smtClean="0">
                          <a:solidFill>
                            <a:srgbClr val="592786"/>
                          </a:solidFill>
                          <a:latin typeface="Arial Narrow" pitchFamily="34" charset="0"/>
                        </a:rPr>
                        <a:t>Eastern Cape,</a:t>
                      </a:r>
                    </a:p>
                    <a:p>
                      <a:pPr marL="0" marR="0" indent="0" algn="ctr" defTabSz="914400" rtl="0" eaLnBrk="1" fontAlgn="auto" latinLnBrk="0" hangingPunct="1">
                        <a:lnSpc>
                          <a:spcPct val="100000"/>
                        </a:lnSpc>
                        <a:spcBef>
                          <a:spcPts val="0"/>
                        </a:spcBef>
                        <a:spcAft>
                          <a:spcPts val="0"/>
                        </a:spcAft>
                        <a:buClrTx/>
                        <a:buSzTx/>
                        <a:buFontTx/>
                        <a:buNone/>
                        <a:tabLst/>
                        <a:defRPr/>
                      </a:pPr>
                      <a:r>
                        <a:rPr lang="en-ZA" sz="1400" b="1" baseline="0" dirty="0" smtClean="0">
                          <a:solidFill>
                            <a:srgbClr val="592786"/>
                          </a:solidFill>
                          <a:latin typeface="Arial Narrow" pitchFamily="34" charset="0"/>
                        </a:rPr>
                        <a:t>Gauteng</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400" b="1" kern="1200" dirty="0" smtClean="0">
                        <a:solidFill>
                          <a:srgbClr val="E0001B"/>
                        </a:solidFill>
                        <a:latin typeface="Arial Narrow" pitchFamily="34" charset="0"/>
                        <a:ea typeface="+mn-ea"/>
                        <a:cs typeface="+mn-cs"/>
                      </a:endParaRPr>
                    </a:p>
                  </a:txBody>
                  <a:tcPr marL="84474" marR="84474" marT="39781" marB="39781"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dirty="0" smtClean="0">
                        <a:ln>
                          <a:noFill/>
                        </a:ln>
                        <a:solidFill>
                          <a:srgbClr val="FEC000"/>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smtClean="0">
                          <a:ln>
                            <a:noFill/>
                          </a:ln>
                          <a:solidFill>
                            <a:srgbClr val="FEC000"/>
                          </a:solidFill>
                          <a:effectLst/>
                          <a:uLnTx/>
                          <a:uFillTx/>
                          <a:latin typeface="Arial Narrow" pitchFamily="34" charset="0"/>
                          <a:ea typeface="+mn-ea"/>
                          <a:cs typeface="+mn-cs"/>
                        </a:rPr>
                        <a:t>National Department of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smtClean="0">
                          <a:ln>
                            <a:noFill/>
                          </a:ln>
                          <a:solidFill>
                            <a:srgbClr val="FEC000"/>
                          </a:solidFill>
                          <a:effectLst/>
                          <a:uLnTx/>
                          <a:uFillTx/>
                          <a:latin typeface="Arial Narrow" pitchFamily="34" charset="0"/>
                          <a:ea typeface="+mn-ea"/>
                          <a:cs typeface="+mn-cs"/>
                        </a:rPr>
                        <a:t> Western Cape</a:t>
                      </a: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rgbClr val="29A535"/>
                        </a:solidFill>
                        <a:effectLst/>
                        <a:uLnTx/>
                        <a:uFillTx/>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407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tx1">
                            <a:lumMod val="50000"/>
                            <a:lumOff val="50000"/>
                          </a:schemeClr>
                        </a:solidFill>
                        <a:effectLst/>
                        <a:uLnTx/>
                        <a:uFillTx/>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07248">
                <a:tc>
                  <a:txBody>
                    <a:bodyPr/>
                    <a:lstStyle/>
                    <a:p>
                      <a:pPr algn="ctr"/>
                      <a:r>
                        <a:rPr lang="en-ZA" sz="1400" b="1" dirty="0" smtClean="0">
                          <a:solidFill>
                            <a:schemeClr val="bg1"/>
                          </a:solidFill>
                          <a:latin typeface="Arial Narrow" panose="020B0606020202030204" pitchFamily="34" charset="0"/>
                        </a:rPr>
                        <a:t>Qualified with findings</a:t>
                      </a:r>
                      <a:r>
                        <a:rPr lang="en-ZA" sz="1400" b="1" baseline="0" dirty="0" smtClean="0">
                          <a:solidFill>
                            <a:schemeClr val="bg1"/>
                          </a:solidFill>
                          <a:latin typeface="Arial Narrow" panose="020B0606020202030204" pitchFamily="34" charset="0"/>
                        </a:rPr>
                        <a:t>      = 6</a:t>
                      </a:r>
                      <a:endParaRPr lang="en-ZA" sz="1400" b="1" dirty="0">
                        <a:solidFill>
                          <a:schemeClr val="bg1"/>
                        </a:solidFill>
                        <a:latin typeface="Arial Narrow" panose="020B0606020202030204" pitchFamily="34" charset="0"/>
                      </a:endParaRPr>
                    </a:p>
                  </a:txBody>
                  <a:tcPr marL="84474" marR="84474" marT="39781" marB="39781" anchor="ctr">
                    <a:lnR w="3175" cap="flat" cmpd="sng" algn="ctr">
                      <a:noFill/>
                      <a:prstDash val="solid"/>
                      <a:round/>
                      <a:headEnd type="none" w="med" len="med"/>
                      <a:tailEnd type="none" w="med" len="med"/>
                    </a:lnR>
                    <a:solidFill>
                      <a:srgbClr val="59278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400" b="1" baseline="0" dirty="0" smtClean="0">
                        <a:solidFill>
                          <a:srgbClr val="E0001B"/>
                        </a:solidFill>
                        <a:latin typeface="Arial Narrow" pitchFamily="34" charset="0"/>
                      </a:endParaRPr>
                    </a:p>
                  </a:txBody>
                  <a:tcPr marL="84474" marR="84474" marT="39781" marB="39781"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rgbClr val="592786"/>
                          </a:solidFill>
                          <a:latin typeface="Arial Narrow" pitchFamily="34" charset="0"/>
                        </a:rPr>
                        <a:t>Free</a:t>
                      </a:r>
                      <a:r>
                        <a:rPr lang="en-ZA" sz="1400" b="1" baseline="0" dirty="0" smtClean="0">
                          <a:solidFill>
                            <a:srgbClr val="592786"/>
                          </a:solidFill>
                          <a:latin typeface="Arial Narrow" pitchFamily="34" charset="0"/>
                        </a:rPr>
                        <a:t> State</a:t>
                      </a:r>
                      <a:r>
                        <a:rPr lang="en-ZA" sz="1400" b="1" dirty="0" smtClean="0">
                          <a:solidFill>
                            <a:srgbClr val="592786"/>
                          </a:solidFill>
                          <a:latin typeface="Arial Narrow"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rgbClr val="592786"/>
                          </a:solidFill>
                          <a:latin typeface="Arial Narrow" pitchFamily="34" charset="0"/>
                        </a:rPr>
                        <a:t>Kwa-Zulu</a:t>
                      </a:r>
                      <a:r>
                        <a:rPr lang="en-ZA" sz="1400" b="1" baseline="0" dirty="0" smtClean="0">
                          <a:solidFill>
                            <a:srgbClr val="592786"/>
                          </a:solidFill>
                          <a:latin typeface="Arial Narrow" pitchFamily="34" charset="0"/>
                        </a:rPr>
                        <a:t> Natal,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rgbClr val="592786"/>
                          </a:solidFill>
                          <a:latin typeface="Arial Narrow" pitchFamily="34" charset="0"/>
                        </a:rPr>
                        <a:t>Mpumalanga,</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rgbClr val="592786"/>
                          </a:solidFill>
                          <a:latin typeface="Arial Narrow" pitchFamily="34" charset="0"/>
                        </a:rPr>
                        <a:t>Northern</a:t>
                      </a:r>
                      <a:r>
                        <a:rPr lang="en-ZA" sz="1400" b="1" baseline="0" dirty="0" smtClean="0">
                          <a:solidFill>
                            <a:srgbClr val="592786"/>
                          </a:solidFill>
                          <a:latin typeface="Arial Narrow" pitchFamily="34" charset="0"/>
                        </a:rPr>
                        <a:t> Cape</a:t>
                      </a:r>
                      <a:endParaRPr kumimoji="0" lang="en-ZA" sz="1400" b="1" i="0" u="none" strike="noStrike" kern="1200" cap="none" spc="0" normalizeH="0" baseline="0" noProof="0" dirty="0" smtClean="0">
                        <a:ln>
                          <a:noFill/>
                        </a:ln>
                        <a:solidFill>
                          <a:schemeClr val="tx1">
                            <a:lumMod val="50000"/>
                            <a:lumOff val="50000"/>
                          </a:schemeClr>
                        </a:solidFill>
                        <a:effectLst/>
                        <a:uLnTx/>
                        <a:uFillTx/>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EC000"/>
                          </a:solidFill>
                          <a:effectLst/>
                          <a:uLnTx/>
                          <a:uFillTx/>
                          <a:latin typeface="Arial Narrow" pitchFamily="34" charset="0"/>
                          <a:ea typeface="+mn-ea"/>
                          <a:cs typeface="+mn-cs"/>
                        </a:rPr>
                        <a:t>Limpopo,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EC000"/>
                          </a:solidFill>
                          <a:effectLst/>
                          <a:uLnTx/>
                          <a:uFillTx/>
                          <a:latin typeface="Arial Narrow" pitchFamily="34" charset="0"/>
                          <a:ea typeface="+mn-ea"/>
                          <a:cs typeface="+mn-cs"/>
                        </a:rPr>
                        <a:t>North West</a:t>
                      </a: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407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tx1">
                            <a:lumMod val="50000"/>
                            <a:lumOff val="50000"/>
                          </a:schemeClr>
                        </a:solidFill>
                        <a:effectLst/>
                        <a:uLnTx/>
                        <a:uFillTx/>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02430">
                <a:tc>
                  <a:txBody>
                    <a:bodyPr/>
                    <a:lstStyle/>
                    <a:p>
                      <a:pPr marL="0" marR="0" indent="0" algn="ctr" defTabSz="101407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latin typeface="Arial Narrow" panose="020B0606020202030204" pitchFamily="34" charset="0"/>
                          <a:ea typeface="+mn-ea"/>
                          <a:cs typeface="+mn-cs"/>
                        </a:rPr>
                        <a:t>Adverse with findings        = 0</a:t>
                      </a:r>
                    </a:p>
                  </a:txBody>
                  <a:tcPr marL="84474" marR="84474" marT="39781" marB="39781" anchor="ctr">
                    <a:lnR w="3175" cap="flat" cmpd="sng" algn="ctr">
                      <a:noFill/>
                      <a:prstDash val="solid"/>
                      <a:round/>
                      <a:headEnd type="none" w="med" len="med"/>
                      <a:tailEnd type="none" w="med" len="med"/>
                    </a:lnR>
                    <a:solidFill>
                      <a:srgbClr val="CE3F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400" b="1" dirty="0" smtClean="0">
                        <a:solidFill>
                          <a:srgbClr val="E0001B"/>
                        </a:solidFill>
                        <a:latin typeface="Arial Narrow" pitchFamily="34" charset="0"/>
                      </a:endParaRPr>
                    </a:p>
                  </a:txBody>
                  <a:tcPr marL="84474" marR="84474" marT="39781" marB="39781"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lumMod val="50000"/>
                            <a:lumOff val="50000"/>
                          </a:schemeClr>
                        </a:solidFill>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dirty="0" smtClean="0">
                        <a:solidFill>
                          <a:srgbClr val="592786"/>
                        </a:solidFill>
                        <a:latin typeface="Arial Narrow" pitchFamily="34" charset="0"/>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407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tx1">
                            <a:lumMod val="50000"/>
                            <a:lumOff val="50000"/>
                          </a:schemeClr>
                        </a:solidFill>
                        <a:effectLst/>
                        <a:uLnTx/>
                        <a:uFillTx/>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767153">
                <a:tc>
                  <a:txBody>
                    <a:bodyPr/>
                    <a:lstStyle/>
                    <a:p>
                      <a:pPr algn="ctr"/>
                      <a:r>
                        <a:rPr lang="en-ZA" sz="1400" b="1" dirty="0" smtClean="0">
                          <a:solidFill>
                            <a:schemeClr val="bg1"/>
                          </a:solidFill>
                          <a:latin typeface="Arial Narrow" panose="020B0606020202030204" pitchFamily="34" charset="0"/>
                        </a:rPr>
                        <a:t>Disclaimed with findings    = 0</a:t>
                      </a:r>
                      <a:endParaRPr lang="en-ZA" sz="1400" b="1" dirty="0">
                        <a:solidFill>
                          <a:schemeClr val="bg1"/>
                        </a:solidFill>
                        <a:latin typeface="Arial Narrow" panose="020B0606020202030204" pitchFamily="34" charset="0"/>
                      </a:endParaRPr>
                    </a:p>
                  </a:txBody>
                  <a:tcPr marL="84474" marR="84474" marT="39781" marB="39781" anchor="ctr">
                    <a:lnR w="3175" cap="flat" cmpd="sng" algn="ctr">
                      <a:noFill/>
                      <a:prstDash val="solid"/>
                      <a:round/>
                      <a:headEnd type="none" w="med" len="med"/>
                      <a:tailEnd type="none" w="med" len="med"/>
                    </a:lnR>
                    <a:solidFill>
                      <a:srgbClr val="E0001B"/>
                    </a:solidFill>
                  </a:tcPr>
                </a:tc>
                <a:tc>
                  <a:txBody>
                    <a:bodyPr/>
                    <a:lstStyle/>
                    <a:p>
                      <a:pPr algn="ctr"/>
                      <a:endParaRPr lang="en-ZA" sz="1400" b="1" dirty="0">
                        <a:solidFill>
                          <a:srgbClr val="FF0000"/>
                        </a:solidFill>
                      </a:endParaRPr>
                    </a:p>
                  </a:txBody>
                  <a:tcPr marL="84474" marR="84474" marT="39781" marB="39781"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lumMod val="50000"/>
                            <a:lumOff val="50000"/>
                          </a:schemeClr>
                        </a:solidFill>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rgbClr val="CE3F91"/>
                        </a:solidFill>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407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lumMod val="50000"/>
                            <a:lumOff val="50000"/>
                          </a:schemeClr>
                        </a:solidFill>
                        <a:latin typeface="Arial Narrow" pitchFamily="34" charset="0"/>
                        <a:ea typeface="+mn-ea"/>
                        <a:cs typeface="+mn-cs"/>
                      </a:endParaRPr>
                    </a:p>
                  </a:txBody>
                  <a:tcPr marL="84474" marR="84474" marT="39781" marB="39781"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5" name="Oval 34"/>
          <p:cNvSpPr>
            <a:spLocks noChangeAspect="1"/>
          </p:cNvSpPr>
          <p:nvPr/>
        </p:nvSpPr>
        <p:spPr>
          <a:xfrm>
            <a:off x="2356582" y="616588"/>
            <a:ext cx="399090" cy="367778"/>
          </a:xfrm>
          <a:prstGeom prst="ellipse">
            <a:avLst/>
          </a:prstGeom>
          <a:solidFill>
            <a:srgbClr val="0076B7"/>
          </a:solidFill>
          <a:ln>
            <a:noFill/>
          </a:ln>
          <a:effectLst/>
        </p:spPr>
        <p:style>
          <a:lnRef idx="1">
            <a:schemeClr val="accent1"/>
          </a:lnRef>
          <a:fillRef idx="3">
            <a:schemeClr val="accent1"/>
          </a:fillRef>
          <a:effectRef idx="2">
            <a:schemeClr val="accent1"/>
          </a:effectRef>
          <a:fontRef idx="minor">
            <a:schemeClr val="lt1"/>
          </a:fontRef>
        </p:style>
        <p:txBody>
          <a:bodyPr lIns="0" tIns="0" rIns="0" bIns="37782" rtlCol="0" anchor="ctr"/>
          <a:lstStyle/>
          <a:p>
            <a:pPr algn="ctr"/>
            <a:r>
              <a:rPr lang="en-US" sz="1400" b="1" dirty="0">
                <a:latin typeface="Arial Narrow" panose="020B0606020202030204" pitchFamily="34" charset="0"/>
                <a:cs typeface="Calibri"/>
              </a:rPr>
              <a:t>2</a:t>
            </a:r>
          </a:p>
        </p:txBody>
      </p:sp>
      <p:sp>
        <p:nvSpPr>
          <p:cNvPr id="36" name="Oval 35"/>
          <p:cNvSpPr>
            <a:spLocks noChangeAspect="1"/>
          </p:cNvSpPr>
          <p:nvPr/>
        </p:nvSpPr>
        <p:spPr>
          <a:xfrm>
            <a:off x="3983156" y="637255"/>
            <a:ext cx="399090" cy="367778"/>
          </a:xfrm>
          <a:prstGeom prst="ellipse">
            <a:avLst/>
          </a:prstGeom>
          <a:solidFill>
            <a:srgbClr val="0076B7"/>
          </a:solidFill>
          <a:ln>
            <a:noFill/>
          </a:ln>
          <a:effectLst/>
        </p:spPr>
        <p:style>
          <a:lnRef idx="1">
            <a:schemeClr val="accent1"/>
          </a:lnRef>
          <a:fillRef idx="3">
            <a:schemeClr val="accent1"/>
          </a:fillRef>
          <a:effectRef idx="2">
            <a:schemeClr val="accent1"/>
          </a:effectRef>
          <a:fontRef idx="minor">
            <a:schemeClr val="lt1"/>
          </a:fontRef>
        </p:style>
        <p:txBody>
          <a:bodyPr lIns="0" tIns="0" rIns="0" bIns="37782" rtlCol="0" anchor="ctr"/>
          <a:lstStyle/>
          <a:p>
            <a:pPr algn="ctr"/>
            <a:r>
              <a:rPr lang="en-US" sz="1400" b="1" dirty="0">
                <a:latin typeface="Arial Narrow" panose="020B0606020202030204" pitchFamily="34" charset="0"/>
                <a:cs typeface="Calibri"/>
              </a:rPr>
              <a:t>6</a:t>
            </a:r>
          </a:p>
        </p:txBody>
      </p:sp>
      <p:sp>
        <p:nvSpPr>
          <p:cNvPr id="37" name="Oval 36"/>
          <p:cNvSpPr>
            <a:spLocks noChangeAspect="1"/>
          </p:cNvSpPr>
          <p:nvPr/>
        </p:nvSpPr>
        <p:spPr>
          <a:xfrm>
            <a:off x="5497513" y="637255"/>
            <a:ext cx="399090" cy="367778"/>
          </a:xfrm>
          <a:prstGeom prst="ellipse">
            <a:avLst/>
          </a:prstGeom>
          <a:solidFill>
            <a:srgbClr val="0076B7"/>
          </a:solidFill>
          <a:ln>
            <a:noFill/>
          </a:ln>
          <a:effectLst/>
        </p:spPr>
        <p:style>
          <a:lnRef idx="1">
            <a:schemeClr val="accent1"/>
          </a:lnRef>
          <a:fillRef idx="3">
            <a:schemeClr val="accent1"/>
          </a:fillRef>
          <a:effectRef idx="2">
            <a:schemeClr val="accent1"/>
          </a:effectRef>
          <a:fontRef idx="minor">
            <a:schemeClr val="lt1"/>
          </a:fontRef>
        </p:style>
        <p:txBody>
          <a:bodyPr lIns="0" tIns="0" rIns="0" bIns="37782" rtlCol="0" anchor="ctr"/>
          <a:lstStyle/>
          <a:p>
            <a:pPr algn="ctr"/>
            <a:r>
              <a:rPr lang="en-US" sz="1400" b="1" dirty="0">
                <a:latin typeface="Arial Narrow" panose="020B0606020202030204" pitchFamily="34" charset="0"/>
                <a:cs typeface="Calibri"/>
              </a:rPr>
              <a:t>2</a:t>
            </a:r>
          </a:p>
        </p:txBody>
      </p:sp>
      <p:sp>
        <p:nvSpPr>
          <p:cNvPr id="38" name="Oval 37"/>
          <p:cNvSpPr>
            <a:spLocks noChangeAspect="1"/>
          </p:cNvSpPr>
          <p:nvPr/>
        </p:nvSpPr>
        <p:spPr>
          <a:xfrm>
            <a:off x="7021511" y="637255"/>
            <a:ext cx="399090" cy="367778"/>
          </a:xfrm>
          <a:prstGeom prst="ellipse">
            <a:avLst/>
          </a:prstGeom>
          <a:solidFill>
            <a:srgbClr val="0076B7"/>
          </a:solidFill>
          <a:ln>
            <a:noFill/>
          </a:ln>
          <a:effectLst/>
        </p:spPr>
        <p:style>
          <a:lnRef idx="1">
            <a:schemeClr val="accent1"/>
          </a:lnRef>
          <a:fillRef idx="3">
            <a:schemeClr val="accent1"/>
          </a:fillRef>
          <a:effectRef idx="2">
            <a:schemeClr val="accent1"/>
          </a:effectRef>
          <a:fontRef idx="minor">
            <a:schemeClr val="lt1"/>
          </a:fontRef>
        </p:style>
        <p:txBody>
          <a:bodyPr lIns="0" tIns="0" rIns="0" bIns="37782" rtlCol="0" anchor="ctr"/>
          <a:lstStyle/>
          <a:p>
            <a:pPr algn="ctr"/>
            <a:r>
              <a:rPr lang="en-US" sz="1400" b="1" dirty="0">
                <a:latin typeface="Arial Narrow" panose="020B0606020202030204" pitchFamily="34" charset="0"/>
                <a:cs typeface="Calibri"/>
              </a:rPr>
              <a:t>0</a:t>
            </a:r>
          </a:p>
        </p:txBody>
      </p:sp>
      <p:sp>
        <p:nvSpPr>
          <p:cNvPr id="39" name="TextBox 38"/>
          <p:cNvSpPr txBox="1"/>
          <p:nvPr/>
        </p:nvSpPr>
        <p:spPr>
          <a:xfrm>
            <a:off x="301143" y="6699159"/>
            <a:ext cx="7763129" cy="286668"/>
          </a:xfrm>
          <a:prstGeom prst="rect">
            <a:avLst/>
          </a:prstGeom>
          <a:noFill/>
        </p:spPr>
        <p:txBody>
          <a:bodyPr wrap="square" lIns="35268" tIns="35268" rIns="35268" bIns="35268" rtlCol="0" anchor="t" anchorCtr="0">
            <a:spAutoFit/>
          </a:bodyPr>
          <a:lstStyle/>
          <a:p>
            <a:pPr algn="ctr">
              <a:spcAft>
                <a:spcPts val="295"/>
              </a:spcAft>
            </a:pPr>
            <a:r>
              <a:rPr lang="en-ZA" sz="1400" b="1" dirty="0">
                <a:latin typeface="Arial Narrow" panose="020B0606020202030204" pitchFamily="34" charset="0"/>
              </a:rPr>
              <a:t>Colour of  the provinces indicates audit opinion from which department has moved</a:t>
            </a:r>
          </a:p>
        </p:txBody>
      </p:sp>
      <p:sp>
        <p:nvSpPr>
          <p:cNvPr id="40" name="Right Arrow 39"/>
          <p:cNvSpPr/>
          <p:nvPr/>
        </p:nvSpPr>
        <p:spPr>
          <a:xfrm>
            <a:off x="267581" y="498249"/>
            <a:ext cx="1418030" cy="489520"/>
          </a:xfrm>
          <a:prstGeom prst="rightArrow">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lIns="80776" tIns="40385" rIns="80776" bIns="40385" rtlCol="0" anchor="ctr"/>
          <a:lstStyle/>
          <a:p>
            <a:pPr algn="ctr"/>
            <a:r>
              <a:rPr lang="en-ZA" sz="1300" b="1" dirty="0">
                <a:latin typeface="Arial Narrow" pitchFamily="34" charset="0"/>
              </a:rPr>
              <a:t>Movement</a:t>
            </a:r>
          </a:p>
        </p:txBody>
      </p:sp>
      <p:sp>
        <p:nvSpPr>
          <p:cNvPr id="42" name="Down Arrow 41"/>
          <p:cNvSpPr/>
          <p:nvPr/>
        </p:nvSpPr>
        <p:spPr>
          <a:xfrm>
            <a:off x="131856" y="1057731"/>
            <a:ext cx="1689480" cy="642571"/>
          </a:xfrm>
          <a:prstGeom prst="downArrow">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lIns="80776" tIns="40385" rIns="80776" bIns="40385" rtlCol="0" anchor="ctr"/>
          <a:lstStyle/>
          <a:p>
            <a:pPr algn="ctr"/>
            <a:r>
              <a:rPr lang="en-ZA" sz="1300" b="1" dirty="0">
                <a:latin typeface="Arial Narrow" pitchFamily="34" charset="0"/>
              </a:rPr>
              <a:t>Audit outcome</a:t>
            </a:r>
          </a:p>
        </p:txBody>
      </p:sp>
    </p:spTree>
    <p:extLst>
      <p:ext uri="{BB962C8B-B14F-4D97-AF65-F5344CB8AC3E}">
        <p14:creationId xmlns:p14="http://schemas.microsoft.com/office/powerpoint/2010/main" xmlns="" val="1689676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29</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a:solidFill>
                  <a:schemeClr val="tx1">
                    <a:lumMod val="50000"/>
                    <a:lumOff val="50000"/>
                  </a:schemeClr>
                </a:solidFill>
                <a:latin typeface="Arial Narrow" panose="020B0606020202030204" pitchFamily="34" charset="0"/>
                <a:cs typeface="Arial"/>
              </a:rPr>
              <a:t>Overall audit outcomes per audit criteria</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21" name="Rectangle 20"/>
          <p:cNvSpPr/>
          <p:nvPr/>
        </p:nvSpPr>
        <p:spPr>
          <a:xfrm>
            <a:off x="8827535" y="2115882"/>
            <a:ext cx="1579573" cy="3777860"/>
          </a:xfrm>
          <a:prstGeom prst="rect">
            <a:avLst/>
          </a:prstGeom>
        </p:spPr>
        <p:txBody>
          <a:bodyPr wrap="square" lIns="91344" tIns="45672" rIns="91344" bIns="45672" anchor="t">
            <a:spAutoFit/>
          </a:bodyPr>
          <a:lstStyle/>
          <a:p>
            <a:pPr>
              <a:lnSpc>
                <a:spcPct val="150000"/>
              </a:lnSpc>
              <a:spcAft>
                <a:spcPts val="600"/>
              </a:spcAft>
            </a:pPr>
            <a:r>
              <a:rPr lang="en-US" sz="1300" b="1" dirty="0">
                <a:solidFill>
                  <a:schemeClr val="bg1"/>
                </a:solidFill>
              </a:rPr>
              <a:t>Unqualified with </a:t>
            </a:r>
            <a:br>
              <a:rPr lang="en-US" sz="1300" b="1" dirty="0">
                <a:solidFill>
                  <a:schemeClr val="bg1"/>
                </a:solidFill>
              </a:rPr>
            </a:br>
            <a:r>
              <a:rPr lang="en-US" sz="1300" b="1" dirty="0">
                <a:solidFill>
                  <a:schemeClr val="bg1"/>
                </a:solidFill>
              </a:rPr>
              <a:t>no findings</a:t>
            </a:r>
          </a:p>
          <a:p>
            <a:pPr>
              <a:lnSpc>
                <a:spcPct val="150000"/>
              </a:lnSpc>
              <a:spcAft>
                <a:spcPts val="600"/>
              </a:spcAft>
            </a:pPr>
            <a:r>
              <a:rPr lang="en-US" sz="1300" b="1" dirty="0">
                <a:solidFill>
                  <a:schemeClr val="bg1"/>
                </a:solidFill>
              </a:rPr>
              <a:t>Unqualified with findings</a:t>
            </a:r>
          </a:p>
          <a:p>
            <a:pPr>
              <a:lnSpc>
                <a:spcPct val="150000"/>
              </a:lnSpc>
              <a:spcAft>
                <a:spcPts val="600"/>
              </a:spcAft>
            </a:pPr>
            <a:r>
              <a:rPr lang="en-US" sz="1300" b="1" dirty="0">
                <a:solidFill>
                  <a:schemeClr val="bg1"/>
                </a:solidFill>
              </a:rPr>
              <a:t>Qualified with findings</a:t>
            </a:r>
          </a:p>
          <a:p>
            <a:pPr>
              <a:lnSpc>
                <a:spcPct val="150000"/>
              </a:lnSpc>
              <a:spcAft>
                <a:spcPts val="600"/>
              </a:spcAft>
            </a:pPr>
            <a:r>
              <a:rPr lang="en-US" sz="1300" b="1" dirty="0">
                <a:solidFill>
                  <a:schemeClr val="bg1"/>
                </a:solidFill>
              </a:rPr>
              <a:t>Adverse with   findings</a:t>
            </a:r>
          </a:p>
          <a:p>
            <a:pPr>
              <a:lnSpc>
                <a:spcPct val="150000"/>
              </a:lnSpc>
              <a:spcAft>
                <a:spcPts val="600"/>
              </a:spcAft>
            </a:pPr>
            <a:r>
              <a:rPr lang="en-US" sz="1300" b="1" dirty="0">
                <a:solidFill>
                  <a:schemeClr val="bg1"/>
                </a:solidFill>
              </a:rPr>
              <a:t>Disclaimed with findings</a:t>
            </a:r>
          </a:p>
          <a:p>
            <a:pPr>
              <a:lnSpc>
                <a:spcPct val="150000"/>
              </a:lnSpc>
              <a:spcAft>
                <a:spcPts val="600"/>
              </a:spcAft>
            </a:pPr>
            <a:r>
              <a:rPr lang="en-US" sz="1300" b="1" dirty="0">
                <a:solidFill>
                  <a:schemeClr val="bg1"/>
                </a:solidFill>
              </a:rPr>
              <a:t>Audits outstanding</a:t>
            </a:r>
          </a:p>
        </p:txBody>
      </p:sp>
      <p:sp>
        <p:nvSpPr>
          <p:cNvPr id="22" name="Rectangle 21"/>
          <p:cNvSpPr/>
          <p:nvPr/>
        </p:nvSpPr>
        <p:spPr>
          <a:xfrm>
            <a:off x="8617982" y="2886869"/>
            <a:ext cx="209550" cy="209550"/>
          </a:xfrm>
          <a:prstGeom prst="rect">
            <a:avLst/>
          </a:prstGeom>
          <a:solidFill>
            <a:srgbClr val="FE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3" name="Rectangle 22"/>
          <p:cNvSpPr/>
          <p:nvPr/>
        </p:nvSpPr>
        <p:spPr>
          <a:xfrm>
            <a:off x="8617982" y="3496469"/>
            <a:ext cx="209550" cy="209550"/>
          </a:xfrm>
          <a:prstGeom prst="rect">
            <a:avLst/>
          </a:prstGeom>
          <a:solidFill>
            <a:srgbClr val="59278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4" name="Rectangle 23"/>
          <p:cNvSpPr/>
          <p:nvPr/>
        </p:nvSpPr>
        <p:spPr>
          <a:xfrm>
            <a:off x="8617982" y="4772819"/>
            <a:ext cx="209550" cy="209550"/>
          </a:xfrm>
          <a:prstGeom prst="rect">
            <a:avLst/>
          </a:prstGeom>
          <a:solidFill>
            <a:srgbClr val="E0001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5" name="Rectangle 24"/>
          <p:cNvSpPr/>
          <p:nvPr/>
        </p:nvSpPr>
        <p:spPr>
          <a:xfrm>
            <a:off x="8617982" y="2277269"/>
            <a:ext cx="209550" cy="209550"/>
          </a:xfrm>
          <a:prstGeom prst="rect">
            <a:avLst/>
          </a:prstGeom>
          <a:solidFill>
            <a:srgbClr val="29A5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6" name="Rectangle 25"/>
          <p:cNvSpPr/>
          <p:nvPr/>
        </p:nvSpPr>
        <p:spPr>
          <a:xfrm>
            <a:off x="8617982" y="5382418"/>
            <a:ext cx="209550" cy="209550"/>
          </a:xfrm>
          <a:prstGeom prst="rect">
            <a:avLst/>
          </a:prstGeom>
          <a:solidFill>
            <a:srgbClr val="0D70B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7" name="Rectangle 26"/>
          <p:cNvSpPr/>
          <p:nvPr/>
        </p:nvSpPr>
        <p:spPr>
          <a:xfrm>
            <a:off x="8617982" y="4182269"/>
            <a:ext cx="209550" cy="209550"/>
          </a:xfrm>
          <a:prstGeom prst="rect">
            <a:avLst/>
          </a:prstGeom>
          <a:solidFill>
            <a:srgbClr val="CE3F9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graphicFrame>
        <p:nvGraphicFramePr>
          <p:cNvPr id="28" name="Chart 27"/>
          <p:cNvGraphicFramePr/>
          <p:nvPr>
            <p:extLst>
              <p:ext uri="{D42A27DB-BD31-4B8C-83A1-F6EECF244321}">
                <p14:modId xmlns:p14="http://schemas.microsoft.com/office/powerpoint/2010/main" xmlns="" val="1578342053"/>
              </p:ext>
            </p:extLst>
          </p:nvPr>
        </p:nvGraphicFramePr>
        <p:xfrm>
          <a:off x="1148566" y="981914"/>
          <a:ext cx="2901146" cy="29498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xmlns="" val="1133803642"/>
              </p:ext>
            </p:extLst>
          </p:nvPr>
        </p:nvGraphicFramePr>
        <p:xfrm>
          <a:off x="3592519" y="1226717"/>
          <a:ext cx="3391367" cy="24541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p:cNvGraphicFramePr/>
          <p:nvPr>
            <p:extLst>
              <p:ext uri="{D42A27DB-BD31-4B8C-83A1-F6EECF244321}">
                <p14:modId xmlns:p14="http://schemas.microsoft.com/office/powerpoint/2010/main" xmlns="" val="4211287787"/>
              </p:ext>
            </p:extLst>
          </p:nvPr>
        </p:nvGraphicFramePr>
        <p:xfrm>
          <a:off x="1892300" y="3238076"/>
          <a:ext cx="3962400" cy="2609850"/>
        </p:xfrm>
        <a:graphic>
          <a:graphicData uri="http://schemas.openxmlformats.org/drawingml/2006/chart">
            <c:chart xmlns:c="http://schemas.openxmlformats.org/drawingml/2006/chart" xmlns:r="http://schemas.openxmlformats.org/officeDocument/2006/relationships" r:id="rId6"/>
          </a:graphicData>
        </a:graphic>
      </p:graphicFrame>
      <p:pic>
        <p:nvPicPr>
          <p:cNvPr id="31" name="Picture 30"/>
          <p:cNvPicPr>
            <a:picLocks noChangeAspect="1"/>
          </p:cNvPicPr>
          <p:nvPr/>
        </p:nvPicPr>
        <p:blipFill>
          <a:blip r:embed="rId7" cstate="print"/>
          <a:stretch>
            <a:fillRect/>
          </a:stretch>
        </p:blipFill>
        <p:spPr>
          <a:xfrm>
            <a:off x="2425219" y="2318709"/>
            <a:ext cx="435665" cy="276292"/>
          </a:xfrm>
          <a:prstGeom prst="rect">
            <a:avLst/>
          </a:prstGeom>
        </p:spPr>
      </p:pic>
      <p:pic>
        <p:nvPicPr>
          <p:cNvPr id="32" name="Picture 31"/>
          <p:cNvPicPr>
            <a:picLocks noChangeAspect="1"/>
          </p:cNvPicPr>
          <p:nvPr/>
        </p:nvPicPr>
        <p:blipFill>
          <a:blip r:embed="rId8" cstate="print"/>
          <a:stretch>
            <a:fillRect/>
          </a:stretch>
        </p:blipFill>
        <p:spPr>
          <a:xfrm>
            <a:off x="4977555" y="2239642"/>
            <a:ext cx="275472" cy="434426"/>
          </a:xfrm>
          <a:prstGeom prst="rect">
            <a:avLst/>
          </a:prstGeom>
        </p:spPr>
      </p:pic>
      <p:sp>
        <p:nvSpPr>
          <p:cNvPr id="33" name="TextBox 32"/>
          <p:cNvSpPr txBox="1">
            <a:spLocks/>
          </p:cNvSpPr>
          <p:nvPr/>
        </p:nvSpPr>
        <p:spPr>
          <a:xfrm>
            <a:off x="1687519" y="742843"/>
            <a:ext cx="1752599" cy="647664"/>
          </a:xfrm>
          <a:prstGeom prst="rect">
            <a:avLst/>
          </a:prstGeom>
          <a:noFill/>
        </p:spPr>
        <p:txBody>
          <a:bodyPr wrap="square" lIns="91344" tIns="45672" rIns="91344" bIns="107886" rtlCol="0" anchor="ctr">
            <a:spAutoFit/>
          </a:bodyPr>
          <a:lstStyle/>
          <a:p>
            <a:pPr algn="ctr"/>
            <a:r>
              <a:rPr lang="en-ZA" sz="1600" b="1" dirty="0">
                <a:solidFill>
                  <a:schemeClr val="bg1">
                    <a:lumMod val="50000"/>
                  </a:schemeClr>
                </a:solidFill>
                <a:latin typeface="Arial" panose="020B0604020202020204" pitchFamily="34" charset="0"/>
                <a:cs typeface="Arial" panose="020B0604020202020204" pitchFamily="34" charset="0"/>
              </a:rPr>
              <a:t>Financial statements (F)</a:t>
            </a:r>
          </a:p>
        </p:txBody>
      </p:sp>
      <p:sp>
        <p:nvSpPr>
          <p:cNvPr id="41" name="TextBox 40"/>
          <p:cNvSpPr txBox="1">
            <a:spLocks/>
          </p:cNvSpPr>
          <p:nvPr/>
        </p:nvSpPr>
        <p:spPr>
          <a:xfrm>
            <a:off x="4049712" y="771509"/>
            <a:ext cx="1983624" cy="647664"/>
          </a:xfrm>
          <a:prstGeom prst="rect">
            <a:avLst/>
          </a:prstGeom>
          <a:noFill/>
        </p:spPr>
        <p:txBody>
          <a:bodyPr wrap="square" lIns="91344" tIns="45672" rIns="91344" bIns="107886" rtlCol="0">
            <a:spAutoFit/>
          </a:bodyPr>
          <a:lstStyle/>
          <a:p>
            <a:pPr algn="ctr"/>
            <a:r>
              <a:rPr lang="en-ZA" sz="1600" b="1" dirty="0">
                <a:solidFill>
                  <a:schemeClr val="bg1">
                    <a:lumMod val="50000"/>
                  </a:schemeClr>
                </a:solidFill>
                <a:latin typeface="Arial" panose="020B0604020202020204" pitchFamily="34" charset="0"/>
                <a:cs typeface="Arial" panose="020B0604020202020204" pitchFamily="34" charset="0"/>
              </a:rPr>
              <a:t>Compliance with legislation (C)</a:t>
            </a:r>
          </a:p>
        </p:txBody>
      </p:sp>
      <p:sp>
        <p:nvSpPr>
          <p:cNvPr id="43" name="TextBox 42"/>
          <p:cNvSpPr txBox="1">
            <a:spLocks/>
          </p:cNvSpPr>
          <p:nvPr/>
        </p:nvSpPr>
        <p:spPr>
          <a:xfrm>
            <a:off x="2963426" y="5833251"/>
            <a:ext cx="1820152" cy="647664"/>
          </a:xfrm>
          <a:prstGeom prst="rect">
            <a:avLst/>
          </a:prstGeom>
          <a:noFill/>
        </p:spPr>
        <p:txBody>
          <a:bodyPr wrap="square" lIns="91344" tIns="45672" rIns="91344" bIns="107886" rtlCol="0" anchor="ctr">
            <a:spAutoFit/>
          </a:bodyPr>
          <a:lstStyle/>
          <a:p>
            <a:pPr algn="ctr"/>
            <a:r>
              <a:rPr lang="en-ZA" sz="1600" b="1" dirty="0">
                <a:solidFill>
                  <a:srgbClr val="5A5A5A"/>
                </a:solidFill>
                <a:latin typeface="Arial" panose="020B0604020202020204" pitchFamily="34" charset="0"/>
                <a:cs typeface="Arial" panose="020B0604020202020204" pitchFamily="34" charset="0"/>
              </a:rPr>
              <a:t>Performance reports (P)</a:t>
            </a:r>
          </a:p>
        </p:txBody>
      </p:sp>
      <p:sp>
        <p:nvSpPr>
          <p:cNvPr id="34" name="Subtitle 2"/>
          <p:cNvSpPr txBox="1">
            <a:spLocks/>
          </p:cNvSpPr>
          <p:nvPr/>
        </p:nvSpPr>
        <p:spPr>
          <a:xfrm>
            <a:off x="4" y="3479199"/>
            <a:ext cx="2860878" cy="2474721"/>
          </a:xfrm>
          <a:prstGeom prst="rect">
            <a:avLst/>
          </a:prstGeom>
        </p:spPr>
        <p:txBody>
          <a:bodyPr vert="horz" lIns="101284" tIns="50643" rIns="101284" bIns="50643" rtlCol="0">
            <a:normAutofit fontScale="55000" lnSpcReduction="20000"/>
          </a:bodyPr>
          <a:lstStyle>
            <a:lvl1pPr marL="380147" indent="-380147" algn="l" defTabSz="101372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3654" indent="-316791" algn="l" defTabSz="101372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7158" indent="-253432" algn="l" defTabSz="1013728"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4022"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0886"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7748"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4613"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1475"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8339"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ZA" sz="3300" b="1" i="1" dirty="0">
                <a:solidFill>
                  <a:srgbClr val="FF0000"/>
                </a:solidFill>
                <a:latin typeface="Arial Narrow" panose="020B0606020202030204" pitchFamily="34" charset="0"/>
                <a:cs typeface="Arial" panose="020B0604020202020204" pitchFamily="34" charset="0"/>
              </a:rPr>
              <a:t>Top 4 qualification  areas</a:t>
            </a:r>
          </a:p>
          <a:p>
            <a:pPr marL="0" indent="0">
              <a:buNone/>
            </a:pPr>
            <a:endParaRPr lang="en-ZA" sz="2400" b="1" i="1" dirty="0">
              <a:solidFill>
                <a:srgbClr val="FF0000"/>
              </a:solidFill>
              <a:latin typeface="Arial Narrow" panose="020B0606020202030204" pitchFamily="34" charset="0"/>
              <a:cs typeface="Arial" panose="020B0604020202020204" pitchFamily="34" charset="0"/>
            </a:endParaRPr>
          </a:p>
          <a:p>
            <a:pPr>
              <a:buFont typeface="Wingdings" panose="05000000000000000000" pitchFamily="2" charset="2"/>
              <a:buChar char="Ø"/>
            </a:pPr>
            <a:r>
              <a:rPr lang="en-ZA" b="1" i="1" dirty="0" smtClean="0">
                <a:latin typeface="Arial Narrow" panose="020B0606020202030204" pitchFamily="34" charset="0"/>
              </a:rPr>
              <a:t>Irregular expenditure (4)</a:t>
            </a:r>
          </a:p>
          <a:p>
            <a:pPr>
              <a:buFont typeface="Wingdings" panose="05000000000000000000" pitchFamily="2" charset="2"/>
              <a:buChar char="Ø"/>
            </a:pPr>
            <a:r>
              <a:rPr lang="en-ZA" b="1" i="1" dirty="0" smtClean="0">
                <a:latin typeface="Arial Narrow" panose="020B0606020202030204" pitchFamily="34" charset="0"/>
              </a:rPr>
              <a:t>Property, Plant, and Equipment (4)</a:t>
            </a:r>
          </a:p>
          <a:p>
            <a:pPr>
              <a:buFont typeface="Wingdings" panose="05000000000000000000" pitchFamily="2" charset="2"/>
              <a:buChar char="Ø"/>
            </a:pPr>
            <a:r>
              <a:rPr lang="en-ZA" b="1" i="1" dirty="0" smtClean="0">
                <a:latin typeface="Arial Narrow" panose="020B0606020202030204" pitchFamily="34" charset="0"/>
              </a:rPr>
              <a:t>Expenditure (4)</a:t>
            </a:r>
          </a:p>
          <a:p>
            <a:pPr>
              <a:buFont typeface="Wingdings" panose="05000000000000000000" pitchFamily="2" charset="2"/>
              <a:buChar char="Ø"/>
            </a:pPr>
            <a:r>
              <a:rPr lang="en-ZA" b="1" i="1" dirty="0" smtClean="0">
                <a:latin typeface="Arial Narrow" panose="020B0606020202030204" pitchFamily="34" charset="0"/>
              </a:rPr>
              <a:t>Other disclosure items  (4)</a:t>
            </a:r>
          </a:p>
          <a:p>
            <a:pPr>
              <a:buFont typeface="Wingdings" panose="05000000000000000000" pitchFamily="2" charset="2"/>
              <a:buChar char="Ø"/>
            </a:pPr>
            <a:endParaRPr lang="en-ZA" b="1" i="1" dirty="0" smtClean="0">
              <a:latin typeface="Arial Narrow" panose="020B0606020202030204" pitchFamily="34" charset="0"/>
            </a:endParaRPr>
          </a:p>
          <a:p>
            <a:pPr>
              <a:buFont typeface="Wingdings" panose="05000000000000000000" pitchFamily="2" charset="2"/>
              <a:buChar char="Ø"/>
            </a:pPr>
            <a:endParaRPr lang="en-ZA" b="1" i="1" dirty="0">
              <a:latin typeface="Arial Narrow" panose="020B0606020202030204" pitchFamily="34" charset="0"/>
            </a:endParaRPr>
          </a:p>
          <a:p>
            <a:pPr>
              <a:buFont typeface="Wingdings" panose="05000000000000000000" pitchFamily="2" charset="2"/>
              <a:buChar char="Ø"/>
            </a:pPr>
            <a:endParaRPr lang="en-ZA" b="1" i="1" dirty="0" smtClean="0">
              <a:latin typeface="Arial Narrow" panose="020B0606020202030204" pitchFamily="34" charset="0"/>
            </a:endParaRPr>
          </a:p>
          <a:p>
            <a:pPr marL="0" indent="0">
              <a:buNone/>
            </a:pPr>
            <a:endParaRPr lang="en-ZA" b="1" i="1" dirty="0" smtClean="0">
              <a:latin typeface="Arial Narrow" panose="020B0606020202030204" pitchFamily="34" charset="0"/>
            </a:endParaRPr>
          </a:p>
          <a:p>
            <a:endParaRPr lang="en-ZA" dirty="0"/>
          </a:p>
        </p:txBody>
      </p:sp>
      <p:sp>
        <p:nvSpPr>
          <p:cNvPr id="36" name="Subtitle 2"/>
          <p:cNvSpPr txBox="1">
            <a:spLocks/>
          </p:cNvSpPr>
          <p:nvPr/>
        </p:nvSpPr>
        <p:spPr>
          <a:xfrm>
            <a:off x="4182700" y="4620423"/>
            <a:ext cx="3589699" cy="2667000"/>
          </a:xfrm>
          <a:prstGeom prst="rect">
            <a:avLst/>
          </a:prstGeom>
        </p:spPr>
        <p:txBody>
          <a:bodyPr vert="horz" lIns="101284" tIns="50643" rIns="101284" bIns="50643" rtlCol="0">
            <a:normAutofit/>
          </a:bodyPr>
          <a:lstStyle>
            <a:lvl1pPr marL="380147" indent="-380147" algn="l" defTabSz="101372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3654" indent="-316791" algn="l" defTabSz="101372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7158" indent="-253432" algn="l" defTabSz="1013728"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4022"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0886"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7748"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4613"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1475"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8339"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ZA" dirty="0"/>
          </a:p>
        </p:txBody>
      </p:sp>
      <p:graphicFrame>
        <p:nvGraphicFramePr>
          <p:cNvPr id="37" name="Chart 36"/>
          <p:cNvGraphicFramePr/>
          <p:nvPr>
            <p:extLst>
              <p:ext uri="{D42A27DB-BD31-4B8C-83A1-F6EECF244321}">
                <p14:modId xmlns:p14="http://schemas.microsoft.com/office/powerpoint/2010/main" xmlns="" val="408130913"/>
              </p:ext>
            </p:extLst>
          </p:nvPr>
        </p:nvGraphicFramePr>
        <p:xfrm>
          <a:off x="3631274" y="5079474"/>
          <a:ext cx="4692550" cy="2484968"/>
        </p:xfrm>
        <a:graphic>
          <a:graphicData uri="http://schemas.openxmlformats.org/drawingml/2006/chart">
            <c:chart xmlns:c="http://schemas.openxmlformats.org/drawingml/2006/chart" xmlns:r="http://schemas.openxmlformats.org/officeDocument/2006/relationships" r:id="rId9"/>
          </a:graphicData>
        </a:graphic>
      </p:graphicFrame>
      <p:sp>
        <p:nvSpPr>
          <p:cNvPr id="39" name="Subtitle 2"/>
          <p:cNvSpPr txBox="1">
            <a:spLocks/>
          </p:cNvSpPr>
          <p:nvPr/>
        </p:nvSpPr>
        <p:spPr>
          <a:xfrm>
            <a:off x="6183312" y="742845"/>
            <a:ext cx="6282356" cy="4000905"/>
          </a:xfrm>
          <a:prstGeom prst="rect">
            <a:avLst/>
          </a:prstGeom>
        </p:spPr>
        <p:txBody>
          <a:bodyPr vert="horz" lIns="101284" tIns="50643" rIns="101284" bIns="50643" rtlCol="0">
            <a:normAutofit/>
          </a:bodyPr>
          <a:lstStyle>
            <a:lvl1pPr marL="380147" indent="-380147" algn="l" defTabSz="101372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3654" indent="-316791" algn="l" defTabSz="101372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7158" indent="-253432" algn="l" defTabSz="1013728"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4022"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0886"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7748"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4613"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1475"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8339" indent="-253432" algn="l" defTabSz="10137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ZA" sz="1700" b="1" i="1" dirty="0">
                <a:solidFill>
                  <a:srgbClr val="FF0000"/>
                </a:solidFill>
                <a:latin typeface="Arial Narrow" panose="020B0606020202030204" pitchFamily="34" charset="0"/>
                <a:cs typeface="Arial" panose="020B0604020202020204" pitchFamily="34" charset="0"/>
              </a:rPr>
              <a:t>Key compliance areas</a:t>
            </a:r>
          </a:p>
          <a:p>
            <a:pPr marL="0" indent="0">
              <a:buNone/>
            </a:pPr>
            <a:endParaRPr lang="en-ZA" sz="1600" b="1" i="1" dirty="0">
              <a:solidFill>
                <a:srgbClr val="FF0000"/>
              </a:solidFill>
              <a:latin typeface="Arial Narrow" panose="020B0606020202030204" pitchFamily="34" charset="0"/>
              <a:cs typeface="Arial" panose="020B0604020202020204" pitchFamily="34" charset="0"/>
            </a:endParaRPr>
          </a:p>
          <a:p>
            <a:pPr>
              <a:spcBef>
                <a:spcPts val="0"/>
              </a:spcBef>
              <a:buFont typeface="Wingdings" panose="05000000000000000000" pitchFamily="2" charset="2"/>
              <a:buChar char="Ø"/>
            </a:pPr>
            <a:r>
              <a:rPr lang="en-ZA" sz="1500" b="1" i="1" dirty="0">
                <a:latin typeface="Arial Narrow" panose="020B0606020202030204" pitchFamily="34" charset="0"/>
              </a:rPr>
              <a:t>Unauthorised,</a:t>
            </a:r>
          </a:p>
          <a:p>
            <a:pPr marL="0" indent="0">
              <a:spcBef>
                <a:spcPts val="0"/>
              </a:spcBef>
              <a:buNone/>
            </a:pPr>
            <a:r>
              <a:rPr lang="en-ZA" sz="1500" b="1" i="1" dirty="0">
                <a:latin typeface="Arial Narrow" panose="020B0606020202030204" pitchFamily="34" charset="0"/>
              </a:rPr>
              <a:t>irregular and /or fruitless </a:t>
            </a:r>
          </a:p>
          <a:p>
            <a:pPr marL="0" indent="0">
              <a:spcBef>
                <a:spcPts val="0"/>
              </a:spcBef>
              <a:buNone/>
            </a:pPr>
            <a:r>
              <a:rPr lang="en-ZA" sz="1500" b="1" i="1" dirty="0">
                <a:latin typeface="Arial Narrow" panose="020B0606020202030204" pitchFamily="34" charset="0"/>
              </a:rPr>
              <a:t>and wasteful expenditure</a:t>
            </a:r>
          </a:p>
          <a:p>
            <a:pPr marL="0" indent="0">
              <a:spcBef>
                <a:spcPts val="0"/>
              </a:spcBef>
              <a:buNone/>
            </a:pPr>
            <a:r>
              <a:rPr lang="en-ZA" sz="1500" b="1" i="1" dirty="0">
                <a:latin typeface="Arial Narrow" panose="020B0606020202030204" pitchFamily="34" charset="0"/>
              </a:rPr>
              <a:t> expenditure (8)</a:t>
            </a:r>
          </a:p>
          <a:p>
            <a:pPr marL="0" indent="0">
              <a:spcBef>
                <a:spcPts val="0"/>
              </a:spcBef>
              <a:buNone/>
            </a:pPr>
            <a:endParaRPr lang="en-ZA" sz="1500" b="1" i="1" dirty="0">
              <a:latin typeface="Arial Narrow" panose="020B0606020202030204" pitchFamily="34" charset="0"/>
            </a:endParaRPr>
          </a:p>
          <a:p>
            <a:pPr>
              <a:spcBef>
                <a:spcPts val="0"/>
              </a:spcBef>
              <a:buFont typeface="Wingdings" panose="05000000000000000000" pitchFamily="2" charset="2"/>
              <a:buChar char="Ø"/>
            </a:pPr>
            <a:r>
              <a:rPr lang="en-ZA" sz="1500" b="1" i="1" dirty="0">
                <a:latin typeface="Arial Narrow" panose="020B0606020202030204" pitchFamily="34" charset="0"/>
              </a:rPr>
              <a:t>Material corrections </a:t>
            </a:r>
          </a:p>
          <a:p>
            <a:pPr marL="0" indent="0">
              <a:spcBef>
                <a:spcPts val="0"/>
              </a:spcBef>
              <a:buNone/>
            </a:pPr>
            <a:r>
              <a:rPr lang="en-ZA" sz="1500" b="1" i="1" dirty="0">
                <a:latin typeface="Arial Narrow" panose="020B0606020202030204" pitchFamily="34" charset="0"/>
              </a:rPr>
              <a:t>         to  AFS (8)</a:t>
            </a:r>
          </a:p>
          <a:p>
            <a:pPr marL="0" indent="0">
              <a:spcBef>
                <a:spcPts val="0"/>
              </a:spcBef>
              <a:buNone/>
            </a:pPr>
            <a:endParaRPr lang="en-ZA" sz="1500" b="1" i="1" dirty="0">
              <a:latin typeface="Arial Narrow" panose="020B0606020202030204" pitchFamily="34" charset="0"/>
            </a:endParaRPr>
          </a:p>
          <a:p>
            <a:pPr>
              <a:spcBef>
                <a:spcPts val="0"/>
              </a:spcBef>
              <a:buFont typeface="Wingdings" panose="05000000000000000000" pitchFamily="2" charset="2"/>
              <a:buChar char="Ø"/>
            </a:pPr>
            <a:r>
              <a:rPr lang="en-ZA" sz="1500" b="1" i="1" dirty="0">
                <a:latin typeface="Arial Narrow" panose="020B0606020202030204" pitchFamily="34" charset="0"/>
              </a:rPr>
              <a:t>Control of expenditure</a:t>
            </a:r>
          </a:p>
          <a:p>
            <a:pPr marL="0" indent="0">
              <a:spcBef>
                <a:spcPts val="0"/>
              </a:spcBef>
              <a:buNone/>
            </a:pPr>
            <a:r>
              <a:rPr lang="en-ZA" sz="1500" b="1" i="1" dirty="0">
                <a:latin typeface="Arial Narrow" panose="020B0606020202030204" pitchFamily="34" charset="0"/>
              </a:rPr>
              <a:t> and/or payments within </a:t>
            </a:r>
          </a:p>
          <a:p>
            <a:pPr marL="0" indent="0">
              <a:spcBef>
                <a:spcPts val="0"/>
              </a:spcBef>
              <a:buNone/>
            </a:pPr>
            <a:r>
              <a:rPr lang="en-ZA" sz="1500" b="1" i="1" dirty="0">
                <a:latin typeface="Arial Narrow" panose="020B0606020202030204" pitchFamily="34" charset="0"/>
              </a:rPr>
              <a:t>30 days (8)</a:t>
            </a:r>
          </a:p>
          <a:p>
            <a:pPr marL="0" indent="0">
              <a:spcBef>
                <a:spcPts val="0"/>
              </a:spcBef>
              <a:buNone/>
            </a:pPr>
            <a:endParaRPr lang="en-ZA" sz="1500" b="1" i="1" dirty="0">
              <a:latin typeface="Arial Narrow" panose="020B0606020202030204" pitchFamily="34" charset="0"/>
            </a:endParaRPr>
          </a:p>
          <a:p>
            <a:pPr>
              <a:spcBef>
                <a:spcPts val="0"/>
              </a:spcBef>
              <a:buFont typeface="Wingdings" panose="05000000000000000000" pitchFamily="2" charset="2"/>
              <a:buChar char="Ø"/>
            </a:pPr>
            <a:r>
              <a:rPr lang="en-ZA" sz="1500" b="1" i="1" dirty="0">
                <a:latin typeface="Arial Narrow" panose="020B0606020202030204" pitchFamily="34" charset="0"/>
              </a:rPr>
              <a:t>Billing and revenue </a:t>
            </a:r>
          </a:p>
          <a:p>
            <a:pPr marL="0" indent="0">
              <a:spcBef>
                <a:spcPts val="0"/>
              </a:spcBef>
              <a:buNone/>
            </a:pPr>
            <a:r>
              <a:rPr lang="en-ZA" sz="1500" b="1" i="1" dirty="0">
                <a:latin typeface="Arial Narrow" panose="020B0606020202030204" pitchFamily="34" charset="0"/>
              </a:rPr>
              <a:t>management (6)</a:t>
            </a:r>
          </a:p>
          <a:p>
            <a:pPr marL="0" indent="0">
              <a:spcBef>
                <a:spcPts val="0"/>
              </a:spcBef>
              <a:buNone/>
            </a:pPr>
            <a:endParaRPr lang="en-ZA" sz="1600" b="1" i="1" dirty="0">
              <a:latin typeface="Arial Narrow" panose="020B0606020202030204" pitchFamily="34" charset="0"/>
            </a:endParaRPr>
          </a:p>
        </p:txBody>
      </p:sp>
    </p:spTree>
    <p:extLst>
      <p:ext uri="{BB962C8B-B14F-4D97-AF65-F5344CB8AC3E}">
        <p14:creationId xmlns:p14="http://schemas.microsoft.com/office/powerpoint/2010/main" xmlns="" val="16645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1000"/>
                                        <p:tgtEl>
                                          <p:spTgt spid="34">
                                            <p:txEl>
                                              <p:pRg st="2" end="2"/>
                                            </p:txEl>
                                          </p:spTgt>
                                        </p:tgtEl>
                                      </p:cBhvr>
                                    </p:animEffect>
                                    <p:anim calcmode="lin" valueType="num">
                                      <p:cBhvr>
                                        <p:cTn id="14"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xEl>
                                              <p:pRg st="3" end="3"/>
                                            </p:txEl>
                                          </p:spTgt>
                                        </p:tgtEl>
                                        <p:attrNameLst>
                                          <p:attrName>style.visibility</p:attrName>
                                        </p:attrNameLst>
                                      </p:cBhvr>
                                      <p:to>
                                        <p:strVal val="visible"/>
                                      </p:to>
                                    </p:set>
                                    <p:animEffect transition="in" filter="fade">
                                      <p:cBhvr>
                                        <p:cTn id="20" dur="1000"/>
                                        <p:tgtEl>
                                          <p:spTgt spid="34">
                                            <p:txEl>
                                              <p:pRg st="3" end="3"/>
                                            </p:txEl>
                                          </p:spTgt>
                                        </p:tgtEl>
                                      </p:cBhvr>
                                    </p:animEffect>
                                    <p:anim calcmode="lin" valueType="num">
                                      <p:cBhvr>
                                        <p:cTn id="21"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fade">
                                      <p:cBhvr>
                                        <p:cTn id="27" dur="1000"/>
                                        <p:tgtEl>
                                          <p:spTgt spid="34">
                                            <p:txEl>
                                              <p:pRg st="4" end="4"/>
                                            </p:txEl>
                                          </p:spTgt>
                                        </p:tgtEl>
                                      </p:cBhvr>
                                    </p:animEffect>
                                    <p:anim calcmode="lin" valueType="num">
                                      <p:cBhvr>
                                        <p:cTn id="28"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xEl>
                                              <p:pRg st="5" end="5"/>
                                            </p:txEl>
                                          </p:spTgt>
                                        </p:tgtEl>
                                        <p:attrNameLst>
                                          <p:attrName>style.visibility</p:attrName>
                                        </p:attrNameLst>
                                      </p:cBhvr>
                                      <p:to>
                                        <p:strVal val="visible"/>
                                      </p:to>
                                    </p:set>
                                    <p:animEffect transition="in" filter="fade">
                                      <p:cBhvr>
                                        <p:cTn id="34" dur="1000"/>
                                        <p:tgtEl>
                                          <p:spTgt spid="34">
                                            <p:txEl>
                                              <p:pRg st="5" end="5"/>
                                            </p:txEl>
                                          </p:spTgt>
                                        </p:tgtEl>
                                      </p:cBhvr>
                                    </p:animEffect>
                                    <p:anim calcmode="lin" valueType="num">
                                      <p:cBhvr>
                                        <p:cTn id="35"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9">
                                            <p:txEl>
                                              <p:pRg st="2" end="2"/>
                                            </p:txEl>
                                          </p:spTgt>
                                        </p:tgtEl>
                                        <p:attrNameLst>
                                          <p:attrName>style.visibility</p:attrName>
                                        </p:attrNameLst>
                                      </p:cBhvr>
                                      <p:to>
                                        <p:strVal val="visible"/>
                                      </p:to>
                                    </p:set>
                                    <p:animEffect transition="in" filter="fade">
                                      <p:cBhvr>
                                        <p:cTn id="45" dur="1000"/>
                                        <p:tgtEl>
                                          <p:spTgt spid="39">
                                            <p:txEl>
                                              <p:pRg st="2" end="2"/>
                                            </p:txEl>
                                          </p:spTgt>
                                        </p:tgtEl>
                                      </p:cBhvr>
                                    </p:animEffect>
                                    <p:anim calcmode="lin" valueType="num">
                                      <p:cBhvr>
                                        <p:cTn id="46"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9">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9">
                                            <p:txEl>
                                              <p:pRg st="3" end="3"/>
                                            </p:txEl>
                                          </p:spTgt>
                                        </p:tgtEl>
                                        <p:attrNameLst>
                                          <p:attrName>style.visibility</p:attrName>
                                        </p:attrNameLst>
                                      </p:cBhvr>
                                      <p:to>
                                        <p:strVal val="visible"/>
                                      </p:to>
                                    </p:set>
                                    <p:animEffect transition="in" filter="fade">
                                      <p:cBhvr>
                                        <p:cTn id="50" dur="1000"/>
                                        <p:tgtEl>
                                          <p:spTgt spid="39">
                                            <p:txEl>
                                              <p:pRg st="3" end="3"/>
                                            </p:txEl>
                                          </p:spTgt>
                                        </p:tgtEl>
                                      </p:cBhvr>
                                    </p:animEffect>
                                    <p:anim calcmode="lin" valueType="num">
                                      <p:cBhvr>
                                        <p:cTn id="51"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39">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9">
                                            <p:txEl>
                                              <p:pRg st="4" end="4"/>
                                            </p:txEl>
                                          </p:spTgt>
                                        </p:tgtEl>
                                        <p:attrNameLst>
                                          <p:attrName>style.visibility</p:attrName>
                                        </p:attrNameLst>
                                      </p:cBhvr>
                                      <p:to>
                                        <p:strVal val="visible"/>
                                      </p:to>
                                    </p:set>
                                    <p:animEffect transition="in" filter="fade">
                                      <p:cBhvr>
                                        <p:cTn id="55" dur="1000"/>
                                        <p:tgtEl>
                                          <p:spTgt spid="39">
                                            <p:txEl>
                                              <p:pRg st="4" end="4"/>
                                            </p:txEl>
                                          </p:spTgt>
                                        </p:tgtEl>
                                      </p:cBhvr>
                                    </p:animEffect>
                                    <p:anim calcmode="lin" valueType="num">
                                      <p:cBhvr>
                                        <p:cTn id="56"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9">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9">
                                            <p:txEl>
                                              <p:pRg st="5" end="5"/>
                                            </p:txEl>
                                          </p:spTgt>
                                        </p:tgtEl>
                                        <p:attrNameLst>
                                          <p:attrName>style.visibility</p:attrName>
                                        </p:attrNameLst>
                                      </p:cBhvr>
                                      <p:to>
                                        <p:strVal val="visible"/>
                                      </p:to>
                                    </p:set>
                                    <p:animEffect transition="in" filter="fade">
                                      <p:cBhvr>
                                        <p:cTn id="60" dur="1000"/>
                                        <p:tgtEl>
                                          <p:spTgt spid="39">
                                            <p:txEl>
                                              <p:pRg st="5" end="5"/>
                                            </p:txEl>
                                          </p:spTgt>
                                        </p:tgtEl>
                                      </p:cBhvr>
                                    </p:animEffect>
                                    <p:anim calcmode="lin" valueType="num">
                                      <p:cBhvr>
                                        <p:cTn id="61"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9">
                                            <p:txEl>
                                              <p:pRg st="7" end="7"/>
                                            </p:txEl>
                                          </p:spTgt>
                                        </p:tgtEl>
                                        <p:attrNameLst>
                                          <p:attrName>style.visibility</p:attrName>
                                        </p:attrNameLst>
                                      </p:cBhvr>
                                      <p:to>
                                        <p:strVal val="visible"/>
                                      </p:to>
                                    </p:set>
                                    <p:animEffect transition="in" filter="fade">
                                      <p:cBhvr>
                                        <p:cTn id="67" dur="1000"/>
                                        <p:tgtEl>
                                          <p:spTgt spid="39">
                                            <p:txEl>
                                              <p:pRg st="7" end="7"/>
                                            </p:txEl>
                                          </p:spTgt>
                                        </p:tgtEl>
                                      </p:cBhvr>
                                    </p:animEffect>
                                    <p:anim calcmode="lin" valueType="num">
                                      <p:cBhvr>
                                        <p:cTn id="68" dur="1000" fill="hold"/>
                                        <p:tgtEl>
                                          <p:spTgt spid="39">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9">
                                            <p:txEl>
                                              <p:pRg st="7" end="7"/>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xEl>
                                              <p:pRg st="8" end="8"/>
                                            </p:txEl>
                                          </p:spTgt>
                                        </p:tgtEl>
                                        <p:attrNameLst>
                                          <p:attrName>style.visibility</p:attrName>
                                        </p:attrNameLst>
                                      </p:cBhvr>
                                      <p:to>
                                        <p:strVal val="visible"/>
                                      </p:to>
                                    </p:set>
                                    <p:animEffect transition="in" filter="fade">
                                      <p:cBhvr>
                                        <p:cTn id="72" dur="1000"/>
                                        <p:tgtEl>
                                          <p:spTgt spid="39">
                                            <p:txEl>
                                              <p:pRg st="8" end="8"/>
                                            </p:txEl>
                                          </p:spTgt>
                                        </p:tgtEl>
                                      </p:cBhvr>
                                    </p:animEffect>
                                    <p:anim calcmode="lin" valueType="num">
                                      <p:cBhvr>
                                        <p:cTn id="73" dur="1000" fill="hold"/>
                                        <p:tgtEl>
                                          <p:spTgt spid="39">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9">
                                            <p:txEl>
                                              <p:pRg st="10" end="10"/>
                                            </p:txEl>
                                          </p:spTgt>
                                        </p:tgtEl>
                                        <p:attrNameLst>
                                          <p:attrName>style.visibility</p:attrName>
                                        </p:attrNameLst>
                                      </p:cBhvr>
                                      <p:to>
                                        <p:strVal val="visible"/>
                                      </p:to>
                                    </p:set>
                                    <p:animEffect transition="in" filter="fade">
                                      <p:cBhvr>
                                        <p:cTn id="79" dur="1000"/>
                                        <p:tgtEl>
                                          <p:spTgt spid="39">
                                            <p:txEl>
                                              <p:pRg st="10" end="10"/>
                                            </p:txEl>
                                          </p:spTgt>
                                        </p:tgtEl>
                                      </p:cBhvr>
                                    </p:animEffect>
                                    <p:anim calcmode="lin" valueType="num">
                                      <p:cBhvr>
                                        <p:cTn id="80" dur="1000" fill="hold"/>
                                        <p:tgtEl>
                                          <p:spTgt spid="39">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39">
                                            <p:txEl>
                                              <p:pRg st="10" end="1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9">
                                            <p:txEl>
                                              <p:pRg st="11" end="11"/>
                                            </p:txEl>
                                          </p:spTgt>
                                        </p:tgtEl>
                                        <p:attrNameLst>
                                          <p:attrName>style.visibility</p:attrName>
                                        </p:attrNameLst>
                                      </p:cBhvr>
                                      <p:to>
                                        <p:strVal val="visible"/>
                                      </p:to>
                                    </p:set>
                                    <p:animEffect transition="in" filter="fade">
                                      <p:cBhvr>
                                        <p:cTn id="84" dur="1000"/>
                                        <p:tgtEl>
                                          <p:spTgt spid="39">
                                            <p:txEl>
                                              <p:pRg st="11" end="11"/>
                                            </p:txEl>
                                          </p:spTgt>
                                        </p:tgtEl>
                                      </p:cBhvr>
                                    </p:animEffect>
                                    <p:anim calcmode="lin" valueType="num">
                                      <p:cBhvr>
                                        <p:cTn id="85" dur="1000" fill="hold"/>
                                        <p:tgtEl>
                                          <p:spTgt spid="39">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9">
                                            <p:txEl>
                                              <p:pRg st="11" end="11"/>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9">
                                            <p:txEl>
                                              <p:pRg st="12" end="12"/>
                                            </p:txEl>
                                          </p:spTgt>
                                        </p:tgtEl>
                                        <p:attrNameLst>
                                          <p:attrName>style.visibility</p:attrName>
                                        </p:attrNameLst>
                                      </p:cBhvr>
                                      <p:to>
                                        <p:strVal val="visible"/>
                                      </p:to>
                                    </p:set>
                                    <p:animEffect transition="in" filter="fade">
                                      <p:cBhvr>
                                        <p:cTn id="89" dur="1000"/>
                                        <p:tgtEl>
                                          <p:spTgt spid="39">
                                            <p:txEl>
                                              <p:pRg st="12" end="12"/>
                                            </p:txEl>
                                          </p:spTgt>
                                        </p:tgtEl>
                                      </p:cBhvr>
                                    </p:animEffect>
                                    <p:anim calcmode="lin" valueType="num">
                                      <p:cBhvr>
                                        <p:cTn id="90" dur="1000" fill="hold"/>
                                        <p:tgtEl>
                                          <p:spTgt spid="39">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9">
                                            <p:txEl>
                                              <p:pRg st="14" end="14"/>
                                            </p:txEl>
                                          </p:spTgt>
                                        </p:tgtEl>
                                        <p:attrNameLst>
                                          <p:attrName>style.visibility</p:attrName>
                                        </p:attrNameLst>
                                      </p:cBhvr>
                                      <p:to>
                                        <p:strVal val="visible"/>
                                      </p:to>
                                    </p:set>
                                    <p:animEffect transition="in" filter="fade">
                                      <p:cBhvr>
                                        <p:cTn id="96" dur="1000"/>
                                        <p:tgtEl>
                                          <p:spTgt spid="39">
                                            <p:txEl>
                                              <p:pRg st="14" end="14"/>
                                            </p:txEl>
                                          </p:spTgt>
                                        </p:tgtEl>
                                      </p:cBhvr>
                                    </p:animEffect>
                                    <p:anim calcmode="lin" valueType="num">
                                      <p:cBhvr>
                                        <p:cTn id="97" dur="1000" fill="hold"/>
                                        <p:tgtEl>
                                          <p:spTgt spid="39">
                                            <p:txEl>
                                              <p:pRg st="14" end="14"/>
                                            </p:txEl>
                                          </p:spTgt>
                                        </p:tgtEl>
                                        <p:attrNameLst>
                                          <p:attrName>ppt_x</p:attrName>
                                        </p:attrNameLst>
                                      </p:cBhvr>
                                      <p:tavLst>
                                        <p:tav tm="0">
                                          <p:val>
                                            <p:strVal val="#ppt_x"/>
                                          </p:val>
                                        </p:tav>
                                        <p:tav tm="100000">
                                          <p:val>
                                            <p:strVal val="#ppt_x"/>
                                          </p:val>
                                        </p:tav>
                                      </p:tavLst>
                                    </p:anim>
                                    <p:anim calcmode="lin" valueType="num">
                                      <p:cBhvr>
                                        <p:cTn id="98" dur="1000" fill="hold"/>
                                        <p:tgtEl>
                                          <p:spTgt spid="39">
                                            <p:txEl>
                                              <p:pRg st="14" end="14"/>
                                            </p:tx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xEl>
                                              <p:pRg st="15" end="15"/>
                                            </p:txEl>
                                          </p:spTgt>
                                        </p:tgtEl>
                                        <p:attrNameLst>
                                          <p:attrName>style.visibility</p:attrName>
                                        </p:attrNameLst>
                                      </p:cBhvr>
                                      <p:to>
                                        <p:strVal val="visible"/>
                                      </p:to>
                                    </p:set>
                                    <p:animEffect transition="in" filter="fade">
                                      <p:cBhvr>
                                        <p:cTn id="101" dur="1000"/>
                                        <p:tgtEl>
                                          <p:spTgt spid="39">
                                            <p:txEl>
                                              <p:pRg st="15" end="15"/>
                                            </p:txEl>
                                          </p:spTgt>
                                        </p:tgtEl>
                                      </p:cBhvr>
                                    </p:animEffect>
                                    <p:anim calcmode="lin" valueType="num">
                                      <p:cBhvr>
                                        <p:cTn id="102" dur="1000" fill="hold"/>
                                        <p:tgtEl>
                                          <p:spTgt spid="39">
                                            <p:txEl>
                                              <p:pRg st="15" end="15"/>
                                            </p:txEl>
                                          </p:spTgt>
                                        </p:tgtEl>
                                        <p:attrNameLst>
                                          <p:attrName>ppt_x</p:attrName>
                                        </p:attrNameLst>
                                      </p:cBhvr>
                                      <p:tavLst>
                                        <p:tav tm="0">
                                          <p:val>
                                            <p:strVal val="#ppt_x"/>
                                          </p:val>
                                        </p:tav>
                                        <p:tav tm="100000">
                                          <p:val>
                                            <p:strVal val="#ppt_x"/>
                                          </p:val>
                                        </p:tav>
                                      </p:tavLst>
                                    </p:anim>
                                    <p:anim calcmode="lin" valueType="num">
                                      <p:cBhvr>
                                        <p:cTn id="103" dur="1000" fill="hold"/>
                                        <p:tgtEl>
                                          <p:spTgt spid="3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000"/>
                                        <p:tgtEl>
                                          <p:spTgt spid="37"/>
                                        </p:tgtEl>
                                      </p:cBhvr>
                                    </p:animEffect>
                                    <p:anim calcmode="lin" valueType="num">
                                      <p:cBhvr>
                                        <p:cTn id="109" dur="1000" fill="hold"/>
                                        <p:tgtEl>
                                          <p:spTgt spid="37"/>
                                        </p:tgtEl>
                                        <p:attrNameLst>
                                          <p:attrName>ppt_x</p:attrName>
                                        </p:attrNameLst>
                                      </p:cBhvr>
                                      <p:tavLst>
                                        <p:tav tm="0">
                                          <p:val>
                                            <p:strVal val="#ppt_x"/>
                                          </p:val>
                                        </p:tav>
                                        <p:tav tm="100000">
                                          <p:val>
                                            <p:strVal val="#ppt_x"/>
                                          </p:val>
                                        </p:tav>
                                      </p:tavLst>
                                    </p:anim>
                                    <p:anim calcmode="lin" valueType="num">
                                      <p:cBhvr>
                                        <p:cTn id="11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34" grpId="1" build="allAtOnce"/>
      <p:bldGraphic spid="37" grpId="0">
        <p:bldAsOne/>
      </p:bldGraphic>
      <p:bldP spid="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37903"/>
            <a:ext cx="210714" cy="428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4306" tIns="52153" rIns="104306" bIns="52153" numCol="1" anchor="ctr" anchorCtr="0" compatLnSpc="1">
            <a:prstTxWarp prst="textNoShape">
              <a:avLst/>
            </a:prstTxWarp>
            <a:spAutoFit/>
          </a:bodyPr>
          <a:lstStyle/>
          <a:p>
            <a:endParaRPr lang="en-ZA"/>
          </a:p>
        </p:txBody>
      </p:sp>
      <p:graphicFrame>
        <p:nvGraphicFramePr>
          <p:cNvPr id="6" name="Object 5"/>
          <p:cNvGraphicFramePr>
            <a:graphicFrameLocks noChangeAspect="1"/>
          </p:cNvGraphicFramePr>
          <p:nvPr>
            <p:extLst>
              <p:ext uri="{D42A27DB-BD31-4B8C-83A1-F6EECF244321}">
                <p14:modId xmlns:p14="http://schemas.microsoft.com/office/powerpoint/2010/main" xmlns="" val="2408184333"/>
              </p:ext>
            </p:extLst>
          </p:nvPr>
        </p:nvGraphicFramePr>
        <p:xfrm>
          <a:off x="209866" y="252148"/>
          <a:ext cx="10480359" cy="7312290"/>
        </p:xfrm>
        <a:graphic>
          <a:graphicData uri="http://schemas.openxmlformats.org/presentationml/2006/ole">
            <p:oleObj spid="_x0000_s1037" name="Acrobat Document" r:id="rId3" imgW="10695600" imgH="7558200" progId="AcroExch.Document.DC">
              <p:embed/>
            </p:oleObj>
          </a:graphicData>
        </a:graphic>
      </p:graphicFrame>
    </p:spTree>
    <p:extLst>
      <p:ext uri="{BB962C8B-B14F-4D97-AF65-F5344CB8AC3E}">
        <p14:creationId xmlns:p14="http://schemas.microsoft.com/office/powerpoint/2010/main" xmlns="" val="1224478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30</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a:solidFill>
                  <a:schemeClr val="tx1">
                    <a:lumMod val="50000"/>
                    <a:lumOff val="50000"/>
                  </a:schemeClr>
                </a:solidFill>
                <a:latin typeface="Arial Narrow" panose="020B0606020202030204" pitchFamily="34" charset="0"/>
                <a:cs typeface="Arial"/>
              </a:rPr>
              <a:t>Three-year trend in irregular expenditure</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21" name="Rectangle 20"/>
          <p:cNvSpPr/>
          <p:nvPr/>
        </p:nvSpPr>
        <p:spPr>
          <a:xfrm>
            <a:off x="8827535" y="2115880"/>
            <a:ext cx="1579573" cy="1746535"/>
          </a:xfrm>
          <a:prstGeom prst="rect">
            <a:avLst/>
          </a:prstGeom>
        </p:spPr>
        <p:txBody>
          <a:bodyPr wrap="square" lIns="91344" tIns="45672" rIns="91344" bIns="45672" anchor="t">
            <a:spAutoFit/>
          </a:bodyPr>
          <a:lstStyle/>
          <a:p>
            <a:pPr>
              <a:lnSpc>
                <a:spcPct val="150000"/>
              </a:lnSpc>
              <a:spcAft>
                <a:spcPts val="600"/>
              </a:spcAft>
            </a:pPr>
            <a:r>
              <a:rPr lang="en-US" sz="1300" b="1" dirty="0">
                <a:solidFill>
                  <a:schemeClr val="bg1"/>
                </a:solidFill>
              </a:rPr>
              <a:t>Identified by auditees</a:t>
            </a:r>
          </a:p>
          <a:p>
            <a:pPr>
              <a:lnSpc>
                <a:spcPct val="150000"/>
              </a:lnSpc>
              <a:spcAft>
                <a:spcPts val="600"/>
              </a:spcAft>
            </a:pPr>
            <a:endParaRPr lang="en-US" sz="1300" b="1" dirty="0">
              <a:solidFill>
                <a:schemeClr val="bg1"/>
              </a:solidFill>
            </a:endParaRPr>
          </a:p>
          <a:p>
            <a:pPr>
              <a:lnSpc>
                <a:spcPct val="150000"/>
              </a:lnSpc>
              <a:spcAft>
                <a:spcPts val="600"/>
              </a:spcAft>
            </a:pPr>
            <a:r>
              <a:rPr lang="en-US" sz="1300" b="1" dirty="0">
                <a:solidFill>
                  <a:schemeClr val="bg1"/>
                </a:solidFill>
              </a:rPr>
              <a:t>Identified during audit</a:t>
            </a:r>
          </a:p>
        </p:txBody>
      </p:sp>
      <p:sp>
        <p:nvSpPr>
          <p:cNvPr id="22" name="Rectangle 21"/>
          <p:cNvSpPr/>
          <p:nvPr/>
        </p:nvSpPr>
        <p:spPr>
          <a:xfrm>
            <a:off x="8590997" y="3000497"/>
            <a:ext cx="209550" cy="209550"/>
          </a:xfrm>
          <a:prstGeom prst="rect">
            <a:avLst/>
          </a:prstGeom>
          <a:solidFill>
            <a:srgbClr val="99663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5" name="Rectangle 24"/>
          <p:cNvSpPr/>
          <p:nvPr/>
        </p:nvSpPr>
        <p:spPr>
          <a:xfrm>
            <a:off x="8617982" y="2173945"/>
            <a:ext cx="209550" cy="209550"/>
          </a:xfrm>
          <a:prstGeom prst="rect">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graphicFrame>
        <p:nvGraphicFramePr>
          <p:cNvPr id="17" name="Chart 16"/>
          <p:cNvGraphicFramePr/>
          <p:nvPr>
            <p:extLst>
              <p:ext uri="{D42A27DB-BD31-4B8C-83A1-F6EECF244321}">
                <p14:modId xmlns:p14="http://schemas.microsoft.com/office/powerpoint/2010/main" xmlns="" val="673615082"/>
              </p:ext>
            </p:extLst>
          </p:nvPr>
        </p:nvGraphicFramePr>
        <p:xfrm>
          <a:off x="159384" y="200820"/>
          <a:ext cx="7852728"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468315" y="542211"/>
            <a:ext cx="2046824" cy="533178"/>
          </a:xfrm>
          <a:prstGeom prst="rect">
            <a:avLst/>
          </a:prstGeom>
          <a:noFill/>
        </p:spPr>
        <p:txBody>
          <a:bodyPr wrap="square" lIns="101299" tIns="50651" rIns="101299" bIns="50651" rtlCol="0" anchor="ctr">
            <a:spAutoFit/>
          </a:bodyPr>
          <a:lstStyle/>
          <a:p>
            <a:pPr algn="ctr"/>
            <a:r>
              <a:rPr lang="en-ZA" sz="1400" b="1" dirty="0">
                <a:latin typeface="Arial" panose="020B0604020202020204" pitchFamily="34" charset="0"/>
                <a:cs typeface="Arial" panose="020B0604020202020204" pitchFamily="34" charset="0"/>
              </a:rPr>
              <a:t>R7,718 million</a:t>
            </a:r>
          </a:p>
          <a:p>
            <a:pPr algn="ctr"/>
            <a:r>
              <a:rPr lang="en-ZA" sz="1400" b="1" dirty="0">
                <a:latin typeface="Arial" panose="020B0604020202020204" pitchFamily="34" charset="0"/>
                <a:cs typeface="Arial" panose="020B0604020202020204" pitchFamily="34" charset="0"/>
              </a:rPr>
              <a:t>(10 auditees [100%])</a:t>
            </a:r>
          </a:p>
        </p:txBody>
      </p:sp>
    </p:spTree>
    <p:extLst>
      <p:ext uri="{BB962C8B-B14F-4D97-AF65-F5344CB8AC3E}">
        <p14:creationId xmlns:p14="http://schemas.microsoft.com/office/powerpoint/2010/main" xmlns="" val="1141647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31</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a:solidFill>
                  <a:schemeClr val="tx1">
                    <a:lumMod val="50000"/>
                    <a:lumOff val="50000"/>
                  </a:schemeClr>
                </a:solidFill>
                <a:latin typeface="Arial Narrow" panose="020B0606020202030204" pitchFamily="34" charset="0"/>
                <a:cs typeface="Arial"/>
              </a:rPr>
              <a:t>Three-year trend in unauthorised expenditure</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21" name="Rectangle 20"/>
          <p:cNvSpPr/>
          <p:nvPr/>
        </p:nvSpPr>
        <p:spPr>
          <a:xfrm>
            <a:off x="8827535" y="2115880"/>
            <a:ext cx="1579573" cy="1746535"/>
          </a:xfrm>
          <a:prstGeom prst="rect">
            <a:avLst/>
          </a:prstGeom>
        </p:spPr>
        <p:txBody>
          <a:bodyPr wrap="square" lIns="91344" tIns="45672" rIns="91344" bIns="45672" anchor="t">
            <a:spAutoFit/>
          </a:bodyPr>
          <a:lstStyle/>
          <a:p>
            <a:pPr>
              <a:lnSpc>
                <a:spcPct val="150000"/>
              </a:lnSpc>
              <a:spcAft>
                <a:spcPts val="600"/>
              </a:spcAft>
            </a:pPr>
            <a:r>
              <a:rPr lang="en-US" sz="1300" b="1" dirty="0">
                <a:solidFill>
                  <a:schemeClr val="bg1"/>
                </a:solidFill>
              </a:rPr>
              <a:t>Identified by auditees</a:t>
            </a:r>
          </a:p>
          <a:p>
            <a:pPr>
              <a:lnSpc>
                <a:spcPct val="150000"/>
              </a:lnSpc>
              <a:spcAft>
                <a:spcPts val="600"/>
              </a:spcAft>
            </a:pPr>
            <a:endParaRPr lang="en-US" sz="1300" b="1" dirty="0">
              <a:solidFill>
                <a:schemeClr val="bg1"/>
              </a:solidFill>
            </a:endParaRPr>
          </a:p>
          <a:p>
            <a:pPr>
              <a:lnSpc>
                <a:spcPct val="150000"/>
              </a:lnSpc>
              <a:spcAft>
                <a:spcPts val="600"/>
              </a:spcAft>
            </a:pPr>
            <a:r>
              <a:rPr lang="en-US" sz="1300" b="1" dirty="0">
                <a:solidFill>
                  <a:schemeClr val="bg1"/>
                </a:solidFill>
              </a:rPr>
              <a:t>Identified during audit</a:t>
            </a:r>
          </a:p>
        </p:txBody>
      </p:sp>
      <p:sp>
        <p:nvSpPr>
          <p:cNvPr id="22" name="Rectangle 21"/>
          <p:cNvSpPr/>
          <p:nvPr/>
        </p:nvSpPr>
        <p:spPr>
          <a:xfrm>
            <a:off x="8590997" y="3000497"/>
            <a:ext cx="209550" cy="209550"/>
          </a:xfrm>
          <a:prstGeom prst="rect">
            <a:avLst/>
          </a:prstGeom>
          <a:solidFill>
            <a:srgbClr val="99663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sp>
        <p:nvSpPr>
          <p:cNvPr id="25" name="Rectangle 24"/>
          <p:cNvSpPr/>
          <p:nvPr/>
        </p:nvSpPr>
        <p:spPr>
          <a:xfrm>
            <a:off x="8617982" y="2173945"/>
            <a:ext cx="209550" cy="209550"/>
          </a:xfrm>
          <a:prstGeom prst="rect">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a:endParaRPr lang="en-US" dirty="0"/>
          </a:p>
        </p:txBody>
      </p:sp>
      <p:graphicFrame>
        <p:nvGraphicFramePr>
          <p:cNvPr id="12" name="Chart 11"/>
          <p:cNvGraphicFramePr/>
          <p:nvPr>
            <p:extLst>
              <p:ext uri="{D42A27DB-BD31-4B8C-83A1-F6EECF244321}">
                <p14:modId xmlns:p14="http://schemas.microsoft.com/office/powerpoint/2010/main" xmlns="" val="3889258986"/>
              </p:ext>
            </p:extLst>
          </p:nvPr>
        </p:nvGraphicFramePr>
        <p:xfrm>
          <a:off x="87312" y="170410"/>
          <a:ext cx="8001000" cy="704080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63516" y="3470150"/>
            <a:ext cx="2667000" cy="533178"/>
          </a:xfrm>
          <a:prstGeom prst="rect">
            <a:avLst/>
          </a:prstGeom>
          <a:noFill/>
        </p:spPr>
        <p:txBody>
          <a:bodyPr wrap="square" lIns="101299" tIns="50651" rIns="101299" bIns="50651" rtlCol="0" anchor="ctr">
            <a:spAutoFit/>
          </a:bodyPr>
          <a:lstStyle/>
          <a:p>
            <a:pPr algn="ctr"/>
            <a:r>
              <a:rPr lang="en-ZA" sz="1400" b="1" dirty="0">
                <a:latin typeface="Arial" panose="020B0604020202020204" pitchFamily="34" charset="0"/>
                <a:cs typeface="Arial" panose="020B0604020202020204" pitchFamily="34" charset="0"/>
              </a:rPr>
              <a:t>R272  million</a:t>
            </a:r>
          </a:p>
          <a:p>
            <a:pPr algn="ctr"/>
            <a:r>
              <a:rPr lang="en-ZA" sz="1400" b="1" dirty="0">
                <a:latin typeface="Arial" panose="020B0604020202020204" pitchFamily="34" charset="0"/>
                <a:cs typeface="Arial" panose="020B0604020202020204" pitchFamily="34" charset="0"/>
              </a:rPr>
              <a:t>(3 auditees [ 30%])</a:t>
            </a:r>
          </a:p>
        </p:txBody>
      </p:sp>
      <p:sp>
        <p:nvSpPr>
          <p:cNvPr id="4" name="Down Arrow 3"/>
          <p:cNvSpPr/>
          <p:nvPr/>
        </p:nvSpPr>
        <p:spPr>
          <a:xfrm rot="2580000" flipH="1">
            <a:off x="2115128" y="1435656"/>
            <a:ext cx="191650" cy="222334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ZA"/>
          </a:p>
        </p:txBody>
      </p:sp>
    </p:spTree>
    <p:extLst>
      <p:ext uri="{BB962C8B-B14F-4D97-AF65-F5344CB8AC3E}">
        <p14:creationId xmlns:p14="http://schemas.microsoft.com/office/powerpoint/2010/main" xmlns="" val="43561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4"/>
            <a:ext cx="1795750" cy="1092157"/>
          </a:xfrm>
          <a:prstGeom prst="rect">
            <a:avLst/>
          </a:prstGeom>
        </p:spPr>
      </p:pic>
      <p:sp>
        <p:nvSpPr>
          <p:cNvPr id="18" name="Rectangle 17"/>
          <p:cNvSpPr/>
          <p:nvPr/>
        </p:nvSpPr>
        <p:spPr>
          <a:xfrm>
            <a:off x="9231312" y="2715419"/>
            <a:ext cx="594832" cy="830894"/>
          </a:xfrm>
          <a:prstGeom prst="rect">
            <a:avLst/>
          </a:prstGeom>
        </p:spPr>
        <p:txBody>
          <a:bodyPr wrap="none" lIns="91339" tIns="45669" rIns="91339" bIns="45669">
            <a:spAutoFit/>
          </a:bodyPr>
          <a:lstStyle/>
          <a:p>
            <a:pPr algn="ctr"/>
            <a:r>
              <a:rPr lang="en-US" sz="4800" dirty="0">
                <a:solidFill>
                  <a:schemeClr val="bg1"/>
                </a:solidFill>
                <a:latin typeface="Arial Black"/>
                <a:cs typeface="Arial Black"/>
              </a:rPr>
              <a:t>6</a:t>
            </a:r>
          </a:p>
        </p:txBody>
      </p:sp>
      <p:sp>
        <p:nvSpPr>
          <p:cNvPr id="22" name="Rectangle 21"/>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smtClean="0">
                <a:latin typeface="Arial Black"/>
                <a:cs typeface="Arial Black"/>
              </a:rPr>
              <a:t>6</a:t>
            </a:r>
          </a:p>
        </p:txBody>
      </p:sp>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32</a:t>
            </a:fld>
            <a:endParaRPr lang="en-US" dirty="0">
              <a:solidFill>
                <a:schemeClr val="bg1"/>
              </a:solidFill>
            </a:endParaRPr>
          </a:p>
        </p:txBody>
      </p:sp>
      <p:sp>
        <p:nvSpPr>
          <p:cNvPr id="13" name="TextBox 12"/>
          <p:cNvSpPr txBox="1"/>
          <p:nvPr/>
        </p:nvSpPr>
        <p:spPr>
          <a:xfrm>
            <a:off x="2054364" y="2697130"/>
            <a:ext cx="5383381" cy="984782"/>
          </a:xfrm>
          <a:prstGeom prst="rect">
            <a:avLst/>
          </a:prstGeom>
          <a:noFill/>
        </p:spPr>
        <p:txBody>
          <a:bodyPr wrap="square" lIns="91339" tIns="45669" rIns="91339" bIns="45669" rtlCol="0" anchor="ctr">
            <a:spAutoFit/>
          </a:bodyPr>
          <a:lstStyle/>
          <a:p>
            <a:pPr algn="ctr"/>
            <a:r>
              <a:rPr lang="en-US" sz="2900" b="1" dirty="0">
                <a:solidFill>
                  <a:schemeClr val="bg1"/>
                </a:solidFill>
              </a:rPr>
              <a:t>Root causes and recommendations</a:t>
            </a:r>
          </a:p>
        </p:txBody>
      </p:sp>
      <p:sp>
        <p:nvSpPr>
          <p:cNvPr id="11" name="TextBox 10"/>
          <p:cNvSpPr txBox="1"/>
          <p:nvPr/>
        </p:nvSpPr>
        <p:spPr>
          <a:xfrm>
            <a:off x="8365401" y="457959"/>
            <a:ext cx="2294278" cy="584753"/>
          </a:xfrm>
          <a:prstGeom prst="rect">
            <a:avLst/>
          </a:prstGeom>
          <a:noFill/>
        </p:spPr>
        <p:txBody>
          <a:bodyPr wrap="square" lIns="91339" tIns="45669" rIns="91339" bIns="45669"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2" name="Rectangle 11"/>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84" tIns="50643" rIns="101284" bIns="50643" rtlCol="0" anchor="ctr"/>
          <a:lstStyle/>
          <a:p>
            <a:pPr algn="ctr"/>
            <a:endParaRPr lang="en-ZA" dirty="0"/>
          </a:p>
        </p:txBody>
      </p:sp>
    </p:spTree>
    <p:extLst>
      <p:ext uri="{BB962C8B-B14F-4D97-AF65-F5344CB8AC3E}">
        <p14:creationId xmlns:p14="http://schemas.microsoft.com/office/powerpoint/2010/main" xmlns="" val="2191160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33</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a:solidFill>
                  <a:schemeClr val="tx1">
                    <a:lumMod val="50000"/>
                    <a:lumOff val="50000"/>
                  </a:schemeClr>
                </a:solidFill>
                <a:latin typeface="Arial Narrow" panose="020B0606020202030204" pitchFamily="34" charset="0"/>
                <a:cs typeface="Arial"/>
              </a:rPr>
              <a:t>Root causes should be addressed (top three)</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9" name="Table 18"/>
          <p:cNvGraphicFramePr>
            <a:graphicFrameLocks noGrp="1"/>
          </p:cNvGraphicFramePr>
          <p:nvPr>
            <p:extLst>
              <p:ext uri="{D42A27DB-BD31-4B8C-83A1-F6EECF244321}">
                <p14:modId xmlns:p14="http://schemas.microsoft.com/office/powerpoint/2010/main" xmlns="" val="4139661700"/>
              </p:ext>
            </p:extLst>
          </p:nvPr>
        </p:nvGraphicFramePr>
        <p:xfrm>
          <a:off x="239712" y="581818"/>
          <a:ext cx="7631112" cy="6377757"/>
        </p:xfrm>
        <a:graphic>
          <a:graphicData uri="http://schemas.openxmlformats.org/drawingml/2006/table">
            <a:tbl>
              <a:tblPr firstRow="1" bandRow="1">
                <a:tableStyleId>{5C22544A-7EE6-4342-B048-85BDC9FD1C3A}</a:tableStyleId>
              </a:tblPr>
              <a:tblGrid>
                <a:gridCol w="2006167"/>
                <a:gridCol w="5624945"/>
              </a:tblGrid>
              <a:tr h="1442921">
                <a:tc>
                  <a:txBody>
                    <a:bodyPr/>
                    <a:lstStyle/>
                    <a:p>
                      <a:r>
                        <a:rPr lang="en-ZA" sz="1800" dirty="0" smtClean="0"/>
                        <a:t>Root causes</a:t>
                      </a:r>
                      <a:endParaRPr lang="en-ZA" sz="1800" dirty="0"/>
                    </a:p>
                  </a:txBody>
                  <a:tcPr/>
                </a:tc>
                <a:tc>
                  <a:txBody>
                    <a:bodyPr/>
                    <a:lstStyle/>
                    <a:p>
                      <a:pPr marL="0" indent="0">
                        <a:buFont typeface="Arial" panose="020B0604020202020204" pitchFamily="34" charset="0"/>
                        <a:buNone/>
                      </a:pPr>
                      <a:r>
                        <a:rPr lang="en-ZA" sz="1800" dirty="0" smtClean="0"/>
                        <a:t>Recommendation</a:t>
                      </a:r>
                      <a:endParaRPr lang="en-ZA" sz="1800" dirty="0"/>
                    </a:p>
                  </a:txBody>
                  <a:tcPr/>
                </a:tc>
              </a:tr>
              <a:tr h="4934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rgbClr val="003B79"/>
                          </a:solidFill>
                          <a:latin typeface="Arial" pitchFamily="34" charset="0"/>
                          <a:ea typeface="+mn-ea"/>
                          <a:cs typeface="Arial" pitchFamily="34" charset="0"/>
                        </a:rPr>
                        <a:t>Slow response by political leadership and senior management in addressing the root causes of poor audit outcomes </a:t>
                      </a:r>
                      <a:r>
                        <a:rPr lang="en-ZA" sz="1400" b="1" kern="1200" dirty="0" smtClean="0">
                          <a:solidFill>
                            <a:schemeClr val="accent1"/>
                          </a:solidFill>
                          <a:latin typeface="Arial" pitchFamily="34" charset="0"/>
                          <a:ea typeface="+mn-ea"/>
                          <a:cs typeface="Arial" pitchFamily="34" charset="0"/>
                        </a:rPr>
                        <a:t>(10)</a:t>
                      </a:r>
                    </a:p>
                    <a:p>
                      <a:endParaRPr lang="en-ZA"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Leadership and senior management must take ownership of service delivery weaknesses and poor audit outcomes.  Management at facility level should be improved in order to implement the recommendations and these need to be regularly monitored by the leadership in each province.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b="1" kern="1200" dirty="0" smtClean="0">
                        <a:solidFill>
                          <a:srgbClr val="003B7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Senior management should ensure that they address the weaknesses in key controls reported by the AGSA and internal auditors.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b="1" kern="1200" dirty="0" smtClean="0">
                        <a:solidFill>
                          <a:srgbClr val="003B7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Leadership should implement a culture of  accountability.</a:t>
                      </a:r>
                    </a:p>
                    <a:p>
                      <a:pPr marL="0" indent="0">
                        <a:buFont typeface="Arial" panose="020B0604020202020204" pitchFamily="34" charset="0"/>
                        <a:buNone/>
                      </a:pPr>
                      <a:endParaRPr lang="en-ZA"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1106222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34</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a:solidFill>
                  <a:schemeClr val="tx1">
                    <a:lumMod val="50000"/>
                    <a:lumOff val="50000"/>
                  </a:schemeClr>
                </a:solidFill>
                <a:latin typeface="Arial Narrow" panose="020B0606020202030204" pitchFamily="34" charset="0"/>
                <a:cs typeface="Arial"/>
              </a:rPr>
              <a:t>Root causes should be addressed (top three)</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9" name="Table 18"/>
          <p:cNvGraphicFramePr>
            <a:graphicFrameLocks noGrp="1"/>
          </p:cNvGraphicFramePr>
          <p:nvPr>
            <p:extLst>
              <p:ext uri="{D42A27DB-BD31-4B8C-83A1-F6EECF244321}">
                <p14:modId xmlns:p14="http://schemas.microsoft.com/office/powerpoint/2010/main" xmlns="" val="913429542"/>
              </p:ext>
            </p:extLst>
          </p:nvPr>
        </p:nvGraphicFramePr>
        <p:xfrm>
          <a:off x="239712" y="652383"/>
          <a:ext cx="7631112" cy="6558837"/>
        </p:xfrm>
        <a:graphic>
          <a:graphicData uri="http://schemas.openxmlformats.org/drawingml/2006/table">
            <a:tbl>
              <a:tblPr firstRow="1" bandRow="1">
                <a:tableStyleId>{5C22544A-7EE6-4342-B048-85BDC9FD1C3A}</a:tableStyleId>
              </a:tblPr>
              <a:tblGrid>
                <a:gridCol w="2006167"/>
                <a:gridCol w="5624945"/>
              </a:tblGrid>
              <a:tr h="410065">
                <a:tc>
                  <a:txBody>
                    <a:bodyPr/>
                    <a:lstStyle/>
                    <a:p>
                      <a:r>
                        <a:rPr lang="en-ZA" sz="1800" dirty="0" smtClean="0"/>
                        <a:t>Root causes</a:t>
                      </a:r>
                      <a:endParaRPr lang="en-ZA" sz="1800" dirty="0"/>
                    </a:p>
                  </a:txBody>
                  <a:tcPr/>
                </a:tc>
                <a:tc>
                  <a:txBody>
                    <a:bodyPr/>
                    <a:lstStyle/>
                    <a:p>
                      <a:pPr marL="0" indent="0">
                        <a:buFont typeface="Arial" panose="020B0604020202020204" pitchFamily="34" charset="0"/>
                        <a:buNone/>
                      </a:pPr>
                      <a:r>
                        <a:rPr lang="en-ZA" sz="1800" dirty="0" smtClean="0"/>
                        <a:t>Recommendation</a:t>
                      </a:r>
                      <a:endParaRPr lang="en-ZA" sz="1800" dirty="0"/>
                    </a:p>
                  </a:txBody>
                  <a:tcPr/>
                </a:tc>
              </a:tr>
              <a:tr h="4026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rgbClr val="003B79"/>
                          </a:solidFill>
                          <a:latin typeface="Arial" pitchFamily="34" charset="0"/>
                          <a:cs typeface="Arial" pitchFamily="34" charset="0"/>
                        </a:rPr>
                        <a:t>Lack of consequences for poor performance and transgressions </a:t>
                      </a:r>
                      <a:r>
                        <a:rPr lang="en-ZA" sz="1400" b="1" dirty="0" smtClean="0">
                          <a:solidFill>
                            <a:schemeClr val="accent1"/>
                          </a:solidFill>
                          <a:latin typeface="Arial" pitchFamily="34" charset="0"/>
                          <a:cs typeface="Arial" pitchFamily="34" charset="0"/>
                        </a:rPr>
                        <a:t>(8)</a:t>
                      </a:r>
                    </a:p>
                    <a:p>
                      <a:endParaRPr lang="en-ZA"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Accounting officers should ensure that compliance findings are investigated to determine whether there are indicators of financial misconduct or misconduct in the SCM processes, followed by disciplinary hearings where misconduct has been confirmed.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1" kern="1200" dirty="0" smtClean="0">
                        <a:solidFill>
                          <a:srgbClr val="003B7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All unauthorised and irregular expenditure should be investigated promptly, as required by the PFMA, to determine whether such expenditure should be recovered from the responsible official(s).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1" kern="1200" dirty="0" smtClean="0">
                        <a:solidFill>
                          <a:srgbClr val="003B7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Leadership should set the tone by implementing sound performance management processes, evaluating and monitoring officials’ performance and consistently demonstrating that poor performance has consequences.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1" kern="1200" dirty="0" smtClean="0">
                        <a:solidFill>
                          <a:srgbClr val="003B7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All service delivery failures should be followed up and corrective action implemented at all health facilities.</a:t>
                      </a:r>
                    </a:p>
                    <a:p>
                      <a:endParaRPr lang="en-ZA" sz="1400" dirty="0"/>
                    </a:p>
                  </a:txBody>
                  <a:tcPr/>
                </a:tc>
              </a:tr>
              <a:tr h="2121860">
                <a:tc>
                  <a:txBody>
                    <a:bodyPr/>
                    <a:lstStyle/>
                    <a:p>
                      <a:pPr marL="0" marR="0" indent="0" algn="l" defTabSz="1012838" rtl="0" eaLnBrk="1" fontAlgn="auto" latinLnBrk="0" hangingPunct="1">
                        <a:lnSpc>
                          <a:spcPct val="100000"/>
                        </a:lnSpc>
                        <a:spcBef>
                          <a:spcPts val="0"/>
                        </a:spcBef>
                        <a:spcAft>
                          <a:spcPts val="0"/>
                        </a:spcAft>
                        <a:buClrTx/>
                        <a:buSzTx/>
                        <a:buFontTx/>
                        <a:buNone/>
                        <a:tabLst/>
                        <a:defRPr/>
                      </a:pPr>
                      <a:r>
                        <a:rPr lang="en-ZA" sz="1400" b="1" kern="1200" dirty="0" smtClean="0">
                          <a:solidFill>
                            <a:srgbClr val="003B79"/>
                          </a:solidFill>
                          <a:latin typeface="Arial" pitchFamily="34" charset="0"/>
                          <a:ea typeface="+mn-ea"/>
                          <a:cs typeface="Arial" pitchFamily="34" charset="0"/>
                        </a:rPr>
                        <a:t>Instabilities</a:t>
                      </a:r>
                      <a:r>
                        <a:rPr lang="en-ZA" sz="1400" b="1" kern="1200" baseline="0" dirty="0" smtClean="0">
                          <a:solidFill>
                            <a:srgbClr val="003B79"/>
                          </a:solidFill>
                          <a:latin typeface="Arial" pitchFamily="34" charset="0"/>
                          <a:ea typeface="+mn-ea"/>
                          <a:cs typeface="Arial" pitchFamily="34" charset="0"/>
                        </a:rPr>
                        <a:t> and k</a:t>
                      </a:r>
                      <a:r>
                        <a:rPr lang="en-ZA" sz="1400" b="1" kern="1200" dirty="0" smtClean="0">
                          <a:solidFill>
                            <a:srgbClr val="003B79"/>
                          </a:solidFill>
                          <a:latin typeface="Arial" pitchFamily="34" charset="0"/>
                          <a:ea typeface="+mn-ea"/>
                          <a:cs typeface="Arial" pitchFamily="34" charset="0"/>
                        </a:rPr>
                        <a:t>ey</a:t>
                      </a:r>
                      <a:r>
                        <a:rPr lang="en-ZA" sz="1400" b="1" kern="1200" baseline="0" dirty="0" smtClean="0">
                          <a:solidFill>
                            <a:srgbClr val="003B79"/>
                          </a:solidFill>
                          <a:latin typeface="Arial" pitchFamily="34" charset="0"/>
                          <a:ea typeface="+mn-ea"/>
                          <a:cs typeface="Arial" pitchFamily="34" charset="0"/>
                        </a:rPr>
                        <a:t> </a:t>
                      </a:r>
                      <a:r>
                        <a:rPr lang="en-ZA" sz="1400" b="1" kern="1200" dirty="0" smtClean="0">
                          <a:solidFill>
                            <a:srgbClr val="003B79"/>
                          </a:solidFill>
                          <a:latin typeface="Arial" pitchFamily="34" charset="0"/>
                          <a:ea typeface="+mn-ea"/>
                          <a:cs typeface="Arial" pitchFamily="34" charset="0"/>
                        </a:rPr>
                        <a:t>positions vacant</a:t>
                      </a:r>
                      <a:r>
                        <a:rPr lang="en-ZA" sz="1400" b="1" kern="1200" dirty="0" smtClean="0">
                          <a:solidFill>
                            <a:schemeClr val="accent1"/>
                          </a:solidFill>
                          <a:latin typeface="Arial" pitchFamily="34" charset="0"/>
                          <a:ea typeface="+mn-ea"/>
                          <a:cs typeface="Arial" pitchFamily="34" charset="0"/>
                        </a:rPr>
                        <a:t> (3)</a:t>
                      </a:r>
                    </a:p>
                    <a:p>
                      <a:endParaRPr lang="en-ZA" sz="1400" dirty="0"/>
                    </a:p>
                  </a:txBody>
                  <a:tcPr/>
                </a:tc>
                <a:tc>
                  <a:txBody>
                    <a:bodyPr/>
                    <a:lstStyle/>
                    <a:p>
                      <a:pPr marL="0" marR="0" lvl="0" indent="0" algn="l" defTabSz="1012838" rtl="0" eaLnBrk="1" fontAlgn="auto" latinLnBrk="0" hangingPunct="1">
                        <a:lnSpc>
                          <a:spcPct val="100000"/>
                        </a:lnSpc>
                        <a:spcBef>
                          <a:spcPts val="0"/>
                        </a:spcBef>
                        <a:spcAft>
                          <a:spcPts val="0"/>
                        </a:spcAft>
                        <a:buClrTx/>
                        <a:buSzTx/>
                        <a:buFontTx/>
                        <a:buNone/>
                        <a:tabLst/>
                        <a:defRPr/>
                      </a:pPr>
                      <a:r>
                        <a:rPr lang="en-ZA" sz="1400" b="1" kern="1200" baseline="0" dirty="0" smtClean="0">
                          <a:solidFill>
                            <a:srgbClr val="003B79"/>
                          </a:solidFill>
                          <a:effectLst/>
                          <a:latin typeface="+mn-lt"/>
                          <a:ea typeface="+mn-ea"/>
                          <a:cs typeface="+mn-cs"/>
                        </a:rPr>
                        <a:t>Key positions should  be filled as soon as possible with officials who have the appropriate competencies to improve service delivery and financial outcomes.</a:t>
                      </a:r>
                      <a:endParaRPr lang="en-ZA" sz="1400" dirty="0" smtClean="0"/>
                    </a:p>
                    <a:p>
                      <a:endParaRPr lang="en-ZA" sz="1400" dirty="0"/>
                    </a:p>
                  </a:txBody>
                  <a:tcPr/>
                </a:tc>
              </a:tr>
            </a:tbl>
          </a:graphicData>
        </a:graphic>
      </p:graphicFrame>
    </p:spTree>
    <p:extLst>
      <p:ext uri="{BB962C8B-B14F-4D97-AF65-F5344CB8AC3E}">
        <p14:creationId xmlns:p14="http://schemas.microsoft.com/office/powerpoint/2010/main" xmlns="" val="4271725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3" name="Content Placeholder 2"/>
          <p:cNvSpPr>
            <a:spLocks noGrp="1"/>
          </p:cNvSpPr>
          <p:nvPr>
            <p:ph idx="1"/>
          </p:nvPr>
        </p:nvSpPr>
        <p:spPr>
          <a:xfrm>
            <a:off x="239713" y="750337"/>
            <a:ext cx="7848600" cy="4992181"/>
          </a:xfrm>
        </p:spPr>
        <p:txBody>
          <a:bodyPr>
            <a:normAutofit fontScale="77500" lnSpcReduction="20000"/>
          </a:bodyPr>
          <a:lstStyle/>
          <a:p>
            <a:r>
              <a:rPr lang="en-ZA" sz="2400" dirty="0" smtClean="0">
                <a:solidFill>
                  <a:schemeClr val="bg1">
                    <a:lumMod val="50000"/>
                  </a:schemeClr>
                </a:solidFill>
                <a:latin typeface="Arial" panose="020B0604020202020204" pitchFamily="34" charset="0"/>
                <a:cs typeface="Arial" panose="020B0604020202020204" pitchFamily="34" charset="0"/>
              </a:rPr>
              <a:t>The national department has committed to greater involvement in key infrastructure projects</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The national health council will approve a national health infrastructure maintenance strategy</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The national department will strengthen monitoring and evaluation structures over the implementation of the e-health strategy</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Healthcare waste regulations will be gazetted for implementation across all provinces</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The national department will continue to engage CFO’s at the CFO forum</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The national health council will track progress against sector audit and service delivery outcomes at national health council meetings.</a:t>
            </a:r>
            <a:endParaRPr lang="en-ZA" sz="2400" dirty="0">
              <a:solidFill>
                <a:schemeClr val="bg1">
                  <a:lumMod val="50000"/>
                </a:schemeClr>
              </a:solidFill>
              <a:latin typeface="Arial" panose="020B0604020202020204" pitchFamily="34" charset="0"/>
              <a:cs typeface="Arial" panose="020B0604020202020204" pitchFamily="34" charset="0"/>
            </a:endParaRPr>
          </a:p>
        </p:txBody>
      </p:sp>
      <p:sp>
        <p:nvSpPr>
          <p:cNvPr id="9" name="Slide Number Placeholder 21"/>
          <p:cNvSpPr>
            <a:spLocks noGrp="1"/>
          </p:cNvSpPr>
          <p:nvPr>
            <p:ph type="sldNum" sz="quarter" idx="12"/>
          </p:nvPr>
        </p:nvSpPr>
        <p:spPr/>
        <p:txBody>
          <a:bodyPr/>
          <a:lstStyle/>
          <a:p>
            <a:pPr algn="ctr"/>
            <a:r>
              <a:rPr lang="en-US" dirty="0" smtClean="0">
                <a:solidFill>
                  <a:schemeClr val="bg1"/>
                </a:solidFill>
              </a:rPr>
              <a:t>                          </a:t>
            </a:r>
            <a:fld id="{77BE3914-9785-AB4C-9ACD-E1117CFE9C60}" type="slidenum">
              <a:rPr lang="en-US" smtClean="0">
                <a:solidFill>
                  <a:schemeClr val="bg1"/>
                </a:solidFill>
              </a:rPr>
              <a:pPr algn="ctr"/>
              <a:t>35</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smtClean="0">
                <a:solidFill>
                  <a:schemeClr val="tx1">
                    <a:lumMod val="50000"/>
                    <a:lumOff val="50000"/>
                  </a:schemeClr>
                </a:solidFill>
                <a:latin typeface="Arial Narrow" panose="020B0606020202030204" pitchFamily="34" charset="0"/>
                <a:cs typeface="Arial"/>
              </a:rPr>
              <a:t>Commitments</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Tree>
    <p:extLst>
      <p:ext uri="{BB962C8B-B14F-4D97-AF65-F5344CB8AC3E}">
        <p14:creationId xmlns:p14="http://schemas.microsoft.com/office/powerpoint/2010/main" xmlns="" val="1015681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 y="5017637"/>
            <a:ext cx="10690224" cy="1874426"/>
            <a:chOff x="0" y="3962400"/>
            <a:chExt cx="9143999" cy="1699375"/>
          </a:xfrm>
        </p:grpSpPr>
        <p:pic>
          <p:nvPicPr>
            <p:cNvPr id="12" name="Picture 11" descr="http://blogs.reuters.com/environment/files/2008/12/water.jpg"/>
            <p:cNvPicPr>
              <a:picLocks noChangeAspect="1" noChangeArrowheads="1"/>
            </p:cNvPicPr>
            <p:nvPr/>
          </p:nvPicPr>
          <p:blipFill>
            <a:blip r:embed="rId2" cstate="print"/>
            <a:srcRect/>
            <a:stretch>
              <a:fillRect/>
            </a:stretch>
          </p:blipFill>
          <p:spPr bwMode="auto">
            <a:xfrm>
              <a:off x="2057400" y="3962400"/>
              <a:ext cx="2478637" cy="1676400"/>
            </a:xfrm>
            <a:prstGeom prst="rect">
              <a:avLst/>
            </a:prstGeom>
            <a:noFill/>
          </p:spPr>
        </p:pic>
        <p:pic>
          <p:nvPicPr>
            <p:cNvPr id="13" name="Picture 12" descr="http://s3.amazonaws.com/production.mediajoint.prx.org/public/piece_images/1297/RDPHouse_medium.JPG"/>
            <p:cNvPicPr>
              <a:picLocks noChangeAspect="1" noChangeArrowheads="1"/>
            </p:cNvPicPr>
            <p:nvPr/>
          </p:nvPicPr>
          <p:blipFill>
            <a:blip r:embed="rId3" cstate="print"/>
            <a:srcRect/>
            <a:stretch>
              <a:fillRect/>
            </a:stretch>
          </p:blipFill>
          <p:spPr bwMode="auto">
            <a:xfrm>
              <a:off x="0" y="3970608"/>
              <a:ext cx="2209800" cy="1682260"/>
            </a:xfrm>
            <a:prstGeom prst="rect">
              <a:avLst/>
            </a:prstGeom>
            <a:noFill/>
          </p:spPr>
        </p:pic>
        <p:pic>
          <p:nvPicPr>
            <p:cNvPr id="14" name="Picture 13" descr="http://orthodoxalumni.com/wp-content/uploads/2012/02/south-africa-education-system1.png"/>
            <p:cNvPicPr>
              <a:picLocks noChangeAspect="1" noChangeArrowheads="1"/>
            </p:cNvPicPr>
            <p:nvPr/>
          </p:nvPicPr>
          <p:blipFill>
            <a:blip r:embed="rId4" cstate="print"/>
            <a:srcRect/>
            <a:stretch>
              <a:fillRect/>
            </a:stretch>
          </p:blipFill>
          <p:spPr bwMode="auto">
            <a:xfrm>
              <a:off x="4191000" y="3970608"/>
              <a:ext cx="2543478" cy="1691167"/>
            </a:xfrm>
            <a:prstGeom prst="rect">
              <a:avLst/>
            </a:prstGeom>
            <a:noFill/>
          </p:spPr>
        </p:pic>
        <p:pic>
          <p:nvPicPr>
            <p:cNvPr id="15" name="Picture 14" descr="http://whsc.emory.edu/home/publications/public-health/public-health/fall2009/img/oladele_header.jpg"/>
            <p:cNvPicPr>
              <a:picLocks noChangeAspect="1" noChangeArrowheads="1"/>
            </p:cNvPicPr>
            <p:nvPr/>
          </p:nvPicPr>
          <p:blipFill>
            <a:blip r:embed="rId5" cstate="print"/>
            <a:srcRect/>
            <a:stretch>
              <a:fillRect/>
            </a:stretch>
          </p:blipFill>
          <p:spPr bwMode="auto">
            <a:xfrm>
              <a:off x="6713218" y="3962400"/>
              <a:ext cx="2430781" cy="1676401"/>
            </a:xfrm>
            <a:prstGeom prst="rect">
              <a:avLst/>
            </a:prstGeom>
            <a:noFill/>
          </p:spPr>
        </p:pic>
      </p:grpSp>
      <p:sp>
        <p:nvSpPr>
          <p:cNvPr id="16" name="Content Placeholder 5"/>
          <p:cNvSpPr>
            <a:spLocks noGrp="1"/>
          </p:cNvSpPr>
          <p:nvPr>
            <p:ph idx="1"/>
          </p:nvPr>
        </p:nvSpPr>
        <p:spPr>
          <a:xfrm>
            <a:off x="534511" y="504296"/>
            <a:ext cx="9086691" cy="840493"/>
          </a:xfrm>
        </p:spPr>
        <p:txBody>
          <a:bodyPr>
            <a:noAutofit/>
          </a:bodyPr>
          <a:lstStyle/>
          <a:p>
            <a:pPr algn="ctr"/>
            <a:r>
              <a:rPr lang="en-ZA" sz="4100" b="1" dirty="0">
                <a:solidFill>
                  <a:schemeClr val="accent1"/>
                </a:solidFill>
              </a:rPr>
              <a:t>How to get in touch with the AGSA</a:t>
            </a:r>
          </a:p>
        </p:txBody>
      </p:sp>
      <p:pic>
        <p:nvPicPr>
          <p:cNvPr id="23" name="Picture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38929" y="1743597"/>
            <a:ext cx="5790539" cy="2810147"/>
          </a:xfrm>
          <a:prstGeom prst="rect">
            <a:avLst/>
          </a:prstGeom>
        </p:spPr>
      </p:pic>
    </p:spTree>
    <p:extLst>
      <p:ext uri="{BB962C8B-B14F-4D97-AF65-F5344CB8AC3E}">
        <p14:creationId xmlns:p14="http://schemas.microsoft.com/office/powerpoint/2010/main" xmlns="" val="1748467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27781"/>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5" name="Rectangle 4"/>
          <p:cNvSpPr/>
          <p:nvPr/>
        </p:nvSpPr>
        <p:spPr>
          <a:xfrm>
            <a:off x="8313995" y="-27781"/>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4"/>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4</a:t>
            </a:fld>
            <a:endParaRPr lang="en-US" dirty="0">
              <a:solidFill>
                <a:schemeClr val="bg1"/>
              </a:solidFill>
            </a:endParaRPr>
          </a:p>
        </p:txBody>
      </p:sp>
      <p:sp>
        <p:nvSpPr>
          <p:cNvPr id="11" name="TextBox 10"/>
          <p:cNvSpPr txBox="1"/>
          <p:nvPr/>
        </p:nvSpPr>
        <p:spPr>
          <a:xfrm>
            <a:off x="8365401" y="457959"/>
            <a:ext cx="2294278" cy="584753"/>
          </a:xfrm>
          <a:prstGeom prst="rect">
            <a:avLst/>
          </a:prstGeom>
          <a:noFill/>
        </p:spPr>
        <p:txBody>
          <a:bodyPr wrap="square" lIns="91339" tIns="45669" rIns="91339" bIns="45669"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84" tIns="50643" rIns="101284" bIns="50643" rtlCol="0" anchor="ctr"/>
          <a:lstStyle/>
          <a:p>
            <a:pPr algn="ctr"/>
            <a:endParaRPr lang="en-ZA" dirty="0"/>
          </a:p>
        </p:txBody>
      </p:sp>
      <p:sp>
        <p:nvSpPr>
          <p:cNvPr id="12" name="TextBox 11"/>
          <p:cNvSpPr txBox="1"/>
          <p:nvPr/>
        </p:nvSpPr>
        <p:spPr>
          <a:xfrm>
            <a:off x="2054361" y="2697131"/>
            <a:ext cx="6177685" cy="984782"/>
          </a:xfrm>
          <a:prstGeom prst="rect">
            <a:avLst/>
          </a:prstGeom>
          <a:noFill/>
        </p:spPr>
        <p:txBody>
          <a:bodyPr wrap="square" lIns="91339" tIns="45669" rIns="91339" bIns="45669" rtlCol="0" anchor="ctr">
            <a:spAutoFit/>
          </a:bodyPr>
          <a:lstStyle/>
          <a:p>
            <a:r>
              <a:rPr lang="en-US" sz="2900" b="1" dirty="0">
                <a:solidFill>
                  <a:schemeClr val="bg1"/>
                </a:solidFill>
              </a:rPr>
              <a:t>Health sector service delivery </a:t>
            </a:r>
            <a:r>
              <a:rPr lang="en-US" sz="2900" b="1" dirty="0" smtClean="0">
                <a:solidFill>
                  <a:schemeClr val="bg1"/>
                </a:solidFill>
              </a:rPr>
              <a:t>and audit outcomes</a:t>
            </a:r>
            <a:endParaRPr lang="en-US" sz="2900" b="1" dirty="0">
              <a:solidFill>
                <a:schemeClr val="bg1"/>
              </a:solidFill>
            </a:endParaRPr>
          </a:p>
        </p:txBody>
      </p:sp>
    </p:spTree>
    <p:extLst>
      <p:ext uri="{BB962C8B-B14F-4D97-AF65-F5344CB8AC3E}">
        <p14:creationId xmlns:p14="http://schemas.microsoft.com/office/powerpoint/2010/main" xmlns="" val="1048154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5</a:t>
            </a:fld>
            <a:endParaRPr lang="en-US" dirty="0">
              <a:solidFill>
                <a:schemeClr val="bg1"/>
              </a:solidFill>
            </a:endParaRPr>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66" tIns="50635" rIns="101266" bIns="50635" rtlCol="0" anchor="ctr"/>
          <a:lstStyle/>
          <a:p>
            <a:pPr algn="ctr"/>
            <a:endParaRPr lang="en-ZA" dirty="0"/>
          </a:p>
        </p:txBody>
      </p:sp>
      <p:sp>
        <p:nvSpPr>
          <p:cNvPr id="12" name="TextBox 11"/>
          <p:cNvSpPr txBox="1"/>
          <p:nvPr/>
        </p:nvSpPr>
        <p:spPr>
          <a:xfrm>
            <a:off x="2054361" y="2697139"/>
            <a:ext cx="6177685" cy="984766"/>
          </a:xfrm>
          <a:prstGeom prst="rect">
            <a:avLst/>
          </a:prstGeom>
          <a:noFill/>
        </p:spPr>
        <p:txBody>
          <a:bodyPr wrap="square" lIns="91323" tIns="45661" rIns="91323" bIns="45661" rtlCol="0" anchor="ctr">
            <a:spAutoFit/>
          </a:bodyPr>
          <a:lstStyle/>
          <a:p>
            <a:r>
              <a:rPr lang="en-US" sz="2900" b="1" dirty="0">
                <a:solidFill>
                  <a:schemeClr val="bg1"/>
                </a:solidFill>
              </a:rPr>
              <a:t>Use and maintenance of medical equipment</a:t>
            </a:r>
          </a:p>
        </p:txBody>
      </p:sp>
      <p:sp>
        <p:nvSpPr>
          <p:cNvPr id="13" name="Rectangle 12"/>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a:latin typeface="Arial Black"/>
                <a:cs typeface="Arial Black"/>
              </a:rPr>
              <a:t>1</a:t>
            </a:r>
          </a:p>
        </p:txBody>
      </p:sp>
      <p:sp>
        <p:nvSpPr>
          <p:cNvPr id="15" name="Rectangle 14"/>
          <p:cNvSpPr/>
          <p:nvPr/>
        </p:nvSpPr>
        <p:spPr>
          <a:xfrm>
            <a:off x="9231312" y="2639219"/>
            <a:ext cx="594832" cy="830894"/>
          </a:xfrm>
          <a:prstGeom prst="rect">
            <a:avLst/>
          </a:prstGeom>
        </p:spPr>
        <p:txBody>
          <a:bodyPr wrap="none" lIns="91339" tIns="45669" rIns="91339" bIns="45669">
            <a:spAutoFit/>
          </a:bodyPr>
          <a:lstStyle/>
          <a:p>
            <a:pPr algn="ctr"/>
            <a:r>
              <a:rPr lang="en-US" sz="4800" dirty="0" smtClean="0">
                <a:solidFill>
                  <a:schemeClr val="bg1"/>
                </a:solidFill>
                <a:latin typeface="Arial Black"/>
                <a:cs typeface="Arial Black"/>
              </a:rPr>
              <a:t>1</a:t>
            </a:r>
            <a:endParaRPr lang="en-US" sz="4800" dirty="0">
              <a:solidFill>
                <a:schemeClr val="bg1"/>
              </a:solidFill>
              <a:latin typeface="Arial Black"/>
              <a:cs typeface="Arial Black"/>
            </a:endParaRPr>
          </a:p>
        </p:txBody>
      </p:sp>
    </p:spTree>
    <p:extLst>
      <p:ext uri="{BB962C8B-B14F-4D97-AF65-F5344CB8AC3E}">
        <p14:creationId xmlns:p14="http://schemas.microsoft.com/office/powerpoint/2010/main" xmlns="" val="3761767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6</a:t>
            </a:fld>
            <a:endParaRPr lang="en-US" dirty="0">
              <a:solidFill>
                <a:schemeClr val="bg1"/>
              </a:solidFill>
            </a:endParaRPr>
          </a:p>
        </p:txBody>
      </p:sp>
      <p:sp>
        <p:nvSpPr>
          <p:cNvPr id="18" name="Title 1"/>
          <p:cNvSpPr txBox="1">
            <a:spLocks/>
          </p:cNvSpPr>
          <p:nvPr/>
        </p:nvSpPr>
        <p:spPr>
          <a:xfrm>
            <a:off x="163512" y="353219"/>
            <a:ext cx="10316380" cy="1066800"/>
          </a:xfrm>
          <a:prstGeom prst="rect">
            <a:avLst/>
          </a:prstGeom>
        </p:spPr>
        <p:txBody>
          <a:bodyPr vert="horz" lIns="159356" tIns="119518"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Medical equipment - Planning for the procurement and </a:t>
            </a:r>
            <a:endParaRPr lang="en-ZA" sz="2400" b="1" dirty="0" smtClean="0">
              <a:solidFill>
                <a:schemeClr val="tx1">
                  <a:lumMod val="50000"/>
                  <a:lumOff val="50000"/>
                </a:schemeClr>
              </a:solidFill>
              <a:latin typeface="Arial Narrow" pitchFamily="34" charset="0"/>
              <a:cs typeface="Arial"/>
            </a:endParaRPr>
          </a:p>
          <a:p>
            <a:pPr>
              <a:spcBef>
                <a:spcPct val="0"/>
              </a:spcBef>
              <a:spcAft>
                <a:spcPts val="1080"/>
              </a:spcAft>
            </a:pPr>
            <a:r>
              <a:rPr lang="en-ZA" sz="2400" b="1" dirty="0" smtClean="0">
                <a:solidFill>
                  <a:schemeClr val="tx1">
                    <a:lumMod val="50000"/>
                    <a:lumOff val="50000"/>
                  </a:schemeClr>
                </a:solidFill>
                <a:latin typeface="Arial Narrow" pitchFamily="34" charset="0"/>
                <a:cs typeface="Arial"/>
              </a:rPr>
              <a:t>maintenance </a:t>
            </a:r>
            <a:r>
              <a:rPr lang="en-ZA" sz="2400" b="1" dirty="0">
                <a:solidFill>
                  <a:schemeClr val="tx1">
                    <a:lumMod val="50000"/>
                    <a:lumOff val="50000"/>
                  </a:schemeClr>
                </a:solidFill>
                <a:latin typeface="Arial Narrow" pitchFamily="34" charset="0"/>
                <a:cs typeface="Arial"/>
              </a:rPr>
              <a:t>of equipment </a:t>
            </a:r>
          </a:p>
        </p:txBody>
      </p:sp>
      <p:graphicFrame>
        <p:nvGraphicFramePr>
          <p:cNvPr id="19" name="Chart 18"/>
          <p:cNvGraphicFramePr/>
          <p:nvPr>
            <p:extLst>
              <p:ext uri="{D42A27DB-BD31-4B8C-83A1-F6EECF244321}">
                <p14:modId xmlns:p14="http://schemas.microsoft.com/office/powerpoint/2010/main" xmlns="" val="245673460"/>
              </p:ext>
            </p:extLst>
          </p:nvPr>
        </p:nvGraphicFramePr>
        <p:xfrm>
          <a:off x="468312" y="1420020"/>
          <a:ext cx="7772400" cy="479152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TextBox 5"/>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7" name="Content Placeholder 6" descr="Auditor General SA.png"/>
          <p:cNvPicPr>
            <a:picLocks noChangeAspect="1"/>
          </p:cNvPicPr>
          <p:nvPr/>
        </p:nvPicPr>
        <p:blipFill>
          <a:blip r:embed="rId4" cstate="print"/>
          <a:srcRect t="-8363" b="-8363"/>
          <a:stretch>
            <a:fillRect/>
          </a:stretch>
        </p:blipFill>
        <p:spPr>
          <a:xfrm>
            <a:off x="8645212" y="5867416"/>
            <a:ext cx="1795750" cy="1092157"/>
          </a:xfrm>
          <a:prstGeom prst="rect">
            <a:avLst/>
          </a:prstGeom>
        </p:spPr>
      </p:pic>
      <p:sp>
        <p:nvSpPr>
          <p:cNvPr id="8" name="Slide Number Placeholder 21"/>
          <p:cNvSpPr txBox="1">
            <a:spLocks/>
          </p:cNvSpPr>
          <p:nvPr/>
        </p:nvSpPr>
        <p:spPr>
          <a:xfrm>
            <a:off x="9139364" y="7011118"/>
            <a:ext cx="1016354" cy="448436"/>
          </a:xfrm>
          <a:prstGeom prst="rect">
            <a:avLst/>
          </a:prstGeom>
        </p:spPr>
        <p:txBody>
          <a:bodyPr vert="horz" lIns="101266" tIns="50635" rIns="101266" bIns="50635" rtlCol="0" anchor="ctr"/>
          <a:lstStyle>
            <a:defPPr>
              <a:defRPr lang="en-US"/>
            </a:defPPr>
            <a:lvl1pPr marL="0" algn="r" defTabSz="1012660" rtl="0" eaLnBrk="1" latinLnBrk="0" hangingPunct="1">
              <a:defRPr sz="1300" kern="1200">
                <a:solidFill>
                  <a:schemeClr val="tx1">
                    <a:tint val="75000"/>
                  </a:schemeClr>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a:lstStyle>
          <a:p>
            <a:pPr algn="ctr"/>
            <a:fld id="{77BE3914-9785-AB4C-9ACD-E1117CFE9C60}" type="slidenum">
              <a:rPr lang="en-US" smtClean="0">
                <a:solidFill>
                  <a:schemeClr val="bg1"/>
                </a:solidFill>
              </a:rPr>
              <a:pPr algn="ctr"/>
              <a:t>6</a:t>
            </a:fld>
            <a:endParaRPr lang="en-US" dirty="0">
              <a:solidFill>
                <a:schemeClr val="bg1"/>
              </a:solidFill>
            </a:endParaRPr>
          </a:p>
        </p:txBody>
      </p:sp>
    </p:spTree>
    <p:extLst>
      <p:ext uri="{BB962C8B-B14F-4D97-AF65-F5344CB8AC3E}">
        <p14:creationId xmlns:p14="http://schemas.microsoft.com/office/powerpoint/2010/main" xmlns="" val="60506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7</a:t>
            </a:fld>
            <a:endParaRPr lang="en-US" dirty="0">
              <a:solidFill>
                <a:schemeClr val="bg1"/>
              </a:solidFill>
            </a:endParaRPr>
          </a:p>
        </p:txBody>
      </p:sp>
      <p:sp>
        <p:nvSpPr>
          <p:cNvPr id="18" name="Title 1"/>
          <p:cNvSpPr txBox="1">
            <a:spLocks/>
          </p:cNvSpPr>
          <p:nvPr/>
        </p:nvSpPr>
        <p:spPr>
          <a:xfrm>
            <a:off x="392112" y="281487"/>
            <a:ext cx="9753600" cy="770790"/>
          </a:xfrm>
          <a:prstGeom prst="rect">
            <a:avLst/>
          </a:prstGeom>
        </p:spPr>
        <p:txBody>
          <a:bodyPr vert="horz" lIns="159356" tIns="119518"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Medical equipment - Use of medical equipment</a:t>
            </a:r>
          </a:p>
        </p:txBody>
      </p:sp>
      <p:graphicFrame>
        <p:nvGraphicFramePr>
          <p:cNvPr id="12" name="Chart 11"/>
          <p:cNvGraphicFramePr/>
          <p:nvPr>
            <p:extLst>
              <p:ext uri="{D42A27DB-BD31-4B8C-83A1-F6EECF244321}">
                <p14:modId xmlns:p14="http://schemas.microsoft.com/office/powerpoint/2010/main" xmlns="" val="170654417"/>
              </p:ext>
            </p:extLst>
          </p:nvPr>
        </p:nvGraphicFramePr>
        <p:xfrm>
          <a:off x="544512" y="1420020"/>
          <a:ext cx="7620000" cy="4688678"/>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8365401" y="457954"/>
            <a:ext cx="2294278" cy="584767"/>
          </a:xfrm>
          <a:prstGeom prst="rect">
            <a:avLst/>
          </a:prstGeom>
          <a:noFill/>
        </p:spPr>
        <p:txBody>
          <a:bodyPr wrap="square" lIns="91337" tIns="45668" rIns="91337" bIns="45668"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6" name="Rectangle 5"/>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7" name="Rectangle 6"/>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8" name="TextBox 7"/>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0" name="Content Placeholder 6" descr="Auditor General SA.png"/>
          <p:cNvPicPr>
            <a:picLocks noChangeAspect="1"/>
          </p:cNvPicPr>
          <p:nvPr/>
        </p:nvPicPr>
        <p:blipFill>
          <a:blip r:embed="rId4" cstate="print"/>
          <a:srcRect t="-8363" b="-8363"/>
          <a:stretch>
            <a:fillRect/>
          </a:stretch>
        </p:blipFill>
        <p:spPr>
          <a:xfrm>
            <a:off x="8645212" y="5867416"/>
            <a:ext cx="1795750" cy="1092157"/>
          </a:xfrm>
          <a:prstGeom prst="rect">
            <a:avLst/>
          </a:prstGeom>
        </p:spPr>
      </p:pic>
      <p:sp>
        <p:nvSpPr>
          <p:cNvPr id="11" name="Slide Number Placeholder 21"/>
          <p:cNvSpPr txBox="1">
            <a:spLocks/>
          </p:cNvSpPr>
          <p:nvPr/>
        </p:nvSpPr>
        <p:spPr>
          <a:xfrm>
            <a:off x="9139364" y="7011118"/>
            <a:ext cx="1016354" cy="448436"/>
          </a:xfrm>
          <a:prstGeom prst="rect">
            <a:avLst/>
          </a:prstGeom>
        </p:spPr>
        <p:txBody>
          <a:bodyPr vert="horz" lIns="101266" tIns="50635" rIns="101266" bIns="50635" rtlCol="0" anchor="ctr"/>
          <a:lstStyle>
            <a:defPPr>
              <a:defRPr lang="en-US"/>
            </a:defPPr>
            <a:lvl1pPr marL="0" algn="r" defTabSz="1012660" rtl="0" eaLnBrk="1" latinLnBrk="0" hangingPunct="1">
              <a:defRPr sz="1300" kern="1200">
                <a:solidFill>
                  <a:schemeClr val="tx1">
                    <a:tint val="75000"/>
                  </a:schemeClr>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a:lstStyle>
          <a:p>
            <a:pPr algn="ctr"/>
            <a:fld id="{77BE3914-9785-AB4C-9ACD-E1117CFE9C60}" type="slidenum">
              <a:rPr lang="en-US" smtClean="0">
                <a:solidFill>
                  <a:schemeClr val="bg1"/>
                </a:solidFill>
              </a:rPr>
              <a:pPr algn="ctr"/>
              <a:t>7</a:t>
            </a:fld>
            <a:endParaRPr lang="en-US" dirty="0">
              <a:solidFill>
                <a:schemeClr val="bg1"/>
              </a:solidFill>
            </a:endParaRPr>
          </a:p>
        </p:txBody>
      </p:sp>
    </p:spTree>
    <p:extLst>
      <p:ext uri="{BB962C8B-B14F-4D97-AF65-F5344CB8AC3E}">
        <p14:creationId xmlns:p14="http://schemas.microsoft.com/office/powerpoint/2010/main" xmlns="" val="2320829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uditor General SA.png"/>
          <p:cNvPicPr>
            <a:picLocks noChangeAspect="1"/>
          </p:cNvPicPr>
          <p:nvPr/>
        </p:nvPicPr>
        <p:blipFill>
          <a:blip r:embed="rId3" cstate="print"/>
          <a:srcRect t="-8363" b="-8363"/>
          <a:stretch>
            <a:fillRect/>
          </a:stretch>
        </p:blipFill>
        <p:spPr>
          <a:xfrm>
            <a:off x="8645211" y="5867420"/>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8</a:t>
            </a:fld>
            <a:endParaRPr lang="en-US" dirty="0">
              <a:solidFill>
                <a:schemeClr val="bg1"/>
              </a:solidFill>
            </a:endParaRPr>
          </a:p>
        </p:txBody>
      </p:sp>
      <p:sp>
        <p:nvSpPr>
          <p:cNvPr id="18" name="Title 1"/>
          <p:cNvSpPr txBox="1">
            <a:spLocks/>
          </p:cNvSpPr>
          <p:nvPr/>
        </p:nvSpPr>
        <p:spPr>
          <a:xfrm>
            <a:off x="392112" y="281487"/>
            <a:ext cx="9753600" cy="770790"/>
          </a:xfrm>
          <a:prstGeom prst="rect">
            <a:avLst/>
          </a:prstGeom>
        </p:spPr>
        <p:txBody>
          <a:bodyPr vert="horz" lIns="159356" tIns="119518"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Medical equipment - Use of medical equipment</a:t>
            </a:r>
          </a:p>
        </p:txBody>
      </p:sp>
      <p:sp>
        <p:nvSpPr>
          <p:cNvPr id="44" name="TextBox 43"/>
          <p:cNvSpPr txBox="1"/>
          <p:nvPr/>
        </p:nvSpPr>
        <p:spPr>
          <a:xfrm>
            <a:off x="8365401" y="457954"/>
            <a:ext cx="2294278" cy="584767"/>
          </a:xfrm>
          <a:prstGeom prst="rect">
            <a:avLst/>
          </a:prstGeom>
          <a:noFill/>
        </p:spPr>
        <p:txBody>
          <a:bodyPr wrap="square" lIns="91337" tIns="45668" rIns="91337" bIns="45668"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pic>
        <p:nvPicPr>
          <p:cNvPr id="10" name="Picture 9" descr="C:\Users\RuxanaJ.AGSA\Desktop\Equipment\Limpopo\Pietersburg Hospital\Photographs\IMG_1968.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5312" y="1496219"/>
            <a:ext cx="2752132" cy="2594730"/>
          </a:xfrm>
          <a:prstGeom prst="rect">
            <a:avLst/>
          </a:prstGeom>
          <a:noFill/>
          <a:ln>
            <a:noFill/>
          </a:ln>
        </p:spPr>
      </p:pic>
      <p:pic>
        <p:nvPicPr>
          <p:cNvPr id="11" name="Picture 10"/>
          <p:cNvPicPr/>
          <p:nvPr/>
        </p:nvPicPr>
        <p:blipFill>
          <a:blip r:embed="rId5" cstate="print">
            <a:extLst>
              <a:ext uri="{28A0092B-C50C-407E-A947-70E740481C1C}">
                <a14:useLocalDpi xmlns:a14="http://schemas.microsoft.com/office/drawing/2010/main" xmlns="" val="0"/>
              </a:ext>
            </a:extLst>
          </a:blip>
          <a:stretch>
            <a:fillRect/>
          </a:stretch>
        </p:blipFill>
        <p:spPr>
          <a:xfrm>
            <a:off x="6107112" y="4163219"/>
            <a:ext cx="2133599" cy="2412692"/>
          </a:xfrm>
          <a:prstGeom prst="rect">
            <a:avLst/>
          </a:prstGeom>
        </p:spPr>
      </p:pic>
      <p:sp>
        <p:nvSpPr>
          <p:cNvPr id="14" name="TextBox 13"/>
          <p:cNvSpPr txBox="1"/>
          <p:nvPr/>
        </p:nvSpPr>
        <p:spPr>
          <a:xfrm>
            <a:off x="315912" y="1191419"/>
            <a:ext cx="2743200" cy="261594"/>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Frere Hospital - mammography machine</a:t>
            </a:r>
          </a:p>
        </p:txBody>
      </p:sp>
      <p:sp>
        <p:nvSpPr>
          <p:cNvPr id="16" name="TextBox 15"/>
          <p:cNvSpPr txBox="1"/>
          <p:nvPr/>
        </p:nvSpPr>
        <p:spPr>
          <a:xfrm>
            <a:off x="3211512" y="1191419"/>
            <a:ext cx="2752132" cy="261610"/>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Pietersburg Hospital - CT scanner</a:t>
            </a:r>
          </a:p>
        </p:txBody>
      </p:sp>
      <p:sp>
        <p:nvSpPr>
          <p:cNvPr id="17" name="TextBox 16"/>
          <p:cNvSpPr txBox="1"/>
          <p:nvPr/>
        </p:nvSpPr>
        <p:spPr>
          <a:xfrm>
            <a:off x="6107112" y="6601619"/>
            <a:ext cx="2133373" cy="430887"/>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King </a:t>
            </a:r>
            <a:r>
              <a:rPr lang="en-ZA" sz="1100" dirty="0" err="1">
                <a:latin typeface="Arial" panose="020B0604020202020204" pitchFamily="34" charset="0"/>
                <a:cs typeface="Arial" panose="020B0604020202020204" pitchFamily="34" charset="0"/>
              </a:rPr>
              <a:t>Dinuzulu</a:t>
            </a:r>
            <a:r>
              <a:rPr lang="en-ZA" sz="1100" dirty="0">
                <a:latin typeface="Arial" panose="020B0604020202020204" pitchFamily="34" charset="0"/>
                <a:cs typeface="Arial" panose="020B0604020202020204" pitchFamily="34" charset="0"/>
              </a:rPr>
              <a:t> Hospital - X-ray machine</a:t>
            </a:r>
          </a:p>
        </p:txBody>
      </p:sp>
      <p:sp>
        <p:nvSpPr>
          <p:cNvPr id="19" name="TextBox 18"/>
          <p:cNvSpPr txBox="1"/>
          <p:nvPr/>
        </p:nvSpPr>
        <p:spPr>
          <a:xfrm>
            <a:off x="315912" y="6601619"/>
            <a:ext cx="5724843" cy="261610"/>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Rob Ferreira Hospital - </a:t>
            </a:r>
            <a:r>
              <a:rPr lang="en-ZA" sz="1100" dirty="0" err="1">
                <a:latin typeface="Arial" panose="020B0604020202020204" pitchFamily="34" charset="0"/>
                <a:cs typeface="Arial" panose="020B0604020202020204" pitchFamily="34" charset="0"/>
              </a:rPr>
              <a:t>SiPAP</a:t>
            </a:r>
            <a:r>
              <a:rPr lang="en-ZA" sz="1100" dirty="0">
                <a:latin typeface="Arial" panose="020B0604020202020204" pitchFamily="34" charset="0"/>
                <a:cs typeface="Arial" panose="020B0604020202020204" pitchFamily="34" charset="0"/>
              </a:rPr>
              <a:t> systems, resuscitator, ultrasound machine</a:t>
            </a:r>
          </a:p>
        </p:txBody>
      </p:sp>
      <p:sp>
        <p:nvSpPr>
          <p:cNvPr id="20" name="TextBox 19"/>
          <p:cNvSpPr txBox="1"/>
          <p:nvPr/>
        </p:nvSpPr>
        <p:spPr>
          <a:xfrm>
            <a:off x="5954712" y="1115219"/>
            <a:ext cx="2221501" cy="430887"/>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Kimberley Hospital - fluoroscopy machine</a:t>
            </a:r>
          </a:p>
        </p:txBody>
      </p:sp>
      <p:pic>
        <p:nvPicPr>
          <p:cNvPr id="21" name="Picture 20" descr="D:\TeamMate\My Documents\Health sector\2015-16 - equipment sector work\Eastern Cape\Evidence\MSC - Frere\photos\081.JPG"/>
          <p:cNvPicPr/>
          <p:nvPr/>
        </p:nvPicPr>
        <p:blipFill rotWithShape="1">
          <a:blip r:embed="rId6" cstate="print">
            <a:extLst>
              <a:ext uri="{28A0092B-C50C-407E-A947-70E740481C1C}">
                <a14:useLocalDpi xmlns:a14="http://schemas.microsoft.com/office/drawing/2010/main" xmlns="" val="0"/>
              </a:ext>
            </a:extLst>
          </a:blip>
          <a:srcRect l="2379" r="15836"/>
          <a:stretch/>
        </p:blipFill>
        <p:spPr bwMode="auto">
          <a:xfrm>
            <a:off x="315912" y="1496219"/>
            <a:ext cx="2743200" cy="2601243"/>
          </a:xfrm>
          <a:prstGeom prst="rect">
            <a:avLst/>
          </a:prstGeom>
          <a:noFill/>
          <a:ln>
            <a:noFill/>
          </a:ln>
          <a:extLst>
            <a:ext uri="{53640926-AAD7-44D8-BBD7-CCE9431645EC}">
              <a14:shadowObscured xmlns:a14="http://schemas.microsoft.com/office/drawing/2010/main" xmlns=""/>
            </a:ext>
          </a:extLst>
        </p:spPr>
      </p:pic>
      <p:pic>
        <p:nvPicPr>
          <p:cNvPr id="22" name="Picture 21" descr="D:\My Documents\mpuma equip photos\Sipap 1.jpg"/>
          <p:cNvPicPr/>
          <p:nvPr/>
        </p:nvPicPr>
        <p:blipFill rotWithShape="1">
          <a:blip r:embed="rId7" cstate="print">
            <a:extLst>
              <a:ext uri="{28A0092B-C50C-407E-A947-70E740481C1C}">
                <a14:useLocalDpi xmlns:a14="http://schemas.microsoft.com/office/drawing/2010/main" xmlns="" val="0"/>
              </a:ext>
            </a:extLst>
          </a:blip>
          <a:srcRect r="5172"/>
          <a:stretch/>
        </p:blipFill>
        <p:spPr bwMode="auto">
          <a:xfrm>
            <a:off x="315912" y="4163219"/>
            <a:ext cx="1904999" cy="2417138"/>
          </a:xfrm>
          <a:prstGeom prst="rect">
            <a:avLst/>
          </a:prstGeom>
          <a:noFill/>
          <a:ln>
            <a:noFill/>
          </a:ln>
          <a:extLst>
            <a:ext uri="{53640926-AAD7-44D8-BBD7-CCE9431645EC}">
              <a14:shadowObscured xmlns:a14="http://schemas.microsoft.com/office/drawing/2010/main" xmlns=""/>
            </a:ext>
          </a:extLst>
        </p:spPr>
      </p:pic>
      <p:pic>
        <p:nvPicPr>
          <p:cNvPr id="23" name="Picture 22" descr="D:\My Documents\mpuma equip photos\Bag.jpg"/>
          <p:cNvPicPr/>
          <p:nvPr/>
        </p:nvPicPr>
        <p:blipFill rotWithShape="1">
          <a:blip r:embed="rId8" cstate="print">
            <a:extLst>
              <a:ext uri="{28A0092B-C50C-407E-A947-70E740481C1C}">
                <a14:useLocalDpi xmlns:a14="http://schemas.microsoft.com/office/drawing/2010/main" xmlns="" val="0"/>
              </a:ext>
            </a:extLst>
          </a:blip>
          <a:srcRect t="27631" b="1"/>
          <a:stretch/>
        </p:blipFill>
        <p:spPr bwMode="auto">
          <a:xfrm>
            <a:off x="2297112" y="4163219"/>
            <a:ext cx="1705928" cy="2412692"/>
          </a:xfrm>
          <a:prstGeom prst="rect">
            <a:avLst/>
          </a:prstGeom>
          <a:noFill/>
          <a:ln>
            <a:noFill/>
          </a:ln>
          <a:extLst>
            <a:ext uri="{53640926-AAD7-44D8-BBD7-CCE9431645EC}">
              <a14:shadowObscured xmlns:a14="http://schemas.microsoft.com/office/drawing/2010/main" xmlns=""/>
            </a:ext>
          </a:extLst>
        </p:spPr>
      </p:pic>
      <p:pic>
        <p:nvPicPr>
          <p:cNvPr id="26" name="Picture 25" descr="D:\My Documents\mpuma equip photos\Mamo sonar room portable 1.jpg"/>
          <p:cNvPicPr/>
          <p:nvPr/>
        </p:nvPicPr>
        <p:blipFill rotWithShape="1">
          <a:blip r:embed="rId9" cstate="print">
            <a:extLst>
              <a:ext uri="{28A0092B-C50C-407E-A947-70E740481C1C}">
                <a14:useLocalDpi xmlns:a14="http://schemas.microsoft.com/office/drawing/2010/main" xmlns="" val="0"/>
              </a:ext>
            </a:extLst>
          </a:blip>
          <a:srcRect r="6486"/>
          <a:stretch/>
        </p:blipFill>
        <p:spPr bwMode="auto">
          <a:xfrm>
            <a:off x="4125912" y="4163219"/>
            <a:ext cx="1893299" cy="2412692"/>
          </a:xfrm>
          <a:prstGeom prst="rect">
            <a:avLst/>
          </a:prstGeom>
          <a:noFill/>
          <a:ln>
            <a:noFill/>
          </a:ln>
          <a:extLst>
            <a:ext uri="{53640926-AAD7-44D8-BBD7-CCE9431645EC}">
              <a14:shadowObscured xmlns:a14="http://schemas.microsoft.com/office/drawing/2010/main" xmlns=""/>
            </a:ext>
          </a:extLst>
        </p:spPr>
      </p:pic>
      <p:pic>
        <p:nvPicPr>
          <p:cNvPr id="27" name="Picture 26" descr="D:\Jacques\Work\Performance audits\Medical equipment\Northern Cape\Photos\Kimberley (Canon)\IMG_2329.JPG"/>
          <p:cNvPicPr/>
          <p:nvPr/>
        </p:nvPicPr>
        <p:blipFill rotWithShape="1">
          <a:blip r:embed="rId10" cstate="print">
            <a:extLst>
              <a:ext uri="{28A0092B-C50C-407E-A947-70E740481C1C}">
                <a14:useLocalDpi xmlns:a14="http://schemas.microsoft.com/office/drawing/2010/main" xmlns="" val="0"/>
              </a:ext>
            </a:extLst>
          </a:blip>
          <a:srcRect t="3050" b="2087"/>
          <a:stretch/>
        </p:blipFill>
        <p:spPr bwMode="auto">
          <a:xfrm>
            <a:off x="5954712" y="1572419"/>
            <a:ext cx="2221501" cy="2431967"/>
          </a:xfrm>
          <a:prstGeom prst="rect">
            <a:avLst/>
          </a:prstGeom>
          <a:noFill/>
          <a:ln>
            <a:noFill/>
          </a:ln>
          <a:extLst>
            <a:ext uri="{53640926-AAD7-44D8-BBD7-CCE9431645EC}">
              <a14:shadowObscured xmlns:a14="http://schemas.microsoft.com/office/drawing/2010/main" xmlns=""/>
            </a:ext>
          </a:extLst>
        </p:spPr>
      </p:pic>
      <p:sp>
        <p:nvSpPr>
          <p:cNvPr id="24" name="Rectangle 23"/>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25" name="Rectangle 24"/>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28" name="TextBox 27"/>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29"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0" name="Slide Number Placeholder 21"/>
          <p:cNvSpPr txBox="1">
            <a:spLocks/>
          </p:cNvSpPr>
          <p:nvPr/>
        </p:nvSpPr>
        <p:spPr>
          <a:xfrm>
            <a:off x="9139364" y="7011118"/>
            <a:ext cx="1016354" cy="448436"/>
          </a:xfrm>
          <a:prstGeom prst="rect">
            <a:avLst/>
          </a:prstGeom>
        </p:spPr>
        <p:txBody>
          <a:bodyPr vert="horz" lIns="101266" tIns="50635" rIns="101266" bIns="50635" rtlCol="0" anchor="ctr"/>
          <a:lstStyle>
            <a:defPPr>
              <a:defRPr lang="en-US"/>
            </a:defPPr>
            <a:lvl1pPr marL="0" algn="r" defTabSz="1012660" rtl="0" eaLnBrk="1" latinLnBrk="0" hangingPunct="1">
              <a:defRPr sz="1300" kern="1200">
                <a:solidFill>
                  <a:schemeClr val="tx1">
                    <a:tint val="75000"/>
                  </a:schemeClr>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a:lstStyle>
          <a:p>
            <a:pPr algn="ctr"/>
            <a:fld id="{77BE3914-9785-AB4C-9ACD-E1117CFE9C60}" type="slidenum">
              <a:rPr lang="en-US" smtClean="0">
                <a:solidFill>
                  <a:schemeClr val="bg1"/>
                </a:solidFill>
              </a:rPr>
              <a:pPr algn="ctr"/>
              <a:t>8</a:t>
            </a:fld>
            <a:endParaRPr lang="en-US" dirty="0">
              <a:solidFill>
                <a:schemeClr val="bg1"/>
              </a:solidFill>
            </a:endParaRPr>
          </a:p>
        </p:txBody>
      </p:sp>
    </p:spTree>
    <p:extLst>
      <p:ext uri="{BB962C8B-B14F-4D97-AF65-F5344CB8AC3E}">
        <p14:creationId xmlns:p14="http://schemas.microsoft.com/office/powerpoint/2010/main" xmlns="" val="817270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uditor General SA.png"/>
          <p:cNvPicPr>
            <a:picLocks noChangeAspect="1"/>
          </p:cNvPicPr>
          <p:nvPr/>
        </p:nvPicPr>
        <p:blipFill>
          <a:blip r:embed="rId3" cstate="print"/>
          <a:srcRect t="-8363" b="-8363"/>
          <a:stretch>
            <a:fillRect/>
          </a:stretch>
        </p:blipFill>
        <p:spPr>
          <a:xfrm>
            <a:off x="8645211" y="5867420"/>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9</a:t>
            </a:fld>
            <a:endParaRPr lang="en-US" dirty="0">
              <a:solidFill>
                <a:schemeClr val="bg1"/>
              </a:solidFill>
            </a:endParaRPr>
          </a:p>
        </p:txBody>
      </p:sp>
      <p:sp>
        <p:nvSpPr>
          <p:cNvPr id="18" name="Title 1"/>
          <p:cNvSpPr txBox="1">
            <a:spLocks/>
          </p:cNvSpPr>
          <p:nvPr/>
        </p:nvSpPr>
        <p:spPr>
          <a:xfrm>
            <a:off x="392112" y="200819"/>
            <a:ext cx="7772400" cy="841902"/>
          </a:xfrm>
          <a:prstGeom prst="rect">
            <a:avLst/>
          </a:prstGeom>
        </p:spPr>
        <p:txBody>
          <a:bodyPr vert="horz" lIns="159356" tIns="119518"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 Medical equipment - Maintenance and repairs of medical equipment</a:t>
            </a:r>
          </a:p>
        </p:txBody>
      </p:sp>
      <p:sp>
        <p:nvSpPr>
          <p:cNvPr id="44" name="TextBox 43"/>
          <p:cNvSpPr txBox="1"/>
          <p:nvPr/>
        </p:nvSpPr>
        <p:spPr>
          <a:xfrm>
            <a:off x="8365401" y="457954"/>
            <a:ext cx="2294278" cy="584767"/>
          </a:xfrm>
          <a:prstGeom prst="rect">
            <a:avLst/>
          </a:prstGeom>
          <a:noFill/>
        </p:spPr>
        <p:txBody>
          <a:bodyPr wrap="square" lIns="91337" tIns="45668" rIns="91337" bIns="45668"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2" name="Chart 11"/>
          <p:cNvGraphicFramePr/>
          <p:nvPr>
            <p:extLst>
              <p:ext uri="{D42A27DB-BD31-4B8C-83A1-F6EECF244321}">
                <p14:modId xmlns:p14="http://schemas.microsoft.com/office/powerpoint/2010/main" xmlns="" val="1572556201"/>
              </p:ext>
            </p:extLst>
          </p:nvPr>
        </p:nvGraphicFramePr>
        <p:xfrm>
          <a:off x="239712" y="1042722"/>
          <a:ext cx="7848600" cy="616849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8313993" y="1684"/>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10" name="Rectangle 9"/>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3"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14" name="Slide Number Placeholder 21"/>
          <p:cNvSpPr txBox="1">
            <a:spLocks/>
          </p:cNvSpPr>
          <p:nvPr/>
        </p:nvSpPr>
        <p:spPr>
          <a:xfrm>
            <a:off x="9139364" y="7011118"/>
            <a:ext cx="1016354" cy="448436"/>
          </a:xfrm>
          <a:prstGeom prst="rect">
            <a:avLst/>
          </a:prstGeom>
        </p:spPr>
        <p:txBody>
          <a:bodyPr vert="horz" lIns="101266" tIns="50635" rIns="101266" bIns="50635" rtlCol="0" anchor="ctr"/>
          <a:lstStyle>
            <a:defPPr>
              <a:defRPr lang="en-US"/>
            </a:defPPr>
            <a:lvl1pPr marL="0" algn="r" defTabSz="1012660" rtl="0" eaLnBrk="1" latinLnBrk="0" hangingPunct="1">
              <a:defRPr sz="1300" kern="1200">
                <a:solidFill>
                  <a:schemeClr val="tx1">
                    <a:tint val="75000"/>
                  </a:schemeClr>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a:lstStyle>
          <a:p>
            <a:pPr algn="ctr"/>
            <a:fld id="{77BE3914-9785-AB4C-9ACD-E1117CFE9C60}" type="slidenum">
              <a:rPr lang="en-US" smtClean="0">
                <a:solidFill>
                  <a:schemeClr val="bg1"/>
                </a:solidFill>
              </a:rPr>
              <a:pPr algn="ctr"/>
              <a:t>9</a:t>
            </a:fld>
            <a:endParaRPr lang="en-US" dirty="0">
              <a:solidFill>
                <a:schemeClr val="bg1"/>
              </a:solidFill>
            </a:endParaRPr>
          </a:p>
        </p:txBody>
      </p:sp>
    </p:spTree>
    <p:extLst>
      <p:ext uri="{BB962C8B-B14F-4D97-AF65-F5344CB8AC3E}">
        <p14:creationId xmlns:p14="http://schemas.microsoft.com/office/powerpoint/2010/main" xmlns="" val="2184257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369DFCE2EDD74687E01EEAB0F26C6A" ma:contentTypeVersion="0" ma:contentTypeDescription="Create a new document." ma:contentTypeScope="" ma:versionID="35d86bb379ce47444556d1eb42d10a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67FDA4-6858-43CA-9B31-6B4FD475E23B}">
  <ds:schemaRefs>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EE463EE-A78F-468D-839B-3BED2E9AC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71EE2C1-C2E3-47C8-8D18-E93CF033FD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23450</TotalTime>
  <Words>1993</Words>
  <Application>Microsoft Office PowerPoint</Application>
  <PresentationFormat>Custom</PresentationFormat>
  <Paragraphs>608</Paragraphs>
  <Slides>36</Slides>
  <Notes>29</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43" baseType="lpstr">
      <vt:lpstr>Office Theme</vt:lpstr>
      <vt:lpstr>Custom Design</vt:lpstr>
      <vt:lpstr>3_Custom Design</vt:lpstr>
      <vt:lpstr>1_Custom Design</vt:lpstr>
      <vt:lpstr>4_Custom Design</vt:lpstr>
      <vt:lpstr>1_Office Theme</vt:lpstr>
      <vt:lpstr>Acrobat Document</vt:lpstr>
      <vt:lpstr>Slide 1</vt:lpstr>
      <vt:lpstr>Slide 2</vt:lpstr>
      <vt:lpstr>Slide 3</vt:lpstr>
      <vt:lpstr>Slide 4</vt:lpstr>
      <vt:lpstr>Slide 5</vt:lpstr>
      <vt:lpstr>Slide 6</vt:lpstr>
      <vt:lpstr>Slide 7</vt:lpstr>
      <vt:lpstr>Slide 8</vt:lpstr>
      <vt:lpstr>Slide 9</vt:lpstr>
      <vt:lpstr>Slide 10</vt:lpstr>
      <vt:lpstr> Findings on planning of health infrastructure projects </vt:lpstr>
      <vt:lpstr>Findings on the maintenance of health infrastructure  </vt:lpstr>
      <vt:lpstr>  Most prevalent root causes   </vt:lpstr>
      <vt:lpstr>Pictures</vt:lpstr>
      <vt:lpstr>Pictures</vt:lpstr>
      <vt:lpstr>Pictures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Auditor General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Gerharddt</dc:creator>
  <cp:lastModifiedBy>PUMZA</cp:lastModifiedBy>
  <cp:revision>2185</cp:revision>
  <cp:lastPrinted>2017-03-22T06:32:25Z</cp:lastPrinted>
  <dcterms:created xsi:type="dcterms:W3CDTF">2014-02-11T09:57:26Z</dcterms:created>
  <dcterms:modified xsi:type="dcterms:W3CDTF">2017-03-23T12:05:11Z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0x010100A1369DFCE2EDD74687E01EEAB0F26C6A</vt:lpwstr>
  </property>
</Properties>
</file>